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8" r:id="rId1"/>
  </p:sldMasterIdLst>
  <p:notesMasterIdLst>
    <p:notesMasterId r:id="rId119"/>
  </p:notesMasterIdLst>
  <p:handoutMasterIdLst>
    <p:handoutMasterId r:id="rId120"/>
  </p:handoutMasterIdLst>
  <p:sldIdLst>
    <p:sldId id="256" r:id="rId2"/>
    <p:sldId id="829" r:id="rId3"/>
    <p:sldId id="8646" r:id="rId4"/>
    <p:sldId id="8647" r:id="rId5"/>
    <p:sldId id="665" r:id="rId6"/>
    <p:sldId id="425" r:id="rId7"/>
    <p:sldId id="8648" r:id="rId8"/>
    <p:sldId id="8896" r:id="rId9"/>
    <p:sldId id="676" r:id="rId10"/>
    <p:sldId id="8897" r:id="rId11"/>
    <p:sldId id="358" r:id="rId12"/>
    <p:sldId id="367" r:id="rId13"/>
    <p:sldId id="8899" r:id="rId14"/>
    <p:sldId id="8651" r:id="rId15"/>
    <p:sldId id="5312" r:id="rId16"/>
    <p:sldId id="8650" r:id="rId17"/>
    <p:sldId id="8900" r:id="rId18"/>
    <p:sldId id="8652" r:id="rId19"/>
    <p:sldId id="8914" r:id="rId20"/>
    <p:sldId id="8653" r:id="rId21"/>
    <p:sldId id="8831" r:id="rId22"/>
    <p:sldId id="7996" r:id="rId23"/>
    <p:sldId id="7981" r:id="rId24"/>
    <p:sldId id="8654" r:id="rId25"/>
    <p:sldId id="8656" r:id="rId26"/>
    <p:sldId id="8657" r:id="rId27"/>
    <p:sldId id="8832" r:id="rId28"/>
    <p:sldId id="8815" r:id="rId29"/>
    <p:sldId id="8833" r:id="rId30"/>
    <p:sldId id="8834" r:id="rId31"/>
    <p:sldId id="8835" r:id="rId32"/>
    <p:sldId id="8836" r:id="rId33"/>
    <p:sldId id="8913" r:id="rId34"/>
    <p:sldId id="8839" r:id="rId35"/>
    <p:sldId id="8841" r:id="rId36"/>
    <p:sldId id="8840" r:id="rId37"/>
    <p:sldId id="8842" r:id="rId38"/>
    <p:sldId id="8817" r:id="rId39"/>
    <p:sldId id="8843" r:id="rId40"/>
    <p:sldId id="8846" r:id="rId41"/>
    <p:sldId id="7939" r:id="rId42"/>
    <p:sldId id="8847" r:id="rId43"/>
    <p:sldId id="8844" r:id="rId44"/>
    <p:sldId id="8845" r:id="rId45"/>
    <p:sldId id="8848" r:id="rId46"/>
    <p:sldId id="8816" r:id="rId47"/>
    <p:sldId id="8849" r:id="rId48"/>
    <p:sldId id="8850" r:id="rId49"/>
    <p:sldId id="8851" r:id="rId50"/>
    <p:sldId id="8852" r:id="rId51"/>
    <p:sldId id="8853" r:id="rId52"/>
    <p:sldId id="8854" r:id="rId53"/>
    <p:sldId id="8859" r:id="rId54"/>
    <p:sldId id="8856" r:id="rId55"/>
    <p:sldId id="8857" r:id="rId56"/>
    <p:sldId id="8858" r:id="rId57"/>
    <p:sldId id="8863" r:id="rId58"/>
    <p:sldId id="8864" r:id="rId59"/>
    <p:sldId id="8865" r:id="rId60"/>
    <p:sldId id="8866" r:id="rId61"/>
    <p:sldId id="8867" r:id="rId62"/>
    <p:sldId id="8821" r:id="rId63"/>
    <p:sldId id="8819" r:id="rId64"/>
    <p:sldId id="274" r:id="rId65"/>
    <p:sldId id="8872" r:id="rId66"/>
    <p:sldId id="8868" r:id="rId67"/>
    <p:sldId id="8869" r:id="rId68"/>
    <p:sldId id="8870" r:id="rId69"/>
    <p:sldId id="8820" r:id="rId70"/>
    <p:sldId id="8822" r:id="rId71"/>
    <p:sldId id="8873" r:id="rId72"/>
    <p:sldId id="8874" r:id="rId73"/>
    <p:sldId id="5283" r:id="rId74"/>
    <p:sldId id="8823" r:id="rId75"/>
    <p:sldId id="8878" r:id="rId76"/>
    <p:sldId id="8879" r:id="rId77"/>
    <p:sldId id="8877" r:id="rId78"/>
    <p:sldId id="8880" r:id="rId79"/>
    <p:sldId id="8824" r:id="rId80"/>
    <p:sldId id="8891" r:id="rId81"/>
    <p:sldId id="8892" r:id="rId82"/>
    <p:sldId id="8890" r:id="rId83"/>
    <p:sldId id="8883" r:id="rId84"/>
    <p:sldId id="8884" r:id="rId85"/>
    <p:sldId id="8885" r:id="rId86"/>
    <p:sldId id="8886" r:id="rId87"/>
    <p:sldId id="8887" r:id="rId88"/>
    <p:sldId id="8888" r:id="rId89"/>
    <p:sldId id="8889" r:id="rId90"/>
    <p:sldId id="8893" r:id="rId91"/>
    <p:sldId id="8875" r:id="rId92"/>
    <p:sldId id="8894" r:id="rId93"/>
    <p:sldId id="8901" r:id="rId94"/>
    <p:sldId id="416" r:id="rId95"/>
    <p:sldId id="8907" r:id="rId96"/>
    <p:sldId id="8903" r:id="rId97"/>
    <p:sldId id="8895" r:id="rId98"/>
    <p:sldId id="8904" r:id="rId99"/>
    <p:sldId id="8827" r:id="rId100"/>
    <p:sldId id="8908" r:id="rId101"/>
    <p:sldId id="8909" r:id="rId102"/>
    <p:sldId id="8910" r:id="rId103"/>
    <p:sldId id="8911" r:id="rId104"/>
    <p:sldId id="8828" r:id="rId105"/>
    <p:sldId id="8813" r:id="rId106"/>
    <p:sldId id="8814" r:id="rId107"/>
    <p:sldId id="8906" r:id="rId108"/>
    <p:sldId id="8829" r:id="rId109"/>
    <p:sldId id="8732" r:id="rId110"/>
    <p:sldId id="8918" r:id="rId111"/>
    <p:sldId id="8919" r:id="rId112"/>
    <p:sldId id="8920" r:id="rId113"/>
    <p:sldId id="8921" r:id="rId114"/>
    <p:sldId id="8882" r:id="rId115"/>
    <p:sldId id="8915" r:id="rId116"/>
    <p:sldId id="8916" r:id="rId117"/>
    <p:sldId id="8917" r:id="rId118"/>
  </p:sldIdLst>
  <p:sldSz cx="9144000" cy="6858000" type="screen4x3"/>
  <p:notesSz cx="6858000" cy="9144000"/>
  <p:embeddedFontLst>
    <p:embeddedFont>
      <p:font typeface="Consolas" panose="020B0609020204030204" pitchFamily="49" charset="0"/>
      <p:regular r:id="rId121"/>
      <p:bold r:id="rId122"/>
      <p:italic r:id="rId123"/>
      <p:boldItalic r:id="rId124"/>
    </p:embeddedFont>
    <p:embeddedFont>
      <p:font typeface="Quire Sans" panose="020B0502040400020003" pitchFamily="34" charset="0"/>
      <p:regular r:id="rId125"/>
      <p:bold r:id="rId126"/>
      <p:italic r:id="rId127"/>
      <p:boldItalic r:id="rId128"/>
    </p:embeddedFont>
    <p:embeddedFont>
      <p:font typeface="Trebuchet MS" panose="020B0703020202090204" pitchFamily="34" charset="0"/>
      <p:regular r:id="rId129"/>
      <p:bold r:id="rId130"/>
      <p:italic r:id="rId131"/>
      <p:boldItalic r:id="rId132"/>
    </p:embeddedFont>
    <p:embeddedFont>
      <p:font typeface="Verdana" panose="020B0604030504040204" pitchFamily="34" charset="0"/>
      <p:regular r:id="rId133"/>
      <p:bold r:id="rId134"/>
      <p:italic r:id="rId135"/>
      <p:boldItalic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268A45-5DB1-8842-8EEE-4902EE1427B5}">
          <p14:sldIdLst>
            <p14:sldId id="256"/>
            <p14:sldId id="829"/>
            <p14:sldId id="8646"/>
            <p14:sldId id="8647"/>
            <p14:sldId id="665"/>
            <p14:sldId id="425"/>
            <p14:sldId id="8648"/>
            <p14:sldId id="8896"/>
            <p14:sldId id="676"/>
            <p14:sldId id="8897"/>
            <p14:sldId id="358"/>
            <p14:sldId id="367"/>
            <p14:sldId id="8899"/>
            <p14:sldId id="8651"/>
            <p14:sldId id="5312"/>
            <p14:sldId id="8650"/>
            <p14:sldId id="8900"/>
            <p14:sldId id="8652"/>
            <p14:sldId id="8914"/>
            <p14:sldId id="8653"/>
            <p14:sldId id="8831"/>
            <p14:sldId id="7996"/>
            <p14:sldId id="7981"/>
            <p14:sldId id="8654"/>
            <p14:sldId id="8656"/>
            <p14:sldId id="8657"/>
            <p14:sldId id="8832"/>
            <p14:sldId id="8815"/>
            <p14:sldId id="8833"/>
            <p14:sldId id="8834"/>
            <p14:sldId id="8835"/>
            <p14:sldId id="8836"/>
            <p14:sldId id="8913"/>
            <p14:sldId id="8839"/>
            <p14:sldId id="8841"/>
            <p14:sldId id="8840"/>
            <p14:sldId id="8842"/>
            <p14:sldId id="8817"/>
            <p14:sldId id="8843"/>
            <p14:sldId id="8846"/>
            <p14:sldId id="7939"/>
            <p14:sldId id="8847"/>
            <p14:sldId id="8844"/>
            <p14:sldId id="8845"/>
            <p14:sldId id="8848"/>
            <p14:sldId id="8816"/>
            <p14:sldId id="8849"/>
            <p14:sldId id="8850"/>
            <p14:sldId id="8851"/>
            <p14:sldId id="8852"/>
            <p14:sldId id="8853"/>
            <p14:sldId id="8854"/>
            <p14:sldId id="8859"/>
            <p14:sldId id="8856"/>
            <p14:sldId id="8857"/>
            <p14:sldId id="8858"/>
            <p14:sldId id="8863"/>
            <p14:sldId id="8864"/>
            <p14:sldId id="8865"/>
            <p14:sldId id="8866"/>
            <p14:sldId id="8867"/>
            <p14:sldId id="8821"/>
            <p14:sldId id="8819"/>
            <p14:sldId id="274"/>
            <p14:sldId id="8872"/>
            <p14:sldId id="8868"/>
            <p14:sldId id="8869"/>
            <p14:sldId id="8870"/>
            <p14:sldId id="8820"/>
            <p14:sldId id="8822"/>
            <p14:sldId id="8873"/>
            <p14:sldId id="8874"/>
            <p14:sldId id="5283"/>
            <p14:sldId id="8823"/>
            <p14:sldId id="8878"/>
            <p14:sldId id="8879"/>
            <p14:sldId id="8877"/>
            <p14:sldId id="8880"/>
            <p14:sldId id="8824"/>
            <p14:sldId id="8891"/>
            <p14:sldId id="8892"/>
            <p14:sldId id="8890"/>
            <p14:sldId id="8883"/>
            <p14:sldId id="8884"/>
            <p14:sldId id="8885"/>
            <p14:sldId id="8886"/>
            <p14:sldId id="8887"/>
            <p14:sldId id="8888"/>
            <p14:sldId id="8889"/>
            <p14:sldId id="8893"/>
            <p14:sldId id="8875"/>
            <p14:sldId id="8894"/>
            <p14:sldId id="8901"/>
            <p14:sldId id="416"/>
            <p14:sldId id="8907"/>
            <p14:sldId id="8903"/>
            <p14:sldId id="8895"/>
            <p14:sldId id="8904"/>
            <p14:sldId id="8827"/>
            <p14:sldId id="8908"/>
            <p14:sldId id="8909"/>
            <p14:sldId id="8910"/>
            <p14:sldId id="8911"/>
            <p14:sldId id="8828"/>
            <p14:sldId id="8813"/>
            <p14:sldId id="8814"/>
            <p14:sldId id="8906"/>
            <p14:sldId id="8829"/>
            <p14:sldId id="8732"/>
            <p14:sldId id="8918"/>
            <p14:sldId id="8919"/>
            <p14:sldId id="8920"/>
            <p14:sldId id="8921"/>
            <p14:sldId id="8882"/>
            <p14:sldId id="8915"/>
            <p14:sldId id="8916"/>
            <p14:sldId id="89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MH" lastIdx="1" clrIdx="0">
    <p:extLst>
      <p:ext uri="{19B8F6BF-5375-455C-9EA6-DF929625EA0E}">
        <p15:presenceInfo xmlns:p15="http://schemas.microsoft.com/office/powerpoint/2012/main" userId="Patel  Minesh Hamenbha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6"/>
    <a:srgbClr val="FF9F9F"/>
    <a:srgbClr val="FFCDCD"/>
    <a:srgbClr val="FFFFFF"/>
    <a:srgbClr val="7F7F7F"/>
    <a:srgbClr val="C00000"/>
    <a:srgbClr val="D62728"/>
    <a:srgbClr val="FBFDE3"/>
    <a:srgbClr val="D6DCE5"/>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6" autoAdjust="0"/>
    <p:restoredTop sz="74489" autoAdjust="0"/>
  </p:normalViewPr>
  <p:slideViewPr>
    <p:cSldViewPr snapToGrid="0">
      <p:cViewPr varScale="1">
        <p:scale>
          <a:sx n="122" d="100"/>
          <a:sy n="122" d="100"/>
        </p:scale>
        <p:origin x="3288" y="208"/>
      </p:cViewPr>
      <p:guideLst/>
    </p:cSldViewPr>
  </p:slideViewPr>
  <p:outlineViewPr>
    <p:cViewPr>
      <p:scale>
        <a:sx n="33" d="100"/>
        <a:sy n="33" d="100"/>
      </p:scale>
      <p:origin x="0" y="-55920"/>
    </p:cViewPr>
  </p:outlineViewPr>
  <p:notesTextViewPr>
    <p:cViewPr>
      <p:scale>
        <a:sx n="125" d="100"/>
        <a:sy n="125" d="100"/>
      </p:scale>
      <p:origin x="0" y="0"/>
    </p:cViewPr>
  </p:notesTextViewPr>
  <p:sorterViewPr>
    <p:cViewPr>
      <p:scale>
        <a:sx n="200" d="100"/>
        <a:sy n="200" d="100"/>
      </p:scale>
      <p:origin x="0" y="-10470"/>
    </p:cViewPr>
  </p:sorterViewPr>
  <p:notesViewPr>
    <p:cSldViewPr snapToGrid="0">
      <p:cViewPr varScale="1">
        <p:scale>
          <a:sx n="203" d="100"/>
          <a:sy n="203" d="100"/>
        </p:scale>
        <p:origin x="7656" y="1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4.fntdata"/><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4.fntdata"/><Relationship Id="rId129" Type="http://schemas.openxmlformats.org/officeDocument/2006/relationships/font" Target="fonts/font9.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0.fntdata"/><Relationship Id="rId135" Type="http://schemas.openxmlformats.org/officeDocument/2006/relationships/font" Target="fonts/font1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font" Target="fonts/font5.fntdata"/><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3.fntdata"/><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C51F71-CEB3-49F2-8415-92D38223DB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Quire Sans" panose="020B0502040400020003" pitchFamily="34" charset="0"/>
            </a:endParaRPr>
          </a:p>
        </p:txBody>
      </p:sp>
      <p:sp>
        <p:nvSpPr>
          <p:cNvPr id="3" name="Date Placeholder 2">
            <a:extLst>
              <a:ext uri="{FF2B5EF4-FFF2-40B4-BE49-F238E27FC236}">
                <a16:creationId xmlns:a16="http://schemas.microsoft.com/office/drawing/2014/main" id="{C6E622CB-5133-4B1C-9C2D-01CDB39AA6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4ED4DC-55C4-4F21-A23A-AB66EF1EB639}" type="datetimeFigureOut">
              <a:rPr lang="en-US" smtClean="0">
                <a:latin typeface="Quire Sans" panose="020B0502040400020003" pitchFamily="34" charset="0"/>
              </a:rPr>
              <a:t>6/24/25</a:t>
            </a:fld>
            <a:endParaRPr lang="en-US" dirty="0">
              <a:latin typeface="Quire Sans" panose="020B0502040400020003" pitchFamily="34" charset="0"/>
            </a:endParaRPr>
          </a:p>
        </p:txBody>
      </p:sp>
      <p:sp>
        <p:nvSpPr>
          <p:cNvPr id="4" name="Footer Placeholder 3">
            <a:extLst>
              <a:ext uri="{FF2B5EF4-FFF2-40B4-BE49-F238E27FC236}">
                <a16:creationId xmlns:a16="http://schemas.microsoft.com/office/drawing/2014/main" id="{1B530B2A-4BEA-4FDC-BB1C-AFFC7EF23F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Quire Sans" panose="020B0502040400020003" pitchFamily="34" charset="0"/>
            </a:endParaRPr>
          </a:p>
        </p:txBody>
      </p:sp>
    </p:spTree>
    <p:extLst>
      <p:ext uri="{BB962C8B-B14F-4D97-AF65-F5344CB8AC3E}">
        <p14:creationId xmlns:p14="http://schemas.microsoft.com/office/powerpoint/2010/main" val="1896734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Quire Sans" panose="020B05020404000200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Quire Sans" panose="020B0502040400020003" pitchFamily="34" charset="0"/>
              </a:defRPr>
            </a:lvl1pPr>
          </a:lstStyle>
          <a:p>
            <a:fld id="{7CB14D30-8728-478B-97A4-AD5E2E0882B0}" type="datetimeFigureOut">
              <a:rPr lang="en-US" smtClean="0"/>
              <a:pPr/>
              <a:t>6/24/25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Quire Sans" panose="020B05020404000200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Quire Sans" panose="020B0502040400020003" pitchFamily="34" charset="0"/>
              </a:defRPr>
            </a:lvl1pPr>
          </a:lstStyle>
          <a:p>
            <a:fld id="{0DDF2200-637A-42DD-BD93-B45C1CFA40DE}" type="slidenum">
              <a:rPr lang="en-US" smtClean="0"/>
              <a:pPr/>
              <a:t>‹#›</a:t>
            </a:fld>
            <a:endParaRPr lang="en-US" dirty="0"/>
          </a:p>
        </p:txBody>
      </p:sp>
    </p:spTree>
    <p:extLst>
      <p:ext uri="{BB962C8B-B14F-4D97-AF65-F5344CB8AC3E}">
        <p14:creationId xmlns:p14="http://schemas.microsoft.com/office/powerpoint/2010/main" val="41198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Quire Sans" panose="020B0502040400020003" pitchFamily="34" charset="0"/>
        <a:ea typeface="+mn-ea"/>
        <a:cs typeface="+mn-cs"/>
      </a:defRPr>
    </a:lvl1pPr>
    <a:lvl2pPr marL="457200" algn="l" defTabSz="914400" rtl="0" eaLnBrk="1" latinLnBrk="0" hangingPunct="1">
      <a:defRPr sz="1200" kern="1200">
        <a:solidFill>
          <a:schemeClr val="tx1"/>
        </a:solidFill>
        <a:latin typeface="Quire Sans" panose="020B0502040400020003" pitchFamily="34" charset="0"/>
        <a:ea typeface="+mn-ea"/>
        <a:cs typeface="+mn-cs"/>
      </a:defRPr>
    </a:lvl2pPr>
    <a:lvl3pPr marL="914400" algn="l" defTabSz="914400" rtl="0" eaLnBrk="1" latinLnBrk="0" hangingPunct="1">
      <a:defRPr sz="1200" kern="1200">
        <a:solidFill>
          <a:schemeClr val="tx1"/>
        </a:solidFill>
        <a:latin typeface="Quire Sans" panose="020B0502040400020003" pitchFamily="34" charset="0"/>
        <a:ea typeface="+mn-ea"/>
        <a:cs typeface="+mn-cs"/>
      </a:defRPr>
    </a:lvl3pPr>
    <a:lvl4pPr marL="1371600" algn="l" defTabSz="914400" rtl="0" eaLnBrk="1" latinLnBrk="0" hangingPunct="1">
      <a:defRPr sz="1200" kern="1200">
        <a:solidFill>
          <a:schemeClr val="tx1"/>
        </a:solidFill>
        <a:latin typeface="Quire Sans" panose="020B0502040400020003" pitchFamily="34" charset="0"/>
        <a:ea typeface="+mn-ea"/>
        <a:cs typeface="+mn-cs"/>
      </a:defRPr>
    </a:lvl4pPr>
    <a:lvl5pPr marL="1828800" algn="l" defTabSz="914400" rtl="0" eaLnBrk="1" latinLnBrk="0" hangingPunct="1">
      <a:defRPr sz="1200" kern="1200">
        <a:solidFill>
          <a:schemeClr val="tx1"/>
        </a:solidFill>
        <a:latin typeface="Quire Sans" panose="020B050204040002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Ataberk and I am excited to present our work </a:t>
            </a:r>
            <a:r>
              <a:rPr lang="en-US" dirty="0" err="1"/>
              <a:t>EasyDRAM</a:t>
            </a:r>
            <a:r>
              <a:rPr lang="en-US" dirty="0"/>
              <a:t> to you. </a:t>
            </a:r>
            <a:r>
              <a:rPr lang="en-US" dirty="0" err="1"/>
              <a:t>EasyDRAM</a:t>
            </a:r>
            <a:r>
              <a:rPr lang="en-US" dirty="0"/>
              <a:t> is an </a:t>
            </a:r>
          </a:p>
          <a:p>
            <a:r>
              <a:rPr lang="en-US" dirty="0"/>
              <a:t>FPGA-based infrastructure for fast and accurate end-to-end evaluation of emerging DRAM techniques.</a:t>
            </a:r>
          </a:p>
          <a:p>
            <a:r>
              <a:rPr lang="en-US" dirty="0"/>
              <a:t>I’m the second author. The first author unfortunately cannot be here due to a personal conflict.</a:t>
            </a:r>
          </a:p>
        </p:txBody>
      </p:sp>
      <p:sp>
        <p:nvSpPr>
          <p:cNvPr id="4" name="Slide Number Placeholder 3"/>
          <p:cNvSpPr>
            <a:spLocks noGrp="1"/>
          </p:cNvSpPr>
          <p:nvPr>
            <p:ph type="sldNum" sz="quarter" idx="5"/>
          </p:nvPr>
        </p:nvSpPr>
        <p:spPr/>
        <p:txBody>
          <a:bodyPr/>
          <a:lstStyle/>
          <a:p>
            <a:fld id="{0DDF2200-637A-42DD-BD93-B45C1CFA40DE}" type="slidenum">
              <a:rPr lang="en-US" smtClean="0"/>
              <a:pPr/>
              <a:t>1</a:t>
            </a:fld>
            <a:endParaRPr lang="en-US" dirty="0"/>
          </a:p>
        </p:txBody>
      </p:sp>
    </p:spTree>
    <p:extLst>
      <p:ext uri="{BB962C8B-B14F-4D97-AF65-F5344CB8AC3E}">
        <p14:creationId xmlns:p14="http://schemas.microsoft.com/office/powerpoint/2010/main" val="21312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A6FF-3610-EE8A-D5A3-E45D976FE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0C2A8-67BD-8BAD-53D8-BDAFD6BCC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5DAEC-FBF4-C11D-AFC1-43D25816220C}"/>
              </a:ext>
            </a:extLst>
          </p:cNvPr>
          <p:cNvSpPr>
            <a:spLocks noGrp="1"/>
          </p:cNvSpPr>
          <p:nvPr>
            <p:ph type="body" idx="1"/>
          </p:nvPr>
        </p:nvSpPr>
        <p:spPr/>
        <p:txBody>
          <a:bodyPr/>
          <a:lstStyle/>
          <a:p>
            <a:r>
              <a:rPr lang="en-US" dirty="0"/>
              <a:t>DRAM access latency reduction is relatively simple as well.</a:t>
            </a:r>
          </a:p>
        </p:txBody>
      </p:sp>
      <p:sp>
        <p:nvSpPr>
          <p:cNvPr id="4" name="Slide Number Placeholder 3">
            <a:extLst>
              <a:ext uri="{FF2B5EF4-FFF2-40B4-BE49-F238E27FC236}">
                <a16:creationId xmlns:a16="http://schemas.microsoft.com/office/drawing/2014/main" id="{FDC7E9F8-F9F3-EC91-5D4D-EA72A1181DCF}"/>
              </a:ext>
            </a:extLst>
          </p:cNvPr>
          <p:cNvSpPr>
            <a:spLocks noGrp="1"/>
          </p:cNvSpPr>
          <p:nvPr>
            <p:ph type="sldNum" sz="quarter" idx="5"/>
          </p:nvPr>
        </p:nvSpPr>
        <p:spPr/>
        <p:txBody>
          <a:bodyPr/>
          <a:lstStyle/>
          <a:p>
            <a:fld id="{0DDF2200-637A-42DD-BD93-B45C1CFA40DE}" type="slidenum">
              <a:rPr lang="en-US" smtClean="0"/>
              <a:pPr/>
              <a:t>10</a:t>
            </a:fld>
            <a:endParaRPr lang="en-US" dirty="0"/>
          </a:p>
        </p:txBody>
      </p:sp>
    </p:spTree>
    <p:extLst>
      <p:ext uri="{BB962C8B-B14F-4D97-AF65-F5344CB8AC3E}">
        <p14:creationId xmlns:p14="http://schemas.microsoft.com/office/powerpoint/2010/main" val="1814597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speedup of </a:t>
            </a:r>
            <a:r>
              <a:rPr lang="en-US" dirty="0" err="1"/>
              <a:t>SolarDRAM</a:t>
            </a:r>
            <a:r>
              <a:rPr lang="en-US" dirty="0"/>
              <a:t> normalized to a system that use the nominal 13.5 nanosecond </a:t>
            </a:r>
            <a:r>
              <a:rPr lang="en-US" dirty="0" err="1"/>
              <a:t>tRCD</a:t>
            </a:r>
            <a:r>
              <a:rPr lang="en-US" dirty="0"/>
              <a:t> over various workloads on x-axis.</a:t>
            </a:r>
          </a:p>
          <a:p>
            <a:endParaRPr lang="en-US" dirty="0"/>
          </a:p>
          <a:p>
            <a:endParaRPr lang="en-US" dirty="0"/>
          </a:p>
          <a:p>
            <a:r>
              <a:rPr lang="en-US" dirty="0"/>
              <a:t>Say what this is normalized to: respective baseline systems that use just nominal </a:t>
            </a:r>
            <a:r>
              <a:rPr lang="en-US" dirty="0" err="1"/>
              <a:t>tRCD</a:t>
            </a:r>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100</a:t>
            </a:fld>
            <a:endParaRPr lang="en-US" dirty="0"/>
          </a:p>
        </p:txBody>
      </p:sp>
    </p:spTree>
    <p:extLst>
      <p:ext uri="{BB962C8B-B14F-4D97-AF65-F5344CB8AC3E}">
        <p14:creationId xmlns:p14="http://schemas.microsoft.com/office/powerpoint/2010/main" val="19770891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bar on the left shows the end-to-end speedup we measure on </a:t>
            </a:r>
            <a:r>
              <a:rPr lang="en-US" dirty="0" err="1"/>
              <a:t>EasyDRAM</a:t>
            </a:r>
            <a:r>
              <a:rPr lang="en-US" dirty="0"/>
              <a:t> and the bar on the right shows the one we measure for </a:t>
            </a:r>
            <a:r>
              <a:rPr lang="en-US" dirty="0" err="1"/>
              <a:t>Ramulator</a:t>
            </a:r>
            <a:r>
              <a:rPr lang="en-US" dirty="0"/>
              <a:t> 2 using the first 500 M instructions.</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101</a:t>
            </a:fld>
            <a:endParaRPr lang="en-US" dirty="0"/>
          </a:p>
        </p:txBody>
      </p:sp>
    </p:spTree>
    <p:extLst>
      <p:ext uri="{BB962C8B-B14F-4D97-AF65-F5344CB8AC3E}">
        <p14:creationId xmlns:p14="http://schemas.microsoft.com/office/powerpoint/2010/main" val="13639661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full plot.</a:t>
            </a:r>
          </a:p>
          <a:p>
            <a:endParaRPr lang="en-US" dirty="0"/>
          </a:p>
          <a:p>
            <a:r>
              <a:rPr lang="en-US" b="1" dirty="0"/>
              <a:t>[CLICK]</a:t>
            </a:r>
            <a:r>
              <a:rPr lang="en-US" b="0" dirty="0"/>
              <a:t> We observe that </a:t>
            </a:r>
            <a:r>
              <a:rPr lang="en-US" b="0" dirty="0" err="1"/>
              <a:t>SolarDRAM</a:t>
            </a:r>
            <a:r>
              <a:rPr lang="en-US" b="0" dirty="0"/>
              <a:t> improves performance by 2.8% on average across all tested workloads. We see that the improvement reported by </a:t>
            </a:r>
            <a:r>
              <a:rPr lang="en-US" b="0" dirty="0" err="1"/>
              <a:t>EasyDRAM</a:t>
            </a:r>
            <a:r>
              <a:rPr lang="en-US" b="0" dirty="0"/>
              <a:t> and Ramulator2 is within the same range of values across all workloads and similar on average.</a:t>
            </a:r>
          </a:p>
          <a:p>
            <a:endParaRPr lang="en-US" b="0" dirty="0"/>
          </a:p>
          <a:p>
            <a:r>
              <a:rPr lang="en-US" b="1" dirty="0"/>
              <a:t>[CLICK] </a:t>
            </a:r>
            <a:r>
              <a:rPr lang="en-US" b="0" dirty="0"/>
              <a:t>These benefits are reasonable given the memory intensity of the evaluated workloads. We expect the benefits to increase with memory intensity and latency-sensitivity.</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102</a:t>
            </a:fld>
            <a:endParaRPr lang="en-US" dirty="0"/>
          </a:p>
        </p:txBody>
      </p:sp>
    </p:spTree>
    <p:extLst>
      <p:ext uri="{BB962C8B-B14F-4D97-AF65-F5344CB8AC3E}">
        <p14:creationId xmlns:p14="http://schemas.microsoft.com/office/powerpoint/2010/main" val="3579326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1453-3B46-5C53-D2AB-80E67A227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FBF01-0B34-D008-C4E7-DF07A58E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421A9-3C88-D856-1F84-6C8B9177D971}"/>
              </a:ext>
            </a:extLst>
          </p:cNvPr>
          <p:cNvSpPr>
            <a:spLocks noGrp="1"/>
          </p:cNvSpPr>
          <p:nvPr>
            <p:ph type="body" idx="1"/>
          </p:nvPr>
        </p:nvSpPr>
        <p:spPr/>
        <p:txBody>
          <a:bodyPr/>
          <a:lstStyle/>
          <a:p>
            <a:r>
              <a:rPr lang="en-US" dirty="0"/>
              <a:t>We also look at how fast </a:t>
            </a:r>
            <a:r>
              <a:rPr lang="en-US" dirty="0" err="1"/>
              <a:t>EasyDRAM</a:t>
            </a:r>
            <a:r>
              <a:rPr lang="en-US" dirty="0"/>
              <a:t> and </a:t>
            </a:r>
            <a:r>
              <a:rPr lang="en-US" dirty="0" err="1"/>
              <a:t>Ramulator</a:t>
            </a:r>
            <a:r>
              <a:rPr lang="en-US" dirty="0"/>
              <a:t> takes to evaluate their portions of the workloads.</a:t>
            </a:r>
          </a:p>
          <a:p>
            <a:endParaRPr lang="en-US" dirty="0"/>
          </a:p>
          <a:p>
            <a:r>
              <a:rPr lang="en-US" b="1" dirty="0"/>
              <a:t>[CLICK]</a:t>
            </a:r>
            <a:r>
              <a:rPr lang="en-US" b="0" dirty="0"/>
              <a:t> We observe that </a:t>
            </a:r>
            <a:r>
              <a:rPr lang="en-US" b="0" dirty="0" err="1"/>
              <a:t>EasyDRAM</a:t>
            </a:r>
            <a:r>
              <a:rPr lang="en-US" b="0" dirty="0"/>
              <a:t> is considerably faster than </a:t>
            </a:r>
            <a:r>
              <a:rPr lang="en-US" b="0" dirty="0" err="1"/>
              <a:t>Ramulator</a:t>
            </a:r>
            <a:r>
              <a:rPr lang="en-US" b="0" dirty="0"/>
              <a:t> 2.</a:t>
            </a:r>
          </a:p>
          <a:p>
            <a:endParaRPr lang="en-US" b="0" dirty="0"/>
          </a:p>
          <a:p>
            <a:r>
              <a:rPr lang="en-US" b="0" dirty="0"/>
              <a:t>====</a:t>
            </a:r>
          </a:p>
          <a:p>
            <a:endParaRPr lang="en-US" b="0" dirty="0"/>
          </a:p>
          <a:p>
            <a:r>
              <a:rPr lang="en-US" b="0" dirty="0" err="1"/>
              <a:t>EasyDRAM</a:t>
            </a:r>
            <a:r>
              <a:rPr lang="en-US" b="0" dirty="0"/>
              <a:t> has additional benefits: And say that </a:t>
            </a:r>
            <a:r>
              <a:rPr lang="en-US" b="0" dirty="0" err="1"/>
              <a:t>EasyDRAM</a:t>
            </a:r>
            <a:r>
              <a:rPr lang="en-US" b="0" dirty="0"/>
              <a:t> evaluates a real system and a real DRAM chip</a:t>
            </a:r>
            <a:endParaRPr lang="en-US" b="1" dirty="0"/>
          </a:p>
        </p:txBody>
      </p:sp>
      <p:sp>
        <p:nvSpPr>
          <p:cNvPr id="4" name="Slide Number Placeholder 3">
            <a:extLst>
              <a:ext uri="{FF2B5EF4-FFF2-40B4-BE49-F238E27FC236}">
                <a16:creationId xmlns:a16="http://schemas.microsoft.com/office/drawing/2014/main" id="{EEEC4A07-45AF-49D1-6549-FBD74453FFF5}"/>
              </a:ext>
            </a:extLst>
          </p:cNvPr>
          <p:cNvSpPr>
            <a:spLocks noGrp="1"/>
          </p:cNvSpPr>
          <p:nvPr>
            <p:ph type="sldNum" sz="quarter" idx="5"/>
          </p:nvPr>
        </p:nvSpPr>
        <p:spPr/>
        <p:txBody>
          <a:bodyPr/>
          <a:lstStyle/>
          <a:p>
            <a:fld id="{0DDF2200-637A-42DD-BD93-B45C1CFA40DE}" type="slidenum">
              <a:rPr lang="en-US" smtClean="0"/>
              <a:pPr/>
              <a:t>103</a:t>
            </a:fld>
            <a:endParaRPr lang="en-US" dirty="0"/>
          </a:p>
        </p:txBody>
      </p:sp>
    </p:spTree>
    <p:extLst>
      <p:ext uri="{BB962C8B-B14F-4D97-AF65-F5344CB8AC3E}">
        <p14:creationId xmlns:p14="http://schemas.microsoft.com/office/powerpoint/2010/main" val="35745544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AF37F-A11B-855A-5D0D-ED025C6E2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696DD-2E8C-3E07-1BA1-D023B4236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6830C-0626-96A6-F10A-D70709ABD01B}"/>
              </a:ext>
            </a:extLst>
          </p:cNvPr>
          <p:cNvSpPr>
            <a:spLocks noGrp="1"/>
          </p:cNvSpPr>
          <p:nvPr>
            <p:ph type="body" idx="1"/>
          </p:nvPr>
        </p:nvSpPr>
        <p:spPr/>
        <p:txBody>
          <a:bodyPr/>
          <a:lstStyle/>
          <a:p>
            <a:r>
              <a:rPr lang="en-US" dirty="0"/>
              <a:t>I’ll conclude my talk with a brief summary</a:t>
            </a:r>
          </a:p>
        </p:txBody>
      </p:sp>
      <p:sp>
        <p:nvSpPr>
          <p:cNvPr id="4" name="Slide Number Placeholder 3">
            <a:extLst>
              <a:ext uri="{FF2B5EF4-FFF2-40B4-BE49-F238E27FC236}">
                <a16:creationId xmlns:a16="http://schemas.microsoft.com/office/drawing/2014/main" id="{FA9FC5FB-C8BA-23A6-12A7-FBCB765177FC}"/>
              </a:ext>
            </a:extLst>
          </p:cNvPr>
          <p:cNvSpPr>
            <a:spLocks noGrp="1"/>
          </p:cNvSpPr>
          <p:nvPr>
            <p:ph type="sldNum" sz="quarter" idx="5"/>
          </p:nvPr>
        </p:nvSpPr>
        <p:spPr/>
        <p:txBody>
          <a:bodyPr/>
          <a:lstStyle/>
          <a:p>
            <a:fld id="{0DDF2200-637A-42DD-BD93-B45C1CFA40DE}" type="slidenum">
              <a:rPr lang="en-US" smtClean="0"/>
              <a:pPr/>
              <a:t>104</a:t>
            </a:fld>
            <a:endParaRPr lang="en-US" dirty="0"/>
          </a:p>
        </p:txBody>
      </p:sp>
    </p:spTree>
    <p:extLst>
      <p:ext uri="{BB962C8B-B14F-4D97-AF65-F5344CB8AC3E}">
        <p14:creationId xmlns:p14="http://schemas.microsoft.com/office/powerpoint/2010/main" val="41054575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developed an easy to use FPGA-based infrastructure to accurately evaluate DRAM techniques</a:t>
            </a:r>
          </a:p>
          <a:p>
            <a:endParaRPr lang="en-US" b="0" dirty="0"/>
          </a:p>
          <a:p>
            <a:r>
              <a:rPr lang="en-US" b="1" dirty="0"/>
              <a:t>[CLICK]</a:t>
            </a:r>
            <a:r>
              <a:rPr lang="en-US" b="0" dirty="0"/>
              <a:t> </a:t>
            </a:r>
            <a:r>
              <a:rPr lang="en-US" b="0" dirty="0" err="1"/>
              <a:t>EasyDRAM</a:t>
            </a:r>
            <a:r>
              <a:rPr lang="en-US" b="0" dirty="0"/>
              <a:t> relies on a C++ programmable memory controller and the time scaling technique to provide its goals.</a:t>
            </a:r>
          </a:p>
          <a:p>
            <a:endParaRPr lang="en-US" b="0" dirty="0"/>
          </a:p>
          <a:p>
            <a:r>
              <a:rPr lang="en-US" b="1" dirty="0"/>
              <a:t>[CLICK]</a:t>
            </a:r>
            <a:r>
              <a:rPr lang="en-US" b="0" dirty="0"/>
              <a:t> We showcased </a:t>
            </a:r>
            <a:r>
              <a:rPr lang="en-US" b="0" dirty="0" err="1"/>
              <a:t>EasyDRAM’s</a:t>
            </a:r>
            <a:r>
              <a:rPr lang="en-US" b="0" dirty="0"/>
              <a:t> abilities using in-DRAM row copy and DRAM access latency reduction case studies</a:t>
            </a:r>
          </a:p>
          <a:p>
            <a:endParaRPr lang="en-US" b="0" dirty="0"/>
          </a:p>
          <a:p>
            <a:r>
              <a:rPr lang="en-US" b="0" dirty="0"/>
              <a:t>[</a:t>
            </a:r>
            <a:r>
              <a:rPr lang="en-US" b="1" dirty="0"/>
              <a:t>CLICK</a:t>
            </a:r>
            <a:r>
              <a:rPr lang="en-US" b="0" dirty="0"/>
              <a:t>] Moving forward, we hope that </a:t>
            </a:r>
            <a:r>
              <a:rPr lang="en-US" b="0" dirty="0" err="1"/>
              <a:t>EasyDRAM</a:t>
            </a:r>
            <a:r>
              <a:rPr lang="en-US" b="0" dirty="0"/>
              <a:t> enables innovative ideas in memory system design to rapidly come to fruition.</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105</a:t>
            </a:fld>
            <a:endParaRPr lang="en-US" dirty="0"/>
          </a:p>
        </p:txBody>
      </p:sp>
    </p:spTree>
    <p:extLst>
      <p:ext uri="{BB962C8B-B14F-4D97-AF65-F5344CB8AC3E}">
        <p14:creationId xmlns:p14="http://schemas.microsoft.com/office/powerpoint/2010/main" val="14927208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on </a:t>
            </a:r>
            <a:r>
              <a:rPr lang="en-US" dirty="0" err="1"/>
              <a:t>arXiv</a:t>
            </a:r>
            <a:r>
              <a:rPr lang="en-US" dirty="0"/>
              <a:t>.</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106</a:t>
            </a:fld>
            <a:endParaRPr lang="en-US" dirty="0"/>
          </a:p>
        </p:txBody>
      </p:sp>
    </p:spTree>
    <p:extLst>
      <p:ext uri="{BB962C8B-B14F-4D97-AF65-F5344CB8AC3E}">
        <p14:creationId xmlns:p14="http://schemas.microsoft.com/office/powerpoint/2010/main" val="37675787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41DA-9986-A3EF-10B7-49B41F92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2297D-7D3D-0899-E341-E32A577D0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81EE8-8D76-E952-2DEF-ACD6F72158FE}"/>
              </a:ext>
            </a:extLst>
          </p:cNvPr>
          <p:cNvSpPr>
            <a:spLocks noGrp="1"/>
          </p:cNvSpPr>
          <p:nvPr>
            <p:ph type="body" idx="1"/>
          </p:nvPr>
        </p:nvSpPr>
        <p:spPr/>
        <p:txBody>
          <a:bodyPr/>
          <a:lstStyle/>
          <a:p>
            <a:r>
              <a:rPr lang="en-US" dirty="0" err="1"/>
              <a:t>EasyDRAM</a:t>
            </a:r>
            <a:r>
              <a:rPr lang="en-US" dirty="0"/>
              <a:t> is completely open sourced and you can find it at this link</a:t>
            </a:r>
          </a:p>
        </p:txBody>
      </p:sp>
      <p:sp>
        <p:nvSpPr>
          <p:cNvPr id="4" name="Slide Number Placeholder 3">
            <a:extLst>
              <a:ext uri="{FF2B5EF4-FFF2-40B4-BE49-F238E27FC236}">
                <a16:creationId xmlns:a16="http://schemas.microsoft.com/office/drawing/2014/main" id="{08E2E764-555E-10E1-70AD-A9EEAD8F0ACD}"/>
              </a:ext>
            </a:extLst>
          </p:cNvPr>
          <p:cNvSpPr>
            <a:spLocks noGrp="1"/>
          </p:cNvSpPr>
          <p:nvPr>
            <p:ph type="sldNum" sz="quarter" idx="5"/>
          </p:nvPr>
        </p:nvSpPr>
        <p:spPr/>
        <p:txBody>
          <a:bodyPr/>
          <a:lstStyle/>
          <a:p>
            <a:fld id="{0DDF2200-637A-42DD-BD93-B45C1CFA40DE}" type="slidenum">
              <a:rPr lang="en-US" smtClean="0"/>
              <a:pPr/>
              <a:t>107</a:t>
            </a:fld>
            <a:endParaRPr lang="en-US" dirty="0"/>
          </a:p>
        </p:txBody>
      </p:sp>
    </p:spTree>
    <p:extLst>
      <p:ext uri="{BB962C8B-B14F-4D97-AF65-F5344CB8AC3E}">
        <p14:creationId xmlns:p14="http://schemas.microsoft.com/office/powerpoint/2010/main" val="17529865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B2DAC-BB94-7E48-DF73-377A89880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CA491-70A8-EDA8-59C2-6C31B5AF1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CD160-FA09-B1BC-7321-6DE395E39833}"/>
              </a:ext>
            </a:extLst>
          </p:cNvPr>
          <p:cNvSpPr>
            <a:spLocks noGrp="1"/>
          </p:cNvSpPr>
          <p:nvPr>
            <p:ph type="body" idx="1"/>
          </p:nvPr>
        </p:nvSpPr>
        <p:spPr/>
        <p:txBody>
          <a:bodyPr/>
          <a:lstStyle/>
          <a:p>
            <a:r>
              <a:rPr lang="en-US" dirty="0"/>
              <a:t>Thank you for listening. I’ll be happy to take any questions now.</a:t>
            </a:r>
          </a:p>
        </p:txBody>
      </p:sp>
      <p:sp>
        <p:nvSpPr>
          <p:cNvPr id="4" name="Slide Number Placeholder 3">
            <a:extLst>
              <a:ext uri="{FF2B5EF4-FFF2-40B4-BE49-F238E27FC236}">
                <a16:creationId xmlns:a16="http://schemas.microsoft.com/office/drawing/2014/main" id="{C9A097AB-5877-2494-EA60-9DB10D7F4FA8}"/>
              </a:ext>
            </a:extLst>
          </p:cNvPr>
          <p:cNvSpPr>
            <a:spLocks noGrp="1"/>
          </p:cNvSpPr>
          <p:nvPr>
            <p:ph type="sldNum" sz="quarter" idx="5"/>
          </p:nvPr>
        </p:nvSpPr>
        <p:spPr/>
        <p:txBody>
          <a:bodyPr/>
          <a:lstStyle/>
          <a:p>
            <a:fld id="{0DDF2200-637A-42DD-BD93-B45C1CFA40DE}" type="slidenum">
              <a:rPr lang="en-US" smtClean="0"/>
              <a:pPr/>
              <a:t>108</a:t>
            </a:fld>
            <a:endParaRPr lang="en-US" dirty="0"/>
          </a:p>
        </p:txBody>
      </p:sp>
    </p:spTree>
    <p:extLst>
      <p:ext uri="{BB962C8B-B14F-4D97-AF65-F5344CB8AC3E}">
        <p14:creationId xmlns:p14="http://schemas.microsoft.com/office/powerpoint/2010/main" val="2747578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116</a:t>
            </a:fld>
            <a:endParaRPr lang="en-US" dirty="0"/>
          </a:p>
        </p:txBody>
      </p:sp>
    </p:spTree>
    <p:extLst>
      <p:ext uri="{BB962C8B-B14F-4D97-AF65-F5344CB8AC3E}">
        <p14:creationId xmlns:p14="http://schemas.microsoft.com/office/powerpoint/2010/main" val="159847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To explain access latency reduction better, I’ll first describe DRAM access failures.</a:t>
            </a:r>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is a sketch of a DRAM cell and we will inspect the voltage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p>
          <a:p>
            <a:r>
              <a:rPr lang="en-US" sz="1200" b="1" kern="1200" dirty="0">
                <a:solidFill>
                  <a:schemeClr val="tx1"/>
                </a:solidFill>
                <a:latin typeface="+mn-lt"/>
                <a:ea typeface="+mn-ea"/>
                <a:cs typeface="+mn-cs"/>
              </a:rPr>
              <a:t>[CLICK][CLICK] The x-axis shows time and the y-axis shows the voltage on the </a:t>
            </a:r>
            <a:r>
              <a:rPr lang="en-US" sz="1200" b="1" kern="1200" dirty="0" err="1">
                <a:solidFill>
                  <a:schemeClr val="tx1"/>
                </a:solidFill>
                <a:latin typeface="+mn-lt"/>
                <a:ea typeface="+mn-ea"/>
                <a:cs typeface="+mn-cs"/>
              </a:rPr>
              <a:t>bitline</a:t>
            </a:r>
            <a:r>
              <a:rPr lang="en-US" sz="1200" b="1" kern="1200" dirty="0">
                <a:solidFill>
                  <a:schemeClr val="tx1"/>
                </a:solidFill>
                <a:latin typeface="+mn-lt"/>
                <a:ea typeface="+mn-ea"/>
                <a:cs typeface="+mn-cs"/>
              </a:rPr>
              <a:t>. </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1730474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117</a:t>
            </a:fld>
            <a:endParaRPr lang="en-US" dirty="0"/>
          </a:p>
        </p:txBody>
      </p:sp>
    </p:spTree>
    <p:extLst>
      <p:ext uri="{BB962C8B-B14F-4D97-AF65-F5344CB8AC3E}">
        <p14:creationId xmlns:p14="http://schemas.microsoft.com/office/powerpoint/2010/main" val="341401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a:t>
            </a:r>
            <a:r>
              <a:rPr lang="en-US" sz="1200" b="1" kern="1200" dirty="0">
                <a:solidFill>
                  <a:schemeClr val="tx1"/>
                </a:solidFill>
                <a:latin typeface="+mn-lt"/>
                <a:ea typeface="+mn-ea"/>
                <a:cs typeface="+mn-cs"/>
              </a:rPr>
              <a:t>[CLICK] </a:t>
            </a:r>
            <a:r>
              <a:rPr lang="en-US" sz="1200" b="0" kern="1200" baseline="0" dirty="0">
                <a:solidFill>
                  <a:schemeClr val="tx1"/>
                </a:solidFill>
                <a:latin typeface="+mn-lt"/>
                <a:ea typeface="+mn-ea"/>
                <a:cs typeface="+mn-cs"/>
              </a:rPr>
              <a:t>we begin to induce failures in the weaker cell</a:t>
            </a:r>
            <a:r>
              <a:rPr lang="en-US" sz="1200" b="0" kern="1200" dirty="0">
                <a:solidFill>
                  <a:schemeClr val="tx1"/>
                </a:solidFill>
                <a:latin typeface="+mn-lt"/>
                <a:ea typeface="+mn-ea"/>
                <a:cs typeface="+mn-cs"/>
              </a:rPr>
              <a:t>. We refer to these failures as access failures. </a:t>
            </a:r>
          </a:p>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116842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93D4-276F-398C-C79B-AA15F9358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F0287-3788-3714-8FE7-9EF822488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73BB6-2A80-1F30-D72E-5DB7B7EAB11F}"/>
              </a:ext>
            </a:extLst>
          </p:cNvPr>
          <p:cNvSpPr>
            <a:spLocks noGrp="1"/>
          </p:cNvSpPr>
          <p:nvPr>
            <p:ph type="body" idx="1"/>
          </p:nvPr>
        </p:nvSpPr>
        <p:spPr/>
        <p:txBody>
          <a:bodyPr/>
          <a:lstStyle/>
          <a:p>
            <a:r>
              <a:rPr lang="en-US" sz="1200" b="0" kern="1200" dirty="0">
                <a:solidFill>
                  <a:schemeClr val="tx1"/>
                </a:solidFill>
                <a:latin typeface="+mn-lt"/>
                <a:ea typeface="+mn-ea"/>
                <a:cs typeface="+mn-cs"/>
              </a:rPr>
              <a:t>On the flip side, some strong cells can be reliably accessed with a reduced access latency. The key idea of access latency reduction is to identify these cells and access them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timing parameter.</a:t>
            </a:r>
          </a:p>
        </p:txBody>
      </p:sp>
      <p:sp>
        <p:nvSpPr>
          <p:cNvPr id="4" name="Slide Number Placeholder 3">
            <a:extLst>
              <a:ext uri="{FF2B5EF4-FFF2-40B4-BE49-F238E27FC236}">
                <a16:creationId xmlns:a16="http://schemas.microsoft.com/office/drawing/2014/main" id="{EE07964F-A03D-5E80-6E6F-8DC3396DDA9B}"/>
              </a:ext>
            </a:extLst>
          </p:cNvPr>
          <p:cNvSpPr>
            <a:spLocks noGrp="1"/>
          </p:cNvSpPr>
          <p:nvPr>
            <p:ph type="sldNum" sz="quarter" idx="10"/>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288092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6570-951B-6F2F-C8A0-A1D0E22D4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6AA5B-ED48-EA2B-6C45-C8023D0EE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FBE35-9CEE-767F-BFCC-BAA69F17AB97}"/>
              </a:ext>
            </a:extLst>
          </p:cNvPr>
          <p:cNvSpPr>
            <a:spLocks noGrp="1"/>
          </p:cNvSpPr>
          <p:nvPr>
            <p:ph type="body" idx="1"/>
          </p:nvPr>
        </p:nvSpPr>
        <p:spPr/>
        <p:txBody>
          <a:bodyPr/>
          <a:lstStyle/>
          <a:p>
            <a:r>
              <a:rPr lang="en-US" dirty="0"/>
              <a:t>We’ve seen some DRAM technique. Let’s now see what it takes to properly evaluate them.</a:t>
            </a:r>
          </a:p>
        </p:txBody>
      </p:sp>
      <p:sp>
        <p:nvSpPr>
          <p:cNvPr id="4" name="Slide Number Placeholder 3">
            <a:extLst>
              <a:ext uri="{FF2B5EF4-FFF2-40B4-BE49-F238E27FC236}">
                <a16:creationId xmlns:a16="http://schemas.microsoft.com/office/drawing/2014/main" id="{A3C21976-CF7A-04D6-5C53-7C249B856EFE}"/>
              </a:ext>
            </a:extLst>
          </p:cNvPr>
          <p:cNvSpPr>
            <a:spLocks noGrp="1"/>
          </p:cNvSpPr>
          <p:nvPr>
            <p:ph type="sldNum" sz="quarter" idx="5"/>
          </p:nvPr>
        </p:nvSpPr>
        <p:spPr/>
        <p:txBody>
          <a:bodyPr/>
          <a:lstStyle/>
          <a:p>
            <a:fld id="{0DDF2200-637A-42DD-BD93-B45C1CFA40DE}" type="slidenum">
              <a:rPr lang="en-US" smtClean="0"/>
              <a:pPr/>
              <a:t>14</a:t>
            </a:fld>
            <a:endParaRPr lang="en-US" dirty="0"/>
          </a:p>
        </p:txBody>
      </p:sp>
    </p:spTree>
    <p:extLst>
      <p:ext uri="{BB962C8B-B14F-4D97-AF65-F5344CB8AC3E}">
        <p14:creationId xmlns:p14="http://schemas.microsoft.com/office/powerpoint/2010/main" val="236367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view of the computing stack ranging from application at the top to electrons at the bottom.</a:t>
            </a:r>
          </a:p>
          <a:p>
            <a:endParaRPr lang="en-US" dirty="0"/>
          </a:p>
          <a:p>
            <a:r>
              <a:rPr lang="en-US" b="1" dirty="0"/>
              <a:t>[CLICK]</a:t>
            </a:r>
            <a:r>
              <a:rPr lang="en-US" b="0" dirty="0"/>
              <a:t> Many applications require bulk data initialization and </a:t>
            </a:r>
            <a:r>
              <a:rPr lang="en-US" b="1" dirty="0"/>
              <a:t>[CLICK] </a:t>
            </a:r>
            <a:r>
              <a:rPr lang="en-US" b="0" dirty="0"/>
              <a:t>can significantly benefit from dedicated support for it by DRAM, for example, using </a:t>
            </a:r>
            <a:r>
              <a:rPr lang="en-US" b="0" dirty="0" err="1"/>
              <a:t>RowClone</a:t>
            </a:r>
            <a:r>
              <a:rPr lang="en-US" b="0" dirty="0"/>
              <a:t>.</a:t>
            </a:r>
          </a:p>
          <a:p>
            <a:endParaRPr lang="en-US" b="0" dirty="0"/>
          </a:p>
          <a:p>
            <a:r>
              <a:rPr lang="en-US" b="1" dirty="0"/>
              <a:t>[CLICK]</a:t>
            </a:r>
            <a:r>
              <a:rPr lang="en-US" b="0" dirty="0"/>
              <a:t> However, evaluating benefits of DRAM techniques requires modifications across the stack</a:t>
            </a:r>
          </a:p>
          <a:p>
            <a:r>
              <a:rPr lang="en-US" b="1" dirty="0"/>
              <a:t>[CLICK]</a:t>
            </a:r>
            <a:r>
              <a:rPr lang="en-US" b="0" dirty="0"/>
              <a:t> and some evaluation platforms actually help bridge this gap, such as…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15</a:t>
            </a:fld>
            <a:endParaRPr lang="en-US" dirty="0"/>
          </a:p>
        </p:txBody>
      </p:sp>
    </p:spTree>
    <p:extLst>
      <p:ext uri="{BB962C8B-B14F-4D97-AF65-F5344CB8AC3E}">
        <p14:creationId xmlns:p14="http://schemas.microsoft.com/office/powerpoint/2010/main" val="57824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FPGA-based evaluation platforms. These provide a good basis for evaluating DRAM techniques because</a:t>
            </a:r>
          </a:p>
          <a:p>
            <a:endParaRPr lang="en-US" dirty="0"/>
          </a:p>
          <a:p>
            <a:r>
              <a:rPr lang="en-US" b="1" dirty="0"/>
              <a:t>[CLICK]</a:t>
            </a:r>
            <a:r>
              <a:rPr lang="en-US" b="0" dirty="0"/>
              <a:t> They provide the user with a low-level interface to real DRAM chips</a:t>
            </a:r>
          </a:p>
          <a:p>
            <a:r>
              <a:rPr lang="en-US" b="1" dirty="0"/>
              <a:t>[CLICK] </a:t>
            </a:r>
            <a:r>
              <a:rPr lang="en-US" b="0" dirty="0"/>
              <a:t>and they are relatively fast, such that we can practically evaluate a workload end-to-end </a:t>
            </a:r>
          </a:p>
          <a:p>
            <a:endParaRPr lang="en-US" b="0" dirty="0"/>
          </a:p>
          <a:p>
            <a:r>
              <a:rPr lang="en-US" b="0" dirty="0"/>
              <a:t>But, </a:t>
            </a:r>
            <a:r>
              <a:rPr lang="en-US" b="1" dirty="0"/>
              <a:t>[CLICK]</a:t>
            </a:r>
            <a:r>
              <a:rPr lang="en-US" b="0" dirty="0"/>
              <a:t> today’s FPGA-based platforms require hardware design expertise to study new DRAM techniques and</a:t>
            </a:r>
          </a:p>
          <a:p>
            <a:r>
              <a:rPr lang="en-US" b="1" dirty="0"/>
              <a:t>[CLICK]</a:t>
            </a:r>
            <a:r>
              <a:rPr lang="en-US" b="0" dirty="0"/>
              <a:t> FPGA implementations of computing systems typically have a disproportionately low CPU clock frequency</a:t>
            </a:r>
          </a:p>
          <a:p>
            <a:endParaRPr lang="en-US" b="0" dirty="0"/>
          </a:p>
          <a:p>
            <a:r>
              <a:rPr lang="en-US" b="0" dirty="0"/>
              <a:t>I will elaborate on these two weaknesses shortly. </a:t>
            </a:r>
          </a:p>
          <a:p>
            <a:r>
              <a:rPr lang="en-US" b="1" dirty="0"/>
              <a:t>[CLICK] </a:t>
            </a:r>
            <a:r>
              <a:rPr lang="en-US" b="0" dirty="0"/>
              <a:t>I just want to mention that we have a more comprehensive analysis of strengths and weaknesses of a broader variety of prior work in our paper.</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16</a:t>
            </a:fld>
            <a:endParaRPr lang="en-US" dirty="0"/>
          </a:p>
        </p:txBody>
      </p:sp>
    </p:spTree>
    <p:extLst>
      <p:ext uri="{BB962C8B-B14F-4D97-AF65-F5344CB8AC3E}">
        <p14:creationId xmlns:p14="http://schemas.microsoft.com/office/powerpoint/2010/main" val="719586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56B13-DD5F-F086-7FF4-EC332FA10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6E9E8-B623-FE24-7C57-DD4827481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01E70-F3EF-C3C1-6BC0-2FD26A95E717}"/>
              </a:ext>
            </a:extLst>
          </p:cNvPr>
          <p:cNvSpPr>
            <a:spLocks noGrp="1"/>
          </p:cNvSpPr>
          <p:nvPr>
            <p:ph type="body" idx="1"/>
          </p:nvPr>
        </p:nvSpPr>
        <p:spPr/>
        <p:txBody>
          <a:bodyPr/>
          <a:lstStyle/>
          <a:p>
            <a:r>
              <a:rPr lang="en-US" dirty="0"/>
              <a:t>Let’s start with the first weakness.</a:t>
            </a:r>
          </a:p>
        </p:txBody>
      </p:sp>
      <p:sp>
        <p:nvSpPr>
          <p:cNvPr id="4" name="Slide Number Placeholder 3">
            <a:extLst>
              <a:ext uri="{FF2B5EF4-FFF2-40B4-BE49-F238E27FC236}">
                <a16:creationId xmlns:a16="http://schemas.microsoft.com/office/drawing/2014/main" id="{1AD07595-898D-9215-8938-691BAF838A8E}"/>
              </a:ext>
            </a:extLst>
          </p:cNvPr>
          <p:cNvSpPr>
            <a:spLocks noGrp="1"/>
          </p:cNvSpPr>
          <p:nvPr>
            <p:ph type="sldNum" sz="quarter" idx="5"/>
          </p:nvPr>
        </p:nvSpPr>
        <p:spPr/>
        <p:txBody>
          <a:bodyPr/>
          <a:lstStyle/>
          <a:p>
            <a:fld id="{0DDF2200-637A-42DD-BD93-B45C1CFA40DE}" type="slidenum">
              <a:rPr lang="en-US" smtClean="0"/>
              <a:pPr/>
              <a:t>17</a:t>
            </a:fld>
            <a:endParaRPr lang="en-US" dirty="0"/>
          </a:p>
        </p:txBody>
      </p:sp>
    </p:spTree>
    <p:extLst>
      <p:ext uri="{BB962C8B-B14F-4D97-AF65-F5344CB8AC3E}">
        <p14:creationId xmlns:p14="http://schemas.microsoft.com/office/powerpoint/2010/main" val="161522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F793-688B-795E-9811-0A44F78CA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1A1AF-5E0F-6A67-1300-8946B5014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AD755-CB6A-3AD7-0ADB-77023C3C1381}"/>
              </a:ext>
            </a:extLst>
          </p:cNvPr>
          <p:cNvSpPr>
            <a:spLocks noGrp="1"/>
          </p:cNvSpPr>
          <p:nvPr>
            <p:ph type="body" idx="1"/>
          </p:nvPr>
        </p:nvSpPr>
        <p:spPr/>
        <p:txBody>
          <a:bodyPr/>
          <a:lstStyle/>
          <a:p>
            <a:r>
              <a:rPr lang="en-US" dirty="0"/>
              <a:t>To implement a new DRAM technique, we must modify the memory controller design.</a:t>
            </a:r>
          </a:p>
          <a:p>
            <a:endParaRPr lang="en-US" dirty="0"/>
          </a:p>
          <a:p>
            <a:r>
              <a:rPr lang="en-US" b="1" dirty="0"/>
              <a:t>[CLICK]</a:t>
            </a:r>
            <a:r>
              <a:rPr lang="en-US" b="0" dirty="0"/>
              <a:t> This requires deep hardware design expertise to reason about</a:t>
            </a:r>
          </a:p>
          <a:p>
            <a:r>
              <a:rPr lang="en-US" b="0" dirty="0"/>
              <a:t>[CLICKx3 as you talk] many important hardware design aspects</a:t>
            </a:r>
          </a:p>
          <a:p>
            <a:endParaRPr lang="en-US" b="0" dirty="0"/>
          </a:p>
          <a:p>
            <a:r>
              <a:rPr lang="en-US" b="1" dirty="0"/>
              <a:t>[CLICK]</a:t>
            </a:r>
            <a:r>
              <a:rPr lang="en-US" b="0" dirty="0"/>
              <a:t> The hardware design expertise poses a barrier to entry for many researchers and system designers.</a:t>
            </a:r>
            <a:endParaRPr lang="en-US" b="1" dirty="0"/>
          </a:p>
        </p:txBody>
      </p:sp>
      <p:sp>
        <p:nvSpPr>
          <p:cNvPr id="4" name="Slide Number Placeholder 3">
            <a:extLst>
              <a:ext uri="{FF2B5EF4-FFF2-40B4-BE49-F238E27FC236}">
                <a16:creationId xmlns:a16="http://schemas.microsoft.com/office/drawing/2014/main" id="{0E8C592E-BF5E-D645-AE04-1E4523855BD3}"/>
              </a:ext>
            </a:extLst>
          </p:cNvPr>
          <p:cNvSpPr>
            <a:spLocks noGrp="1"/>
          </p:cNvSpPr>
          <p:nvPr>
            <p:ph type="sldNum" sz="quarter" idx="5"/>
          </p:nvPr>
        </p:nvSpPr>
        <p:spPr/>
        <p:txBody>
          <a:bodyPr/>
          <a:lstStyle/>
          <a:p>
            <a:fld id="{0DDF2200-637A-42DD-BD93-B45C1CFA40DE}" type="slidenum">
              <a:rPr lang="en-US" smtClean="0"/>
              <a:pPr/>
              <a:t>18</a:t>
            </a:fld>
            <a:endParaRPr lang="en-US" dirty="0"/>
          </a:p>
        </p:txBody>
      </p:sp>
    </p:spTree>
    <p:extLst>
      <p:ext uri="{BB962C8B-B14F-4D97-AF65-F5344CB8AC3E}">
        <p14:creationId xmlns:p14="http://schemas.microsoft.com/office/powerpoint/2010/main" val="414809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A324-569E-3945-F42E-C10E6CD27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47B52-CACA-5E2E-4981-48339B734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756A8-FB16-01F8-49DE-C8FA572CB9C1}"/>
              </a:ext>
            </a:extLst>
          </p:cNvPr>
          <p:cNvSpPr>
            <a:spLocks noGrp="1"/>
          </p:cNvSpPr>
          <p:nvPr>
            <p:ph type="body" idx="1"/>
          </p:nvPr>
        </p:nvSpPr>
        <p:spPr/>
        <p:txBody>
          <a:bodyPr/>
          <a:lstStyle/>
          <a:p>
            <a:r>
              <a:rPr lang="en-US" dirty="0"/>
              <a:t>Continuing with the *second* weakness…</a:t>
            </a:r>
          </a:p>
        </p:txBody>
      </p:sp>
      <p:sp>
        <p:nvSpPr>
          <p:cNvPr id="4" name="Slide Number Placeholder 3">
            <a:extLst>
              <a:ext uri="{FF2B5EF4-FFF2-40B4-BE49-F238E27FC236}">
                <a16:creationId xmlns:a16="http://schemas.microsoft.com/office/drawing/2014/main" id="{D91D19DA-9B54-6AA6-FB0A-0849EB75E96B}"/>
              </a:ext>
            </a:extLst>
          </p:cNvPr>
          <p:cNvSpPr>
            <a:spLocks noGrp="1"/>
          </p:cNvSpPr>
          <p:nvPr>
            <p:ph type="sldNum" sz="quarter" idx="5"/>
          </p:nvPr>
        </p:nvSpPr>
        <p:spPr/>
        <p:txBody>
          <a:bodyPr/>
          <a:lstStyle/>
          <a:p>
            <a:fld id="{0DDF2200-637A-42DD-BD93-B45C1CFA40DE}" type="slidenum">
              <a:rPr lang="en-US" smtClean="0"/>
              <a:pPr/>
              <a:t>19</a:t>
            </a:fld>
            <a:endParaRPr lang="en-US" dirty="0"/>
          </a:p>
        </p:txBody>
      </p:sp>
    </p:spTree>
    <p:extLst>
      <p:ext uri="{BB962C8B-B14F-4D97-AF65-F5344CB8AC3E}">
        <p14:creationId xmlns:p14="http://schemas.microsoft.com/office/powerpoint/2010/main" val="105272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I’ll start with a summary.</a:t>
            </a:r>
          </a:p>
          <a:p>
            <a:endParaRPr lang="en-US" b="0" dirty="0"/>
          </a:p>
          <a:p>
            <a:r>
              <a:rPr lang="en-US" b="1" dirty="0"/>
              <a:t>[CLICK] </a:t>
            </a:r>
            <a:r>
              <a:rPr lang="en-US" b="0" dirty="0"/>
              <a:t>There are numerous DRAM techniques that can improve system throughput, reliability, and computing capabilities</a:t>
            </a:r>
          </a:p>
          <a:p>
            <a:r>
              <a:rPr lang="en-US" b="1" dirty="0"/>
              <a:t>[CLICK] </a:t>
            </a:r>
            <a:r>
              <a:rPr lang="en-US" b="0" dirty="0"/>
              <a:t>and evaluating these require invasive changes across the compute stack.</a:t>
            </a:r>
          </a:p>
          <a:p>
            <a:r>
              <a:rPr lang="en-US" b="1" dirty="0"/>
              <a:t>[CLICK] </a:t>
            </a:r>
            <a:r>
              <a:rPr lang="en-US" b="0" dirty="0"/>
              <a:t>An</a:t>
            </a:r>
            <a:r>
              <a:rPr lang="en-US" b="1" dirty="0"/>
              <a:t> </a:t>
            </a:r>
            <a:r>
              <a:rPr lang="en-US" b="0" dirty="0"/>
              <a:t>FPGA-based platform is a good basis to build on to evaluate DRAM techniques, but they require deep hardware design expertise and they do not accurately model modern systems.</a:t>
            </a:r>
          </a:p>
          <a:p>
            <a:r>
              <a:rPr lang="en-US" b="1" dirty="0"/>
              <a:t>[CLICK] </a:t>
            </a:r>
            <a:r>
              <a:rPr lang="en-US" b="0" dirty="0"/>
              <a:t>Our goal is to develop a configurable FPGA-based framework, one which overcomes the shortcomings of prior work, to evaluate DRAM techniques using real DRAM chips.</a:t>
            </a:r>
          </a:p>
          <a:p>
            <a:r>
              <a:rPr lang="en-US" b="1" dirty="0"/>
              <a:t>[CLICK]</a:t>
            </a:r>
            <a:r>
              <a:rPr lang="en-US" b="0" dirty="0"/>
              <a:t> </a:t>
            </a:r>
            <a:r>
              <a:rPr lang="en-US" b="0" dirty="0" err="1"/>
              <a:t>EasyDRAM</a:t>
            </a:r>
            <a:r>
              <a:rPr lang="en-US" b="0" dirty="0"/>
              <a:t> is built with two key ideas. First, we implement a C++ programmable memory controller in the FPGA **to open the evaluation platform to architects and designers who lack hardware design expertise.**</a:t>
            </a:r>
          </a:p>
          <a:p>
            <a:r>
              <a:rPr lang="en-US" b="1" dirty="0"/>
              <a:t>[CLICK]</a:t>
            </a:r>
            <a:r>
              <a:rPr lang="en-US" b="0" dirty="0"/>
              <a:t> Second, we develop a new technique that advances modeled system state in a way that respects modern clock frequency ratios between the processor and DRAM to enable accurate evaluation.</a:t>
            </a:r>
          </a:p>
          <a:p>
            <a:r>
              <a:rPr lang="en-US" b="1" dirty="0"/>
              <a:t>[CLICK]</a:t>
            </a:r>
            <a:r>
              <a:rPr lang="en-US" b="0" dirty="0"/>
              <a:t> To demonstrate </a:t>
            </a:r>
            <a:r>
              <a:rPr lang="en-US" b="0" dirty="0" err="1"/>
              <a:t>EasyDRAM’s</a:t>
            </a:r>
            <a:r>
              <a:rPr lang="en-US" b="0" dirty="0"/>
              <a:t> ease of use and accurate evaluation capability, we conduct two case studies. We show that in-DRAM row copy using </a:t>
            </a:r>
            <a:r>
              <a:rPr lang="en-US" b="0" dirty="0" err="1"/>
              <a:t>RowClone</a:t>
            </a:r>
            <a:r>
              <a:rPr lang="en-US" b="0" dirty="0"/>
              <a:t> provides 15X speedup over CPU-based copy for copy-heavy microbenchmarks. This is still a high speedup but it is significantly smaller than what an inaccurate FPGA-based evaluation platform reports.</a:t>
            </a:r>
            <a:endParaRPr lang="en-US" b="1" dirty="0"/>
          </a:p>
          <a:p>
            <a:r>
              <a:rPr lang="en-US" b="1" dirty="0"/>
              <a:t>[CLICK] </a:t>
            </a:r>
            <a:r>
              <a:rPr lang="en-US" b="0" dirty="0"/>
              <a:t>We show end-to-end system performance benefits for DRAM access latency reduction using workloads from the </a:t>
            </a:r>
            <a:r>
              <a:rPr lang="en-US" b="0" dirty="0" err="1"/>
              <a:t>PolyBench</a:t>
            </a:r>
            <a:r>
              <a:rPr lang="en-US" b="0" dirty="0"/>
              <a:t> benchmark suite.</a:t>
            </a:r>
            <a:endParaRPr lang="en-US" b="1" dirty="0"/>
          </a:p>
          <a:p>
            <a:endParaRPr lang="en-US" b="0"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2</a:t>
            </a:fld>
            <a:endParaRPr lang="en-US" dirty="0"/>
          </a:p>
        </p:txBody>
      </p:sp>
    </p:spTree>
    <p:extLst>
      <p:ext uri="{BB962C8B-B14F-4D97-AF65-F5344CB8AC3E}">
        <p14:creationId xmlns:p14="http://schemas.microsoft.com/office/powerpoint/2010/main" val="230484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644C-4EFC-D1B4-00A9-72CF17331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89ABC-002E-725D-8F80-0A6AE8879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1E625-F775-83AC-E3BA-248F634B5D8D}"/>
              </a:ext>
            </a:extLst>
          </p:cNvPr>
          <p:cNvSpPr>
            <a:spLocks noGrp="1"/>
          </p:cNvSpPr>
          <p:nvPr>
            <p:ph type="body" idx="1"/>
          </p:nvPr>
        </p:nvSpPr>
        <p:spPr/>
        <p:txBody>
          <a:bodyPr/>
          <a:lstStyle/>
          <a:p>
            <a:r>
              <a:rPr lang="en-US" dirty="0"/>
              <a:t>We observe that in a typical computing system with </a:t>
            </a:r>
            <a:r>
              <a:rPr lang="en-US" b="1" dirty="0"/>
              <a:t>[CLICK]</a:t>
            </a:r>
            <a:r>
              <a:rPr lang="en-US" dirty="0"/>
              <a:t> DRAM-based main memory, the CPU </a:t>
            </a:r>
            <a:r>
              <a:rPr lang="en-US" b="1" dirty="0"/>
              <a:t>[CLICKx2]</a:t>
            </a:r>
            <a:r>
              <a:rPr lang="en-US" dirty="0"/>
              <a:t> clock frequency is around 4-6 GHz and DRAM clock frequency is between 1 to 4 GHz.</a:t>
            </a:r>
          </a:p>
          <a:p>
            <a:endParaRPr lang="en-US" dirty="0"/>
          </a:p>
          <a:p>
            <a:r>
              <a:rPr lang="en-US" b="1" dirty="0"/>
              <a:t>[CLICK] </a:t>
            </a:r>
            <a:r>
              <a:rPr lang="en-US" b="0" dirty="0"/>
              <a:t>If we implement this CPU in an FPGA, it is very likely that we will not be able to clock it at very high clock frequency.</a:t>
            </a:r>
          </a:p>
          <a:p>
            <a:r>
              <a:rPr lang="en-US" b="1" dirty="0"/>
              <a:t>[CLICK]</a:t>
            </a:r>
            <a:r>
              <a:rPr lang="en-US" b="0" dirty="0"/>
              <a:t> But the DRAM attached to this CPU is still clocked at relatively high clock frequency.</a:t>
            </a:r>
            <a:endParaRPr lang="en-US" b="1" dirty="0"/>
          </a:p>
          <a:p>
            <a:endParaRPr lang="en-US" b="0" dirty="0"/>
          </a:p>
          <a:p>
            <a:r>
              <a:rPr lang="en-US" b="0" dirty="0"/>
              <a:t>=====</a:t>
            </a:r>
          </a:p>
          <a:p>
            <a:endParaRPr lang="en-US" b="0" dirty="0"/>
          </a:p>
          <a:p>
            <a:r>
              <a:rPr lang="en-US" b="0" dirty="0"/>
              <a:t>Why not high clock frequency? FPGAs have a low upper bound clock freq. It requires a ton of effort to reach that upper bound and maybe even impossible for general logic to do.</a:t>
            </a:r>
            <a:endParaRPr lang="en-US" b="1" dirty="0"/>
          </a:p>
        </p:txBody>
      </p:sp>
      <p:sp>
        <p:nvSpPr>
          <p:cNvPr id="4" name="Slide Number Placeholder 3">
            <a:extLst>
              <a:ext uri="{FF2B5EF4-FFF2-40B4-BE49-F238E27FC236}">
                <a16:creationId xmlns:a16="http://schemas.microsoft.com/office/drawing/2014/main" id="{30182613-77D5-7AC1-D821-5964D2CF24DC}"/>
              </a:ext>
            </a:extLst>
          </p:cNvPr>
          <p:cNvSpPr>
            <a:spLocks noGrp="1"/>
          </p:cNvSpPr>
          <p:nvPr>
            <p:ph type="sldNum" sz="quarter" idx="5"/>
          </p:nvPr>
        </p:nvSpPr>
        <p:spPr/>
        <p:txBody>
          <a:bodyPr/>
          <a:lstStyle/>
          <a:p>
            <a:fld id="{0DDF2200-637A-42DD-BD93-B45C1CFA40DE}" type="slidenum">
              <a:rPr lang="en-US" smtClean="0"/>
              <a:pPr/>
              <a:t>20</a:t>
            </a:fld>
            <a:endParaRPr lang="en-US" dirty="0"/>
          </a:p>
        </p:txBody>
      </p:sp>
    </p:spTree>
    <p:extLst>
      <p:ext uri="{BB962C8B-B14F-4D97-AF65-F5344CB8AC3E}">
        <p14:creationId xmlns:p14="http://schemas.microsoft.com/office/powerpoint/2010/main" val="397341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D1E6-984B-D859-16B9-0A1824854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6EFBD-E8D6-27AA-7CCA-1316F14C9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A2904-A991-18E1-D1EB-72ED67D02C53}"/>
              </a:ext>
            </a:extLst>
          </p:cNvPr>
          <p:cNvSpPr>
            <a:spLocks noGrp="1"/>
          </p:cNvSpPr>
          <p:nvPr>
            <p:ph type="body" idx="1"/>
          </p:nvPr>
        </p:nvSpPr>
        <p:spPr/>
        <p:txBody>
          <a:bodyPr/>
          <a:lstStyle/>
          <a:p>
            <a:r>
              <a:rPr lang="en-US" dirty="0"/>
              <a:t>This clock frequency discrepancy </a:t>
            </a:r>
            <a:r>
              <a:rPr lang="en-US" b="1" dirty="0"/>
              <a:t>[CLICK]</a:t>
            </a:r>
            <a:r>
              <a:rPr lang="en-US" b="0" dirty="0"/>
              <a:t> limits evaluation accuracy and skews performance results</a:t>
            </a:r>
            <a:endParaRPr lang="en-US" b="1" dirty="0"/>
          </a:p>
        </p:txBody>
      </p:sp>
      <p:sp>
        <p:nvSpPr>
          <p:cNvPr id="4" name="Slide Number Placeholder 3">
            <a:extLst>
              <a:ext uri="{FF2B5EF4-FFF2-40B4-BE49-F238E27FC236}">
                <a16:creationId xmlns:a16="http://schemas.microsoft.com/office/drawing/2014/main" id="{F4C0BA47-1F4C-3539-AA77-0AE40D78F9C2}"/>
              </a:ext>
            </a:extLst>
          </p:cNvPr>
          <p:cNvSpPr>
            <a:spLocks noGrp="1"/>
          </p:cNvSpPr>
          <p:nvPr>
            <p:ph type="sldNum" sz="quarter" idx="5"/>
          </p:nvPr>
        </p:nvSpPr>
        <p:spPr/>
        <p:txBody>
          <a:bodyPr/>
          <a:lstStyle/>
          <a:p>
            <a:fld id="{0DDF2200-637A-42DD-BD93-B45C1CFA40DE}" type="slidenum">
              <a:rPr lang="en-US" smtClean="0"/>
              <a:pPr/>
              <a:t>21</a:t>
            </a:fld>
            <a:endParaRPr lang="en-US" dirty="0"/>
          </a:p>
        </p:txBody>
      </p:sp>
    </p:spTree>
    <p:extLst>
      <p:ext uri="{BB962C8B-B14F-4D97-AF65-F5344CB8AC3E}">
        <p14:creationId xmlns:p14="http://schemas.microsoft.com/office/powerpoint/2010/main" val="95193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FPGA-based platforms are a good candidate for evaluating DRAM techniques, but they are difficult to modify</a:t>
            </a:r>
          </a:p>
          <a:p>
            <a:endParaRPr lang="en-US" dirty="0"/>
          </a:p>
          <a:p>
            <a:r>
              <a:rPr lang="en-US" dirty="0"/>
              <a:t>and</a:t>
            </a:r>
            <a:r>
              <a:rPr lang="en-US" b="1" dirty="0"/>
              <a:t> [CLICK] </a:t>
            </a:r>
            <a:r>
              <a:rPr lang="en-US" b="0" dirty="0"/>
              <a:t>they yield inaccurate system performance results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22</a:t>
            </a:fld>
            <a:endParaRPr lang="en-US" dirty="0"/>
          </a:p>
        </p:txBody>
      </p:sp>
    </p:spTree>
    <p:extLst>
      <p:ext uri="{BB962C8B-B14F-4D97-AF65-F5344CB8AC3E}">
        <p14:creationId xmlns:p14="http://schemas.microsoft.com/office/powerpoint/2010/main" val="282915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enable rapid and accurate, end-to-end, evaluation of DRAM techniques </a:t>
            </a:r>
          </a:p>
          <a:p>
            <a:r>
              <a:rPr lang="en-US" b="1" dirty="0"/>
              <a:t>[CLICK]</a:t>
            </a:r>
            <a:r>
              <a:rPr lang="en-US" b="0" dirty="0"/>
              <a:t> without requiring deep hardware design expertise</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23</a:t>
            </a:fld>
            <a:endParaRPr lang="en-US" dirty="0"/>
          </a:p>
        </p:txBody>
      </p:sp>
    </p:spTree>
    <p:extLst>
      <p:ext uri="{BB962C8B-B14F-4D97-AF65-F5344CB8AC3E}">
        <p14:creationId xmlns:p14="http://schemas.microsoft.com/office/powerpoint/2010/main" val="306331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5BA5B-1EA4-DAEF-A8B1-6A08F52DF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B1100-8EF6-2B1B-1BF9-B16AB8D4A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22E71-995F-70E1-EACA-3564AF522AA4}"/>
              </a:ext>
            </a:extLst>
          </p:cNvPr>
          <p:cNvSpPr>
            <a:spLocks noGrp="1"/>
          </p:cNvSpPr>
          <p:nvPr>
            <p:ph type="body" idx="1"/>
          </p:nvPr>
        </p:nvSpPr>
        <p:spPr/>
        <p:txBody>
          <a:bodyPr/>
          <a:lstStyle/>
          <a:p>
            <a:r>
              <a:rPr lang="en-US" dirty="0"/>
              <a:t>Let’s see how </a:t>
            </a:r>
            <a:r>
              <a:rPr lang="en-US" dirty="0" err="1"/>
              <a:t>EasyDRAM</a:t>
            </a:r>
            <a:r>
              <a:rPr lang="en-US" dirty="0"/>
              <a:t> achieves this goal</a:t>
            </a:r>
          </a:p>
        </p:txBody>
      </p:sp>
      <p:sp>
        <p:nvSpPr>
          <p:cNvPr id="4" name="Slide Number Placeholder 3">
            <a:extLst>
              <a:ext uri="{FF2B5EF4-FFF2-40B4-BE49-F238E27FC236}">
                <a16:creationId xmlns:a16="http://schemas.microsoft.com/office/drawing/2014/main" id="{A015CFE3-D318-D48C-DE1D-89FF937D913A}"/>
              </a:ext>
            </a:extLst>
          </p:cNvPr>
          <p:cNvSpPr>
            <a:spLocks noGrp="1"/>
          </p:cNvSpPr>
          <p:nvPr>
            <p:ph type="sldNum" sz="quarter" idx="5"/>
          </p:nvPr>
        </p:nvSpPr>
        <p:spPr/>
        <p:txBody>
          <a:bodyPr/>
          <a:lstStyle/>
          <a:p>
            <a:fld id="{0DDF2200-637A-42DD-BD93-B45C1CFA40DE}" type="slidenum">
              <a:rPr lang="en-US" smtClean="0"/>
              <a:pPr/>
              <a:t>24</a:t>
            </a:fld>
            <a:endParaRPr lang="en-US" dirty="0"/>
          </a:p>
        </p:txBody>
      </p:sp>
    </p:spTree>
    <p:extLst>
      <p:ext uri="{BB962C8B-B14F-4D97-AF65-F5344CB8AC3E}">
        <p14:creationId xmlns:p14="http://schemas.microsoft.com/office/powerpoint/2010/main" val="3699992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evaluate DRAM techniques using real DRAM chips</a:t>
            </a:r>
          </a:p>
          <a:p>
            <a:r>
              <a:rPr lang="en-US" b="1" dirty="0"/>
              <a:t>[CLICK] </a:t>
            </a:r>
            <a:r>
              <a:rPr lang="en-US" b="0" dirty="0"/>
              <a:t>firstly without requiring deep hardware design expertise</a:t>
            </a:r>
          </a:p>
          <a:p>
            <a:r>
              <a:rPr lang="en-US" b="1" dirty="0"/>
              <a:t>[CLICK]</a:t>
            </a:r>
            <a:r>
              <a:rPr lang="en-US" b="0" dirty="0"/>
              <a:t> and our key idea in providing this is to implement a software-programmable memory controller that runs the user’s C++ model of the memory controller in </a:t>
            </a:r>
            <a:r>
              <a:rPr lang="en-US" b="1" dirty="0"/>
              <a:t>[CLICK]</a:t>
            </a:r>
            <a:r>
              <a:rPr lang="en-US" b="0" dirty="0"/>
              <a:t> RISC-V core in the FPGA</a:t>
            </a:r>
          </a:p>
          <a:p>
            <a:r>
              <a:rPr lang="en-US" b="1" dirty="0"/>
              <a:t>[CLICK] </a:t>
            </a:r>
            <a:r>
              <a:rPr lang="en-US" b="0" dirty="0"/>
              <a:t>and secondly we want to evaluate DRAM techniques accurately,</a:t>
            </a:r>
          </a:p>
          <a:p>
            <a:r>
              <a:rPr lang="en-US" b="1" dirty="0"/>
              <a:t>[CLICK]</a:t>
            </a:r>
            <a:r>
              <a:rPr lang="en-US" b="0" dirty="0"/>
              <a:t> so we implement a technique that we call time scaling, which, at a very high level splits hardware components to multiple emulation domains</a:t>
            </a:r>
            <a:endParaRPr lang="en-US" b="1" dirty="0"/>
          </a:p>
          <a:p>
            <a:r>
              <a:rPr lang="en-US" b="1" dirty="0"/>
              <a:t>[CLICK] </a:t>
            </a:r>
            <a:r>
              <a:rPr lang="en-US" b="0" dirty="0"/>
              <a:t>and controls the clock of each domain to match the behavior expected of a modern system. </a:t>
            </a:r>
          </a:p>
          <a:p>
            <a:endParaRPr lang="en-US" b="0" dirty="0"/>
          </a:p>
          <a:p>
            <a:r>
              <a:rPr lang="en-US" b="0" dirty="0"/>
              <a:t>To better explain these key ideas, I will describe each with examples later in the slides</a:t>
            </a:r>
          </a:p>
        </p:txBody>
      </p:sp>
      <p:sp>
        <p:nvSpPr>
          <p:cNvPr id="4" name="Slide Number Placeholder 3"/>
          <p:cNvSpPr>
            <a:spLocks noGrp="1"/>
          </p:cNvSpPr>
          <p:nvPr>
            <p:ph type="sldNum" sz="quarter" idx="5"/>
          </p:nvPr>
        </p:nvSpPr>
        <p:spPr/>
        <p:txBody>
          <a:bodyPr/>
          <a:lstStyle/>
          <a:p>
            <a:fld id="{0DDF2200-637A-42DD-BD93-B45C1CFA40DE}" type="slidenum">
              <a:rPr lang="en-US" smtClean="0"/>
              <a:pPr/>
              <a:t>25</a:t>
            </a:fld>
            <a:endParaRPr lang="en-US" dirty="0"/>
          </a:p>
        </p:txBody>
      </p:sp>
    </p:spTree>
    <p:extLst>
      <p:ext uri="{BB962C8B-B14F-4D97-AF65-F5344CB8AC3E}">
        <p14:creationId xmlns:p14="http://schemas.microsoft.com/office/powerpoint/2010/main" val="668015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a:t>
            </a:r>
            <a:r>
              <a:rPr lang="en-US" dirty="0" err="1"/>
              <a:t>EasyDRAM</a:t>
            </a:r>
            <a:r>
              <a:rPr lang="en-US" dirty="0"/>
              <a:t>.</a:t>
            </a:r>
          </a:p>
        </p:txBody>
      </p:sp>
      <p:sp>
        <p:nvSpPr>
          <p:cNvPr id="4" name="Slide Number Placeholder 3"/>
          <p:cNvSpPr>
            <a:spLocks noGrp="1"/>
          </p:cNvSpPr>
          <p:nvPr>
            <p:ph type="sldNum" sz="quarter" idx="5"/>
          </p:nvPr>
        </p:nvSpPr>
        <p:spPr/>
        <p:txBody>
          <a:bodyPr/>
          <a:lstStyle/>
          <a:p>
            <a:fld id="{0DDF2200-637A-42DD-BD93-B45C1CFA40DE}" type="slidenum">
              <a:rPr lang="en-US" smtClean="0"/>
              <a:pPr/>
              <a:t>26</a:t>
            </a:fld>
            <a:endParaRPr lang="en-US" dirty="0"/>
          </a:p>
        </p:txBody>
      </p:sp>
    </p:spTree>
    <p:extLst>
      <p:ext uri="{BB962C8B-B14F-4D97-AF65-F5344CB8AC3E}">
        <p14:creationId xmlns:p14="http://schemas.microsoft.com/office/powerpoint/2010/main" val="232491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607B1-75AB-2F52-2C65-25DB40E52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14C83-6977-EE64-151E-A38B67919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34BEC-10D6-C533-5D0B-85728139B0C6}"/>
              </a:ext>
            </a:extLst>
          </p:cNvPr>
          <p:cNvSpPr>
            <a:spLocks noGrp="1"/>
          </p:cNvSpPr>
          <p:nvPr>
            <p:ph type="body" idx="1"/>
          </p:nvPr>
        </p:nvSpPr>
        <p:spPr/>
        <p:txBody>
          <a:bodyPr/>
          <a:lstStyle/>
          <a:p>
            <a:r>
              <a:rPr lang="en-US" dirty="0"/>
              <a:t>I’ll start by describing the programmable memory controller</a:t>
            </a:r>
          </a:p>
        </p:txBody>
      </p:sp>
      <p:sp>
        <p:nvSpPr>
          <p:cNvPr id="4" name="Slide Number Placeholder 3">
            <a:extLst>
              <a:ext uri="{FF2B5EF4-FFF2-40B4-BE49-F238E27FC236}">
                <a16:creationId xmlns:a16="http://schemas.microsoft.com/office/drawing/2014/main" id="{0F5672F7-E430-91F5-B6D6-D93AB24808C7}"/>
              </a:ext>
            </a:extLst>
          </p:cNvPr>
          <p:cNvSpPr>
            <a:spLocks noGrp="1"/>
          </p:cNvSpPr>
          <p:nvPr>
            <p:ph type="sldNum" sz="quarter" idx="5"/>
          </p:nvPr>
        </p:nvSpPr>
        <p:spPr/>
        <p:txBody>
          <a:bodyPr/>
          <a:lstStyle/>
          <a:p>
            <a:fld id="{0DDF2200-637A-42DD-BD93-B45C1CFA40DE}" type="slidenum">
              <a:rPr lang="en-US" smtClean="0"/>
              <a:pPr/>
              <a:t>27</a:t>
            </a:fld>
            <a:endParaRPr lang="en-US" dirty="0"/>
          </a:p>
        </p:txBody>
      </p:sp>
    </p:spTree>
    <p:extLst>
      <p:ext uri="{BB962C8B-B14F-4D97-AF65-F5344CB8AC3E}">
        <p14:creationId xmlns:p14="http://schemas.microsoft.com/office/powerpoint/2010/main" val="205295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really is a general-purpose processor that runs a memory controller model program instead of a conventional RTL memory controller.</a:t>
            </a:r>
          </a:p>
          <a:p>
            <a:endParaRPr lang="en-US" dirty="0"/>
          </a:p>
          <a:p>
            <a:r>
              <a:rPr lang="en-US" b="1" dirty="0"/>
              <a:t>[CLICK]</a:t>
            </a:r>
            <a:r>
              <a:rPr lang="en-US" b="0" dirty="0"/>
              <a:t> Here is a very simple toy example of a memory controller program.</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28</a:t>
            </a:fld>
            <a:endParaRPr lang="en-US" dirty="0"/>
          </a:p>
        </p:txBody>
      </p:sp>
    </p:spTree>
    <p:extLst>
      <p:ext uri="{BB962C8B-B14F-4D97-AF65-F5344CB8AC3E}">
        <p14:creationId xmlns:p14="http://schemas.microsoft.com/office/powerpoint/2010/main" val="343265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5AF76-ED6F-71E9-45BC-FC8D2DE2E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14073-2347-54A6-560E-28460FEA1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DA974-3BC5-CFA6-09CA-691F2B4A985E}"/>
              </a:ext>
            </a:extLst>
          </p:cNvPr>
          <p:cNvSpPr>
            <a:spLocks noGrp="1"/>
          </p:cNvSpPr>
          <p:nvPr>
            <p:ph type="body" idx="1"/>
          </p:nvPr>
        </p:nvSpPr>
        <p:spPr/>
        <p:txBody>
          <a:bodyPr/>
          <a:lstStyle/>
          <a:p>
            <a:r>
              <a:rPr lang="en-US" dirty="0"/>
              <a:t>This first line is waiting for a memory request to arrive</a:t>
            </a:r>
          </a:p>
        </p:txBody>
      </p:sp>
      <p:sp>
        <p:nvSpPr>
          <p:cNvPr id="4" name="Slide Number Placeholder 3">
            <a:extLst>
              <a:ext uri="{FF2B5EF4-FFF2-40B4-BE49-F238E27FC236}">
                <a16:creationId xmlns:a16="http://schemas.microsoft.com/office/drawing/2014/main" id="{07CF8504-4152-A7FB-EBCD-CAA2B31B1236}"/>
              </a:ext>
            </a:extLst>
          </p:cNvPr>
          <p:cNvSpPr>
            <a:spLocks noGrp="1"/>
          </p:cNvSpPr>
          <p:nvPr>
            <p:ph type="sldNum" sz="quarter" idx="5"/>
          </p:nvPr>
        </p:nvSpPr>
        <p:spPr/>
        <p:txBody>
          <a:bodyPr/>
          <a:lstStyle/>
          <a:p>
            <a:fld id="{0DDF2200-637A-42DD-BD93-B45C1CFA40DE}" type="slidenum">
              <a:rPr lang="en-US" smtClean="0"/>
              <a:pPr/>
              <a:t>29</a:t>
            </a:fld>
            <a:endParaRPr lang="en-US" dirty="0"/>
          </a:p>
        </p:txBody>
      </p:sp>
    </p:spTree>
    <p:extLst>
      <p:ext uri="{BB962C8B-B14F-4D97-AF65-F5344CB8AC3E}">
        <p14:creationId xmlns:p14="http://schemas.microsoft.com/office/powerpoint/2010/main" val="263993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this talk</a:t>
            </a:r>
          </a:p>
        </p:txBody>
      </p:sp>
      <p:sp>
        <p:nvSpPr>
          <p:cNvPr id="4" name="Slide Number Placeholder 3"/>
          <p:cNvSpPr>
            <a:spLocks noGrp="1"/>
          </p:cNvSpPr>
          <p:nvPr>
            <p:ph type="sldNum" sz="quarter" idx="5"/>
          </p:nvPr>
        </p:nvSpPr>
        <p:spPr/>
        <p:txBody>
          <a:bodyPr/>
          <a:lstStyle/>
          <a:p>
            <a:fld id="{0DDF2200-637A-42DD-BD93-B45C1CFA40DE}" type="slidenum">
              <a:rPr lang="en-US" smtClean="0"/>
              <a:pPr/>
              <a:t>3</a:t>
            </a:fld>
            <a:endParaRPr lang="en-US" dirty="0"/>
          </a:p>
        </p:txBody>
      </p:sp>
    </p:spTree>
    <p:extLst>
      <p:ext uri="{BB962C8B-B14F-4D97-AF65-F5344CB8AC3E}">
        <p14:creationId xmlns:p14="http://schemas.microsoft.com/office/powerpoint/2010/main" val="325093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88A2-5E4D-A320-A4BB-DCEB71FEC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8581A-0A82-6DF9-78C6-E0108C8B3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C12F1-D029-A722-5B0D-87B74D2705A6}"/>
              </a:ext>
            </a:extLst>
          </p:cNvPr>
          <p:cNvSpPr>
            <a:spLocks noGrp="1"/>
          </p:cNvSpPr>
          <p:nvPr>
            <p:ph type="body" idx="1"/>
          </p:nvPr>
        </p:nvSpPr>
        <p:spPr/>
        <p:txBody>
          <a:bodyPr/>
          <a:lstStyle/>
          <a:p>
            <a:r>
              <a:rPr lang="en-US" dirty="0"/>
              <a:t>Then we process the request to find the DRAM row bank column address it targets</a:t>
            </a:r>
          </a:p>
          <a:p>
            <a:endParaRPr lang="en-US" dirty="0"/>
          </a:p>
        </p:txBody>
      </p:sp>
      <p:sp>
        <p:nvSpPr>
          <p:cNvPr id="4" name="Slide Number Placeholder 3">
            <a:extLst>
              <a:ext uri="{FF2B5EF4-FFF2-40B4-BE49-F238E27FC236}">
                <a16:creationId xmlns:a16="http://schemas.microsoft.com/office/drawing/2014/main" id="{00020D3D-B3C9-214F-66C7-B8DA6E16CE23}"/>
              </a:ext>
            </a:extLst>
          </p:cNvPr>
          <p:cNvSpPr>
            <a:spLocks noGrp="1"/>
          </p:cNvSpPr>
          <p:nvPr>
            <p:ph type="sldNum" sz="quarter" idx="5"/>
          </p:nvPr>
        </p:nvSpPr>
        <p:spPr/>
        <p:txBody>
          <a:bodyPr/>
          <a:lstStyle/>
          <a:p>
            <a:fld id="{0DDF2200-637A-42DD-BD93-B45C1CFA40DE}" type="slidenum">
              <a:rPr lang="en-US" smtClean="0"/>
              <a:pPr/>
              <a:t>30</a:t>
            </a:fld>
            <a:endParaRPr lang="en-US" dirty="0"/>
          </a:p>
        </p:txBody>
      </p:sp>
    </p:spTree>
    <p:extLst>
      <p:ext uri="{BB962C8B-B14F-4D97-AF65-F5344CB8AC3E}">
        <p14:creationId xmlns:p14="http://schemas.microsoft.com/office/powerpoint/2010/main" val="1842765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B5AA5-2BFE-392C-018A-409619CE3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DB7E3-4CE4-AC95-180E-3F1F67778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A68AB-3C0A-7EE4-B826-643A9D1DDD7B}"/>
              </a:ext>
            </a:extLst>
          </p:cNvPr>
          <p:cNvSpPr>
            <a:spLocks noGrp="1"/>
          </p:cNvSpPr>
          <p:nvPr>
            <p:ph type="body" idx="1"/>
          </p:nvPr>
        </p:nvSpPr>
        <p:spPr/>
        <p:txBody>
          <a:bodyPr/>
          <a:lstStyle/>
          <a:p>
            <a:r>
              <a:rPr lang="en-US" dirty="0"/>
              <a:t>And finally we issue the DRAM commands needed to serve the request and then respond to the processing system.</a:t>
            </a:r>
          </a:p>
        </p:txBody>
      </p:sp>
      <p:sp>
        <p:nvSpPr>
          <p:cNvPr id="4" name="Slide Number Placeholder 3">
            <a:extLst>
              <a:ext uri="{FF2B5EF4-FFF2-40B4-BE49-F238E27FC236}">
                <a16:creationId xmlns:a16="http://schemas.microsoft.com/office/drawing/2014/main" id="{2D643442-00F3-CA4D-E491-C8FC2E90EA70}"/>
              </a:ext>
            </a:extLst>
          </p:cNvPr>
          <p:cNvSpPr>
            <a:spLocks noGrp="1"/>
          </p:cNvSpPr>
          <p:nvPr>
            <p:ph type="sldNum" sz="quarter" idx="5"/>
          </p:nvPr>
        </p:nvSpPr>
        <p:spPr/>
        <p:txBody>
          <a:bodyPr/>
          <a:lstStyle/>
          <a:p>
            <a:fld id="{0DDF2200-637A-42DD-BD93-B45C1CFA40DE}" type="slidenum">
              <a:rPr lang="en-US" smtClean="0"/>
              <a:pPr/>
              <a:t>31</a:t>
            </a:fld>
            <a:endParaRPr lang="en-US" dirty="0"/>
          </a:p>
        </p:txBody>
      </p:sp>
    </p:spTree>
    <p:extLst>
      <p:ext uri="{BB962C8B-B14F-4D97-AF65-F5344CB8AC3E}">
        <p14:creationId xmlns:p14="http://schemas.microsoft.com/office/powerpoint/2010/main" val="3523204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68EB-315F-1B61-06DE-39B191842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3C8A9-84DB-1FED-242F-30ED0B87B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50326-B490-ED0F-D178-82C69FBB811A}"/>
              </a:ext>
            </a:extLst>
          </p:cNvPr>
          <p:cNvSpPr>
            <a:spLocks noGrp="1"/>
          </p:cNvSpPr>
          <p:nvPr>
            <p:ph type="body" idx="1"/>
          </p:nvPr>
        </p:nvSpPr>
        <p:spPr/>
        <p:txBody>
          <a:bodyPr/>
          <a:lstStyle/>
          <a:p>
            <a:r>
              <a:rPr lang="en-US" dirty="0"/>
              <a:t>All of this is to show that the programmable memory controller </a:t>
            </a:r>
            <a:r>
              <a:rPr lang="en-US" b="1" dirty="0"/>
              <a:t>[CLICK] </a:t>
            </a:r>
            <a:r>
              <a:rPr lang="en-US" b="0" dirty="0"/>
              <a:t>provides an easy means to perform low-level memory controller operations</a:t>
            </a:r>
            <a:endParaRPr lang="en-US" b="1" dirty="0"/>
          </a:p>
        </p:txBody>
      </p:sp>
      <p:sp>
        <p:nvSpPr>
          <p:cNvPr id="4" name="Slide Number Placeholder 3">
            <a:extLst>
              <a:ext uri="{FF2B5EF4-FFF2-40B4-BE49-F238E27FC236}">
                <a16:creationId xmlns:a16="http://schemas.microsoft.com/office/drawing/2014/main" id="{ED1ABC85-CA47-383A-1726-B33881BEC4EA}"/>
              </a:ext>
            </a:extLst>
          </p:cNvPr>
          <p:cNvSpPr>
            <a:spLocks noGrp="1"/>
          </p:cNvSpPr>
          <p:nvPr>
            <p:ph type="sldNum" sz="quarter" idx="5"/>
          </p:nvPr>
        </p:nvSpPr>
        <p:spPr/>
        <p:txBody>
          <a:bodyPr/>
          <a:lstStyle/>
          <a:p>
            <a:fld id="{0DDF2200-637A-42DD-BD93-B45C1CFA40DE}" type="slidenum">
              <a:rPr lang="en-US" smtClean="0"/>
              <a:pPr/>
              <a:t>32</a:t>
            </a:fld>
            <a:endParaRPr lang="en-US" dirty="0"/>
          </a:p>
        </p:txBody>
      </p:sp>
    </p:spTree>
    <p:extLst>
      <p:ext uri="{BB962C8B-B14F-4D97-AF65-F5344CB8AC3E}">
        <p14:creationId xmlns:p14="http://schemas.microsoft.com/office/powerpoint/2010/main" val="345048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B958B-508D-1175-F199-890821D99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B8EE-61A0-5960-AEC5-5D4AF5561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7F4E4-022F-5BC6-2A48-43B1720DAACB}"/>
              </a:ext>
            </a:extLst>
          </p:cNvPr>
          <p:cNvSpPr>
            <a:spLocks noGrp="1"/>
          </p:cNvSpPr>
          <p:nvPr>
            <p:ph type="body" idx="1"/>
          </p:nvPr>
        </p:nvSpPr>
        <p:spPr/>
        <p:txBody>
          <a:bodyPr/>
          <a:lstStyle/>
          <a:p>
            <a:r>
              <a:rPr lang="en-US" dirty="0"/>
              <a:t>And you can find more elaborate example functions we provide to ease memory controller design in our paper</a:t>
            </a:r>
          </a:p>
        </p:txBody>
      </p:sp>
      <p:sp>
        <p:nvSpPr>
          <p:cNvPr id="4" name="Slide Number Placeholder 3">
            <a:extLst>
              <a:ext uri="{FF2B5EF4-FFF2-40B4-BE49-F238E27FC236}">
                <a16:creationId xmlns:a16="http://schemas.microsoft.com/office/drawing/2014/main" id="{4A1D0CCF-42A3-3CE3-349A-C06134759B42}"/>
              </a:ext>
            </a:extLst>
          </p:cNvPr>
          <p:cNvSpPr>
            <a:spLocks noGrp="1"/>
          </p:cNvSpPr>
          <p:nvPr>
            <p:ph type="sldNum" sz="quarter" idx="5"/>
          </p:nvPr>
        </p:nvSpPr>
        <p:spPr/>
        <p:txBody>
          <a:bodyPr/>
          <a:lstStyle/>
          <a:p>
            <a:fld id="{0DDF2200-637A-42DD-BD93-B45C1CFA40DE}" type="slidenum">
              <a:rPr lang="en-US" smtClean="0"/>
              <a:pPr/>
              <a:t>33</a:t>
            </a:fld>
            <a:endParaRPr lang="en-US" dirty="0"/>
          </a:p>
        </p:txBody>
      </p:sp>
    </p:spTree>
    <p:extLst>
      <p:ext uri="{BB962C8B-B14F-4D97-AF65-F5344CB8AC3E}">
        <p14:creationId xmlns:p14="http://schemas.microsoft.com/office/powerpoint/2010/main" val="295508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D249-323B-96AF-BD8C-93EE27181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B2E88-74A9-3940-B2F4-70FB2D0B7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65BA-6DF6-0AD3-5296-817C4639D344}"/>
              </a:ext>
            </a:extLst>
          </p:cNvPr>
          <p:cNvSpPr>
            <a:spLocks noGrp="1"/>
          </p:cNvSpPr>
          <p:nvPr>
            <p:ph type="body" idx="1"/>
          </p:nvPr>
        </p:nvSpPr>
        <p:spPr/>
        <p:txBody>
          <a:bodyPr/>
          <a:lstStyle/>
          <a:p>
            <a:r>
              <a:rPr lang="en-US" dirty="0"/>
              <a:t>Implementing the memory controller as a C++ program running on a general-purpose core introduces additional challenges for DRAM technique evaluation primarily because</a:t>
            </a:r>
          </a:p>
          <a:p>
            <a:r>
              <a:rPr lang="en-US" b="1" dirty="0"/>
              <a:t>[CLICK]</a:t>
            </a:r>
            <a:r>
              <a:rPr lang="en-US" b="0" dirty="0"/>
              <a:t> the core executes many instructions to simulate one memory controller clock cycle, in other words, it is a slow memory controller and it creates two issues</a:t>
            </a:r>
          </a:p>
          <a:p>
            <a:r>
              <a:rPr lang="en-US" b="1" dirty="0"/>
              <a:t>[CLICK] </a:t>
            </a:r>
            <a:r>
              <a:rPr lang="en-US" b="0" dirty="0"/>
              <a:t>first, we cannot issue DRAM commands at nanosecond granularity, which we need, to violate DRAM timing parameters</a:t>
            </a:r>
          </a:p>
          <a:p>
            <a:r>
              <a:rPr lang="en-US" b="1" dirty="0"/>
              <a:t>[CLICK] </a:t>
            </a:r>
            <a:r>
              <a:rPr lang="en-US" b="0" dirty="0"/>
              <a:t>second, because the memory controller takes so long to process commands, the processor experiences very length stalls waiting for memory</a:t>
            </a:r>
            <a:endParaRPr lang="en-US" b="1" dirty="0"/>
          </a:p>
        </p:txBody>
      </p:sp>
      <p:sp>
        <p:nvSpPr>
          <p:cNvPr id="4" name="Slide Number Placeholder 3">
            <a:extLst>
              <a:ext uri="{FF2B5EF4-FFF2-40B4-BE49-F238E27FC236}">
                <a16:creationId xmlns:a16="http://schemas.microsoft.com/office/drawing/2014/main" id="{126D8EEF-8EFE-F792-FF9E-C2171249EC6F}"/>
              </a:ext>
            </a:extLst>
          </p:cNvPr>
          <p:cNvSpPr>
            <a:spLocks noGrp="1"/>
          </p:cNvSpPr>
          <p:nvPr>
            <p:ph type="sldNum" sz="quarter" idx="5"/>
          </p:nvPr>
        </p:nvSpPr>
        <p:spPr/>
        <p:txBody>
          <a:bodyPr/>
          <a:lstStyle/>
          <a:p>
            <a:fld id="{0DDF2200-637A-42DD-BD93-B45C1CFA40DE}" type="slidenum">
              <a:rPr lang="en-US" smtClean="0"/>
              <a:pPr/>
              <a:t>34</a:t>
            </a:fld>
            <a:endParaRPr lang="en-US" dirty="0"/>
          </a:p>
        </p:txBody>
      </p:sp>
    </p:spTree>
    <p:extLst>
      <p:ext uri="{BB962C8B-B14F-4D97-AF65-F5344CB8AC3E}">
        <p14:creationId xmlns:p14="http://schemas.microsoft.com/office/powerpoint/2010/main" val="105437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454A7-518C-2E9F-F2F3-C0B0977D4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3AEC3-6A57-3246-10F5-03CA0283F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03E4E-CFCB-325A-73BA-B5EDD1CAC77C}"/>
              </a:ext>
            </a:extLst>
          </p:cNvPr>
          <p:cNvSpPr>
            <a:spLocks noGrp="1"/>
          </p:cNvSpPr>
          <p:nvPr>
            <p:ph type="body" idx="1"/>
          </p:nvPr>
        </p:nvSpPr>
        <p:spPr/>
        <p:txBody>
          <a:bodyPr/>
          <a:lstStyle/>
          <a:p>
            <a:r>
              <a:rPr lang="en-US" dirty="0"/>
              <a:t>All in all, this limits evaluation accuracy and skews results</a:t>
            </a:r>
          </a:p>
        </p:txBody>
      </p:sp>
      <p:sp>
        <p:nvSpPr>
          <p:cNvPr id="4" name="Slide Number Placeholder 3">
            <a:extLst>
              <a:ext uri="{FF2B5EF4-FFF2-40B4-BE49-F238E27FC236}">
                <a16:creationId xmlns:a16="http://schemas.microsoft.com/office/drawing/2014/main" id="{AADB11A5-3157-CAAC-3351-CCAE088D9E76}"/>
              </a:ext>
            </a:extLst>
          </p:cNvPr>
          <p:cNvSpPr>
            <a:spLocks noGrp="1"/>
          </p:cNvSpPr>
          <p:nvPr>
            <p:ph type="sldNum" sz="quarter" idx="5"/>
          </p:nvPr>
        </p:nvSpPr>
        <p:spPr/>
        <p:txBody>
          <a:bodyPr/>
          <a:lstStyle/>
          <a:p>
            <a:fld id="{0DDF2200-637A-42DD-BD93-B45C1CFA40DE}" type="slidenum">
              <a:rPr lang="en-US" smtClean="0"/>
              <a:pPr/>
              <a:t>35</a:t>
            </a:fld>
            <a:endParaRPr lang="en-US" dirty="0"/>
          </a:p>
        </p:txBody>
      </p:sp>
    </p:spTree>
    <p:extLst>
      <p:ext uri="{BB962C8B-B14F-4D97-AF65-F5344CB8AC3E}">
        <p14:creationId xmlns:p14="http://schemas.microsoft.com/office/powerpoint/2010/main" val="3485838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6819-3844-92CD-9DB1-B4FEFB3FF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7B193-7E9A-C37E-6647-927B5FF28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F0660-20F4-CC74-B133-25577CDF13C1}"/>
              </a:ext>
            </a:extLst>
          </p:cNvPr>
          <p:cNvSpPr>
            <a:spLocks noGrp="1"/>
          </p:cNvSpPr>
          <p:nvPr>
            <p:ph type="body" idx="1"/>
          </p:nvPr>
        </p:nvSpPr>
        <p:spPr/>
        <p:txBody>
          <a:bodyPr/>
          <a:lstStyle/>
          <a:p>
            <a:r>
              <a:rPr lang="en-US" dirty="0"/>
              <a:t>Another way to look at this problem is to see the memory controller </a:t>
            </a:r>
            <a:r>
              <a:rPr lang="en-US" b="1" dirty="0"/>
              <a:t>[CLICK]</a:t>
            </a:r>
            <a:r>
              <a:rPr lang="en-US" dirty="0"/>
              <a:t> as if it were operating at 100 </a:t>
            </a:r>
            <a:r>
              <a:rPr lang="en-US" dirty="0" err="1"/>
              <a:t>KHz</a:t>
            </a:r>
            <a:r>
              <a:rPr lang="en-US" dirty="0"/>
              <a:t> to 1 MHz clock frequency.</a:t>
            </a:r>
          </a:p>
        </p:txBody>
      </p:sp>
      <p:sp>
        <p:nvSpPr>
          <p:cNvPr id="4" name="Slide Number Placeholder 3">
            <a:extLst>
              <a:ext uri="{FF2B5EF4-FFF2-40B4-BE49-F238E27FC236}">
                <a16:creationId xmlns:a16="http://schemas.microsoft.com/office/drawing/2014/main" id="{CD8D946E-8191-8F6B-97BC-933BDC82D8BD}"/>
              </a:ext>
            </a:extLst>
          </p:cNvPr>
          <p:cNvSpPr>
            <a:spLocks noGrp="1"/>
          </p:cNvSpPr>
          <p:nvPr>
            <p:ph type="sldNum" sz="quarter" idx="5"/>
          </p:nvPr>
        </p:nvSpPr>
        <p:spPr/>
        <p:txBody>
          <a:bodyPr/>
          <a:lstStyle/>
          <a:p>
            <a:fld id="{0DDF2200-637A-42DD-BD93-B45C1CFA40DE}" type="slidenum">
              <a:rPr lang="en-US" smtClean="0"/>
              <a:pPr/>
              <a:t>36</a:t>
            </a:fld>
            <a:endParaRPr lang="en-US" dirty="0"/>
          </a:p>
        </p:txBody>
      </p:sp>
    </p:spTree>
    <p:extLst>
      <p:ext uri="{BB962C8B-B14F-4D97-AF65-F5344CB8AC3E}">
        <p14:creationId xmlns:p14="http://schemas.microsoft.com/office/powerpoint/2010/main" val="1944810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2900-8D9C-04D6-1796-6F72EF021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16A8B-005A-DA0F-B9EC-484C49B53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DB1AE-23F3-E710-B070-45B8FBFC1F00}"/>
              </a:ext>
            </a:extLst>
          </p:cNvPr>
          <p:cNvSpPr>
            <a:spLocks noGrp="1"/>
          </p:cNvSpPr>
          <p:nvPr>
            <p:ph type="body" idx="1"/>
          </p:nvPr>
        </p:nvSpPr>
        <p:spPr/>
        <p:txBody>
          <a:bodyPr/>
          <a:lstStyle/>
          <a:p>
            <a:r>
              <a:rPr lang="en-US" dirty="0"/>
              <a:t>We will look at how we fix this first issue of not being able to issue DRAM commands at nanosecond granularity.</a:t>
            </a:r>
          </a:p>
        </p:txBody>
      </p:sp>
      <p:sp>
        <p:nvSpPr>
          <p:cNvPr id="4" name="Slide Number Placeholder 3">
            <a:extLst>
              <a:ext uri="{FF2B5EF4-FFF2-40B4-BE49-F238E27FC236}">
                <a16:creationId xmlns:a16="http://schemas.microsoft.com/office/drawing/2014/main" id="{F779284E-A8EA-981F-8794-6E5DD61A2641}"/>
              </a:ext>
            </a:extLst>
          </p:cNvPr>
          <p:cNvSpPr>
            <a:spLocks noGrp="1"/>
          </p:cNvSpPr>
          <p:nvPr>
            <p:ph type="sldNum" sz="quarter" idx="5"/>
          </p:nvPr>
        </p:nvSpPr>
        <p:spPr/>
        <p:txBody>
          <a:bodyPr/>
          <a:lstStyle/>
          <a:p>
            <a:fld id="{0DDF2200-637A-42DD-BD93-B45C1CFA40DE}" type="slidenum">
              <a:rPr lang="en-US" smtClean="0"/>
              <a:pPr/>
              <a:t>37</a:t>
            </a:fld>
            <a:endParaRPr lang="en-US" dirty="0"/>
          </a:p>
        </p:txBody>
      </p:sp>
    </p:spTree>
    <p:extLst>
      <p:ext uri="{BB962C8B-B14F-4D97-AF65-F5344CB8AC3E}">
        <p14:creationId xmlns:p14="http://schemas.microsoft.com/office/powerpoint/2010/main" val="4214812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is quite simple, we batch the requests </a:t>
            </a:r>
          </a:p>
          <a:p>
            <a:r>
              <a:rPr lang="en-US" b="1" dirty="0"/>
              <a:t>[CLICK] </a:t>
            </a:r>
            <a:r>
              <a:rPr lang="en-US" b="0" dirty="0"/>
              <a:t>The programmable core has a relatively slow clock frequency</a:t>
            </a:r>
            <a:endParaRPr lang="en-US" b="1" dirty="0"/>
          </a:p>
          <a:p>
            <a:r>
              <a:rPr lang="en-US" b="1" dirty="0"/>
              <a:t>[CLICK] </a:t>
            </a:r>
            <a:r>
              <a:rPr lang="en-US" b="0" dirty="0"/>
              <a:t>and DRAM has a relatively fast clock frequency</a:t>
            </a:r>
            <a:endParaRPr lang="en-US" b="1" dirty="0"/>
          </a:p>
          <a:p>
            <a:r>
              <a:rPr lang="en-US" b="1" dirty="0"/>
              <a:t>[CLICK] </a:t>
            </a:r>
            <a:r>
              <a:rPr lang="en-US" b="0" dirty="0"/>
              <a:t>on the bottom we have a timeline of commands issued from the memory controller and to DRAM</a:t>
            </a:r>
            <a:br>
              <a:rPr lang="en-US" b="1" dirty="0"/>
            </a:br>
            <a:r>
              <a:rPr lang="en-US" b="1" dirty="0"/>
              <a:t>[CLICKx4] </a:t>
            </a:r>
            <a:r>
              <a:rPr lang="en-US" b="0" dirty="0"/>
              <a:t>The memory controller slowly collects multiple DRAM commands in a batch and precisely specifies the delay between each command</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38</a:t>
            </a:fld>
            <a:endParaRPr lang="en-US" dirty="0"/>
          </a:p>
        </p:txBody>
      </p:sp>
    </p:spTree>
    <p:extLst>
      <p:ext uri="{BB962C8B-B14F-4D97-AF65-F5344CB8AC3E}">
        <p14:creationId xmlns:p14="http://schemas.microsoft.com/office/powerpoint/2010/main" val="2812111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65151-482D-A66A-151D-991C4F9F9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50C63-7F7E-41B2-7E33-C957340B5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FA347-0F8F-39A0-8EAB-C2B6E066CF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 specialized logic rapidly issues this command batch strictly obeying the specified delays between each command to DRAM.</a:t>
            </a:r>
            <a:endParaRPr lang="en-US" b="1" dirty="0"/>
          </a:p>
        </p:txBody>
      </p:sp>
      <p:sp>
        <p:nvSpPr>
          <p:cNvPr id="4" name="Slide Number Placeholder 3">
            <a:extLst>
              <a:ext uri="{FF2B5EF4-FFF2-40B4-BE49-F238E27FC236}">
                <a16:creationId xmlns:a16="http://schemas.microsoft.com/office/drawing/2014/main" id="{23F0681C-3AEE-63AA-AD31-54EB187F9A25}"/>
              </a:ext>
            </a:extLst>
          </p:cNvPr>
          <p:cNvSpPr>
            <a:spLocks noGrp="1"/>
          </p:cNvSpPr>
          <p:nvPr>
            <p:ph type="sldNum" sz="quarter" idx="5"/>
          </p:nvPr>
        </p:nvSpPr>
        <p:spPr/>
        <p:txBody>
          <a:bodyPr/>
          <a:lstStyle/>
          <a:p>
            <a:fld id="{0DDF2200-637A-42DD-BD93-B45C1CFA40DE}" type="slidenum">
              <a:rPr lang="en-US" smtClean="0"/>
              <a:pPr/>
              <a:t>39</a:t>
            </a:fld>
            <a:endParaRPr lang="en-US" dirty="0"/>
          </a:p>
        </p:txBody>
      </p:sp>
    </p:spTree>
    <p:extLst>
      <p:ext uri="{BB962C8B-B14F-4D97-AF65-F5344CB8AC3E}">
        <p14:creationId xmlns:p14="http://schemas.microsoft.com/office/powerpoint/2010/main" val="237761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68DB-F0B4-3587-48BA-E13996666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B19E8-98A2-2DAB-B093-ADC234D35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D66B5-067E-D1F0-5650-D5367F82D058}"/>
              </a:ext>
            </a:extLst>
          </p:cNvPr>
          <p:cNvSpPr>
            <a:spLocks noGrp="1"/>
          </p:cNvSpPr>
          <p:nvPr>
            <p:ph type="body" idx="1"/>
          </p:nvPr>
        </p:nvSpPr>
        <p:spPr/>
        <p:txBody>
          <a:bodyPr/>
          <a:lstStyle/>
          <a:p>
            <a:r>
              <a:rPr lang="en-US" dirty="0"/>
              <a:t>I’ll start with some DRAM background</a:t>
            </a:r>
          </a:p>
        </p:txBody>
      </p:sp>
      <p:sp>
        <p:nvSpPr>
          <p:cNvPr id="4" name="Slide Number Placeholder 3">
            <a:extLst>
              <a:ext uri="{FF2B5EF4-FFF2-40B4-BE49-F238E27FC236}">
                <a16:creationId xmlns:a16="http://schemas.microsoft.com/office/drawing/2014/main" id="{226DA473-30FE-66A7-1B1F-10E0E66DCE94}"/>
              </a:ext>
            </a:extLst>
          </p:cNvPr>
          <p:cNvSpPr>
            <a:spLocks noGrp="1"/>
          </p:cNvSpPr>
          <p:nvPr>
            <p:ph type="sldNum" sz="quarter" idx="5"/>
          </p:nvPr>
        </p:nvSpPr>
        <p:spPr/>
        <p:txBody>
          <a:bodyPr/>
          <a:lstStyle/>
          <a:p>
            <a:fld id="{0DDF2200-637A-42DD-BD93-B45C1CFA40DE}" type="slidenum">
              <a:rPr lang="en-US" smtClean="0"/>
              <a:pPr/>
              <a:t>4</a:t>
            </a:fld>
            <a:endParaRPr lang="en-US" dirty="0"/>
          </a:p>
        </p:txBody>
      </p:sp>
    </p:spTree>
    <p:extLst>
      <p:ext uri="{BB962C8B-B14F-4D97-AF65-F5344CB8AC3E}">
        <p14:creationId xmlns:p14="http://schemas.microsoft.com/office/powerpoint/2010/main" val="422051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8B6C8-2B31-51D0-0121-3A6001694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7E798-58E7-5F4B-F2CF-21727E3FD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DF881-8CBB-3A26-F22C-61E6CA3052D7}"/>
              </a:ext>
            </a:extLst>
          </p:cNvPr>
          <p:cNvSpPr>
            <a:spLocks noGrp="1"/>
          </p:cNvSpPr>
          <p:nvPr>
            <p:ph type="body" idx="1"/>
          </p:nvPr>
        </p:nvSpPr>
        <p:spPr/>
        <p:txBody>
          <a:bodyPr/>
          <a:lstStyle/>
          <a:p>
            <a:r>
              <a:rPr lang="en-US" dirty="0"/>
              <a:t>This logic heavily reuses our DRAM Bender DDR3/4 and HBM2 testing infrastructure. </a:t>
            </a:r>
          </a:p>
        </p:txBody>
      </p:sp>
      <p:sp>
        <p:nvSpPr>
          <p:cNvPr id="4" name="Slide Number Placeholder 3">
            <a:extLst>
              <a:ext uri="{FF2B5EF4-FFF2-40B4-BE49-F238E27FC236}">
                <a16:creationId xmlns:a16="http://schemas.microsoft.com/office/drawing/2014/main" id="{38F71512-E96B-491F-9E73-86C391A2C4E4}"/>
              </a:ext>
            </a:extLst>
          </p:cNvPr>
          <p:cNvSpPr>
            <a:spLocks noGrp="1"/>
          </p:cNvSpPr>
          <p:nvPr>
            <p:ph type="sldNum" sz="quarter" idx="5"/>
          </p:nvPr>
        </p:nvSpPr>
        <p:spPr/>
        <p:txBody>
          <a:bodyPr/>
          <a:lstStyle/>
          <a:p>
            <a:fld id="{0DDF2200-637A-42DD-BD93-B45C1CFA40DE}" type="slidenum">
              <a:rPr lang="en-US" smtClean="0"/>
              <a:pPr/>
              <a:t>40</a:t>
            </a:fld>
            <a:endParaRPr lang="en-US" dirty="0"/>
          </a:p>
        </p:txBody>
      </p:sp>
    </p:spTree>
    <p:extLst>
      <p:ext uri="{BB962C8B-B14F-4D97-AF65-F5344CB8AC3E}">
        <p14:creationId xmlns:p14="http://schemas.microsoft.com/office/powerpoint/2010/main" val="2209619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4A5E-BE26-B179-4B9D-0F98FA580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9AD45-8D92-F804-B2A5-8D625898D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017A4-04B6-5199-63DA-7F9D224484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wanted to very briefly talk about DRAM Bender as it relates to our work as an enabler for discovering DRAM techniques and can be used for understanding DRAM failure modes (e.g., read disturbance, like </a:t>
            </a:r>
            <a:r>
              <a:rPr lang="en-US" dirty="0" err="1"/>
              <a:t>RowHammer</a:t>
            </a:r>
            <a:r>
              <a:rPr lang="en-US" dirty="0"/>
              <a:t> or </a:t>
            </a:r>
            <a:r>
              <a:rPr lang="en-US" dirty="0" err="1"/>
              <a:t>RowPress</a:t>
            </a:r>
            <a:r>
              <a:rPr lang="en-US" dirty="0"/>
              <a:t>)</a:t>
            </a:r>
          </a:p>
        </p:txBody>
      </p:sp>
      <p:sp>
        <p:nvSpPr>
          <p:cNvPr id="4" name="Slide Number Placeholder 3">
            <a:extLst>
              <a:ext uri="{FF2B5EF4-FFF2-40B4-BE49-F238E27FC236}">
                <a16:creationId xmlns:a16="http://schemas.microsoft.com/office/drawing/2014/main" id="{ED3BCDC5-5689-84E2-5C9B-D8C7A7D155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951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another version of the same infrastructure that we use to test HBM2 DRAM chips and we presented the first experimental study of Read Disturbance last year in DSN where we built and used this version of the infrastructure.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334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C393-7E28-D009-D8B8-0081EE78A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E96C4-C73D-FB3C-7508-4D8B3827F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8EFC7-14C5-3B55-A85A-AF3FD880CD08}"/>
              </a:ext>
            </a:extLst>
          </p:cNvPr>
          <p:cNvSpPr>
            <a:spLocks noGrp="1"/>
          </p:cNvSpPr>
          <p:nvPr>
            <p:ph type="body" idx="1"/>
          </p:nvPr>
        </p:nvSpPr>
        <p:spPr/>
        <p:txBody>
          <a:bodyPr/>
          <a:lstStyle/>
          <a:p>
            <a:r>
              <a:rPr lang="en-US" dirty="0"/>
              <a:t>and that’s it for DRAM Bender and how we issue DRAM commands at nanosecond granularity.</a:t>
            </a:r>
          </a:p>
          <a:p>
            <a:endParaRPr lang="en-US" dirty="0"/>
          </a:p>
          <a:p>
            <a:r>
              <a:rPr lang="en-US" b="1" dirty="0"/>
              <a:t>[CLICK]</a:t>
            </a:r>
            <a:r>
              <a:rPr lang="en-US" b="0" dirty="0"/>
              <a:t> We also look at the processing system side of the clock discrepancy issue.</a:t>
            </a:r>
            <a:endParaRPr lang="en-US" b="1" dirty="0"/>
          </a:p>
        </p:txBody>
      </p:sp>
      <p:sp>
        <p:nvSpPr>
          <p:cNvPr id="4" name="Slide Number Placeholder 3">
            <a:extLst>
              <a:ext uri="{FF2B5EF4-FFF2-40B4-BE49-F238E27FC236}">
                <a16:creationId xmlns:a16="http://schemas.microsoft.com/office/drawing/2014/main" id="{4924A5B7-B7E9-37C0-DA25-A5851F2D2008}"/>
              </a:ext>
            </a:extLst>
          </p:cNvPr>
          <p:cNvSpPr>
            <a:spLocks noGrp="1"/>
          </p:cNvSpPr>
          <p:nvPr>
            <p:ph type="sldNum" sz="quarter" idx="5"/>
          </p:nvPr>
        </p:nvSpPr>
        <p:spPr/>
        <p:txBody>
          <a:bodyPr/>
          <a:lstStyle/>
          <a:p>
            <a:fld id="{0DDF2200-637A-42DD-BD93-B45C1CFA40DE}" type="slidenum">
              <a:rPr lang="en-US" smtClean="0"/>
              <a:pPr/>
              <a:t>43</a:t>
            </a:fld>
            <a:endParaRPr lang="en-US" dirty="0"/>
          </a:p>
        </p:txBody>
      </p:sp>
    </p:spTree>
    <p:extLst>
      <p:ext uri="{BB962C8B-B14F-4D97-AF65-F5344CB8AC3E}">
        <p14:creationId xmlns:p14="http://schemas.microsoft.com/office/powerpoint/2010/main" val="3596138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3CDD-A2B2-EF94-9C78-3B6817D86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AEC2C-45D8-5F79-CBEB-ECF245E54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E502C-EAA8-7721-9A8B-4D907338731F}"/>
              </a:ext>
            </a:extLst>
          </p:cNvPr>
          <p:cNvSpPr>
            <a:spLocks noGrp="1"/>
          </p:cNvSpPr>
          <p:nvPr>
            <p:ph type="body" idx="1"/>
          </p:nvPr>
        </p:nvSpPr>
        <p:spPr/>
        <p:txBody>
          <a:bodyPr/>
          <a:lstStyle/>
          <a:p>
            <a:r>
              <a:rPr lang="en-US" dirty="0"/>
              <a:t>… which brings me to the Time Scaling technique</a:t>
            </a:r>
          </a:p>
        </p:txBody>
      </p:sp>
      <p:sp>
        <p:nvSpPr>
          <p:cNvPr id="4" name="Slide Number Placeholder 3">
            <a:extLst>
              <a:ext uri="{FF2B5EF4-FFF2-40B4-BE49-F238E27FC236}">
                <a16:creationId xmlns:a16="http://schemas.microsoft.com/office/drawing/2014/main" id="{69424F15-FEB9-2963-5007-05783D6194C0}"/>
              </a:ext>
            </a:extLst>
          </p:cNvPr>
          <p:cNvSpPr>
            <a:spLocks noGrp="1"/>
          </p:cNvSpPr>
          <p:nvPr>
            <p:ph type="sldNum" sz="quarter" idx="5"/>
          </p:nvPr>
        </p:nvSpPr>
        <p:spPr/>
        <p:txBody>
          <a:bodyPr/>
          <a:lstStyle/>
          <a:p>
            <a:fld id="{0DDF2200-637A-42DD-BD93-B45C1CFA40DE}" type="slidenum">
              <a:rPr lang="en-US" smtClean="0"/>
              <a:pPr/>
              <a:t>44</a:t>
            </a:fld>
            <a:endParaRPr lang="en-US" dirty="0"/>
          </a:p>
        </p:txBody>
      </p:sp>
    </p:spTree>
    <p:extLst>
      <p:ext uri="{BB962C8B-B14F-4D97-AF65-F5344CB8AC3E}">
        <p14:creationId xmlns:p14="http://schemas.microsoft.com/office/powerpoint/2010/main" val="163072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1C85-379D-635B-1D9D-C37667819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15FFE-792B-E836-D12A-D46EFB60A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858D4-DCE0-BF1F-65A7-CC090CD6FB78}"/>
              </a:ext>
            </a:extLst>
          </p:cNvPr>
          <p:cNvSpPr>
            <a:spLocks noGrp="1"/>
          </p:cNvSpPr>
          <p:nvPr>
            <p:ph type="body" idx="1"/>
          </p:nvPr>
        </p:nvSpPr>
        <p:spPr/>
        <p:txBody>
          <a:bodyPr/>
          <a:lstStyle/>
          <a:p>
            <a:r>
              <a:rPr lang="en-US" dirty="0"/>
              <a:t>I’ll first describe two issues that Time Scaling sets to fix over an example system that does not have time scaling.</a:t>
            </a:r>
          </a:p>
          <a:p>
            <a:endParaRPr lang="en-US" dirty="0"/>
          </a:p>
          <a:p>
            <a:r>
              <a:rPr lang="en-US" b="1" dirty="0"/>
              <a:t>[CLICK]</a:t>
            </a:r>
            <a:r>
              <a:rPr lang="en-US" b="0" dirty="0"/>
              <a:t> We have the memory controller on the right and the </a:t>
            </a:r>
            <a:r>
              <a:rPr lang="en-US" b="0" dirty="0" err="1"/>
              <a:t>cpu</a:t>
            </a:r>
            <a:r>
              <a:rPr lang="en-US" b="0" dirty="0"/>
              <a:t> core on the left</a:t>
            </a:r>
            <a:r>
              <a:rPr lang="en-US" dirty="0"/>
              <a:t> </a:t>
            </a:r>
          </a:p>
          <a:p>
            <a:endParaRPr lang="en-US" dirty="0"/>
          </a:p>
          <a:p>
            <a:r>
              <a:rPr lang="en-US" b="1" dirty="0"/>
              <a:t>[CLICK]</a:t>
            </a:r>
            <a:r>
              <a:rPr lang="en-US" b="0" dirty="0"/>
              <a:t> The memory controller has a scheduler that picks the best request to </a:t>
            </a:r>
            <a:r>
              <a:rPr lang="en-US" b="0" dirty="0" err="1"/>
              <a:t>schedulein</a:t>
            </a:r>
            <a:r>
              <a:rPr lang="en-US" b="0" dirty="0"/>
              <a:t> </a:t>
            </a:r>
            <a:r>
              <a:rPr lang="en-US" b="1" dirty="0"/>
              <a:t>[CLICK]</a:t>
            </a:r>
            <a:r>
              <a:rPr lang="en-US" b="0" dirty="0"/>
              <a:t> its request queue and processes it.</a:t>
            </a:r>
          </a:p>
          <a:p>
            <a:endParaRPr lang="en-US" b="0" dirty="0"/>
          </a:p>
          <a:p>
            <a:r>
              <a:rPr lang="en-US" b="1" dirty="0"/>
              <a:t>[CLICK]</a:t>
            </a:r>
            <a:r>
              <a:rPr lang="en-US" b="0" dirty="0"/>
              <a:t> We have time on the bottom, </a:t>
            </a:r>
            <a:r>
              <a:rPr lang="en-US" b="1" dirty="0"/>
              <a:t>[CLICK]</a:t>
            </a:r>
            <a:r>
              <a:rPr lang="en-US" b="0" dirty="0"/>
              <a:t> and one memory request on the timeline, created by the </a:t>
            </a:r>
            <a:r>
              <a:rPr lang="en-US" b="0" dirty="0" err="1"/>
              <a:t>cpu</a:t>
            </a:r>
            <a:r>
              <a:rPr lang="en-US" b="0" dirty="0"/>
              <a:t> core and issued to main memory.</a:t>
            </a:r>
            <a:endParaRPr lang="en-US" b="1" dirty="0"/>
          </a:p>
        </p:txBody>
      </p:sp>
      <p:sp>
        <p:nvSpPr>
          <p:cNvPr id="4" name="Slide Number Placeholder 3">
            <a:extLst>
              <a:ext uri="{FF2B5EF4-FFF2-40B4-BE49-F238E27FC236}">
                <a16:creationId xmlns:a16="http://schemas.microsoft.com/office/drawing/2014/main" id="{F50397E3-86AE-C061-FA0B-6A638119833D}"/>
              </a:ext>
            </a:extLst>
          </p:cNvPr>
          <p:cNvSpPr>
            <a:spLocks noGrp="1"/>
          </p:cNvSpPr>
          <p:nvPr>
            <p:ph type="sldNum" sz="quarter" idx="5"/>
          </p:nvPr>
        </p:nvSpPr>
        <p:spPr/>
        <p:txBody>
          <a:bodyPr/>
          <a:lstStyle/>
          <a:p>
            <a:fld id="{0DDF2200-637A-42DD-BD93-B45C1CFA40DE}" type="slidenum">
              <a:rPr lang="en-US" smtClean="0"/>
              <a:pPr/>
              <a:t>45</a:t>
            </a:fld>
            <a:endParaRPr lang="en-US" dirty="0"/>
          </a:p>
        </p:txBody>
      </p:sp>
    </p:spTree>
    <p:extLst>
      <p:ext uri="{BB962C8B-B14F-4D97-AF65-F5344CB8AC3E}">
        <p14:creationId xmlns:p14="http://schemas.microsoft.com/office/powerpoint/2010/main" val="2726439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request arrives at the memory controller request queue…</a:t>
            </a:r>
          </a:p>
        </p:txBody>
      </p:sp>
      <p:sp>
        <p:nvSpPr>
          <p:cNvPr id="4" name="Slide Number Placeholder 3"/>
          <p:cNvSpPr>
            <a:spLocks noGrp="1"/>
          </p:cNvSpPr>
          <p:nvPr>
            <p:ph type="sldNum" sz="quarter" idx="5"/>
          </p:nvPr>
        </p:nvSpPr>
        <p:spPr/>
        <p:txBody>
          <a:bodyPr/>
          <a:lstStyle/>
          <a:p>
            <a:fld id="{0DDF2200-637A-42DD-BD93-B45C1CFA40DE}" type="slidenum">
              <a:rPr lang="en-US" smtClean="0"/>
              <a:pPr/>
              <a:t>46</a:t>
            </a:fld>
            <a:endParaRPr lang="en-US" dirty="0"/>
          </a:p>
        </p:txBody>
      </p:sp>
    </p:spTree>
    <p:extLst>
      <p:ext uri="{BB962C8B-B14F-4D97-AF65-F5344CB8AC3E}">
        <p14:creationId xmlns:p14="http://schemas.microsoft.com/office/powerpoint/2010/main" val="2609952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43020-F18C-0133-276E-68EA47857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5E53E-09C3-1D5C-ECD5-47246A720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0A383-A766-EF74-FC0C-0AE51DC86ED9}"/>
              </a:ext>
            </a:extLst>
          </p:cNvPr>
          <p:cNvSpPr>
            <a:spLocks noGrp="1"/>
          </p:cNvSpPr>
          <p:nvPr>
            <p:ph type="body" idx="1"/>
          </p:nvPr>
        </p:nvSpPr>
        <p:spPr/>
        <p:txBody>
          <a:bodyPr/>
          <a:lstStyle/>
          <a:p>
            <a:r>
              <a:rPr lang="en-US" dirty="0"/>
              <a:t>… and the scheduler starts processing this request</a:t>
            </a:r>
          </a:p>
          <a:p>
            <a:endParaRPr lang="en-US" dirty="0"/>
          </a:p>
          <a:p>
            <a:r>
              <a:rPr lang="en-US" b="1" dirty="0"/>
              <a:t>[CLICK]</a:t>
            </a:r>
            <a:r>
              <a:rPr lang="en-US" b="0" dirty="0"/>
              <a:t> The </a:t>
            </a:r>
            <a:r>
              <a:rPr lang="en-US" b="0" dirty="0" err="1"/>
              <a:t>cpu</a:t>
            </a:r>
            <a:r>
              <a:rPr lang="en-US" b="0" dirty="0"/>
              <a:t> core generates another request</a:t>
            </a:r>
            <a:endParaRPr lang="en-US" b="1" dirty="0"/>
          </a:p>
        </p:txBody>
      </p:sp>
      <p:sp>
        <p:nvSpPr>
          <p:cNvPr id="4" name="Slide Number Placeholder 3">
            <a:extLst>
              <a:ext uri="{FF2B5EF4-FFF2-40B4-BE49-F238E27FC236}">
                <a16:creationId xmlns:a16="http://schemas.microsoft.com/office/drawing/2014/main" id="{AD2302D1-27F8-7772-E2D9-2DB61A559D4A}"/>
              </a:ext>
            </a:extLst>
          </p:cNvPr>
          <p:cNvSpPr>
            <a:spLocks noGrp="1"/>
          </p:cNvSpPr>
          <p:nvPr>
            <p:ph type="sldNum" sz="quarter" idx="5"/>
          </p:nvPr>
        </p:nvSpPr>
        <p:spPr/>
        <p:txBody>
          <a:bodyPr/>
          <a:lstStyle/>
          <a:p>
            <a:fld id="{0DDF2200-637A-42DD-BD93-B45C1CFA40DE}" type="slidenum">
              <a:rPr lang="en-US" smtClean="0"/>
              <a:pPr/>
              <a:t>47</a:t>
            </a:fld>
            <a:endParaRPr lang="en-US" dirty="0"/>
          </a:p>
        </p:txBody>
      </p:sp>
    </p:spTree>
    <p:extLst>
      <p:ext uri="{BB962C8B-B14F-4D97-AF65-F5344CB8AC3E}">
        <p14:creationId xmlns:p14="http://schemas.microsoft.com/office/powerpoint/2010/main" val="1896712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8017-4020-B054-6756-295C1C396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DDB2-9D8F-B52D-79B6-71CB7A07A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24DBE-648D-6290-39D4-F58D9FB81216}"/>
              </a:ext>
            </a:extLst>
          </p:cNvPr>
          <p:cNvSpPr>
            <a:spLocks noGrp="1"/>
          </p:cNvSpPr>
          <p:nvPr>
            <p:ph type="body" idx="1"/>
          </p:nvPr>
        </p:nvSpPr>
        <p:spPr/>
        <p:txBody>
          <a:bodyPr/>
          <a:lstStyle/>
          <a:p>
            <a:r>
              <a:rPr lang="en-US" dirty="0"/>
              <a:t>And issues that request and so on so forth</a:t>
            </a:r>
          </a:p>
        </p:txBody>
      </p:sp>
      <p:sp>
        <p:nvSpPr>
          <p:cNvPr id="4" name="Slide Number Placeholder 3">
            <a:extLst>
              <a:ext uri="{FF2B5EF4-FFF2-40B4-BE49-F238E27FC236}">
                <a16:creationId xmlns:a16="http://schemas.microsoft.com/office/drawing/2014/main" id="{1B581679-1482-5874-F9E0-7608F487EDF1}"/>
              </a:ext>
            </a:extLst>
          </p:cNvPr>
          <p:cNvSpPr>
            <a:spLocks noGrp="1"/>
          </p:cNvSpPr>
          <p:nvPr>
            <p:ph type="sldNum" sz="quarter" idx="5"/>
          </p:nvPr>
        </p:nvSpPr>
        <p:spPr/>
        <p:txBody>
          <a:bodyPr/>
          <a:lstStyle/>
          <a:p>
            <a:fld id="{0DDF2200-637A-42DD-BD93-B45C1CFA40DE}" type="slidenum">
              <a:rPr lang="en-US" smtClean="0"/>
              <a:pPr/>
              <a:t>48</a:t>
            </a:fld>
            <a:endParaRPr lang="en-US" dirty="0"/>
          </a:p>
        </p:txBody>
      </p:sp>
    </p:spTree>
    <p:extLst>
      <p:ext uri="{BB962C8B-B14F-4D97-AF65-F5344CB8AC3E}">
        <p14:creationId xmlns:p14="http://schemas.microsoft.com/office/powerpoint/2010/main" val="313089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69C84-75DE-3F33-64CE-B7AF4CC9C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745F9-CC43-0D80-303E-228C9BA7C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11C55-BBC5-A4C4-5FD6-53204AE7E7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06065-7D08-BEBE-832E-059DF1E3202B}"/>
              </a:ext>
            </a:extLst>
          </p:cNvPr>
          <p:cNvSpPr>
            <a:spLocks noGrp="1"/>
          </p:cNvSpPr>
          <p:nvPr>
            <p:ph type="sldNum" sz="quarter" idx="5"/>
          </p:nvPr>
        </p:nvSpPr>
        <p:spPr/>
        <p:txBody>
          <a:bodyPr/>
          <a:lstStyle/>
          <a:p>
            <a:fld id="{0DDF2200-637A-42DD-BD93-B45C1CFA40DE}" type="slidenum">
              <a:rPr lang="en-US" smtClean="0"/>
              <a:pPr/>
              <a:t>49</a:t>
            </a:fld>
            <a:endParaRPr lang="en-US" dirty="0"/>
          </a:p>
        </p:txBody>
      </p:sp>
    </p:spTree>
    <p:extLst>
      <p:ext uri="{BB962C8B-B14F-4D97-AF65-F5344CB8AC3E}">
        <p14:creationId xmlns:p14="http://schemas.microsoft.com/office/powerpoint/2010/main" val="119017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 typical computing system the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5</a:t>
            </a:fld>
            <a:endParaRPr lang="en-US"/>
          </a:p>
        </p:txBody>
      </p:sp>
    </p:spTree>
    <p:extLst>
      <p:ext uri="{BB962C8B-B14F-4D97-AF65-F5344CB8AC3E}">
        <p14:creationId xmlns:p14="http://schemas.microsoft.com/office/powerpoint/2010/main" val="3184188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BF21F-1F43-9008-1D62-CA02399EC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0A7C3-D78A-3315-76E9-99392EC1B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B3110-82A4-4420-19DF-0AA1527972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672F1D-0318-729B-E2D4-9919AB5E3DCC}"/>
              </a:ext>
            </a:extLst>
          </p:cNvPr>
          <p:cNvSpPr>
            <a:spLocks noGrp="1"/>
          </p:cNvSpPr>
          <p:nvPr>
            <p:ph type="sldNum" sz="quarter" idx="5"/>
          </p:nvPr>
        </p:nvSpPr>
        <p:spPr/>
        <p:txBody>
          <a:bodyPr/>
          <a:lstStyle/>
          <a:p>
            <a:fld id="{0DDF2200-637A-42DD-BD93-B45C1CFA40DE}" type="slidenum">
              <a:rPr lang="en-US" smtClean="0"/>
              <a:pPr/>
              <a:t>50</a:t>
            </a:fld>
            <a:endParaRPr lang="en-US" dirty="0"/>
          </a:p>
        </p:txBody>
      </p:sp>
    </p:spTree>
    <p:extLst>
      <p:ext uri="{BB962C8B-B14F-4D97-AF65-F5344CB8AC3E}">
        <p14:creationId xmlns:p14="http://schemas.microsoft.com/office/powerpoint/2010/main" val="1522617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CFDD1-7461-9BE5-B6A3-9FD7C03D8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725BC-62A0-00F9-C0B7-6677DB5E1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D5030-E2DC-E241-AB15-29B6C4135752}"/>
              </a:ext>
            </a:extLst>
          </p:cNvPr>
          <p:cNvSpPr>
            <a:spLocks noGrp="1"/>
          </p:cNvSpPr>
          <p:nvPr>
            <p:ph type="body" idx="1"/>
          </p:nvPr>
        </p:nvSpPr>
        <p:spPr/>
        <p:txBody>
          <a:bodyPr/>
          <a:lstStyle/>
          <a:p>
            <a:r>
              <a:rPr lang="en-US" b="1" dirty="0"/>
              <a:t>[CLICK]</a:t>
            </a:r>
            <a:r>
              <a:rPr lang="en-US" b="0" dirty="0"/>
              <a:t> at this point in time indicated by the red dashed line, </a:t>
            </a:r>
            <a:r>
              <a:rPr lang="en-US" b="1" dirty="0"/>
              <a:t>[CLICK]</a:t>
            </a:r>
            <a:r>
              <a:rPr lang="en-US" b="0" dirty="0"/>
              <a:t> the memory controller completes the request and responds to the CPU core</a:t>
            </a:r>
          </a:p>
          <a:p>
            <a:endParaRPr lang="en-US" b="0" dirty="0"/>
          </a:p>
          <a:p>
            <a:r>
              <a:rPr lang="en-US" b="1" dirty="0"/>
              <a:t>[CLICK] first</a:t>
            </a:r>
            <a:r>
              <a:rPr lang="en-US" b="0" dirty="0"/>
              <a:t> this is a very long latency request from the perspective of the CPU because it took many hundreds of cycles to complete</a:t>
            </a:r>
          </a:p>
          <a:p>
            <a:endParaRPr lang="en-US" b="0" dirty="0"/>
          </a:p>
          <a:p>
            <a:endParaRPr lang="en-US" b="1" dirty="0"/>
          </a:p>
        </p:txBody>
      </p:sp>
      <p:sp>
        <p:nvSpPr>
          <p:cNvPr id="4" name="Slide Number Placeholder 3">
            <a:extLst>
              <a:ext uri="{FF2B5EF4-FFF2-40B4-BE49-F238E27FC236}">
                <a16:creationId xmlns:a16="http://schemas.microsoft.com/office/drawing/2014/main" id="{30708EE4-4D61-DFF2-2A37-A7F82475EFD7}"/>
              </a:ext>
            </a:extLst>
          </p:cNvPr>
          <p:cNvSpPr>
            <a:spLocks noGrp="1"/>
          </p:cNvSpPr>
          <p:nvPr>
            <p:ph type="sldNum" sz="quarter" idx="5"/>
          </p:nvPr>
        </p:nvSpPr>
        <p:spPr/>
        <p:txBody>
          <a:bodyPr/>
          <a:lstStyle/>
          <a:p>
            <a:fld id="{0DDF2200-637A-42DD-BD93-B45C1CFA40DE}" type="slidenum">
              <a:rPr lang="en-US" smtClean="0"/>
              <a:pPr/>
              <a:t>51</a:t>
            </a:fld>
            <a:endParaRPr lang="en-US" dirty="0"/>
          </a:p>
        </p:txBody>
      </p:sp>
    </p:spTree>
    <p:extLst>
      <p:ext uri="{BB962C8B-B14F-4D97-AF65-F5344CB8AC3E}">
        <p14:creationId xmlns:p14="http://schemas.microsoft.com/office/powerpoint/2010/main" val="2372861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C7548-E258-1B86-5C6C-2F84E8498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2717C-D8B9-E5C6-F16C-69D4E1F90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BA865-221D-70C9-3B9A-57543652A73D}"/>
              </a:ext>
            </a:extLst>
          </p:cNvPr>
          <p:cNvSpPr>
            <a:spLocks noGrp="1"/>
          </p:cNvSpPr>
          <p:nvPr>
            <p:ph type="body" idx="1"/>
          </p:nvPr>
        </p:nvSpPr>
        <p:spPr/>
        <p:txBody>
          <a:bodyPr/>
          <a:lstStyle/>
          <a:p>
            <a:r>
              <a:rPr lang="en-US" b="0" dirty="0"/>
              <a:t>And second, </a:t>
            </a:r>
            <a:r>
              <a:rPr lang="en-US" b="1" dirty="0"/>
              <a:t>[CLICK] </a:t>
            </a:r>
            <a:r>
              <a:rPr lang="en-US" b="0" dirty="0"/>
              <a:t>additional memory requests that would not have arrived were the memory controller to be fast have arrived at the memory controller</a:t>
            </a:r>
            <a:r>
              <a:rPr lang="en-US" b="1" dirty="0"/>
              <a:t> </a:t>
            </a:r>
            <a:r>
              <a:rPr lang="en-US" b="0" dirty="0"/>
              <a:t>and they will affect subsequent scheduling decisions</a:t>
            </a:r>
          </a:p>
          <a:p>
            <a:endParaRPr lang="en-US" b="0" dirty="0"/>
          </a:p>
          <a:p>
            <a:r>
              <a:rPr lang="en-US" b="1" dirty="0"/>
              <a:t>[CLICK]</a:t>
            </a:r>
            <a:r>
              <a:rPr lang="en-US" b="0" dirty="0"/>
              <a:t> The two issues yield inaccuracies in performance evaluation</a:t>
            </a:r>
          </a:p>
        </p:txBody>
      </p:sp>
      <p:sp>
        <p:nvSpPr>
          <p:cNvPr id="4" name="Slide Number Placeholder 3">
            <a:extLst>
              <a:ext uri="{FF2B5EF4-FFF2-40B4-BE49-F238E27FC236}">
                <a16:creationId xmlns:a16="http://schemas.microsoft.com/office/drawing/2014/main" id="{FEADADFE-6F3F-6E5C-0770-BD7E950DB3DA}"/>
              </a:ext>
            </a:extLst>
          </p:cNvPr>
          <p:cNvSpPr>
            <a:spLocks noGrp="1"/>
          </p:cNvSpPr>
          <p:nvPr>
            <p:ph type="sldNum" sz="quarter" idx="5"/>
          </p:nvPr>
        </p:nvSpPr>
        <p:spPr/>
        <p:txBody>
          <a:bodyPr/>
          <a:lstStyle/>
          <a:p>
            <a:fld id="{0DDF2200-637A-42DD-BD93-B45C1CFA40DE}" type="slidenum">
              <a:rPr lang="en-US" smtClean="0"/>
              <a:pPr/>
              <a:t>52</a:t>
            </a:fld>
            <a:endParaRPr lang="en-US" dirty="0"/>
          </a:p>
        </p:txBody>
      </p:sp>
    </p:spTree>
    <p:extLst>
      <p:ext uri="{BB962C8B-B14F-4D97-AF65-F5344CB8AC3E}">
        <p14:creationId xmlns:p14="http://schemas.microsoft.com/office/powerpoint/2010/main" val="1774030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use two key ideas to solve them with Time Scaling</a:t>
            </a:r>
          </a:p>
          <a:p>
            <a:endParaRPr lang="en-US" dirty="0"/>
          </a:p>
          <a:p>
            <a:r>
              <a:rPr lang="en-US" b="1" dirty="0"/>
              <a:t>[CLICK] </a:t>
            </a:r>
            <a:r>
              <a:rPr lang="en-US" b="0" dirty="0"/>
              <a:t>First we split the </a:t>
            </a:r>
            <a:r>
              <a:rPr lang="en-US" b="0" dirty="0" err="1"/>
              <a:t>cpu</a:t>
            </a:r>
            <a:r>
              <a:rPr lang="en-US" b="0" dirty="0"/>
              <a:t> core and the </a:t>
            </a:r>
            <a:r>
              <a:rPr lang="en-US" b="0" dirty="0" err="1"/>
              <a:t>programmalbe</a:t>
            </a:r>
            <a:r>
              <a:rPr lang="en-US" b="0" dirty="0"/>
              <a:t> memory controller to two clock domains</a:t>
            </a:r>
          </a:p>
          <a:p>
            <a:endParaRPr lang="en-US" b="0" dirty="0"/>
          </a:p>
          <a:p>
            <a:r>
              <a:rPr lang="en-US" b="1" dirty="0"/>
              <a:t>[CLICK] </a:t>
            </a:r>
            <a:r>
              <a:rPr lang="en-US" b="0" dirty="0"/>
              <a:t>This allows us to pause the CPU core and stop it from experiencing time during long-latency memory requests</a:t>
            </a:r>
          </a:p>
          <a:p>
            <a:endParaRPr lang="en-US" b="0" dirty="0"/>
          </a:p>
          <a:p>
            <a:r>
              <a:rPr lang="en-US" b="1" dirty="0"/>
              <a:t>[CLICK]</a:t>
            </a:r>
            <a:r>
              <a:rPr lang="en-US" b="0" dirty="0"/>
              <a:t> Second we tag memory requests with a </a:t>
            </a:r>
            <a:r>
              <a:rPr lang="en-US" b="1" dirty="0"/>
              <a:t>[CLICK]</a:t>
            </a:r>
            <a:r>
              <a:rPr lang="en-US" b="0" dirty="0"/>
              <a:t> clock cycle stamp and and ignore the memory requests that arrive ahead of time at the memory controller</a:t>
            </a:r>
          </a:p>
          <a:p>
            <a:endParaRPr lang="en-US" b="0" dirty="0"/>
          </a:p>
          <a:p>
            <a:r>
              <a:rPr lang="en-US" b="0" dirty="0"/>
              <a:t>====</a:t>
            </a:r>
          </a:p>
          <a:p>
            <a:r>
              <a:rPr lang="en-US" b="0" dirty="0"/>
              <a:t>The second component here is more conceptual than what is really implemented</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53</a:t>
            </a:fld>
            <a:endParaRPr lang="en-US" dirty="0"/>
          </a:p>
        </p:txBody>
      </p:sp>
    </p:spTree>
    <p:extLst>
      <p:ext uri="{BB962C8B-B14F-4D97-AF65-F5344CB8AC3E}">
        <p14:creationId xmlns:p14="http://schemas.microsoft.com/office/powerpoint/2010/main" val="2924634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7795A-54A5-705F-0CE8-E53DDC6C0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E2035-BA28-2260-3B25-D7FC80B78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2ACA7-4C5A-7BA3-72FC-93ABFD0FCEC4}"/>
              </a:ext>
            </a:extLst>
          </p:cNvPr>
          <p:cNvSpPr>
            <a:spLocks noGrp="1"/>
          </p:cNvSpPr>
          <p:nvPr>
            <p:ph type="body" idx="1"/>
          </p:nvPr>
        </p:nvSpPr>
        <p:spPr/>
        <p:txBody>
          <a:bodyPr/>
          <a:lstStyle/>
          <a:p>
            <a:r>
              <a:rPr lang="en-US" dirty="0"/>
              <a:t>Let’s see how the execution flow I previously showed you looks like with time scaling</a:t>
            </a:r>
          </a:p>
        </p:txBody>
      </p:sp>
      <p:sp>
        <p:nvSpPr>
          <p:cNvPr id="4" name="Slide Number Placeholder 3">
            <a:extLst>
              <a:ext uri="{FF2B5EF4-FFF2-40B4-BE49-F238E27FC236}">
                <a16:creationId xmlns:a16="http://schemas.microsoft.com/office/drawing/2014/main" id="{908C7139-F269-ED48-1822-691505A0B65F}"/>
              </a:ext>
            </a:extLst>
          </p:cNvPr>
          <p:cNvSpPr>
            <a:spLocks noGrp="1"/>
          </p:cNvSpPr>
          <p:nvPr>
            <p:ph type="sldNum" sz="quarter" idx="5"/>
          </p:nvPr>
        </p:nvSpPr>
        <p:spPr/>
        <p:txBody>
          <a:bodyPr/>
          <a:lstStyle/>
          <a:p>
            <a:fld id="{0DDF2200-637A-42DD-BD93-B45C1CFA40DE}" type="slidenum">
              <a:rPr lang="en-US" smtClean="0"/>
              <a:pPr/>
              <a:t>54</a:t>
            </a:fld>
            <a:endParaRPr lang="en-US" dirty="0"/>
          </a:p>
        </p:txBody>
      </p:sp>
    </p:spTree>
    <p:extLst>
      <p:ext uri="{BB962C8B-B14F-4D97-AF65-F5344CB8AC3E}">
        <p14:creationId xmlns:p14="http://schemas.microsoft.com/office/powerpoint/2010/main" val="2467676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E9D52-644A-D3EE-7BE7-0FFB0843D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7E6B0-F37B-5751-8CD3-952EF9563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BC1AE-5B5A-D33F-7313-91C5F6E430BF}"/>
              </a:ext>
            </a:extLst>
          </p:cNvPr>
          <p:cNvSpPr>
            <a:spLocks noGrp="1"/>
          </p:cNvSpPr>
          <p:nvPr>
            <p:ph type="body" idx="1"/>
          </p:nvPr>
        </p:nvSpPr>
        <p:spPr/>
        <p:txBody>
          <a:bodyPr/>
          <a:lstStyle/>
          <a:p>
            <a:r>
              <a:rPr lang="en-US" dirty="0"/>
              <a:t>When the first request arrives, </a:t>
            </a:r>
            <a:r>
              <a:rPr lang="en-US" dirty="0" err="1"/>
              <a:t>EasyDRAM</a:t>
            </a:r>
            <a:r>
              <a:rPr lang="en-US" dirty="0"/>
              <a:t> pauses the core</a:t>
            </a:r>
          </a:p>
        </p:txBody>
      </p:sp>
      <p:sp>
        <p:nvSpPr>
          <p:cNvPr id="4" name="Slide Number Placeholder 3">
            <a:extLst>
              <a:ext uri="{FF2B5EF4-FFF2-40B4-BE49-F238E27FC236}">
                <a16:creationId xmlns:a16="http://schemas.microsoft.com/office/drawing/2014/main" id="{954BE94C-0ACC-7924-34DE-5B191A5C510E}"/>
              </a:ext>
            </a:extLst>
          </p:cNvPr>
          <p:cNvSpPr>
            <a:spLocks noGrp="1"/>
          </p:cNvSpPr>
          <p:nvPr>
            <p:ph type="sldNum" sz="quarter" idx="5"/>
          </p:nvPr>
        </p:nvSpPr>
        <p:spPr/>
        <p:txBody>
          <a:bodyPr/>
          <a:lstStyle/>
          <a:p>
            <a:fld id="{0DDF2200-637A-42DD-BD93-B45C1CFA40DE}" type="slidenum">
              <a:rPr lang="en-US" smtClean="0"/>
              <a:pPr/>
              <a:t>55</a:t>
            </a:fld>
            <a:endParaRPr lang="en-US" dirty="0"/>
          </a:p>
        </p:txBody>
      </p:sp>
    </p:spTree>
    <p:extLst>
      <p:ext uri="{BB962C8B-B14F-4D97-AF65-F5344CB8AC3E}">
        <p14:creationId xmlns:p14="http://schemas.microsoft.com/office/powerpoint/2010/main" val="2435341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D5AC-9E38-71CB-BD0B-9DF3F542C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EDA4C-3435-C23F-D90E-9DEC97D86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F1755-A05E-4FD5-3C76-1194D1C01B42}"/>
              </a:ext>
            </a:extLst>
          </p:cNvPr>
          <p:cNvSpPr>
            <a:spLocks noGrp="1"/>
          </p:cNvSpPr>
          <p:nvPr>
            <p:ph type="body" idx="1"/>
          </p:nvPr>
        </p:nvSpPr>
        <p:spPr/>
        <p:txBody>
          <a:bodyPr/>
          <a:lstStyle/>
          <a:p>
            <a:r>
              <a:rPr lang="en-US" dirty="0"/>
              <a:t>The programmable memory controller simulates the scheduler latency for processing that request…</a:t>
            </a:r>
          </a:p>
        </p:txBody>
      </p:sp>
      <p:sp>
        <p:nvSpPr>
          <p:cNvPr id="4" name="Slide Number Placeholder 3">
            <a:extLst>
              <a:ext uri="{FF2B5EF4-FFF2-40B4-BE49-F238E27FC236}">
                <a16:creationId xmlns:a16="http://schemas.microsoft.com/office/drawing/2014/main" id="{816EC478-29A6-4C9F-DE89-ED1B11F60256}"/>
              </a:ext>
            </a:extLst>
          </p:cNvPr>
          <p:cNvSpPr>
            <a:spLocks noGrp="1"/>
          </p:cNvSpPr>
          <p:nvPr>
            <p:ph type="sldNum" sz="quarter" idx="5"/>
          </p:nvPr>
        </p:nvSpPr>
        <p:spPr/>
        <p:txBody>
          <a:bodyPr/>
          <a:lstStyle/>
          <a:p>
            <a:fld id="{0DDF2200-637A-42DD-BD93-B45C1CFA40DE}" type="slidenum">
              <a:rPr lang="en-US" smtClean="0"/>
              <a:pPr/>
              <a:t>56</a:t>
            </a:fld>
            <a:endParaRPr lang="en-US" dirty="0"/>
          </a:p>
        </p:txBody>
      </p:sp>
    </p:spTree>
    <p:extLst>
      <p:ext uri="{BB962C8B-B14F-4D97-AF65-F5344CB8AC3E}">
        <p14:creationId xmlns:p14="http://schemas.microsoft.com/office/powerpoint/2010/main" val="4042252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34B2-2D2E-E995-A9C2-BBAF584AA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9A06A-E293-5BF1-B594-627B0300A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C0528-F956-5D25-A636-0EBC887D17AF}"/>
              </a:ext>
            </a:extLst>
          </p:cNvPr>
          <p:cNvSpPr>
            <a:spLocks noGrp="1"/>
          </p:cNvSpPr>
          <p:nvPr>
            <p:ph type="body" idx="1"/>
          </p:nvPr>
        </p:nvSpPr>
        <p:spPr/>
        <p:txBody>
          <a:bodyPr/>
          <a:lstStyle/>
          <a:p>
            <a:r>
              <a:rPr lang="en-US" b="1" dirty="0"/>
              <a:t>[CLICK]</a:t>
            </a:r>
            <a:r>
              <a:rPr lang="en-US" dirty="0"/>
              <a:t> And allows the core to proceed a little </a:t>
            </a:r>
          </a:p>
        </p:txBody>
      </p:sp>
      <p:sp>
        <p:nvSpPr>
          <p:cNvPr id="4" name="Slide Number Placeholder 3">
            <a:extLst>
              <a:ext uri="{FF2B5EF4-FFF2-40B4-BE49-F238E27FC236}">
                <a16:creationId xmlns:a16="http://schemas.microsoft.com/office/drawing/2014/main" id="{8800E54C-C2CC-E975-AA52-85224C54123E}"/>
              </a:ext>
            </a:extLst>
          </p:cNvPr>
          <p:cNvSpPr>
            <a:spLocks noGrp="1"/>
          </p:cNvSpPr>
          <p:nvPr>
            <p:ph type="sldNum" sz="quarter" idx="5"/>
          </p:nvPr>
        </p:nvSpPr>
        <p:spPr/>
        <p:txBody>
          <a:bodyPr/>
          <a:lstStyle/>
          <a:p>
            <a:fld id="{0DDF2200-637A-42DD-BD93-B45C1CFA40DE}" type="slidenum">
              <a:rPr lang="en-US" smtClean="0"/>
              <a:pPr/>
              <a:t>57</a:t>
            </a:fld>
            <a:endParaRPr lang="en-US" dirty="0"/>
          </a:p>
        </p:txBody>
      </p:sp>
    </p:spTree>
    <p:extLst>
      <p:ext uri="{BB962C8B-B14F-4D97-AF65-F5344CB8AC3E}">
        <p14:creationId xmlns:p14="http://schemas.microsoft.com/office/powerpoint/2010/main" val="1934937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37C09-0B02-95A3-77D8-A64E09029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497CE-90B2-F1F4-006F-F8A82DBBC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F768C-73E4-F416-58A4-5D626A512B87}"/>
              </a:ext>
            </a:extLst>
          </p:cNvPr>
          <p:cNvSpPr>
            <a:spLocks noGrp="1"/>
          </p:cNvSpPr>
          <p:nvPr>
            <p:ph type="body" idx="1"/>
          </p:nvPr>
        </p:nvSpPr>
        <p:spPr/>
        <p:txBody>
          <a:bodyPr/>
          <a:lstStyle/>
          <a:p>
            <a:r>
              <a:rPr lang="en-US" dirty="0"/>
              <a:t>Now the </a:t>
            </a:r>
            <a:r>
              <a:rPr lang="en-US" dirty="0" err="1"/>
              <a:t>cpu</a:t>
            </a:r>
            <a:r>
              <a:rPr lang="en-US" dirty="0"/>
              <a:t> core…</a:t>
            </a:r>
          </a:p>
        </p:txBody>
      </p:sp>
      <p:sp>
        <p:nvSpPr>
          <p:cNvPr id="4" name="Slide Number Placeholder 3">
            <a:extLst>
              <a:ext uri="{FF2B5EF4-FFF2-40B4-BE49-F238E27FC236}">
                <a16:creationId xmlns:a16="http://schemas.microsoft.com/office/drawing/2014/main" id="{96F882AB-88B3-D537-A2AF-6CB46C85E89C}"/>
              </a:ext>
            </a:extLst>
          </p:cNvPr>
          <p:cNvSpPr>
            <a:spLocks noGrp="1"/>
          </p:cNvSpPr>
          <p:nvPr>
            <p:ph type="sldNum" sz="quarter" idx="5"/>
          </p:nvPr>
        </p:nvSpPr>
        <p:spPr/>
        <p:txBody>
          <a:bodyPr/>
          <a:lstStyle/>
          <a:p>
            <a:fld id="{0DDF2200-637A-42DD-BD93-B45C1CFA40DE}" type="slidenum">
              <a:rPr lang="en-US" smtClean="0"/>
              <a:pPr/>
              <a:t>58</a:t>
            </a:fld>
            <a:endParaRPr lang="en-US" dirty="0"/>
          </a:p>
        </p:txBody>
      </p:sp>
    </p:spTree>
    <p:extLst>
      <p:ext uri="{BB962C8B-B14F-4D97-AF65-F5344CB8AC3E}">
        <p14:creationId xmlns:p14="http://schemas.microsoft.com/office/powerpoint/2010/main" val="728489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F581C-42DE-ECE0-E21D-4F401C69C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9CCB3-871A-E69B-39E7-2F4DBF0F1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1D19-4BF8-2AAF-B953-45CA0F6D6203}"/>
              </a:ext>
            </a:extLst>
          </p:cNvPr>
          <p:cNvSpPr>
            <a:spLocks noGrp="1"/>
          </p:cNvSpPr>
          <p:nvPr>
            <p:ph type="body" idx="1"/>
          </p:nvPr>
        </p:nvSpPr>
        <p:spPr/>
        <p:txBody>
          <a:bodyPr/>
          <a:lstStyle/>
          <a:p>
            <a:r>
              <a:rPr lang="en-US" dirty="0"/>
              <a:t>… sends the second request and is then paused again.</a:t>
            </a:r>
          </a:p>
          <a:p>
            <a:endParaRPr lang="en-US" dirty="0"/>
          </a:p>
          <a:p>
            <a:r>
              <a:rPr lang="en-US" b="1" dirty="0"/>
              <a:t>[CLICK</a:t>
            </a:r>
            <a:r>
              <a:rPr lang="en-US" b="0" dirty="0"/>
              <a:t>] The memory controller responds to the first request</a:t>
            </a:r>
          </a:p>
          <a:p>
            <a:r>
              <a:rPr lang="en-US" b="1" dirty="0"/>
              <a:t>[CLICK] </a:t>
            </a:r>
            <a:r>
              <a:rPr lang="en-US" b="0" dirty="0"/>
              <a:t>and from the CPU core’s perspective, this is a much shorter latency request than what it previously looked like without time scaling</a:t>
            </a:r>
          </a:p>
          <a:p>
            <a:endParaRPr lang="en-US" b="0" dirty="0"/>
          </a:p>
        </p:txBody>
      </p:sp>
      <p:sp>
        <p:nvSpPr>
          <p:cNvPr id="4" name="Slide Number Placeholder 3">
            <a:extLst>
              <a:ext uri="{FF2B5EF4-FFF2-40B4-BE49-F238E27FC236}">
                <a16:creationId xmlns:a16="http://schemas.microsoft.com/office/drawing/2014/main" id="{F4F5DCAB-2255-53BF-687F-CCCFC7A18BF4}"/>
              </a:ext>
            </a:extLst>
          </p:cNvPr>
          <p:cNvSpPr>
            <a:spLocks noGrp="1"/>
          </p:cNvSpPr>
          <p:nvPr>
            <p:ph type="sldNum" sz="quarter" idx="5"/>
          </p:nvPr>
        </p:nvSpPr>
        <p:spPr/>
        <p:txBody>
          <a:bodyPr/>
          <a:lstStyle/>
          <a:p>
            <a:fld id="{0DDF2200-637A-42DD-BD93-B45C1CFA40DE}" type="slidenum">
              <a:rPr lang="en-US" smtClean="0"/>
              <a:pPr/>
              <a:t>59</a:t>
            </a:fld>
            <a:endParaRPr lang="en-US" dirty="0"/>
          </a:p>
        </p:txBody>
      </p:sp>
    </p:spTree>
    <p:extLst>
      <p:ext uri="{BB962C8B-B14F-4D97-AF65-F5344CB8AC3E}">
        <p14:creationId xmlns:p14="http://schemas.microsoft.com/office/powerpoint/2010/main" val="176056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will look at how DRAM operates at the scope of a single subarray.</a:t>
            </a:r>
          </a:p>
          <a:p>
            <a:r>
              <a:rPr lang="en-US" b="1" dirty="0"/>
              <a:t>[CLICK] </a:t>
            </a:r>
            <a:r>
              <a:rPr lang="en-US" b="0" dirty="0"/>
              <a:t>Because memory controllers typically access DRAM cells in the granularity of a cache line or a cache block we combine consecutive DRAM cells to form cache lines in this diagram.</a:t>
            </a:r>
          </a:p>
          <a:p>
            <a:r>
              <a:rPr lang="en-US" b="1" dirty="0"/>
              <a:t>[CLICK] </a:t>
            </a:r>
            <a:r>
              <a:rPr lang="en-US" b="0" dirty="0"/>
              <a:t>On the bottom we have a timeline of DRAM commands.</a:t>
            </a:r>
          </a:p>
          <a:p>
            <a:r>
              <a:rPr lang="en-US" b="1" dirty="0"/>
              <a:t>[CLICK] </a:t>
            </a:r>
            <a:r>
              <a:rPr lang="en-US" b="0" dirty="0"/>
              <a:t>First, we activate the first row to </a:t>
            </a:r>
            <a:r>
              <a:rPr lang="en-US" b="1" dirty="0"/>
              <a:t>[CLICK]</a:t>
            </a:r>
            <a:r>
              <a:rPr lang="en-US" b="0" dirty="0"/>
              <a:t> copy its cache lines to the sense amplifiers</a:t>
            </a:r>
          </a:p>
          <a:p>
            <a:r>
              <a:rPr lang="en-US" b="1" dirty="0"/>
              <a:t>[CLICK] </a:t>
            </a:r>
            <a:r>
              <a:rPr lang="en-US" b="0" dirty="0"/>
              <a:t>At this point we can read data </a:t>
            </a:r>
            <a:r>
              <a:rPr lang="en-US" b="1" dirty="0"/>
              <a:t>[CLICK] </a:t>
            </a:r>
            <a:r>
              <a:rPr lang="en-US" b="0" dirty="0"/>
              <a:t>in cache line granularity from the sense </a:t>
            </a:r>
            <a:r>
              <a:rPr lang="en-US" b="1" dirty="0"/>
              <a:t>[CLICK]</a:t>
            </a:r>
            <a:r>
              <a:rPr lang="en-US" b="0" dirty="0"/>
              <a:t> amplifiers by sending READ commands</a:t>
            </a:r>
          </a:p>
          <a:p>
            <a:r>
              <a:rPr lang="en-US" b="1" dirty="0"/>
              <a:t>[CLICK] </a:t>
            </a:r>
            <a:r>
              <a:rPr lang="en-US" b="0" dirty="0"/>
              <a:t>To access another row, we must first </a:t>
            </a:r>
            <a:r>
              <a:rPr lang="en-US" b="0" dirty="0" err="1"/>
              <a:t>precharge</a:t>
            </a:r>
            <a:r>
              <a:rPr lang="en-US" b="0" dirty="0"/>
              <a:t> the DRAM bank which closes the open DRAM row and sets the </a:t>
            </a:r>
            <a:r>
              <a:rPr lang="en-US" b="0" dirty="0" err="1"/>
              <a:t>bitline</a:t>
            </a:r>
            <a:r>
              <a:rPr lang="en-US" b="0" dirty="0"/>
              <a:t> voltage to half </a:t>
            </a:r>
            <a:r>
              <a:rPr lang="en-US" b="0" dirty="0" err="1"/>
              <a:t>Vdd</a:t>
            </a:r>
            <a:r>
              <a:rPr lang="en-US" b="0" dirty="0"/>
              <a:t>.</a:t>
            </a:r>
          </a:p>
          <a:p>
            <a:r>
              <a:rPr lang="en-US" b="1" dirty="0"/>
              <a:t>[CLICK] </a:t>
            </a:r>
            <a:r>
              <a:rPr lang="en-US" b="0" dirty="0"/>
              <a:t>We can now activate the </a:t>
            </a:r>
            <a:r>
              <a:rPr lang="en-US" b="1" dirty="0"/>
              <a:t>[CLICK]</a:t>
            </a:r>
            <a:r>
              <a:rPr lang="en-US" b="0" dirty="0"/>
              <a:t>  second row before </a:t>
            </a:r>
            <a:r>
              <a:rPr lang="en-US" b="1" dirty="0"/>
              <a:t>[CLICK] [CLICK] [CLICK] </a:t>
            </a:r>
            <a:r>
              <a:rPr lang="en-US" b="0" dirty="0"/>
              <a:t>reading data from it. </a:t>
            </a:r>
          </a:p>
          <a:p>
            <a:r>
              <a:rPr lang="en-US" b="1" dirty="0"/>
              <a:t>[CLICK]</a:t>
            </a:r>
            <a:r>
              <a:rPr lang="en-US" b="0" dirty="0"/>
              <a:t> To ensure correct operation, we must obey certain timing parameters that define intervals between DRAM command pairs. </a:t>
            </a:r>
          </a:p>
          <a:p>
            <a:r>
              <a:rPr lang="en-US" b="0" dirty="0"/>
              <a:t>Three important timing parameters are </a:t>
            </a:r>
            <a:r>
              <a:rPr lang="en-US" b="0" dirty="0" err="1"/>
              <a:t>tRAS</a:t>
            </a:r>
            <a:r>
              <a:rPr lang="en-US" b="0" dirty="0"/>
              <a:t>, </a:t>
            </a:r>
            <a:r>
              <a:rPr lang="en-US" b="0" dirty="0" err="1"/>
              <a:t>tRP</a:t>
            </a:r>
            <a:r>
              <a:rPr lang="en-US" b="0" dirty="0"/>
              <a:t>, and </a:t>
            </a:r>
            <a:r>
              <a:rPr lang="en-US" b="0" dirty="0" err="1"/>
              <a:t>tRCD</a:t>
            </a:r>
            <a:endParaRPr lang="en-US" b="1" dirty="0"/>
          </a:p>
          <a:p>
            <a:r>
              <a:rPr lang="en-US" b="1" dirty="0"/>
              <a:t>[CLICK] </a:t>
            </a:r>
            <a:r>
              <a:rPr lang="en-US" b="0" dirty="0" err="1"/>
              <a:t>tRAS</a:t>
            </a:r>
            <a:r>
              <a:rPr lang="en-US" b="0" dirty="0"/>
              <a:t> dictates the amount of time we need to wait between successive activate and </a:t>
            </a:r>
            <a:r>
              <a:rPr lang="en-US" b="0" dirty="0" err="1"/>
              <a:t>precharge</a:t>
            </a:r>
            <a:r>
              <a:rPr lang="en-US" b="0" dirty="0"/>
              <a:t> commands</a:t>
            </a:r>
          </a:p>
          <a:p>
            <a:r>
              <a:rPr lang="en-US" b="1" dirty="0"/>
              <a:t>[CLICK]</a:t>
            </a:r>
            <a:r>
              <a:rPr lang="en-US" b="0" dirty="0"/>
              <a:t> Successive </a:t>
            </a:r>
            <a:r>
              <a:rPr lang="en-US" b="0" dirty="0" err="1"/>
              <a:t>precharge</a:t>
            </a:r>
            <a:r>
              <a:rPr lang="en-US" b="0" dirty="0"/>
              <a:t> and activate commands must be separated on the command bus by at least a </a:t>
            </a:r>
            <a:r>
              <a:rPr lang="en-US" b="0" dirty="0" err="1"/>
              <a:t>tRP</a:t>
            </a:r>
            <a:r>
              <a:rPr lang="en-US" b="0" dirty="0"/>
              <a:t> amount of time.</a:t>
            </a:r>
          </a:p>
          <a:p>
            <a:r>
              <a:rPr lang="en-US" b="1" dirty="0"/>
              <a:t>[CLICK]</a:t>
            </a:r>
            <a:r>
              <a:rPr lang="en-US" b="0" dirty="0"/>
              <a:t> Successive activate and read commands must be separated by a </a:t>
            </a:r>
            <a:r>
              <a:rPr lang="en-US" b="0" dirty="0" err="1"/>
              <a:t>tRCD</a:t>
            </a:r>
            <a:r>
              <a:rPr lang="en-US" b="0" dirty="0"/>
              <a:t> amount of time.</a:t>
            </a:r>
            <a:endParaRPr lang="en-US" b="1" dirty="0"/>
          </a:p>
        </p:txBody>
      </p:sp>
      <p:sp>
        <p:nvSpPr>
          <p:cNvPr id="4" name="Slide Number Placeholder 3"/>
          <p:cNvSpPr>
            <a:spLocks noGrp="1"/>
          </p:cNvSpPr>
          <p:nvPr>
            <p:ph type="sldNum" sz="quarter" idx="10"/>
          </p:nvPr>
        </p:nvSpPr>
        <p:spPr/>
        <p:txBody>
          <a:bodyPr/>
          <a:lstStyle/>
          <a:p>
            <a:fld id="{511FA935-BBE5-BC45-93FB-2CABE2AD613B}" type="slidenum">
              <a:rPr lang="en-US" smtClean="0"/>
              <a:t>6</a:t>
            </a:fld>
            <a:endParaRPr lang="en-US"/>
          </a:p>
        </p:txBody>
      </p:sp>
    </p:spTree>
    <p:extLst>
      <p:ext uri="{BB962C8B-B14F-4D97-AF65-F5344CB8AC3E}">
        <p14:creationId xmlns:p14="http://schemas.microsoft.com/office/powerpoint/2010/main" val="2445663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3395-AD9B-C713-580C-00CA27074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6292A-45A5-F4DF-4266-548E7CB62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4E05D-45B2-E3D9-044A-A0A4D57134E0}"/>
              </a:ext>
            </a:extLst>
          </p:cNvPr>
          <p:cNvSpPr>
            <a:spLocks noGrp="1"/>
          </p:cNvSpPr>
          <p:nvPr>
            <p:ph type="body" idx="1"/>
          </p:nvPr>
        </p:nvSpPr>
        <p:spPr/>
        <p:txBody>
          <a:bodyPr/>
          <a:lstStyle/>
          <a:p>
            <a:r>
              <a:rPr lang="en-US" b="1" dirty="0"/>
              <a:t>AND [CLICK]</a:t>
            </a:r>
            <a:r>
              <a:rPr lang="en-US" b="0" dirty="0"/>
              <a:t> Many additional requests also did not pile up in the request buffer to change  subsequent scheduling decisions.</a:t>
            </a:r>
            <a:endParaRPr lang="en-US" b="1" dirty="0"/>
          </a:p>
        </p:txBody>
      </p:sp>
      <p:sp>
        <p:nvSpPr>
          <p:cNvPr id="4" name="Slide Number Placeholder 3">
            <a:extLst>
              <a:ext uri="{FF2B5EF4-FFF2-40B4-BE49-F238E27FC236}">
                <a16:creationId xmlns:a16="http://schemas.microsoft.com/office/drawing/2014/main" id="{EA8ED61F-E128-E9D6-43C9-D16074FE101E}"/>
              </a:ext>
            </a:extLst>
          </p:cNvPr>
          <p:cNvSpPr>
            <a:spLocks noGrp="1"/>
          </p:cNvSpPr>
          <p:nvPr>
            <p:ph type="sldNum" sz="quarter" idx="5"/>
          </p:nvPr>
        </p:nvSpPr>
        <p:spPr/>
        <p:txBody>
          <a:bodyPr/>
          <a:lstStyle/>
          <a:p>
            <a:fld id="{0DDF2200-637A-42DD-BD93-B45C1CFA40DE}" type="slidenum">
              <a:rPr lang="en-US" smtClean="0"/>
              <a:pPr/>
              <a:t>60</a:t>
            </a:fld>
            <a:endParaRPr lang="en-US" dirty="0"/>
          </a:p>
        </p:txBody>
      </p:sp>
    </p:spTree>
    <p:extLst>
      <p:ext uri="{BB962C8B-B14F-4D97-AF65-F5344CB8AC3E}">
        <p14:creationId xmlns:p14="http://schemas.microsoft.com/office/powerpoint/2010/main" val="3531352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A8EB-6907-CCD7-FF82-5FE90A0EB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B5D64-7DC2-2D82-3D62-1F7719A1D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E5BC7-32B2-DA39-5A5B-145E4A7909AC}"/>
              </a:ext>
            </a:extLst>
          </p:cNvPr>
          <p:cNvSpPr>
            <a:spLocks noGrp="1"/>
          </p:cNvSpPr>
          <p:nvPr>
            <p:ph type="body" idx="1"/>
          </p:nvPr>
        </p:nvSpPr>
        <p:spPr/>
        <p:txBody>
          <a:bodyPr/>
          <a:lstStyle/>
          <a:p>
            <a:r>
              <a:rPr lang="en-US" dirty="0"/>
              <a:t>I have to leave you with this much about Time Scaling. A more detailed example that accurately describes Time Scaling is in the paper.</a:t>
            </a:r>
          </a:p>
        </p:txBody>
      </p:sp>
      <p:sp>
        <p:nvSpPr>
          <p:cNvPr id="4" name="Slide Number Placeholder 3">
            <a:extLst>
              <a:ext uri="{FF2B5EF4-FFF2-40B4-BE49-F238E27FC236}">
                <a16:creationId xmlns:a16="http://schemas.microsoft.com/office/drawing/2014/main" id="{2A7BB9CD-123D-039B-50C6-7B4A7D111F5B}"/>
              </a:ext>
            </a:extLst>
          </p:cNvPr>
          <p:cNvSpPr>
            <a:spLocks noGrp="1"/>
          </p:cNvSpPr>
          <p:nvPr>
            <p:ph type="sldNum" sz="quarter" idx="5"/>
          </p:nvPr>
        </p:nvSpPr>
        <p:spPr/>
        <p:txBody>
          <a:bodyPr/>
          <a:lstStyle/>
          <a:p>
            <a:fld id="{0DDF2200-637A-42DD-BD93-B45C1CFA40DE}" type="slidenum">
              <a:rPr lang="en-US" smtClean="0"/>
              <a:pPr/>
              <a:t>61</a:t>
            </a:fld>
            <a:endParaRPr lang="en-US" dirty="0"/>
          </a:p>
        </p:txBody>
      </p:sp>
    </p:spTree>
    <p:extLst>
      <p:ext uri="{BB962C8B-B14F-4D97-AF65-F5344CB8AC3E}">
        <p14:creationId xmlns:p14="http://schemas.microsoft.com/office/powerpoint/2010/main" val="3612412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say that we validated Time Scaling using a two level approach whereby we perform RTL simulations and also compare </a:t>
            </a:r>
            <a:r>
              <a:rPr lang="en-US" dirty="0" err="1"/>
              <a:t>EasyDRAM’s</a:t>
            </a:r>
            <a:r>
              <a:rPr lang="en-US" dirty="0"/>
              <a:t> memory latency profile to a real system</a:t>
            </a:r>
          </a:p>
        </p:txBody>
      </p:sp>
      <p:sp>
        <p:nvSpPr>
          <p:cNvPr id="4" name="Slide Number Placeholder 3"/>
          <p:cNvSpPr>
            <a:spLocks noGrp="1"/>
          </p:cNvSpPr>
          <p:nvPr>
            <p:ph type="sldNum" sz="quarter" idx="5"/>
          </p:nvPr>
        </p:nvSpPr>
        <p:spPr/>
        <p:txBody>
          <a:bodyPr/>
          <a:lstStyle/>
          <a:p>
            <a:fld id="{0DDF2200-637A-42DD-BD93-B45C1CFA40DE}" type="slidenum">
              <a:rPr lang="en-US" smtClean="0"/>
              <a:pPr/>
              <a:t>62</a:t>
            </a:fld>
            <a:endParaRPr lang="en-US" dirty="0"/>
          </a:p>
        </p:txBody>
      </p:sp>
    </p:spTree>
    <p:extLst>
      <p:ext uri="{BB962C8B-B14F-4D97-AF65-F5344CB8AC3E}">
        <p14:creationId xmlns:p14="http://schemas.microsoft.com/office/powerpoint/2010/main" val="4218630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then, I’ll quickly show this. This is </a:t>
            </a:r>
            <a:r>
              <a:rPr lang="en-US" dirty="0" err="1"/>
              <a:t>EasyDRAM’s</a:t>
            </a:r>
            <a:r>
              <a:rPr lang="en-US" dirty="0"/>
              <a:t> system diagram. </a:t>
            </a:r>
          </a:p>
          <a:p>
            <a:endParaRPr lang="en-US" dirty="0"/>
          </a:p>
          <a:p>
            <a:r>
              <a:rPr lang="en-US" b="1" dirty="0"/>
              <a:t>[Point to </a:t>
            </a:r>
            <a:r>
              <a:rPr lang="en-US" b="1" dirty="0" err="1"/>
              <a:t>EasyTile</a:t>
            </a:r>
            <a:r>
              <a:rPr lang="en-US" b="1" dirty="0"/>
              <a:t>] </a:t>
            </a:r>
            <a:r>
              <a:rPr lang="en-US" dirty="0"/>
              <a:t>this </a:t>
            </a:r>
            <a:r>
              <a:rPr lang="en-US" dirty="0" err="1"/>
              <a:t>EasyTile</a:t>
            </a:r>
            <a:r>
              <a:rPr lang="en-US" dirty="0"/>
              <a:t> is what encompasses all key ideas that I described so far. It is integrated into a RISC-V based processing system in the FPGA.</a:t>
            </a:r>
          </a:p>
          <a:p>
            <a:endParaRPr lang="en-US" dirty="0"/>
          </a:p>
          <a:p>
            <a:r>
              <a:rPr lang="en-US" b="1" dirty="0"/>
              <a:t>[CLICK]</a:t>
            </a:r>
            <a:r>
              <a:rPr lang="en-US" dirty="0"/>
              <a:t> Please find the detailed descriptions of these components in the paper if you are interested.</a:t>
            </a:r>
          </a:p>
        </p:txBody>
      </p:sp>
      <p:sp>
        <p:nvSpPr>
          <p:cNvPr id="4" name="Slide Number Placeholder 3"/>
          <p:cNvSpPr>
            <a:spLocks noGrp="1"/>
          </p:cNvSpPr>
          <p:nvPr>
            <p:ph type="sldNum" sz="quarter" idx="5"/>
          </p:nvPr>
        </p:nvSpPr>
        <p:spPr/>
        <p:txBody>
          <a:bodyPr/>
          <a:lstStyle/>
          <a:p>
            <a:fld id="{0DDF2200-637A-42DD-BD93-B45C1CFA40DE}" type="slidenum">
              <a:rPr lang="en-US" smtClean="0"/>
              <a:pPr/>
              <a:t>63</a:t>
            </a:fld>
            <a:endParaRPr lang="en-US" dirty="0"/>
          </a:p>
        </p:txBody>
      </p:sp>
    </p:spTree>
    <p:extLst>
      <p:ext uri="{BB962C8B-B14F-4D97-AF65-F5344CB8AC3E}">
        <p14:creationId xmlns:p14="http://schemas.microsoft.com/office/powerpoint/2010/main" val="3552512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6C64-892D-00C4-03EA-82C465F32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D49B6-8193-955E-9F06-F03580CB4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54C8A-DBC7-8031-CEC0-72FD63103735}"/>
              </a:ext>
            </a:extLst>
          </p:cNvPr>
          <p:cNvSpPr>
            <a:spLocks noGrp="1"/>
          </p:cNvSpPr>
          <p:nvPr>
            <p:ph type="body" idx="1"/>
          </p:nvPr>
        </p:nvSpPr>
        <p:spPr/>
        <p:txBody>
          <a:bodyPr/>
          <a:lstStyle/>
          <a:p>
            <a:r>
              <a:rPr lang="en-US" b="0" dirty="0"/>
              <a:t>The </a:t>
            </a:r>
            <a:r>
              <a:rPr lang="en-US" b="0" dirty="0" err="1"/>
              <a:t>EasyDRAM</a:t>
            </a:r>
            <a:r>
              <a:rPr lang="en-US" b="0" dirty="0"/>
              <a:t> system is prototyped on the Xilinx VCU108 FPGA board</a:t>
            </a:r>
          </a:p>
          <a:p>
            <a:endParaRPr lang="en-US" b="0" dirty="0"/>
          </a:p>
          <a:p>
            <a:r>
              <a:rPr lang="en-US" b="1" dirty="0"/>
              <a:t>[CLICK]</a:t>
            </a:r>
            <a:r>
              <a:rPr lang="en-US" b="0" dirty="0"/>
              <a:t> It has an out-of-order core with 512 kilobytes of L2 cache</a:t>
            </a:r>
          </a:p>
          <a:p>
            <a:r>
              <a:rPr lang="en-US" b="1" dirty="0"/>
              <a:t>[CLICK]</a:t>
            </a:r>
            <a:r>
              <a:rPr lang="en-US" b="0" dirty="0"/>
              <a:t> and a rank of DDR4 chips that we perform DRAM techniques on</a:t>
            </a:r>
            <a:endParaRPr lang="en-TR" b="1" dirty="0"/>
          </a:p>
        </p:txBody>
      </p:sp>
      <p:sp>
        <p:nvSpPr>
          <p:cNvPr id="4" name="Slide Number Placeholder 3">
            <a:extLst>
              <a:ext uri="{FF2B5EF4-FFF2-40B4-BE49-F238E27FC236}">
                <a16:creationId xmlns:a16="http://schemas.microsoft.com/office/drawing/2014/main" id="{26B0FA13-0A22-083C-9736-2A35F3E5B7A1}"/>
              </a:ext>
            </a:extLst>
          </p:cNvPr>
          <p:cNvSpPr>
            <a:spLocks noGrp="1"/>
          </p:cNvSpPr>
          <p:nvPr>
            <p:ph type="sldNum" sz="quarter" idx="5"/>
          </p:nvPr>
        </p:nvSpPr>
        <p:spPr/>
        <p:txBody>
          <a:bodyPr/>
          <a:lstStyle/>
          <a:p>
            <a:fld id="{BC575381-7527-4E0E-A355-7550D954D08C}" type="slidenum">
              <a:rPr lang="tr-TR" smtClean="0"/>
              <a:t>64</a:t>
            </a:fld>
            <a:endParaRPr lang="tr-TR"/>
          </a:p>
        </p:txBody>
      </p:sp>
    </p:spTree>
    <p:extLst>
      <p:ext uri="{BB962C8B-B14F-4D97-AF65-F5344CB8AC3E}">
        <p14:creationId xmlns:p14="http://schemas.microsoft.com/office/powerpoint/2010/main" val="268714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4814-5869-BD9B-001A-F0EC07F7B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0759C-7449-3704-9462-081EC6593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81C42-B6B0-75BE-D930-C6B2883CC400}"/>
              </a:ext>
            </a:extLst>
          </p:cNvPr>
          <p:cNvSpPr>
            <a:spLocks noGrp="1"/>
          </p:cNvSpPr>
          <p:nvPr>
            <p:ph type="body" idx="1"/>
          </p:nvPr>
        </p:nvSpPr>
        <p:spPr/>
        <p:txBody>
          <a:bodyPr/>
          <a:lstStyle/>
          <a:p>
            <a:r>
              <a:rPr lang="en-US" dirty="0"/>
              <a:t>OK now I can go back to time scaling validation. </a:t>
            </a:r>
            <a:r>
              <a:rPr lang="en-US" b="1" dirty="0"/>
              <a:t>[CLICK]</a:t>
            </a:r>
            <a:r>
              <a:rPr lang="en-US" dirty="0"/>
              <a:t> We look at two systems:</a:t>
            </a:r>
          </a:p>
          <a:p>
            <a:endParaRPr lang="en-US" dirty="0"/>
          </a:p>
          <a:p>
            <a:r>
              <a:rPr lang="en-US" dirty="0"/>
              <a:t>First, we cycle-accurately simulate </a:t>
            </a:r>
            <a:r>
              <a:rPr lang="en-US" dirty="0" err="1"/>
              <a:t>EasyDRAM’s</a:t>
            </a:r>
            <a:r>
              <a:rPr lang="en-US" dirty="0"/>
              <a:t> RTL (it’s hardware design) that implements a 1 GHz processor.</a:t>
            </a:r>
          </a:p>
          <a:p>
            <a:r>
              <a:rPr lang="en-US" dirty="0"/>
              <a:t>Second, using the FPGA board I showed in the previous slide we implement an </a:t>
            </a:r>
            <a:r>
              <a:rPr lang="en-US" dirty="0" err="1"/>
              <a:t>EasyDRAM</a:t>
            </a:r>
            <a:r>
              <a:rPr lang="en-US" dirty="0"/>
              <a:t> design with a 100 MHz processor Time Scaled to simulate a 1 GHz processor.</a:t>
            </a:r>
          </a:p>
          <a:p>
            <a:endParaRPr lang="en-US" dirty="0"/>
          </a:p>
          <a:p>
            <a:r>
              <a:rPr lang="en-US" b="1" dirty="0"/>
              <a:t>[CLICK]</a:t>
            </a:r>
            <a:r>
              <a:rPr lang="en-US" b="0" dirty="0"/>
              <a:t> We execute 29 </a:t>
            </a:r>
            <a:r>
              <a:rPr lang="en-US" b="0" dirty="0" err="1"/>
              <a:t>polybench</a:t>
            </a:r>
            <a:r>
              <a:rPr lang="en-US" b="0" dirty="0"/>
              <a:t> and </a:t>
            </a:r>
            <a:r>
              <a:rPr lang="en-US" b="0" dirty="0" err="1"/>
              <a:t>lmbench</a:t>
            </a:r>
            <a:r>
              <a:rPr lang="en-US" b="0" dirty="0"/>
              <a:t> workloads in both systems and see that their execution time deviate on average by 0.1% across all workloads.</a:t>
            </a:r>
            <a:endParaRPr lang="en-US" b="1" dirty="0"/>
          </a:p>
          <a:p>
            <a:endParaRPr lang="en-US" b="1" dirty="0"/>
          </a:p>
          <a:p>
            <a:endParaRPr lang="en-US" dirty="0"/>
          </a:p>
          <a:p>
            <a:r>
              <a:rPr lang="en-US" dirty="0"/>
              <a:t>====</a:t>
            </a:r>
          </a:p>
          <a:p>
            <a:endParaRPr lang="en-US" dirty="0"/>
          </a:p>
          <a:p>
            <a:r>
              <a:rPr lang="en-US" dirty="0"/>
              <a:t>Why 1 GHz? Just an arbitrary choice. You can use the open source repo to confirm that not much changes at higher clock frequencies (that’s what we expect).</a:t>
            </a:r>
          </a:p>
        </p:txBody>
      </p:sp>
      <p:sp>
        <p:nvSpPr>
          <p:cNvPr id="4" name="Slide Number Placeholder 3">
            <a:extLst>
              <a:ext uri="{FF2B5EF4-FFF2-40B4-BE49-F238E27FC236}">
                <a16:creationId xmlns:a16="http://schemas.microsoft.com/office/drawing/2014/main" id="{8BD6ACE9-FE6E-646A-795B-539D83B649B8}"/>
              </a:ext>
            </a:extLst>
          </p:cNvPr>
          <p:cNvSpPr>
            <a:spLocks noGrp="1"/>
          </p:cNvSpPr>
          <p:nvPr>
            <p:ph type="sldNum" sz="quarter" idx="5"/>
          </p:nvPr>
        </p:nvSpPr>
        <p:spPr/>
        <p:txBody>
          <a:bodyPr/>
          <a:lstStyle/>
          <a:p>
            <a:fld id="{0DDF2200-637A-42DD-BD93-B45C1CFA40DE}" type="slidenum">
              <a:rPr lang="en-US" smtClean="0"/>
              <a:pPr/>
              <a:t>65</a:t>
            </a:fld>
            <a:endParaRPr lang="en-US" dirty="0"/>
          </a:p>
        </p:txBody>
      </p:sp>
    </p:spTree>
    <p:extLst>
      <p:ext uri="{BB962C8B-B14F-4D97-AF65-F5344CB8AC3E}">
        <p14:creationId xmlns:p14="http://schemas.microsoft.com/office/powerpoint/2010/main" val="270526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45A6-AD43-B143-EF37-97A23A209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1B96A-DE0A-44A5-9F20-B8CABE86F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93648-C916-4A19-D05B-DDB8A9B957AF}"/>
              </a:ext>
            </a:extLst>
          </p:cNvPr>
          <p:cNvSpPr>
            <a:spLocks noGrp="1"/>
          </p:cNvSpPr>
          <p:nvPr>
            <p:ph type="body" idx="1"/>
          </p:nvPr>
        </p:nvSpPr>
        <p:spPr/>
        <p:txBody>
          <a:bodyPr/>
          <a:lstStyle/>
          <a:p>
            <a:r>
              <a:rPr lang="en-US" dirty="0"/>
              <a:t>We also configure an </a:t>
            </a:r>
            <a:r>
              <a:rPr lang="en-US" dirty="0" err="1"/>
              <a:t>EasyDRAM</a:t>
            </a:r>
            <a:r>
              <a:rPr lang="en-US" dirty="0"/>
              <a:t> </a:t>
            </a:r>
            <a:r>
              <a:rPr lang="en-US" b="1" dirty="0"/>
              <a:t>[CLICK]</a:t>
            </a:r>
            <a:r>
              <a:rPr lang="en-US" dirty="0"/>
              <a:t> system to mimic this Nvidia Jetson Nano SoC </a:t>
            </a:r>
            <a:r>
              <a:rPr lang="en-US" b="1" dirty="0"/>
              <a:t>[CLICK]</a:t>
            </a:r>
            <a:r>
              <a:rPr lang="en-US" b="0" dirty="0"/>
              <a:t> and compare </a:t>
            </a:r>
            <a:r>
              <a:rPr lang="en-US" b="0" dirty="0" err="1"/>
              <a:t>EasyDRAM’s</a:t>
            </a:r>
            <a:r>
              <a:rPr lang="en-US" b="0" dirty="0"/>
              <a:t> memory latency profile to the Jetson Nano </a:t>
            </a:r>
            <a:r>
              <a:rPr lang="en-US" b="0" dirty="0" err="1"/>
              <a:t>SoC.</a:t>
            </a:r>
            <a:endParaRPr lang="en-US" b="1" dirty="0"/>
          </a:p>
        </p:txBody>
      </p:sp>
      <p:sp>
        <p:nvSpPr>
          <p:cNvPr id="4" name="Slide Number Placeholder 3">
            <a:extLst>
              <a:ext uri="{FF2B5EF4-FFF2-40B4-BE49-F238E27FC236}">
                <a16:creationId xmlns:a16="http://schemas.microsoft.com/office/drawing/2014/main" id="{5E92561D-8D13-64A3-3472-958D212A2D31}"/>
              </a:ext>
            </a:extLst>
          </p:cNvPr>
          <p:cNvSpPr>
            <a:spLocks noGrp="1"/>
          </p:cNvSpPr>
          <p:nvPr>
            <p:ph type="sldNum" sz="quarter" idx="5"/>
          </p:nvPr>
        </p:nvSpPr>
        <p:spPr/>
        <p:txBody>
          <a:bodyPr/>
          <a:lstStyle/>
          <a:p>
            <a:fld id="{0DDF2200-637A-42DD-BD93-B45C1CFA40DE}" type="slidenum">
              <a:rPr lang="en-US" smtClean="0"/>
              <a:pPr/>
              <a:t>66</a:t>
            </a:fld>
            <a:endParaRPr lang="en-US" dirty="0"/>
          </a:p>
        </p:txBody>
      </p:sp>
    </p:spTree>
    <p:extLst>
      <p:ext uri="{BB962C8B-B14F-4D97-AF65-F5344CB8AC3E}">
        <p14:creationId xmlns:p14="http://schemas.microsoft.com/office/powerpoint/2010/main" val="1827647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81E97-6D0B-7C27-4593-689EB709E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26630-8A5F-ECD4-0ADE-806A82F6F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19DE7-880C-6E99-C922-02647258B75C}"/>
              </a:ext>
            </a:extLst>
          </p:cNvPr>
          <p:cNvSpPr>
            <a:spLocks noGrp="1"/>
          </p:cNvSpPr>
          <p:nvPr>
            <p:ph type="body" idx="1"/>
          </p:nvPr>
        </p:nvSpPr>
        <p:spPr/>
        <p:txBody>
          <a:bodyPr/>
          <a:lstStyle/>
          <a:p>
            <a:r>
              <a:rPr lang="en-US" dirty="0"/>
              <a:t>Here the y-axis shows the average cycles it takes to execute a load instruction for a streaming memory access pattern to an array with size depicted on the x-axis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B4CF4E3-9C2B-03E0-F6C2-8E837ED85654}"/>
              </a:ext>
            </a:extLst>
          </p:cNvPr>
          <p:cNvSpPr>
            <a:spLocks noGrp="1"/>
          </p:cNvSpPr>
          <p:nvPr>
            <p:ph type="sldNum" sz="quarter" idx="5"/>
          </p:nvPr>
        </p:nvSpPr>
        <p:spPr/>
        <p:txBody>
          <a:bodyPr/>
          <a:lstStyle/>
          <a:p>
            <a:fld id="{0DDF2200-637A-42DD-BD93-B45C1CFA40DE}" type="slidenum">
              <a:rPr lang="en-US" smtClean="0"/>
              <a:pPr/>
              <a:t>67</a:t>
            </a:fld>
            <a:endParaRPr lang="en-US" dirty="0"/>
          </a:p>
        </p:txBody>
      </p:sp>
    </p:spTree>
    <p:extLst>
      <p:ext uri="{BB962C8B-B14F-4D97-AF65-F5344CB8AC3E}">
        <p14:creationId xmlns:p14="http://schemas.microsoft.com/office/powerpoint/2010/main" val="631158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035A5-E876-01A8-7EA8-382E05437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C7647-DCEE-238B-51FB-47FCC8A5C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0E6CF-F9AB-8BDE-D7D2-63FA0132B570}"/>
              </a:ext>
            </a:extLst>
          </p:cNvPr>
          <p:cNvSpPr>
            <a:spLocks noGrp="1"/>
          </p:cNvSpPr>
          <p:nvPr>
            <p:ph type="body" idx="1"/>
          </p:nvPr>
        </p:nvSpPr>
        <p:spPr/>
        <p:txBody>
          <a:bodyPr/>
          <a:lstStyle/>
          <a:p>
            <a:r>
              <a:rPr lang="en-US" dirty="0"/>
              <a:t>This is what memory access latency curves look like for </a:t>
            </a:r>
            <a:r>
              <a:rPr lang="en-US" dirty="0" err="1"/>
              <a:t>EasyDRAM</a:t>
            </a:r>
            <a:r>
              <a:rPr lang="en-US" dirty="0"/>
              <a:t> with no time scaling, </a:t>
            </a:r>
            <a:r>
              <a:rPr lang="en-US" dirty="0" err="1"/>
              <a:t>EasyDRAM</a:t>
            </a:r>
            <a:r>
              <a:rPr lang="en-US" dirty="0"/>
              <a:t> with Time Scaling and the Cortex A57 (that is the Nvidia Jetson) system.</a:t>
            </a:r>
          </a:p>
          <a:p>
            <a:endParaRPr lang="en-US" dirty="0"/>
          </a:p>
          <a:p>
            <a:r>
              <a:rPr lang="en-US" b="1" dirty="0"/>
              <a:t>[CLICK]</a:t>
            </a:r>
            <a:r>
              <a:rPr lang="en-US" b="0" dirty="0"/>
              <a:t> We observe that </a:t>
            </a:r>
            <a:r>
              <a:rPr lang="en-US" b="0" dirty="0" err="1"/>
              <a:t>EasyDRAM</a:t>
            </a:r>
            <a:r>
              <a:rPr lang="en-US" b="0" dirty="0"/>
              <a:t> with Time Scaling exhibits a similar latency profile to the Cortex system, as opposed to </a:t>
            </a:r>
            <a:r>
              <a:rPr lang="en-US" b="0" dirty="0" err="1"/>
              <a:t>EasyDRAM</a:t>
            </a:r>
            <a:r>
              <a:rPr lang="en-US" b="0" dirty="0"/>
              <a:t> with no Time Scaling.</a:t>
            </a:r>
            <a:endParaRPr lang="en-US" b="1" dirty="0"/>
          </a:p>
        </p:txBody>
      </p:sp>
      <p:sp>
        <p:nvSpPr>
          <p:cNvPr id="4" name="Slide Number Placeholder 3">
            <a:extLst>
              <a:ext uri="{FF2B5EF4-FFF2-40B4-BE49-F238E27FC236}">
                <a16:creationId xmlns:a16="http://schemas.microsoft.com/office/drawing/2014/main" id="{28745B7C-1637-3253-4ABB-A819ADD93168}"/>
              </a:ext>
            </a:extLst>
          </p:cNvPr>
          <p:cNvSpPr>
            <a:spLocks noGrp="1"/>
          </p:cNvSpPr>
          <p:nvPr>
            <p:ph type="sldNum" sz="quarter" idx="5"/>
          </p:nvPr>
        </p:nvSpPr>
        <p:spPr/>
        <p:txBody>
          <a:bodyPr/>
          <a:lstStyle/>
          <a:p>
            <a:fld id="{0DDF2200-637A-42DD-BD93-B45C1CFA40DE}" type="slidenum">
              <a:rPr lang="en-US" smtClean="0"/>
              <a:pPr/>
              <a:t>68</a:t>
            </a:fld>
            <a:endParaRPr lang="en-US" dirty="0"/>
          </a:p>
        </p:txBody>
      </p:sp>
    </p:spTree>
    <p:extLst>
      <p:ext uri="{BB962C8B-B14F-4D97-AF65-F5344CB8AC3E}">
        <p14:creationId xmlns:p14="http://schemas.microsoft.com/office/powerpoint/2010/main" val="1222205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FFA9-96FB-3643-7E71-DBC74E949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079FD-BBDA-711F-D484-A728D33E6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47D0E-7AB1-854B-0EA6-9D3EFFB6D964}"/>
              </a:ext>
            </a:extLst>
          </p:cNvPr>
          <p:cNvSpPr>
            <a:spLocks noGrp="1"/>
          </p:cNvSpPr>
          <p:nvPr>
            <p:ph type="body" idx="1"/>
          </p:nvPr>
        </p:nvSpPr>
        <p:spPr/>
        <p:txBody>
          <a:bodyPr/>
          <a:lstStyle/>
          <a:p>
            <a:r>
              <a:rPr lang="en-US" dirty="0"/>
              <a:t>That’s it for </a:t>
            </a:r>
            <a:r>
              <a:rPr lang="en-US" dirty="0" err="1"/>
              <a:t>EasyDRAM</a:t>
            </a:r>
            <a:r>
              <a:rPr lang="en-US" dirty="0"/>
              <a:t> design. Now I’ll talk about the two case studies we conducted.</a:t>
            </a:r>
          </a:p>
        </p:txBody>
      </p:sp>
      <p:sp>
        <p:nvSpPr>
          <p:cNvPr id="4" name="Slide Number Placeholder 3">
            <a:extLst>
              <a:ext uri="{FF2B5EF4-FFF2-40B4-BE49-F238E27FC236}">
                <a16:creationId xmlns:a16="http://schemas.microsoft.com/office/drawing/2014/main" id="{4FC487FE-8FF0-CEC5-0FE9-3A090C5A9F4A}"/>
              </a:ext>
            </a:extLst>
          </p:cNvPr>
          <p:cNvSpPr>
            <a:spLocks noGrp="1"/>
          </p:cNvSpPr>
          <p:nvPr>
            <p:ph type="sldNum" sz="quarter" idx="5"/>
          </p:nvPr>
        </p:nvSpPr>
        <p:spPr/>
        <p:txBody>
          <a:bodyPr/>
          <a:lstStyle/>
          <a:p>
            <a:fld id="{0DDF2200-637A-42DD-BD93-B45C1CFA40DE}" type="slidenum">
              <a:rPr lang="en-US" smtClean="0"/>
              <a:pPr/>
              <a:t>69</a:t>
            </a:fld>
            <a:endParaRPr lang="en-US" dirty="0"/>
          </a:p>
        </p:txBody>
      </p:sp>
    </p:spTree>
    <p:extLst>
      <p:ext uri="{BB962C8B-B14F-4D97-AF65-F5344CB8AC3E}">
        <p14:creationId xmlns:p14="http://schemas.microsoft.com/office/powerpoint/2010/main" val="283349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timing parameters can be violated to improve the latency and computing capabilities of DRAM. We refer to techniques that do so as DRAM techniques.</a:t>
            </a:r>
          </a:p>
          <a:p>
            <a:endParaRPr lang="en-US" dirty="0"/>
          </a:p>
          <a:p>
            <a:r>
              <a:rPr lang="en-US" b="1" dirty="0"/>
              <a:t>[CLICK]</a:t>
            </a:r>
            <a:r>
              <a:rPr lang="en-US" dirty="0"/>
              <a:t> Various examples of DRAM techniques exist in the literature.</a:t>
            </a:r>
          </a:p>
          <a:p>
            <a:endParaRPr lang="en-US" dirty="0"/>
          </a:p>
          <a:p>
            <a:r>
              <a:rPr lang="en-US" dirty="0"/>
              <a:t>=====</a:t>
            </a:r>
          </a:p>
          <a:p>
            <a:endParaRPr lang="en-US" dirty="0"/>
          </a:p>
          <a:p>
            <a:r>
              <a:rPr lang="en-US" dirty="0"/>
              <a:t>Add proper references</a:t>
            </a:r>
          </a:p>
        </p:txBody>
      </p:sp>
      <p:sp>
        <p:nvSpPr>
          <p:cNvPr id="4" name="Slide Number Placeholder 3"/>
          <p:cNvSpPr>
            <a:spLocks noGrp="1"/>
          </p:cNvSpPr>
          <p:nvPr>
            <p:ph type="sldNum" sz="quarter" idx="5"/>
          </p:nvPr>
        </p:nvSpPr>
        <p:spPr/>
        <p:txBody>
          <a:bodyPr/>
          <a:lstStyle/>
          <a:p>
            <a:fld id="{0DDF2200-637A-42DD-BD93-B45C1CFA40DE}" type="slidenum">
              <a:rPr lang="en-US" smtClean="0"/>
              <a:pPr/>
              <a:t>7</a:t>
            </a:fld>
            <a:endParaRPr lang="en-US" dirty="0"/>
          </a:p>
        </p:txBody>
      </p:sp>
    </p:spTree>
    <p:extLst>
      <p:ext uri="{BB962C8B-B14F-4D97-AF65-F5344CB8AC3E}">
        <p14:creationId xmlns:p14="http://schemas.microsoft.com/office/powerpoint/2010/main" val="1622122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realistic performance evaluations of in-DRAM row copy and </a:t>
            </a:r>
            <a:r>
              <a:rPr lang="en-US" b="1" dirty="0"/>
              <a:t>[CLICK]</a:t>
            </a:r>
            <a:r>
              <a:rPr lang="en-US" b="0" dirty="0"/>
              <a:t> DRAM access latency reduction</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70</a:t>
            </a:fld>
            <a:endParaRPr lang="en-US" dirty="0"/>
          </a:p>
        </p:txBody>
      </p:sp>
    </p:spTree>
    <p:extLst>
      <p:ext uri="{BB962C8B-B14F-4D97-AF65-F5344CB8AC3E}">
        <p14:creationId xmlns:p14="http://schemas.microsoft.com/office/powerpoint/2010/main" val="14868805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the first one</a:t>
            </a:r>
          </a:p>
        </p:txBody>
      </p:sp>
      <p:sp>
        <p:nvSpPr>
          <p:cNvPr id="4" name="Slide Number Placeholder 3"/>
          <p:cNvSpPr>
            <a:spLocks noGrp="1"/>
          </p:cNvSpPr>
          <p:nvPr>
            <p:ph type="sldNum" sz="quarter" idx="5"/>
          </p:nvPr>
        </p:nvSpPr>
        <p:spPr/>
        <p:txBody>
          <a:bodyPr/>
          <a:lstStyle/>
          <a:p>
            <a:fld id="{0DDF2200-637A-42DD-BD93-B45C1CFA40DE}" type="slidenum">
              <a:rPr lang="en-US" smtClean="0"/>
              <a:pPr/>
              <a:t>71</a:t>
            </a:fld>
            <a:endParaRPr lang="en-US" dirty="0"/>
          </a:p>
        </p:txBody>
      </p:sp>
    </p:spTree>
    <p:extLst>
      <p:ext uri="{BB962C8B-B14F-4D97-AF65-F5344CB8AC3E}">
        <p14:creationId xmlns:p14="http://schemas.microsoft.com/office/powerpoint/2010/main" val="2554026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333B4-2F9A-4985-4295-B227F837B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BE0DF-4D57-1701-6CC1-39E15992C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D74D4-5717-4AD1-4632-C8D55D7CE550}"/>
              </a:ext>
            </a:extLst>
          </p:cNvPr>
          <p:cNvSpPr>
            <a:spLocks noGrp="1"/>
          </p:cNvSpPr>
          <p:nvPr>
            <p:ph type="body" idx="1"/>
          </p:nvPr>
        </p:nvSpPr>
        <p:spPr/>
        <p:txBody>
          <a:bodyPr/>
          <a:lstStyle/>
          <a:p>
            <a:r>
              <a:rPr lang="en-US" dirty="0"/>
              <a:t>Recall that the key idea of </a:t>
            </a:r>
            <a:r>
              <a:rPr lang="en-US" dirty="0" err="1"/>
              <a:t>RowClone</a:t>
            </a:r>
            <a:r>
              <a:rPr lang="en-US" dirty="0"/>
              <a:t> is to move data between DRAM rows without taking the data outside the subarray it belongs to</a:t>
            </a:r>
            <a:endParaRPr lang="en-TR" dirty="0"/>
          </a:p>
        </p:txBody>
      </p:sp>
      <p:sp>
        <p:nvSpPr>
          <p:cNvPr id="4" name="Slide Number Placeholder 3">
            <a:extLst>
              <a:ext uri="{FF2B5EF4-FFF2-40B4-BE49-F238E27FC236}">
                <a16:creationId xmlns:a16="http://schemas.microsoft.com/office/drawing/2014/main" id="{715CEB4C-EB86-3DD3-9FAF-B459BB502845}"/>
              </a:ext>
            </a:extLst>
          </p:cNvPr>
          <p:cNvSpPr>
            <a:spLocks noGrp="1"/>
          </p:cNvSpPr>
          <p:nvPr>
            <p:ph type="sldNum" sz="quarter" idx="5"/>
          </p:nvPr>
        </p:nvSpPr>
        <p:spPr/>
        <p:txBody>
          <a:bodyPr/>
          <a:lstStyle/>
          <a:p>
            <a:fld id="{BC575381-7527-4E0E-A355-7550D954D08C}" type="slidenum">
              <a:rPr lang="tr-TR" smtClean="0"/>
              <a:t>72</a:t>
            </a:fld>
            <a:endParaRPr lang="tr-TR"/>
          </a:p>
        </p:txBody>
      </p:sp>
    </p:spTree>
    <p:extLst>
      <p:ext uri="{BB962C8B-B14F-4D97-AF65-F5344CB8AC3E}">
        <p14:creationId xmlns:p14="http://schemas.microsoft.com/office/powerpoint/2010/main" val="42624895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442E-AE97-64BA-3116-1F750B04F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F5F06-141C-3446-AD0E-8907C07D0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7B26C-803C-E825-9823-23CBF0CD0168}"/>
              </a:ext>
            </a:extLst>
          </p:cNvPr>
          <p:cNvSpPr>
            <a:spLocks noGrp="1"/>
          </p:cNvSpPr>
          <p:nvPr>
            <p:ph type="body" idx="1"/>
          </p:nvPr>
        </p:nvSpPr>
        <p:spPr/>
        <p:txBody>
          <a:bodyPr/>
          <a:lstStyle/>
          <a:p>
            <a:r>
              <a:rPr lang="en-US" dirty="0"/>
              <a:t>We can perform </a:t>
            </a:r>
            <a:r>
              <a:rPr lang="en-TR"/>
              <a:t>RowClone </a:t>
            </a:r>
            <a:r>
              <a:rPr lang="en-US" dirty="0"/>
              <a:t>in real DRAM chips. We rely on carefully constructed DRAM command sequences demonstrated first by</a:t>
            </a:r>
            <a:r>
              <a:rPr lang="en-TR"/>
              <a:t> </a:t>
            </a:r>
            <a:endParaRPr lang="en-US" dirty="0"/>
          </a:p>
          <a:p>
            <a:endParaRPr lang="en-US" b="0" dirty="0"/>
          </a:p>
          <a:p>
            <a:r>
              <a:rPr lang="en-US" b="1" dirty="0"/>
              <a:t>[CLICK]</a:t>
            </a:r>
            <a:r>
              <a:rPr lang="en-US" b="0" dirty="0"/>
              <a:t> </a:t>
            </a:r>
            <a:r>
              <a:rPr lang="en-TR" b="0"/>
              <a:t>the ComputeDRAM paper</a:t>
            </a:r>
            <a:r>
              <a:rPr lang="en-US" b="0" dirty="0"/>
              <a:t> </a:t>
            </a:r>
            <a:r>
              <a:rPr lang="en-TR" b="0"/>
              <a:t>in </a:t>
            </a:r>
            <a:r>
              <a:rPr lang="en-TR" b="0" dirty="0"/>
              <a:t>real </a:t>
            </a:r>
            <a:r>
              <a:rPr lang="en-TR" b="0"/>
              <a:t>DDR3 chips</a:t>
            </a:r>
            <a:r>
              <a:rPr lang="en-US" b="0" dirty="0"/>
              <a:t>.</a:t>
            </a:r>
            <a:endParaRPr lang="en-TR" b="0" dirty="0"/>
          </a:p>
          <a:p>
            <a:endParaRPr lang="en-TR" b="0" dirty="0"/>
          </a:p>
          <a:p>
            <a:r>
              <a:rPr lang="en-TR" b="1" dirty="0"/>
              <a:t>[CLICK] </a:t>
            </a:r>
            <a:r>
              <a:rPr lang="en-TR" b="0" dirty="0"/>
              <a:t>We send </a:t>
            </a:r>
            <a:r>
              <a:rPr lang="en-TR" b="0"/>
              <a:t>an </a:t>
            </a:r>
            <a:r>
              <a:rPr lang="en-US" b="0" dirty="0"/>
              <a:t>&lt;</a:t>
            </a:r>
            <a:r>
              <a:rPr lang="en-TR" b="0"/>
              <a:t>ACTivate precharge activate</a:t>
            </a:r>
            <a:r>
              <a:rPr lang="en-US" b="0" dirty="0"/>
              <a:t>&gt;</a:t>
            </a:r>
            <a:r>
              <a:rPr lang="en-TR" b="0"/>
              <a:t> </a:t>
            </a:r>
            <a:r>
              <a:rPr lang="en-TR" b="0" dirty="0"/>
              <a:t>command sequence with greatly violated DRAM timing parameters</a:t>
            </a:r>
          </a:p>
          <a:p>
            <a:endParaRPr lang="en-TR" b="0" dirty="0"/>
          </a:p>
          <a:p>
            <a:r>
              <a:rPr lang="en-US" b="0" dirty="0"/>
              <a:t>[Animate and describe the rest]</a:t>
            </a:r>
          </a:p>
        </p:txBody>
      </p:sp>
      <p:sp>
        <p:nvSpPr>
          <p:cNvPr id="4" name="Slide Number Placeholder 3">
            <a:extLst>
              <a:ext uri="{FF2B5EF4-FFF2-40B4-BE49-F238E27FC236}">
                <a16:creationId xmlns:a16="http://schemas.microsoft.com/office/drawing/2014/main" id="{D017F4F5-E671-51FC-7C79-1A4D18276255}"/>
              </a:ext>
            </a:extLst>
          </p:cNvPr>
          <p:cNvSpPr>
            <a:spLocks noGrp="1"/>
          </p:cNvSpPr>
          <p:nvPr>
            <p:ph type="sldNum" sz="quarter" idx="5"/>
          </p:nvPr>
        </p:nvSpPr>
        <p:spPr/>
        <p:txBody>
          <a:bodyPr/>
          <a:lstStyle/>
          <a:p>
            <a:fld id="{BC575381-7527-4E0E-A355-7550D954D08C}" type="slidenum">
              <a:rPr lang="tr-TR" smtClean="0"/>
              <a:t>73</a:t>
            </a:fld>
            <a:endParaRPr lang="tr-TR"/>
          </a:p>
        </p:txBody>
      </p:sp>
    </p:spTree>
    <p:extLst>
      <p:ext uri="{BB962C8B-B14F-4D97-AF65-F5344CB8AC3E}">
        <p14:creationId xmlns:p14="http://schemas.microsoft.com/office/powerpoint/2010/main" val="609299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RowClone</a:t>
            </a:r>
            <a:r>
              <a:rPr lang="en-US" dirty="0"/>
              <a:t> has some memory allocation constraints that has implications for software.</a:t>
            </a:r>
          </a:p>
          <a:p>
            <a:endParaRPr lang="en-US" dirty="0"/>
          </a:p>
          <a:p>
            <a:r>
              <a:rPr lang="en-US" dirty="0"/>
              <a:t>Here we show a sketch of two DRAM banks X and Y and subarrays W and Z .</a:t>
            </a:r>
          </a:p>
        </p:txBody>
      </p:sp>
      <p:sp>
        <p:nvSpPr>
          <p:cNvPr id="4" name="Slide Number Placeholder 3"/>
          <p:cNvSpPr>
            <a:spLocks noGrp="1"/>
          </p:cNvSpPr>
          <p:nvPr>
            <p:ph type="sldNum" sz="quarter" idx="5"/>
          </p:nvPr>
        </p:nvSpPr>
        <p:spPr/>
        <p:txBody>
          <a:bodyPr/>
          <a:lstStyle/>
          <a:p>
            <a:fld id="{0DDF2200-637A-42DD-BD93-B45C1CFA40DE}" type="slidenum">
              <a:rPr lang="en-US" smtClean="0"/>
              <a:pPr/>
              <a:t>74</a:t>
            </a:fld>
            <a:endParaRPr lang="en-US" dirty="0"/>
          </a:p>
        </p:txBody>
      </p:sp>
    </p:spTree>
    <p:extLst>
      <p:ext uri="{BB962C8B-B14F-4D97-AF65-F5344CB8AC3E}">
        <p14:creationId xmlns:p14="http://schemas.microsoft.com/office/powerpoint/2010/main" val="26199485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C7D1-F2FD-8F21-C4BA-7CEFBE4BE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A7697-2850-CE51-EF01-12F749F58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AC547-F858-CA91-3F8A-B9735D8B6CC8}"/>
              </a:ext>
            </a:extLst>
          </p:cNvPr>
          <p:cNvSpPr>
            <a:spLocks noGrp="1"/>
          </p:cNvSpPr>
          <p:nvPr>
            <p:ph type="body" idx="1"/>
          </p:nvPr>
        </p:nvSpPr>
        <p:spPr/>
        <p:txBody>
          <a:bodyPr/>
          <a:lstStyle/>
          <a:p>
            <a:r>
              <a:rPr lang="en-US" dirty="0"/>
              <a:t>This is one source target operand combination that cannot be </a:t>
            </a:r>
            <a:r>
              <a:rPr lang="en-US" dirty="0" err="1"/>
              <a:t>RowClone’d</a:t>
            </a:r>
            <a:endParaRPr lang="en-US" dirty="0"/>
          </a:p>
        </p:txBody>
      </p:sp>
      <p:sp>
        <p:nvSpPr>
          <p:cNvPr id="4" name="Slide Number Placeholder 3">
            <a:extLst>
              <a:ext uri="{FF2B5EF4-FFF2-40B4-BE49-F238E27FC236}">
                <a16:creationId xmlns:a16="http://schemas.microsoft.com/office/drawing/2014/main" id="{6D70EA99-F18C-C7A2-150C-42F8A252C1C4}"/>
              </a:ext>
            </a:extLst>
          </p:cNvPr>
          <p:cNvSpPr>
            <a:spLocks noGrp="1"/>
          </p:cNvSpPr>
          <p:nvPr>
            <p:ph type="sldNum" sz="quarter" idx="5"/>
          </p:nvPr>
        </p:nvSpPr>
        <p:spPr/>
        <p:txBody>
          <a:bodyPr/>
          <a:lstStyle/>
          <a:p>
            <a:fld id="{0DDF2200-637A-42DD-BD93-B45C1CFA40DE}" type="slidenum">
              <a:rPr lang="en-US" smtClean="0"/>
              <a:pPr/>
              <a:t>75</a:t>
            </a:fld>
            <a:endParaRPr lang="en-US" dirty="0"/>
          </a:p>
        </p:txBody>
      </p:sp>
    </p:spTree>
    <p:extLst>
      <p:ext uri="{BB962C8B-B14F-4D97-AF65-F5344CB8AC3E}">
        <p14:creationId xmlns:p14="http://schemas.microsoft.com/office/powerpoint/2010/main" val="34448292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4E57-C46A-5693-8CAB-3D5092BCD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05B84-4E3A-561C-24D4-1CD5E0524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8E86C-3228-16E6-F9EE-A776AAC0502E}"/>
              </a:ext>
            </a:extLst>
          </p:cNvPr>
          <p:cNvSpPr>
            <a:spLocks noGrp="1"/>
          </p:cNvSpPr>
          <p:nvPr>
            <p:ph type="body" idx="1"/>
          </p:nvPr>
        </p:nvSpPr>
        <p:spPr/>
        <p:txBody>
          <a:bodyPr/>
          <a:lstStyle/>
          <a:p>
            <a:r>
              <a:rPr lang="en-US" dirty="0"/>
              <a:t>Here are two others </a:t>
            </a:r>
          </a:p>
        </p:txBody>
      </p:sp>
      <p:sp>
        <p:nvSpPr>
          <p:cNvPr id="4" name="Slide Number Placeholder 3">
            <a:extLst>
              <a:ext uri="{FF2B5EF4-FFF2-40B4-BE49-F238E27FC236}">
                <a16:creationId xmlns:a16="http://schemas.microsoft.com/office/drawing/2014/main" id="{CF6E6D31-8244-0FD4-3D99-207BA28B309B}"/>
              </a:ext>
            </a:extLst>
          </p:cNvPr>
          <p:cNvSpPr>
            <a:spLocks noGrp="1"/>
          </p:cNvSpPr>
          <p:nvPr>
            <p:ph type="sldNum" sz="quarter" idx="5"/>
          </p:nvPr>
        </p:nvSpPr>
        <p:spPr/>
        <p:txBody>
          <a:bodyPr/>
          <a:lstStyle/>
          <a:p>
            <a:fld id="{0DDF2200-637A-42DD-BD93-B45C1CFA40DE}" type="slidenum">
              <a:rPr lang="en-US" smtClean="0"/>
              <a:pPr/>
              <a:t>76</a:t>
            </a:fld>
            <a:endParaRPr lang="en-US" dirty="0"/>
          </a:p>
        </p:txBody>
      </p:sp>
    </p:spTree>
    <p:extLst>
      <p:ext uri="{BB962C8B-B14F-4D97-AF65-F5344CB8AC3E}">
        <p14:creationId xmlns:p14="http://schemas.microsoft.com/office/powerpoint/2010/main" val="16920942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5A3E-941C-384D-9B56-33756589B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A771F-5AC0-C696-1D3C-D106C9432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B2A10-975A-BFB9-FC54-15517FFCBEE6}"/>
              </a:ext>
            </a:extLst>
          </p:cNvPr>
          <p:cNvSpPr>
            <a:spLocks noGrp="1"/>
          </p:cNvSpPr>
          <p:nvPr>
            <p:ph type="body" idx="1"/>
          </p:nvPr>
        </p:nvSpPr>
        <p:spPr/>
        <p:txBody>
          <a:bodyPr/>
          <a:lstStyle/>
          <a:p>
            <a:r>
              <a:rPr lang="en-US" dirty="0"/>
              <a:t>And finally this fourth allocation works for </a:t>
            </a:r>
            <a:r>
              <a:rPr lang="en-US" dirty="0" err="1"/>
              <a:t>RowClone</a:t>
            </a:r>
            <a:r>
              <a:rPr lang="en-US" dirty="0"/>
              <a:t>. That is to say that the source and target operands each occupy a DRAM row in the same subarray in the same bank.</a:t>
            </a:r>
          </a:p>
        </p:txBody>
      </p:sp>
      <p:sp>
        <p:nvSpPr>
          <p:cNvPr id="4" name="Slide Number Placeholder 3">
            <a:extLst>
              <a:ext uri="{FF2B5EF4-FFF2-40B4-BE49-F238E27FC236}">
                <a16:creationId xmlns:a16="http://schemas.microsoft.com/office/drawing/2014/main" id="{756DF311-2C6D-2373-D118-DCFF45D0E1D6}"/>
              </a:ext>
            </a:extLst>
          </p:cNvPr>
          <p:cNvSpPr>
            <a:spLocks noGrp="1"/>
          </p:cNvSpPr>
          <p:nvPr>
            <p:ph type="sldNum" sz="quarter" idx="5"/>
          </p:nvPr>
        </p:nvSpPr>
        <p:spPr/>
        <p:txBody>
          <a:bodyPr/>
          <a:lstStyle/>
          <a:p>
            <a:fld id="{0DDF2200-637A-42DD-BD93-B45C1CFA40DE}" type="slidenum">
              <a:rPr lang="en-US" smtClean="0"/>
              <a:pPr/>
              <a:t>77</a:t>
            </a:fld>
            <a:endParaRPr lang="en-US" dirty="0"/>
          </a:p>
        </p:txBody>
      </p:sp>
    </p:spTree>
    <p:extLst>
      <p:ext uri="{BB962C8B-B14F-4D97-AF65-F5344CB8AC3E}">
        <p14:creationId xmlns:p14="http://schemas.microsoft.com/office/powerpoint/2010/main" val="26137417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identify row address pairs that can reliably perform </a:t>
            </a:r>
            <a:r>
              <a:rPr lang="en-US" dirty="0" err="1"/>
              <a:t>RowClone</a:t>
            </a:r>
            <a:r>
              <a:rPr lang="en-US" dirty="0"/>
              <a:t> operations, we use a simple one-time characterization step</a:t>
            </a:r>
          </a:p>
          <a:p>
            <a:endParaRPr lang="en-US" dirty="0"/>
          </a:p>
          <a:p>
            <a:r>
              <a:rPr lang="en-US" b="1" dirty="0"/>
              <a:t>[CLICK] </a:t>
            </a:r>
            <a:r>
              <a:rPr lang="en-US" b="0" dirty="0"/>
              <a:t>We have the source and target row address initially set to 0</a:t>
            </a:r>
          </a:p>
          <a:p>
            <a:r>
              <a:rPr lang="en-US" b="1" dirty="0"/>
              <a:t>[CLICK]</a:t>
            </a:r>
            <a:r>
              <a:rPr lang="en-US" b="0" dirty="0"/>
              <a:t> we perform a </a:t>
            </a:r>
            <a:r>
              <a:rPr lang="en-US" b="0" dirty="0" err="1"/>
              <a:t>rowclone</a:t>
            </a:r>
            <a:r>
              <a:rPr lang="en-US" b="0" dirty="0"/>
              <a:t> operation from the source to target 1K times</a:t>
            </a:r>
          </a:p>
          <a:p>
            <a:r>
              <a:rPr lang="en-US" b="1" dirty="0"/>
              <a:t>[CLCIK]</a:t>
            </a:r>
            <a:r>
              <a:rPr lang="en-US" b="0" dirty="0"/>
              <a:t> if any attempt fails, we increment the target row address and try again</a:t>
            </a:r>
          </a:p>
          <a:p>
            <a:r>
              <a:rPr lang="en-US" b="1" dirty="0"/>
              <a:t>[CLICK]</a:t>
            </a:r>
            <a:r>
              <a:rPr lang="en-US" b="0" dirty="0"/>
              <a:t> if all attempts succeed, this is a reliable source-target row pair</a:t>
            </a:r>
          </a:p>
          <a:p>
            <a:endParaRPr lang="en-US" b="0" dirty="0"/>
          </a:p>
          <a:p>
            <a:r>
              <a:rPr lang="en-US" b="0" dirty="0"/>
              <a:t>[</a:t>
            </a:r>
            <a:r>
              <a:rPr lang="en-US" b="1" dirty="0"/>
              <a:t>CLICK</a:t>
            </a:r>
            <a:r>
              <a:rPr lang="en-US" b="0" dirty="0"/>
              <a:t>] we repeat this for all source row addresses in the DRAM bank. There are methods to reduce this one-time overhead, I’ll be happy to take questions about them.</a:t>
            </a:r>
          </a:p>
        </p:txBody>
      </p:sp>
      <p:sp>
        <p:nvSpPr>
          <p:cNvPr id="4" name="Slide Number Placeholder 3"/>
          <p:cNvSpPr>
            <a:spLocks noGrp="1"/>
          </p:cNvSpPr>
          <p:nvPr>
            <p:ph type="sldNum" sz="quarter" idx="5"/>
          </p:nvPr>
        </p:nvSpPr>
        <p:spPr/>
        <p:txBody>
          <a:bodyPr/>
          <a:lstStyle/>
          <a:p>
            <a:fld id="{0DDF2200-637A-42DD-BD93-B45C1CFA40DE}" type="slidenum">
              <a:rPr lang="en-US" smtClean="0"/>
              <a:pPr/>
              <a:t>78</a:t>
            </a:fld>
            <a:endParaRPr lang="en-US" dirty="0"/>
          </a:p>
        </p:txBody>
      </p:sp>
    </p:spTree>
    <p:extLst>
      <p:ext uri="{BB962C8B-B14F-4D97-AF65-F5344CB8AC3E}">
        <p14:creationId xmlns:p14="http://schemas.microsoft.com/office/powerpoint/2010/main" val="36055429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a:t>
            </a:r>
            <a:r>
              <a:rPr lang="en-US" dirty="0" err="1"/>
              <a:t>RowClone</a:t>
            </a:r>
            <a:r>
              <a:rPr lang="en-US" dirty="0"/>
              <a:t> using </a:t>
            </a:r>
            <a:r>
              <a:rPr lang="en-US" dirty="0" err="1"/>
              <a:t>EasyDRAM</a:t>
            </a:r>
            <a:r>
              <a:rPr lang="en-US" dirty="0"/>
              <a:t> with and without Time Scaling.</a:t>
            </a:r>
          </a:p>
          <a:p>
            <a:r>
              <a:rPr lang="en-US" b="1" dirty="0"/>
              <a:t>[CLICK]</a:t>
            </a:r>
            <a:r>
              <a:rPr lang="en-US" b="0" dirty="0"/>
              <a:t> We also use </a:t>
            </a:r>
            <a:r>
              <a:rPr lang="en-US" b="0" dirty="0" err="1"/>
              <a:t>Ramulator</a:t>
            </a:r>
            <a:r>
              <a:rPr lang="en-US" b="0" dirty="0"/>
              <a:t> 2 to faithfully model </a:t>
            </a:r>
            <a:r>
              <a:rPr lang="en-US" b="0" dirty="0" err="1"/>
              <a:t>EasyDRAM’s</a:t>
            </a:r>
            <a:r>
              <a:rPr lang="en-US" b="0" dirty="0"/>
              <a:t> system.</a:t>
            </a:r>
          </a:p>
          <a:p>
            <a:endParaRPr lang="en-US" b="0" dirty="0"/>
          </a:p>
          <a:p>
            <a:r>
              <a:rPr lang="en-US" b="1" dirty="0"/>
              <a:t>[CLICK]</a:t>
            </a:r>
            <a:r>
              <a:rPr lang="en-US" b="0" dirty="0"/>
              <a:t> We use two microbenchmarks that copy and </a:t>
            </a:r>
            <a:r>
              <a:rPr lang="en-US" b="1" dirty="0"/>
              <a:t>[CLICK]</a:t>
            </a:r>
            <a:r>
              <a:rPr lang="en-US" b="0" dirty="0"/>
              <a:t> initialize N-byte arrays</a:t>
            </a:r>
          </a:p>
          <a:p>
            <a:r>
              <a:rPr lang="en-US" b="1" dirty="0"/>
              <a:t>[CLICK]</a:t>
            </a:r>
            <a:r>
              <a:rPr lang="en-US" b="0" dirty="0"/>
              <a:t> The CPU version uses load/store instructions and </a:t>
            </a:r>
            <a:r>
              <a:rPr lang="en-US" b="0" dirty="0" err="1"/>
              <a:t>RowClone</a:t>
            </a:r>
            <a:r>
              <a:rPr lang="en-US" b="0" dirty="0"/>
              <a:t> version uses in-DRAM row copy operations</a:t>
            </a:r>
          </a:p>
          <a:p>
            <a:r>
              <a:rPr lang="en-US" b="1" dirty="0"/>
              <a:t>[CLICK]</a:t>
            </a:r>
            <a:r>
              <a:rPr lang="en-US" b="0" dirty="0"/>
              <a:t> and we evaluate two </a:t>
            </a:r>
            <a:r>
              <a:rPr lang="en-US" b="0" dirty="0" err="1"/>
              <a:t>RowClone</a:t>
            </a:r>
            <a:r>
              <a:rPr lang="en-US" b="0" dirty="0"/>
              <a:t> variants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79</a:t>
            </a:fld>
            <a:endParaRPr lang="en-US" dirty="0"/>
          </a:p>
        </p:txBody>
      </p:sp>
    </p:spTree>
    <p:extLst>
      <p:ext uri="{BB962C8B-B14F-4D97-AF65-F5344CB8AC3E}">
        <p14:creationId xmlns:p14="http://schemas.microsoft.com/office/powerpoint/2010/main" val="320276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DAF3E-5852-F75A-E91E-B8FC90AA0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B1A7A-8819-3933-77D1-C9284C8D4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38690-710D-38B8-1EF5-FBC9D17A5CAD}"/>
              </a:ext>
            </a:extLst>
          </p:cNvPr>
          <p:cNvSpPr>
            <a:spLocks noGrp="1"/>
          </p:cNvSpPr>
          <p:nvPr>
            <p:ph type="body" idx="1"/>
          </p:nvPr>
        </p:nvSpPr>
        <p:spPr/>
        <p:txBody>
          <a:bodyPr/>
          <a:lstStyle/>
          <a:p>
            <a:r>
              <a:rPr lang="en-US" dirty="0"/>
              <a:t>We study in-DRAM bulk data copy and initialization using </a:t>
            </a:r>
            <a:r>
              <a:rPr lang="en-US" dirty="0" err="1"/>
              <a:t>RowClone</a:t>
            </a:r>
            <a:r>
              <a:rPr lang="en-US" dirty="0"/>
              <a:t> and DRAM access latency reduction using </a:t>
            </a:r>
            <a:r>
              <a:rPr lang="en-US" dirty="0" err="1"/>
              <a:t>SolarDRAM</a:t>
            </a:r>
            <a:r>
              <a:rPr lang="en-US" dirty="0"/>
              <a:t> in our work.</a:t>
            </a:r>
          </a:p>
          <a:p>
            <a:endParaRPr lang="en-US" dirty="0"/>
          </a:p>
          <a:p>
            <a:r>
              <a:rPr lang="en-US" b="1" dirty="0"/>
              <a:t>[CLICK]</a:t>
            </a:r>
            <a:r>
              <a:rPr lang="en-US" b="0" dirty="0"/>
              <a:t> I’ll quickly give the key idea of each of these starting with </a:t>
            </a:r>
            <a:r>
              <a:rPr lang="en-US" b="0" dirty="0" err="1"/>
              <a:t>RowClone</a:t>
            </a:r>
            <a:r>
              <a:rPr lang="en-US" b="0" dirty="0"/>
              <a:t>.</a:t>
            </a:r>
            <a:endParaRPr lang="en-US" b="1" dirty="0"/>
          </a:p>
        </p:txBody>
      </p:sp>
      <p:sp>
        <p:nvSpPr>
          <p:cNvPr id="4" name="Slide Number Placeholder 3">
            <a:extLst>
              <a:ext uri="{FF2B5EF4-FFF2-40B4-BE49-F238E27FC236}">
                <a16:creationId xmlns:a16="http://schemas.microsoft.com/office/drawing/2014/main" id="{C95C8A43-FBE0-6BF4-9133-EAE67DC6B905}"/>
              </a:ext>
            </a:extLst>
          </p:cNvPr>
          <p:cNvSpPr>
            <a:spLocks noGrp="1"/>
          </p:cNvSpPr>
          <p:nvPr>
            <p:ph type="sldNum" sz="quarter" idx="5"/>
          </p:nvPr>
        </p:nvSpPr>
        <p:spPr/>
        <p:txBody>
          <a:bodyPr/>
          <a:lstStyle/>
          <a:p>
            <a:fld id="{0DDF2200-637A-42DD-BD93-B45C1CFA40DE}" type="slidenum">
              <a:rPr lang="en-US" smtClean="0"/>
              <a:pPr/>
              <a:t>8</a:t>
            </a:fld>
            <a:endParaRPr lang="en-US" dirty="0"/>
          </a:p>
        </p:txBody>
      </p:sp>
    </p:spTree>
    <p:extLst>
      <p:ext uri="{BB962C8B-B14F-4D97-AF65-F5344CB8AC3E}">
        <p14:creationId xmlns:p14="http://schemas.microsoft.com/office/powerpoint/2010/main" val="10543084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6919C-A7B0-B298-5EC8-397F55A71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DF7AC-4EF8-036F-00CA-3ED7B54E4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E2F08-6B6F-8853-D639-8130F17F4012}"/>
              </a:ext>
            </a:extLst>
          </p:cNvPr>
          <p:cNvSpPr>
            <a:spLocks noGrp="1"/>
          </p:cNvSpPr>
          <p:nvPr>
            <p:ph type="body" idx="1"/>
          </p:nvPr>
        </p:nvSpPr>
        <p:spPr/>
        <p:txBody>
          <a:bodyPr/>
          <a:lstStyle/>
          <a:p>
            <a:r>
              <a:rPr lang="en-US" dirty="0"/>
              <a:t>We’ll see results for Copy using No Flush where we assume data is up to date in DRAM.</a:t>
            </a:r>
          </a:p>
        </p:txBody>
      </p:sp>
      <p:sp>
        <p:nvSpPr>
          <p:cNvPr id="4" name="Slide Number Placeholder 3">
            <a:extLst>
              <a:ext uri="{FF2B5EF4-FFF2-40B4-BE49-F238E27FC236}">
                <a16:creationId xmlns:a16="http://schemas.microsoft.com/office/drawing/2014/main" id="{9E01E5C9-A57F-7188-8A57-237617F1620C}"/>
              </a:ext>
            </a:extLst>
          </p:cNvPr>
          <p:cNvSpPr>
            <a:spLocks noGrp="1"/>
          </p:cNvSpPr>
          <p:nvPr>
            <p:ph type="sldNum" sz="quarter" idx="5"/>
          </p:nvPr>
        </p:nvSpPr>
        <p:spPr/>
        <p:txBody>
          <a:bodyPr/>
          <a:lstStyle/>
          <a:p>
            <a:fld id="{0DDF2200-637A-42DD-BD93-B45C1CFA40DE}" type="slidenum">
              <a:rPr lang="en-US" smtClean="0"/>
              <a:pPr/>
              <a:t>80</a:t>
            </a:fld>
            <a:endParaRPr lang="en-US" dirty="0"/>
          </a:p>
        </p:txBody>
      </p:sp>
    </p:spTree>
    <p:extLst>
      <p:ext uri="{BB962C8B-B14F-4D97-AF65-F5344CB8AC3E}">
        <p14:creationId xmlns:p14="http://schemas.microsoft.com/office/powerpoint/2010/main" val="41950019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74AC-92A5-C071-7E9B-B016172A4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1BF58-F43D-9A98-BED0-16C5F7028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101C4-1417-1CDD-5A3D-E381856B4089}"/>
              </a:ext>
            </a:extLst>
          </p:cNvPr>
          <p:cNvSpPr>
            <a:spLocks noGrp="1"/>
          </p:cNvSpPr>
          <p:nvPr>
            <p:ph type="body" idx="1"/>
          </p:nvPr>
        </p:nvSpPr>
        <p:spPr/>
        <p:txBody>
          <a:bodyPr/>
          <a:lstStyle/>
          <a:p>
            <a:r>
              <a:rPr lang="en-US" dirty="0"/>
              <a:t>For bulk data initialization and RowClone with CLFLUSH, I refer you to our paper.</a:t>
            </a:r>
          </a:p>
        </p:txBody>
      </p:sp>
      <p:sp>
        <p:nvSpPr>
          <p:cNvPr id="4" name="Slide Number Placeholder 3">
            <a:extLst>
              <a:ext uri="{FF2B5EF4-FFF2-40B4-BE49-F238E27FC236}">
                <a16:creationId xmlns:a16="http://schemas.microsoft.com/office/drawing/2014/main" id="{5EB85A7C-4E2F-739D-1445-51F70A5EC20B}"/>
              </a:ext>
            </a:extLst>
          </p:cNvPr>
          <p:cNvSpPr>
            <a:spLocks noGrp="1"/>
          </p:cNvSpPr>
          <p:nvPr>
            <p:ph type="sldNum" sz="quarter" idx="5"/>
          </p:nvPr>
        </p:nvSpPr>
        <p:spPr/>
        <p:txBody>
          <a:bodyPr/>
          <a:lstStyle/>
          <a:p>
            <a:fld id="{0DDF2200-637A-42DD-BD93-B45C1CFA40DE}" type="slidenum">
              <a:rPr lang="en-US" smtClean="0"/>
              <a:pPr/>
              <a:t>81</a:t>
            </a:fld>
            <a:endParaRPr lang="en-US" dirty="0"/>
          </a:p>
        </p:txBody>
      </p:sp>
    </p:spTree>
    <p:extLst>
      <p:ext uri="{BB962C8B-B14F-4D97-AF65-F5344CB8AC3E}">
        <p14:creationId xmlns:p14="http://schemas.microsoft.com/office/powerpoint/2010/main" val="993071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C1BC-F7DA-D0FB-C329-478CB2FBA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1D709-DFAE-A1BB-1F7E-E96753B87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0101A-641D-F61F-5EAE-B4D3C3EE4C39}"/>
              </a:ext>
            </a:extLst>
          </p:cNvPr>
          <p:cNvSpPr>
            <a:spLocks noGrp="1"/>
          </p:cNvSpPr>
          <p:nvPr>
            <p:ph type="body" idx="1"/>
          </p:nvPr>
        </p:nvSpPr>
        <p:spPr/>
        <p:txBody>
          <a:bodyPr/>
          <a:lstStyle/>
          <a:p>
            <a:r>
              <a:rPr lang="en-US" dirty="0"/>
              <a:t>We have two key takeaways from this study. </a:t>
            </a:r>
          </a:p>
          <a:p>
            <a:endParaRPr lang="en-US" dirty="0"/>
          </a:p>
          <a:p>
            <a:r>
              <a:rPr lang="en-US" dirty="0"/>
              <a:t>First is that DRAM technique evaluation platforms who do not faithfully model a modern processor report high benefits in favor of DRAM techniques</a:t>
            </a:r>
          </a:p>
          <a:p>
            <a:endParaRPr lang="en-US" dirty="0"/>
          </a:p>
          <a:p>
            <a:r>
              <a:rPr lang="en-US" b="1" dirty="0"/>
              <a:t>[CLICK]</a:t>
            </a:r>
            <a:r>
              <a:rPr lang="en-US" b="0" dirty="0"/>
              <a:t> and </a:t>
            </a:r>
            <a:r>
              <a:rPr lang="en-US" b="0" dirty="0" err="1"/>
              <a:t>RowClone</a:t>
            </a:r>
            <a:r>
              <a:rPr lang="en-US" b="0" dirty="0"/>
              <a:t> still significantly improves performance when compared to a modern CPU baseline</a:t>
            </a:r>
            <a:endParaRPr lang="en-US" b="1" dirty="0"/>
          </a:p>
        </p:txBody>
      </p:sp>
      <p:sp>
        <p:nvSpPr>
          <p:cNvPr id="4" name="Slide Number Placeholder 3">
            <a:extLst>
              <a:ext uri="{FF2B5EF4-FFF2-40B4-BE49-F238E27FC236}">
                <a16:creationId xmlns:a16="http://schemas.microsoft.com/office/drawing/2014/main" id="{282EB17D-A326-ECC1-48FB-B87F8BF06C75}"/>
              </a:ext>
            </a:extLst>
          </p:cNvPr>
          <p:cNvSpPr>
            <a:spLocks noGrp="1"/>
          </p:cNvSpPr>
          <p:nvPr>
            <p:ph type="sldNum" sz="quarter" idx="5"/>
          </p:nvPr>
        </p:nvSpPr>
        <p:spPr/>
        <p:txBody>
          <a:bodyPr/>
          <a:lstStyle/>
          <a:p>
            <a:fld id="{0DDF2200-637A-42DD-BD93-B45C1CFA40DE}" type="slidenum">
              <a:rPr lang="en-US" smtClean="0"/>
              <a:pPr/>
              <a:t>82</a:t>
            </a:fld>
            <a:endParaRPr lang="en-US" dirty="0"/>
          </a:p>
        </p:txBody>
      </p:sp>
    </p:spTree>
    <p:extLst>
      <p:ext uri="{BB962C8B-B14F-4D97-AF65-F5344CB8AC3E}">
        <p14:creationId xmlns:p14="http://schemas.microsoft.com/office/powerpoint/2010/main" val="2121457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a:t>
            </a:r>
            <a:r>
              <a:rPr lang="en-US" dirty="0" err="1"/>
              <a:t>RowClone</a:t>
            </a:r>
            <a:r>
              <a:rPr lang="en-US" dirty="0"/>
              <a:t>-Copy speedup normalized to CPU-Copy over…</a:t>
            </a:r>
          </a:p>
        </p:txBody>
      </p:sp>
      <p:sp>
        <p:nvSpPr>
          <p:cNvPr id="4" name="Slide Number Placeholder 3"/>
          <p:cNvSpPr>
            <a:spLocks noGrp="1"/>
          </p:cNvSpPr>
          <p:nvPr>
            <p:ph type="sldNum" sz="quarter" idx="5"/>
          </p:nvPr>
        </p:nvSpPr>
        <p:spPr/>
        <p:txBody>
          <a:bodyPr/>
          <a:lstStyle/>
          <a:p>
            <a:fld id="{0DDF2200-637A-42DD-BD93-B45C1CFA40DE}" type="slidenum">
              <a:rPr lang="en-US" smtClean="0"/>
              <a:pPr/>
              <a:t>83</a:t>
            </a:fld>
            <a:endParaRPr lang="en-US" dirty="0"/>
          </a:p>
        </p:txBody>
      </p:sp>
    </p:spTree>
    <p:extLst>
      <p:ext uri="{BB962C8B-B14F-4D97-AF65-F5344CB8AC3E}">
        <p14:creationId xmlns:p14="http://schemas.microsoft.com/office/powerpoint/2010/main" val="35737681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6AB9F-7055-5597-850D-72A61B9AA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2135B-40B2-8C0E-AC37-AB0EE0612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9AE55-7D01-32DD-EF4E-0CB88DA5D77D}"/>
              </a:ext>
            </a:extLst>
          </p:cNvPr>
          <p:cNvSpPr>
            <a:spLocks noGrp="1"/>
          </p:cNvSpPr>
          <p:nvPr>
            <p:ph type="body" idx="1"/>
          </p:nvPr>
        </p:nvSpPr>
        <p:spPr/>
        <p:txBody>
          <a:bodyPr/>
          <a:lstStyle/>
          <a:p>
            <a:r>
              <a:rPr lang="en-US" dirty="0"/>
              <a:t>Varying copied array sizes on the x-axis</a:t>
            </a:r>
          </a:p>
        </p:txBody>
      </p:sp>
      <p:sp>
        <p:nvSpPr>
          <p:cNvPr id="4" name="Slide Number Placeholder 3">
            <a:extLst>
              <a:ext uri="{FF2B5EF4-FFF2-40B4-BE49-F238E27FC236}">
                <a16:creationId xmlns:a16="http://schemas.microsoft.com/office/drawing/2014/main" id="{16874882-EA9A-089A-5F4D-3CE99AD81DBC}"/>
              </a:ext>
            </a:extLst>
          </p:cNvPr>
          <p:cNvSpPr>
            <a:spLocks noGrp="1"/>
          </p:cNvSpPr>
          <p:nvPr>
            <p:ph type="sldNum" sz="quarter" idx="5"/>
          </p:nvPr>
        </p:nvSpPr>
        <p:spPr/>
        <p:txBody>
          <a:bodyPr/>
          <a:lstStyle/>
          <a:p>
            <a:fld id="{0DDF2200-637A-42DD-BD93-B45C1CFA40DE}" type="slidenum">
              <a:rPr lang="en-US" smtClean="0"/>
              <a:pPr/>
              <a:t>84</a:t>
            </a:fld>
            <a:endParaRPr lang="en-US" dirty="0"/>
          </a:p>
        </p:txBody>
      </p:sp>
    </p:spTree>
    <p:extLst>
      <p:ext uri="{BB962C8B-B14F-4D97-AF65-F5344CB8AC3E}">
        <p14:creationId xmlns:p14="http://schemas.microsoft.com/office/powerpoint/2010/main" val="16591411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BC42F-2E84-8E51-CA17-14933EEDD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1ED7C-F44D-8D16-6561-B237335F4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4BD57-2DAA-C1E2-4E59-75137791D040}"/>
              </a:ext>
            </a:extLst>
          </p:cNvPr>
          <p:cNvSpPr>
            <a:spLocks noGrp="1"/>
          </p:cNvSpPr>
          <p:nvPr>
            <p:ph type="body" idx="1"/>
          </p:nvPr>
        </p:nvSpPr>
        <p:spPr/>
        <p:txBody>
          <a:bodyPr/>
          <a:lstStyle/>
          <a:p>
            <a:r>
              <a:rPr lang="en-US" dirty="0"/>
              <a:t>We show three bars, from left to right </a:t>
            </a:r>
            <a:r>
              <a:rPr lang="en-US" dirty="0" err="1"/>
              <a:t>EasyDRAM</a:t>
            </a:r>
            <a:r>
              <a:rPr lang="en-US" dirty="0"/>
              <a:t> without time scaling, </a:t>
            </a:r>
            <a:r>
              <a:rPr lang="en-US" dirty="0" err="1"/>
              <a:t>EasyDRAM</a:t>
            </a:r>
            <a:r>
              <a:rPr lang="en-US" dirty="0"/>
              <a:t> with time scaling, and </a:t>
            </a:r>
            <a:r>
              <a:rPr lang="en-US" dirty="0" err="1"/>
              <a:t>Ramulator</a:t>
            </a:r>
            <a:r>
              <a:rPr lang="en-US" dirty="0"/>
              <a:t> 2.0.</a:t>
            </a:r>
          </a:p>
        </p:txBody>
      </p:sp>
      <p:sp>
        <p:nvSpPr>
          <p:cNvPr id="4" name="Slide Number Placeholder 3">
            <a:extLst>
              <a:ext uri="{FF2B5EF4-FFF2-40B4-BE49-F238E27FC236}">
                <a16:creationId xmlns:a16="http://schemas.microsoft.com/office/drawing/2014/main" id="{ADBC4DB7-486E-4D75-D758-951A880C0EA1}"/>
              </a:ext>
            </a:extLst>
          </p:cNvPr>
          <p:cNvSpPr>
            <a:spLocks noGrp="1"/>
          </p:cNvSpPr>
          <p:nvPr>
            <p:ph type="sldNum" sz="quarter" idx="5"/>
          </p:nvPr>
        </p:nvSpPr>
        <p:spPr/>
        <p:txBody>
          <a:bodyPr/>
          <a:lstStyle/>
          <a:p>
            <a:fld id="{0DDF2200-637A-42DD-BD93-B45C1CFA40DE}" type="slidenum">
              <a:rPr lang="en-US" smtClean="0"/>
              <a:pPr/>
              <a:t>85</a:t>
            </a:fld>
            <a:endParaRPr lang="en-US" dirty="0"/>
          </a:p>
        </p:txBody>
      </p:sp>
    </p:spTree>
    <p:extLst>
      <p:ext uri="{BB962C8B-B14F-4D97-AF65-F5344CB8AC3E}">
        <p14:creationId xmlns:p14="http://schemas.microsoft.com/office/powerpoint/2010/main" val="34686578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E87D4-18BF-C0EC-9C7F-1B30A00B0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105C9-E9FD-035B-D432-BF4BD9632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F0BD8-FFD9-1F2F-AA00-7F3D1C500AF9}"/>
              </a:ext>
            </a:extLst>
          </p:cNvPr>
          <p:cNvSpPr>
            <a:spLocks noGrp="1"/>
          </p:cNvSpPr>
          <p:nvPr>
            <p:ph type="body" idx="1"/>
          </p:nvPr>
        </p:nvSpPr>
        <p:spPr/>
        <p:txBody>
          <a:bodyPr/>
          <a:lstStyle/>
          <a:p>
            <a:r>
              <a:rPr lang="en-US" dirty="0"/>
              <a:t>This is the full plot.</a:t>
            </a:r>
          </a:p>
        </p:txBody>
      </p:sp>
      <p:sp>
        <p:nvSpPr>
          <p:cNvPr id="4" name="Slide Number Placeholder 3">
            <a:extLst>
              <a:ext uri="{FF2B5EF4-FFF2-40B4-BE49-F238E27FC236}">
                <a16:creationId xmlns:a16="http://schemas.microsoft.com/office/drawing/2014/main" id="{EF0F7FD9-5DB1-76A9-C891-05745CF910C7}"/>
              </a:ext>
            </a:extLst>
          </p:cNvPr>
          <p:cNvSpPr>
            <a:spLocks noGrp="1"/>
          </p:cNvSpPr>
          <p:nvPr>
            <p:ph type="sldNum" sz="quarter" idx="5"/>
          </p:nvPr>
        </p:nvSpPr>
        <p:spPr/>
        <p:txBody>
          <a:bodyPr/>
          <a:lstStyle/>
          <a:p>
            <a:fld id="{0DDF2200-637A-42DD-BD93-B45C1CFA40DE}" type="slidenum">
              <a:rPr lang="en-US" smtClean="0"/>
              <a:pPr/>
              <a:t>86</a:t>
            </a:fld>
            <a:endParaRPr lang="en-US" dirty="0"/>
          </a:p>
        </p:txBody>
      </p:sp>
    </p:spTree>
    <p:extLst>
      <p:ext uri="{BB962C8B-B14F-4D97-AF65-F5344CB8AC3E}">
        <p14:creationId xmlns:p14="http://schemas.microsoft.com/office/powerpoint/2010/main" val="30628873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6741-590E-3CDD-D966-3E40921E6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5494E-F764-F78A-FDBB-66B887A68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20F1E-AAD6-99A1-3A4D-13A56BF0DE00}"/>
              </a:ext>
            </a:extLst>
          </p:cNvPr>
          <p:cNvSpPr>
            <a:spLocks noGrp="1"/>
          </p:cNvSpPr>
          <p:nvPr>
            <p:ph type="body" idx="1"/>
          </p:nvPr>
        </p:nvSpPr>
        <p:spPr/>
        <p:txBody>
          <a:bodyPr/>
          <a:lstStyle/>
          <a:p>
            <a:r>
              <a:rPr lang="en-US" dirty="0" err="1"/>
              <a:t>EasyDRAM</a:t>
            </a:r>
            <a:r>
              <a:rPr lang="en-US" dirty="0"/>
              <a:t> without time scaling demonstrates a very high speedup for </a:t>
            </a:r>
            <a:r>
              <a:rPr lang="en-US" dirty="0" err="1"/>
              <a:t>RowClone</a:t>
            </a:r>
            <a:r>
              <a:rPr lang="en-US" dirty="0"/>
              <a:t> over CPU copy.</a:t>
            </a:r>
          </a:p>
          <a:p>
            <a:endParaRPr lang="en-US" dirty="0"/>
          </a:p>
          <a:p>
            <a:r>
              <a:rPr lang="en-US" dirty="0"/>
              <a:t>This is in line with the results of a state-of-the-art DRAM technique evaluation platform, </a:t>
            </a:r>
            <a:r>
              <a:rPr lang="en-US" dirty="0" err="1"/>
              <a:t>PiDRAM</a:t>
            </a:r>
            <a:r>
              <a:rPr lang="en-US" dirty="0"/>
              <a:t>.</a:t>
            </a:r>
          </a:p>
          <a:p>
            <a:endParaRPr lang="en-US" dirty="0"/>
          </a:p>
        </p:txBody>
      </p:sp>
      <p:sp>
        <p:nvSpPr>
          <p:cNvPr id="4" name="Slide Number Placeholder 3">
            <a:extLst>
              <a:ext uri="{FF2B5EF4-FFF2-40B4-BE49-F238E27FC236}">
                <a16:creationId xmlns:a16="http://schemas.microsoft.com/office/drawing/2014/main" id="{CDDC8D36-4237-09F8-493C-B6916869169E}"/>
              </a:ext>
            </a:extLst>
          </p:cNvPr>
          <p:cNvSpPr>
            <a:spLocks noGrp="1"/>
          </p:cNvSpPr>
          <p:nvPr>
            <p:ph type="sldNum" sz="quarter" idx="5"/>
          </p:nvPr>
        </p:nvSpPr>
        <p:spPr/>
        <p:txBody>
          <a:bodyPr/>
          <a:lstStyle/>
          <a:p>
            <a:fld id="{0DDF2200-637A-42DD-BD93-B45C1CFA40DE}" type="slidenum">
              <a:rPr lang="en-US" smtClean="0"/>
              <a:pPr/>
              <a:t>87</a:t>
            </a:fld>
            <a:endParaRPr lang="en-US" dirty="0"/>
          </a:p>
        </p:txBody>
      </p:sp>
    </p:spTree>
    <p:extLst>
      <p:ext uri="{BB962C8B-B14F-4D97-AF65-F5344CB8AC3E}">
        <p14:creationId xmlns:p14="http://schemas.microsoft.com/office/powerpoint/2010/main" val="20152263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947B-891D-8384-77EB-E5C331C4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57B82-6F03-3FE9-E8FD-0BCB1A71F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D362D-4A77-03FA-F0B3-B09FDD97D7A8}"/>
              </a:ext>
            </a:extLst>
          </p:cNvPr>
          <p:cNvSpPr>
            <a:spLocks noGrp="1"/>
          </p:cNvSpPr>
          <p:nvPr>
            <p:ph type="body" idx="1"/>
          </p:nvPr>
        </p:nvSpPr>
        <p:spPr/>
        <p:txBody>
          <a:bodyPr/>
          <a:lstStyle/>
          <a:p>
            <a:r>
              <a:rPr lang="en-US" dirty="0" err="1"/>
              <a:t>EasyDRAM</a:t>
            </a:r>
            <a:r>
              <a:rPr lang="en-US" dirty="0"/>
              <a:t> **with** Time Scaling, demonstrates a smaller but still significantly high speedup: 15.0x across all tested array sizes.</a:t>
            </a:r>
          </a:p>
        </p:txBody>
      </p:sp>
      <p:sp>
        <p:nvSpPr>
          <p:cNvPr id="4" name="Slide Number Placeholder 3">
            <a:extLst>
              <a:ext uri="{FF2B5EF4-FFF2-40B4-BE49-F238E27FC236}">
                <a16:creationId xmlns:a16="http://schemas.microsoft.com/office/drawing/2014/main" id="{FBAD0094-14FA-8CBF-4243-8BA317DF8932}"/>
              </a:ext>
            </a:extLst>
          </p:cNvPr>
          <p:cNvSpPr>
            <a:spLocks noGrp="1"/>
          </p:cNvSpPr>
          <p:nvPr>
            <p:ph type="sldNum" sz="quarter" idx="5"/>
          </p:nvPr>
        </p:nvSpPr>
        <p:spPr/>
        <p:txBody>
          <a:bodyPr/>
          <a:lstStyle/>
          <a:p>
            <a:fld id="{0DDF2200-637A-42DD-BD93-B45C1CFA40DE}" type="slidenum">
              <a:rPr lang="en-US" smtClean="0"/>
              <a:pPr/>
              <a:t>88</a:t>
            </a:fld>
            <a:endParaRPr lang="en-US" dirty="0"/>
          </a:p>
        </p:txBody>
      </p:sp>
    </p:spTree>
    <p:extLst>
      <p:ext uri="{BB962C8B-B14F-4D97-AF65-F5344CB8AC3E}">
        <p14:creationId xmlns:p14="http://schemas.microsoft.com/office/powerpoint/2010/main" val="14749900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578EF-C6AE-1101-96B8-E23A97E92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4EE71-DAE6-22A6-EB74-06A772AAA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8B75F-D4B7-E790-4E5E-E1AAE675472F}"/>
              </a:ext>
            </a:extLst>
          </p:cNvPr>
          <p:cNvSpPr>
            <a:spLocks noGrp="1"/>
          </p:cNvSpPr>
          <p:nvPr>
            <p:ph type="body" idx="1"/>
          </p:nvPr>
        </p:nvSpPr>
        <p:spPr/>
        <p:txBody>
          <a:bodyPr/>
          <a:lstStyle/>
          <a:p>
            <a:r>
              <a:rPr lang="en-US" dirty="0"/>
              <a:t>Ramulator2.0 shows results more similar to </a:t>
            </a:r>
            <a:r>
              <a:rPr lang="en-US" dirty="0" err="1"/>
              <a:t>EasyDRAM</a:t>
            </a:r>
            <a:r>
              <a:rPr lang="en-US" dirty="0"/>
              <a:t> with time scaling. We attribute the difference between </a:t>
            </a:r>
            <a:r>
              <a:rPr lang="en-US" dirty="0" err="1"/>
              <a:t>Ramulator</a:t>
            </a:r>
            <a:r>
              <a:rPr lang="en-US" dirty="0"/>
              <a:t> 2.0 and </a:t>
            </a:r>
            <a:r>
              <a:rPr lang="en-US" dirty="0" err="1"/>
              <a:t>EasyDRAM</a:t>
            </a:r>
            <a:r>
              <a:rPr lang="en-US" dirty="0"/>
              <a:t> to differences in their system configurations. Please read the paper if you are interested and I’d be happy to answer any questions you have on this.</a:t>
            </a:r>
          </a:p>
          <a:p>
            <a:endParaRPr lang="en-US" dirty="0"/>
          </a:p>
          <a:p>
            <a:r>
              <a:rPr lang="en-US" dirty="0"/>
              <a:t>===</a:t>
            </a:r>
          </a:p>
          <a:p>
            <a:endParaRPr lang="en-US" dirty="0"/>
          </a:p>
          <a:p>
            <a:r>
              <a:rPr lang="en-US" dirty="0"/>
              <a:t>Say that you compare to </a:t>
            </a:r>
            <a:r>
              <a:rPr lang="en-US" dirty="0" err="1"/>
              <a:t>ramulator</a:t>
            </a:r>
            <a:r>
              <a:rPr lang="en-US" dirty="0"/>
              <a:t> in simulation speed as well</a:t>
            </a:r>
          </a:p>
          <a:p>
            <a:endParaRPr lang="en-US" dirty="0"/>
          </a:p>
          <a:p>
            <a:endParaRPr lang="en-US" dirty="0"/>
          </a:p>
        </p:txBody>
      </p:sp>
      <p:sp>
        <p:nvSpPr>
          <p:cNvPr id="4" name="Slide Number Placeholder 3">
            <a:extLst>
              <a:ext uri="{FF2B5EF4-FFF2-40B4-BE49-F238E27FC236}">
                <a16:creationId xmlns:a16="http://schemas.microsoft.com/office/drawing/2014/main" id="{CC523E7C-DC1E-47E8-B129-705AD1704408}"/>
              </a:ext>
            </a:extLst>
          </p:cNvPr>
          <p:cNvSpPr>
            <a:spLocks noGrp="1"/>
          </p:cNvSpPr>
          <p:nvPr>
            <p:ph type="sldNum" sz="quarter" idx="5"/>
          </p:nvPr>
        </p:nvSpPr>
        <p:spPr/>
        <p:txBody>
          <a:bodyPr/>
          <a:lstStyle/>
          <a:p>
            <a:fld id="{0DDF2200-637A-42DD-BD93-B45C1CFA40DE}" type="slidenum">
              <a:rPr lang="en-US" smtClean="0"/>
              <a:pPr/>
              <a:t>89</a:t>
            </a:fld>
            <a:endParaRPr lang="en-US" dirty="0"/>
          </a:p>
        </p:txBody>
      </p:sp>
    </p:spTree>
    <p:extLst>
      <p:ext uri="{BB962C8B-B14F-4D97-AF65-F5344CB8AC3E}">
        <p14:creationId xmlns:p14="http://schemas.microsoft.com/office/powerpoint/2010/main" val="331991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a:t>The </a:t>
            </a:r>
            <a:r>
              <a:rPr lang="en-TR" dirty="0"/>
              <a:t>diagram shows a simplified view of a DRAM subarray with a set of DRAM rows and sense amplifiers. To copy the orange source row to the gray destination row:</a:t>
            </a:r>
          </a:p>
          <a:p>
            <a:endParaRPr lang="en-TR" dirty="0"/>
          </a:p>
          <a:p>
            <a:r>
              <a:rPr lang="en-TR" dirty="0"/>
              <a:t>[CLICK] First, we copy the source row to row buffer</a:t>
            </a:r>
          </a:p>
          <a:p>
            <a:r>
              <a:rPr lang="en-TR" dirty="0"/>
              <a:t>[CLICK] Second, we move the data from the sense amplifiers to the destination row</a:t>
            </a:r>
          </a:p>
          <a:p>
            <a:endParaRPr lang="en-TR" dirty="0"/>
          </a:p>
          <a:p>
            <a:r>
              <a:rPr lang="en-TR" dirty="0"/>
              <a:t>[CLICK] Current DRAM chips already support the first step of this operation. We can use activate commands to copy the source row to the destination row</a:t>
            </a:r>
          </a:p>
          <a:p>
            <a:r>
              <a:rPr lang="en-TR" dirty="0"/>
              <a:t>[CLICK] I will describe how we can move data back from the sense amplifiers to the destination row later in </a:t>
            </a:r>
            <a:r>
              <a:rPr lang="en-TR"/>
              <a:t>my presentation</a:t>
            </a:r>
            <a:r>
              <a:rPr lang="en-US" dirty="0"/>
              <a:t> but the key idea of </a:t>
            </a:r>
            <a:r>
              <a:rPr lang="en-US" dirty="0" err="1"/>
              <a:t>RowClone</a:t>
            </a:r>
            <a:r>
              <a:rPr lang="en-US" dirty="0"/>
              <a:t> is quite simple</a:t>
            </a:r>
            <a:endParaRPr lang="en-TR" dirty="0"/>
          </a:p>
        </p:txBody>
      </p:sp>
      <p:sp>
        <p:nvSpPr>
          <p:cNvPr id="4" name="Slide Number Placeholder 3"/>
          <p:cNvSpPr>
            <a:spLocks noGrp="1"/>
          </p:cNvSpPr>
          <p:nvPr>
            <p:ph type="sldNum" sz="quarter" idx="5"/>
          </p:nvPr>
        </p:nvSpPr>
        <p:spPr/>
        <p:txBody>
          <a:bodyPr/>
          <a:lstStyle/>
          <a:p>
            <a:fld id="{BC575381-7527-4E0E-A355-7550D954D08C}" type="slidenum">
              <a:rPr lang="tr-TR" smtClean="0"/>
              <a:t>9</a:t>
            </a:fld>
            <a:endParaRPr lang="tr-TR"/>
          </a:p>
        </p:txBody>
      </p:sp>
    </p:spTree>
    <p:extLst>
      <p:ext uri="{BB962C8B-B14F-4D97-AF65-F5344CB8AC3E}">
        <p14:creationId xmlns:p14="http://schemas.microsoft.com/office/powerpoint/2010/main" val="503119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1977-7F98-11A5-D7ED-DC01E5995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EB51C-92FF-B6D7-49ED-1FCAB7C22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4EB11-79E6-19BB-1DB6-F7DEA406873C}"/>
              </a:ext>
            </a:extLst>
          </p:cNvPr>
          <p:cNvSpPr>
            <a:spLocks noGrp="1"/>
          </p:cNvSpPr>
          <p:nvPr>
            <p:ph type="body" idx="1"/>
          </p:nvPr>
        </p:nvSpPr>
        <p:spPr/>
        <p:txBody>
          <a:bodyPr/>
          <a:lstStyle/>
          <a:p>
            <a:r>
              <a:rPr lang="en-US" dirty="0"/>
              <a:t>Our major results yield these two takeaways.</a:t>
            </a:r>
          </a:p>
        </p:txBody>
      </p:sp>
      <p:sp>
        <p:nvSpPr>
          <p:cNvPr id="4" name="Slide Number Placeholder 3">
            <a:extLst>
              <a:ext uri="{FF2B5EF4-FFF2-40B4-BE49-F238E27FC236}">
                <a16:creationId xmlns:a16="http://schemas.microsoft.com/office/drawing/2014/main" id="{EC18F3BE-9AED-943D-D803-2A39C08DF881}"/>
              </a:ext>
            </a:extLst>
          </p:cNvPr>
          <p:cNvSpPr>
            <a:spLocks noGrp="1"/>
          </p:cNvSpPr>
          <p:nvPr>
            <p:ph type="sldNum" sz="quarter" idx="5"/>
          </p:nvPr>
        </p:nvSpPr>
        <p:spPr/>
        <p:txBody>
          <a:bodyPr/>
          <a:lstStyle/>
          <a:p>
            <a:fld id="{0DDF2200-637A-42DD-BD93-B45C1CFA40DE}" type="slidenum">
              <a:rPr lang="en-US" smtClean="0"/>
              <a:pPr/>
              <a:t>90</a:t>
            </a:fld>
            <a:endParaRPr lang="en-US" dirty="0"/>
          </a:p>
        </p:txBody>
      </p:sp>
    </p:spTree>
    <p:extLst>
      <p:ext uri="{BB962C8B-B14F-4D97-AF65-F5344CB8AC3E}">
        <p14:creationId xmlns:p14="http://schemas.microsoft.com/office/powerpoint/2010/main" val="34680929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a:t>
            </a:r>
            <a:r>
              <a:rPr lang="en-US" dirty="0" err="1"/>
              <a:t>RowClone</a:t>
            </a:r>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91</a:t>
            </a:fld>
            <a:endParaRPr lang="en-US" dirty="0"/>
          </a:p>
        </p:txBody>
      </p:sp>
    </p:spTree>
    <p:extLst>
      <p:ext uri="{BB962C8B-B14F-4D97-AF65-F5344CB8AC3E}">
        <p14:creationId xmlns:p14="http://schemas.microsoft.com/office/powerpoint/2010/main" val="2976382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move onto DRAM Access Latency Reduction</a:t>
            </a:r>
          </a:p>
        </p:txBody>
      </p:sp>
      <p:sp>
        <p:nvSpPr>
          <p:cNvPr id="4" name="Slide Number Placeholder 3"/>
          <p:cNvSpPr>
            <a:spLocks noGrp="1"/>
          </p:cNvSpPr>
          <p:nvPr>
            <p:ph type="sldNum" sz="quarter" idx="5"/>
          </p:nvPr>
        </p:nvSpPr>
        <p:spPr/>
        <p:txBody>
          <a:bodyPr/>
          <a:lstStyle/>
          <a:p>
            <a:fld id="{0DDF2200-637A-42DD-BD93-B45C1CFA40DE}" type="slidenum">
              <a:rPr lang="en-US" smtClean="0"/>
              <a:pPr/>
              <a:t>92</a:t>
            </a:fld>
            <a:endParaRPr lang="en-US" dirty="0"/>
          </a:p>
        </p:txBody>
      </p:sp>
    </p:spTree>
    <p:extLst>
      <p:ext uri="{BB962C8B-B14F-4D97-AF65-F5344CB8AC3E}">
        <p14:creationId xmlns:p14="http://schemas.microsoft.com/office/powerpoint/2010/main" val="41986774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D92D1-6B43-10C5-F181-6DFD00661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10642-4E29-21DE-F565-325F9977A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50E70-61BF-2FE1-7285-42B5EB1CBA3A}"/>
              </a:ext>
            </a:extLst>
          </p:cNvPr>
          <p:cNvSpPr>
            <a:spLocks noGrp="1"/>
          </p:cNvSpPr>
          <p:nvPr>
            <p:ph type="body" idx="1"/>
          </p:nvPr>
        </p:nvSpPr>
        <p:spPr/>
        <p:txBody>
          <a:bodyPr/>
          <a:lstStyle/>
          <a:p>
            <a:r>
              <a:rPr lang="en-US" sz="1200" b="0" kern="1200" dirty="0">
                <a:solidFill>
                  <a:schemeClr val="tx1"/>
                </a:solidFill>
                <a:latin typeface="+mn-lt"/>
                <a:ea typeface="+mn-ea"/>
                <a:cs typeface="+mn-cs"/>
              </a:rPr>
              <a:t>You remember from this figure I showed earlier that we can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and reliably access strong cells.</a:t>
            </a:r>
          </a:p>
        </p:txBody>
      </p:sp>
      <p:sp>
        <p:nvSpPr>
          <p:cNvPr id="4" name="Slide Number Placeholder 3">
            <a:extLst>
              <a:ext uri="{FF2B5EF4-FFF2-40B4-BE49-F238E27FC236}">
                <a16:creationId xmlns:a16="http://schemas.microsoft.com/office/drawing/2014/main" id="{6A91CBEF-BE0C-D22F-5752-1DF41D19E11C}"/>
              </a:ext>
            </a:extLst>
          </p:cNvPr>
          <p:cNvSpPr>
            <a:spLocks noGrp="1"/>
          </p:cNvSpPr>
          <p:nvPr>
            <p:ph type="sldNum" sz="quarter" idx="10"/>
          </p:nvPr>
        </p:nvSpPr>
        <p:spPr/>
        <p:txBody>
          <a:bodyPr/>
          <a:lstStyle/>
          <a:p>
            <a:fld id="{35E676A0-33B1-4B4B-B1AA-B0B917FCAA93}" type="slidenum">
              <a:rPr lang="en-US" smtClean="0"/>
              <a:t>93</a:t>
            </a:fld>
            <a:endParaRPr lang="en-US"/>
          </a:p>
        </p:txBody>
      </p:sp>
    </p:spTree>
    <p:extLst>
      <p:ext uri="{BB962C8B-B14F-4D97-AF65-F5344CB8AC3E}">
        <p14:creationId xmlns:p14="http://schemas.microsoft.com/office/powerpoint/2010/main" val="19813914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312A-3CC8-1FC0-E04F-AF698F1F1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880D8-3427-35E9-909E-C0FAAFDF9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FCC62-FDBD-3EDB-4455-391B247D3ACA}"/>
              </a:ext>
            </a:extLst>
          </p:cNvPr>
          <p:cNvSpPr>
            <a:spLocks noGrp="1"/>
          </p:cNvSpPr>
          <p:nvPr>
            <p:ph type="body" idx="1"/>
          </p:nvPr>
        </p:nvSpPr>
        <p:spPr/>
        <p:txBody>
          <a:bodyPr/>
          <a:lstStyle/>
          <a:p>
            <a:r>
              <a:rPr lang="en-US" b="0" dirty="0"/>
              <a:t>We implement Solar-DRAM’s variable latency cache lines in </a:t>
            </a:r>
            <a:r>
              <a:rPr lang="en-US" b="0" dirty="0" err="1"/>
              <a:t>EasyDRAM</a:t>
            </a:r>
            <a:r>
              <a:rPr lang="en-US" b="0" dirty="0"/>
              <a:t>.</a:t>
            </a:r>
          </a:p>
          <a:p>
            <a:endParaRPr lang="en-US" b="1" dirty="0"/>
          </a:p>
          <a:p>
            <a:r>
              <a:rPr lang="en-US" b="1" dirty="0"/>
              <a:t>[CLICK]</a:t>
            </a:r>
            <a:r>
              <a:rPr lang="en-US" dirty="0"/>
              <a:t> For each subarray, we identify local </a:t>
            </a:r>
            <a:r>
              <a:rPr lang="en-US" dirty="0" err="1"/>
              <a:t>bitlines</a:t>
            </a:r>
            <a:r>
              <a:rPr lang="en-US" dirty="0"/>
              <a:t> as </a:t>
            </a:r>
            <a:r>
              <a:rPr lang="en-US" b="1" dirty="0"/>
              <a:t>[CLICK]</a:t>
            </a:r>
            <a:r>
              <a:rPr lang="en-US" b="0" dirty="0"/>
              <a:t> weak or </a:t>
            </a:r>
            <a:r>
              <a:rPr lang="en-US" b="1" dirty="0"/>
              <a:t>[CLICK]</a:t>
            </a:r>
            <a:r>
              <a:rPr lang="en-US" b="0" dirty="0"/>
              <a:t> strong. VLC </a:t>
            </a:r>
            <a:r>
              <a:rPr lang="en-US" b="1" dirty="0"/>
              <a:t>[CLICK] </a:t>
            </a:r>
            <a:r>
              <a:rPr lang="en-US" b="0" dirty="0"/>
              <a:t>identifies cache lines fully comprised of strong </a:t>
            </a:r>
            <a:r>
              <a:rPr lang="en-US" b="0" dirty="0" err="1"/>
              <a:t>bitlines</a:t>
            </a:r>
            <a:r>
              <a:rPr lang="en-US" b="0" dirty="0"/>
              <a:t> and </a:t>
            </a:r>
            <a:r>
              <a:rPr lang="en-US" b="1" dirty="0"/>
              <a:t>[CLICK]</a:t>
            </a:r>
            <a:r>
              <a:rPr lang="en-US" b="0" dirty="0"/>
              <a:t> accesses such cache lines with a reduced </a:t>
            </a:r>
            <a:r>
              <a:rPr lang="en-US" b="0" dirty="0" err="1"/>
              <a:t>tRCD</a:t>
            </a:r>
            <a:r>
              <a:rPr lang="en-US" b="0" dirty="0"/>
              <a:t>. </a:t>
            </a:r>
            <a:endParaRPr lang="en-US" dirty="0"/>
          </a:p>
        </p:txBody>
      </p:sp>
      <p:sp>
        <p:nvSpPr>
          <p:cNvPr id="4" name="Slide Number Placeholder 3">
            <a:extLst>
              <a:ext uri="{FF2B5EF4-FFF2-40B4-BE49-F238E27FC236}">
                <a16:creationId xmlns:a16="http://schemas.microsoft.com/office/drawing/2014/main" id="{95930591-D7A5-2E81-9645-239AFFCDC024}"/>
              </a:ext>
            </a:extLst>
          </p:cNvPr>
          <p:cNvSpPr>
            <a:spLocks noGrp="1"/>
          </p:cNvSpPr>
          <p:nvPr>
            <p:ph type="sldNum" sz="quarter" idx="10"/>
          </p:nvPr>
        </p:nvSpPr>
        <p:spPr/>
        <p:txBody>
          <a:bodyPr/>
          <a:lstStyle/>
          <a:p>
            <a:fld id="{511FA935-BBE5-BC45-93FB-2CABE2AD613B}" type="slidenum">
              <a:rPr lang="en-US" smtClean="0"/>
              <a:t>94</a:t>
            </a:fld>
            <a:endParaRPr lang="en-US"/>
          </a:p>
        </p:txBody>
      </p:sp>
    </p:spTree>
    <p:extLst>
      <p:ext uri="{BB962C8B-B14F-4D97-AF65-F5344CB8AC3E}">
        <p14:creationId xmlns:p14="http://schemas.microsoft.com/office/powerpoint/2010/main" val="11298450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Storing the minimum </a:t>
            </a:r>
            <a:r>
              <a:rPr lang="en-US" dirty="0" err="1"/>
              <a:t>tRCD</a:t>
            </a:r>
            <a:r>
              <a:rPr lang="en-US" dirty="0"/>
              <a:t> value of all cache lines in a DRAM module is not scalable because there are so many of those.</a:t>
            </a:r>
          </a:p>
          <a:p>
            <a:endParaRPr lang="en-US" dirty="0"/>
          </a:p>
          <a:p>
            <a:r>
              <a:rPr lang="en-US" b="1" dirty="0"/>
              <a:t>[CLICK]</a:t>
            </a:r>
            <a:r>
              <a:rPr lang="en-US" dirty="0"/>
              <a:t> To reduce storage overhead, we use the </a:t>
            </a:r>
            <a:r>
              <a:rPr lang="en-US" dirty="0" err="1"/>
              <a:t>tRCD</a:t>
            </a:r>
            <a:r>
              <a:rPr lang="en-US" dirty="0"/>
              <a:t> of the weakest cache line in a row to identify the </a:t>
            </a:r>
            <a:r>
              <a:rPr lang="en-US" dirty="0" err="1"/>
              <a:t>tRCD</a:t>
            </a:r>
            <a:r>
              <a:rPr lang="en-US" dirty="0"/>
              <a:t> for all cache lines in that row</a:t>
            </a:r>
          </a:p>
          <a:p>
            <a:endParaRPr lang="en-US" dirty="0"/>
          </a:p>
          <a:p>
            <a:r>
              <a:rPr lang="en-US" b="1" dirty="0"/>
              <a:t>[CLICK] </a:t>
            </a:r>
            <a:r>
              <a:rPr lang="en-US" b="0" dirty="0"/>
              <a:t>and use storage-efficient bloom filters to store weak row IDs</a:t>
            </a:r>
          </a:p>
          <a:p>
            <a:endParaRPr lang="en-US" b="0" dirty="0"/>
          </a:p>
          <a:p>
            <a:r>
              <a:rPr lang="en-US" b="1" dirty="0"/>
              <a:t>[CLICK] </a:t>
            </a:r>
            <a:r>
              <a:rPr lang="en-US" b="0" dirty="0"/>
              <a:t>the memory controller</a:t>
            </a:r>
            <a:r>
              <a:rPr lang="en-US" b="1" dirty="0"/>
              <a:t> </a:t>
            </a:r>
            <a:r>
              <a:rPr lang="en-US" b="0" dirty="0"/>
              <a:t>looks up the row id in the bloom filter </a:t>
            </a:r>
            <a:r>
              <a:rPr lang="en-US" b="1" dirty="0"/>
              <a:t>[CLICK]</a:t>
            </a:r>
            <a:r>
              <a:rPr lang="en-US" b="0" dirty="0"/>
              <a:t> if the row is not in the bloom filter we use a low </a:t>
            </a:r>
            <a:r>
              <a:rPr lang="en-US" b="0" dirty="0" err="1"/>
              <a:t>tRCD</a:t>
            </a:r>
            <a:r>
              <a:rPr lang="en-US" b="0" dirty="0"/>
              <a:t>,</a:t>
            </a:r>
          </a:p>
          <a:p>
            <a:endParaRPr lang="en-US" b="0" dirty="0"/>
          </a:p>
          <a:p>
            <a:r>
              <a:rPr lang="en-US" b="0" dirty="0"/>
              <a:t>If </a:t>
            </a:r>
            <a:r>
              <a:rPr lang="en-US" b="1" dirty="0"/>
              <a:t>[CLICK]</a:t>
            </a:r>
            <a:r>
              <a:rPr lang="en-US" b="0" dirty="0"/>
              <a:t> the row is in the bloom filter, we use a higher </a:t>
            </a:r>
            <a:r>
              <a:rPr lang="en-US" b="0" dirty="0" err="1"/>
              <a:t>tRCD</a:t>
            </a:r>
            <a:r>
              <a:rPr lang="en-US" b="0" dirty="0"/>
              <a:t> value</a:t>
            </a:r>
            <a:endParaRPr lang="en-US" b="1" dirty="0"/>
          </a:p>
          <a:p>
            <a:endParaRPr lang="en-US" dirty="0"/>
          </a:p>
          <a:p>
            <a:r>
              <a:rPr lang="en-US" dirty="0"/>
              <a:t>====</a:t>
            </a:r>
          </a:p>
          <a:p>
            <a:r>
              <a:rPr lang="en-US" dirty="0"/>
              <a:t>How big is the Bloom filter?</a:t>
            </a:r>
          </a:p>
        </p:txBody>
      </p:sp>
      <p:sp>
        <p:nvSpPr>
          <p:cNvPr id="4" name="Slide Number Placeholder 3"/>
          <p:cNvSpPr>
            <a:spLocks noGrp="1"/>
          </p:cNvSpPr>
          <p:nvPr>
            <p:ph type="sldNum" sz="quarter" idx="5"/>
          </p:nvPr>
        </p:nvSpPr>
        <p:spPr/>
        <p:txBody>
          <a:bodyPr/>
          <a:lstStyle/>
          <a:p>
            <a:fld id="{0DDF2200-637A-42DD-BD93-B45C1CFA40DE}" type="slidenum">
              <a:rPr lang="en-US" smtClean="0"/>
              <a:pPr/>
              <a:t>95</a:t>
            </a:fld>
            <a:endParaRPr lang="en-US" dirty="0"/>
          </a:p>
        </p:txBody>
      </p:sp>
    </p:spTree>
    <p:extLst>
      <p:ext uri="{BB962C8B-B14F-4D97-AF65-F5344CB8AC3E}">
        <p14:creationId xmlns:p14="http://schemas.microsoft.com/office/powerpoint/2010/main" val="34504452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3A66-434A-2E02-BACD-18517A8C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19458-83BD-C4EF-FB18-ADA61ED1B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1E946-533F-3AFC-D686-8202E2E44C57}"/>
              </a:ext>
            </a:extLst>
          </p:cNvPr>
          <p:cNvSpPr>
            <a:spLocks noGrp="1"/>
          </p:cNvSpPr>
          <p:nvPr>
            <p:ph type="body" idx="1"/>
          </p:nvPr>
        </p:nvSpPr>
        <p:spPr/>
        <p:txBody>
          <a:bodyPr/>
          <a:lstStyle/>
          <a:p>
            <a:r>
              <a:rPr lang="en-US" dirty="0"/>
              <a:t>Let’s now see what is low and what is high </a:t>
            </a:r>
            <a:r>
              <a:rPr lang="en-US" dirty="0" err="1"/>
              <a:t>tRCD</a:t>
            </a:r>
            <a:r>
              <a:rPr lang="en-US" dirty="0"/>
              <a:t>.</a:t>
            </a:r>
          </a:p>
          <a:p>
            <a:endParaRPr lang="en-US" dirty="0"/>
          </a:p>
          <a:p>
            <a:r>
              <a:rPr lang="en-US" dirty="0"/>
              <a:t>We identify the minimum reliable </a:t>
            </a:r>
            <a:r>
              <a:rPr lang="en-US" dirty="0" err="1"/>
              <a:t>tRCD</a:t>
            </a:r>
            <a:r>
              <a:rPr lang="en-US" dirty="0"/>
              <a:t> for each row in the first 4K rows of two banks in DDR4 rank of chips (this slide refers to it as a module). The </a:t>
            </a:r>
            <a:r>
              <a:rPr lang="en-US" dirty="0" err="1"/>
              <a:t>tRCD</a:t>
            </a:r>
            <a:r>
              <a:rPr lang="en-US" dirty="0"/>
              <a:t> for this module is 13.5 nanoseconds.</a:t>
            </a:r>
          </a:p>
          <a:p>
            <a:endParaRPr lang="en-US" dirty="0"/>
          </a:p>
          <a:p>
            <a:r>
              <a:rPr lang="en-US" b="1" dirty="0"/>
              <a:t>[CLICK]</a:t>
            </a:r>
            <a:r>
              <a:rPr lang="en-US" b="0" dirty="0"/>
              <a:t> We show the distribution of </a:t>
            </a:r>
            <a:r>
              <a:rPr lang="en-US" b="0" dirty="0" err="1"/>
              <a:t>tRCD</a:t>
            </a:r>
            <a:r>
              <a:rPr lang="en-US" b="0" dirty="0"/>
              <a:t> values across rows on both y and x-axes here. Group ID determines the group of 64 rows, so as we move right and down in each figure the row IDs increase.</a:t>
            </a:r>
            <a:endParaRPr lang="en-US" b="1" dirty="0"/>
          </a:p>
        </p:txBody>
      </p:sp>
      <p:sp>
        <p:nvSpPr>
          <p:cNvPr id="4" name="Slide Number Placeholder 3">
            <a:extLst>
              <a:ext uri="{FF2B5EF4-FFF2-40B4-BE49-F238E27FC236}">
                <a16:creationId xmlns:a16="http://schemas.microsoft.com/office/drawing/2014/main" id="{0ABD8914-2CDC-6646-5538-FE9BD1D01B47}"/>
              </a:ext>
            </a:extLst>
          </p:cNvPr>
          <p:cNvSpPr>
            <a:spLocks noGrp="1"/>
          </p:cNvSpPr>
          <p:nvPr>
            <p:ph type="sldNum" sz="quarter" idx="5"/>
          </p:nvPr>
        </p:nvSpPr>
        <p:spPr/>
        <p:txBody>
          <a:bodyPr/>
          <a:lstStyle/>
          <a:p>
            <a:fld id="{0DDF2200-637A-42DD-BD93-B45C1CFA40DE}" type="slidenum">
              <a:rPr lang="en-US" smtClean="0"/>
              <a:pPr/>
              <a:t>96</a:t>
            </a:fld>
            <a:endParaRPr lang="en-US" dirty="0"/>
          </a:p>
        </p:txBody>
      </p:sp>
    </p:spTree>
    <p:extLst>
      <p:ext uri="{BB962C8B-B14F-4D97-AF65-F5344CB8AC3E}">
        <p14:creationId xmlns:p14="http://schemas.microsoft.com/office/powerpoint/2010/main" val="25495252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full plot</a:t>
            </a:r>
          </a:p>
        </p:txBody>
      </p:sp>
      <p:sp>
        <p:nvSpPr>
          <p:cNvPr id="4" name="Slide Number Placeholder 3"/>
          <p:cNvSpPr>
            <a:spLocks noGrp="1"/>
          </p:cNvSpPr>
          <p:nvPr>
            <p:ph type="sldNum" sz="quarter" idx="5"/>
          </p:nvPr>
        </p:nvSpPr>
        <p:spPr/>
        <p:txBody>
          <a:bodyPr/>
          <a:lstStyle/>
          <a:p>
            <a:fld id="{0DDF2200-637A-42DD-BD93-B45C1CFA40DE}" type="slidenum">
              <a:rPr lang="en-US" smtClean="0"/>
              <a:pPr/>
              <a:t>97</a:t>
            </a:fld>
            <a:endParaRPr lang="en-US" dirty="0"/>
          </a:p>
        </p:txBody>
      </p:sp>
    </p:spTree>
    <p:extLst>
      <p:ext uri="{BB962C8B-B14F-4D97-AF65-F5344CB8AC3E}">
        <p14:creationId xmlns:p14="http://schemas.microsoft.com/office/powerpoint/2010/main" val="6979703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65D7-CEC5-B70F-5509-B81365D39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5326D-0414-03A4-5B16-405CE2BF4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A6893-05F8-C268-93B9-72D7423D1C4F}"/>
              </a:ext>
            </a:extLst>
          </p:cNvPr>
          <p:cNvSpPr>
            <a:spLocks noGrp="1"/>
          </p:cNvSpPr>
          <p:nvPr>
            <p:ph type="body" idx="1"/>
          </p:nvPr>
        </p:nvSpPr>
        <p:spPr/>
        <p:txBody>
          <a:bodyPr/>
          <a:lstStyle/>
          <a:p>
            <a:r>
              <a:rPr lang="en-US" dirty="0"/>
              <a:t>We observe that </a:t>
            </a:r>
            <a:r>
              <a:rPr lang="en-US" b="1" dirty="0"/>
              <a:t>[CLICK]</a:t>
            </a:r>
            <a:r>
              <a:rPr lang="en-US" b="0" dirty="0"/>
              <a:t> all cache lines reliably operate at a </a:t>
            </a:r>
            <a:r>
              <a:rPr lang="en-US" b="0" dirty="0" err="1"/>
              <a:t>tRCD</a:t>
            </a:r>
            <a:r>
              <a:rPr lang="en-US" b="0" dirty="0"/>
              <a:t> value smaller than nominal </a:t>
            </a:r>
            <a:r>
              <a:rPr lang="en-US" b="0" dirty="0" err="1"/>
              <a:t>tRCD</a:t>
            </a:r>
            <a:endParaRPr lang="en-US" b="0" dirty="0"/>
          </a:p>
          <a:p>
            <a:endParaRPr lang="en-US" b="0" dirty="0"/>
          </a:p>
          <a:p>
            <a:r>
              <a:rPr lang="en-US" b="1" dirty="0"/>
              <a:t>[CLICK]</a:t>
            </a:r>
            <a:r>
              <a:rPr lang="en-US" b="0" dirty="0"/>
              <a:t> and we see that a large fraction of the rows have “stronger” cache lines (those that we can reliably access in 9 nanoseconds) than “weaker” cache lines (and those that take 10.5 nanoseconds to access reliably).</a:t>
            </a:r>
            <a:endParaRPr lang="en-US" b="1" dirty="0"/>
          </a:p>
        </p:txBody>
      </p:sp>
      <p:sp>
        <p:nvSpPr>
          <p:cNvPr id="4" name="Slide Number Placeholder 3">
            <a:extLst>
              <a:ext uri="{FF2B5EF4-FFF2-40B4-BE49-F238E27FC236}">
                <a16:creationId xmlns:a16="http://schemas.microsoft.com/office/drawing/2014/main" id="{FE1C6BCB-E3EB-CA98-B207-A7C55651344B}"/>
              </a:ext>
            </a:extLst>
          </p:cNvPr>
          <p:cNvSpPr>
            <a:spLocks noGrp="1"/>
          </p:cNvSpPr>
          <p:nvPr>
            <p:ph type="sldNum" sz="quarter" idx="5"/>
          </p:nvPr>
        </p:nvSpPr>
        <p:spPr/>
        <p:txBody>
          <a:bodyPr/>
          <a:lstStyle/>
          <a:p>
            <a:fld id="{0DDF2200-637A-42DD-BD93-B45C1CFA40DE}" type="slidenum">
              <a:rPr lang="en-US" smtClean="0"/>
              <a:pPr/>
              <a:t>98</a:t>
            </a:fld>
            <a:endParaRPr lang="en-US" dirty="0"/>
          </a:p>
        </p:txBody>
      </p:sp>
    </p:spTree>
    <p:extLst>
      <p:ext uri="{BB962C8B-B14F-4D97-AF65-F5344CB8AC3E}">
        <p14:creationId xmlns:p14="http://schemas.microsoft.com/office/powerpoint/2010/main" val="14532956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t>
            </a:r>
            <a:r>
              <a:rPr lang="en-US" dirty="0" err="1"/>
              <a:t>EasyDRAM</a:t>
            </a:r>
            <a:r>
              <a:rPr lang="en-US" dirty="0"/>
              <a:t> with Time Scaling and </a:t>
            </a:r>
            <a:r>
              <a:rPr lang="en-US" dirty="0" err="1"/>
              <a:t>Ramulator</a:t>
            </a:r>
            <a:r>
              <a:rPr lang="en-US" dirty="0"/>
              <a:t> 2 that models </a:t>
            </a:r>
            <a:r>
              <a:rPr lang="en-US" dirty="0" err="1"/>
              <a:t>EasyDRAM’s</a:t>
            </a:r>
            <a:r>
              <a:rPr lang="en-US" dirty="0"/>
              <a:t> system.</a:t>
            </a:r>
          </a:p>
          <a:p>
            <a:endParaRPr lang="en-US" dirty="0"/>
          </a:p>
          <a:p>
            <a:r>
              <a:rPr lang="en-US" b="1" dirty="0"/>
              <a:t>[CLICK]</a:t>
            </a:r>
            <a:r>
              <a:rPr lang="en-US" b="0" dirty="0"/>
              <a:t> We evaluate workloads from the </a:t>
            </a:r>
            <a:r>
              <a:rPr lang="en-US" b="0" dirty="0" err="1"/>
              <a:t>PolyBench</a:t>
            </a:r>
            <a:r>
              <a:rPr lang="en-US" b="0" dirty="0"/>
              <a:t> suit end to end in </a:t>
            </a:r>
            <a:r>
              <a:rPr lang="en-US" b="0" dirty="0" err="1"/>
              <a:t>EasyDRAM</a:t>
            </a:r>
            <a:r>
              <a:rPr lang="en-US" b="0" dirty="0"/>
              <a:t> and the first 500M instructions of them in </a:t>
            </a:r>
            <a:r>
              <a:rPr lang="en-US" b="0" dirty="0" err="1"/>
              <a:t>Ramulator</a:t>
            </a:r>
            <a:r>
              <a:rPr lang="en-US" b="0" dirty="0"/>
              <a:t> 2.</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99</a:t>
            </a:fld>
            <a:endParaRPr lang="en-US" dirty="0"/>
          </a:p>
        </p:txBody>
      </p:sp>
    </p:spTree>
    <p:extLst>
      <p:ext uri="{BB962C8B-B14F-4D97-AF65-F5344CB8AC3E}">
        <p14:creationId xmlns:p14="http://schemas.microsoft.com/office/powerpoint/2010/main" val="338330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Quire Sans" panose="020B0502040400020003" pitchFamily="34" charset="0"/>
                <a:cs typeface="Quire Sans" panose="020B0502040400020003"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Tree>
    <p:extLst>
      <p:ext uri="{BB962C8B-B14F-4D97-AF65-F5344CB8AC3E}">
        <p14:creationId xmlns:p14="http://schemas.microsoft.com/office/powerpoint/2010/main" val="10387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latin typeface="Quire Sans" panose="020B0502040400020003" pitchFamily="34" charset="0"/>
                <a:cs typeface="Quire Sans" panose="020B0502040400020003" pitchFamily="34" charset="0"/>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534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88" y="78848"/>
            <a:ext cx="8815517" cy="753812"/>
          </a:xfrm>
        </p:spPr>
        <p:txBody>
          <a:bodyPr/>
          <a:lstStyle>
            <a:lvl1pPr>
              <a:defRPr b="1">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Content Placeholder 2"/>
          <p:cNvSpPr>
            <a:spLocks noGrp="1"/>
          </p:cNvSpPr>
          <p:nvPr>
            <p:ph idx="1"/>
          </p:nvPr>
        </p:nvSpPr>
        <p:spPr>
          <a:xfrm>
            <a:off x="155488" y="982979"/>
            <a:ext cx="8815517" cy="5346259"/>
          </a:xfrm>
        </p:spPr>
        <p:txBody>
          <a:bodyPr>
            <a:normAutofit/>
          </a:bodyPr>
          <a:lstStyle>
            <a:lvl1pPr>
              <a:defRPr sz="2800">
                <a:latin typeface="+mn-lt"/>
                <a:cs typeface="Quire Sans" panose="020B0502040400020003" pitchFamily="34" charset="0"/>
              </a:defRPr>
            </a:lvl1pPr>
            <a:lvl2pPr>
              <a:defRPr sz="2400">
                <a:latin typeface="+mn-lt"/>
                <a:cs typeface="Quire Sans" panose="020B0502040400020003" pitchFamily="34" charset="0"/>
              </a:defRPr>
            </a:lvl2pPr>
            <a:lvl3pPr>
              <a:defRPr sz="1800">
                <a:latin typeface="+mn-lt"/>
                <a:cs typeface="Quire Sans" panose="020B0502040400020003" pitchFamily="34" charset="0"/>
              </a:defRPr>
            </a:lvl3pPr>
            <a:lvl4pPr>
              <a:defRPr sz="1600">
                <a:latin typeface="+mn-lt"/>
                <a:cs typeface="Quire Sans" panose="020B0502040400020003" pitchFamily="34" charset="0"/>
              </a:defRPr>
            </a:lvl4pPr>
            <a:lvl5pPr>
              <a:defRPr sz="1600">
                <a:latin typeface="+mn-lt"/>
                <a:cs typeface="Quire Sans" panose="020B050204040002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5" name="Graphic 4">
            <a:extLst>
              <a:ext uri="{FF2B5EF4-FFF2-40B4-BE49-F238E27FC236}">
                <a16:creationId xmlns:a16="http://schemas.microsoft.com/office/drawing/2014/main" id="{1FE239BD-A8A4-43DB-B353-D4FADB3F9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16460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mj-lt"/>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09459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D52620CB-F40B-4377-AE03-D77EEA0FDDFD}"/>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3" name="Graphic 2">
            <a:extLst>
              <a:ext uri="{FF2B5EF4-FFF2-40B4-BE49-F238E27FC236}">
                <a16:creationId xmlns:a16="http://schemas.microsoft.com/office/drawing/2014/main" id="{A4401882-3B48-42E2-9E56-FC35D4903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558315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Quire Sans" panose="020B0502040400020003" pitchFamily="34" charset="0"/>
              </a:rPr>
              <a:t>Video</a:t>
            </a:r>
          </a:p>
        </p:txBody>
      </p:sp>
    </p:spTree>
    <p:extLst>
      <p:ext uri="{BB962C8B-B14F-4D97-AF65-F5344CB8AC3E}">
        <p14:creationId xmlns:p14="http://schemas.microsoft.com/office/powerpoint/2010/main" val="24527859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dt="0"/>
  <p:txStyles>
    <p:titleStyle>
      <a:lvl1pPr algn="l" defTabSz="685766" rtl="0" eaLnBrk="1" latinLnBrk="0" hangingPunct="1">
        <a:lnSpc>
          <a:spcPct val="90000"/>
        </a:lnSpc>
        <a:spcBef>
          <a:spcPct val="0"/>
        </a:spcBef>
        <a:buNone/>
        <a:defRPr sz="4000" b="1" kern="1200">
          <a:solidFill>
            <a:schemeClr val="accent5">
              <a:lumMod val="75000"/>
            </a:schemeClr>
          </a:solidFill>
          <a:latin typeface="+mj-lt"/>
          <a:ea typeface="Verdana" panose="020B0604030504040204" pitchFamily="34" charset="0"/>
          <a:cs typeface="Verdana" panose="020B0604030504040204"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rxiv.org/abs/2506.10441"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hyperlink" Target="https://arxiv.org/pdf/2506.10441"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hyperlink" Target="https://github.com/CMU-SAFARI/EasyDRAM"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rxiv.org/abs/2506.10441" TargetMode="External"/><Relationship Id="rId7"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2506.1044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2506.10441"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506.10441"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arxiv.org/pdf/2506.10441"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hyperlink" Target="https://github.com/CMU-SAFARI/DRAM-Bender" TargetMode="External"/><Relationship Id="rId4" Type="http://schemas.openxmlformats.org/officeDocument/2006/relationships/hyperlink" Target="https://arxiv.org/pdf/2211.05838.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hyperlink" Target="https://github.com/CMU-SAFARI/DRAM-Bender" TargetMode="External"/><Relationship Id="rId4" Type="http://schemas.openxmlformats.org/officeDocument/2006/relationships/hyperlink" Target="https://arxiv.org/pdf/2211.05838.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github.com/CMU-SAFARI/DRAM-Bender" TargetMode="External"/><Relationship Id="rId4" Type="http://schemas.openxmlformats.org/officeDocument/2006/relationships/hyperlink" Target="https://arxiv.org/pdf/2211.05838.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image" Target="../media/image20.svg"/><Relationship Id="rId1" Type="http://schemas.openxmlformats.org/officeDocument/2006/relationships/slideLayout" Target="../slideLayouts/slideLayout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61.xml.rels><?xml version="1.0" encoding="UTF-8" standalone="yes"?>
<Relationships xmlns="http://schemas.openxmlformats.org/package/2006/relationships"><Relationship Id="rId8" Type="http://schemas.openxmlformats.org/officeDocument/2006/relationships/hyperlink" Target="https://arxiv.org/pdf/2506.10441" TargetMode="External"/><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https://arxiv.org/pdf/2506.1044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arxiv.org/pdf/2506.10441"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7824D1-021C-F1C0-1E76-5DD7100C70B5}"/>
              </a:ext>
            </a:extLst>
          </p:cNvPr>
          <p:cNvSpPr/>
          <p:nvPr/>
        </p:nvSpPr>
        <p:spPr>
          <a:xfrm>
            <a:off x="-146051" y="-33337"/>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525E1630-6CD1-48D5-37BD-321C3A2F7557}"/>
              </a:ext>
            </a:extLst>
          </p:cNvPr>
          <p:cNvSpPr>
            <a:spLocks noGrp="1"/>
          </p:cNvSpPr>
          <p:nvPr>
            <p:ph type="ctrTitle"/>
          </p:nvPr>
        </p:nvSpPr>
        <p:spPr>
          <a:xfrm>
            <a:off x="80682" y="718951"/>
            <a:ext cx="8982636" cy="2387600"/>
          </a:xfrm>
        </p:spPr>
        <p:txBody>
          <a:bodyPr>
            <a:noAutofit/>
          </a:bodyPr>
          <a:lstStyle/>
          <a:p>
            <a:r>
              <a:rPr lang="en-US" sz="4800" b="0" dirty="0" err="1">
                <a:solidFill>
                  <a:srgbClr val="C00000"/>
                </a:solidFill>
              </a:rPr>
              <a:t>EasyDRAM</a:t>
            </a:r>
            <a:r>
              <a:rPr lang="en-US" sz="2800" b="0" dirty="0"/>
              <a:t> </a:t>
            </a:r>
            <a:br>
              <a:rPr lang="en-US" sz="2800" b="0" dirty="0"/>
            </a:br>
            <a:r>
              <a:rPr lang="en-US" sz="3200" b="0" dirty="0"/>
              <a:t>An FPGA-based Infrastructure for </a:t>
            </a:r>
            <a:br>
              <a:rPr lang="en-US" sz="3200" b="0" dirty="0"/>
            </a:br>
            <a:r>
              <a:rPr lang="en-US" sz="3200" b="0" dirty="0"/>
              <a:t>Fast and Accurate End-to-End Evaluation of </a:t>
            </a:r>
            <a:br>
              <a:rPr lang="en-US" sz="3200" b="0" dirty="0"/>
            </a:br>
            <a:r>
              <a:rPr lang="en-US" sz="3200" b="0" dirty="0"/>
              <a:t>Emerging DRAM Techniques</a:t>
            </a:r>
            <a:endParaRPr lang="en-US" sz="2400" b="0" dirty="0"/>
          </a:p>
        </p:txBody>
      </p:sp>
      <p:sp>
        <p:nvSpPr>
          <p:cNvPr id="6" name="TextBox 5">
            <a:extLst>
              <a:ext uri="{FF2B5EF4-FFF2-40B4-BE49-F238E27FC236}">
                <a16:creationId xmlns:a16="http://schemas.microsoft.com/office/drawing/2014/main" id="{94E2A2DD-8A25-DF35-5966-8B241CDD1BBA}"/>
              </a:ext>
            </a:extLst>
          </p:cNvPr>
          <p:cNvSpPr txBox="1"/>
          <p:nvPr/>
        </p:nvSpPr>
        <p:spPr>
          <a:xfrm>
            <a:off x="1672309" y="4742403"/>
            <a:ext cx="5799378" cy="400110"/>
          </a:xfrm>
          <a:prstGeom prst="rect">
            <a:avLst/>
          </a:prstGeom>
          <a:noFill/>
        </p:spPr>
        <p:txBody>
          <a:bodyPr wrap="square">
            <a:spAutoFit/>
          </a:bodyPr>
          <a:lstStyle/>
          <a:p>
            <a:pPr algn="ctr"/>
            <a:r>
              <a:rPr lang="pt-BR" sz="2000" dirty="0">
                <a:latin typeface="+mj-lt"/>
                <a:hlinkClick r:id="rId3"/>
              </a:rPr>
              <a:t>https://arxiv.org/abs/2506.10441</a:t>
            </a:r>
            <a:endParaRPr lang="en-US" sz="2000" dirty="0">
              <a:latin typeface="+mj-lt"/>
            </a:endParaRPr>
          </a:p>
        </p:txBody>
      </p:sp>
      <p:pic>
        <p:nvPicPr>
          <p:cNvPr id="7" name="Picture 4">
            <a:extLst>
              <a:ext uri="{FF2B5EF4-FFF2-40B4-BE49-F238E27FC236}">
                <a16:creationId xmlns:a16="http://schemas.microsoft.com/office/drawing/2014/main" id="{9E2B35C3-903F-F471-74C8-9840EF1546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647" y="6254924"/>
            <a:ext cx="1922245" cy="320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E707CF29-A21D-D2AD-7F55-F732206442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3854" y="5645882"/>
            <a:ext cx="1996293" cy="384048"/>
          </a:xfrm>
          <a:prstGeom prst="rect">
            <a:avLst/>
          </a:prstGeom>
        </p:spPr>
      </p:pic>
      <p:pic>
        <p:nvPicPr>
          <p:cNvPr id="1026" name="Picture 2">
            <a:extLst>
              <a:ext uri="{FF2B5EF4-FFF2-40B4-BE49-F238E27FC236}">
                <a16:creationId xmlns:a16="http://schemas.microsoft.com/office/drawing/2014/main" id="{BF75B0C3-EE71-39BC-879B-D902805536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29" b="3533"/>
          <a:stretch/>
        </p:blipFill>
        <p:spPr bwMode="auto">
          <a:xfrm>
            <a:off x="4991043" y="6186344"/>
            <a:ext cx="1383809" cy="457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82F11EE-CC22-CFAE-CC51-76B55F8E814E}"/>
              </a:ext>
            </a:extLst>
          </p:cNvPr>
          <p:cNvSpPr txBox="1"/>
          <p:nvPr/>
        </p:nvSpPr>
        <p:spPr>
          <a:xfrm>
            <a:off x="1440424" y="3353409"/>
            <a:ext cx="6263148" cy="1494744"/>
          </a:xfrm>
          <a:prstGeom prst="rect">
            <a:avLst/>
          </a:prstGeom>
          <a:noFill/>
          <a:ln w="57150">
            <a:noFill/>
          </a:ln>
        </p:spPr>
        <p:txBody>
          <a:bodyPr wrap="none" rtlCol="0" anchor="ctr">
            <a:noAutofit/>
          </a:bodyPr>
          <a:lstStyle/>
          <a:p>
            <a:pPr algn="ctr">
              <a:lnSpc>
                <a:spcPct val="90000"/>
              </a:lnSpc>
            </a:pPr>
            <a:r>
              <a:rPr lang="en-US" sz="2200" dirty="0" err="1">
                <a:solidFill>
                  <a:prstClr val="black"/>
                </a:solidFill>
              </a:rPr>
              <a:t>Oğuzhan</a:t>
            </a:r>
            <a:r>
              <a:rPr lang="en-US" sz="2200" dirty="0">
                <a:solidFill>
                  <a:prstClr val="black"/>
                </a:solidFill>
              </a:rPr>
              <a:t> </a:t>
            </a:r>
            <a:r>
              <a:rPr lang="en-US" sz="2200" dirty="0" err="1">
                <a:solidFill>
                  <a:prstClr val="black"/>
                </a:solidFill>
              </a:rPr>
              <a:t>Canpolat</a:t>
            </a:r>
            <a:r>
              <a:rPr lang="en-US" sz="2200" dirty="0">
                <a:solidFill>
                  <a:prstClr val="black"/>
                </a:solidFill>
              </a:rPr>
              <a:t>        </a:t>
            </a:r>
            <a:r>
              <a:rPr lang="en-US" sz="2200" u="sng" dirty="0">
                <a:solidFill>
                  <a:prstClr val="black"/>
                </a:solidFill>
              </a:rPr>
              <a:t>Ataberk Olgun</a:t>
            </a:r>
            <a:br>
              <a:rPr lang="en-US" sz="2200" u="sng" dirty="0">
                <a:solidFill>
                  <a:prstClr val="black"/>
                </a:solidFill>
              </a:rPr>
            </a:br>
            <a:br>
              <a:rPr lang="en-US" sz="400" u="sng" dirty="0">
                <a:solidFill>
                  <a:prstClr val="black"/>
                </a:solidFill>
              </a:rPr>
            </a:br>
            <a:r>
              <a:rPr lang="en-US" sz="2200" dirty="0">
                <a:solidFill>
                  <a:prstClr val="black"/>
                </a:solidFill>
              </a:rPr>
              <a:t>David Novo        </a:t>
            </a:r>
            <a:r>
              <a:rPr lang="en-US" sz="2200" dirty="0" err="1">
                <a:solidFill>
                  <a:prstClr val="black"/>
                </a:solidFill>
              </a:rPr>
              <a:t>Oğuz</a:t>
            </a:r>
            <a:r>
              <a:rPr lang="en-US" sz="2200" dirty="0">
                <a:solidFill>
                  <a:prstClr val="black"/>
                </a:solidFill>
              </a:rPr>
              <a:t> </a:t>
            </a:r>
            <a:r>
              <a:rPr lang="en-US" sz="2200" dirty="0" err="1">
                <a:solidFill>
                  <a:prstClr val="black"/>
                </a:solidFill>
              </a:rPr>
              <a:t>Ergin</a:t>
            </a:r>
            <a:r>
              <a:rPr lang="en-US" sz="2200" dirty="0">
                <a:solidFill>
                  <a:prstClr val="black"/>
                </a:solidFill>
              </a:rPr>
              <a:t>        Onur </a:t>
            </a:r>
            <a:r>
              <a:rPr lang="en-US" sz="2200" dirty="0" err="1">
                <a:solidFill>
                  <a:prstClr val="black"/>
                </a:solidFill>
              </a:rPr>
              <a:t>Mutlu</a:t>
            </a:r>
            <a:endParaRPr lang="en-US" sz="2200" dirty="0">
              <a:solidFill>
                <a:prstClr val="black"/>
              </a:solidFill>
            </a:endParaRPr>
          </a:p>
        </p:txBody>
      </p:sp>
      <p:pic>
        <p:nvPicPr>
          <p:cNvPr id="9" name="Picture 8">
            <a:extLst>
              <a:ext uri="{FF2B5EF4-FFF2-40B4-BE49-F238E27FC236}">
                <a16:creationId xmlns:a16="http://schemas.microsoft.com/office/drawing/2014/main" id="{25346765-8274-90AC-48D0-01B822626A4A}"/>
              </a:ext>
            </a:extLst>
          </p:cNvPr>
          <p:cNvPicPr>
            <a:picLocks noChangeAspect="1"/>
          </p:cNvPicPr>
          <p:nvPr/>
        </p:nvPicPr>
        <p:blipFill>
          <a:blip r:embed="rId8"/>
          <a:stretch>
            <a:fillRect/>
          </a:stretch>
        </p:blipFill>
        <p:spPr>
          <a:xfrm>
            <a:off x="6907173" y="6186344"/>
            <a:ext cx="1939066" cy="457200"/>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FD4AA72F-205A-2C1C-888E-720AA29E65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12" y="6190030"/>
            <a:ext cx="1715511" cy="457200"/>
          </a:xfrm>
          <a:prstGeom prst="rect">
            <a:avLst/>
          </a:prstGeom>
        </p:spPr>
      </p:pic>
    </p:spTree>
    <p:extLst>
      <p:ext uri="{BB962C8B-B14F-4D97-AF65-F5344CB8AC3E}">
        <p14:creationId xmlns:p14="http://schemas.microsoft.com/office/powerpoint/2010/main" val="399967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C76B-3383-3BEC-2DAB-3477E6D95A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2662841-5AFC-B5C1-CDDE-F6101E425AFF}"/>
              </a:ext>
            </a:extLst>
          </p:cNvPr>
          <p:cNvSpPr/>
          <p:nvPr/>
        </p:nvSpPr>
        <p:spPr>
          <a:xfrm>
            <a:off x="545592" y="3639751"/>
            <a:ext cx="7631455" cy="404978"/>
          </a:xfrm>
          <a:prstGeom prst="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Content Placeholder 2">
            <a:extLst>
              <a:ext uri="{FF2B5EF4-FFF2-40B4-BE49-F238E27FC236}">
                <a16:creationId xmlns:a16="http://schemas.microsoft.com/office/drawing/2014/main" id="{C4745687-7661-CC6B-6137-8AD7935D2E95}"/>
              </a:ext>
            </a:extLst>
          </p:cNvPr>
          <p:cNvSpPr>
            <a:spLocks noGrp="1"/>
          </p:cNvSpPr>
          <p:nvPr>
            <p:ph idx="1"/>
          </p:nvPr>
        </p:nvSpPr>
        <p:spPr/>
        <p:txBody>
          <a:bodyPr/>
          <a:lstStyle/>
          <a:p>
            <a:r>
              <a:rPr lang="en-US" dirty="0"/>
              <a:t>DRAM techniques </a:t>
            </a:r>
            <a:r>
              <a:rPr lang="en-US" dirty="0">
                <a:solidFill>
                  <a:srgbClr val="C00000"/>
                </a:solidFill>
              </a:rPr>
              <a:t>violate standard timing parameters</a:t>
            </a:r>
            <a:br>
              <a:rPr lang="en-US" dirty="0"/>
            </a:br>
            <a:r>
              <a:rPr lang="en-US" dirty="0"/>
              <a:t>to </a:t>
            </a:r>
            <a:r>
              <a:rPr lang="en-US" dirty="0">
                <a:solidFill>
                  <a:schemeClr val="accent6">
                    <a:lumMod val="75000"/>
                  </a:schemeClr>
                </a:solidFill>
              </a:rPr>
              <a:t>improve latency </a:t>
            </a:r>
            <a:r>
              <a:rPr lang="en-US" dirty="0"/>
              <a:t>and </a:t>
            </a:r>
            <a:r>
              <a:rPr lang="en-US" dirty="0">
                <a:solidFill>
                  <a:schemeClr val="accent6">
                    <a:lumMod val="75000"/>
                  </a:schemeClr>
                </a:solidFill>
              </a:rPr>
              <a:t>computing capabilities </a:t>
            </a:r>
            <a:r>
              <a:rPr lang="en-US" dirty="0"/>
              <a:t>of DRAM</a:t>
            </a:r>
          </a:p>
          <a:p>
            <a:endParaRPr lang="en-US" dirty="0"/>
          </a:p>
          <a:p>
            <a:r>
              <a:rPr lang="en-US" dirty="0"/>
              <a:t>Many examples</a:t>
            </a:r>
          </a:p>
          <a:p>
            <a:pPr lvl="1">
              <a:lnSpc>
                <a:spcPct val="100000"/>
              </a:lnSpc>
            </a:pPr>
            <a:r>
              <a:rPr lang="en-US" dirty="0"/>
              <a:t>In-DRAM bulk data </a:t>
            </a:r>
            <a:r>
              <a:rPr lang="en-US" dirty="0">
                <a:solidFill>
                  <a:schemeClr val="accent2">
                    <a:lumMod val="75000"/>
                  </a:schemeClr>
                </a:solidFill>
              </a:rPr>
              <a:t>copy</a:t>
            </a:r>
            <a:r>
              <a:rPr lang="en-US" dirty="0"/>
              <a:t> and </a:t>
            </a:r>
            <a:r>
              <a:rPr lang="en-US" dirty="0">
                <a:solidFill>
                  <a:schemeClr val="accent2">
                    <a:lumMod val="75000"/>
                  </a:schemeClr>
                </a:solidFill>
              </a:rPr>
              <a:t>initialization</a:t>
            </a:r>
            <a:r>
              <a:rPr lang="en-US" dirty="0"/>
              <a:t> (</a:t>
            </a:r>
            <a:r>
              <a:rPr lang="en-US" dirty="0" err="1"/>
              <a:t>RowClone</a:t>
            </a:r>
            <a:r>
              <a:rPr lang="en-US" dirty="0"/>
              <a:t> </a:t>
            </a:r>
            <a:r>
              <a:rPr lang="en-US" sz="1600" dirty="0">
                <a:solidFill>
                  <a:srgbClr val="7030A0"/>
                </a:solidFill>
              </a:rPr>
              <a:t>[MICRO’</a:t>
            </a:r>
            <a:r>
              <a:rPr lang="en-US" sz="1600" dirty="0">
                <a:solidFill>
                  <a:srgbClr val="7030A0"/>
                </a:solidFill>
                <a:latin typeface="Trebuchet MS" panose="020B0703020202090204" pitchFamily="34" charset="0"/>
              </a:rPr>
              <a:t>13</a:t>
            </a:r>
            <a:r>
              <a:rPr lang="en-US" sz="1600" dirty="0">
                <a:solidFill>
                  <a:srgbClr val="7030A0"/>
                </a:solidFill>
              </a:rPr>
              <a:t>]</a:t>
            </a:r>
            <a:r>
              <a:rPr lang="en-US" dirty="0"/>
              <a:t>)</a:t>
            </a:r>
          </a:p>
          <a:p>
            <a:pPr lvl="1">
              <a:lnSpc>
                <a:spcPct val="100000"/>
              </a:lnSpc>
            </a:pPr>
            <a:r>
              <a:rPr lang="en-US" dirty="0"/>
              <a:t>Bulk </a:t>
            </a:r>
            <a:r>
              <a:rPr lang="en-US" dirty="0">
                <a:solidFill>
                  <a:schemeClr val="accent5">
                    <a:lumMod val="75000"/>
                  </a:schemeClr>
                </a:solidFill>
              </a:rPr>
              <a:t>bitwise operations </a:t>
            </a:r>
            <a:r>
              <a:rPr lang="en-US" dirty="0"/>
              <a:t>(Ambit </a:t>
            </a:r>
            <a:r>
              <a:rPr lang="en-US" sz="1600" dirty="0">
                <a:solidFill>
                  <a:srgbClr val="7030A0"/>
                </a:solidFill>
              </a:rPr>
              <a:t>[MICRO’</a:t>
            </a:r>
            <a:r>
              <a:rPr lang="en-US" sz="1600" dirty="0">
                <a:solidFill>
                  <a:srgbClr val="7030A0"/>
                </a:solidFill>
                <a:latin typeface="Trebuchet MS" panose="020B0703020202090204" pitchFamily="34" charset="0"/>
              </a:rPr>
              <a:t>17</a:t>
            </a:r>
            <a:r>
              <a:rPr lang="en-US" sz="1600" dirty="0">
                <a:solidFill>
                  <a:srgbClr val="7030A0"/>
                </a:solidFill>
              </a:rPr>
              <a:t>]</a:t>
            </a:r>
            <a:r>
              <a:rPr lang="en-US" dirty="0"/>
              <a:t>)</a:t>
            </a:r>
          </a:p>
          <a:p>
            <a:pPr lvl="1">
              <a:lnSpc>
                <a:spcPct val="100000"/>
              </a:lnSpc>
            </a:pPr>
            <a:r>
              <a:rPr lang="en-US" dirty="0"/>
              <a:t>DRAM </a:t>
            </a:r>
            <a:r>
              <a:rPr lang="en-US" dirty="0">
                <a:solidFill>
                  <a:srgbClr val="C00000"/>
                </a:solidFill>
              </a:rPr>
              <a:t>access latency reduction </a:t>
            </a:r>
            <a:r>
              <a:rPr lang="en-US" dirty="0"/>
              <a:t>(e.g., </a:t>
            </a:r>
            <a:r>
              <a:rPr lang="en-US" dirty="0" err="1"/>
              <a:t>SolarDRAM</a:t>
            </a:r>
            <a:r>
              <a:rPr lang="en-US" dirty="0"/>
              <a:t> </a:t>
            </a:r>
            <a:r>
              <a:rPr lang="en-US" sz="1600" dirty="0">
                <a:solidFill>
                  <a:srgbClr val="7030A0"/>
                </a:solidFill>
              </a:rPr>
              <a:t>[ICCD’</a:t>
            </a:r>
            <a:r>
              <a:rPr lang="en-US" sz="1600" dirty="0">
                <a:solidFill>
                  <a:srgbClr val="7030A0"/>
                </a:solidFill>
                <a:latin typeface="Trebuchet MS" panose="020B0703020202090204" pitchFamily="34" charset="0"/>
              </a:rPr>
              <a:t>18</a:t>
            </a:r>
            <a:r>
              <a:rPr lang="en-US" sz="1600" dirty="0">
                <a:solidFill>
                  <a:srgbClr val="7030A0"/>
                </a:solidFill>
              </a:rPr>
              <a:t>]</a:t>
            </a:r>
            <a:r>
              <a:rPr lang="en-US" dirty="0"/>
              <a:t>)</a:t>
            </a:r>
          </a:p>
          <a:p>
            <a:pPr lvl="1">
              <a:lnSpc>
                <a:spcPct val="100000"/>
              </a:lnSpc>
            </a:pPr>
            <a:r>
              <a:rPr lang="en-US" dirty="0"/>
              <a:t>Retention-aware </a:t>
            </a:r>
            <a:r>
              <a:rPr lang="en-US" dirty="0">
                <a:solidFill>
                  <a:schemeClr val="accent6">
                    <a:lumMod val="75000"/>
                  </a:schemeClr>
                </a:solidFill>
              </a:rPr>
              <a:t>intelligent refresh </a:t>
            </a:r>
            <a:r>
              <a:rPr lang="en-US" dirty="0"/>
              <a:t>(e.g., RAIDR </a:t>
            </a:r>
            <a:r>
              <a:rPr lang="en-US" sz="1600" dirty="0">
                <a:solidFill>
                  <a:srgbClr val="7030A0"/>
                </a:solidFill>
              </a:rPr>
              <a:t>[ISCA’</a:t>
            </a:r>
            <a:r>
              <a:rPr lang="en-US" sz="1600" dirty="0">
                <a:solidFill>
                  <a:srgbClr val="7030A0"/>
                </a:solidFill>
                <a:latin typeface="Trebuchet MS" panose="020B0703020202090204" pitchFamily="34" charset="0"/>
              </a:rPr>
              <a:t>12</a:t>
            </a:r>
            <a:r>
              <a:rPr lang="en-US" sz="1600" dirty="0">
                <a:solidFill>
                  <a:srgbClr val="7030A0"/>
                </a:solidFill>
              </a:rPr>
              <a:t>]</a:t>
            </a:r>
            <a:r>
              <a:rPr lang="en-US" dirty="0"/>
              <a:t>)</a:t>
            </a:r>
          </a:p>
          <a:p>
            <a:pPr lvl="1">
              <a:lnSpc>
                <a:spcPct val="100000"/>
              </a:lnSpc>
              <a:buClr>
                <a:schemeClr val="tx1"/>
              </a:buClr>
            </a:pPr>
            <a:r>
              <a:rPr lang="en-US" dirty="0">
                <a:solidFill>
                  <a:schemeClr val="accent4">
                    <a:lumMod val="75000"/>
                  </a:schemeClr>
                </a:solidFill>
              </a:rPr>
              <a:t>Random number generation</a:t>
            </a:r>
            <a:r>
              <a:rPr lang="en-US" dirty="0"/>
              <a:t> (e.g., QUAC-TRNG </a:t>
            </a:r>
            <a:r>
              <a:rPr lang="en-US" sz="1600" dirty="0">
                <a:solidFill>
                  <a:srgbClr val="7030A0"/>
                </a:solidFill>
              </a:rPr>
              <a:t>[ISCA’</a:t>
            </a:r>
            <a:r>
              <a:rPr lang="en-US" sz="1600" dirty="0">
                <a:solidFill>
                  <a:srgbClr val="7030A0"/>
                </a:solidFill>
                <a:latin typeface="Trebuchet MS" panose="020B0703020202090204" pitchFamily="34" charset="0"/>
              </a:rPr>
              <a:t>21</a:t>
            </a:r>
            <a:r>
              <a:rPr lang="en-US" sz="1600" dirty="0">
                <a:solidFill>
                  <a:srgbClr val="7030A0"/>
                </a:solidFill>
              </a:rPr>
              <a:t>]</a:t>
            </a:r>
            <a:r>
              <a:rPr lang="en-US" dirty="0"/>
              <a:t>)</a:t>
            </a:r>
          </a:p>
          <a:p>
            <a:pPr lvl="1"/>
            <a:r>
              <a:rPr lang="en-US" dirty="0"/>
              <a:t>… </a:t>
            </a:r>
          </a:p>
          <a:p>
            <a:pPr lvl="1"/>
            <a:endParaRPr lang="en-US" dirty="0"/>
          </a:p>
        </p:txBody>
      </p:sp>
      <p:sp>
        <p:nvSpPr>
          <p:cNvPr id="2" name="Title 1">
            <a:extLst>
              <a:ext uri="{FF2B5EF4-FFF2-40B4-BE49-F238E27FC236}">
                <a16:creationId xmlns:a16="http://schemas.microsoft.com/office/drawing/2014/main" id="{378B985B-12A0-4C27-CB1D-16C8969730FF}"/>
              </a:ext>
            </a:extLst>
          </p:cNvPr>
          <p:cNvSpPr>
            <a:spLocks noGrp="1"/>
          </p:cNvSpPr>
          <p:nvPr>
            <p:ph type="title"/>
          </p:nvPr>
        </p:nvSpPr>
        <p:spPr/>
        <p:txBody>
          <a:bodyPr/>
          <a:lstStyle/>
          <a:p>
            <a:r>
              <a:rPr lang="en-US" dirty="0"/>
              <a:t>DRAM Techniques</a:t>
            </a:r>
          </a:p>
        </p:txBody>
      </p:sp>
      <p:sp>
        <p:nvSpPr>
          <p:cNvPr id="4" name="Slide Number Placeholder 3">
            <a:extLst>
              <a:ext uri="{FF2B5EF4-FFF2-40B4-BE49-F238E27FC236}">
                <a16:creationId xmlns:a16="http://schemas.microsoft.com/office/drawing/2014/main" id="{D3CDFE9B-54FE-C73F-E99B-E350AAACF67C}"/>
              </a:ext>
            </a:extLst>
          </p:cNvPr>
          <p:cNvSpPr>
            <a:spLocks noGrp="1"/>
          </p:cNvSpPr>
          <p:nvPr>
            <p:ph type="sldNum" sz="quarter" idx="12"/>
          </p:nvPr>
        </p:nvSpPr>
        <p:spPr/>
        <p:txBody>
          <a:bodyPr/>
          <a:lstStyle/>
          <a:p>
            <a:fld id="{C19D2B53-EDAE-4B41-B849-8916FA40BCB6}" type="slidenum">
              <a:rPr lang="en-US" smtClean="0"/>
              <a:pPr/>
              <a:t>10</a:t>
            </a:fld>
            <a:endParaRPr lang="en-US" dirty="0"/>
          </a:p>
        </p:txBody>
      </p:sp>
      <p:sp>
        <p:nvSpPr>
          <p:cNvPr id="6" name="Rectangle 5">
            <a:extLst>
              <a:ext uri="{FF2B5EF4-FFF2-40B4-BE49-F238E27FC236}">
                <a16:creationId xmlns:a16="http://schemas.microsoft.com/office/drawing/2014/main" id="{D49518D0-94D2-F74D-6BA5-5ABD99D0E5E8}"/>
              </a:ext>
            </a:extLst>
          </p:cNvPr>
          <p:cNvSpPr/>
          <p:nvPr/>
        </p:nvSpPr>
        <p:spPr>
          <a:xfrm>
            <a:off x="463532" y="4132385"/>
            <a:ext cx="7808109" cy="106680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5" name="Rectangle 4">
            <a:extLst>
              <a:ext uri="{FF2B5EF4-FFF2-40B4-BE49-F238E27FC236}">
                <a16:creationId xmlns:a16="http://schemas.microsoft.com/office/drawing/2014/main" id="{90DCF39B-C6E1-6E70-4B9A-0138F0719F9D}"/>
              </a:ext>
            </a:extLst>
          </p:cNvPr>
          <p:cNvSpPr/>
          <p:nvPr/>
        </p:nvSpPr>
        <p:spPr>
          <a:xfrm>
            <a:off x="545593" y="2772509"/>
            <a:ext cx="8262076" cy="829408"/>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388877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1621-5333-2983-E5FF-0EDF225BDAB5}"/>
              </a:ext>
            </a:extLst>
          </p:cNvPr>
          <p:cNvSpPr>
            <a:spLocks noGrp="1"/>
          </p:cNvSpPr>
          <p:nvPr>
            <p:ph type="title"/>
          </p:nvPr>
        </p:nvSpPr>
        <p:spPr/>
        <p:txBody>
          <a:bodyPr/>
          <a:lstStyle/>
          <a:p>
            <a:r>
              <a:rPr lang="en-US" dirty="0" err="1"/>
              <a:t>SolarDRAM</a:t>
            </a:r>
            <a:r>
              <a:rPr lang="en-US" dirty="0"/>
              <a:t> Results</a:t>
            </a:r>
          </a:p>
        </p:txBody>
      </p:sp>
      <p:pic>
        <p:nvPicPr>
          <p:cNvPr id="5" name="Content Placeholder 4">
            <a:extLst>
              <a:ext uri="{FF2B5EF4-FFF2-40B4-BE49-F238E27FC236}">
                <a16:creationId xmlns:a16="http://schemas.microsoft.com/office/drawing/2014/main" id="{40383E47-B591-FB9F-CC65-21DB20C6DE98}"/>
              </a:ext>
            </a:extLst>
          </p:cNvPr>
          <p:cNvPicPr>
            <a:picLocks noGrp="1" noChangeAspect="1"/>
          </p:cNvPicPr>
          <p:nvPr>
            <p:ph idx="1"/>
          </p:nvPr>
        </p:nvPicPr>
        <p:blipFill>
          <a:blip r:embed="rId3"/>
          <a:stretch>
            <a:fillRect/>
          </a:stretch>
        </p:blipFill>
        <p:spPr>
          <a:xfrm>
            <a:off x="164306" y="999144"/>
            <a:ext cx="8815388" cy="3529005"/>
          </a:xfrm>
          <a:prstGeom prst="rect">
            <a:avLst/>
          </a:prstGeom>
        </p:spPr>
      </p:pic>
      <p:sp>
        <p:nvSpPr>
          <p:cNvPr id="4" name="Slide Number Placeholder 3">
            <a:extLst>
              <a:ext uri="{FF2B5EF4-FFF2-40B4-BE49-F238E27FC236}">
                <a16:creationId xmlns:a16="http://schemas.microsoft.com/office/drawing/2014/main" id="{CB325472-5F4C-C916-AC2B-78BDCF3FF62D}"/>
              </a:ext>
            </a:extLst>
          </p:cNvPr>
          <p:cNvSpPr>
            <a:spLocks noGrp="1"/>
          </p:cNvSpPr>
          <p:nvPr>
            <p:ph type="sldNum" sz="quarter" idx="12"/>
          </p:nvPr>
        </p:nvSpPr>
        <p:spPr/>
        <p:txBody>
          <a:bodyPr/>
          <a:lstStyle/>
          <a:p>
            <a:fld id="{C19D2B53-EDAE-4B41-B849-8916FA40BCB6}" type="slidenum">
              <a:rPr lang="en-US" smtClean="0"/>
              <a:pPr/>
              <a:t>100</a:t>
            </a:fld>
            <a:endParaRPr lang="en-US" dirty="0"/>
          </a:p>
        </p:txBody>
      </p:sp>
      <p:sp>
        <p:nvSpPr>
          <p:cNvPr id="6" name="Rectangle 5">
            <a:extLst>
              <a:ext uri="{FF2B5EF4-FFF2-40B4-BE49-F238E27FC236}">
                <a16:creationId xmlns:a16="http://schemas.microsoft.com/office/drawing/2014/main" id="{B91EEA11-F861-58F3-28D8-B1236AF42EDB}"/>
              </a:ext>
            </a:extLst>
          </p:cNvPr>
          <p:cNvSpPr/>
          <p:nvPr/>
        </p:nvSpPr>
        <p:spPr>
          <a:xfrm>
            <a:off x="1192162" y="1725129"/>
            <a:ext cx="7533197" cy="1703872"/>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Rectangle 6">
            <a:extLst>
              <a:ext uri="{FF2B5EF4-FFF2-40B4-BE49-F238E27FC236}">
                <a16:creationId xmlns:a16="http://schemas.microsoft.com/office/drawing/2014/main" id="{C9A9CED8-004E-0D2F-55A2-2E023187E329}"/>
              </a:ext>
            </a:extLst>
          </p:cNvPr>
          <p:cNvSpPr/>
          <p:nvPr/>
        </p:nvSpPr>
        <p:spPr>
          <a:xfrm>
            <a:off x="1829305" y="1059774"/>
            <a:ext cx="5992672" cy="498871"/>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8160142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A21C-5162-5786-5B04-E4F63E546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6D3AE-E546-C938-54AA-CB35DEB2960F}"/>
              </a:ext>
            </a:extLst>
          </p:cNvPr>
          <p:cNvSpPr>
            <a:spLocks noGrp="1"/>
          </p:cNvSpPr>
          <p:nvPr>
            <p:ph type="title"/>
          </p:nvPr>
        </p:nvSpPr>
        <p:spPr/>
        <p:txBody>
          <a:bodyPr/>
          <a:lstStyle/>
          <a:p>
            <a:r>
              <a:rPr lang="en-US" dirty="0" err="1"/>
              <a:t>SolarDRAM</a:t>
            </a:r>
            <a:r>
              <a:rPr lang="en-US" dirty="0"/>
              <a:t> Results</a:t>
            </a:r>
          </a:p>
        </p:txBody>
      </p:sp>
      <p:pic>
        <p:nvPicPr>
          <p:cNvPr id="5" name="Content Placeholder 4">
            <a:extLst>
              <a:ext uri="{FF2B5EF4-FFF2-40B4-BE49-F238E27FC236}">
                <a16:creationId xmlns:a16="http://schemas.microsoft.com/office/drawing/2014/main" id="{7B162CBC-F5E9-E44F-5442-47D38BEDF507}"/>
              </a:ext>
            </a:extLst>
          </p:cNvPr>
          <p:cNvPicPr>
            <a:picLocks noGrp="1" noChangeAspect="1"/>
          </p:cNvPicPr>
          <p:nvPr>
            <p:ph idx="1"/>
          </p:nvPr>
        </p:nvPicPr>
        <p:blipFill>
          <a:blip r:embed="rId3"/>
          <a:stretch>
            <a:fillRect/>
          </a:stretch>
        </p:blipFill>
        <p:spPr>
          <a:xfrm>
            <a:off x="164306" y="999144"/>
            <a:ext cx="8815388" cy="3529005"/>
          </a:xfrm>
          <a:prstGeom prst="rect">
            <a:avLst/>
          </a:prstGeom>
        </p:spPr>
      </p:pic>
      <p:sp>
        <p:nvSpPr>
          <p:cNvPr id="4" name="Slide Number Placeholder 3">
            <a:extLst>
              <a:ext uri="{FF2B5EF4-FFF2-40B4-BE49-F238E27FC236}">
                <a16:creationId xmlns:a16="http://schemas.microsoft.com/office/drawing/2014/main" id="{B521BBF8-ED2C-9577-5690-1C89BAE30056}"/>
              </a:ext>
            </a:extLst>
          </p:cNvPr>
          <p:cNvSpPr>
            <a:spLocks noGrp="1"/>
          </p:cNvSpPr>
          <p:nvPr>
            <p:ph type="sldNum" sz="quarter" idx="12"/>
          </p:nvPr>
        </p:nvSpPr>
        <p:spPr/>
        <p:txBody>
          <a:bodyPr/>
          <a:lstStyle/>
          <a:p>
            <a:fld id="{C19D2B53-EDAE-4B41-B849-8916FA40BCB6}" type="slidenum">
              <a:rPr lang="en-US" smtClean="0"/>
              <a:pPr/>
              <a:t>101</a:t>
            </a:fld>
            <a:endParaRPr lang="en-US" dirty="0"/>
          </a:p>
        </p:txBody>
      </p:sp>
      <p:sp>
        <p:nvSpPr>
          <p:cNvPr id="6" name="Rectangle 5">
            <a:extLst>
              <a:ext uri="{FF2B5EF4-FFF2-40B4-BE49-F238E27FC236}">
                <a16:creationId xmlns:a16="http://schemas.microsoft.com/office/drawing/2014/main" id="{65161563-959F-4BF7-95E5-16623013F62A}"/>
              </a:ext>
            </a:extLst>
          </p:cNvPr>
          <p:cNvSpPr/>
          <p:nvPr/>
        </p:nvSpPr>
        <p:spPr>
          <a:xfrm>
            <a:off x="1751682" y="1725129"/>
            <a:ext cx="6973677" cy="1703872"/>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274907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F967-9B2C-E657-1935-69A3BB4EE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59878-AC00-1640-19E8-BDFB51B3FE75}"/>
              </a:ext>
            </a:extLst>
          </p:cNvPr>
          <p:cNvSpPr>
            <a:spLocks noGrp="1"/>
          </p:cNvSpPr>
          <p:nvPr>
            <p:ph type="title"/>
          </p:nvPr>
        </p:nvSpPr>
        <p:spPr/>
        <p:txBody>
          <a:bodyPr/>
          <a:lstStyle/>
          <a:p>
            <a:r>
              <a:rPr lang="en-US" dirty="0" err="1"/>
              <a:t>SolarDRAM</a:t>
            </a:r>
            <a:r>
              <a:rPr lang="en-US" dirty="0"/>
              <a:t> Execution Time</a:t>
            </a:r>
          </a:p>
        </p:txBody>
      </p:sp>
      <p:pic>
        <p:nvPicPr>
          <p:cNvPr id="5" name="Content Placeholder 4">
            <a:extLst>
              <a:ext uri="{FF2B5EF4-FFF2-40B4-BE49-F238E27FC236}">
                <a16:creationId xmlns:a16="http://schemas.microsoft.com/office/drawing/2014/main" id="{69B2F01C-0692-0263-EE72-68677505CAA1}"/>
              </a:ext>
            </a:extLst>
          </p:cNvPr>
          <p:cNvPicPr>
            <a:picLocks noGrp="1" noChangeAspect="1"/>
          </p:cNvPicPr>
          <p:nvPr>
            <p:ph idx="1"/>
          </p:nvPr>
        </p:nvPicPr>
        <p:blipFill>
          <a:blip r:embed="rId3"/>
          <a:stretch>
            <a:fillRect/>
          </a:stretch>
        </p:blipFill>
        <p:spPr>
          <a:xfrm>
            <a:off x="164306" y="999144"/>
            <a:ext cx="8815388" cy="3529005"/>
          </a:xfrm>
          <a:prstGeom prst="rect">
            <a:avLst/>
          </a:prstGeom>
        </p:spPr>
      </p:pic>
      <p:sp>
        <p:nvSpPr>
          <p:cNvPr id="4" name="Slide Number Placeholder 3">
            <a:extLst>
              <a:ext uri="{FF2B5EF4-FFF2-40B4-BE49-F238E27FC236}">
                <a16:creationId xmlns:a16="http://schemas.microsoft.com/office/drawing/2014/main" id="{533FA6AE-0793-384D-739A-08D2EB3233F5}"/>
              </a:ext>
            </a:extLst>
          </p:cNvPr>
          <p:cNvSpPr>
            <a:spLocks noGrp="1"/>
          </p:cNvSpPr>
          <p:nvPr>
            <p:ph type="sldNum" sz="quarter" idx="12"/>
          </p:nvPr>
        </p:nvSpPr>
        <p:spPr/>
        <p:txBody>
          <a:bodyPr/>
          <a:lstStyle/>
          <a:p>
            <a:fld id="{C19D2B53-EDAE-4B41-B849-8916FA40BCB6}" type="slidenum">
              <a:rPr lang="en-US" smtClean="0"/>
              <a:pPr/>
              <a:t>102</a:t>
            </a:fld>
            <a:endParaRPr lang="en-US" dirty="0"/>
          </a:p>
        </p:txBody>
      </p:sp>
      <p:sp>
        <p:nvSpPr>
          <p:cNvPr id="3" name="TextBox 2">
            <a:extLst>
              <a:ext uri="{FF2B5EF4-FFF2-40B4-BE49-F238E27FC236}">
                <a16:creationId xmlns:a16="http://schemas.microsoft.com/office/drawing/2014/main" id="{D91A27D1-C985-C8D5-D232-9B6405DD9094}"/>
              </a:ext>
            </a:extLst>
          </p:cNvPr>
          <p:cNvSpPr txBox="1"/>
          <p:nvPr/>
        </p:nvSpPr>
        <p:spPr>
          <a:xfrm>
            <a:off x="-8754" y="4522855"/>
            <a:ext cx="9144000" cy="970938"/>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550" dirty="0" err="1">
                <a:latin typeface="Quire Sans" panose="020B0502040400020003" pitchFamily="34" charset="0"/>
              </a:rPr>
              <a:t>SolarDRAM</a:t>
            </a:r>
            <a:r>
              <a:rPr lang="en-US" sz="2550" dirty="0">
                <a:latin typeface="Quire Sans" panose="020B0502040400020003" pitchFamily="34" charset="0"/>
              </a:rPr>
              <a:t> improves </a:t>
            </a:r>
            <a:r>
              <a:rPr lang="en-US" sz="2550" dirty="0">
                <a:solidFill>
                  <a:schemeClr val="accent2">
                    <a:lumMod val="75000"/>
                  </a:schemeClr>
                </a:solidFill>
                <a:latin typeface="Quire Sans" panose="020B0502040400020003" pitchFamily="34" charset="0"/>
              </a:rPr>
              <a:t>system performance</a:t>
            </a:r>
            <a:br>
              <a:rPr lang="en-US" sz="2550" dirty="0">
                <a:latin typeface="Quire Sans" panose="020B0502040400020003" pitchFamily="34" charset="0"/>
              </a:rPr>
            </a:br>
            <a:r>
              <a:rPr lang="en-US" sz="2550" dirty="0">
                <a:latin typeface="Quire Sans" panose="020B0502040400020003" pitchFamily="34" charset="0"/>
              </a:rPr>
              <a:t>by </a:t>
            </a:r>
            <a:r>
              <a:rPr lang="en-US" sz="2550" dirty="0">
                <a:latin typeface="Trebuchet MS" panose="020B0703020202090204" pitchFamily="34" charset="0"/>
              </a:rPr>
              <a:t>2.8</a:t>
            </a:r>
            <a:r>
              <a:rPr lang="en-US" sz="2550" dirty="0">
                <a:latin typeface="Quire Sans" panose="020B0502040400020003" pitchFamily="34" charset="0"/>
              </a:rPr>
              <a:t>% (</a:t>
            </a:r>
            <a:r>
              <a:rPr lang="en-US" sz="2550" dirty="0">
                <a:latin typeface="Trebuchet MS" panose="020B0703020202090204" pitchFamily="34" charset="0"/>
              </a:rPr>
              <a:t>9.8</a:t>
            </a:r>
            <a:r>
              <a:rPr lang="en-US" sz="2550" dirty="0">
                <a:latin typeface="Quire Sans" panose="020B0502040400020003" pitchFamily="34" charset="0"/>
              </a:rPr>
              <a:t>%) on average (maximum) across tested workloads</a:t>
            </a:r>
            <a:endParaRPr lang="en-US" sz="2550" dirty="0">
              <a:solidFill>
                <a:schemeClr val="accent2">
                  <a:lumMod val="75000"/>
                </a:schemeClr>
              </a:solidFill>
              <a:latin typeface="Quire Sans" panose="020B0502040400020003" pitchFamily="34" charset="0"/>
              <a:ea typeface="Cambria"/>
            </a:endParaRPr>
          </a:p>
        </p:txBody>
      </p:sp>
      <p:sp>
        <p:nvSpPr>
          <p:cNvPr id="8" name="TextBox 7">
            <a:extLst>
              <a:ext uri="{FF2B5EF4-FFF2-40B4-BE49-F238E27FC236}">
                <a16:creationId xmlns:a16="http://schemas.microsoft.com/office/drawing/2014/main" id="{664A59A1-D1AF-68D0-C993-9539FF8B0C94}"/>
              </a:ext>
            </a:extLst>
          </p:cNvPr>
          <p:cNvSpPr txBox="1"/>
          <p:nvPr/>
        </p:nvSpPr>
        <p:spPr>
          <a:xfrm>
            <a:off x="0" y="5636398"/>
            <a:ext cx="9144000" cy="696963"/>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550" dirty="0">
                <a:latin typeface="Quire Sans" panose="020B0502040400020003" pitchFamily="34" charset="0"/>
              </a:rPr>
              <a:t>Benefits expected to increase with memory intensity</a:t>
            </a:r>
            <a:endParaRPr lang="en-US" sz="2550" dirty="0">
              <a:solidFill>
                <a:schemeClr val="accent2">
                  <a:lumMod val="75000"/>
                </a:schemeClr>
              </a:solidFill>
              <a:latin typeface="Quire Sans" panose="020B0502040400020003" pitchFamily="34" charset="0"/>
              <a:ea typeface="Cambria"/>
            </a:endParaRPr>
          </a:p>
        </p:txBody>
      </p:sp>
    </p:spTree>
    <p:extLst>
      <p:ext uri="{BB962C8B-B14F-4D97-AF65-F5344CB8AC3E}">
        <p14:creationId xmlns:p14="http://schemas.microsoft.com/office/powerpoint/2010/main" val="347747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7228-C1EF-FC3F-F8FA-BE62F6B9B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FAE14-823E-148D-EAF3-14A2F3B6FAD0}"/>
              </a:ext>
            </a:extLst>
          </p:cNvPr>
          <p:cNvSpPr>
            <a:spLocks noGrp="1"/>
          </p:cNvSpPr>
          <p:nvPr>
            <p:ph type="title"/>
          </p:nvPr>
        </p:nvSpPr>
        <p:spPr/>
        <p:txBody>
          <a:bodyPr/>
          <a:lstStyle/>
          <a:p>
            <a:r>
              <a:rPr lang="en-US" dirty="0" err="1"/>
              <a:t>SolarDRAM</a:t>
            </a:r>
            <a:r>
              <a:rPr lang="en-US" dirty="0"/>
              <a:t> Simulation Time</a:t>
            </a:r>
          </a:p>
        </p:txBody>
      </p:sp>
      <p:pic>
        <p:nvPicPr>
          <p:cNvPr id="5" name="Content Placeholder 4">
            <a:extLst>
              <a:ext uri="{FF2B5EF4-FFF2-40B4-BE49-F238E27FC236}">
                <a16:creationId xmlns:a16="http://schemas.microsoft.com/office/drawing/2014/main" id="{0848EB2E-6C4B-864D-0A54-D1641AE1177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64306" y="1109314"/>
            <a:ext cx="8815388" cy="3529005"/>
          </a:xfrm>
          <a:prstGeom prst="rect">
            <a:avLst/>
          </a:prstGeom>
        </p:spPr>
      </p:pic>
      <p:sp>
        <p:nvSpPr>
          <p:cNvPr id="4" name="Slide Number Placeholder 3">
            <a:extLst>
              <a:ext uri="{FF2B5EF4-FFF2-40B4-BE49-F238E27FC236}">
                <a16:creationId xmlns:a16="http://schemas.microsoft.com/office/drawing/2014/main" id="{9029D246-0BB4-85D9-68D5-ECDEDC169620}"/>
              </a:ext>
            </a:extLst>
          </p:cNvPr>
          <p:cNvSpPr>
            <a:spLocks noGrp="1"/>
          </p:cNvSpPr>
          <p:nvPr>
            <p:ph type="sldNum" sz="quarter" idx="12"/>
          </p:nvPr>
        </p:nvSpPr>
        <p:spPr/>
        <p:txBody>
          <a:bodyPr/>
          <a:lstStyle/>
          <a:p>
            <a:fld id="{C19D2B53-EDAE-4B41-B849-8916FA40BCB6}" type="slidenum">
              <a:rPr lang="en-US" smtClean="0"/>
              <a:pPr/>
              <a:t>103</a:t>
            </a:fld>
            <a:endParaRPr lang="en-US" dirty="0"/>
          </a:p>
        </p:txBody>
      </p:sp>
      <p:sp>
        <p:nvSpPr>
          <p:cNvPr id="3" name="TextBox 2">
            <a:extLst>
              <a:ext uri="{FF2B5EF4-FFF2-40B4-BE49-F238E27FC236}">
                <a16:creationId xmlns:a16="http://schemas.microsoft.com/office/drawing/2014/main" id="{86CC09C5-695E-E632-E91D-B14F7BD92FBE}"/>
              </a:ext>
            </a:extLst>
          </p:cNvPr>
          <p:cNvSpPr txBox="1"/>
          <p:nvPr/>
        </p:nvSpPr>
        <p:spPr>
          <a:xfrm>
            <a:off x="0" y="4943224"/>
            <a:ext cx="9144000" cy="970938"/>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Average (maximum) </a:t>
            </a:r>
            <a:r>
              <a:rPr lang="en-US" sz="2800" dirty="0">
                <a:solidFill>
                  <a:schemeClr val="accent6">
                    <a:lumMod val="75000"/>
                  </a:schemeClr>
                </a:solidFill>
                <a:latin typeface="Quire Sans" panose="020B0502040400020003" pitchFamily="34" charset="0"/>
                <a:ea typeface="Cambria"/>
              </a:rPr>
              <a:t>simulation speed</a:t>
            </a:r>
            <a:br>
              <a:rPr lang="en-US" sz="2800" dirty="0">
                <a:solidFill>
                  <a:schemeClr val="accent6">
                    <a:lumMod val="75000"/>
                  </a:schemeClr>
                </a:solidFill>
                <a:latin typeface="Quire Sans" panose="020B0502040400020003" pitchFamily="34" charset="0"/>
                <a:ea typeface="Cambria"/>
              </a:rPr>
            </a:br>
            <a:r>
              <a:rPr lang="en-US" sz="2800" dirty="0">
                <a:latin typeface="Quire Sans" panose="020B0502040400020003" pitchFamily="34" charset="0"/>
                <a:ea typeface="Cambria"/>
              </a:rPr>
              <a:t> </a:t>
            </a:r>
            <a:r>
              <a:rPr lang="en-US" sz="2800" dirty="0">
                <a:latin typeface="Trebuchet MS" panose="020B0703020202090204" pitchFamily="34" charset="0"/>
                <a:ea typeface="Cambria"/>
              </a:rPr>
              <a:t>5.9</a:t>
            </a:r>
            <a:r>
              <a:rPr lang="en-US" sz="2800" dirty="0">
                <a:latin typeface="Quire Sans" panose="020B0502040400020003" pitchFamily="34" charset="0"/>
                <a:ea typeface="Cambria"/>
              </a:rPr>
              <a:t>x (</a:t>
            </a:r>
            <a:r>
              <a:rPr lang="en-US" sz="2800" dirty="0">
                <a:latin typeface="Trebuchet MS" panose="020B0703020202090204" pitchFamily="34" charset="0"/>
                <a:ea typeface="Cambria"/>
              </a:rPr>
              <a:t>20.3</a:t>
            </a:r>
            <a:r>
              <a:rPr lang="en-US" sz="2800" dirty="0">
                <a:latin typeface="Quire Sans" panose="020B0502040400020003" pitchFamily="34" charset="0"/>
                <a:ea typeface="Cambria"/>
              </a:rPr>
              <a:t>x) </a:t>
            </a:r>
            <a:r>
              <a:rPr lang="en-US" sz="2800" dirty="0">
                <a:solidFill>
                  <a:schemeClr val="accent6">
                    <a:lumMod val="75000"/>
                  </a:schemeClr>
                </a:solidFill>
                <a:latin typeface="Quire Sans" panose="020B0502040400020003" pitchFamily="34" charset="0"/>
                <a:ea typeface="Cambria"/>
              </a:rPr>
              <a:t>faster</a:t>
            </a:r>
            <a:r>
              <a:rPr lang="en-US" sz="2800" dirty="0">
                <a:latin typeface="Quire Sans" panose="020B0502040400020003" pitchFamily="34" charset="0"/>
                <a:ea typeface="Cambria"/>
              </a:rPr>
              <a:t> than </a:t>
            </a:r>
            <a:r>
              <a:rPr lang="en-US" sz="2800" dirty="0" err="1">
                <a:latin typeface="Quire Sans" panose="020B0502040400020003" pitchFamily="34" charset="0"/>
                <a:ea typeface="Cambria"/>
              </a:rPr>
              <a:t>Ramulator</a:t>
            </a:r>
            <a:r>
              <a:rPr lang="en-US" sz="2800" dirty="0">
                <a:latin typeface="Quire Sans" panose="020B0502040400020003" pitchFamily="34" charset="0"/>
                <a:ea typeface="Cambria"/>
              </a:rPr>
              <a:t> 2.0</a:t>
            </a:r>
          </a:p>
        </p:txBody>
      </p:sp>
    </p:spTree>
    <p:extLst>
      <p:ext uri="{BB962C8B-B14F-4D97-AF65-F5344CB8AC3E}">
        <p14:creationId xmlns:p14="http://schemas.microsoft.com/office/powerpoint/2010/main" val="2490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7FE55-E171-8EE7-1185-562510568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E21DA-343F-7606-34C7-AA26A2899944}"/>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BF88F3E8-8A8B-E352-5197-83B5A544173E}"/>
              </a:ext>
            </a:extLst>
          </p:cNvPr>
          <p:cNvSpPr>
            <a:spLocks noGrp="1"/>
          </p:cNvSpPr>
          <p:nvPr>
            <p:ph idx="1"/>
          </p:nvPr>
        </p:nvSpPr>
        <p:spPr/>
        <p:txBody>
          <a:bodyPr>
            <a:noAutofit/>
          </a:bodyPr>
          <a:lstStyle/>
          <a:p>
            <a:pPr marL="640080" indent="-640080">
              <a:buFont typeface="+mj-lt"/>
              <a:buAutoNum type="romanUcPeriod"/>
            </a:pPr>
            <a:r>
              <a:rPr lang="en-US" sz="3200" dirty="0">
                <a:solidFill>
                  <a:schemeClr val="bg2">
                    <a:lumMod val="50000"/>
                  </a:schemeClr>
                </a:solidFill>
              </a:rPr>
              <a:t>Background</a:t>
            </a:r>
          </a:p>
          <a:p>
            <a:pPr marL="640080" indent="-640080">
              <a:buFont typeface="+mj-lt"/>
              <a:buAutoNum type="romanUcPeriod"/>
            </a:pPr>
            <a:endParaRPr lang="en-US" dirty="0"/>
          </a:p>
          <a:p>
            <a:pPr marL="640080" indent="-640080">
              <a:buFont typeface="+mj-lt"/>
              <a:buAutoNum type="romanUcPeriod"/>
            </a:pPr>
            <a:r>
              <a:rPr lang="en-US" sz="3200" dirty="0">
                <a:solidFill>
                  <a:srgbClr val="7F7F7F"/>
                </a:solidFill>
              </a:rPr>
              <a:t>Motivation</a:t>
            </a:r>
          </a:p>
          <a:p>
            <a:pPr marL="640080" indent="-640080">
              <a:buFont typeface="+mj-lt"/>
              <a:buAutoNum type="romanUcPeriod"/>
            </a:pPr>
            <a:endParaRPr lang="en-US" b="1" dirty="0"/>
          </a:p>
          <a:p>
            <a:pPr marL="640080" indent="-640080">
              <a:buFont typeface="+mj-lt"/>
              <a:buAutoNum type="romanUcPeriod"/>
            </a:pPr>
            <a:r>
              <a:rPr lang="en-US" sz="3200" dirty="0" err="1">
                <a:solidFill>
                  <a:srgbClr val="7F7F7F"/>
                </a:solidFill>
              </a:rPr>
              <a:t>EasyDRAM</a:t>
            </a:r>
            <a:endParaRPr lang="en-US" sz="3200" dirty="0">
              <a:solidFill>
                <a:srgbClr val="7F7F7F"/>
              </a:solidFill>
            </a:endParaRPr>
          </a:p>
          <a:p>
            <a:pPr marL="640080" indent="-640080">
              <a:buFont typeface="+mj-lt"/>
              <a:buAutoNum type="romanUcPeriod"/>
            </a:pPr>
            <a:endParaRPr lang="en-US" dirty="0"/>
          </a:p>
          <a:p>
            <a:pPr marL="640080" indent="-640080">
              <a:buFont typeface="+mj-lt"/>
              <a:buAutoNum type="romanUcPeriod"/>
            </a:pPr>
            <a:r>
              <a:rPr lang="en-US" sz="3200" dirty="0">
                <a:solidFill>
                  <a:srgbClr val="7F7F7F"/>
                </a:solidFill>
              </a:rPr>
              <a:t>Case Studies</a:t>
            </a:r>
          </a:p>
          <a:p>
            <a:pPr marL="640080" indent="-640080">
              <a:buFont typeface="+mj-lt"/>
              <a:buAutoNum type="romanUcPeriod"/>
            </a:pPr>
            <a:endParaRPr lang="en-US" dirty="0"/>
          </a:p>
          <a:p>
            <a:pPr marL="640080" indent="-640080">
              <a:buFont typeface="+mj-lt"/>
              <a:buAutoNum type="romanUcPeriod"/>
            </a:pPr>
            <a:r>
              <a:rPr lang="en-US" sz="3200" b="1" dirty="0"/>
              <a:t>Conclusion</a:t>
            </a:r>
          </a:p>
        </p:txBody>
      </p:sp>
      <p:sp>
        <p:nvSpPr>
          <p:cNvPr id="4" name="Slide Number Placeholder 3">
            <a:extLst>
              <a:ext uri="{FF2B5EF4-FFF2-40B4-BE49-F238E27FC236}">
                <a16:creationId xmlns:a16="http://schemas.microsoft.com/office/drawing/2014/main" id="{5A731F94-2469-F87F-CECC-A504751D9D41}"/>
              </a:ext>
            </a:extLst>
          </p:cNvPr>
          <p:cNvSpPr>
            <a:spLocks noGrp="1"/>
          </p:cNvSpPr>
          <p:nvPr>
            <p:ph type="sldNum" sz="quarter" idx="12"/>
          </p:nvPr>
        </p:nvSpPr>
        <p:spPr/>
        <p:txBody>
          <a:bodyPr/>
          <a:lstStyle/>
          <a:p>
            <a:fld id="{C19D2B53-EDAE-4B41-B849-8916FA40BCB6}" type="slidenum">
              <a:rPr lang="en-US" smtClean="0"/>
              <a:pPr/>
              <a:t>104</a:t>
            </a:fld>
            <a:endParaRPr lang="en-US" dirty="0"/>
          </a:p>
        </p:txBody>
      </p:sp>
    </p:spTree>
    <p:extLst>
      <p:ext uri="{BB962C8B-B14F-4D97-AF65-F5344CB8AC3E}">
        <p14:creationId xmlns:p14="http://schemas.microsoft.com/office/powerpoint/2010/main" val="582907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D684-ABE5-19EB-9B26-022F05E4CEA6}"/>
              </a:ext>
            </a:extLst>
          </p:cNvPr>
          <p:cNvSpPr>
            <a:spLocks noGrp="1"/>
          </p:cNvSpPr>
          <p:nvPr>
            <p:ph type="title"/>
          </p:nvPr>
        </p:nvSpPr>
        <p:spPr/>
        <p:txBody>
          <a:bodyPr/>
          <a:lstStyle/>
          <a:p>
            <a:r>
              <a:rPr lang="en-US" dirty="0" err="1"/>
              <a:t>EasyDRAM</a:t>
            </a:r>
            <a:r>
              <a:rPr lang="en-US" dirty="0"/>
              <a:t> Conclusion</a:t>
            </a:r>
          </a:p>
        </p:txBody>
      </p:sp>
      <p:sp>
        <p:nvSpPr>
          <p:cNvPr id="3" name="Content Placeholder 2">
            <a:extLst>
              <a:ext uri="{FF2B5EF4-FFF2-40B4-BE49-F238E27FC236}">
                <a16:creationId xmlns:a16="http://schemas.microsoft.com/office/drawing/2014/main" id="{B95F49E4-FF74-BA3B-9DC0-60E490DA4858}"/>
              </a:ext>
            </a:extLst>
          </p:cNvPr>
          <p:cNvSpPr>
            <a:spLocks noGrp="1"/>
          </p:cNvSpPr>
          <p:nvPr>
            <p:ph idx="1"/>
          </p:nvPr>
        </p:nvSpPr>
        <p:spPr>
          <a:xfrm>
            <a:off x="164241" y="853933"/>
            <a:ext cx="8815517" cy="1415766"/>
          </a:xfrm>
        </p:spPr>
        <p:txBody>
          <a:bodyPr>
            <a:normAutofit/>
          </a:bodyPr>
          <a:lstStyle/>
          <a:p>
            <a:pPr marL="0" indent="0" algn="ctr">
              <a:buNone/>
            </a:pPr>
            <a:r>
              <a:rPr lang="en-US" dirty="0" err="1">
                <a:solidFill>
                  <a:schemeClr val="accent6">
                    <a:lumMod val="75000"/>
                  </a:schemeClr>
                </a:solidFill>
              </a:rPr>
              <a:t>EasyDRAM</a:t>
            </a:r>
            <a:endParaRPr lang="en-US" dirty="0"/>
          </a:p>
          <a:p>
            <a:pPr marL="0" indent="0" algn="ctr">
              <a:buNone/>
            </a:pPr>
            <a:r>
              <a:rPr lang="en-US" dirty="0"/>
              <a:t>Easy to use FPGA-based infrastructure </a:t>
            </a:r>
            <a:br>
              <a:rPr lang="en-US" dirty="0"/>
            </a:br>
            <a:r>
              <a:rPr lang="en-US" dirty="0"/>
              <a:t>to accurately evaluate DRAM techniques</a:t>
            </a:r>
            <a:endParaRPr lang="en-US" dirty="0">
              <a:solidFill>
                <a:schemeClr val="accent2">
                  <a:lumMod val="75000"/>
                </a:schemeClr>
              </a:solidFill>
            </a:endParaRPr>
          </a:p>
        </p:txBody>
      </p:sp>
      <p:sp>
        <p:nvSpPr>
          <p:cNvPr id="4" name="Slide Number Placeholder 3">
            <a:extLst>
              <a:ext uri="{FF2B5EF4-FFF2-40B4-BE49-F238E27FC236}">
                <a16:creationId xmlns:a16="http://schemas.microsoft.com/office/drawing/2014/main" id="{E338EF8D-1391-A38C-4B81-D1384828A599}"/>
              </a:ext>
            </a:extLst>
          </p:cNvPr>
          <p:cNvSpPr>
            <a:spLocks noGrp="1"/>
          </p:cNvSpPr>
          <p:nvPr>
            <p:ph type="sldNum" sz="quarter" idx="12"/>
          </p:nvPr>
        </p:nvSpPr>
        <p:spPr/>
        <p:txBody>
          <a:bodyPr/>
          <a:lstStyle/>
          <a:p>
            <a:fld id="{C19D2B53-EDAE-4B41-B849-8916FA40BCB6}" type="slidenum">
              <a:rPr lang="en-US" smtClean="0"/>
              <a:pPr/>
              <a:t>105</a:t>
            </a:fld>
            <a:endParaRPr lang="en-US" dirty="0"/>
          </a:p>
        </p:txBody>
      </p:sp>
      <p:sp>
        <p:nvSpPr>
          <p:cNvPr id="20" name="Rounded Rectangle 2">
            <a:extLst>
              <a:ext uri="{FF2B5EF4-FFF2-40B4-BE49-F238E27FC236}">
                <a16:creationId xmlns:a16="http://schemas.microsoft.com/office/drawing/2014/main" id="{A1E24DE1-1A80-51E4-8D83-01397F6BDC14}"/>
              </a:ext>
            </a:extLst>
          </p:cNvPr>
          <p:cNvSpPr/>
          <p:nvPr/>
        </p:nvSpPr>
        <p:spPr>
          <a:xfrm>
            <a:off x="57083" y="2383519"/>
            <a:ext cx="9012326" cy="514522"/>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50"/>
              </a:spcBef>
            </a:pPr>
            <a:r>
              <a:rPr lang="en-US" sz="2400" dirty="0">
                <a:solidFill>
                  <a:schemeClr val="accent2">
                    <a:lumMod val="75000"/>
                  </a:schemeClr>
                </a:solidFill>
              </a:rPr>
              <a:t>Easy to use </a:t>
            </a:r>
            <a:r>
              <a:rPr lang="en-US" sz="2400" dirty="0">
                <a:solidFill>
                  <a:schemeClr val="tx1"/>
                </a:solidFill>
              </a:rPr>
              <a:t>(C++) programmable memory controller</a:t>
            </a:r>
          </a:p>
        </p:txBody>
      </p:sp>
      <p:sp>
        <p:nvSpPr>
          <p:cNvPr id="21" name="Rounded Rectangle 2">
            <a:extLst>
              <a:ext uri="{FF2B5EF4-FFF2-40B4-BE49-F238E27FC236}">
                <a16:creationId xmlns:a16="http://schemas.microsoft.com/office/drawing/2014/main" id="{160B320A-C18D-CFD8-D8C5-4CA6607391C1}"/>
              </a:ext>
            </a:extLst>
          </p:cNvPr>
          <p:cNvSpPr/>
          <p:nvPr/>
        </p:nvSpPr>
        <p:spPr>
          <a:xfrm>
            <a:off x="53053" y="3640203"/>
            <a:ext cx="9012326" cy="1758095"/>
          </a:xfrm>
          <a:prstGeom prst="roundRect">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chemeClr val="tx1"/>
                </a:solidFill>
              </a:rPr>
              <a:t>We conduct two case studies to showcase </a:t>
            </a:r>
            <a:r>
              <a:rPr lang="en-US" sz="2300" dirty="0" err="1">
                <a:solidFill>
                  <a:schemeClr val="tx1"/>
                </a:solidFill>
              </a:rPr>
              <a:t>EasyDRAM’s</a:t>
            </a:r>
            <a:r>
              <a:rPr lang="en-US" sz="2300" dirty="0">
                <a:solidFill>
                  <a:schemeClr val="tx1"/>
                </a:solidFill>
              </a:rPr>
              <a:t> </a:t>
            </a:r>
            <a:r>
              <a:rPr lang="en-US" sz="2300" dirty="0">
                <a:solidFill>
                  <a:schemeClr val="accent5">
                    <a:lumMod val="75000"/>
                  </a:schemeClr>
                </a:solidFill>
              </a:rPr>
              <a:t>ease of use and ability to accurately evaluate</a:t>
            </a:r>
            <a:r>
              <a:rPr lang="en-US" sz="2300" dirty="0">
                <a:solidFill>
                  <a:schemeClr val="tx1"/>
                </a:solidFill>
              </a:rPr>
              <a:t> DRAM techniques</a:t>
            </a:r>
          </a:p>
          <a:p>
            <a:pPr algn="ctr">
              <a:defRPr/>
            </a:pPr>
            <a:endParaRPr lang="en-US" sz="600" dirty="0">
              <a:solidFill>
                <a:schemeClr val="tx1"/>
              </a:solidFill>
            </a:endParaRPr>
          </a:p>
          <a:p>
            <a:pPr marL="457200" indent="-457200">
              <a:buFont typeface="+mj-lt"/>
              <a:buAutoNum type="arabicPeriod"/>
              <a:defRPr/>
            </a:pPr>
            <a:r>
              <a:rPr lang="en-US" sz="2300" dirty="0">
                <a:solidFill>
                  <a:schemeClr val="tx1"/>
                </a:solidFill>
              </a:rPr>
              <a:t>In-DRAM row copy (</a:t>
            </a:r>
            <a:r>
              <a:rPr lang="en-US" sz="2300" dirty="0" err="1">
                <a:solidFill>
                  <a:schemeClr val="tx1"/>
                </a:solidFill>
              </a:rPr>
              <a:t>RowClone</a:t>
            </a:r>
            <a:r>
              <a:rPr lang="en-US" sz="2300" dirty="0">
                <a:solidFill>
                  <a:schemeClr val="tx1"/>
                </a:solidFill>
              </a:rPr>
              <a:t>)</a:t>
            </a:r>
          </a:p>
          <a:p>
            <a:pPr marL="457200" indent="-457200">
              <a:buFont typeface="+mj-lt"/>
              <a:buAutoNum type="arabicPeriod"/>
              <a:defRPr/>
            </a:pPr>
            <a:r>
              <a:rPr lang="en-US" sz="2300" dirty="0">
                <a:solidFill>
                  <a:schemeClr val="tx1"/>
                </a:solidFill>
              </a:rPr>
              <a:t>DRAM access latency reduction (</a:t>
            </a:r>
            <a:r>
              <a:rPr lang="en-US" sz="2300" dirty="0" err="1">
                <a:solidFill>
                  <a:schemeClr val="tx1"/>
                </a:solidFill>
              </a:rPr>
              <a:t>SolarDRAM</a:t>
            </a:r>
            <a:r>
              <a:rPr lang="en-US" sz="2300" dirty="0">
                <a:solidFill>
                  <a:schemeClr val="tx1"/>
                </a:solidFill>
              </a:rPr>
              <a:t>)</a:t>
            </a:r>
          </a:p>
        </p:txBody>
      </p:sp>
      <p:sp>
        <p:nvSpPr>
          <p:cNvPr id="22" name="Rounded Rectangle 2">
            <a:extLst>
              <a:ext uri="{FF2B5EF4-FFF2-40B4-BE49-F238E27FC236}">
                <a16:creationId xmlns:a16="http://schemas.microsoft.com/office/drawing/2014/main" id="{38B688F7-83C5-F5A6-6123-4C1FEB3EB6EA}"/>
              </a:ext>
            </a:extLst>
          </p:cNvPr>
          <p:cNvSpPr/>
          <p:nvPr/>
        </p:nvSpPr>
        <p:spPr>
          <a:xfrm>
            <a:off x="57083" y="5522564"/>
            <a:ext cx="9012326" cy="84643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chemeClr val="tx1"/>
                </a:solidFill>
              </a:rPr>
              <a:t>We hope </a:t>
            </a:r>
            <a:r>
              <a:rPr lang="en-US" sz="2300" dirty="0" err="1">
                <a:solidFill>
                  <a:schemeClr val="tx1"/>
                </a:solidFill>
              </a:rPr>
              <a:t>EasyDRAM</a:t>
            </a:r>
            <a:r>
              <a:rPr lang="en-US" sz="2300" dirty="0">
                <a:solidFill>
                  <a:schemeClr val="tx1"/>
                </a:solidFill>
              </a:rPr>
              <a:t> enables</a:t>
            </a:r>
            <a:br>
              <a:rPr lang="en-US" sz="2300" dirty="0">
                <a:solidFill>
                  <a:schemeClr val="tx1"/>
                </a:solidFill>
              </a:rPr>
            </a:br>
            <a:r>
              <a:rPr lang="en-US" sz="2300" dirty="0">
                <a:solidFill>
                  <a:schemeClr val="tx1"/>
                </a:solidFill>
              </a:rPr>
              <a:t>innovative ideas in memory system design to </a:t>
            </a:r>
            <a:r>
              <a:rPr lang="en-US" sz="2300" dirty="0">
                <a:solidFill>
                  <a:schemeClr val="accent6">
                    <a:lumMod val="75000"/>
                  </a:schemeClr>
                </a:solidFill>
              </a:rPr>
              <a:t>rapidly</a:t>
            </a:r>
            <a:r>
              <a:rPr lang="en-US" sz="2300" dirty="0">
                <a:solidFill>
                  <a:schemeClr val="tx1"/>
                </a:solidFill>
              </a:rPr>
              <a:t> come to fruition</a:t>
            </a:r>
          </a:p>
        </p:txBody>
      </p:sp>
      <p:sp>
        <p:nvSpPr>
          <p:cNvPr id="23" name="Rounded Rectangle 2">
            <a:extLst>
              <a:ext uri="{FF2B5EF4-FFF2-40B4-BE49-F238E27FC236}">
                <a16:creationId xmlns:a16="http://schemas.microsoft.com/office/drawing/2014/main" id="{30C6265D-92DF-5A10-CF51-F953FF582F21}"/>
              </a:ext>
            </a:extLst>
          </p:cNvPr>
          <p:cNvSpPr/>
          <p:nvPr/>
        </p:nvSpPr>
        <p:spPr>
          <a:xfrm>
            <a:off x="65836" y="3011861"/>
            <a:ext cx="9012326" cy="514523"/>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tx1"/>
                </a:solidFill>
              </a:rPr>
              <a:t>Time Scaling for </a:t>
            </a:r>
            <a:r>
              <a:rPr lang="en-US" sz="2400" dirty="0">
                <a:solidFill>
                  <a:schemeClr val="accent2">
                    <a:lumMod val="75000"/>
                  </a:schemeClr>
                </a:solidFill>
              </a:rPr>
              <a:t>accurate evaluation</a:t>
            </a:r>
          </a:p>
        </p:txBody>
      </p:sp>
    </p:spTree>
    <p:extLst>
      <p:ext uri="{BB962C8B-B14F-4D97-AF65-F5344CB8AC3E}">
        <p14:creationId xmlns:p14="http://schemas.microsoft.com/office/powerpoint/2010/main" val="16754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1367-406B-A3C3-A180-4AD71A05A925}"/>
              </a:ext>
            </a:extLst>
          </p:cNvPr>
          <p:cNvSpPr>
            <a:spLocks noGrp="1"/>
          </p:cNvSpPr>
          <p:nvPr>
            <p:ph type="title"/>
          </p:nvPr>
        </p:nvSpPr>
        <p:spPr/>
        <p:txBody>
          <a:bodyPr/>
          <a:lstStyle/>
          <a:p>
            <a:r>
              <a:rPr lang="en-US" dirty="0"/>
              <a:t>Extended Version on </a:t>
            </a:r>
            <a:r>
              <a:rPr lang="en-US" dirty="0" err="1"/>
              <a:t>arXiv</a:t>
            </a:r>
            <a:endParaRPr lang="en-US" dirty="0"/>
          </a:p>
        </p:txBody>
      </p:sp>
      <p:sp>
        <p:nvSpPr>
          <p:cNvPr id="4" name="Slide Number Placeholder 3">
            <a:extLst>
              <a:ext uri="{FF2B5EF4-FFF2-40B4-BE49-F238E27FC236}">
                <a16:creationId xmlns:a16="http://schemas.microsoft.com/office/drawing/2014/main" id="{1B7597C4-6656-3453-1F7A-3874AD84C7AF}"/>
              </a:ext>
            </a:extLst>
          </p:cNvPr>
          <p:cNvSpPr>
            <a:spLocks noGrp="1"/>
          </p:cNvSpPr>
          <p:nvPr>
            <p:ph type="sldNum" sz="quarter" idx="12"/>
          </p:nvPr>
        </p:nvSpPr>
        <p:spPr/>
        <p:txBody>
          <a:bodyPr/>
          <a:lstStyle/>
          <a:p>
            <a:fld id="{C19D2B53-EDAE-4B41-B849-8916FA40BCB6}" type="slidenum">
              <a:rPr lang="en-US" smtClean="0"/>
              <a:pPr/>
              <a:t>106</a:t>
            </a:fld>
            <a:endParaRPr lang="en-US" dirty="0"/>
          </a:p>
        </p:txBody>
      </p:sp>
      <p:pic>
        <p:nvPicPr>
          <p:cNvPr id="5" name="Picture 4">
            <a:extLst>
              <a:ext uri="{FF2B5EF4-FFF2-40B4-BE49-F238E27FC236}">
                <a16:creationId xmlns:a16="http://schemas.microsoft.com/office/drawing/2014/main" id="{B23363EE-DA44-20E1-F5D1-89A5C35102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987" y="1749673"/>
            <a:ext cx="8262026" cy="4407284"/>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6" name="TextBox 5">
            <a:extLst>
              <a:ext uri="{FF2B5EF4-FFF2-40B4-BE49-F238E27FC236}">
                <a16:creationId xmlns:a16="http://schemas.microsoft.com/office/drawing/2014/main" id="{9C6B0A8D-91CC-A9B2-42B5-E4D37278BB4B}"/>
              </a:ext>
            </a:extLst>
          </p:cNvPr>
          <p:cNvSpPr txBox="1"/>
          <p:nvPr/>
        </p:nvSpPr>
        <p:spPr>
          <a:xfrm>
            <a:off x="1125252" y="955065"/>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5075564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1A7F8-E797-BBE6-FF9C-F2DFCA6EC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D8443-7F4D-D8DD-2766-4C49C50F3553}"/>
              </a:ext>
            </a:extLst>
          </p:cNvPr>
          <p:cNvSpPr>
            <a:spLocks noGrp="1"/>
          </p:cNvSpPr>
          <p:nvPr>
            <p:ph type="title"/>
          </p:nvPr>
        </p:nvSpPr>
        <p:spPr/>
        <p:txBody>
          <a:bodyPr/>
          <a:lstStyle/>
          <a:p>
            <a:r>
              <a:rPr lang="en-US" dirty="0" err="1"/>
              <a:t>EasyDRAM</a:t>
            </a:r>
            <a:r>
              <a:rPr lang="en-US" dirty="0"/>
              <a:t> is Open Source</a:t>
            </a:r>
          </a:p>
        </p:txBody>
      </p:sp>
      <p:sp>
        <p:nvSpPr>
          <p:cNvPr id="4" name="Slide Number Placeholder 3">
            <a:extLst>
              <a:ext uri="{FF2B5EF4-FFF2-40B4-BE49-F238E27FC236}">
                <a16:creationId xmlns:a16="http://schemas.microsoft.com/office/drawing/2014/main" id="{7C4AE364-4441-9C98-CC57-4AA6C18CDADC}"/>
              </a:ext>
            </a:extLst>
          </p:cNvPr>
          <p:cNvSpPr>
            <a:spLocks noGrp="1"/>
          </p:cNvSpPr>
          <p:nvPr>
            <p:ph type="sldNum" sz="quarter" idx="12"/>
          </p:nvPr>
        </p:nvSpPr>
        <p:spPr/>
        <p:txBody>
          <a:bodyPr/>
          <a:lstStyle/>
          <a:p>
            <a:fld id="{C19D2B53-EDAE-4B41-B849-8916FA40BCB6}" type="slidenum">
              <a:rPr lang="en-US" smtClean="0"/>
              <a:pPr/>
              <a:t>107</a:t>
            </a:fld>
            <a:endParaRPr lang="en-US" dirty="0"/>
          </a:p>
        </p:txBody>
      </p:sp>
      <p:pic>
        <p:nvPicPr>
          <p:cNvPr id="5" name="Picture 4">
            <a:extLst>
              <a:ext uri="{FF2B5EF4-FFF2-40B4-BE49-F238E27FC236}">
                <a16:creationId xmlns:a16="http://schemas.microsoft.com/office/drawing/2014/main" id="{6F2BFA3A-E879-D847-8A46-4971AF1455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653" y="1749673"/>
            <a:ext cx="7250693" cy="4407284"/>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6" name="TextBox 5">
            <a:extLst>
              <a:ext uri="{FF2B5EF4-FFF2-40B4-BE49-F238E27FC236}">
                <a16:creationId xmlns:a16="http://schemas.microsoft.com/office/drawing/2014/main" id="{13652E3D-27F2-86DC-56CF-2D9A6FFCA1B5}"/>
              </a:ext>
            </a:extLst>
          </p:cNvPr>
          <p:cNvSpPr txBox="1"/>
          <p:nvPr/>
        </p:nvSpPr>
        <p:spPr>
          <a:xfrm>
            <a:off x="440987" y="955065"/>
            <a:ext cx="826202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t>
            </a:r>
            <a:r>
              <a:rPr kumimoji="0" lang="pt-BR" sz="3200" b="0" i="0" u="none" strike="noStrike" kern="1200" cap="none" spc="0" normalizeH="0" baseline="0" noProof="0" dirty="0" err="1">
                <a:ln>
                  <a:noFill/>
                </a:ln>
                <a:solidFill>
                  <a:prstClr val="black"/>
                </a:solidFill>
                <a:effectLst/>
                <a:uLnTx/>
                <a:uFillTx/>
                <a:latin typeface="Quire Sans"/>
                <a:ea typeface="+mn-ea"/>
                <a:cs typeface="+mn-cs"/>
                <a:hlinkClick r:id="rId4"/>
              </a:rPr>
              <a:t>github.com</a:t>
            </a: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/CMU-SAFARI/</a:t>
            </a:r>
            <a:r>
              <a:rPr kumimoji="0" lang="pt-BR" sz="3200" b="0" i="0" u="none" strike="noStrike" kern="1200" cap="none" spc="0" normalizeH="0" baseline="0" noProof="0" dirty="0" err="1">
                <a:ln>
                  <a:noFill/>
                </a:ln>
                <a:solidFill>
                  <a:prstClr val="black"/>
                </a:solidFill>
                <a:effectLst/>
                <a:uLnTx/>
                <a:uFillTx/>
                <a:latin typeface="Quire Sans"/>
                <a:ea typeface="+mn-ea"/>
                <a:cs typeface="+mn-cs"/>
                <a:hlinkClick r:id="rId4"/>
              </a:rPr>
              <a:t>EasyDRAM</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3" name="Rectangle 2">
            <a:extLst>
              <a:ext uri="{FF2B5EF4-FFF2-40B4-BE49-F238E27FC236}">
                <a16:creationId xmlns:a16="http://schemas.microsoft.com/office/drawing/2014/main" id="{563D111E-9254-6CEB-DBC7-32D7B80B4CD8}"/>
              </a:ext>
            </a:extLst>
          </p:cNvPr>
          <p:cNvSpPr/>
          <p:nvPr/>
        </p:nvSpPr>
        <p:spPr>
          <a:xfrm>
            <a:off x="1936978" y="2376593"/>
            <a:ext cx="509954" cy="175846"/>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01D24732-7350-9D23-065E-588DD78BA5F3}"/>
              </a:ext>
            </a:extLst>
          </p:cNvPr>
          <p:cNvSpPr/>
          <p:nvPr/>
        </p:nvSpPr>
        <p:spPr>
          <a:xfrm>
            <a:off x="2207071" y="1799364"/>
            <a:ext cx="509954" cy="175846"/>
          </a:xfrm>
          <a:prstGeom prst="rect">
            <a:avLst/>
          </a:prstGeom>
          <a:solidFill>
            <a:srgbClr val="F0F3F6"/>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4849624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00A0-63D4-0D13-9719-ADA783F1B8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DD2E74-9AFE-3DF6-9511-E8DBF20F19BA}"/>
              </a:ext>
            </a:extLst>
          </p:cNvPr>
          <p:cNvSpPr/>
          <p:nvPr/>
        </p:nvSpPr>
        <p:spPr>
          <a:xfrm>
            <a:off x="-146051" y="-33337"/>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1D96C7D3-652E-1023-0A0B-7315FEAFCC38}"/>
              </a:ext>
            </a:extLst>
          </p:cNvPr>
          <p:cNvSpPr>
            <a:spLocks noGrp="1"/>
          </p:cNvSpPr>
          <p:nvPr>
            <p:ph type="ctrTitle"/>
          </p:nvPr>
        </p:nvSpPr>
        <p:spPr>
          <a:xfrm>
            <a:off x="80682" y="718951"/>
            <a:ext cx="8982636" cy="2387600"/>
          </a:xfrm>
        </p:spPr>
        <p:txBody>
          <a:bodyPr>
            <a:noAutofit/>
          </a:bodyPr>
          <a:lstStyle/>
          <a:p>
            <a:r>
              <a:rPr lang="en-US" sz="4800" b="0" dirty="0" err="1">
                <a:solidFill>
                  <a:srgbClr val="C00000"/>
                </a:solidFill>
              </a:rPr>
              <a:t>EasyDRAM</a:t>
            </a:r>
            <a:r>
              <a:rPr lang="en-US" sz="2800" b="0" dirty="0"/>
              <a:t> </a:t>
            </a:r>
            <a:br>
              <a:rPr lang="en-US" sz="2800" b="0" dirty="0"/>
            </a:br>
            <a:r>
              <a:rPr lang="en-US" sz="3200" b="0" dirty="0"/>
              <a:t>An FPGA-based Infrastructure for </a:t>
            </a:r>
            <a:br>
              <a:rPr lang="en-US" sz="3200" b="0" dirty="0"/>
            </a:br>
            <a:r>
              <a:rPr lang="en-US" sz="3200" b="0" dirty="0"/>
              <a:t>Fast and Accurate End-to-End Evaluation of </a:t>
            </a:r>
            <a:br>
              <a:rPr lang="en-US" sz="3200" b="0" dirty="0"/>
            </a:br>
            <a:r>
              <a:rPr lang="en-US" sz="3200" b="0" dirty="0"/>
              <a:t>Emerging DRAM Techniques</a:t>
            </a:r>
            <a:endParaRPr lang="en-US" sz="2400" b="0" dirty="0"/>
          </a:p>
        </p:txBody>
      </p:sp>
      <p:sp>
        <p:nvSpPr>
          <p:cNvPr id="6" name="TextBox 5">
            <a:extLst>
              <a:ext uri="{FF2B5EF4-FFF2-40B4-BE49-F238E27FC236}">
                <a16:creationId xmlns:a16="http://schemas.microsoft.com/office/drawing/2014/main" id="{6208A8F3-02F7-CF59-C7C7-A769C5780C50}"/>
              </a:ext>
            </a:extLst>
          </p:cNvPr>
          <p:cNvSpPr txBox="1"/>
          <p:nvPr/>
        </p:nvSpPr>
        <p:spPr>
          <a:xfrm>
            <a:off x="1672309" y="4742403"/>
            <a:ext cx="5799378" cy="400110"/>
          </a:xfrm>
          <a:prstGeom prst="rect">
            <a:avLst/>
          </a:prstGeom>
          <a:noFill/>
        </p:spPr>
        <p:txBody>
          <a:bodyPr wrap="square">
            <a:spAutoFit/>
          </a:bodyPr>
          <a:lstStyle/>
          <a:p>
            <a:pPr algn="ctr"/>
            <a:r>
              <a:rPr lang="pt-BR" sz="2000" dirty="0">
                <a:latin typeface="+mj-lt"/>
                <a:hlinkClick r:id="rId3"/>
              </a:rPr>
              <a:t>https://arxiv.org/abs/2506.10441</a:t>
            </a:r>
            <a:endParaRPr lang="en-US" sz="2000" dirty="0">
              <a:latin typeface="+mj-lt"/>
            </a:endParaRPr>
          </a:p>
        </p:txBody>
      </p:sp>
      <p:pic>
        <p:nvPicPr>
          <p:cNvPr id="7" name="Picture 4">
            <a:extLst>
              <a:ext uri="{FF2B5EF4-FFF2-40B4-BE49-F238E27FC236}">
                <a16:creationId xmlns:a16="http://schemas.microsoft.com/office/drawing/2014/main" id="{20A343F4-BC11-CCFA-42D1-82EF5757F1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647" y="6254924"/>
            <a:ext cx="1922245" cy="320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C519E163-AD5B-C5FE-D1C4-30EA28E376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3854" y="5645882"/>
            <a:ext cx="1996293" cy="384048"/>
          </a:xfrm>
          <a:prstGeom prst="rect">
            <a:avLst/>
          </a:prstGeom>
        </p:spPr>
      </p:pic>
      <p:pic>
        <p:nvPicPr>
          <p:cNvPr id="1026" name="Picture 2">
            <a:extLst>
              <a:ext uri="{FF2B5EF4-FFF2-40B4-BE49-F238E27FC236}">
                <a16:creationId xmlns:a16="http://schemas.microsoft.com/office/drawing/2014/main" id="{947C965C-7575-07D4-73F9-0647AB55CB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29" b="3533"/>
          <a:stretch/>
        </p:blipFill>
        <p:spPr bwMode="auto">
          <a:xfrm>
            <a:off x="4991043" y="6186344"/>
            <a:ext cx="1383809" cy="457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F99C686-0C6B-AD93-A73A-1BFC3730D4FC}"/>
              </a:ext>
            </a:extLst>
          </p:cNvPr>
          <p:cNvSpPr txBox="1"/>
          <p:nvPr/>
        </p:nvSpPr>
        <p:spPr>
          <a:xfrm>
            <a:off x="1440424" y="3353409"/>
            <a:ext cx="6263148" cy="1494744"/>
          </a:xfrm>
          <a:prstGeom prst="rect">
            <a:avLst/>
          </a:prstGeom>
          <a:noFill/>
          <a:ln w="57150">
            <a:noFill/>
          </a:ln>
        </p:spPr>
        <p:txBody>
          <a:bodyPr wrap="none" rtlCol="0" anchor="ctr">
            <a:noAutofit/>
          </a:bodyPr>
          <a:lstStyle/>
          <a:p>
            <a:pPr algn="ctr">
              <a:lnSpc>
                <a:spcPct val="90000"/>
              </a:lnSpc>
            </a:pPr>
            <a:r>
              <a:rPr lang="en-US" sz="2200" dirty="0" err="1">
                <a:solidFill>
                  <a:prstClr val="black"/>
                </a:solidFill>
              </a:rPr>
              <a:t>Oğuzhan</a:t>
            </a:r>
            <a:r>
              <a:rPr lang="en-US" sz="2200" dirty="0">
                <a:solidFill>
                  <a:prstClr val="black"/>
                </a:solidFill>
              </a:rPr>
              <a:t> </a:t>
            </a:r>
            <a:r>
              <a:rPr lang="en-US" sz="2200" dirty="0" err="1">
                <a:solidFill>
                  <a:prstClr val="black"/>
                </a:solidFill>
              </a:rPr>
              <a:t>Canpolat</a:t>
            </a:r>
            <a:r>
              <a:rPr lang="en-US" sz="2200" dirty="0">
                <a:solidFill>
                  <a:prstClr val="black"/>
                </a:solidFill>
              </a:rPr>
              <a:t>        </a:t>
            </a:r>
            <a:r>
              <a:rPr lang="en-US" sz="2200" u="sng" dirty="0">
                <a:solidFill>
                  <a:prstClr val="black"/>
                </a:solidFill>
              </a:rPr>
              <a:t>Ataberk Olgun</a:t>
            </a:r>
            <a:br>
              <a:rPr lang="en-US" sz="2200" u="sng" dirty="0">
                <a:solidFill>
                  <a:prstClr val="black"/>
                </a:solidFill>
              </a:rPr>
            </a:br>
            <a:br>
              <a:rPr lang="en-US" sz="400" u="sng" dirty="0">
                <a:solidFill>
                  <a:prstClr val="black"/>
                </a:solidFill>
              </a:rPr>
            </a:br>
            <a:r>
              <a:rPr lang="en-US" sz="2200" dirty="0">
                <a:solidFill>
                  <a:prstClr val="black"/>
                </a:solidFill>
              </a:rPr>
              <a:t>David Novo        </a:t>
            </a:r>
            <a:r>
              <a:rPr lang="en-US" sz="2200" dirty="0" err="1">
                <a:solidFill>
                  <a:prstClr val="black"/>
                </a:solidFill>
              </a:rPr>
              <a:t>Oğuz</a:t>
            </a:r>
            <a:r>
              <a:rPr lang="en-US" sz="2200" dirty="0">
                <a:solidFill>
                  <a:prstClr val="black"/>
                </a:solidFill>
              </a:rPr>
              <a:t> </a:t>
            </a:r>
            <a:r>
              <a:rPr lang="en-US" sz="2200" dirty="0" err="1">
                <a:solidFill>
                  <a:prstClr val="black"/>
                </a:solidFill>
              </a:rPr>
              <a:t>Ergin</a:t>
            </a:r>
            <a:r>
              <a:rPr lang="en-US" sz="2200" dirty="0">
                <a:solidFill>
                  <a:prstClr val="black"/>
                </a:solidFill>
              </a:rPr>
              <a:t>        Onur </a:t>
            </a:r>
            <a:r>
              <a:rPr lang="en-US" sz="2200" dirty="0" err="1">
                <a:solidFill>
                  <a:prstClr val="black"/>
                </a:solidFill>
              </a:rPr>
              <a:t>Mutlu</a:t>
            </a:r>
            <a:endParaRPr lang="en-US" sz="2200" dirty="0">
              <a:solidFill>
                <a:prstClr val="black"/>
              </a:solidFill>
            </a:endParaRPr>
          </a:p>
        </p:txBody>
      </p:sp>
      <p:pic>
        <p:nvPicPr>
          <p:cNvPr id="9" name="Picture 8">
            <a:extLst>
              <a:ext uri="{FF2B5EF4-FFF2-40B4-BE49-F238E27FC236}">
                <a16:creationId xmlns:a16="http://schemas.microsoft.com/office/drawing/2014/main" id="{F797D6A9-5C49-8AD9-A2C7-1D089B8F4EE4}"/>
              </a:ext>
            </a:extLst>
          </p:cNvPr>
          <p:cNvPicPr>
            <a:picLocks noChangeAspect="1"/>
          </p:cNvPicPr>
          <p:nvPr/>
        </p:nvPicPr>
        <p:blipFill>
          <a:blip r:embed="rId8"/>
          <a:stretch>
            <a:fillRect/>
          </a:stretch>
        </p:blipFill>
        <p:spPr>
          <a:xfrm>
            <a:off x="6907173" y="6186344"/>
            <a:ext cx="1939066" cy="457200"/>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1156E4D5-E499-6B2A-25BF-ED6C57C50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12" y="6190030"/>
            <a:ext cx="1715511" cy="457200"/>
          </a:xfrm>
          <a:prstGeom prst="rect">
            <a:avLst/>
          </a:prstGeom>
        </p:spPr>
      </p:pic>
    </p:spTree>
    <p:extLst>
      <p:ext uri="{BB962C8B-B14F-4D97-AF65-F5344CB8AC3E}">
        <p14:creationId xmlns:p14="http://schemas.microsoft.com/office/powerpoint/2010/main" val="3364961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223B8-1341-43E1-E643-135090BFFC02}"/>
              </a:ext>
            </a:extLst>
          </p:cNvPr>
          <p:cNvSpPr>
            <a:spLocks noGrp="1"/>
          </p:cNvSpPr>
          <p:nvPr>
            <p:ph type="title"/>
          </p:nvPr>
        </p:nvSpPr>
        <p:spPr/>
        <p:txBody>
          <a:bodyPr/>
          <a:lstStyle/>
          <a:p>
            <a:pPr algn="ctr"/>
            <a:r>
              <a:rPr lang="en-US" dirty="0" err="1"/>
              <a:t>EasyDRAM</a:t>
            </a:r>
            <a:br>
              <a:rPr lang="en-US" dirty="0"/>
            </a:br>
            <a:r>
              <a:rPr lang="en-US" sz="4000" i="1" dirty="0"/>
              <a:t>Backup Slides</a:t>
            </a:r>
            <a:endParaRPr lang="en-US" i="1" dirty="0"/>
          </a:p>
        </p:txBody>
      </p:sp>
      <p:sp>
        <p:nvSpPr>
          <p:cNvPr id="6" name="Text Placeholder 5">
            <a:extLst>
              <a:ext uri="{FF2B5EF4-FFF2-40B4-BE49-F238E27FC236}">
                <a16:creationId xmlns:a16="http://schemas.microsoft.com/office/drawing/2014/main" id="{F7DEB118-EAC6-BDC6-F5D2-E1FAF37CB5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CE96B9-3ADE-FD02-9D2D-F42838E0A851}"/>
              </a:ext>
            </a:extLst>
          </p:cNvPr>
          <p:cNvSpPr>
            <a:spLocks noGrp="1"/>
          </p:cNvSpPr>
          <p:nvPr>
            <p:ph type="sldNum" sz="quarter" idx="4294967295"/>
          </p:nvPr>
        </p:nvSpPr>
        <p:spPr>
          <a:xfrm>
            <a:off x="7086600" y="6329363"/>
            <a:ext cx="2057400" cy="528637"/>
          </a:xfrm>
          <a:prstGeom prst="rect">
            <a:avLst/>
          </a:prstGeom>
        </p:spPr>
        <p:txBody>
          <a:bodyPr/>
          <a:lstStyle/>
          <a:p>
            <a:fld id="{C19D2B53-EDAE-4B41-B849-8916FA40BCB6}" type="slidenum">
              <a:rPr lang="en-US" smtClean="0"/>
              <a:pPr/>
              <a:t>109</a:t>
            </a:fld>
            <a:endParaRPr lang="en-US" dirty="0"/>
          </a:p>
        </p:txBody>
      </p:sp>
    </p:spTree>
    <p:extLst>
      <p:ext uri="{BB962C8B-B14F-4D97-AF65-F5344CB8AC3E}">
        <p14:creationId xmlns:p14="http://schemas.microsoft.com/office/powerpoint/2010/main" val="361021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wordline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bitline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Quire Sans" panose="020B0502040400020003" pitchFamily="34" charset="0"/>
                  <a:cs typeface="Quire Sans" panose="020B0502040400020003" pitchFamily="34" charset="0"/>
                </a:rPr>
                <a:t>Sense Amplifier</a:t>
              </a:r>
            </a:p>
          </p:txBody>
        </p:sp>
      </p:grpSp>
      <p:cxnSp>
        <p:nvCxnSpPr>
          <p:cNvPr id="52" name="Straight Connector 51"/>
          <p:cNvCxnSpPr>
            <a:stCxn id="46" idx="3"/>
            <a:endCxn id="46" idx="3"/>
          </p:cNvCxnSpPr>
          <p:nvPr/>
        </p:nvCxnSpPr>
        <p:spPr>
          <a:xfrm>
            <a:off x="108523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631904"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b="1" baseline="-25000" dirty="0">
                  <a:latin typeface="Quire Sans" panose="020B0502040400020003" pitchFamily="34" charset="0"/>
                  <a:cs typeface="Quire Sans" panose="020B0502040400020003" pitchFamily="34" charset="0"/>
                </a:endParaRPr>
              </a:p>
            </p:txBody>
          </p:sp>
          <p:sp>
            <p:nvSpPr>
              <p:cNvPr id="48" name="TextBox 47"/>
              <p:cNvSpPr txBox="1"/>
              <p:nvPr/>
            </p:nvSpPr>
            <p:spPr>
              <a:xfrm>
                <a:off x="124920" y="5145529"/>
                <a:ext cx="1109599"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0.5 </a:t>
                </a:r>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sz="2400" b="1" baseline="-25000" dirty="0">
                  <a:latin typeface="Quire Sans" panose="020B0502040400020003" pitchFamily="34" charset="0"/>
                  <a:cs typeface="Quire Sans" panose="020B0502040400020003" pitchFamily="34" charset="0"/>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44445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26" name="TextBox 125"/>
          <p:cNvSpPr txBox="1"/>
          <p:nvPr/>
        </p:nvSpPr>
        <p:spPr>
          <a:xfrm rot="16200000">
            <a:off x="-808042" y="3545155"/>
            <a:ext cx="2193229"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Bitline</a:t>
            </a:r>
            <a:r>
              <a:rPr lang="en-US" sz="2400" b="1" dirty="0">
                <a:latin typeface="Quire Sans" panose="020B0502040400020003" pitchFamily="34" charset="0"/>
                <a:cs typeface="Quire Sans" panose="020B0502040400020003" pitchFamily="34" charset="0"/>
              </a:rPr>
              <a:t> Voltage</a:t>
            </a:r>
          </a:p>
        </p:txBody>
      </p:sp>
      <p:sp>
        <p:nvSpPr>
          <p:cNvPr id="127" name="TextBox 126"/>
          <p:cNvSpPr txBox="1"/>
          <p:nvPr/>
        </p:nvSpPr>
        <p:spPr>
          <a:xfrm>
            <a:off x="4283811" y="5324737"/>
            <a:ext cx="867545"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Time</a:t>
            </a:r>
          </a:p>
        </p:txBody>
      </p:sp>
      <p:sp>
        <p:nvSpPr>
          <p:cNvPr id="128" name="TextBox 127"/>
          <p:cNvSpPr txBox="1"/>
          <p:nvPr/>
        </p:nvSpPr>
        <p:spPr>
          <a:xfrm>
            <a:off x="1532459" y="2746288"/>
            <a:ext cx="1922322" cy="707886"/>
          </a:xfrm>
          <a:prstGeom prst="rect">
            <a:avLst/>
          </a:prstGeom>
          <a:noFill/>
        </p:spPr>
        <p:txBody>
          <a:bodyPr wrap="none" rtlCol="0">
            <a:spAutoFit/>
          </a:bodyPr>
          <a:lstStyle/>
          <a:p>
            <a:pPr algn="ctr"/>
            <a:r>
              <a:rPr lang="en-US" sz="2000" i="1" dirty="0">
                <a:solidFill>
                  <a:schemeClr val="bg1">
                    <a:lumMod val="50000"/>
                  </a:schemeClr>
                </a:solidFill>
                <a:latin typeface="Quire Sans" panose="020B0502040400020003" pitchFamily="34" charset="0"/>
                <a:cs typeface="Quire Sans" panose="020B0502040400020003" pitchFamily="34" charset="0"/>
              </a:rPr>
              <a:t>Ready to Access </a:t>
            </a:r>
          </a:p>
          <a:p>
            <a:pPr algn="ctr"/>
            <a:r>
              <a:rPr lang="en-US" sz="2000" i="1" dirty="0">
                <a:solidFill>
                  <a:schemeClr val="bg1">
                    <a:lumMod val="50000"/>
                  </a:schemeClr>
                </a:solidFill>
                <a:latin typeface="Quire Sans" panose="020B0502040400020003" pitchFamily="34" charset="0"/>
                <a:cs typeface="Quire Sans" panose="020B0502040400020003" pitchFamily="34" charset="0"/>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708848" cy="461665"/>
          </a:xfrm>
          <a:prstGeom prst="rect">
            <a:avLst/>
          </a:prstGeom>
          <a:noFill/>
        </p:spPr>
        <p:txBody>
          <a:bodyPr wrap="none" rtlCol="0">
            <a:spAutoFit/>
          </a:bodyPr>
          <a:lstStyle/>
          <a:p>
            <a:r>
              <a:rPr lang="en-US" sz="2400" b="1" dirty="0" err="1">
                <a:solidFill>
                  <a:schemeClr val="accent1">
                    <a:lumMod val="50000"/>
                  </a:schemeClr>
                </a:solidFill>
                <a:latin typeface="Quire Sans" panose="020B0502040400020003" pitchFamily="34" charset="0"/>
                <a:cs typeface="Quire Sans" panose="020B0502040400020003" pitchFamily="34" charset="0"/>
              </a:rPr>
              <a:t>t</a:t>
            </a:r>
            <a:r>
              <a:rPr lang="en-US" sz="2400" b="1" baseline="-25000" dirty="0" err="1">
                <a:solidFill>
                  <a:schemeClr val="accent1">
                    <a:lumMod val="50000"/>
                  </a:schemeClr>
                </a:solidFill>
                <a:latin typeface="Quire Sans" panose="020B0502040400020003" pitchFamily="34" charset="0"/>
                <a:cs typeface="Quire Sans" panose="020B0502040400020003" pitchFamily="34" charset="0"/>
              </a:rPr>
              <a:t>RCD</a:t>
            </a:r>
            <a:endParaRPr lang="en-US" sz="2400" b="1" baseline="-25000" dirty="0">
              <a:solidFill>
                <a:schemeClr val="accent1">
                  <a:lumMod val="50000"/>
                </a:schemeClr>
              </a:solidFill>
              <a:latin typeface="Quire Sans" panose="020B0502040400020003" pitchFamily="34" charset="0"/>
              <a:cs typeface="Quire Sans" panose="020B0502040400020003" pitchFamily="34" charset="0"/>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701107" cy="461665"/>
          </a:xfrm>
          <a:prstGeom prst="rect">
            <a:avLst/>
          </a:prstGeom>
          <a:noFill/>
        </p:spPr>
        <p:txBody>
          <a:bodyPr wrap="none" rtlCol="0">
            <a:spAutoFit/>
          </a:bodyPr>
          <a:lstStyle/>
          <a:p>
            <a:r>
              <a:rPr lang="en-US" sz="2400" b="1" i="1" dirty="0" err="1">
                <a:solidFill>
                  <a:schemeClr val="accent1">
                    <a:lumMod val="50000"/>
                  </a:schemeClr>
                </a:solidFill>
                <a:latin typeface="Quire Sans" panose="020B0502040400020003" pitchFamily="34" charset="0"/>
                <a:cs typeface="Quire Sans" panose="020B0502040400020003" pitchFamily="34" charset="0"/>
              </a:rPr>
              <a:t>Guardband</a:t>
            </a:r>
            <a:endParaRPr lang="en-US" sz="2400" b="1" i="1" baseline="-25000" dirty="0">
              <a:solidFill>
                <a:schemeClr val="accent1">
                  <a:lumMod val="50000"/>
                </a:schemeClr>
              </a:solidFill>
              <a:latin typeface="Quire Sans" panose="020B0502040400020003" pitchFamily="34" charset="0"/>
              <a:cs typeface="Quire Sans" panose="020B0502040400020003" pitchFamily="34" charset="0"/>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r>
              <a:rPr lang="en-US" sz="2400" b="1" i="1" dirty="0">
                <a:solidFill>
                  <a:schemeClr val="accent5"/>
                </a:solidFill>
                <a:latin typeface="Quire Sans" panose="020B0502040400020003" pitchFamily="34" charset="0"/>
                <a:cs typeface="Quire Sans" panose="020B0502040400020003" pitchFamily="34" charset="0"/>
              </a:rPr>
              <a:t>Process variation </a:t>
            </a:r>
            <a:r>
              <a:rPr lang="en-US" sz="2400" b="1" i="1" dirty="0">
                <a:latin typeface="Quire Sans" panose="020B0502040400020003" pitchFamily="34" charset="0"/>
                <a:cs typeface="Quire Sans" panose="020B0502040400020003" pitchFamily="34" charset="0"/>
              </a:rPr>
              <a:t>during manufacturing results in cells having </a:t>
            </a:r>
            <a:r>
              <a:rPr lang="en-US" sz="2400" b="1" i="1" dirty="0">
                <a:solidFill>
                  <a:schemeClr val="accent6">
                    <a:lumMod val="75000"/>
                  </a:schemeClr>
                </a:solidFill>
                <a:latin typeface="Quire Sans" panose="020B0502040400020003" pitchFamily="34" charset="0"/>
                <a:cs typeface="Quire Sans" panose="020B0502040400020003" pitchFamily="34" charset="0"/>
              </a:rPr>
              <a:t>unique </a:t>
            </a:r>
            <a:r>
              <a:rPr lang="en-US" sz="2400" b="1" i="1" dirty="0">
                <a:latin typeface="Quire Sans" panose="020B0502040400020003" pitchFamily="34" charset="0"/>
                <a:cs typeface="Quire Sans" panose="020B0502040400020003" pitchFamily="34" charset="0"/>
              </a:rPr>
              <a:t>behavior</a:t>
            </a:r>
          </a:p>
        </p:txBody>
      </p:sp>
      <p:sp>
        <p:nvSpPr>
          <p:cNvPr id="149" name="TextBox 148"/>
          <p:cNvSpPr txBox="1"/>
          <p:nvPr/>
        </p:nvSpPr>
        <p:spPr>
          <a:xfrm>
            <a:off x="382838" y="2515455"/>
            <a:ext cx="744114" cy="461665"/>
          </a:xfrm>
          <a:prstGeom prst="rect">
            <a:avLst/>
          </a:prstGeom>
          <a:noFill/>
        </p:spPr>
        <p:txBody>
          <a:bodyPr wrap="none" rtlCol="0">
            <a:spAutoFit/>
          </a:bodyPr>
          <a:lstStyle/>
          <a:p>
            <a:r>
              <a:rPr lang="en-US" sz="2400" b="1">
                <a:latin typeface="Quire Sans" panose="020B0502040400020003" pitchFamily="34" charset="0"/>
                <a:cs typeface="Quire Sans" panose="020B0502040400020003" pitchFamily="34" charset="0"/>
              </a:rPr>
              <a:t>V</a:t>
            </a:r>
            <a:r>
              <a:rPr lang="en-US" sz="2400" b="1" baseline="-25000">
                <a:latin typeface="Quire Sans" panose="020B0502040400020003" pitchFamily="34" charset="0"/>
                <a:cs typeface="Quire Sans" panose="020B0502040400020003" pitchFamily="34" charset="0"/>
              </a:rPr>
              <a:t>min</a:t>
            </a:r>
            <a:endParaRPr lang="en-US" b="1" baseline="-25000" dirty="0">
              <a:latin typeface="Quire Sans" panose="020B0502040400020003" pitchFamily="34" charset="0"/>
              <a:cs typeface="Quire Sans" panose="020B0502040400020003" pitchFamily="34" charset="0"/>
            </a:endParaRPr>
          </a:p>
        </p:txBody>
      </p:sp>
      <p:sp>
        <p:nvSpPr>
          <p:cNvPr id="150" name="Rectangle 149"/>
          <p:cNvSpPr/>
          <p:nvPr/>
        </p:nvSpPr>
        <p:spPr>
          <a:xfrm>
            <a:off x="1247792" y="5591792"/>
            <a:ext cx="1369286"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ACTIVATE</a:t>
            </a:r>
            <a:endParaRPr lang="en-US" sz="2000" dirty="0">
              <a:latin typeface="Quire Sans" panose="020B0502040400020003" pitchFamily="34" charset="0"/>
              <a:cs typeface="Quire Sans" panose="020B0502040400020003" pitchFamily="34" charset="0"/>
            </a:endParaRPr>
          </a:p>
        </p:txBody>
      </p:sp>
      <p:sp>
        <p:nvSpPr>
          <p:cNvPr id="151" name="Rectangle 150"/>
          <p:cNvSpPr/>
          <p:nvPr/>
        </p:nvSpPr>
        <p:spPr>
          <a:xfrm>
            <a:off x="3140451" y="5592664"/>
            <a:ext cx="1327608" cy="400110"/>
          </a:xfrm>
          <a:prstGeom prst="rect">
            <a:avLst/>
          </a:prstGeom>
        </p:spPr>
        <p:txBody>
          <a:bodyPr wrap="none">
            <a:spAutoFit/>
          </a:bodyPr>
          <a:lstStyle/>
          <a:p>
            <a:pPr algn="ctr"/>
            <a:r>
              <a:rPr lang="en-US" sz="2000" b="1" dirty="0">
                <a:latin typeface="Quire Sans" panose="020B0502040400020003" pitchFamily="34" charset="0"/>
                <a:cs typeface="Quire Sans" panose="020B0502040400020003" pitchFamily="34" charset="0"/>
              </a:rPr>
              <a:t>SA Enable</a:t>
            </a:r>
          </a:p>
        </p:txBody>
      </p:sp>
      <p:sp>
        <p:nvSpPr>
          <p:cNvPr id="152" name="Rectangle 151"/>
          <p:cNvSpPr/>
          <p:nvPr/>
        </p:nvSpPr>
        <p:spPr>
          <a:xfrm>
            <a:off x="7898506" y="5618076"/>
            <a:ext cx="846707"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READ</a:t>
            </a:r>
            <a:endParaRPr lang="en-US" sz="2000" dirty="0">
              <a:latin typeface="Quire Sans" panose="020B0502040400020003" pitchFamily="34" charset="0"/>
              <a:cs typeface="Quire Sans" panose="020B0502040400020003" pitchFamily="34" charset="0"/>
            </a:endParaRPr>
          </a:p>
        </p:txBody>
      </p:sp>
      <p:grpSp>
        <p:nvGrpSpPr>
          <p:cNvPr id="157" name="Group 156"/>
          <p:cNvGrpSpPr/>
          <p:nvPr/>
        </p:nvGrpSpPr>
        <p:grpSpPr>
          <a:xfrm>
            <a:off x="8256203" y="1432412"/>
            <a:ext cx="878767" cy="1822847"/>
            <a:chOff x="8256203" y="1432412"/>
            <a:chExt cx="878767" cy="1822847"/>
          </a:xfrm>
        </p:grpSpPr>
        <p:sp>
          <p:nvSpPr>
            <p:cNvPr id="154" name="TextBox 153"/>
            <p:cNvSpPr txBox="1"/>
            <p:nvPr/>
          </p:nvSpPr>
          <p:spPr>
            <a:xfrm>
              <a:off x="8317588" y="2608928"/>
              <a:ext cx="811441" cy="646331"/>
            </a:xfrm>
            <a:prstGeom prst="rect">
              <a:avLst/>
            </a:prstGeom>
            <a:noFill/>
          </p:spPr>
          <p:txBody>
            <a:bodyPr wrap="none" rtlCol="0">
              <a:spAutoFit/>
            </a:bodyPr>
            <a:lstStyle/>
            <a:p>
              <a:pPr algn="ctr"/>
              <a:r>
                <a:rPr lang="en-US" b="1" dirty="0">
                  <a:solidFill>
                    <a:srgbClr val="C00000"/>
                  </a:solidFill>
                  <a:latin typeface="Quire Sans" panose="020B0502040400020003" pitchFamily="34" charset="0"/>
                  <a:cs typeface="Quire Sans" panose="020B0502040400020003" pitchFamily="34" charset="0"/>
                </a:rPr>
                <a:t>Weak</a:t>
              </a:r>
            </a:p>
            <a:p>
              <a:pPr algn="ctr"/>
              <a:r>
                <a:rPr lang="en-US" b="1" dirty="0">
                  <a:solidFill>
                    <a:srgbClr val="C00000"/>
                  </a:solidFill>
                  <a:latin typeface="Quire Sans" panose="020B0502040400020003" pitchFamily="34" charset="0"/>
                  <a:cs typeface="Quire Sans" panose="020B0502040400020003" pitchFamily="34" charset="0"/>
                </a:rPr>
                <a:t>(slow)</a:t>
              </a:r>
            </a:p>
          </p:txBody>
        </p:sp>
        <p:sp>
          <p:nvSpPr>
            <p:cNvPr id="155" name="TextBox 154"/>
            <p:cNvSpPr txBox="1"/>
            <p:nvPr/>
          </p:nvSpPr>
          <p:spPr>
            <a:xfrm>
              <a:off x="8256203" y="1432412"/>
              <a:ext cx="878767" cy="646331"/>
            </a:xfrm>
            <a:prstGeom prst="rect">
              <a:avLst/>
            </a:prstGeom>
            <a:noFill/>
          </p:spPr>
          <p:txBody>
            <a:bodyPr wrap="none" rtlCol="0">
              <a:spAutoFit/>
            </a:bodyPr>
            <a:lstStyle/>
            <a:p>
              <a:pPr algn="ctr"/>
              <a:r>
                <a:rPr lang="en-US" b="1" dirty="0">
                  <a:solidFill>
                    <a:schemeClr val="accent6">
                      <a:lumMod val="75000"/>
                    </a:schemeClr>
                  </a:solidFill>
                  <a:latin typeface="Quire Sans" panose="020B0502040400020003" pitchFamily="34" charset="0"/>
                  <a:cs typeface="Quire Sans" panose="020B0502040400020003" pitchFamily="34" charset="0"/>
                </a:rPr>
                <a:t>Strong</a:t>
              </a:r>
            </a:p>
            <a:p>
              <a:pPr algn="ctr"/>
              <a:r>
                <a:rPr lang="en-US" b="1" dirty="0">
                  <a:solidFill>
                    <a:schemeClr val="accent6">
                      <a:lumMod val="75000"/>
                    </a:schemeClr>
                  </a:solidFill>
                  <a:latin typeface="Quire Sans" panose="020B0502040400020003" pitchFamily="34" charset="0"/>
                  <a:cs typeface="Quire Sans" panose="020B0502040400020003" pitchFamily="34" charset="0"/>
                </a:rPr>
                <a:t>(fast)</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r>
                <a:rPr lang="en-US" i="1" dirty="0" err="1">
                  <a:solidFill>
                    <a:schemeClr val="accent5"/>
                  </a:solidFill>
                  <a:latin typeface="Quire Sans" panose="020B0502040400020003" pitchFamily="34" charset="0"/>
                  <a:cs typeface="Quire Sans" panose="020B0502040400020003" pitchFamily="34" charset="0"/>
                </a:rPr>
                <a:t>Bitline</a:t>
              </a:r>
              <a:r>
                <a:rPr lang="en-US" i="1" dirty="0">
                  <a:solidFill>
                    <a:schemeClr val="accent5"/>
                  </a:solidFill>
                  <a:latin typeface="Quire Sans" panose="020B0502040400020003" pitchFamily="34" charset="0"/>
                  <a:cs typeface="Quire Sans" panose="020B0502040400020003" pitchFamily="34" charset="0"/>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
        <p:nvSpPr>
          <p:cNvPr id="92" name="Title 1">
            <a:extLst>
              <a:ext uri="{FF2B5EF4-FFF2-40B4-BE49-F238E27FC236}">
                <a16:creationId xmlns:a16="http://schemas.microsoft.com/office/drawing/2014/main" id="{8886DCB0-9EDC-A54C-8C34-9BF85FEDC879}"/>
              </a:ext>
            </a:extLst>
          </p:cNvPr>
          <p:cNvSpPr txBox="1">
            <a:spLocks/>
          </p:cNvSpPr>
          <p:nvPr/>
        </p:nvSpPr>
        <p:spPr>
          <a:xfrm>
            <a:off x="171451" y="140677"/>
            <a:ext cx="8708780" cy="741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5">
                    <a:lumMod val="75000"/>
                  </a:schemeClr>
                </a:solidFill>
                <a:ea typeface="Verdana" panose="020B0604030504040204" pitchFamily="34" charset="0"/>
                <a:cs typeface="Quire Sans" panose="020B0502040400020003" pitchFamily="34" charset="0"/>
              </a:rPr>
              <a:t>DRAM</a:t>
            </a:r>
            <a:r>
              <a:rPr lang="en-US" b="1" dirty="0">
                <a:latin typeface="Quire Sans" panose="020B0502040400020003" pitchFamily="34" charset="0"/>
                <a:cs typeface="Quire Sans" panose="020B0502040400020003" pitchFamily="34" charset="0"/>
              </a:rPr>
              <a:t> </a:t>
            </a:r>
            <a:r>
              <a:rPr lang="en-US" b="1" dirty="0">
                <a:solidFill>
                  <a:schemeClr val="accent5">
                    <a:lumMod val="75000"/>
                  </a:schemeClr>
                </a:solidFill>
                <a:ea typeface="Verdana" panose="020B0604030504040204" pitchFamily="34" charset="0"/>
                <a:cs typeface="Quire Sans" panose="020B0502040400020003" pitchFamily="34" charset="0"/>
              </a:rPr>
              <a:t>Accesses and Failures</a:t>
            </a:r>
          </a:p>
        </p:txBody>
      </p:sp>
      <p:sp>
        <p:nvSpPr>
          <p:cNvPr id="2" name="Slide Number Placeholder 1">
            <a:extLst>
              <a:ext uri="{FF2B5EF4-FFF2-40B4-BE49-F238E27FC236}">
                <a16:creationId xmlns:a16="http://schemas.microsoft.com/office/drawing/2014/main" id="{FBDAF2AE-05C7-F42C-568D-53FDA0EA68C5}"/>
              </a:ext>
            </a:extLst>
          </p:cNvPr>
          <p:cNvSpPr>
            <a:spLocks noGrp="1"/>
          </p:cNvSpPr>
          <p:nvPr>
            <p:ph type="sldNum" sz="quarter" idx="12"/>
          </p:nvPr>
        </p:nvSpPr>
        <p:spPr/>
        <p:txBody>
          <a:bodyPr/>
          <a:lstStyle/>
          <a:p>
            <a:fld id="{C19D2B53-EDAE-4B41-B849-8916FA40BCB6}" type="slidenum">
              <a:rPr lang="en-US" smtClean="0"/>
              <a:pPr/>
              <a:t>11</a:t>
            </a:fld>
            <a:endParaRPr lang="en-US" dirty="0"/>
          </a:p>
        </p:txBody>
      </p:sp>
      <p:sp>
        <p:nvSpPr>
          <p:cNvPr id="4" name="TextBox 3">
            <a:extLst>
              <a:ext uri="{FF2B5EF4-FFF2-40B4-BE49-F238E27FC236}">
                <a16:creationId xmlns:a16="http://schemas.microsoft.com/office/drawing/2014/main" id="{EEBD5F31-683A-19B9-20B0-1C1AD7AF5D11}"/>
              </a:ext>
            </a:extLst>
          </p:cNvPr>
          <p:cNvSpPr txBox="1"/>
          <p:nvPr/>
        </p:nvSpPr>
        <p:spPr>
          <a:xfrm>
            <a:off x="6635651" y="6369153"/>
            <a:ext cx="185980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HPCA’</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18</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Tree>
    <p:extLst>
      <p:ext uri="{BB962C8B-B14F-4D97-AF65-F5344CB8AC3E}">
        <p14:creationId xmlns:p14="http://schemas.microsoft.com/office/powerpoint/2010/main" val="1751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3D1555-3A02-06A1-59F7-D1ACF5101588}"/>
              </a:ext>
            </a:extLst>
          </p:cNvPr>
          <p:cNvSpPr>
            <a:spLocks noGrp="1"/>
          </p:cNvSpPr>
          <p:nvPr>
            <p:ph type="title"/>
          </p:nvPr>
        </p:nvSpPr>
        <p:spPr/>
        <p:txBody>
          <a:bodyPr/>
          <a:lstStyle/>
          <a:p>
            <a:r>
              <a:rPr lang="en-US" dirty="0" err="1"/>
              <a:t>EasyDRAM</a:t>
            </a:r>
            <a:r>
              <a:rPr lang="en-US" dirty="0"/>
              <a:t> vs. Other Platforms</a:t>
            </a:r>
          </a:p>
        </p:txBody>
      </p:sp>
      <p:pic>
        <p:nvPicPr>
          <p:cNvPr id="6" name="Content Placeholder 5">
            <a:extLst>
              <a:ext uri="{FF2B5EF4-FFF2-40B4-BE49-F238E27FC236}">
                <a16:creationId xmlns:a16="http://schemas.microsoft.com/office/drawing/2014/main" id="{1C71E624-EE1E-49DA-E090-3A2E0FBF7992}"/>
              </a:ext>
            </a:extLst>
          </p:cNvPr>
          <p:cNvPicPr>
            <a:picLocks noGrp="1" noChangeAspect="1"/>
          </p:cNvPicPr>
          <p:nvPr>
            <p:ph idx="1"/>
          </p:nvPr>
        </p:nvPicPr>
        <p:blipFill>
          <a:blip r:embed="rId2"/>
          <a:stretch>
            <a:fillRect/>
          </a:stretch>
        </p:blipFill>
        <p:spPr>
          <a:xfrm>
            <a:off x="155575" y="2820982"/>
            <a:ext cx="8815388" cy="1670061"/>
          </a:xfrm>
          <a:prstGeom prst="rect">
            <a:avLst/>
          </a:prstGeom>
        </p:spPr>
      </p:pic>
    </p:spTree>
    <p:extLst>
      <p:ext uri="{BB962C8B-B14F-4D97-AF65-F5344CB8AC3E}">
        <p14:creationId xmlns:p14="http://schemas.microsoft.com/office/powerpoint/2010/main" val="1721998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53A60-441B-02FC-0E5B-554473CE065A}"/>
              </a:ext>
            </a:extLst>
          </p:cNvPr>
          <p:cNvSpPr>
            <a:spLocks noGrp="1"/>
          </p:cNvSpPr>
          <p:nvPr>
            <p:ph type="title"/>
          </p:nvPr>
        </p:nvSpPr>
        <p:spPr/>
        <p:txBody>
          <a:bodyPr/>
          <a:lstStyle/>
          <a:p>
            <a:r>
              <a:rPr lang="en-US" dirty="0"/>
              <a:t>Lifetime of a Memory Request</a:t>
            </a:r>
          </a:p>
        </p:txBody>
      </p:sp>
      <p:pic>
        <p:nvPicPr>
          <p:cNvPr id="5" name="Content Placeholder 4">
            <a:extLst>
              <a:ext uri="{FF2B5EF4-FFF2-40B4-BE49-F238E27FC236}">
                <a16:creationId xmlns:a16="http://schemas.microsoft.com/office/drawing/2014/main" id="{BDBC0209-EB7D-AD12-2ED0-7168582EA4A3}"/>
              </a:ext>
            </a:extLst>
          </p:cNvPr>
          <p:cNvPicPr>
            <a:picLocks noGrp="1" noChangeAspect="1"/>
          </p:cNvPicPr>
          <p:nvPr>
            <p:ph idx="1"/>
          </p:nvPr>
        </p:nvPicPr>
        <p:blipFill>
          <a:blip r:embed="rId2"/>
          <a:stretch>
            <a:fillRect/>
          </a:stretch>
        </p:blipFill>
        <p:spPr>
          <a:xfrm>
            <a:off x="155575" y="2424072"/>
            <a:ext cx="8815388" cy="2463882"/>
          </a:xfrm>
          <a:prstGeom prst="rect">
            <a:avLst/>
          </a:prstGeom>
        </p:spPr>
      </p:pic>
      <p:sp>
        <p:nvSpPr>
          <p:cNvPr id="4" name="Slide Number Placeholder 3">
            <a:extLst>
              <a:ext uri="{FF2B5EF4-FFF2-40B4-BE49-F238E27FC236}">
                <a16:creationId xmlns:a16="http://schemas.microsoft.com/office/drawing/2014/main" id="{62834DDC-BA3D-7B0F-07BC-A2EFB99A09BC}"/>
              </a:ext>
            </a:extLst>
          </p:cNvPr>
          <p:cNvSpPr>
            <a:spLocks noGrp="1"/>
          </p:cNvSpPr>
          <p:nvPr>
            <p:ph type="sldNum" sz="quarter" idx="12"/>
          </p:nvPr>
        </p:nvSpPr>
        <p:spPr/>
        <p:txBody>
          <a:bodyPr/>
          <a:lstStyle/>
          <a:p>
            <a:fld id="{C19D2B53-EDAE-4B41-B849-8916FA40BCB6}" type="slidenum">
              <a:rPr lang="en-US" smtClean="0"/>
              <a:pPr/>
              <a:t>111</a:t>
            </a:fld>
            <a:endParaRPr lang="en-US" dirty="0"/>
          </a:p>
        </p:txBody>
      </p:sp>
    </p:spTree>
    <p:extLst>
      <p:ext uri="{BB962C8B-B14F-4D97-AF65-F5344CB8AC3E}">
        <p14:creationId xmlns:p14="http://schemas.microsoft.com/office/powerpoint/2010/main" val="32118031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56A5-C033-914B-3DFC-82A0CE389C93}"/>
              </a:ext>
            </a:extLst>
          </p:cNvPr>
          <p:cNvSpPr>
            <a:spLocks noGrp="1"/>
          </p:cNvSpPr>
          <p:nvPr>
            <p:ph type="title"/>
          </p:nvPr>
        </p:nvSpPr>
        <p:spPr/>
        <p:txBody>
          <a:bodyPr/>
          <a:lstStyle/>
          <a:p>
            <a:r>
              <a:rPr lang="en-US" dirty="0" err="1"/>
              <a:t>RowClone</a:t>
            </a:r>
            <a:r>
              <a:rPr lang="en-US" dirty="0"/>
              <a:t> and Init – No Flush</a:t>
            </a:r>
          </a:p>
        </p:txBody>
      </p:sp>
      <p:pic>
        <p:nvPicPr>
          <p:cNvPr id="5" name="Content Placeholder 4">
            <a:extLst>
              <a:ext uri="{FF2B5EF4-FFF2-40B4-BE49-F238E27FC236}">
                <a16:creationId xmlns:a16="http://schemas.microsoft.com/office/drawing/2014/main" id="{B78DD1DD-17B6-3E04-5445-4A15848C9F94}"/>
              </a:ext>
            </a:extLst>
          </p:cNvPr>
          <p:cNvPicPr>
            <a:picLocks noGrp="1" noChangeAspect="1"/>
          </p:cNvPicPr>
          <p:nvPr>
            <p:ph idx="1"/>
          </p:nvPr>
        </p:nvPicPr>
        <p:blipFill>
          <a:blip r:embed="rId2"/>
          <a:stretch>
            <a:fillRect/>
          </a:stretch>
        </p:blipFill>
        <p:spPr>
          <a:xfrm>
            <a:off x="155575" y="2146870"/>
            <a:ext cx="8815388" cy="3018285"/>
          </a:xfrm>
          <a:prstGeom prst="rect">
            <a:avLst/>
          </a:prstGeom>
        </p:spPr>
      </p:pic>
      <p:sp>
        <p:nvSpPr>
          <p:cNvPr id="4" name="Slide Number Placeholder 3">
            <a:extLst>
              <a:ext uri="{FF2B5EF4-FFF2-40B4-BE49-F238E27FC236}">
                <a16:creationId xmlns:a16="http://schemas.microsoft.com/office/drawing/2014/main" id="{8E6D4D46-921B-1AEF-5429-46CDBABE9F02}"/>
              </a:ext>
            </a:extLst>
          </p:cNvPr>
          <p:cNvSpPr>
            <a:spLocks noGrp="1"/>
          </p:cNvSpPr>
          <p:nvPr>
            <p:ph type="sldNum" sz="quarter" idx="12"/>
          </p:nvPr>
        </p:nvSpPr>
        <p:spPr/>
        <p:txBody>
          <a:bodyPr/>
          <a:lstStyle/>
          <a:p>
            <a:fld id="{C19D2B53-EDAE-4B41-B849-8916FA40BCB6}" type="slidenum">
              <a:rPr lang="en-US" smtClean="0"/>
              <a:pPr/>
              <a:t>112</a:t>
            </a:fld>
            <a:endParaRPr lang="en-US" dirty="0"/>
          </a:p>
        </p:txBody>
      </p:sp>
    </p:spTree>
    <p:extLst>
      <p:ext uri="{BB962C8B-B14F-4D97-AF65-F5344CB8AC3E}">
        <p14:creationId xmlns:p14="http://schemas.microsoft.com/office/powerpoint/2010/main" val="12380775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EFC7-DF4B-5C20-5E7D-1D46D565E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1B936-AE73-2E4A-D6D9-4246A81B41D2}"/>
              </a:ext>
            </a:extLst>
          </p:cNvPr>
          <p:cNvSpPr>
            <a:spLocks noGrp="1"/>
          </p:cNvSpPr>
          <p:nvPr>
            <p:ph type="title"/>
          </p:nvPr>
        </p:nvSpPr>
        <p:spPr/>
        <p:txBody>
          <a:bodyPr/>
          <a:lstStyle/>
          <a:p>
            <a:r>
              <a:rPr lang="en-US" dirty="0" err="1"/>
              <a:t>RowClone</a:t>
            </a:r>
            <a:r>
              <a:rPr lang="en-US" dirty="0"/>
              <a:t> and Init – CLFLUSH</a:t>
            </a:r>
          </a:p>
        </p:txBody>
      </p:sp>
      <p:sp>
        <p:nvSpPr>
          <p:cNvPr id="4" name="Slide Number Placeholder 3">
            <a:extLst>
              <a:ext uri="{FF2B5EF4-FFF2-40B4-BE49-F238E27FC236}">
                <a16:creationId xmlns:a16="http://schemas.microsoft.com/office/drawing/2014/main" id="{7B4E7ABF-2862-6FFE-0E9E-D89CA51A3470}"/>
              </a:ext>
            </a:extLst>
          </p:cNvPr>
          <p:cNvSpPr>
            <a:spLocks noGrp="1"/>
          </p:cNvSpPr>
          <p:nvPr>
            <p:ph type="sldNum" sz="quarter" idx="12"/>
          </p:nvPr>
        </p:nvSpPr>
        <p:spPr/>
        <p:txBody>
          <a:bodyPr/>
          <a:lstStyle/>
          <a:p>
            <a:fld id="{C19D2B53-EDAE-4B41-B849-8916FA40BCB6}" type="slidenum">
              <a:rPr lang="en-US" smtClean="0"/>
              <a:pPr/>
              <a:t>113</a:t>
            </a:fld>
            <a:endParaRPr lang="en-US" dirty="0"/>
          </a:p>
        </p:txBody>
      </p:sp>
      <p:pic>
        <p:nvPicPr>
          <p:cNvPr id="7" name="Content Placeholder 6">
            <a:extLst>
              <a:ext uri="{FF2B5EF4-FFF2-40B4-BE49-F238E27FC236}">
                <a16:creationId xmlns:a16="http://schemas.microsoft.com/office/drawing/2014/main" id="{72B46516-6E16-C477-C146-9AE865048386}"/>
              </a:ext>
            </a:extLst>
          </p:cNvPr>
          <p:cNvPicPr>
            <a:picLocks noGrp="1" noChangeAspect="1"/>
          </p:cNvPicPr>
          <p:nvPr>
            <p:ph idx="1"/>
          </p:nvPr>
        </p:nvPicPr>
        <p:blipFill>
          <a:blip r:embed="rId2"/>
          <a:stretch>
            <a:fillRect/>
          </a:stretch>
        </p:blipFill>
        <p:spPr>
          <a:xfrm>
            <a:off x="155575" y="2165488"/>
            <a:ext cx="8815388" cy="2981049"/>
          </a:xfrm>
          <a:prstGeom prst="rect">
            <a:avLst/>
          </a:prstGeom>
        </p:spPr>
      </p:pic>
    </p:spTree>
    <p:extLst>
      <p:ext uri="{BB962C8B-B14F-4D97-AF65-F5344CB8AC3E}">
        <p14:creationId xmlns:p14="http://schemas.microsoft.com/office/powerpoint/2010/main" val="1257686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DB554-10DC-6181-25AA-C71A93EE5F39}"/>
              </a:ext>
            </a:extLst>
          </p:cNvPr>
          <p:cNvSpPr>
            <a:spLocks noGrp="1"/>
          </p:cNvSpPr>
          <p:nvPr>
            <p:ph type="title"/>
          </p:nvPr>
        </p:nvSpPr>
        <p:spPr/>
        <p:txBody>
          <a:bodyPr>
            <a:normAutofit fontScale="90000"/>
          </a:bodyPr>
          <a:lstStyle/>
          <a:p>
            <a:r>
              <a:rPr lang="en-US" dirty="0"/>
              <a:t>How Does a Program </a:t>
            </a:r>
            <a:br>
              <a:rPr lang="en-US" dirty="0"/>
            </a:br>
            <a:r>
              <a:rPr lang="en-US" dirty="0"/>
              <a:t>Issue RowClone Operations?</a:t>
            </a:r>
          </a:p>
        </p:txBody>
      </p:sp>
      <p:sp>
        <p:nvSpPr>
          <p:cNvPr id="5" name="Content Placeholder 4">
            <a:extLst>
              <a:ext uri="{FF2B5EF4-FFF2-40B4-BE49-F238E27FC236}">
                <a16:creationId xmlns:a16="http://schemas.microsoft.com/office/drawing/2014/main" id="{5164EF5D-D046-FC26-E903-B7D608E4887B}"/>
              </a:ext>
            </a:extLst>
          </p:cNvPr>
          <p:cNvSpPr>
            <a:spLocks noGrp="1"/>
          </p:cNvSpPr>
          <p:nvPr>
            <p:ph idx="1"/>
          </p:nvPr>
        </p:nvSpPr>
        <p:spPr/>
        <p:txBody>
          <a:bodyPr/>
          <a:lstStyle/>
          <a:p>
            <a:r>
              <a:rPr lang="en-US" dirty="0"/>
              <a:t>We use memory-mapped registers and an internal</a:t>
            </a:r>
            <a:br>
              <a:rPr lang="en-US" dirty="0"/>
            </a:br>
            <a:r>
              <a:rPr lang="en-US" dirty="0"/>
              <a:t>DRAM technique instruction encoding</a:t>
            </a:r>
          </a:p>
        </p:txBody>
      </p:sp>
      <p:sp>
        <p:nvSpPr>
          <p:cNvPr id="2" name="Slide Number Placeholder 1">
            <a:extLst>
              <a:ext uri="{FF2B5EF4-FFF2-40B4-BE49-F238E27FC236}">
                <a16:creationId xmlns:a16="http://schemas.microsoft.com/office/drawing/2014/main" id="{763B5B05-30DC-32B7-9124-52C1C557EB8F}"/>
              </a:ext>
            </a:extLst>
          </p:cNvPr>
          <p:cNvSpPr>
            <a:spLocks noGrp="1"/>
          </p:cNvSpPr>
          <p:nvPr>
            <p:ph type="sldNum" sz="quarter" idx="12"/>
          </p:nvPr>
        </p:nvSpPr>
        <p:spPr/>
        <p:txBody>
          <a:bodyPr/>
          <a:lstStyle/>
          <a:p>
            <a:fld id="{C19D2B53-EDAE-4B41-B849-8916FA40BCB6}" type="slidenum">
              <a:rPr lang="en-US" smtClean="0"/>
              <a:pPr/>
              <a:t>114</a:t>
            </a:fld>
            <a:endParaRPr lang="en-US" dirty="0"/>
          </a:p>
        </p:txBody>
      </p:sp>
    </p:spTree>
    <p:extLst>
      <p:ext uri="{BB962C8B-B14F-4D97-AF65-F5344CB8AC3E}">
        <p14:creationId xmlns:p14="http://schemas.microsoft.com/office/powerpoint/2010/main" val="25063099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7756-F351-F2BB-8FE8-095A34D5E1DA}"/>
              </a:ext>
            </a:extLst>
          </p:cNvPr>
          <p:cNvSpPr>
            <a:spLocks noGrp="1"/>
          </p:cNvSpPr>
          <p:nvPr>
            <p:ph type="title"/>
          </p:nvPr>
        </p:nvSpPr>
        <p:spPr/>
        <p:txBody>
          <a:bodyPr>
            <a:noAutofit/>
          </a:bodyPr>
          <a:lstStyle/>
          <a:p>
            <a:r>
              <a:rPr lang="en-US" sz="3200" dirty="0"/>
              <a:t>HLS vs. </a:t>
            </a:r>
            <a:r>
              <a:rPr lang="en-US" sz="3200" dirty="0" err="1"/>
              <a:t>EasyDRAM</a:t>
            </a:r>
            <a:r>
              <a:rPr lang="en-US" sz="3200" dirty="0"/>
              <a:t> </a:t>
            </a:r>
            <a:br>
              <a:rPr lang="en-US" sz="3200" dirty="0"/>
            </a:br>
            <a:r>
              <a:rPr lang="en-US" sz="3200" dirty="0"/>
              <a:t>Programmable Memory Controller</a:t>
            </a:r>
          </a:p>
        </p:txBody>
      </p:sp>
      <p:sp>
        <p:nvSpPr>
          <p:cNvPr id="3" name="Content Placeholder 2">
            <a:extLst>
              <a:ext uri="{FF2B5EF4-FFF2-40B4-BE49-F238E27FC236}">
                <a16:creationId xmlns:a16="http://schemas.microsoft.com/office/drawing/2014/main" id="{569F85F5-8C4F-BC42-DA18-05B2012EAC80}"/>
              </a:ext>
            </a:extLst>
          </p:cNvPr>
          <p:cNvSpPr>
            <a:spLocks noGrp="1"/>
          </p:cNvSpPr>
          <p:nvPr>
            <p:ph idx="1"/>
          </p:nvPr>
        </p:nvSpPr>
        <p:spPr/>
        <p:txBody>
          <a:bodyPr/>
          <a:lstStyle/>
          <a:p>
            <a:r>
              <a:rPr lang="en-US" dirty="0"/>
              <a:t>HLS still defines hardware</a:t>
            </a:r>
          </a:p>
          <a:p>
            <a:r>
              <a:rPr lang="en-US" dirty="0"/>
              <a:t>There will come a time for you to reason about hardware design</a:t>
            </a:r>
          </a:p>
          <a:p>
            <a:r>
              <a:rPr lang="en-US" dirty="0"/>
              <a:t>You can still build the programmable memory ctrl. using HLS</a:t>
            </a:r>
          </a:p>
          <a:p>
            <a:r>
              <a:rPr lang="en-US" dirty="0"/>
              <a:t>Not a replacement for the programmable memory controller</a:t>
            </a:r>
          </a:p>
          <a:p>
            <a:endParaRPr lang="en-US" dirty="0"/>
          </a:p>
        </p:txBody>
      </p:sp>
      <p:sp>
        <p:nvSpPr>
          <p:cNvPr id="4" name="Slide Number Placeholder 3">
            <a:extLst>
              <a:ext uri="{FF2B5EF4-FFF2-40B4-BE49-F238E27FC236}">
                <a16:creationId xmlns:a16="http://schemas.microsoft.com/office/drawing/2014/main" id="{35DB4B21-5BFA-25BF-7F1D-64D883517399}"/>
              </a:ext>
            </a:extLst>
          </p:cNvPr>
          <p:cNvSpPr>
            <a:spLocks noGrp="1"/>
          </p:cNvSpPr>
          <p:nvPr>
            <p:ph type="sldNum" sz="quarter" idx="12"/>
          </p:nvPr>
        </p:nvSpPr>
        <p:spPr/>
        <p:txBody>
          <a:bodyPr/>
          <a:lstStyle/>
          <a:p>
            <a:fld id="{C19D2B53-EDAE-4B41-B849-8916FA40BCB6}" type="slidenum">
              <a:rPr lang="en-US" smtClean="0"/>
              <a:pPr/>
              <a:t>115</a:t>
            </a:fld>
            <a:endParaRPr lang="en-US" dirty="0"/>
          </a:p>
        </p:txBody>
      </p:sp>
    </p:spTree>
    <p:extLst>
      <p:ext uri="{BB962C8B-B14F-4D97-AF65-F5344CB8AC3E}">
        <p14:creationId xmlns:p14="http://schemas.microsoft.com/office/powerpoint/2010/main" val="16464820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0F480-60AC-C0BA-0324-CA9D08EAD308}"/>
              </a:ext>
            </a:extLst>
          </p:cNvPr>
          <p:cNvSpPr>
            <a:spLocks noGrp="1"/>
          </p:cNvSpPr>
          <p:nvPr>
            <p:ph type="title"/>
          </p:nvPr>
        </p:nvSpPr>
        <p:spPr/>
        <p:txBody>
          <a:bodyPr>
            <a:normAutofit fontScale="90000"/>
          </a:bodyPr>
          <a:lstStyle/>
          <a:p>
            <a:r>
              <a:rPr lang="en-US" dirty="0"/>
              <a:t>Why not use the hard </a:t>
            </a:r>
            <a:br>
              <a:rPr lang="en-US" dirty="0"/>
            </a:br>
            <a:r>
              <a:rPr lang="en-US" dirty="0"/>
              <a:t>ARM core in the FPGA?</a:t>
            </a:r>
          </a:p>
        </p:txBody>
      </p:sp>
      <p:sp>
        <p:nvSpPr>
          <p:cNvPr id="3" name="Content Placeholder 2">
            <a:extLst>
              <a:ext uri="{FF2B5EF4-FFF2-40B4-BE49-F238E27FC236}">
                <a16:creationId xmlns:a16="http://schemas.microsoft.com/office/drawing/2014/main" id="{BAE83977-5E2B-09A5-8606-4D503CEFCC67}"/>
              </a:ext>
            </a:extLst>
          </p:cNvPr>
          <p:cNvSpPr>
            <a:spLocks noGrp="1"/>
          </p:cNvSpPr>
          <p:nvPr>
            <p:ph idx="1"/>
          </p:nvPr>
        </p:nvSpPr>
        <p:spPr/>
        <p:txBody>
          <a:bodyPr/>
          <a:lstStyle/>
          <a:p>
            <a:r>
              <a:rPr lang="en-US" dirty="0"/>
              <a:t>Good idea</a:t>
            </a:r>
          </a:p>
          <a:p>
            <a:r>
              <a:rPr lang="en-US" dirty="0"/>
              <a:t>Does </a:t>
            </a:r>
            <a:r>
              <a:rPr lang="en-US" b="1" dirty="0"/>
              <a:t>not</a:t>
            </a:r>
            <a:r>
              <a:rPr lang="en-US" dirty="0"/>
              <a:t> complement </a:t>
            </a:r>
            <a:r>
              <a:rPr lang="en-US" dirty="0" err="1"/>
              <a:t>EasyDRAM</a:t>
            </a:r>
            <a:r>
              <a:rPr lang="en-US" dirty="0"/>
              <a:t> as a whole</a:t>
            </a:r>
          </a:p>
          <a:p>
            <a:endParaRPr lang="en-US" dirty="0"/>
          </a:p>
          <a:p>
            <a:pPr marL="0" indent="0">
              <a:buNone/>
            </a:pPr>
            <a:r>
              <a:rPr lang="en-US" dirty="0"/>
              <a:t>+ Higher performance core</a:t>
            </a:r>
          </a:p>
          <a:p>
            <a:pPr>
              <a:buFontTx/>
              <a:buChar char="-"/>
            </a:pPr>
            <a:r>
              <a:rPr lang="en-US" dirty="0"/>
              <a:t>Not in every FPGA</a:t>
            </a:r>
          </a:p>
        </p:txBody>
      </p:sp>
      <p:sp>
        <p:nvSpPr>
          <p:cNvPr id="4" name="Slide Number Placeholder 3">
            <a:extLst>
              <a:ext uri="{FF2B5EF4-FFF2-40B4-BE49-F238E27FC236}">
                <a16:creationId xmlns:a16="http://schemas.microsoft.com/office/drawing/2014/main" id="{02310E23-DD84-C169-3314-0711470B5914}"/>
              </a:ext>
            </a:extLst>
          </p:cNvPr>
          <p:cNvSpPr>
            <a:spLocks noGrp="1"/>
          </p:cNvSpPr>
          <p:nvPr>
            <p:ph type="sldNum" sz="quarter" idx="12"/>
          </p:nvPr>
        </p:nvSpPr>
        <p:spPr/>
        <p:txBody>
          <a:bodyPr/>
          <a:lstStyle/>
          <a:p>
            <a:fld id="{C19D2B53-EDAE-4B41-B849-8916FA40BCB6}" type="slidenum">
              <a:rPr lang="en-US" smtClean="0"/>
              <a:pPr/>
              <a:t>116</a:t>
            </a:fld>
            <a:endParaRPr lang="en-US" dirty="0"/>
          </a:p>
        </p:txBody>
      </p:sp>
    </p:spTree>
    <p:extLst>
      <p:ext uri="{BB962C8B-B14F-4D97-AF65-F5344CB8AC3E}">
        <p14:creationId xmlns:p14="http://schemas.microsoft.com/office/powerpoint/2010/main" val="7184973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0E30-2C9A-0FC0-830D-EEA271381AE6}"/>
              </a:ext>
            </a:extLst>
          </p:cNvPr>
          <p:cNvSpPr>
            <a:spLocks noGrp="1"/>
          </p:cNvSpPr>
          <p:nvPr>
            <p:ph type="title"/>
          </p:nvPr>
        </p:nvSpPr>
        <p:spPr/>
        <p:txBody>
          <a:bodyPr/>
          <a:lstStyle/>
          <a:p>
            <a:r>
              <a:rPr lang="en-US" dirty="0"/>
              <a:t>What is new?</a:t>
            </a:r>
          </a:p>
        </p:txBody>
      </p:sp>
      <p:sp>
        <p:nvSpPr>
          <p:cNvPr id="3" name="Content Placeholder 2">
            <a:extLst>
              <a:ext uri="{FF2B5EF4-FFF2-40B4-BE49-F238E27FC236}">
                <a16:creationId xmlns:a16="http://schemas.microsoft.com/office/drawing/2014/main" id="{1661DA5E-AA8F-E38D-286D-6671E33A42E1}"/>
              </a:ext>
            </a:extLst>
          </p:cNvPr>
          <p:cNvSpPr>
            <a:spLocks noGrp="1"/>
          </p:cNvSpPr>
          <p:nvPr>
            <p:ph idx="1"/>
          </p:nvPr>
        </p:nvSpPr>
        <p:spPr/>
        <p:txBody>
          <a:bodyPr/>
          <a:lstStyle/>
          <a:p>
            <a:r>
              <a:rPr lang="en-US" dirty="0" err="1"/>
              <a:t>EasyDRAM</a:t>
            </a:r>
            <a:r>
              <a:rPr lang="en-US" dirty="0"/>
              <a:t> as a tool is new</a:t>
            </a:r>
          </a:p>
          <a:p>
            <a:r>
              <a:rPr lang="en-US" dirty="0"/>
              <a:t>Reproduction of prior results</a:t>
            </a:r>
          </a:p>
          <a:p>
            <a:endParaRPr lang="en-US" dirty="0"/>
          </a:p>
          <a:p>
            <a:r>
              <a:rPr lang="en-US" dirty="0"/>
              <a:t>This platform allows users to easily prototype</a:t>
            </a:r>
            <a:br>
              <a:rPr lang="en-US" dirty="0"/>
            </a:br>
            <a:r>
              <a:rPr lang="en-US" dirty="0"/>
              <a:t>fault tolerant DRAM technique implementations</a:t>
            </a:r>
          </a:p>
          <a:p>
            <a:endParaRPr lang="en-US" dirty="0"/>
          </a:p>
          <a:p>
            <a:r>
              <a:rPr lang="en-US" dirty="0"/>
              <a:t>Reliability – performance tradeoff for DRAM</a:t>
            </a:r>
          </a:p>
          <a:p>
            <a:pPr lvl="1"/>
            <a:r>
              <a:rPr lang="en-US" dirty="0"/>
              <a:t>Typically abstracted away by the DRAM standard</a:t>
            </a:r>
          </a:p>
          <a:p>
            <a:pPr lvl="1"/>
            <a:endParaRPr lang="en-US" dirty="0"/>
          </a:p>
          <a:p>
            <a:r>
              <a:rPr lang="en-US" dirty="0"/>
              <a:t>System designers can make conscious design decisions</a:t>
            </a:r>
            <a:br>
              <a:rPr lang="en-US" dirty="0"/>
            </a:br>
            <a:r>
              <a:rPr lang="en-US" dirty="0"/>
              <a:t>to extract the most performance out of their</a:t>
            </a:r>
            <a:br>
              <a:rPr lang="en-US" dirty="0"/>
            </a:br>
            <a:r>
              <a:rPr lang="en-US" dirty="0"/>
              <a:t>memory systems</a:t>
            </a:r>
          </a:p>
        </p:txBody>
      </p:sp>
      <p:sp>
        <p:nvSpPr>
          <p:cNvPr id="4" name="Slide Number Placeholder 3">
            <a:extLst>
              <a:ext uri="{FF2B5EF4-FFF2-40B4-BE49-F238E27FC236}">
                <a16:creationId xmlns:a16="http://schemas.microsoft.com/office/drawing/2014/main" id="{E244A31B-FBAF-F939-1289-20A14E7EF3E2}"/>
              </a:ext>
            </a:extLst>
          </p:cNvPr>
          <p:cNvSpPr>
            <a:spLocks noGrp="1"/>
          </p:cNvSpPr>
          <p:nvPr>
            <p:ph type="sldNum" sz="quarter" idx="12"/>
          </p:nvPr>
        </p:nvSpPr>
        <p:spPr/>
        <p:txBody>
          <a:bodyPr/>
          <a:lstStyle/>
          <a:p>
            <a:fld id="{C19D2B53-EDAE-4B41-B849-8916FA40BCB6}" type="slidenum">
              <a:rPr lang="en-US" smtClean="0"/>
              <a:pPr/>
              <a:t>117</a:t>
            </a:fld>
            <a:endParaRPr lang="en-US" dirty="0"/>
          </a:p>
        </p:txBody>
      </p:sp>
    </p:spTree>
    <p:extLst>
      <p:ext uri="{BB962C8B-B14F-4D97-AF65-F5344CB8AC3E}">
        <p14:creationId xmlns:p14="http://schemas.microsoft.com/office/powerpoint/2010/main" val="4193701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wordline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bitline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Quire Sans" panose="020B0502040400020003" pitchFamily="34" charset="0"/>
                  <a:cs typeface="Quire Sans" panose="020B0502040400020003" pitchFamily="34" charset="0"/>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52" name="Straight Connector 51"/>
          <p:cNvCxnSpPr>
            <a:stCxn id="46" idx="3"/>
            <a:endCxn id="46" idx="3"/>
          </p:cNvCxnSpPr>
          <p:nvPr/>
        </p:nvCxnSpPr>
        <p:spPr>
          <a:xfrm>
            <a:off x="108523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631904"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b="1" baseline="-25000" dirty="0">
                  <a:latin typeface="Quire Sans" panose="020B0502040400020003" pitchFamily="34" charset="0"/>
                  <a:cs typeface="Quire Sans" panose="020B0502040400020003" pitchFamily="34" charset="0"/>
                </a:endParaRPr>
              </a:p>
            </p:txBody>
          </p:sp>
          <p:sp>
            <p:nvSpPr>
              <p:cNvPr id="48" name="TextBox 47"/>
              <p:cNvSpPr txBox="1"/>
              <p:nvPr/>
            </p:nvSpPr>
            <p:spPr>
              <a:xfrm>
                <a:off x="124920" y="5145529"/>
                <a:ext cx="1109599"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0.5 </a:t>
                </a:r>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sz="2400" b="1" baseline="-25000" dirty="0">
                  <a:latin typeface="Quire Sans" panose="020B0502040400020003" pitchFamily="34" charset="0"/>
                  <a:cs typeface="Quire Sans" panose="020B0502040400020003" pitchFamily="34" charset="0"/>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44445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26" name="TextBox 125"/>
          <p:cNvSpPr txBox="1"/>
          <p:nvPr/>
        </p:nvSpPr>
        <p:spPr>
          <a:xfrm rot="16200000">
            <a:off x="-808042" y="3545155"/>
            <a:ext cx="2193229"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Bitline</a:t>
            </a:r>
            <a:r>
              <a:rPr lang="en-US" sz="2400" b="1" dirty="0">
                <a:latin typeface="Quire Sans" panose="020B0502040400020003" pitchFamily="34" charset="0"/>
                <a:cs typeface="Quire Sans" panose="020B0502040400020003" pitchFamily="34" charset="0"/>
              </a:rPr>
              <a:t> Voltage</a:t>
            </a:r>
          </a:p>
        </p:txBody>
      </p:sp>
      <p:sp>
        <p:nvSpPr>
          <p:cNvPr id="127" name="TextBox 126"/>
          <p:cNvSpPr txBox="1"/>
          <p:nvPr/>
        </p:nvSpPr>
        <p:spPr>
          <a:xfrm>
            <a:off x="4283811" y="5324737"/>
            <a:ext cx="867545"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Time</a:t>
            </a:r>
          </a:p>
        </p:txBody>
      </p:sp>
      <p:sp>
        <p:nvSpPr>
          <p:cNvPr id="128" name="TextBox 127"/>
          <p:cNvSpPr txBox="1"/>
          <p:nvPr/>
        </p:nvSpPr>
        <p:spPr>
          <a:xfrm>
            <a:off x="1532459" y="2746288"/>
            <a:ext cx="1922322" cy="707886"/>
          </a:xfrm>
          <a:prstGeom prst="rect">
            <a:avLst/>
          </a:prstGeom>
          <a:noFill/>
        </p:spPr>
        <p:txBody>
          <a:bodyPr wrap="none" rtlCol="0">
            <a:spAutoFit/>
          </a:bodyPr>
          <a:lstStyle/>
          <a:p>
            <a:pPr algn="ctr"/>
            <a:r>
              <a:rPr lang="en-US" sz="2000" i="1" dirty="0">
                <a:solidFill>
                  <a:schemeClr val="bg1">
                    <a:lumMod val="50000"/>
                  </a:schemeClr>
                </a:solidFill>
                <a:latin typeface="Quire Sans" panose="020B0502040400020003" pitchFamily="34" charset="0"/>
                <a:cs typeface="Quire Sans" panose="020B0502040400020003" pitchFamily="34" charset="0"/>
              </a:rPr>
              <a:t>Ready to Access </a:t>
            </a:r>
          </a:p>
          <a:p>
            <a:pPr algn="ctr"/>
            <a:r>
              <a:rPr lang="en-US" sz="2000" i="1" dirty="0">
                <a:solidFill>
                  <a:schemeClr val="bg1">
                    <a:lumMod val="50000"/>
                  </a:schemeClr>
                </a:solidFill>
                <a:latin typeface="Quire Sans" panose="020B0502040400020003" pitchFamily="34" charset="0"/>
                <a:cs typeface="Quire Sans" panose="020B0502040400020003" pitchFamily="34" charset="0"/>
              </a:rPr>
              <a:t>Voltage Level</a:t>
            </a:r>
          </a:p>
        </p:txBody>
      </p:sp>
      <p:sp>
        <p:nvSpPr>
          <p:cNvPr id="136" name="TextBox 135"/>
          <p:cNvSpPr txBox="1"/>
          <p:nvPr/>
        </p:nvSpPr>
        <p:spPr>
          <a:xfrm>
            <a:off x="4666205" y="6196174"/>
            <a:ext cx="708848" cy="461665"/>
          </a:xfrm>
          <a:prstGeom prst="rect">
            <a:avLst/>
          </a:prstGeom>
          <a:noFill/>
        </p:spPr>
        <p:txBody>
          <a:bodyPr wrap="none" rtlCol="0">
            <a:spAutoFit/>
          </a:bodyPr>
          <a:lstStyle/>
          <a:p>
            <a:r>
              <a:rPr lang="en-US" sz="2400" b="1" dirty="0" err="1">
                <a:solidFill>
                  <a:schemeClr val="accent1">
                    <a:lumMod val="50000"/>
                  </a:schemeClr>
                </a:solidFill>
                <a:latin typeface="Quire Sans" panose="020B0502040400020003" pitchFamily="34" charset="0"/>
                <a:cs typeface="Quire Sans" panose="020B0502040400020003" pitchFamily="34" charset="0"/>
              </a:rPr>
              <a:t>t</a:t>
            </a:r>
            <a:r>
              <a:rPr lang="en-US" sz="2400" b="1" baseline="-25000" dirty="0" err="1">
                <a:solidFill>
                  <a:schemeClr val="accent1">
                    <a:lumMod val="50000"/>
                  </a:schemeClr>
                </a:solidFill>
                <a:latin typeface="Quire Sans" panose="020B0502040400020003" pitchFamily="34" charset="0"/>
                <a:cs typeface="Quire Sans" panose="020B0502040400020003" pitchFamily="34" charset="0"/>
              </a:rPr>
              <a:t>RCD</a:t>
            </a:r>
            <a:endParaRPr lang="en-US" sz="2400" b="1" baseline="-25000" dirty="0">
              <a:solidFill>
                <a:schemeClr val="accent1">
                  <a:lumMod val="50000"/>
                </a:schemeClr>
              </a:solidFill>
              <a:latin typeface="Quire Sans" panose="020B0502040400020003" pitchFamily="34" charset="0"/>
              <a:cs typeface="Quire Sans" panose="020B0502040400020003" pitchFamily="34" charset="0"/>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744114" cy="461665"/>
          </a:xfrm>
          <a:prstGeom prst="rect">
            <a:avLst/>
          </a:prstGeom>
          <a:noFill/>
        </p:spPr>
        <p:txBody>
          <a:bodyPr wrap="none" rtlCol="0">
            <a:spAutoFit/>
          </a:bodyPr>
          <a:lstStyle/>
          <a:p>
            <a:r>
              <a:rPr lang="en-US" sz="2400" b="1">
                <a:latin typeface="Quire Sans" panose="020B0502040400020003" pitchFamily="34" charset="0"/>
                <a:cs typeface="Quire Sans" panose="020B0502040400020003" pitchFamily="34" charset="0"/>
              </a:rPr>
              <a:t>V</a:t>
            </a:r>
            <a:r>
              <a:rPr lang="en-US" sz="2400" b="1" baseline="-25000">
                <a:latin typeface="Quire Sans" panose="020B0502040400020003" pitchFamily="34" charset="0"/>
                <a:cs typeface="Quire Sans" panose="020B0502040400020003" pitchFamily="34" charset="0"/>
              </a:rPr>
              <a:t>min</a:t>
            </a:r>
            <a:endParaRPr lang="en-US" b="1" baseline="-25000" dirty="0">
              <a:latin typeface="Quire Sans" panose="020B0502040400020003" pitchFamily="34" charset="0"/>
              <a:cs typeface="Quire Sans" panose="020B0502040400020003" pitchFamily="34" charset="0"/>
            </a:endParaRPr>
          </a:p>
        </p:txBody>
      </p:sp>
      <p:sp>
        <p:nvSpPr>
          <p:cNvPr id="150" name="Rectangle 149"/>
          <p:cNvSpPr/>
          <p:nvPr/>
        </p:nvSpPr>
        <p:spPr>
          <a:xfrm>
            <a:off x="1247792" y="5591792"/>
            <a:ext cx="1369286"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ACTIVATE</a:t>
            </a:r>
            <a:endParaRPr lang="en-US" sz="2000" dirty="0">
              <a:latin typeface="Quire Sans" panose="020B0502040400020003" pitchFamily="34" charset="0"/>
              <a:cs typeface="Quire Sans" panose="020B0502040400020003" pitchFamily="34" charset="0"/>
            </a:endParaRPr>
          </a:p>
        </p:txBody>
      </p:sp>
      <p:sp>
        <p:nvSpPr>
          <p:cNvPr id="151" name="Rectangle 150"/>
          <p:cNvSpPr/>
          <p:nvPr/>
        </p:nvSpPr>
        <p:spPr>
          <a:xfrm>
            <a:off x="3140451" y="5592664"/>
            <a:ext cx="1327608" cy="400110"/>
          </a:xfrm>
          <a:prstGeom prst="rect">
            <a:avLst/>
          </a:prstGeom>
        </p:spPr>
        <p:txBody>
          <a:bodyPr wrap="none">
            <a:spAutoFit/>
          </a:bodyPr>
          <a:lstStyle/>
          <a:p>
            <a:pPr algn="ctr"/>
            <a:r>
              <a:rPr lang="en-US" sz="2000" b="1" dirty="0">
                <a:latin typeface="Quire Sans" panose="020B0502040400020003" pitchFamily="34" charset="0"/>
                <a:cs typeface="Quire Sans" panose="020B0502040400020003" pitchFamily="34" charset="0"/>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52" name="Rectangle 151"/>
            <p:cNvSpPr/>
            <p:nvPr/>
          </p:nvSpPr>
          <p:spPr>
            <a:xfrm>
              <a:off x="7898506" y="5618076"/>
              <a:ext cx="846707"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READ</a:t>
              </a:r>
              <a:endParaRPr lang="en-US" sz="2000" dirty="0">
                <a:latin typeface="Quire Sans" panose="020B0502040400020003" pitchFamily="34" charset="0"/>
                <a:cs typeface="Quire Sans" panose="020B0502040400020003" pitchFamily="34" charset="0"/>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09" name="TextBox 108"/>
          <p:cNvSpPr txBox="1"/>
          <p:nvPr/>
        </p:nvSpPr>
        <p:spPr>
          <a:xfrm>
            <a:off x="5607856" y="3259198"/>
            <a:ext cx="2729993" cy="1938992"/>
          </a:xfrm>
          <a:prstGeom prst="rect">
            <a:avLst/>
          </a:prstGeom>
          <a:noFill/>
        </p:spPr>
        <p:txBody>
          <a:bodyPr wrap="square" rtlCol="0">
            <a:spAutoFit/>
          </a:bodyPr>
          <a:lstStyle/>
          <a:p>
            <a:r>
              <a:rPr lang="en-US" sz="2400" b="1" i="1" dirty="0">
                <a:solidFill>
                  <a:srgbClr val="C00000"/>
                </a:solidFill>
                <a:latin typeface="Quire Sans" panose="020B0502040400020003" pitchFamily="34" charset="0"/>
                <a:cs typeface="Quire Sans" panose="020B0502040400020003" pitchFamily="34" charset="0"/>
              </a:rPr>
              <a:t>Weaker </a:t>
            </a:r>
            <a:r>
              <a:rPr lang="en-US" sz="2400" b="1" i="1" dirty="0">
                <a:latin typeface="Quire Sans" panose="020B0502040400020003" pitchFamily="34" charset="0"/>
                <a:cs typeface="Quire Sans" panose="020B0502040400020003" pitchFamily="34" charset="0"/>
              </a:rPr>
              <a:t>cells have a </a:t>
            </a:r>
            <a:r>
              <a:rPr lang="en-US" sz="2400" b="1" i="1" dirty="0">
                <a:solidFill>
                  <a:srgbClr val="C00000"/>
                </a:solidFill>
                <a:latin typeface="Quire Sans" panose="020B0502040400020003" pitchFamily="34" charset="0"/>
                <a:cs typeface="Quire Sans" panose="020B0502040400020003" pitchFamily="34" charset="0"/>
              </a:rPr>
              <a:t>higher probability</a:t>
            </a:r>
            <a:r>
              <a:rPr lang="en-US" sz="2400" b="1" i="1" dirty="0">
                <a:latin typeface="Quire Sans" panose="020B0502040400020003" pitchFamily="34" charset="0"/>
                <a:cs typeface="Quire Sans" panose="020B0502040400020003" pitchFamily="34" charset="0"/>
              </a:rPr>
              <a:t> to fail because they are </a:t>
            </a:r>
            <a:r>
              <a:rPr lang="en-US" sz="2400" b="1" i="1" dirty="0">
                <a:solidFill>
                  <a:srgbClr val="C00000"/>
                </a:solidFill>
                <a:latin typeface="Quire Sans" panose="020B0502040400020003" pitchFamily="34" charset="0"/>
                <a:cs typeface="Quire Sans" panose="020B0502040400020003" pitchFamily="34" charset="0"/>
              </a:rPr>
              <a:t>slower</a:t>
            </a: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8" name="Title 1">
            <a:extLst>
              <a:ext uri="{FF2B5EF4-FFF2-40B4-BE49-F238E27FC236}">
                <a16:creationId xmlns:a16="http://schemas.microsoft.com/office/drawing/2014/main" id="{4A0E78EC-8136-E54A-AD12-17E9906E0300}"/>
              </a:ext>
            </a:extLst>
          </p:cNvPr>
          <p:cNvSpPr txBox="1">
            <a:spLocks/>
          </p:cNvSpPr>
          <p:nvPr/>
        </p:nvSpPr>
        <p:spPr>
          <a:xfrm>
            <a:off x="171451" y="140677"/>
            <a:ext cx="8708780" cy="741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chemeClr val="accent5">
                    <a:lumMod val="75000"/>
                  </a:schemeClr>
                </a:solidFill>
                <a:ea typeface="Verdana" panose="020B0604030504040204" pitchFamily="34" charset="0"/>
                <a:cs typeface="Quire Sans" panose="020B0502040400020003" pitchFamily="34" charset="0"/>
              </a:rPr>
              <a:t>DRAM</a:t>
            </a:r>
            <a:r>
              <a:rPr lang="en-US" b="1" dirty="0">
                <a:latin typeface="Quire Sans" panose="020B0502040400020003" pitchFamily="34" charset="0"/>
                <a:cs typeface="Quire Sans" panose="020B0502040400020003" pitchFamily="34" charset="0"/>
              </a:rPr>
              <a:t> </a:t>
            </a:r>
            <a:r>
              <a:rPr lang="en-US" sz="4400" b="1" dirty="0">
                <a:solidFill>
                  <a:schemeClr val="accent5">
                    <a:lumMod val="75000"/>
                  </a:schemeClr>
                </a:solidFill>
                <a:ea typeface="Verdana" panose="020B0604030504040204" pitchFamily="34" charset="0"/>
                <a:cs typeface="Quire Sans" panose="020B0502040400020003" pitchFamily="34" charset="0"/>
              </a:rPr>
              <a:t>Accesses and Failures</a:t>
            </a:r>
          </a:p>
        </p:txBody>
      </p:sp>
      <p:grpSp>
        <p:nvGrpSpPr>
          <p:cNvPr id="114" name="Group 113">
            <a:extLst>
              <a:ext uri="{FF2B5EF4-FFF2-40B4-BE49-F238E27FC236}">
                <a16:creationId xmlns:a16="http://schemas.microsoft.com/office/drawing/2014/main" id="{8FCDB2CD-21F0-0F4F-B37C-C3A0A7266B89}"/>
              </a:ext>
            </a:extLst>
          </p:cNvPr>
          <p:cNvGrpSpPr/>
          <p:nvPr/>
        </p:nvGrpSpPr>
        <p:grpSpPr>
          <a:xfrm>
            <a:off x="8256203" y="1432412"/>
            <a:ext cx="878767" cy="1822847"/>
            <a:chOff x="8256203" y="1432412"/>
            <a:chExt cx="878767" cy="1822847"/>
          </a:xfrm>
        </p:grpSpPr>
        <p:sp>
          <p:nvSpPr>
            <p:cNvPr id="115" name="TextBox 114">
              <a:extLst>
                <a:ext uri="{FF2B5EF4-FFF2-40B4-BE49-F238E27FC236}">
                  <a16:creationId xmlns:a16="http://schemas.microsoft.com/office/drawing/2014/main" id="{699658DA-32CE-7049-B24B-2D6F749233C6}"/>
                </a:ext>
              </a:extLst>
            </p:cNvPr>
            <p:cNvSpPr txBox="1"/>
            <p:nvPr/>
          </p:nvSpPr>
          <p:spPr>
            <a:xfrm>
              <a:off x="8317588" y="2608928"/>
              <a:ext cx="811441" cy="646331"/>
            </a:xfrm>
            <a:prstGeom prst="rect">
              <a:avLst/>
            </a:prstGeom>
            <a:noFill/>
          </p:spPr>
          <p:txBody>
            <a:bodyPr wrap="none" rtlCol="0">
              <a:spAutoFit/>
            </a:bodyPr>
            <a:lstStyle/>
            <a:p>
              <a:pPr algn="ctr"/>
              <a:r>
                <a:rPr lang="en-US" b="1" dirty="0">
                  <a:solidFill>
                    <a:srgbClr val="C00000"/>
                  </a:solidFill>
                  <a:latin typeface="Quire Sans" panose="020B0502040400020003" pitchFamily="34" charset="0"/>
                  <a:cs typeface="Quire Sans" panose="020B0502040400020003" pitchFamily="34" charset="0"/>
                </a:rPr>
                <a:t>Weak</a:t>
              </a:r>
            </a:p>
            <a:p>
              <a:pPr algn="ctr"/>
              <a:r>
                <a:rPr lang="en-US" b="1" dirty="0">
                  <a:solidFill>
                    <a:srgbClr val="C00000"/>
                  </a:solidFill>
                  <a:latin typeface="Quire Sans" panose="020B0502040400020003" pitchFamily="34" charset="0"/>
                  <a:cs typeface="Quire Sans" panose="020B0502040400020003" pitchFamily="34" charset="0"/>
                </a:rPr>
                <a:t>(slow)</a:t>
              </a:r>
            </a:p>
          </p:txBody>
        </p:sp>
        <p:sp>
          <p:nvSpPr>
            <p:cNvPr id="116" name="TextBox 115">
              <a:extLst>
                <a:ext uri="{FF2B5EF4-FFF2-40B4-BE49-F238E27FC236}">
                  <a16:creationId xmlns:a16="http://schemas.microsoft.com/office/drawing/2014/main" id="{4F83E04F-0B85-5744-946C-B49040F605E9}"/>
                </a:ext>
              </a:extLst>
            </p:cNvPr>
            <p:cNvSpPr txBox="1"/>
            <p:nvPr/>
          </p:nvSpPr>
          <p:spPr>
            <a:xfrm>
              <a:off x="8256203" y="1432412"/>
              <a:ext cx="878767" cy="646331"/>
            </a:xfrm>
            <a:prstGeom prst="rect">
              <a:avLst/>
            </a:prstGeom>
            <a:noFill/>
          </p:spPr>
          <p:txBody>
            <a:bodyPr wrap="none" rtlCol="0">
              <a:spAutoFit/>
            </a:bodyPr>
            <a:lstStyle/>
            <a:p>
              <a:pPr algn="ctr"/>
              <a:r>
                <a:rPr lang="en-US" b="1" dirty="0">
                  <a:solidFill>
                    <a:schemeClr val="accent6">
                      <a:lumMod val="75000"/>
                    </a:schemeClr>
                  </a:solidFill>
                  <a:latin typeface="Quire Sans" panose="020B0502040400020003" pitchFamily="34" charset="0"/>
                  <a:cs typeface="Quire Sans" panose="020B0502040400020003" pitchFamily="34" charset="0"/>
                </a:rPr>
                <a:t>Strong</a:t>
              </a:r>
            </a:p>
            <a:p>
              <a:pPr algn="ctr"/>
              <a:r>
                <a:rPr lang="en-US" b="1" dirty="0">
                  <a:solidFill>
                    <a:schemeClr val="accent6">
                      <a:lumMod val="75000"/>
                    </a:schemeClr>
                  </a:solidFill>
                  <a:latin typeface="Quire Sans" panose="020B0502040400020003" pitchFamily="34" charset="0"/>
                  <a:cs typeface="Quire Sans" panose="020B0502040400020003" pitchFamily="34" charset="0"/>
                </a:rPr>
                <a:t>(fast)</a:t>
              </a:r>
            </a:p>
          </p:txBody>
        </p:sp>
        <p:sp>
          <p:nvSpPr>
            <p:cNvPr id="118" name="Up-Down Arrow 117">
              <a:extLst>
                <a:ext uri="{FF2B5EF4-FFF2-40B4-BE49-F238E27FC236}">
                  <a16:creationId xmlns:a16="http://schemas.microsoft.com/office/drawing/2014/main" id="{1BD31992-0223-3847-BE17-266930A82370}"/>
                </a:ext>
              </a:extLst>
            </p:cNvPr>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2" name="Slide Number Placeholder 1">
            <a:extLst>
              <a:ext uri="{FF2B5EF4-FFF2-40B4-BE49-F238E27FC236}">
                <a16:creationId xmlns:a16="http://schemas.microsoft.com/office/drawing/2014/main" id="{03619D08-F844-DBCA-912F-390DFC594055}"/>
              </a:ext>
            </a:extLst>
          </p:cNvPr>
          <p:cNvSpPr>
            <a:spLocks noGrp="1"/>
          </p:cNvSpPr>
          <p:nvPr>
            <p:ph type="sldNum" sz="quarter" idx="12"/>
          </p:nvPr>
        </p:nvSpPr>
        <p:spPr/>
        <p:txBody>
          <a:bodyPr/>
          <a:lstStyle/>
          <a:p>
            <a:fld id="{C19D2B53-EDAE-4B41-B849-8916FA40BCB6}" type="slidenum">
              <a:rPr lang="en-US" smtClean="0"/>
              <a:pPr/>
              <a:t>12</a:t>
            </a:fld>
            <a:endParaRPr lang="en-US" dirty="0"/>
          </a:p>
        </p:txBody>
      </p:sp>
      <p:sp>
        <p:nvSpPr>
          <p:cNvPr id="28" name="TextBox 27">
            <a:extLst>
              <a:ext uri="{FF2B5EF4-FFF2-40B4-BE49-F238E27FC236}">
                <a16:creationId xmlns:a16="http://schemas.microsoft.com/office/drawing/2014/main" id="{A1AC3A3A-B1E1-AF2C-CCBF-4944A817D298}"/>
              </a:ext>
            </a:extLst>
          </p:cNvPr>
          <p:cNvSpPr txBox="1"/>
          <p:nvPr/>
        </p:nvSpPr>
        <p:spPr>
          <a:xfrm>
            <a:off x="6635651" y="6369153"/>
            <a:ext cx="185980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HPCA’</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18</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Tree>
    <p:extLst>
      <p:ext uri="{BB962C8B-B14F-4D97-AF65-F5344CB8AC3E}">
        <p14:creationId xmlns:p14="http://schemas.microsoft.com/office/powerpoint/2010/main" val="36156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1000" fill="hold"/>
                                        <p:tgtEl>
                                          <p:spTgt spid="39"/>
                                        </p:tgtEl>
                                        <p:attrNameLst>
                                          <p:attrName>ppt_x</p:attrName>
                                          <p:attrName>ppt_y</p:attrName>
                                        </p:attrNameLst>
                                      </p:cBhvr>
                                      <p:rCtr x="-16528" y="0"/>
                                    </p:animMotion>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25DC-2978-501B-2E6A-8A6E353850A3}"/>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7E96A9C2-BE51-504C-C294-24ACE41B6EA0}"/>
              </a:ext>
            </a:extLst>
          </p:cNvPr>
          <p:cNvGrpSpPr/>
          <p:nvPr/>
        </p:nvGrpSpPr>
        <p:grpSpPr>
          <a:xfrm>
            <a:off x="2832102" y="1392322"/>
            <a:ext cx="3577213" cy="3431477"/>
            <a:chOff x="6451817" y="73723"/>
            <a:chExt cx="2611796" cy="2369557"/>
          </a:xfrm>
        </p:grpSpPr>
        <p:grpSp>
          <p:nvGrpSpPr>
            <p:cNvPr id="32" name="Group 31">
              <a:extLst>
                <a:ext uri="{FF2B5EF4-FFF2-40B4-BE49-F238E27FC236}">
                  <a16:creationId xmlns:a16="http://schemas.microsoft.com/office/drawing/2014/main" id="{7C946858-D645-70A7-E9A7-67F557D5B6FB}"/>
                </a:ext>
              </a:extLst>
            </p:cNvPr>
            <p:cNvGrpSpPr/>
            <p:nvPr/>
          </p:nvGrpSpPr>
          <p:grpSpPr>
            <a:xfrm>
              <a:off x="6451817" y="73723"/>
              <a:ext cx="2611796" cy="2369557"/>
              <a:chOff x="-52931" y="1016557"/>
              <a:chExt cx="3471820" cy="2983179"/>
            </a:xfrm>
          </p:grpSpPr>
          <p:sp>
            <p:nvSpPr>
              <p:cNvPr id="5" name="Rectangle 4">
                <a:extLst>
                  <a:ext uri="{FF2B5EF4-FFF2-40B4-BE49-F238E27FC236}">
                    <a16:creationId xmlns:a16="http://schemas.microsoft.com/office/drawing/2014/main" id="{37904AFD-15D8-38CA-69EE-29F3E5D85010}"/>
                  </a:ext>
                </a:extLst>
              </p:cNvPr>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wordline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6" name="Straight Arrow Connector 5">
                <a:extLst>
                  <a:ext uri="{FF2B5EF4-FFF2-40B4-BE49-F238E27FC236}">
                    <a16:creationId xmlns:a16="http://schemas.microsoft.com/office/drawing/2014/main" id="{EE9545AC-F7EE-5696-3D7E-C4A9A0DF1A26}"/>
                  </a:ext>
                </a:extLst>
              </p:cNvPr>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8B2BA75-A50C-E599-BA3B-4510767413A8}"/>
                  </a:ext>
                </a:extLst>
              </p:cNvPr>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capacitor</a:t>
                </a:r>
              </a:p>
            </p:txBody>
          </p:sp>
          <p:sp>
            <p:nvSpPr>
              <p:cNvPr id="8" name="Rectangle 7">
                <a:extLst>
                  <a:ext uri="{FF2B5EF4-FFF2-40B4-BE49-F238E27FC236}">
                    <a16:creationId xmlns:a16="http://schemas.microsoft.com/office/drawing/2014/main" id="{70B888AB-531C-8CEC-CBE3-A5DFF4A730CE}"/>
                  </a:ext>
                </a:extLst>
              </p:cNvPr>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access</a:t>
                </a:r>
              </a:p>
            </p:txBody>
          </p:sp>
          <p:sp>
            <p:nvSpPr>
              <p:cNvPr id="9" name="Rectangle 8">
                <a:extLst>
                  <a:ext uri="{FF2B5EF4-FFF2-40B4-BE49-F238E27FC236}">
                    <a16:creationId xmlns:a16="http://schemas.microsoft.com/office/drawing/2014/main" id="{1AD8B29B-FEB4-72DA-9F1E-88402D45C35D}"/>
                  </a:ext>
                </a:extLst>
              </p:cNvPr>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transistor</a:t>
                </a:r>
              </a:p>
            </p:txBody>
          </p:sp>
          <p:sp>
            <p:nvSpPr>
              <p:cNvPr id="10" name="Rectangle 9">
                <a:extLst>
                  <a:ext uri="{FF2B5EF4-FFF2-40B4-BE49-F238E27FC236}">
                    <a16:creationId xmlns:a16="http://schemas.microsoft.com/office/drawing/2014/main" id="{219B7587-CCD7-B390-F21A-F80E898F460D}"/>
                  </a:ext>
                </a:extLst>
              </p:cNvPr>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bitline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11" name="Straight Arrow Connector 10">
                <a:extLst>
                  <a:ext uri="{FF2B5EF4-FFF2-40B4-BE49-F238E27FC236}">
                    <a16:creationId xmlns:a16="http://schemas.microsoft.com/office/drawing/2014/main" id="{E750A6C3-F3EE-3E73-14DC-73259BCA7C84}"/>
                  </a:ext>
                </a:extLst>
              </p:cNvPr>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4B1F7A-D81E-0904-7695-2A6CACE6F64D}"/>
                  </a:ext>
                </a:extLst>
              </p:cNvPr>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A1F005-FB1B-CACF-528A-B3DC4EDF78AB}"/>
                  </a:ext>
                </a:extLst>
              </p:cNvPr>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6753A03-B4C4-0E96-1553-F89EB8866D01}"/>
                  </a:ext>
                </a:extLst>
              </p:cNvPr>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1D2311-5F99-EA3D-2BDB-9888F9A2A073}"/>
                  </a:ext>
                </a:extLst>
              </p:cNvPr>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E525-19C1-F52A-99F9-6CE295F22961}"/>
                  </a:ext>
                </a:extLst>
              </p:cNvPr>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7C7931-4B21-A734-BD0C-2AFFCE28FAFB}"/>
                  </a:ext>
                </a:extLst>
              </p:cNvPr>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294D7C8-E5FB-AD2D-35DF-E3792497E52D}"/>
                  </a:ext>
                </a:extLst>
              </p:cNvPr>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FBC092B-9AB6-D77F-8D80-04580A6C003F}"/>
                  </a:ext>
                </a:extLst>
              </p:cNvPr>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E09DF0-1192-39B6-8B17-E21B14933845}"/>
                  </a:ext>
                </a:extLst>
              </p:cNvPr>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22B088A-2419-B51F-7364-6F3858C7A6EF}"/>
                  </a:ext>
                </a:extLst>
              </p:cNvPr>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17E40A-1651-EB8B-B3DE-B219121DCB98}"/>
                  </a:ext>
                </a:extLst>
              </p:cNvPr>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3134AF-40C6-919F-B90E-59B801683863}"/>
                  </a:ext>
                </a:extLst>
              </p:cNvPr>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8512B9-05AE-D87D-D212-67ABB216B812}"/>
                  </a:ext>
                </a:extLst>
              </p:cNvPr>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4445FC1-3900-1936-EF15-614F46F49BBD}"/>
                  </a:ext>
                </a:extLst>
              </p:cNvPr>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9E06CF3-E76B-6329-D8FC-1ADA6681E327}"/>
                  </a:ext>
                </a:extLst>
              </p:cNvPr>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AA9A790C-1315-0670-F7F5-2035ECD47D06}"/>
                </a:ext>
              </a:extLst>
            </p:cNvPr>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Quire Sans" panose="020B0502040400020003" pitchFamily="34" charset="0"/>
                  <a:cs typeface="Quire Sans" panose="020B0502040400020003" pitchFamily="34" charset="0"/>
                </a:rPr>
                <a:t>SA</a:t>
              </a:r>
            </a:p>
          </p:txBody>
        </p:sp>
      </p:grpSp>
      <p:sp>
        <p:nvSpPr>
          <p:cNvPr id="3" name="Rectangle 2">
            <a:extLst>
              <a:ext uri="{FF2B5EF4-FFF2-40B4-BE49-F238E27FC236}">
                <a16:creationId xmlns:a16="http://schemas.microsoft.com/office/drawing/2014/main" id="{CE5F30CD-1ADB-0C71-7172-B7C7E9FB9707}"/>
              </a:ext>
            </a:extLst>
          </p:cNvPr>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52" name="Straight Connector 51">
            <a:extLst>
              <a:ext uri="{FF2B5EF4-FFF2-40B4-BE49-F238E27FC236}">
                <a16:creationId xmlns:a16="http://schemas.microsoft.com/office/drawing/2014/main" id="{67A8863C-AEE0-93FB-047D-6BE563F599EA}"/>
              </a:ext>
            </a:extLst>
          </p:cNvPr>
          <p:cNvCxnSpPr>
            <a:stCxn id="46" idx="3"/>
            <a:endCxn id="46" idx="3"/>
          </p:cNvCxnSpPr>
          <p:nvPr/>
        </p:nvCxnSpPr>
        <p:spPr>
          <a:xfrm>
            <a:off x="108523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81115930-3B00-4833-C159-8AA45F7CCCE6}"/>
              </a:ext>
            </a:extLst>
          </p:cNvPr>
          <p:cNvGrpSpPr/>
          <p:nvPr/>
        </p:nvGrpSpPr>
        <p:grpSpPr>
          <a:xfrm>
            <a:off x="23322" y="1960255"/>
            <a:ext cx="8458827" cy="3522955"/>
            <a:chOff x="124920" y="2084239"/>
            <a:chExt cx="8458827" cy="3522955"/>
          </a:xfrm>
        </p:grpSpPr>
        <p:grpSp>
          <p:nvGrpSpPr>
            <p:cNvPr id="75" name="Group 74">
              <a:extLst>
                <a:ext uri="{FF2B5EF4-FFF2-40B4-BE49-F238E27FC236}">
                  <a16:creationId xmlns:a16="http://schemas.microsoft.com/office/drawing/2014/main" id="{4ACE206D-E4E8-46FB-3DCE-531B7B11D2DB}"/>
                </a:ext>
              </a:extLst>
            </p:cNvPr>
            <p:cNvGrpSpPr/>
            <p:nvPr/>
          </p:nvGrpSpPr>
          <p:grpSpPr>
            <a:xfrm>
              <a:off x="124920" y="2084239"/>
              <a:ext cx="8458827" cy="3522955"/>
              <a:chOff x="124920" y="2084239"/>
              <a:chExt cx="8458827" cy="3522955"/>
            </a:xfrm>
          </p:grpSpPr>
          <p:cxnSp>
            <p:nvCxnSpPr>
              <p:cNvPr id="34" name="Straight Connector 33">
                <a:extLst>
                  <a:ext uri="{FF2B5EF4-FFF2-40B4-BE49-F238E27FC236}">
                    <a16:creationId xmlns:a16="http://schemas.microsoft.com/office/drawing/2014/main" id="{C32F9534-97EF-C61D-7F32-7B15356CA288}"/>
                  </a:ext>
                </a:extLst>
              </p:cNvPr>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06D5741-A12C-B0C8-4A2D-38C8AC5EBD95}"/>
                  </a:ext>
                </a:extLst>
              </p:cNvPr>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CBE7AEF-1EFB-7091-4374-88AC420E439D}"/>
                  </a:ext>
                </a:extLst>
              </p:cNvPr>
              <p:cNvSpPr txBox="1"/>
              <p:nvPr/>
            </p:nvSpPr>
            <p:spPr>
              <a:xfrm>
                <a:off x="554928" y="2084239"/>
                <a:ext cx="631904"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b="1" baseline="-25000" dirty="0">
                  <a:latin typeface="Quire Sans" panose="020B0502040400020003" pitchFamily="34" charset="0"/>
                  <a:cs typeface="Quire Sans" panose="020B0502040400020003" pitchFamily="34" charset="0"/>
                </a:endParaRPr>
              </a:p>
            </p:txBody>
          </p:sp>
          <p:sp>
            <p:nvSpPr>
              <p:cNvPr id="48" name="TextBox 47">
                <a:extLst>
                  <a:ext uri="{FF2B5EF4-FFF2-40B4-BE49-F238E27FC236}">
                    <a16:creationId xmlns:a16="http://schemas.microsoft.com/office/drawing/2014/main" id="{3ACB4A9C-7665-51CC-8B0B-F2841AC56328}"/>
                  </a:ext>
                </a:extLst>
              </p:cNvPr>
              <p:cNvSpPr txBox="1"/>
              <p:nvPr/>
            </p:nvSpPr>
            <p:spPr>
              <a:xfrm>
                <a:off x="124920" y="5145529"/>
                <a:ext cx="1109599"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0.5 </a:t>
                </a:r>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sz="2400" b="1" baseline="-25000" dirty="0">
                  <a:latin typeface="Quire Sans" panose="020B0502040400020003" pitchFamily="34" charset="0"/>
                  <a:cs typeface="Quire Sans" panose="020B0502040400020003" pitchFamily="34" charset="0"/>
                </a:endParaRPr>
              </a:p>
            </p:txBody>
          </p:sp>
        </p:grpSp>
        <p:cxnSp>
          <p:nvCxnSpPr>
            <p:cNvPr id="54" name="Straight Connector 53">
              <a:extLst>
                <a:ext uri="{FF2B5EF4-FFF2-40B4-BE49-F238E27FC236}">
                  <a16:creationId xmlns:a16="http://schemas.microsoft.com/office/drawing/2014/main" id="{92246FA3-5255-C2E0-3472-D0F08B99221D}"/>
                </a:ext>
              </a:extLst>
            </p:cNvPr>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F7F9DB8E-BC80-F559-B516-41D2148064D0}"/>
              </a:ext>
            </a:extLst>
          </p:cNvPr>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F059CB12-42C9-DD04-37F4-BEA8F2B0D69C}"/>
              </a:ext>
            </a:extLst>
          </p:cNvPr>
          <p:cNvGrpSpPr/>
          <p:nvPr/>
        </p:nvGrpSpPr>
        <p:grpSpPr>
          <a:xfrm>
            <a:off x="1841501" y="4766362"/>
            <a:ext cx="1992208" cy="621453"/>
            <a:chOff x="1943099" y="4890346"/>
            <a:chExt cx="1992208" cy="621453"/>
          </a:xfrm>
        </p:grpSpPr>
        <p:sp>
          <p:nvSpPr>
            <p:cNvPr id="61" name="Freeform 60">
              <a:extLst>
                <a:ext uri="{FF2B5EF4-FFF2-40B4-BE49-F238E27FC236}">
                  <a16:creationId xmlns:a16="http://schemas.microsoft.com/office/drawing/2014/main" id="{BABDCC57-FFD8-7499-7B1C-022BA8840497}"/>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68" name="Straight Connector 67">
              <a:extLst>
                <a:ext uri="{FF2B5EF4-FFF2-40B4-BE49-F238E27FC236}">
                  <a16:creationId xmlns:a16="http://schemas.microsoft.com/office/drawing/2014/main" id="{17F18FCD-B43B-FE1A-192A-F229E7179DD6}"/>
                </a:ext>
              </a:extLst>
            </p:cNvPr>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322E9FA4-1675-9D2B-4326-712C51479188}"/>
              </a:ext>
            </a:extLst>
          </p:cNvPr>
          <p:cNvGrpSpPr/>
          <p:nvPr/>
        </p:nvGrpSpPr>
        <p:grpSpPr>
          <a:xfrm>
            <a:off x="3804255" y="2186281"/>
            <a:ext cx="4523252" cy="2600929"/>
            <a:chOff x="1943099" y="4890346"/>
            <a:chExt cx="1992208" cy="621453"/>
          </a:xfrm>
        </p:grpSpPr>
        <p:sp>
          <p:nvSpPr>
            <p:cNvPr id="73" name="Freeform 72">
              <a:extLst>
                <a:ext uri="{FF2B5EF4-FFF2-40B4-BE49-F238E27FC236}">
                  <a16:creationId xmlns:a16="http://schemas.microsoft.com/office/drawing/2014/main" id="{6CE8590D-881C-B658-451D-8241CBF56EC3}"/>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74" name="Straight Connector 73">
              <a:extLst>
                <a:ext uri="{FF2B5EF4-FFF2-40B4-BE49-F238E27FC236}">
                  <a16:creationId xmlns:a16="http://schemas.microsoft.com/office/drawing/2014/main" id="{C63149F8-8F66-009B-F38B-BC676DBF21FA}"/>
                </a:ext>
              </a:extLst>
            </p:cNvPr>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D8E32ED1-22C9-F3AC-A911-3FB96DEB4ADA}"/>
              </a:ext>
            </a:extLst>
          </p:cNvPr>
          <p:cNvGrpSpPr/>
          <p:nvPr/>
        </p:nvGrpSpPr>
        <p:grpSpPr>
          <a:xfrm>
            <a:off x="1217789" y="5371413"/>
            <a:ext cx="1444453" cy="632961"/>
            <a:chOff x="1319387" y="5523973"/>
            <a:chExt cx="1247423" cy="632961"/>
          </a:xfrm>
        </p:grpSpPr>
        <p:sp>
          <p:nvSpPr>
            <p:cNvPr id="82" name="Rounded Rectangle 81">
              <a:extLst>
                <a:ext uri="{FF2B5EF4-FFF2-40B4-BE49-F238E27FC236}">
                  <a16:creationId xmlns:a16="http://schemas.microsoft.com/office/drawing/2014/main" id="{C368E8C0-C5C7-4BA6-2936-84A7AE9EB9D8}"/>
                </a:ext>
              </a:extLst>
            </p:cNvPr>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4" name="Straight Arrow Connector 83">
              <a:extLst>
                <a:ext uri="{FF2B5EF4-FFF2-40B4-BE49-F238E27FC236}">
                  <a16:creationId xmlns:a16="http://schemas.microsoft.com/office/drawing/2014/main" id="{B5968850-850D-45B1-F2C7-6B74200E5092}"/>
                </a:ext>
              </a:extLst>
            </p:cNvPr>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EBA7EDE0-095D-AF80-B328-60076963047D}"/>
              </a:ext>
            </a:extLst>
          </p:cNvPr>
          <p:cNvGrpSpPr/>
          <p:nvPr/>
        </p:nvGrpSpPr>
        <p:grpSpPr>
          <a:xfrm>
            <a:off x="3187266" y="5369208"/>
            <a:ext cx="1247423" cy="629111"/>
            <a:chOff x="1319387" y="5492987"/>
            <a:chExt cx="1247423" cy="629111"/>
          </a:xfrm>
        </p:grpSpPr>
        <p:sp>
          <p:nvSpPr>
            <p:cNvPr id="87" name="Rounded Rectangle 86">
              <a:extLst>
                <a:ext uri="{FF2B5EF4-FFF2-40B4-BE49-F238E27FC236}">
                  <a16:creationId xmlns:a16="http://schemas.microsoft.com/office/drawing/2014/main" id="{45A06A6F-761B-B6AC-289C-AC8D317DCCD5}"/>
                </a:ext>
              </a:extLst>
            </p:cNvPr>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8" name="Straight Arrow Connector 87">
              <a:extLst>
                <a:ext uri="{FF2B5EF4-FFF2-40B4-BE49-F238E27FC236}">
                  <a16:creationId xmlns:a16="http://schemas.microsoft.com/office/drawing/2014/main" id="{3D0E3ED6-6520-50AF-10D0-53EF8D6D18AF}"/>
                </a:ext>
              </a:extLst>
            </p:cNvPr>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39FC61AC-A150-432D-6BEC-6415D5FEFB0E}"/>
              </a:ext>
            </a:extLst>
          </p:cNvPr>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ABD8F8D4-A962-0A65-C86A-FA76E9E4125A}"/>
              </a:ext>
            </a:extLst>
          </p:cNvPr>
          <p:cNvGrpSpPr/>
          <p:nvPr/>
        </p:nvGrpSpPr>
        <p:grpSpPr>
          <a:xfrm>
            <a:off x="1841090" y="2012313"/>
            <a:ext cx="6477521" cy="3370363"/>
            <a:chOff x="1841090" y="2136297"/>
            <a:chExt cx="6477521" cy="3370363"/>
          </a:xfrm>
        </p:grpSpPr>
        <p:sp>
          <p:nvSpPr>
            <p:cNvPr id="99" name="Freeform 98">
              <a:extLst>
                <a:ext uri="{FF2B5EF4-FFF2-40B4-BE49-F238E27FC236}">
                  <a16:creationId xmlns:a16="http://schemas.microsoft.com/office/drawing/2014/main" id="{38DD607C-BF98-FB21-6651-68D346C0401B}"/>
                </a:ext>
              </a:extLst>
            </p:cNvPr>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nvGrpSpPr>
            <p:cNvPr id="110" name="Group 109">
              <a:extLst>
                <a:ext uri="{FF2B5EF4-FFF2-40B4-BE49-F238E27FC236}">
                  <a16:creationId xmlns:a16="http://schemas.microsoft.com/office/drawing/2014/main" id="{51CFFFC8-90FA-C637-B6A8-3DD460B77087}"/>
                </a:ext>
              </a:extLst>
            </p:cNvPr>
            <p:cNvGrpSpPr/>
            <p:nvPr/>
          </p:nvGrpSpPr>
          <p:grpSpPr>
            <a:xfrm>
              <a:off x="3827782" y="2136297"/>
              <a:ext cx="4490829" cy="2615285"/>
              <a:chOff x="1943099" y="4890346"/>
              <a:chExt cx="1992208" cy="621453"/>
            </a:xfrm>
          </p:grpSpPr>
          <p:sp>
            <p:nvSpPr>
              <p:cNvPr id="111" name="Freeform 110">
                <a:extLst>
                  <a:ext uri="{FF2B5EF4-FFF2-40B4-BE49-F238E27FC236}">
                    <a16:creationId xmlns:a16="http://schemas.microsoft.com/office/drawing/2014/main" id="{626C5DD1-C18C-CE92-0F1A-F04DA484B173}"/>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112" name="Straight Connector 111">
                <a:extLst>
                  <a:ext uri="{FF2B5EF4-FFF2-40B4-BE49-F238E27FC236}">
                    <a16:creationId xmlns:a16="http://schemas.microsoft.com/office/drawing/2014/main" id="{2E7DC1B6-A4AB-B5F7-3E6E-9B4EB470088C}"/>
                  </a:ext>
                </a:extLst>
              </p:cNvPr>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a:extLst>
              <a:ext uri="{FF2B5EF4-FFF2-40B4-BE49-F238E27FC236}">
                <a16:creationId xmlns:a16="http://schemas.microsoft.com/office/drawing/2014/main" id="{1445F13F-5953-9202-D13E-B6A039E16B2C}"/>
              </a:ext>
            </a:extLst>
          </p:cNvPr>
          <p:cNvGrpSpPr/>
          <p:nvPr/>
        </p:nvGrpSpPr>
        <p:grpSpPr>
          <a:xfrm>
            <a:off x="1854349" y="2424210"/>
            <a:ext cx="6433695" cy="2931208"/>
            <a:chOff x="1854349" y="2629912"/>
            <a:chExt cx="6433695" cy="2849490"/>
          </a:xfrm>
        </p:grpSpPr>
        <p:sp>
          <p:nvSpPr>
            <p:cNvPr id="96" name="Freeform 95">
              <a:extLst>
                <a:ext uri="{FF2B5EF4-FFF2-40B4-BE49-F238E27FC236}">
                  <a16:creationId xmlns:a16="http://schemas.microsoft.com/office/drawing/2014/main" id="{04ED6F8A-4CF5-73CB-A5F9-FA656CC593CB}"/>
                </a:ext>
              </a:extLst>
            </p:cNvPr>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17" name="Freeform 116">
              <a:extLst>
                <a:ext uri="{FF2B5EF4-FFF2-40B4-BE49-F238E27FC236}">
                  <a16:creationId xmlns:a16="http://schemas.microsoft.com/office/drawing/2014/main" id="{7D016B55-36D9-4D10-3016-738ACC8BF4FC}"/>
                </a:ext>
              </a:extLst>
            </p:cNvPr>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25" name="Group 124">
            <a:extLst>
              <a:ext uri="{FF2B5EF4-FFF2-40B4-BE49-F238E27FC236}">
                <a16:creationId xmlns:a16="http://schemas.microsoft.com/office/drawing/2014/main" id="{7BC55692-E9AF-9E0B-A6C8-AD2D3E5C894F}"/>
              </a:ext>
            </a:extLst>
          </p:cNvPr>
          <p:cNvGrpSpPr/>
          <p:nvPr/>
        </p:nvGrpSpPr>
        <p:grpSpPr>
          <a:xfrm>
            <a:off x="1847591" y="2683952"/>
            <a:ext cx="6440499" cy="2685256"/>
            <a:chOff x="1847591" y="2807936"/>
            <a:chExt cx="6440499" cy="2685256"/>
          </a:xfrm>
        </p:grpSpPr>
        <p:sp>
          <p:nvSpPr>
            <p:cNvPr id="105" name="Freeform 104">
              <a:extLst>
                <a:ext uri="{FF2B5EF4-FFF2-40B4-BE49-F238E27FC236}">
                  <a16:creationId xmlns:a16="http://schemas.microsoft.com/office/drawing/2014/main" id="{BF050CBA-2580-C281-E3C8-3DD7074D3E7A}"/>
                </a:ext>
              </a:extLst>
            </p:cNvPr>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20" name="Freeform 119">
              <a:extLst>
                <a:ext uri="{FF2B5EF4-FFF2-40B4-BE49-F238E27FC236}">
                  <a16:creationId xmlns:a16="http://schemas.microsoft.com/office/drawing/2014/main" id="{B903F70E-8F2B-A808-5B78-5AD58D249EFD}"/>
                </a:ext>
              </a:extLst>
            </p:cNvPr>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26" name="TextBox 125">
            <a:extLst>
              <a:ext uri="{FF2B5EF4-FFF2-40B4-BE49-F238E27FC236}">
                <a16:creationId xmlns:a16="http://schemas.microsoft.com/office/drawing/2014/main" id="{1DB1EBEE-940F-8611-1997-61AB7D1F9033}"/>
              </a:ext>
            </a:extLst>
          </p:cNvPr>
          <p:cNvSpPr txBox="1"/>
          <p:nvPr/>
        </p:nvSpPr>
        <p:spPr>
          <a:xfrm rot="16200000">
            <a:off x="-808042" y="3545155"/>
            <a:ext cx="2193229"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Bitline</a:t>
            </a:r>
            <a:r>
              <a:rPr lang="en-US" sz="2400" b="1" dirty="0">
                <a:latin typeface="Quire Sans" panose="020B0502040400020003" pitchFamily="34" charset="0"/>
                <a:cs typeface="Quire Sans" panose="020B0502040400020003" pitchFamily="34" charset="0"/>
              </a:rPr>
              <a:t> Voltage</a:t>
            </a:r>
          </a:p>
        </p:txBody>
      </p:sp>
      <p:sp>
        <p:nvSpPr>
          <p:cNvPr id="127" name="TextBox 126">
            <a:extLst>
              <a:ext uri="{FF2B5EF4-FFF2-40B4-BE49-F238E27FC236}">
                <a16:creationId xmlns:a16="http://schemas.microsoft.com/office/drawing/2014/main" id="{49C31124-ADD3-3525-AC45-4FCC6A690012}"/>
              </a:ext>
            </a:extLst>
          </p:cNvPr>
          <p:cNvSpPr txBox="1"/>
          <p:nvPr/>
        </p:nvSpPr>
        <p:spPr>
          <a:xfrm>
            <a:off x="4283811" y="5324737"/>
            <a:ext cx="867545"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Time</a:t>
            </a:r>
          </a:p>
        </p:txBody>
      </p:sp>
      <p:sp>
        <p:nvSpPr>
          <p:cNvPr id="128" name="TextBox 127">
            <a:extLst>
              <a:ext uri="{FF2B5EF4-FFF2-40B4-BE49-F238E27FC236}">
                <a16:creationId xmlns:a16="http://schemas.microsoft.com/office/drawing/2014/main" id="{FBF2C3BE-D3EB-3956-BEF8-35D8CE5FAF26}"/>
              </a:ext>
            </a:extLst>
          </p:cNvPr>
          <p:cNvSpPr txBox="1"/>
          <p:nvPr/>
        </p:nvSpPr>
        <p:spPr>
          <a:xfrm>
            <a:off x="1532459" y="2746288"/>
            <a:ext cx="1922322" cy="707886"/>
          </a:xfrm>
          <a:prstGeom prst="rect">
            <a:avLst/>
          </a:prstGeom>
          <a:noFill/>
        </p:spPr>
        <p:txBody>
          <a:bodyPr wrap="none" rtlCol="0">
            <a:spAutoFit/>
          </a:bodyPr>
          <a:lstStyle/>
          <a:p>
            <a:pPr algn="ctr"/>
            <a:r>
              <a:rPr lang="en-US" sz="2000" i="1" dirty="0">
                <a:solidFill>
                  <a:schemeClr val="bg1">
                    <a:lumMod val="50000"/>
                  </a:schemeClr>
                </a:solidFill>
                <a:latin typeface="Quire Sans" panose="020B0502040400020003" pitchFamily="34" charset="0"/>
                <a:cs typeface="Quire Sans" panose="020B0502040400020003" pitchFamily="34" charset="0"/>
              </a:rPr>
              <a:t>Ready to Access </a:t>
            </a:r>
          </a:p>
          <a:p>
            <a:pPr algn="ctr"/>
            <a:r>
              <a:rPr lang="en-US" sz="2000" i="1" dirty="0">
                <a:solidFill>
                  <a:schemeClr val="bg1">
                    <a:lumMod val="50000"/>
                  </a:schemeClr>
                </a:solidFill>
                <a:latin typeface="Quire Sans" panose="020B0502040400020003" pitchFamily="34" charset="0"/>
                <a:cs typeface="Quire Sans" panose="020B0502040400020003" pitchFamily="34" charset="0"/>
              </a:rPr>
              <a:t>Voltage Level</a:t>
            </a:r>
          </a:p>
        </p:txBody>
      </p:sp>
      <p:sp>
        <p:nvSpPr>
          <p:cNvPr id="136" name="TextBox 135">
            <a:extLst>
              <a:ext uri="{FF2B5EF4-FFF2-40B4-BE49-F238E27FC236}">
                <a16:creationId xmlns:a16="http://schemas.microsoft.com/office/drawing/2014/main" id="{FA3603B9-BF68-A2B2-C478-48D355B293C5}"/>
              </a:ext>
            </a:extLst>
          </p:cNvPr>
          <p:cNvSpPr txBox="1"/>
          <p:nvPr/>
        </p:nvSpPr>
        <p:spPr>
          <a:xfrm>
            <a:off x="4666205" y="6196174"/>
            <a:ext cx="708848" cy="461665"/>
          </a:xfrm>
          <a:prstGeom prst="rect">
            <a:avLst/>
          </a:prstGeom>
          <a:noFill/>
        </p:spPr>
        <p:txBody>
          <a:bodyPr wrap="none" rtlCol="0">
            <a:spAutoFit/>
          </a:bodyPr>
          <a:lstStyle/>
          <a:p>
            <a:r>
              <a:rPr lang="en-US" sz="2400" b="1" dirty="0" err="1">
                <a:solidFill>
                  <a:schemeClr val="accent1">
                    <a:lumMod val="50000"/>
                  </a:schemeClr>
                </a:solidFill>
                <a:latin typeface="Quire Sans" panose="020B0502040400020003" pitchFamily="34" charset="0"/>
                <a:cs typeface="Quire Sans" panose="020B0502040400020003" pitchFamily="34" charset="0"/>
              </a:rPr>
              <a:t>t</a:t>
            </a:r>
            <a:r>
              <a:rPr lang="en-US" sz="2400" b="1" baseline="-25000" dirty="0" err="1">
                <a:solidFill>
                  <a:schemeClr val="accent1">
                    <a:lumMod val="50000"/>
                  </a:schemeClr>
                </a:solidFill>
                <a:latin typeface="Quire Sans" panose="020B0502040400020003" pitchFamily="34" charset="0"/>
                <a:cs typeface="Quire Sans" panose="020B0502040400020003" pitchFamily="34" charset="0"/>
              </a:rPr>
              <a:t>RCD</a:t>
            </a:r>
            <a:endParaRPr lang="en-US" sz="2400" b="1" baseline="-25000" dirty="0">
              <a:solidFill>
                <a:schemeClr val="accent1">
                  <a:lumMod val="50000"/>
                </a:schemeClr>
              </a:solidFill>
              <a:latin typeface="Quire Sans" panose="020B0502040400020003" pitchFamily="34" charset="0"/>
              <a:cs typeface="Quire Sans" panose="020B0502040400020003" pitchFamily="34" charset="0"/>
            </a:endParaRPr>
          </a:p>
        </p:txBody>
      </p:sp>
      <p:grpSp>
        <p:nvGrpSpPr>
          <p:cNvPr id="31" name="Group 30">
            <a:extLst>
              <a:ext uri="{FF2B5EF4-FFF2-40B4-BE49-F238E27FC236}">
                <a16:creationId xmlns:a16="http://schemas.microsoft.com/office/drawing/2014/main" id="{0EC5881A-8732-B2BC-CA7E-87817E1F6F1A}"/>
              </a:ext>
            </a:extLst>
          </p:cNvPr>
          <p:cNvGrpSpPr/>
          <p:nvPr/>
        </p:nvGrpSpPr>
        <p:grpSpPr>
          <a:xfrm>
            <a:off x="1832047" y="6094196"/>
            <a:ext cx="6464628" cy="184780"/>
            <a:chOff x="1832047" y="6094196"/>
            <a:chExt cx="6464628" cy="184780"/>
          </a:xfrm>
        </p:grpSpPr>
        <p:cxnSp>
          <p:nvCxnSpPr>
            <p:cNvPr id="130" name="Straight Connector 129">
              <a:extLst>
                <a:ext uri="{FF2B5EF4-FFF2-40B4-BE49-F238E27FC236}">
                  <a16:creationId xmlns:a16="http://schemas.microsoft.com/office/drawing/2014/main" id="{682A63D5-5E9A-E48C-B559-97DE68053D52}"/>
                </a:ext>
              </a:extLst>
            </p:cNvPr>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41FEFC2-E185-D491-7325-2EACEFAE468E}"/>
                </a:ext>
              </a:extLst>
            </p:cNvPr>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0D3DB8B-6BA4-784C-FEEC-9B1674054709}"/>
                </a:ext>
              </a:extLst>
            </p:cNvPr>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C52867EF-49DE-9D65-DB57-6AE6A366BE96}"/>
              </a:ext>
            </a:extLst>
          </p:cNvPr>
          <p:cNvSpPr txBox="1"/>
          <p:nvPr/>
        </p:nvSpPr>
        <p:spPr>
          <a:xfrm>
            <a:off x="382838" y="2515455"/>
            <a:ext cx="744114" cy="461665"/>
          </a:xfrm>
          <a:prstGeom prst="rect">
            <a:avLst/>
          </a:prstGeom>
          <a:noFill/>
        </p:spPr>
        <p:txBody>
          <a:bodyPr wrap="none" rtlCol="0">
            <a:spAutoFit/>
          </a:bodyPr>
          <a:lstStyle/>
          <a:p>
            <a:r>
              <a:rPr lang="en-US" sz="2400" b="1">
                <a:latin typeface="Quire Sans" panose="020B0502040400020003" pitchFamily="34" charset="0"/>
                <a:cs typeface="Quire Sans" panose="020B0502040400020003" pitchFamily="34" charset="0"/>
              </a:rPr>
              <a:t>V</a:t>
            </a:r>
            <a:r>
              <a:rPr lang="en-US" sz="2400" b="1" baseline="-25000">
                <a:latin typeface="Quire Sans" panose="020B0502040400020003" pitchFamily="34" charset="0"/>
                <a:cs typeface="Quire Sans" panose="020B0502040400020003" pitchFamily="34" charset="0"/>
              </a:rPr>
              <a:t>min</a:t>
            </a:r>
            <a:endParaRPr lang="en-US" b="1" baseline="-25000" dirty="0">
              <a:latin typeface="Quire Sans" panose="020B0502040400020003" pitchFamily="34" charset="0"/>
              <a:cs typeface="Quire Sans" panose="020B0502040400020003" pitchFamily="34" charset="0"/>
            </a:endParaRPr>
          </a:p>
        </p:txBody>
      </p:sp>
      <p:sp>
        <p:nvSpPr>
          <p:cNvPr id="150" name="Rectangle 149">
            <a:extLst>
              <a:ext uri="{FF2B5EF4-FFF2-40B4-BE49-F238E27FC236}">
                <a16:creationId xmlns:a16="http://schemas.microsoft.com/office/drawing/2014/main" id="{3248F19F-0259-8D81-4FA2-6B44B28B6946}"/>
              </a:ext>
            </a:extLst>
          </p:cNvPr>
          <p:cNvSpPr/>
          <p:nvPr/>
        </p:nvSpPr>
        <p:spPr>
          <a:xfrm>
            <a:off x="1247792" y="5591792"/>
            <a:ext cx="1369286"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ACTIVATE</a:t>
            </a:r>
            <a:endParaRPr lang="en-US" sz="2000" dirty="0">
              <a:latin typeface="Quire Sans" panose="020B0502040400020003" pitchFamily="34" charset="0"/>
              <a:cs typeface="Quire Sans" panose="020B0502040400020003" pitchFamily="34" charset="0"/>
            </a:endParaRPr>
          </a:p>
        </p:txBody>
      </p:sp>
      <p:sp>
        <p:nvSpPr>
          <p:cNvPr id="151" name="Rectangle 150">
            <a:extLst>
              <a:ext uri="{FF2B5EF4-FFF2-40B4-BE49-F238E27FC236}">
                <a16:creationId xmlns:a16="http://schemas.microsoft.com/office/drawing/2014/main" id="{95BFE16A-D0FF-453B-660B-6C23E2512AF8}"/>
              </a:ext>
            </a:extLst>
          </p:cNvPr>
          <p:cNvSpPr/>
          <p:nvPr/>
        </p:nvSpPr>
        <p:spPr>
          <a:xfrm>
            <a:off x="3140451" y="5592664"/>
            <a:ext cx="1327608" cy="400110"/>
          </a:xfrm>
          <a:prstGeom prst="rect">
            <a:avLst/>
          </a:prstGeom>
        </p:spPr>
        <p:txBody>
          <a:bodyPr wrap="none">
            <a:spAutoFit/>
          </a:bodyPr>
          <a:lstStyle/>
          <a:p>
            <a:pPr algn="ctr"/>
            <a:r>
              <a:rPr lang="en-US" sz="2000" b="1" dirty="0">
                <a:latin typeface="Quire Sans" panose="020B0502040400020003" pitchFamily="34" charset="0"/>
                <a:cs typeface="Quire Sans" panose="020B0502040400020003" pitchFamily="34" charset="0"/>
              </a:rPr>
              <a:t>SA Enable</a:t>
            </a:r>
          </a:p>
        </p:txBody>
      </p:sp>
      <p:grpSp>
        <p:nvGrpSpPr>
          <p:cNvPr id="39" name="Group 38">
            <a:extLst>
              <a:ext uri="{FF2B5EF4-FFF2-40B4-BE49-F238E27FC236}">
                <a16:creationId xmlns:a16="http://schemas.microsoft.com/office/drawing/2014/main" id="{57B0E1B5-BF02-9869-619A-EB67095D565A}"/>
              </a:ext>
            </a:extLst>
          </p:cNvPr>
          <p:cNvGrpSpPr/>
          <p:nvPr/>
        </p:nvGrpSpPr>
        <p:grpSpPr>
          <a:xfrm>
            <a:off x="4812513" y="1940903"/>
            <a:ext cx="4572638" cy="4349433"/>
            <a:chOff x="7831197" y="1940903"/>
            <a:chExt cx="4572638" cy="4349433"/>
          </a:xfrm>
        </p:grpSpPr>
        <p:grpSp>
          <p:nvGrpSpPr>
            <p:cNvPr id="89" name="Group 88">
              <a:extLst>
                <a:ext uri="{FF2B5EF4-FFF2-40B4-BE49-F238E27FC236}">
                  <a16:creationId xmlns:a16="http://schemas.microsoft.com/office/drawing/2014/main" id="{BB493161-62FA-EBBD-3491-61B1C3CFAACF}"/>
                </a:ext>
              </a:extLst>
            </p:cNvPr>
            <p:cNvGrpSpPr/>
            <p:nvPr/>
          </p:nvGrpSpPr>
          <p:grpSpPr>
            <a:xfrm>
              <a:off x="7831197" y="5385225"/>
              <a:ext cx="913694" cy="632961"/>
              <a:chOff x="1217789" y="5523973"/>
              <a:chExt cx="1467950" cy="632961"/>
            </a:xfrm>
          </p:grpSpPr>
          <p:cxnSp>
            <p:nvCxnSpPr>
              <p:cNvPr id="91" name="Straight Arrow Connector 90">
                <a:extLst>
                  <a:ext uri="{FF2B5EF4-FFF2-40B4-BE49-F238E27FC236}">
                    <a16:creationId xmlns:a16="http://schemas.microsoft.com/office/drawing/2014/main" id="{9F120164-BD64-0952-9A1A-ADD3C0D6C251}"/>
                  </a:ext>
                </a:extLst>
              </p:cNvPr>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644C4954-2F81-6650-CA37-DB6CA2FF0D81}"/>
                  </a:ext>
                </a:extLst>
              </p:cNvPr>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grpSp>
        <p:grpSp>
          <p:nvGrpSpPr>
            <p:cNvPr id="36" name="Group 35">
              <a:extLst>
                <a:ext uri="{FF2B5EF4-FFF2-40B4-BE49-F238E27FC236}">
                  <a16:creationId xmlns:a16="http://schemas.microsoft.com/office/drawing/2014/main" id="{08A1D5B4-2A2B-8525-3ECB-9B9569774C78}"/>
                </a:ext>
              </a:extLst>
            </p:cNvPr>
            <p:cNvGrpSpPr/>
            <p:nvPr/>
          </p:nvGrpSpPr>
          <p:grpSpPr>
            <a:xfrm>
              <a:off x="8283457" y="1940903"/>
              <a:ext cx="4120378" cy="4349433"/>
              <a:chOff x="8283457" y="1940903"/>
              <a:chExt cx="4120378" cy="4349433"/>
            </a:xfrm>
          </p:grpSpPr>
          <p:cxnSp>
            <p:nvCxnSpPr>
              <p:cNvPr id="27" name="Straight Connector 26">
                <a:extLst>
                  <a:ext uri="{FF2B5EF4-FFF2-40B4-BE49-F238E27FC236}">
                    <a16:creationId xmlns:a16="http://schemas.microsoft.com/office/drawing/2014/main" id="{C9B32378-8ACF-9BE9-3119-FE3597C36825}"/>
                  </a:ext>
                </a:extLst>
              </p:cNvPr>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B96610A-CA24-F486-05EC-05DA3109B0B1}"/>
                  </a:ext>
                </a:extLst>
              </p:cNvPr>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81C124A5-D754-EE43-83D2-B88386964061}"/>
                  </a:ext>
                </a:extLst>
              </p:cNvPr>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52" name="Rectangle 151">
              <a:extLst>
                <a:ext uri="{FF2B5EF4-FFF2-40B4-BE49-F238E27FC236}">
                  <a16:creationId xmlns:a16="http://schemas.microsoft.com/office/drawing/2014/main" id="{CBC91A7E-FFF6-9A36-E78E-6C2CF5C2405D}"/>
                </a:ext>
              </a:extLst>
            </p:cNvPr>
            <p:cNvSpPr/>
            <p:nvPr/>
          </p:nvSpPr>
          <p:spPr>
            <a:xfrm>
              <a:off x="7898506" y="5618076"/>
              <a:ext cx="846707"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READ</a:t>
              </a:r>
              <a:endParaRPr lang="en-US" sz="2000" dirty="0">
                <a:latin typeface="Quire Sans" panose="020B0502040400020003" pitchFamily="34" charset="0"/>
                <a:cs typeface="Quire Sans" panose="020B0502040400020003" pitchFamily="34" charset="0"/>
              </a:endParaRPr>
            </a:p>
          </p:txBody>
        </p:sp>
      </p:grpSp>
      <p:grpSp>
        <p:nvGrpSpPr>
          <p:cNvPr id="101" name="Group 100">
            <a:extLst>
              <a:ext uri="{FF2B5EF4-FFF2-40B4-BE49-F238E27FC236}">
                <a16:creationId xmlns:a16="http://schemas.microsoft.com/office/drawing/2014/main" id="{2A8C3D38-E580-F5AF-B69A-0C5AB3906FC2}"/>
              </a:ext>
            </a:extLst>
          </p:cNvPr>
          <p:cNvGrpSpPr/>
          <p:nvPr/>
        </p:nvGrpSpPr>
        <p:grpSpPr>
          <a:xfrm>
            <a:off x="1854350" y="2416908"/>
            <a:ext cx="6433695" cy="2934313"/>
            <a:chOff x="1854349" y="2629912"/>
            <a:chExt cx="6433695" cy="2849490"/>
          </a:xfrm>
        </p:grpSpPr>
        <p:sp>
          <p:nvSpPr>
            <p:cNvPr id="102" name="Freeform 101">
              <a:extLst>
                <a:ext uri="{FF2B5EF4-FFF2-40B4-BE49-F238E27FC236}">
                  <a16:creationId xmlns:a16="http://schemas.microsoft.com/office/drawing/2014/main" id="{A3D141FA-79CD-1B37-A08B-F4188C2BB508}"/>
                </a:ext>
              </a:extLst>
            </p:cNvPr>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3" name="Freeform 102">
              <a:extLst>
                <a:ext uri="{FF2B5EF4-FFF2-40B4-BE49-F238E27FC236}">
                  <a16:creationId xmlns:a16="http://schemas.microsoft.com/office/drawing/2014/main" id="{E4CFAD0E-F5AF-2608-3617-D4AC61895CAC}"/>
                </a:ext>
              </a:extLst>
            </p:cNvPr>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04" name="Group 103">
            <a:extLst>
              <a:ext uri="{FF2B5EF4-FFF2-40B4-BE49-F238E27FC236}">
                <a16:creationId xmlns:a16="http://schemas.microsoft.com/office/drawing/2014/main" id="{13FA58DE-2BCB-70AC-4028-F9814E0ADFBC}"/>
              </a:ext>
            </a:extLst>
          </p:cNvPr>
          <p:cNvGrpSpPr/>
          <p:nvPr/>
        </p:nvGrpSpPr>
        <p:grpSpPr>
          <a:xfrm>
            <a:off x="1847592" y="2679755"/>
            <a:ext cx="6440499" cy="2685256"/>
            <a:chOff x="1847591" y="2807936"/>
            <a:chExt cx="6440499" cy="2685256"/>
          </a:xfrm>
        </p:grpSpPr>
        <p:sp>
          <p:nvSpPr>
            <p:cNvPr id="106" name="Freeform 105">
              <a:extLst>
                <a:ext uri="{FF2B5EF4-FFF2-40B4-BE49-F238E27FC236}">
                  <a16:creationId xmlns:a16="http://schemas.microsoft.com/office/drawing/2014/main" id="{23F00A2B-1A4D-E802-DBFD-F238E9E31B08}"/>
                </a:ext>
              </a:extLst>
            </p:cNvPr>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7" name="Freeform 106">
              <a:extLst>
                <a:ext uri="{FF2B5EF4-FFF2-40B4-BE49-F238E27FC236}">
                  <a16:creationId xmlns:a16="http://schemas.microsoft.com/office/drawing/2014/main" id="{D4481413-CD56-A96F-439F-879FE7073838}"/>
                </a:ext>
              </a:extLst>
            </p:cNvPr>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08" name="Title 1">
            <a:extLst>
              <a:ext uri="{FF2B5EF4-FFF2-40B4-BE49-F238E27FC236}">
                <a16:creationId xmlns:a16="http://schemas.microsoft.com/office/drawing/2014/main" id="{9FEC05DC-1D61-CA69-589F-8B1829293061}"/>
              </a:ext>
            </a:extLst>
          </p:cNvPr>
          <p:cNvSpPr txBox="1">
            <a:spLocks/>
          </p:cNvSpPr>
          <p:nvPr/>
        </p:nvSpPr>
        <p:spPr>
          <a:xfrm>
            <a:off x="171451" y="140677"/>
            <a:ext cx="8708780" cy="7411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1" i="0" u="none" strike="noStrike" kern="1200" cap="none" spc="0" normalizeH="0" baseline="0" noProof="0" dirty="0">
                <a:ln>
                  <a:noFill/>
                </a:ln>
                <a:solidFill>
                  <a:srgbClr val="4472C4">
                    <a:lumMod val="75000"/>
                  </a:srgbClr>
                </a:solidFill>
                <a:effectLst/>
                <a:uLnTx/>
                <a:uFillTx/>
                <a:latin typeface="Quire Sans"/>
                <a:ea typeface="Verdana" panose="020B0604030504040204" pitchFamily="34" charset="0"/>
                <a:cs typeface="Quire Sans" panose="020B0502040400020003" pitchFamily="34" charset="0"/>
              </a:rPr>
              <a:t>DRAM Access Latency Reduction: Key Idea</a:t>
            </a:r>
            <a:endParaRPr lang="en-US" sz="4800" b="1" dirty="0">
              <a:solidFill>
                <a:schemeClr val="accent5">
                  <a:lumMod val="75000"/>
                </a:schemeClr>
              </a:solidFill>
              <a:ea typeface="Verdana" panose="020B0604030504040204" pitchFamily="34" charset="0"/>
              <a:cs typeface="Quire Sans" panose="020B0502040400020003" pitchFamily="34" charset="0"/>
            </a:endParaRPr>
          </a:p>
        </p:txBody>
      </p:sp>
      <p:grpSp>
        <p:nvGrpSpPr>
          <p:cNvPr id="114" name="Group 113">
            <a:extLst>
              <a:ext uri="{FF2B5EF4-FFF2-40B4-BE49-F238E27FC236}">
                <a16:creationId xmlns:a16="http://schemas.microsoft.com/office/drawing/2014/main" id="{AAAF2607-E14D-C675-19AD-80DE080B6BBC}"/>
              </a:ext>
            </a:extLst>
          </p:cNvPr>
          <p:cNvGrpSpPr/>
          <p:nvPr/>
        </p:nvGrpSpPr>
        <p:grpSpPr>
          <a:xfrm>
            <a:off x="8256203" y="1432412"/>
            <a:ext cx="878767" cy="1822847"/>
            <a:chOff x="8256203" y="1432412"/>
            <a:chExt cx="878767" cy="1822847"/>
          </a:xfrm>
        </p:grpSpPr>
        <p:sp>
          <p:nvSpPr>
            <p:cNvPr id="115" name="TextBox 114">
              <a:extLst>
                <a:ext uri="{FF2B5EF4-FFF2-40B4-BE49-F238E27FC236}">
                  <a16:creationId xmlns:a16="http://schemas.microsoft.com/office/drawing/2014/main" id="{6EC08373-561A-E4BC-5C78-18488AB52F02}"/>
                </a:ext>
              </a:extLst>
            </p:cNvPr>
            <p:cNvSpPr txBox="1"/>
            <p:nvPr/>
          </p:nvSpPr>
          <p:spPr>
            <a:xfrm>
              <a:off x="8317588" y="2608928"/>
              <a:ext cx="811441" cy="646331"/>
            </a:xfrm>
            <a:prstGeom prst="rect">
              <a:avLst/>
            </a:prstGeom>
            <a:noFill/>
          </p:spPr>
          <p:txBody>
            <a:bodyPr wrap="none" rtlCol="0">
              <a:spAutoFit/>
            </a:bodyPr>
            <a:lstStyle/>
            <a:p>
              <a:pPr algn="ctr"/>
              <a:r>
                <a:rPr lang="en-US" b="1" dirty="0">
                  <a:solidFill>
                    <a:srgbClr val="C00000"/>
                  </a:solidFill>
                  <a:latin typeface="Quire Sans" panose="020B0502040400020003" pitchFamily="34" charset="0"/>
                  <a:cs typeface="Quire Sans" panose="020B0502040400020003" pitchFamily="34" charset="0"/>
                </a:rPr>
                <a:t>Weak</a:t>
              </a:r>
            </a:p>
            <a:p>
              <a:pPr algn="ctr"/>
              <a:r>
                <a:rPr lang="en-US" b="1" dirty="0">
                  <a:solidFill>
                    <a:srgbClr val="C00000"/>
                  </a:solidFill>
                  <a:latin typeface="Quire Sans" panose="020B0502040400020003" pitchFamily="34" charset="0"/>
                  <a:cs typeface="Quire Sans" panose="020B0502040400020003" pitchFamily="34" charset="0"/>
                </a:rPr>
                <a:t>(slow)</a:t>
              </a:r>
            </a:p>
          </p:txBody>
        </p:sp>
        <p:sp>
          <p:nvSpPr>
            <p:cNvPr id="116" name="TextBox 115">
              <a:extLst>
                <a:ext uri="{FF2B5EF4-FFF2-40B4-BE49-F238E27FC236}">
                  <a16:creationId xmlns:a16="http://schemas.microsoft.com/office/drawing/2014/main" id="{30C7A999-B383-0743-D74F-96C5167CC05A}"/>
                </a:ext>
              </a:extLst>
            </p:cNvPr>
            <p:cNvSpPr txBox="1"/>
            <p:nvPr/>
          </p:nvSpPr>
          <p:spPr>
            <a:xfrm>
              <a:off x="8256203" y="1432412"/>
              <a:ext cx="878767" cy="646331"/>
            </a:xfrm>
            <a:prstGeom prst="rect">
              <a:avLst/>
            </a:prstGeom>
            <a:noFill/>
          </p:spPr>
          <p:txBody>
            <a:bodyPr wrap="none" rtlCol="0">
              <a:spAutoFit/>
            </a:bodyPr>
            <a:lstStyle/>
            <a:p>
              <a:pPr algn="ctr"/>
              <a:r>
                <a:rPr lang="en-US" b="1" dirty="0">
                  <a:solidFill>
                    <a:schemeClr val="accent6">
                      <a:lumMod val="75000"/>
                    </a:schemeClr>
                  </a:solidFill>
                  <a:latin typeface="Quire Sans" panose="020B0502040400020003" pitchFamily="34" charset="0"/>
                  <a:cs typeface="Quire Sans" panose="020B0502040400020003" pitchFamily="34" charset="0"/>
                </a:rPr>
                <a:t>Strong</a:t>
              </a:r>
            </a:p>
            <a:p>
              <a:pPr algn="ctr"/>
              <a:r>
                <a:rPr lang="en-US" b="1" dirty="0">
                  <a:solidFill>
                    <a:schemeClr val="accent6">
                      <a:lumMod val="75000"/>
                    </a:schemeClr>
                  </a:solidFill>
                  <a:latin typeface="Quire Sans" panose="020B0502040400020003" pitchFamily="34" charset="0"/>
                  <a:cs typeface="Quire Sans" panose="020B0502040400020003" pitchFamily="34" charset="0"/>
                </a:rPr>
                <a:t>(fast)</a:t>
              </a:r>
            </a:p>
          </p:txBody>
        </p:sp>
        <p:sp>
          <p:nvSpPr>
            <p:cNvPr id="118" name="Up-Down Arrow 117">
              <a:extLst>
                <a:ext uri="{FF2B5EF4-FFF2-40B4-BE49-F238E27FC236}">
                  <a16:creationId xmlns:a16="http://schemas.microsoft.com/office/drawing/2014/main" id="{DF02AFB6-D7F7-8A66-B780-18E186C049BE}"/>
                </a:ext>
              </a:extLst>
            </p:cNvPr>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2" name="Oval 1">
            <a:extLst>
              <a:ext uri="{FF2B5EF4-FFF2-40B4-BE49-F238E27FC236}">
                <a16:creationId xmlns:a16="http://schemas.microsoft.com/office/drawing/2014/main" id="{0ECB294B-482A-E841-AEC7-43CE82A89380}"/>
              </a:ext>
            </a:extLst>
          </p:cNvPr>
          <p:cNvSpPr/>
          <p:nvPr/>
        </p:nvSpPr>
        <p:spPr>
          <a:xfrm>
            <a:off x="5128451" y="2472429"/>
            <a:ext cx="276597" cy="273137"/>
          </a:xfrm>
          <a:prstGeom prst="ellipse">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28" name="Oval 27">
            <a:extLst>
              <a:ext uri="{FF2B5EF4-FFF2-40B4-BE49-F238E27FC236}">
                <a16:creationId xmlns:a16="http://schemas.microsoft.com/office/drawing/2014/main" id="{D997D2FE-E905-0795-0B00-7E42238F4060}"/>
              </a:ext>
            </a:extLst>
          </p:cNvPr>
          <p:cNvSpPr/>
          <p:nvPr/>
        </p:nvSpPr>
        <p:spPr>
          <a:xfrm>
            <a:off x="5127540" y="2312803"/>
            <a:ext cx="276597" cy="273137"/>
          </a:xfrm>
          <a:prstGeom prst="ellipse">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29" name="TextBox 28">
            <a:extLst>
              <a:ext uri="{FF2B5EF4-FFF2-40B4-BE49-F238E27FC236}">
                <a16:creationId xmlns:a16="http://schemas.microsoft.com/office/drawing/2014/main" id="{0114BFDB-E389-0B86-0630-D5D1EDD795E7}"/>
              </a:ext>
            </a:extLst>
          </p:cNvPr>
          <p:cNvSpPr txBox="1"/>
          <p:nvPr/>
        </p:nvSpPr>
        <p:spPr>
          <a:xfrm>
            <a:off x="2294656" y="1186800"/>
            <a:ext cx="3567124" cy="1200329"/>
          </a:xfrm>
          <a:prstGeom prst="rect">
            <a:avLst/>
          </a:prstGeom>
          <a:noFill/>
        </p:spPr>
        <p:txBody>
          <a:bodyPr wrap="square" rtlCol="0">
            <a:spAutoFit/>
          </a:bodyPr>
          <a:lstStyle/>
          <a:p>
            <a:r>
              <a:rPr lang="en-US" sz="2400" b="1" i="1" dirty="0">
                <a:solidFill>
                  <a:schemeClr val="accent6">
                    <a:lumMod val="75000"/>
                  </a:schemeClr>
                </a:solidFill>
                <a:latin typeface="Quire Sans" panose="020B0502040400020003" pitchFamily="34" charset="0"/>
                <a:cs typeface="Quire Sans" panose="020B0502040400020003" pitchFamily="34" charset="0"/>
              </a:rPr>
              <a:t>Stronger </a:t>
            </a:r>
            <a:r>
              <a:rPr lang="en-US" sz="2400" b="1" i="1" dirty="0">
                <a:latin typeface="Quire Sans" panose="020B0502040400020003" pitchFamily="34" charset="0"/>
                <a:cs typeface="Quire Sans" panose="020B0502040400020003" pitchFamily="34" charset="0"/>
              </a:rPr>
              <a:t>cells can be </a:t>
            </a:r>
            <a:r>
              <a:rPr lang="en-US" sz="2400" b="1" i="1" dirty="0">
                <a:solidFill>
                  <a:schemeClr val="accent6">
                    <a:lumMod val="75000"/>
                  </a:schemeClr>
                </a:solidFill>
                <a:latin typeface="Quire Sans" panose="020B0502040400020003" pitchFamily="34" charset="0"/>
                <a:cs typeface="Quire Sans" panose="020B0502040400020003" pitchFamily="34" charset="0"/>
              </a:rPr>
              <a:t>reliably accessed </a:t>
            </a:r>
            <a:br>
              <a:rPr lang="en-US" sz="2400" b="1" i="1" dirty="0">
                <a:solidFill>
                  <a:schemeClr val="accent6">
                    <a:lumMod val="75000"/>
                  </a:schemeClr>
                </a:solidFill>
                <a:latin typeface="Quire Sans" panose="020B0502040400020003" pitchFamily="34" charset="0"/>
                <a:cs typeface="Quire Sans" panose="020B0502040400020003" pitchFamily="34" charset="0"/>
              </a:rPr>
            </a:br>
            <a:r>
              <a:rPr lang="en-US" sz="2400" b="1" i="1" dirty="0">
                <a:latin typeface="Quire Sans" panose="020B0502040400020003" pitchFamily="34" charset="0"/>
                <a:cs typeface="Quire Sans" panose="020B0502040400020003" pitchFamily="34" charset="0"/>
              </a:rPr>
              <a:t>with a </a:t>
            </a:r>
            <a:r>
              <a:rPr lang="en-US" sz="2400" b="1" i="1" dirty="0">
                <a:solidFill>
                  <a:schemeClr val="accent6">
                    <a:lumMod val="75000"/>
                  </a:schemeClr>
                </a:solidFill>
                <a:latin typeface="Quire Sans" panose="020B0502040400020003" pitchFamily="34" charset="0"/>
                <a:cs typeface="Quire Sans" panose="020B0502040400020003" pitchFamily="34" charset="0"/>
              </a:rPr>
              <a:t>reduced </a:t>
            </a:r>
            <a:r>
              <a:rPr lang="en-US" sz="2400" b="1" i="1" dirty="0" err="1">
                <a:solidFill>
                  <a:schemeClr val="accent6">
                    <a:lumMod val="75000"/>
                  </a:schemeClr>
                </a:solidFill>
                <a:latin typeface="Quire Sans" panose="020B0502040400020003" pitchFamily="34" charset="0"/>
                <a:cs typeface="Quire Sans" panose="020B0502040400020003" pitchFamily="34" charset="0"/>
              </a:rPr>
              <a:t>t</a:t>
            </a:r>
            <a:r>
              <a:rPr lang="en-US" sz="2400" b="1" i="1" baseline="-25000" dirty="0" err="1">
                <a:solidFill>
                  <a:schemeClr val="accent6">
                    <a:lumMod val="75000"/>
                  </a:schemeClr>
                </a:solidFill>
                <a:latin typeface="Quire Sans" panose="020B0502040400020003" pitchFamily="34" charset="0"/>
                <a:cs typeface="Quire Sans" panose="020B0502040400020003" pitchFamily="34" charset="0"/>
              </a:rPr>
              <a:t>RCD</a:t>
            </a:r>
            <a:endParaRPr lang="en-US" sz="2400" b="1" i="1" baseline="-25000" dirty="0">
              <a:solidFill>
                <a:schemeClr val="accent6">
                  <a:lumMod val="75000"/>
                </a:schemeClr>
              </a:solidFill>
              <a:latin typeface="Quire Sans" panose="020B0502040400020003" pitchFamily="34" charset="0"/>
              <a:cs typeface="Quire Sans" panose="020B0502040400020003" pitchFamily="34" charset="0"/>
            </a:endParaRPr>
          </a:p>
        </p:txBody>
      </p:sp>
      <p:sp>
        <p:nvSpPr>
          <p:cNvPr id="45" name="Slide Number Placeholder 44">
            <a:extLst>
              <a:ext uri="{FF2B5EF4-FFF2-40B4-BE49-F238E27FC236}">
                <a16:creationId xmlns:a16="http://schemas.microsoft.com/office/drawing/2014/main" id="{DD4DFC4B-19E8-499E-663B-716BBA27922D}"/>
              </a:ext>
            </a:extLst>
          </p:cNvPr>
          <p:cNvSpPr>
            <a:spLocks noGrp="1"/>
          </p:cNvSpPr>
          <p:nvPr>
            <p:ph type="sldNum" sz="quarter" idx="12"/>
          </p:nvPr>
        </p:nvSpPr>
        <p:spPr/>
        <p:txBody>
          <a:bodyPr/>
          <a:lstStyle/>
          <a:p>
            <a:fld id="{C19D2B53-EDAE-4B41-B849-8916FA40BCB6}" type="slidenum">
              <a:rPr lang="en-US" smtClean="0"/>
              <a:pPr/>
              <a:t>13</a:t>
            </a:fld>
            <a:endParaRPr lang="en-US" dirty="0"/>
          </a:p>
        </p:txBody>
      </p:sp>
      <p:sp>
        <p:nvSpPr>
          <p:cNvPr id="47" name="TextBox 46">
            <a:extLst>
              <a:ext uri="{FF2B5EF4-FFF2-40B4-BE49-F238E27FC236}">
                <a16:creationId xmlns:a16="http://schemas.microsoft.com/office/drawing/2014/main" id="{BE76CE85-6F1A-2712-99D2-914934B6133D}"/>
              </a:ext>
            </a:extLst>
          </p:cNvPr>
          <p:cNvSpPr txBox="1"/>
          <p:nvPr/>
        </p:nvSpPr>
        <p:spPr>
          <a:xfrm>
            <a:off x="6635651" y="6369153"/>
            <a:ext cx="185980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HPCA’</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18</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Tree>
    <p:extLst>
      <p:ext uri="{BB962C8B-B14F-4D97-AF65-F5344CB8AC3E}">
        <p14:creationId xmlns:p14="http://schemas.microsoft.com/office/powerpoint/2010/main" val="331402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13EB-0532-7CB4-BF79-3058997AF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4CE7D-75C1-E28F-B20E-3E22FCB14BC9}"/>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FFF21979-09BC-B907-60C6-E34138212675}"/>
              </a:ext>
            </a:extLst>
          </p:cNvPr>
          <p:cNvSpPr>
            <a:spLocks noGrp="1"/>
          </p:cNvSpPr>
          <p:nvPr>
            <p:ph idx="1"/>
          </p:nvPr>
        </p:nvSpPr>
        <p:spPr/>
        <p:txBody>
          <a:bodyPr>
            <a:noAutofit/>
          </a:bodyPr>
          <a:lstStyle/>
          <a:p>
            <a:pPr marL="640080" indent="-640080">
              <a:buFont typeface="+mj-lt"/>
              <a:buAutoNum type="romanUcPeriod"/>
            </a:pPr>
            <a:r>
              <a:rPr lang="en-US" sz="3200" dirty="0">
                <a:solidFill>
                  <a:schemeClr val="bg2">
                    <a:lumMod val="50000"/>
                  </a:schemeClr>
                </a:solidFill>
              </a:rPr>
              <a:t>Background</a:t>
            </a:r>
          </a:p>
          <a:p>
            <a:pPr marL="640080" indent="-640080">
              <a:buFont typeface="+mj-lt"/>
              <a:buAutoNum type="romanUcPeriod"/>
            </a:pPr>
            <a:endParaRPr lang="en-US" dirty="0"/>
          </a:p>
          <a:p>
            <a:pPr marL="640080" indent="-640080">
              <a:buFont typeface="+mj-lt"/>
              <a:buAutoNum type="romanUcPeriod"/>
            </a:pPr>
            <a:r>
              <a:rPr lang="en-US" sz="3200" b="1" dirty="0"/>
              <a:t>Motivation</a:t>
            </a:r>
          </a:p>
          <a:p>
            <a:pPr marL="640080" indent="-640080">
              <a:buFont typeface="+mj-lt"/>
              <a:buAutoNum type="romanUcPeriod"/>
            </a:pPr>
            <a:endParaRPr lang="en-US" b="1" dirty="0"/>
          </a:p>
          <a:p>
            <a:pPr marL="640080" indent="-640080">
              <a:buFont typeface="+mj-lt"/>
              <a:buAutoNum type="romanUcPeriod"/>
            </a:pPr>
            <a:r>
              <a:rPr lang="en-US" sz="3200" dirty="0" err="1"/>
              <a:t>EasyDRAM</a:t>
            </a:r>
            <a:endParaRPr lang="en-US" sz="3200" dirty="0"/>
          </a:p>
          <a:p>
            <a:pPr marL="640080" indent="-640080">
              <a:buFont typeface="+mj-lt"/>
              <a:buAutoNum type="romanUcPeriod"/>
            </a:pPr>
            <a:endParaRPr lang="en-US" dirty="0"/>
          </a:p>
          <a:p>
            <a:pPr marL="640080" indent="-640080">
              <a:buFont typeface="+mj-lt"/>
              <a:buAutoNum type="romanUcPeriod"/>
            </a:pPr>
            <a:r>
              <a:rPr lang="en-US" sz="3200" dirty="0"/>
              <a:t>Case Studies</a:t>
            </a:r>
          </a:p>
          <a:p>
            <a:pPr marL="640080" indent="-640080">
              <a:buFont typeface="+mj-lt"/>
              <a:buAutoNum type="romanUcPeriod"/>
            </a:pPr>
            <a:endParaRPr lang="en-US" dirty="0"/>
          </a:p>
          <a:p>
            <a:pPr marL="640080" indent="-640080">
              <a:buFont typeface="+mj-lt"/>
              <a:buAutoNum type="romanUcPeriod"/>
            </a:pPr>
            <a:r>
              <a:rPr lang="en-US" sz="3200" dirty="0"/>
              <a:t>Conclusion</a:t>
            </a:r>
          </a:p>
        </p:txBody>
      </p:sp>
      <p:sp>
        <p:nvSpPr>
          <p:cNvPr id="4" name="Slide Number Placeholder 3">
            <a:extLst>
              <a:ext uri="{FF2B5EF4-FFF2-40B4-BE49-F238E27FC236}">
                <a16:creationId xmlns:a16="http://schemas.microsoft.com/office/drawing/2014/main" id="{7C0CC31A-FE2E-F5A8-280C-16BF7AA59312}"/>
              </a:ext>
            </a:extLst>
          </p:cNvPr>
          <p:cNvSpPr>
            <a:spLocks noGrp="1"/>
          </p:cNvSpPr>
          <p:nvPr>
            <p:ph type="sldNum" sz="quarter" idx="12"/>
          </p:nvPr>
        </p:nvSpPr>
        <p:spPr/>
        <p:txBody>
          <a:bodyPr/>
          <a:lstStyle/>
          <a:p>
            <a:fld id="{C19D2B53-EDAE-4B41-B849-8916FA40BCB6}" type="slidenum">
              <a:rPr lang="en-US" smtClean="0"/>
              <a:pPr/>
              <a:t>14</a:t>
            </a:fld>
            <a:endParaRPr lang="en-US" dirty="0"/>
          </a:p>
        </p:txBody>
      </p:sp>
    </p:spTree>
    <p:extLst>
      <p:ext uri="{BB962C8B-B14F-4D97-AF65-F5344CB8AC3E}">
        <p14:creationId xmlns:p14="http://schemas.microsoft.com/office/powerpoint/2010/main" val="392174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normAutofit/>
          </a:bodyPr>
          <a:lstStyle/>
          <a:p>
            <a:r>
              <a:rPr lang="en-TR" sz="3800" dirty="0"/>
              <a:t>System Support </a:t>
            </a:r>
            <a:r>
              <a:rPr lang="en-TR" sz="3800"/>
              <a:t>for </a:t>
            </a:r>
            <a:r>
              <a:rPr lang="en-US" sz="3800" dirty="0"/>
              <a:t>DRAM Techniques</a:t>
            </a:r>
            <a:endParaRPr lang="en-TR" sz="3800" dirty="0"/>
          </a:p>
        </p:txBody>
      </p:sp>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1208" y="3083526"/>
            <a:ext cx="2039938" cy="1499333"/>
          </a:xfrm>
          <a:prstGeom prst="rect">
            <a:avLst/>
          </a:prstGeom>
          <a:ln w="28575">
            <a:solidFill>
              <a:schemeClr val="tx1"/>
            </a:solidFill>
          </a:ln>
        </p:spPr>
      </p:pic>
      <p:sp>
        <p:nvSpPr>
          <p:cNvPr id="70" name="Rectangle 69">
            <a:extLst>
              <a:ext uri="{FF2B5EF4-FFF2-40B4-BE49-F238E27FC236}">
                <a16:creationId xmlns:a16="http://schemas.microsoft.com/office/drawing/2014/main" id="{596E3125-C157-7121-EAA2-CEDDAF42F3E0}"/>
              </a:ext>
            </a:extLst>
          </p:cNvPr>
          <p:cNvSpPr/>
          <p:nvPr/>
        </p:nvSpPr>
        <p:spPr>
          <a:xfrm>
            <a:off x="5126796"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Quire Sans" panose="020B0502040400020003" pitchFamily="34" charset="0"/>
                <a:cs typeface="Quire Sans" panose="020B0502040400020003" pitchFamily="34" charset="0"/>
              </a:rPr>
              <a:t>b</a:t>
            </a:r>
            <a:r>
              <a:rPr lang="en-TR" sz="2000" dirty="0">
                <a:solidFill>
                  <a:sysClr val="windowText" lastClr="000000"/>
                </a:solidFill>
                <a:latin typeface="Quire Sans" panose="020B0502040400020003" pitchFamily="34" charset="0"/>
                <a:cs typeface="Quire Sans" panose="020B0502040400020003" pitchFamily="34" charset="0"/>
              </a:rPr>
              <a:t>ulk data initialization</a:t>
            </a:r>
          </a:p>
        </p:txBody>
      </p:sp>
      <p:sp>
        <p:nvSpPr>
          <p:cNvPr id="72" name="Right Bracket 71">
            <a:extLst>
              <a:ext uri="{FF2B5EF4-FFF2-40B4-BE49-F238E27FC236}">
                <a16:creationId xmlns:a16="http://schemas.microsoft.com/office/drawing/2014/main" id="{104816EE-4974-EBBA-47AD-6FA43C63D723}"/>
              </a:ext>
            </a:extLst>
          </p:cNvPr>
          <p:cNvSpPr/>
          <p:nvPr/>
        </p:nvSpPr>
        <p:spPr>
          <a:xfrm>
            <a:off x="4175071" y="3750051"/>
            <a:ext cx="45719" cy="82767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latin typeface="Quire Sans" panose="020B0502040400020003" pitchFamily="34" charset="0"/>
              <a:cs typeface="Quire Sans" panose="020B0502040400020003" pitchFamily="34" charset="0"/>
            </a:endParaRPr>
          </a:p>
        </p:txBody>
      </p:sp>
      <p:cxnSp>
        <p:nvCxnSpPr>
          <p:cNvPr id="74" name="Straight Arrow Connector 73">
            <a:extLst>
              <a:ext uri="{FF2B5EF4-FFF2-40B4-BE49-F238E27FC236}">
                <a16:creationId xmlns:a16="http://schemas.microsoft.com/office/drawing/2014/main" id="{DCC3B158-071F-F3D5-9F2E-B34F8EFA70BF}"/>
              </a:ext>
            </a:extLst>
          </p:cNvPr>
          <p:cNvCxnSpPr>
            <a:cxnSpLocks/>
            <a:stCxn id="72" idx="2"/>
            <a:endCxn id="69" idx="1"/>
          </p:cNvCxnSpPr>
          <p:nvPr/>
        </p:nvCxnSpPr>
        <p:spPr>
          <a:xfrm flipV="1">
            <a:off x="4220790" y="3833193"/>
            <a:ext cx="1390418" cy="3306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4564A8D-0CC0-B8ED-A160-05AE48CF7EA4}"/>
              </a:ext>
            </a:extLst>
          </p:cNvPr>
          <p:cNvCxnSpPr>
            <a:cxnSpLocks/>
            <a:stCxn id="99" idx="2"/>
            <a:endCxn id="70" idx="1"/>
          </p:cNvCxnSpPr>
          <p:nvPr/>
        </p:nvCxnSpPr>
        <p:spPr>
          <a:xfrm>
            <a:off x="4237985" y="1407517"/>
            <a:ext cx="888811" cy="78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Graphic 82" descr="Question Mark with solid fill">
            <a:extLst>
              <a:ext uri="{FF2B5EF4-FFF2-40B4-BE49-F238E27FC236}">
                <a16:creationId xmlns:a16="http://schemas.microsoft.com/office/drawing/2014/main" id="{911FC528-AA2C-5EDF-6A8B-1FF7133C80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36" y="2248626"/>
            <a:ext cx="914400" cy="914400"/>
          </a:xfrm>
          <a:prstGeom prst="rect">
            <a:avLst/>
          </a:prstGeom>
        </p:spPr>
      </p:pic>
      <p:sp>
        <p:nvSpPr>
          <p:cNvPr id="99" name="Right Bracket 98">
            <a:extLst>
              <a:ext uri="{FF2B5EF4-FFF2-40B4-BE49-F238E27FC236}">
                <a16:creationId xmlns:a16="http://schemas.microsoft.com/office/drawing/2014/main" id="{8CA494CF-EAA7-A516-C710-3F1D3B8A78D9}"/>
              </a:ext>
            </a:extLst>
          </p:cNvPr>
          <p:cNvSpPr/>
          <p:nvPr/>
        </p:nvSpPr>
        <p:spPr>
          <a:xfrm>
            <a:off x="4192266" y="1215449"/>
            <a:ext cx="45719" cy="384136"/>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latin typeface="Quire Sans" panose="020B0502040400020003" pitchFamily="34" charset="0"/>
              <a:cs typeface="Quire Sans" panose="020B0502040400020003" pitchFamily="34" charset="0"/>
            </a:endParaRPr>
          </a:p>
        </p:txBody>
      </p:sp>
      <p:sp>
        <p:nvSpPr>
          <p:cNvPr id="4" name="Text Box 17">
            <a:extLst>
              <a:ext uri="{FF2B5EF4-FFF2-40B4-BE49-F238E27FC236}">
                <a16:creationId xmlns:a16="http://schemas.microsoft.com/office/drawing/2014/main" id="{8DDEEED9-5FC9-1E11-B2E4-63A96AE04360}"/>
              </a:ext>
            </a:extLst>
          </p:cNvPr>
          <p:cNvSpPr txBox="1">
            <a:spLocks noChangeArrowheads="1"/>
          </p:cNvSpPr>
          <p:nvPr/>
        </p:nvSpPr>
        <p:spPr bwMode="auto">
          <a:xfrm>
            <a:off x="1490784" y="2852694"/>
            <a:ext cx="2662190" cy="461665"/>
          </a:xfrm>
          <a:prstGeom prst="rect">
            <a:avLst/>
          </a:prstGeom>
          <a:solidFill>
            <a:srgbClr val="00FF00"/>
          </a:solidFill>
          <a:ln w="9525">
            <a:solidFill>
              <a:schemeClr val="tx1"/>
            </a:solidFill>
            <a:miter lim="800000"/>
            <a:headEnd/>
            <a:tailEnd/>
          </a:ln>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Micro-architecture</a:t>
            </a:r>
          </a:p>
        </p:txBody>
      </p:sp>
      <p:sp>
        <p:nvSpPr>
          <p:cNvPr id="5" name="Text Box 18">
            <a:extLst>
              <a:ext uri="{FF2B5EF4-FFF2-40B4-BE49-F238E27FC236}">
                <a16:creationId xmlns:a16="http://schemas.microsoft.com/office/drawing/2014/main" id="{ACA84012-9BE6-55E4-3EC9-2B64512E5E2D}"/>
              </a:ext>
            </a:extLst>
          </p:cNvPr>
          <p:cNvSpPr txBox="1">
            <a:spLocks noChangeAspect="1" noChangeArrowheads="1"/>
          </p:cNvSpPr>
          <p:nvPr/>
        </p:nvSpPr>
        <p:spPr bwMode="auto">
          <a:xfrm>
            <a:off x="1490784" y="2415836"/>
            <a:ext cx="2662190" cy="431257"/>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SW/HW Interface</a:t>
            </a:r>
          </a:p>
        </p:txBody>
      </p:sp>
      <p:sp>
        <p:nvSpPr>
          <p:cNvPr id="6" name="Text Box 19">
            <a:extLst>
              <a:ext uri="{FF2B5EF4-FFF2-40B4-BE49-F238E27FC236}">
                <a16:creationId xmlns:a16="http://schemas.microsoft.com/office/drawing/2014/main" id="{9C7433F3-3546-50EA-6DD6-786C5AE81E38}"/>
              </a:ext>
            </a:extLst>
          </p:cNvPr>
          <p:cNvSpPr txBox="1">
            <a:spLocks noChangeAspect="1" noChangeArrowheads="1"/>
          </p:cNvSpPr>
          <p:nvPr/>
        </p:nvSpPr>
        <p:spPr bwMode="auto">
          <a:xfrm>
            <a:off x="1486643" y="1633598"/>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Program/Language</a:t>
            </a:r>
          </a:p>
        </p:txBody>
      </p:sp>
      <p:sp>
        <p:nvSpPr>
          <p:cNvPr id="7" name="Text Box 20">
            <a:extLst>
              <a:ext uri="{FF2B5EF4-FFF2-40B4-BE49-F238E27FC236}">
                <a16:creationId xmlns:a16="http://schemas.microsoft.com/office/drawing/2014/main" id="{1C9E9C4E-A637-CAF7-C2BD-0B9E13EA5303}"/>
              </a:ext>
            </a:extLst>
          </p:cNvPr>
          <p:cNvSpPr txBox="1">
            <a:spLocks noChangeAspect="1" noChangeArrowheads="1"/>
          </p:cNvSpPr>
          <p:nvPr/>
        </p:nvSpPr>
        <p:spPr bwMode="auto">
          <a:xfrm>
            <a:off x="1486643" y="1196740"/>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Application</a:t>
            </a:r>
          </a:p>
        </p:txBody>
      </p:sp>
      <p:sp>
        <p:nvSpPr>
          <p:cNvPr id="9" name="Text Box 22">
            <a:extLst>
              <a:ext uri="{FF2B5EF4-FFF2-40B4-BE49-F238E27FC236}">
                <a16:creationId xmlns:a16="http://schemas.microsoft.com/office/drawing/2014/main" id="{81D07EC5-4F3E-5542-AFD0-A05A2921985C}"/>
              </a:ext>
            </a:extLst>
          </p:cNvPr>
          <p:cNvSpPr txBox="1">
            <a:spLocks noChangeAspect="1" noChangeArrowheads="1"/>
          </p:cNvSpPr>
          <p:nvPr/>
        </p:nvSpPr>
        <p:spPr bwMode="auto">
          <a:xfrm>
            <a:off x="1490784" y="3291418"/>
            <a:ext cx="2660121" cy="438726"/>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endParaRPr>
          </a:p>
        </p:txBody>
      </p:sp>
      <p:sp>
        <p:nvSpPr>
          <p:cNvPr id="10" name="Text Box 23">
            <a:extLst>
              <a:ext uri="{FF2B5EF4-FFF2-40B4-BE49-F238E27FC236}">
                <a16:creationId xmlns:a16="http://schemas.microsoft.com/office/drawing/2014/main" id="{4CBBCBF9-0D79-007D-594A-24CB618334E5}"/>
              </a:ext>
            </a:extLst>
          </p:cNvPr>
          <p:cNvSpPr txBox="1">
            <a:spLocks noChangeAspect="1" noChangeArrowheads="1"/>
          </p:cNvSpPr>
          <p:nvPr/>
        </p:nvSpPr>
        <p:spPr bwMode="auto">
          <a:xfrm>
            <a:off x="1490784" y="3728276"/>
            <a:ext cx="2662190" cy="433124"/>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Devices</a:t>
            </a:r>
          </a:p>
        </p:txBody>
      </p:sp>
      <p:sp>
        <p:nvSpPr>
          <p:cNvPr id="11" name="Text Box 24">
            <a:extLst>
              <a:ext uri="{FF2B5EF4-FFF2-40B4-BE49-F238E27FC236}">
                <a16:creationId xmlns:a16="http://schemas.microsoft.com/office/drawing/2014/main" id="{8A3D614E-F4D0-7587-001A-C41635CA93E5}"/>
              </a:ext>
            </a:extLst>
          </p:cNvPr>
          <p:cNvSpPr txBox="1">
            <a:spLocks noChangeAspect="1" noChangeArrowheads="1"/>
          </p:cNvSpPr>
          <p:nvPr/>
        </p:nvSpPr>
        <p:spPr bwMode="auto">
          <a:xfrm>
            <a:off x="1490784" y="2036852"/>
            <a:ext cx="2662190" cy="384584"/>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System Software</a:t>
            </a:r>
          </a:p>
        </p:txBody>
      </p:sp>
      <p:sp>
        <p:nvSpPr>
          <p:cNvPr id="13" name="Text Box 23">
            <a:extLst>
              <a:ext uri="{FF2B5EF4-FFF2-40B4-BE49-F238E27FC236}">
                <a16:creationId xmlns:a16="http://schemas.microsoft.com/office/drawing/2014/main" id="{5C30BB4F-BFC0-4FD3-FE4D-BDEEB8F2B63C}"/>
              </a:ext>
            </a:extLst>
          </p:cNvPr>
          <p:cNvSpPr txBox="1">
            <a:spLocks noChangeAspect="1" noChangeArrowheads="1"/>
          </p:cNvSpPr>
          <p:nvPr/>
        </p:nvSpPr>
        <p:spPr bwMode="auto">
          <a:xfrm>
            <a:off x="1492854" y="4146465"/>
            <a:ext cx="2664260" cy="431258"/>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Quire Sans" panose="020B0502040400020003" pitchFamily="34" charset="0"/>
                <a:ea typeface="ＭＳ Ｐゴシック" panose="020B0600070205080204" pitchFamily="34" charset="-128"/>
                <a:cs typeface="Quire Sans" panose="020B0502040400020003" pitchFamily="34" charset="0"/>
              </a:rPr>
              <a:t>Electrons</a:t>
            </a:r>
          </a:p>
        </p:txBody>
      </p:sp>
      <p:cxnSp>
        <p:nvCxnSpPr>
          <p:cNvPr id="118" name="Curved Connector 117">
            <a:extLst>
              <a:ext uri="{FF2B5EF4-FFF2-40B4-BE49-F238E27FC236}">
                <a16:creationId xmlns:a16="http://schemas.microsoft.com/office/drawing/2014/main" id="{4E4F4BF6-09BB-C536-66D3-20BFC906FD2D}"/>
              </a:ext>
            </a:extLst>
          </p:cNvPr>
          <p:cNvCxnSpPr>
            <a:stCxn id="7" idx="1"/>
            <a:endCxn id="13" idx="1"/>
          </p:cNvCxnSpPr>
          <p:nvPr/>
        </p:nvCxnSpPr>
        <p:spPr>
          <a:xfrm rot="10800000" flipH="1" flipV="1">
            <a:off x="1486642" y="1413301"/>
            <a:ext cx="6211" cy="2948793"/>
          </a:xfrm>
          <a:prstGeom prst="curvedConnector3">
            <a:avLst>
              <a:gd name="adj1" fmla="val -4799496"/>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6584682-1C3F-DB74-FE97-A83597530373}"/>
              </a:ext>
            </a:extLst>
          </p:cNvPr>
          <p:cNvSpPr>
            <a:spLocks noGrp="1"/>
          </p:cNvSpPr>
          <p:nvPr>
            <p:ph type="sldNum" sz="quarter" idx="12"/>
          </p:nvPr>
        </p:nvSpPr>
        <p:spPr/>
        <p:txBody>
          <a:bodyPr/>
          <a:lstStyle/>
          <a:p>
            <a:fld id="{C19D2B53-EDAE-4B41-B849-8916FA40BCB6}" type="slidenum">
              <a:rPr lang="en-US" smtClean="0"/>
              <a:pPr/>
              <a:t>15</a:t>
            </a:fld>
            <a:endParaRPr lang="en-US" dirty="0"/>
          </a:p>
        </p:txBody>
      </p:sp>
      <p:sp>
        <p:nvSpPr>
          <p:cNvPr id="15" name="TextBox 14">
            <a:extLst>
              <a:ext uri="{FF2B5EF4-FFF2-40B4-BE49-F238E27FC236}">
                <a16:creationId xmlns:a16="http://schemas.microsoft.com/office/drawing/2014/main" id="{AE2D1BD4-5237-C2BB-B954-9426F1E9976B}"/>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200" dirty="0">
                <a:solidFill>
                  <a:schemeClr val="accent2">
                    <a:lumMod val="75000"/>
                  </a:schemeClr>
                </a:solidFill>
                <a:latin typeface="Quire Sans" panose="020B0502040400020003" pitchFamily="34" charset="0"/>
              </a:rPr>
              <a:t>Evaluating</a:t>
            </a:r>
            <a:r>
              <a:rPr lang="en-US" sz="3200" dirty="0">
                <a:solidFill>
                  <a:prstClr val="black"/>
                </a:solidFill>
                <a:latin typeface="Quire Sans" panose="020B0502040400020003" pitchFamily="34" charset="0"/>
              </a:rPr>
              <a:t> the benefits of DRAM techniques</a:t>
            </a:r>
            <a:br>
              <a:rPr lang="en-US" sz="3200" dirty="0">
                <a:solidFill>
                  <a:prstClr val="black"/>
                </a:solidFill>
                <a:latin typeface="Quire Sans" panose="020B0502040400020003" pitchFamily="34" charset="0"/>
              </a:rPr>
            </a:br>
            <a:r>
              <a:rPr lang="en-US" sz="3200" dirty="0">
                <a:solidFill>
                  <a:prstClr val="black"/>
                </a:solidFill>
                <a:latin typeface="Quire Sans" panose="020B0502040400020003" pitchFamily="34" charset="0"/>
              </a:rPr>
              <a:t>requires </a:t>
            </a:r>
            <a:r>
              <a:rPr lang="en-US" sz="3200" dirty="0">
                <a:solidFill>
                  <a:schemeClr val="accent2">
                    <a:lumMod val="75000"/>
                  </a:schemeClr>
                </a:solidFill>
                <a:latin typeface="Quire Sans" panose="020B0502040400020003" pitchFamily="34" charset="0"/>
              </a:rPr>
              <a:t>modifications across the stack</a:t>
            </a:r>
            <a:endParaRPr lang="en-US" sz="3200" dirty="0">
              <a:solidFill>
                <a:schemeClr val="accent2">
                  <a:lumMod val="75000"/>
                </a:schemeClr>
              </a:solidFill>
              <a:latin typeface="Quire Sans" panose="020B0502040400020003" pitchFamily="34" charset="0"/>
              <a:ea typeface="Cambria"/>
            </a:endParaRPr>
          </a:p>
        </p:txBody>
      </p:sp>
      <p:cxnSp>
        <p:nvCxnSpPr>
          <p:cNvPr id="17" name="Straight Arrow Connector 16">
            <a:extLst>
              <a:ext uri="{FF2B5EF4-FFF2-40B4-BE49-F238E27FC236}">
                <a16:creationId xmlns:a16="http://schemas.microsoft.com/office/drawing/2014/main" id="{6FB06B2F-92B1-668C-EB3B-409FA165A03A}"/>
              </a:ext>
            </a:extLst>
          </p:cNvPr>
          <p:cNvCxnSpPr/>
          <p:nvPr/>
        </p:nvCxnSpPr>
        <p:spPr>
          <a:xfrm>
            <a:off x="5391304" y="1860657"/>
            <a:ext cx="0" cy="1032923"/>
          </a:xfrm>
          <a:prstGeom prst="straightConnector1">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2FA1AD8-4C7A-B707-0C37-DA298AEA22EB}"/>
              </a:ext>
            </a:extLst>
          </p:cNvPr>
          <p:cNvSpPr txBox="1"/>
          <p:nvPr/>
        </p:nvSpPr>
        <p:spPr>
          <a:xfrm>
            <a:off x="5666319" y="2199095"/>
            <a:ext cx="2039933" cy="350194"/>
          </a:xfrm>
          <a:prstGeom prst="rect">
            <a:avLst/>
          </a:prstGeom>
          <a:noFill/>
          <a:ln w="57150">
            <a:noFill/>
          </a:ln>
        </p:spPr>
        <p:txBody>
          <a:bodyPr wrap="none" rtlCol="0" anchor="ctr">
            <a:noAutofit/>
          </a:bodyPr>
          <a:lstStyle/>
          <a:p>
            <a:pPr algn="ctr">
              <a:lnSpc>
                <a:spcPct val="90000"/>
              </a:lnSpc>
            </a:pPr>
            <a:r>
              <a:rPr lang="en-US" sz="2600" i="1" dirty="0">
                <a:solidFill>
                  <a:schemeClr val="accent2">
                    <a:lumMod val="75000"/>
                  </a:schemeClr>
                </a:solidFill>
              </a:rPr>
              <a:t>bridge the gap</a:t>
            </a:r>
          </a:p>
        </p:txBody>
      </p:sp>
      <p:cxnSp>
        <p:nvCxnSpPr>
          <p:cNvPr id="19" name="Straight Arrow Connector 18">
            <a:extLst>
              <a:ext uri="{FF2B5EF4-FFF2-40B4-BE49-F238E27FC236}">
                <a16:creationId xmlns:a16="http://schemas.microsoft.com/office/drawing/2014/main" id="{74439DD8-AB86-71A3-12D4-8A5931E99C24}"/>
              </a:ext>
            </a:extLst>
          </p:cNvPr>
          <p:cNvCxnSpPr/>
          <p:nvPr/>
        </p:nvCxnSpPr>
        <p:spPr>
          <a:xfrm>
            <a:off x="7926457" y="1850160"/>
            <a:ext cx="0" cy="1032923"/>
          </a:xfrm>
          <a:prstGeom prst="straightConnector1">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4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99" grpId="0" animBg="1"/>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1311-73CF-A25C-EBA2-21DE3B653FF6}"/>
              </a:ext>
            </a:extLst>
          </p:cNvPr>
          <p:cNvSpPr>
            <a:spLocks noGrp="1"/>
          </p:cNvSpPr>
          <p:nvPr>
            <p:ph type="title"/>
          </p:nvPr>
        </p:nvSpPr>
        <p:spPr/>
        <p:txBody>
          <a:bodyPr/>
          <a:lstStyle/>
          <a:p>
            <a:r>
              <a:rPr lang="en-US" dirty="0"/>
              <a:t>FPGA-Based Evaluation Platforms</a:t>
            </a:r>
          </a:p>
        </p:txBody>
      </p:sp>
      <p:sp>
        <p:nvSpPr>
          <p:cNvPr id="3" name="Content Placeholder 2">
            <a:extLst>
              <a:ext uri="{FF2B5EF4-FFF2-40B4-BE49-F238E27FC236}">
                <a16:creationId xmlns:a16="http://schemas.microsoft.com/office/drawing/2014/main" id="{4B6713D5-3316-A59F-B6BF-C5BF6DA3E107}"/>
              </a:ext>
            </a:extLst>
          </p:cNvPr>
          <p:cNvSpPr>
            <a:spLocks noGrp="1"/>
          </p:cNvSpPr>
          <p:nvPr>
            <p:ph idx="1"/>
          </p:nvPr>
        </p:nvSpPr>
        <p:spPr/>
        <p:txBody>
          <a:bodyPr/>
          <a:lstStyle/>
          <a:p>
            <a:r>
              <a:rPr lang="en-US" dirty="0"/>
              <a:t>Good </a:t>
            </a:r>
            <a:r>
              <a:rPr lang="en-US" dirty="0">
                <a:solidFill>
                  <a:schemeClr val="accent2">
                    <a:lumMod val="75000"/>
                  </a:schemeClr>
                </a:solidFill>
              </a:rPr>
              <a:t>basis</a:t>
            </a:r>
            <a:r>
              <a:rPr lang="en-US" dirty="0"/>
              <a:t> for evaluating </a:t>
            </a:r>
            <a:r>
              <a:rPr lang="en-US" dirty="0">
                <a:solidFill>
                  <a:schemeClr val="accent2">
                    <a:lumMod val="75000"/>
                  </a:schemeClr>
                </a:solidFill>
              </a:rPr>
              <a:t>DRAM techniques</a:t>
            </a:r>
          </a:p>
        </p:txBody>
      </p:sp>
      <p:sp>
        <p:nvSpPr>
          <p:cNvPr id="4" name="Slide Number Placeholder 3">
            <a:extLst>
              <a:ext uri="{FF2B5EF4-FFF2-40B4-BE49-F238E27FC236}">
                <a16:creationId xmlns:a16="http://schemas.microsoft.com/office/drawing/2014/main" id="{4476C1C4-561B-0122-4441-2BDBE992173B}"/>
              </a:ext>
            </a:extLst>
          </p:cNvPr>
          <p:cNvSpPr>
            <a:spLocks noGrp="1"/>
          </p:cNvSpPr>
          <p:nvPr>
            <p:ph type="sldNum" sz="quarter" idx="12"/>
          </p:nvPr>
        </p:nvSpPr>
        <p:spPr/>
        <p:txBody>
          <a:bodyPr/>
          <a:lstStyle/>
          <a:p>
            <a:fld id="{C19D2B53-EDAE-4B41-B849-8916FA40BCB6}" type="slidenum">
              <a:rPr lang="en-US" smtClean="0"/>
              <a:pPr/>
              <a:t>16</a:t>
            </a:fld>
            <a:endParaRPr lang="en-US" dirty="0"/>
          </a:p>
        </p:txBody>
      </p:sp>
      <p:sp>
        <p:nvSpPr>
          <p:cNvPr id="5" name="Plus 4">
            <a:extLst>
              <a:ext uri="{FF2B5EF4-FFF2-40B4-BE49-F238E27FC236}">
                <a16:creationId xmlns:a16="http://schemas.microsoft.com/office/drawing/2014/main" id="{B3064421-F707-0FAC-00F2-E3C5B9174D16}"/>
              </a:ext>
            </a:extLst>
          </p:cNvPr>
          <p:cNvSpPr/>
          <p:nvPr/>
        </p:nvSpPr>
        <p:spPr>
          <a:xfrm>
            <a:off x="896819" y="1964152"/>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6" name="Plus 5">
            <a:extLst>
              <a:ext uri="{FF2B5EF4-FFF2-40B4-BE49-F238E27FC236}">
                <a16:creationId xmlns:a16="http://schemas.microsoft.com/office/drawing/2014/main" id="{8C5412CA-700E-BD26-9C54-183AF4D54AD0}"/>
              </a:ext>
            </a:extLst>
          </p:cNvPr>
          <p:cNvSpPr/>
          <p:nvPr/>
        </p:nvSpPr>
        <p:spPr>
          <a:xfrm>
            <a:off x="896819" y="2890277"/>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5AD8CB95-807B-F01F-A068-DF94DEA184A9}"/>
              </a:ext>
            </a:extLst>
          </p:cNvPr>
          <p:cNvSpPr txBox="1"/>
          <p:nvPr/>
        </p:nvSpPr>
        <p:spPr>
          <a:xfrm>
            <a:off x="1708485" y="2075520"/>
            <a:ext cx="4598298"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Interface with </a:t>
            </a:r>
            <a:r>
              <a:rPr lang="en-US" sz="2600" dirty="0">
                <a:solidFill>
                  <a:schemeClr val="accent6">
                    <a:lumMod val="75000"/>
                  </a:schemeClr>
                </a:solidFill>
              </a:rPr>
              <a:t>real DRAM chips</a:t>
            </a:r>
          </a:p>
        </p:txBody>
      </p:sp>
      <p:sp>
        <p:nvSpPr>
          <p:cNvPr id="8" name="TextBox 7">
            <a:extLst>
              <a:ext uri="{FF2B5EF4-FFF2-40B4-BE49-F238E27FC236}">
                <a16:creationId xmlns:a16="http://schemas.microsoft.com/office/drawing/2014/main" id="{5DD97323-A7FD-F882-868E-4C07B64E2B32}"/>
              </a:ext>
            </a:extLst>
          </p:cNvPr>
          <p:cNvSpPr txBox="1"/>
          <p:nvPr/>
        </p:nvSpPr>
        <p:spPr>
          <a:xfrm>
            <a:off x="1708485" y="3003084"/>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Relatively </a:t>
            </a:r>
            <a:r>
              <a:rPr lang="en-US" sz="2600" dirty="0">
                <a:solidFill>
                  <a:schemeClr val="accent6">
                    <a:lumMod val="75000"/>
                  </a:schemeClr>
                </a:solidFill>
              </a:rPr>
              <a:t>short</a:t>
            </a:r>
            <a:r>
              <a:rPr lang="en-US" sz="2600" dirty="0">
                <a:solidFill>
                  <a:prstClr val="black"/>
                </a:solidFill>
              </a:rPr>
              <a:t> end-to-end </a:t>
            </a:r>
            <a:r>
              <a:rPr lang="en-US" sz="2600" dirty="0">
                <a:solidFill>
                  <a:schemeClr val="accent6">
                    <a:lumMod val="75000"/>
                  </a:schemeClr>
                </a:solidFill>
              </a:rPr>
              <a:t>execution</a:t>
            </a:r>
            <a:r>
              <a:rPr lang="en-US" sz="2600" dirty="0">
                <a:solidFill>
                  <a:prstClr val="black"/>
                </a:solidFill>
              </a:rPr>
              <a:t> </a:t>
            </a:r>
            <a:r>
              <a:rPr lang="en-US" sz="2600" dirty="0">
                <a:solidFill>
                  <a:schemeClr val="accent6">
                    <a:lumMod val="75000"/>
                  </a:schemeClr>
                </a:solidFill>
              </a:rPr>
              <a:t>time</a:t>
            </a:r>
          </a:p>
        </p:txBody>
      </p:sp>
      <p:sp>
        <p:nvSpPr>
          <p:cNvPr id="9" name="Minus 8">
            <a:extLst>
              <a:ext uri="{FF2B5EF4-FFF2-40B4-BE49-F238E27FC236}">
                <a16:creationId xmlns:a16="http://schemas.microsoft.com/office/drawing/2014/main" id="{28D43F41-2AD9-E8CA-2E08-CC76C366969A}"/>
              </a:ext>
            </a:extLst>
          </p:cNvPr>
          <p:cNvSpPr/>
          <p:nvPr/>
        </p:nvSpPr>
        <p:spPr>
          <a:xfrm>
            <a:off x="896818" y="3970657"/>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Minus 9">
            <a:extLst>
              <a:ext uri="{FF2B5EF4-FFF2-40B4-BE49-F238E27FC236}">
                <a16:creationId xmlns:a16="http://schemas.microsoft.com/office/drawing/2014/main" id="{7F19EDB9-F7DD-2175-7B91-276884148A22}"/>
              </a:ext>
            </a:extLst>
          </p:cNvPr>
          <p:cNvSpPr/>
          <p:nvPr/>
        </p:nvSpPr>
        <p:spPr>
          <a:xfrm>
            <a:off x="896818" y="4896782"/>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TextBox 10">
            <a:extLst>
              <a:ext uri="{FF2B5EF4-FFF2-40B4-BE49-F238E27FC236}">
                <a16:creationId xmlns:a16="http://schemas.microsoft.com/office/drawing/2014/main" id="{75B7770E-CB0A-60EE-39C5-89FBA543EF13}"/>
              </a:ext>
            </a:extLst>
          </p:cNvPr>
          <p:cNvSpPr txBox="1"/>
          <p:nvPr/>
        </p:nvSpPr>
        <p:spPr>
          <a:xfrm>
            <a:off x="1204549" y="6209382"/>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3"/>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12" name="TextBox 11">
            <a:extLst>
              <a:ext uri="{FF2B5EF4-FFF2-40B4-BE49-F238E27FC236}">
                <a16:creationId xmlns:a16="http://schemas.microsoft.com/office/drawing/2014/main" id="{8F87D46A-26DA-D78D-8AE2-B581CBCC3B2E}"/>
              </a:ext>
            </a:extLst>
          </p:cNvPr>
          <p:cNvSpPr txBox="1"/>
          <p:nvPr/>
        </p:nvSpPr>
        <p:spPr>
          <a:xfrm>
            <a:off x="1708485" y="4082026"/>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Requires </a:t>
            </a:r>
            <a:r>
              <a:rPr lang="en-US" sz="2600" dirty="0">
                <a:solidFill>
                  <a:srgbClr val="C00000"/>
                </a:solidFill>
              </a:rPr>
              <a:t>hardware design expertise</a:t>
            </a:r>
          </a:p>
        </p:txBody>
      </p:sp>
      <p:sp>
        <p:nvSpPr>
          <p:cNvPr id="13" name="TextBox 12">
            <a:extLst>
              <a:ext uri="{FF2B5EF4-FFF2-40B4-BE49-F238E27FC236}">
                <a16:creationId xmlns:a16="http://schemas.microsoft.com/office/drawing/2014/main" id="{4DFF1471-1599-0A5F-C115-043DDBA3B2E6}"/>
              </a:ext>
            </a:extLst>
          </p:cNvPr>
          <p:cNvSpPr txBox="1"/>
          <p:nvPr/>
        </p:nvSpPr>
        <p:spPr>
          <a:xfrm>
            <a:off x="1708485" y="5019070"/>
            <a:ext cx="5946451" cy="392723"/>
          </a:xfrm>
          <a:prstGeom prst="rect">
            <a:avLst/>
          </a:prstGeom>
          <a:noFill/>
          <a:ln w="57150">
            <a:noFill/>
          </a:ln>
        </p:spPr>
        <p:txBody>
          <a:bodyPr wrap="none" rtlCol="0" anchor="ctr">
            <a:noAutofit/>
          </a:bodyPr>
          <a:lstStyle/>
          <a:p>
            <a:pPr>
              <a:lnSpc>
                <a:spcPct val="90000"/>
              </a:lnSpc>
            </a:pPr>
            <a:r>
              <a:rPr lang="en-US" sz="2600" dirty="0">
                <a:solidFill>
                  <a:srgbClr val="C00000"/>
                </a:solidFill>
              </a:rPr>
              <a:t>Disproportionally low </a:t>
            </a:r>
            <a:r>
              <a:rPr lang="en-US" sz="2600" dirty="0"/>
              <a:t>CPU clock frequency</a:t>
            </a:r>
          </a:p>
        </p:txBody>
      </p:sp>
    </p:spTree>
    <p:extLst>
      <p:ext uri="{BB962C8B-B14F-4D97-AF65-F5344CB8AC3E}">
        <p14:creationId xmlns:p14="http://schemas.microsoft.com/office/powerpoint/2010/main" val="29421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78D5-D9CC-3D54-0096-15A100BA2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F1849-3C53-28A3-A2A9-E1497F7E8084}"/>
              </a:ext>
            </a:extLst>
          </p:cNvPr>
          <p:cNvSpPr>
            <a:spLocks noGrp="1"/>
          </p:cNvSpPr>
          <p:nvPr>
            <p:ph type="title"/>
          </p:nvPr>
        </p:nvSpPr>
        <p:spPr/>
        <p:txBody>
          <a:bodyPr/>
          <a:lstStyle/>
          <a:p>
            <a:r>
              <a:rPr lang="en-US" dirty="0"/>
              <a:t>FPGA-Based Evaluation Platforms</a:t>
            </a:r>
          </a:p>
        </p:txBody>
      </p:sp>
      <p:sp>
        <p:nvSpPr>
          <p:cNvPr id="3" name="Content Placeholder 2">
            <a:extLst>
              <a:ext uri="{FF2B5EF4-FFF2-40B4-BE49-F238E27FC236}">
                <a16:creationId xmlns:a16="http://schemas.microsoft.com/office/drawing/2014/main" id="{0841E59F-7E73-1E1D-99C2-992D05B76E3E}"/>
              </a:ext>
            </a:extLst>
          </p:cNvPr>
          <p:cNvSpPr>
            <a:spLocks noGrp="1"/>
          </p:cNvSpPr>
          <p:nvPr>
            <p:ph idx="1"/>
          </p:nvPr>
        </p:nvSpPr>
        <p:spPr/>
        <p:txBody>
          <a:bodyPr/>
          <a:lstStyle/>
          <a:p>
            <a:r>
              <a:rPr lang="en-US" dirty="0"/>
              <a:t>Good </a:t>
            </a:r>
            <a:r>
              <a:rPr lang="en-US" dirty="0">
                <a:solidFill>
                  <a:schemeClr val="accent2">
                    <a:lumMod val="75000"/>
                  </a:schemeClr>
                </a:solidFill>
              </a:rPr>
              <a:t>basis</a:t>
            </a:r>
            <a:r>
              <a:rPr lang="en-US" dirty="0"/>
              <a:t> for evaluating </a:t>
            </a:r>
            <a:r>
              <a:rPr lang="en-US" dirty="0">
                <a:solidFill>
                  <a:schemeClr val="accent2">
                    <a:lumMod val="75000"/>
                  </a:schemeClr>
                </a:solidFill>
              </a:rPr>
              <a:t>DRAM techniques</a:t>
            </a:r>
          </a:p>
        </p:txBody>
      </p:sp>
      <p:sp>
        <p:nvSpPr>
          <p:cNvPr id="4" name="Slide Number Placeholder 3">
            <a:extLst>
              <a:ext uri="{FF2B5EF4-FFF2-40B4-BE49-F238E27FC236}">
                <a16:creationId xmlns:a16="http://schemas.microsoft.com/office/drawing/2014/main" id="{1712FA1F-9F93-F624-0E48-B83426F8A26D}"/>
              </a:ext>
            </a:extLst>
          </p:cNvPr>
          <p:cNvSpPr>
            <a:spLocks noGrp="1"/>
          </p:cNvSpPr>
          <p:nvPr>
            <p:ph type="sldNum" sz="quarter" idx="12"/>
          </p:nvPr>
        </p:nvSpPr>
        <p:spPr/>
        <p:txBody>
          <a:bodyPr/>
          <a:lstStyle/>
          <a:p>
            <a:fld id="{C19D2B53-EDAE-4B41-B849-8916FA40BCB6}" type="slidenum">
              <a:rPr lang="en-US" smtClean="0"/>
              <a:pPr/>
              <a:t>17</a:t>
            </a:fld>
            <a:endParaRPr lang="en-US" dirty="0"/>
          </a:p>
        </p:txBody>
      </p:sp>
      <p:sp>
        <p:nvSpPr>
          <p:cNvPr id="5" name="Plus 4">
            <a:extLst>
              <a:ext uri="{FF2B5EF4-FFF2-40B4-BE49-F238E27FC236}">
                <a16:creationId xmlns:a16="http://schemas.microsoft.com/office/drawing/2014/main" id="{8C3FC89E-162E-3C61-95CF-3E2F092059A6}"/>
              </a:ext>
            </a:extLst>
          </p:cNvPr>
          <p:cNvSpPr/>
          <p:nvPr/>
        </p:nvSpPr>
        <p:spPr>
          <a:xfrm>
            <a:off x="896819" y="1964152"/>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6" name="Plus 5">
            <a:extLst>
              <a:ext uri="{FF2B5EF4-FFF2-40B4-BE49-F238E27FC236}">
                <a16:creationId xmlns:a16="http://schemas.microsoft.com/office/drawing/2014/main" id="{314DC707-9E42-A40A-5D18-5BBC8BFC5A3D}"/>
              </a:ext>
            </a:extLst>
          </p:cNvPr>
          <p:cNvSpPr/>
          <p:nvPr/>
        </p:nvSpPr>
        <p:spPr>
          <a:xfrm>
            <a:off x="896819" y="2890277"/>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3E58DF7D-B9D0-8304-AF32-347C588ABA4E}"/>
              </a:ext>
            </a:extLst>
          </p:cNvPr>
          <p:cNvSpPr txBox="1"/>
          <p:nvPr/>
        </p:nvSpPr>
        <p:spPr>
          <a:xfrm>
            <a:off x="1708485" y="2075520"/>
            <a:ext cx="4598298"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Interface with </a:t>
            </a:r>
            <a:r>
              <a:rPr lang="en-US" sz="2600" dirty="0">
                <a:solidFill>
                  <a:schemeClr val="accent6">
                    <a:lumMod val="75000"/>
                  </a:schemeClr>
                </a:solidFill>
              </a:rPr>
              <a:t>real DRAM chips</a:t>
            </a:r>
          </a:p>
        </p:txBody>
      </p:sp>
      <p:sp>
        <p:nvSpPr>
          <p:cNvPr id="8" name="TextBox 7">
            <a:extLst>
              <a:ext uri="{FF2B5EF4-FFF2-40B4-BE49-F238E27FC236}">
                <a16:creationId xmlns:a16="http://schemas.microsoft.com/office/drawing/2014/main" id="{0702F3E5-25D9-683F-7646-125828C9BB6D}"/>
              </a:ext>
            </a:extLst>
          </p:cNvPr>
          <p:cNvSpPr txBox="1"/>
          <p:nvPr/>
        </p:nvSpPr>
        <p:spPr>
          <a:xfrm>
            <a:off x="1708485" y="3003084"/>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Relatively </a:t>
            </a:r>
            <a:r>
              <a:rPr lang="en-US" sz="2600" dirty="0">
                <a:solidFill>
                  <a:schemeClr val="accent6">
                    <a:lumMod val="75000"/>
                  </a:schemeClr>
                </a:solidFill>
              </a:rPr>
              <a:t>short</a:t>
            </a:r>
            <a:r>
              <a:rPr lang="en-US" sz="2600" dirty="0">
                <a:solidFill>
                  <a:prstClr val="black"/>
                </a:solidFill>
              </a:rPr>
              <a:t> end-to-end </a:t>
            </a:r>
            <a:r>
              <a:rPr lang="en-US" sz="2600" dirty="0">
                <a:solidFill>
                  <a:schemeClr val="accent6">
                    <a:lumMod val="75000"/>
                  </a:schemeClr>
                </a:solidFill>
              </a:rPr>
              <a:t>execution</a:t>
            </a:r>
            <a:r>
              <a:rPr lang="en-US" sz="2600" dirty="0">
                <a:solidFill>
                  <a:prstClr val="black"/>
                </a:solidFill>
              </a:rPr>
              <a:t> </a:t>
            </a:r>
            <a:r>
              <a:rPr lang="en-US" sz="2600" dirty="0">
                <a:solidFill>
                  <a:schemeClr val="accent6">
                    <a:lumMod val="75000"/>
                  </a:schemeClr>
                </a:solidFill>
              </a:rPr>
              <a:t>time</a:t>
            </a:r>
          </a:p>
        </p:txBody>
      </p:sp>
      <p:sp>
        <p:nvSpPr>
          <p:cNvPr id="9" name="Minus 8">
            <a:extLst>
              <a:ext uri="{FF2B5EF4-FFF2-40B4-BE49-F238E27FC236}">
                <a16:creationId xmlns:a16="http://schemas.microsoft.com/office/drawing/2014/main" id="{05B61949-B460-E2BB-5842-858140A46430}"/>
              </a:ext>
            </a:extLst>
          </p:cNvPr>
          <p:cNvSpPr/>
          <p:nvPr/>
        </p:nvSpPr>
        <p:spPr>
          <a:xfrm>
            <a:off x="896818" y="3970657"/>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Minus 9">
            <a:extLst>
              <a:ext uri="{FF2B5EF4-FFF2-40B4-BE49-F238E27FC236}">
                <a16:creationId xmlns:a16="http://schemas.microsoft.com/office/drawing/2014/main" id="{91A11A3B-5D18-7CBB-8472-F9A015BB6C2F}"/>
              </a:ext>
            </a:extLst>
          </p:cNvPr>
          <p:cNvSpPr/>
          <p:nvPr/>
        </p:nvSpPr>
        <p:spPr>
          <a:xfrm>
            <a:off x="896818" y="4896782"/>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TextBox 10">
            <a:extLst>
              <a:ext uri="{FF2B5EF4-FFF2-40B4-BE49-F238E27FC236}">
                <a16:creationId xmlns:a16="http://schemas.microsoft.com/office/drawing/2014/main" id="{53B923B3-6E43-3461-FEF3-DC1B2D531E1B}"/>
              </a:ext>
            </a:extLst>
          </p:cNvPr>
          <p:cNvSpPr txBox="1"/>
          <p:nvPr/>
        </p:nvSpPr>
        <p:spPr>
          <a:xfrm>
            <a:off x="1204549" y="6209382"/>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3"/>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12" name="TextBox 11">
            <a:extLst>
              <a:ext uri="{FF2B5EF4-FFF2-40B4-BE49-F238E27FC236}">
                <a16:creationId xmlns:a16="http://schemas.microsoft.com/office/drawing/2014/main" id="{7469DAF2-BA30-CD23-9C1D-6351598028C0}"/>
              </a:ext>
            </a:extLst>
          </p:cNvPr>
          <p:cNvSpPr txBox="1"/>
          <p:nvPr/>
        </p:nvSpPr>
        <p:spPr>
          <a:xfrm>
            <a:off x="1708485" y="4082026"/>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Requires </a:t>
            </a:r>
            <a:r>
              <a:rPr lang="en-US" sz="2600" dirty="0">
                <a:solidFill>
                  <a:srgbClr val="C00000"/>
                </a:solidFill>
              </a:rPr>
              <a:t>hardware design expertise</a:t>
            </a:r>
          </a:p>
        </p:txBody>
      </p:sp>
      <p:sp>
        <p:nvSpPr>
          <p:cNvPr id="13" name="TextBox 12">
            <a:extLst>
              <a:ext uri="{FF2B5EF4-FFF2-40B4-BE49-F238E27FC236}">
                <a16:creationId xmlns:a16="http://schemas.microsoft.com/office/drawing/2014/main" id="{01A9314D-5883-B618-8794-B06868F455A9}"/>
              </a:ext>
            </a:extLst>
          </p:cNvPr>
          <p:cNvSpPr txBox="1"/>
          <p:nvPr/>
        </p:nvSpPr>
        <p:spPr>
          <a:xfrm>
            <a:off x="1708485" y="5019070"/>
            <a:ext cx="5946451" cy="392723"/>
          </a:xfrm>
          <a:prstGeom prst="rect">
            <a:avLst/>
          </a:prstGeom>
          <a:noFill/>
          <a:ln w="57150">
            <a:noFill/>
          </a:ln>
        </p:spPr>
        <p:txBody>
          <a:bodyPr wrap="none" rtlCol="0" anchor="ctr">
            <a:noAutofit/>
          </a:bodyPr>
          <a:lstStyle/>
          <a:p>
            <a:pPr>
              <a:lnSpc>
                <a:spcPct val="90000"/>
              </a:lnSpc>
            </a:pPr>
            <a:r>
              <a:rPr lang="en-US" sz="2600" dirty="0">
                <a:solidFill>
                  <a:srgbClr val="C00000"/>
                </a:solidFill>
              </a:rPr>
              <a:t>Disproportionally low </a:t>
            </a:r>
            <a:r>
              <a:rPr lang="en-US" sz="2600" dirty="0"/>
              <a:t>CPU clock frequency</a:t>
            </a:r>
          </a:p>
        </p:txBody>
      </p:sp>
      <p:sp>
        <p:nvSpPr>
          <p:cNvPr id="14" name="Rectangle 13">
            <a:extLst>
              <a:ext uri="{FF2B5EF4-FFF2-40B4-BE49-F238E27FC236}">
                <a16:creationId xmlns:a16="http://schemas.microsoft.com/office/drawing/2014/main" id="{DFEF3E0E-2BC4-143F-73EF-8616A985E1EC}"/>
              </a:ext>
            </a:extLst>
          </p:cNvPr>
          <p:cNvSpPr/>
          <p:nvPr/>
        </p:nvSpPr>
        <p:spPr>
          <a:xfrm>
            <a:off x="522148" y="4671113"/>
            <a:ext cx="7575897" cy="106680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43B3350E-1C81-35E1-AA4D-9B4376AB4174}"/>
              </a:ext>
            </a:extLst>
          </p:cNvPr>
          <p:cNvSpPr/>
          <p:nvPr/>
        </p:nvSpPr>
        <p:spPr>
          <a:xfrm>
            <a:off x="408884" y="1908442"/>
            <a:ext cx="8096208" cy="159074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6567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C996-FDFC-D79F-AB28-9063793D0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1AC8E-3BC2-CC45-2812-18A58FE17C6D}"/>
              </a:ext>
            </a:extLst>
          </p:cNvPr>
          <p:cNvSpPr>
            <a:spLocks noGrp="1"/>
          </p:cNvSpPr>
          <p:nvPr>
            <p:ph type="title"/>
          </p:nvPr>
        </p:nvSpPr>
        <p:spPr/>
        <p:txBody>
          <a:bodyPr>
            <a:noAutofit/>
          </a:bodyPr>
          <a:lstStyle/>
          <a:p>
            <a:r>
              <a:rPr lang="en-US" sz="3700" dirty="0"/>
              <a:t>Hardware Design Expertise Requirement</a:t>
            </a:r>
          </a:p>
        </p:txBody>
      </p:sp>
      <p:sp>
        <p:nvSpPr>
          <p:cNvPr id="16" name="Content Placeholder 15">
            <a:extLst>
              <a:ext uri="{FF2B5EF4-FFF2-40B4-BE49-F238E27FC236}">
                <a16:creationId xmlns:a16="http://schemas.microsoft.com/office/drawing/2014/main" id="{24CBE9CA-BAAC-80D9-86D1-87A7D6725ACF}"/>
              </a:ext>
            </a:extLst>
          </p:cNvPr>
          <p:cNvSpPr>
            <a:spLocks noGrp="1"/>
          </p:cNvSpPr>
          <p:nvPr>
            <p:ph idx="1"/>
          </p:nvPr>
        </p:nvSpPr>
        <p:spPr/>
        <p:txBody>
          <a:bodyPr/>
          <a:lstStyle/>
          <a:p>
            <a:r>
              <a:rPr lang="en-US" dirty="0"/>
              <a:t>Implementing DRAM techniques requires</a:t>
            </a:r>
            <a:br>
              <a:rPr lang="en-US" dirty="0"/>
            </a:br>
            <a:r>
              <a:rPr lang="en-US" dirty="0">
                <a:solidFill>
                  <a:srgbClr val="C00000"/>
                </a:solidFill>
              </a:rPr>
              <a:t>memory controller modifications</a:t>
            </a:r>
          </a:p>
          <a:p>
            <a:endParaRPr lang="en-US" sz="4400" dirty="0">
              <a:solidFill>
                <a:srgbClr val="C00000"/>
              </a:solidFill>
            </a:endParaRPr>
          </a:p>
          <a:p>
            <a:pPr>
              <a:buClr>
                <a:schemeClr val="tx1"/>
              </a:buClr>
            </a:pPr>
            <a:r>
              <a:rPr lang="en-US" dirty="0">
                <a:solidFill>
                  <a:srgbClr val="C00000"/>
                </a:solidFill>
              </a:rPr>
              <a:t>Deep hardware design expertise </a:t>
            </a:r>
            <a:r>
              <a:rPr lang="en-US" dirty="0"/>
              <a:t>to reason about</a:t>
            </a:r>
          </a:p>
          <a:p>
            <a:pPr lvl="1"/>
            <a:r>
              <a:rPr lang="en-US" dirty="0"/>
              <a:t>Design clock frequency</a:t>
            </a:r>
          </a:p>
          <a:p>
            <a:pPr lvl="1"/>
            <a:r>
              <a:rPr lang="en-US" dirty="0"/>
              <a:t>Design area and hardware utilization</a:t>
            </a:r>
          </a:p>
          <a:p>
            <a:pPr lvl="1"/>
            <a:r>
              <a:rPr lang="en-US" dirty="0"/>
              <a:t>Functional correctness</a:t>
            </a:r>
          </a:p>
          <a:p>
            <a:pPr lvl="1"/>
            <a:r>
              <a:rPr lang="en-US" dirty="0"/>
              <a:t>Debugging</a:t>
            </a:r>
          </a:p>
        </p:txBody>
      </p:sp>
      <p:sp>
        <p:nvSpPr>
          <p:cNvPr id="4" name="Slide Number Placeholder 3">
            <a:extLst>
              <a:ext uri="{FF2B5EF4-FFF2-40B4-BE49-F238E27FC236}">
                <a16:creationId xmlns:a16="http://schemas.microsoft.com/office/drawing/2014/main" id="{81C09324-FDB5-2469-5D4C-579D9970D9F4}"/>
              </a:ext>
            </a:extLst>
          </p:cNvPr>
          <p:cNvSpPr>
            <a:spLocks noGrp="1"/>
          </p:cNvSpPr>
          <p:nvPr>
            <p:ph type="sldNum" sz="quarter" idx="12"/>
          </p:nvPr>
        </p:nvSpPr>
        <p:spPr/>
        <p:txBody>
          <a:bodyPr/>
          <a:lstStyle/>
          <a:p>
            <a:fld id="{C19D2B53-EDAE-4B41-B849-8916FA40BCB6}" type="slidenum">
              <a:rPr lang="en-US" smtClean="0"/>
              <a:pPr/>
              <a:t>18</a:t>
            </a:fld>
            <a:endParaRPr lang="en-US" dirty="0"/>
          </a:p>
        </p:txBody>
      </p:sp>
      <p:sp>
        <p:nvSpPr>
          <p:cNvPr id="17" name="TextBox 16">
            <a:extLst>
              <a:ext uri="{FF2B5EF4-FFF2-40B4-BE49-F238E27FC236}">
                <a16:creationId xmlns:a16="http://schemas.microsoft.com/office/drawing/2014/main" id="{71B5A07B-40B8-9D8F-F88D-E638F890303D}"/>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solidFill>
                  <a:srgbClr val="C00000"/>
                </a:solidFill>
                <a:latin typeface="Quire Sans" panose="020B0502040400020003" pitchFamily="34" charset="0"/>
                <a:ea typeface="Cambria"/>
              </a:rPr>
              <a:t>Barrier to entry </a:t>
            </a:r>
            <a:r>
              <a:rPr lang="en-US" sz="3000" dirty="0">
                <a:latin typeface="Quire Sans" panose="020B0502040400020003" pitchFamily="34" charset="0"/>
                <a:ea typeface="Cambria"/>
              </a:rPr>
              <a:t>for many researchers and designers</a:t>
            </a:r>
          </a:p>
        </p:txBody>
      </p:sp>
      <p:pic>
        <p:nvPicPr>
          <p:cNvPr id="3" name="Graphic 2">
            <a:extLst>
              <a:ext uri="{FF2B5EF4-FFF2-40B4-BE49-F238E27FC236}">
                <a16:creationId xmlns:a16="http://schemas.microsoft.com/office/drawing/2014/main" id="{9293B424-34EE-7340-9EAE-632DBFB641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24978" y="697842"/>
            <a:ext cx="928440" cy="1658904"/>
          </a:xfrm>
          <a:prstGeom prst="rect">
            <a:avLst/>
          </a:prstGeom>
        </p:spPr>
      </p:pic>
      <p:pic>
        <p:nvPicPr>
          <p:cNvPr id="6" name="Graphic 5" descr="Tools with solid fill">
            <a:extLst>
              <a:ext uri="{FF2B5EF4-FFF2-40B4-BE49-F238E27FC236}">
                <a16:creationId xmlns:a16="http://schemas.microsoft.com/office/drawing/2014/main" id="{A750724A-EEDA-F9EF-0B21-001CC99E02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434" y="1070094"/>
            <a:ext cx="914400" cy="914400"/>
          </a:xfrm>
          <a:prstGeom prst="rect">
            <a:avLst/>
          </a:prstGeom>
        </p:spPr>
      </p:pic>
    </p:spTree>
    <p:extLst>
      <p:ext uri="{BB962C8B-B14F-4D97-AF65-F5344CB8AC3E}">
        <p14:creationId xmlns:p14="http://schemas.microsoft.com/office/powerpoint/2010/main" val="693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C3B7A-2740-0250-AC8D-40CFA5A49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4F186-5BD3-2C29-50E5-9C9837D7A0E2}"/>
              </a:ext>
            </a:extLst>
          </p:cNvPr>
          <p:cNvSpPr>
            <a:spLocks noGrp="1"/>
          </p:cNvSpPr>
          <p:nvPr>
            <p:ph type="title"/>
          </p:nvPr>
        </p:nvSpPr>
        <p:spPr/>
        <p:txBody>
          <a:bodyPr/>
          <a:lstStyle/>
          <a:p>
            <a:r>
              <a:rPr lang="en-US" dirty="0"/>
              <a:t>FPGA-Based Evaluation Platforms</a:t>
            </a:r>
          </a:p>
        </p:txBody>
      </p:sp>
      <p:sp>
        <p:nvSpPr>
          <p:cNvPr id="3" name="Content Placeholder 2">
            <a:extLst>
              <a:ext uri="{FF2B5EF4-FFF2-40B4-BE49-F238E27FC236}">
                <a16:creationId xmlns:a16="http://schemas.microsoft.com/office/drawing/2014/main" id="{366A1110-3C07-1809-231C-E38DF610FCD3}"/>
              </a:ext>
            </a:extLst>
          </p:cNvPr>
          <p:cNvSpPr>
            <a:spLocks noGrp="1"/>
          </p:cNvSpPr>
          <p:nvPr>
            <p:ph idx="1"/>
          </p:nvPr>
        </p:nvSpPr>
        <p:spPr/>
        <p:txBody>
          <a:bodyPr/>
          <a:lstStyle/>
          <a:p>
            <a:r>
              <a:rPr lang="en-US" dirty="0"/>
              <a:t>Good </a:t>
            </a:r>
            <a:r>
              <a:rPr lang="en-US" dirty="0">
                <a:solidFill>
                  <a:schemeClr val="accent2">
                    <a:lumMod val="75000"/>
                  </a:schemeClr>
                </a:solidFill>
              </a:rPr>
              <a:t>basis</a:t>
            </a:r>
            <a:r>
              <a:rPr lang="en-US" dirty="0"/>
              <a:t> for evaluating </a:t>
            </a:r>
            <a:r>
              <a:rPr lang="en-US" dirty="0">
                <a:solidFill>
                  <a:schemeClr val="accent2">
                    <a:lumMod val="75000"/>
                  </a:schemeClr>
                </a:solidFill>
              </a:rPr>
              <a:t>DRAM techniques</a:t>
            </a:r>
          </a:p>
        </p:txBody>
      </p:sp>
      <p:sp>
        <p:nvSpPr>
          <p:cNvPr id="4" name="Slide Number Placeholder 3">
            <a:extLst>
              <a:ext uri="{FF2B5EF4-FFF2-40B4-BE49-F238E27FC236}">
                <a16:creationId xmlns:a16="http://schemas.microsoft.com/office/drawing/2014/main" id="{EDCCB57A-34BA-893A-C18E-BEA1BF4607C8}"/>
              </a:ext>
            </a:extLst>
          </p:cNvPr>
          <p:cNvSpPr>
            <a:spLocks noGrp="1"/>
          </p:cNvSpPr>
          <p:nvPr>
            <p:ph type="sldNum" sz="quarter" idx="12"/>
          </p:nvPr>
        </p:nvSpPr>
        <p:spPr/>
        <p:txBody>
          <a:bodyPr/>
          <a:lstStyle/>
          <a:p>
            <a:fld id="{C19D2B53-EDAE-4B41-B849-8916FA40BCB6}" type="slidenum">
              <a:rPr lang="en-US" smtClean="0"/>
              <a:pPr/>
              <a:t>19</a:t>
            </a:fld>
            <a:endParaRPr lang="en-US" dirty="0"/>
          </a:p>
        </p:txBody>
      </p:sp>
      <p:sp>
        <p:nvSpPr>
          <p:cNvPr id="5" name="Plus 4">
            <a:extLst>
              <a:ext uri="{FF2B5EF4-FFF2-40B4-BE49-F238E27FC236}">
                <a16:creationId xmlns:a16="http://schemas.microsoft.com/office/drawing/2014/main" id="{1F73E358-0549-B6A1-8458-90A44C533888}"/>
              </a:ext>
            </a:extLst>
          </p:cNvPr>
          <p:cNvSpPr/>
          <p:nvPr/>
        </p:nvSpPr>
        <p:spPr>
          <a:xfrm>
            <a:off x="896819" y="1964152"/>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6" name="Plus 5">
            <a:extLst>
              <a:ext uri="{FF2B5EF4-FFF2-40B4-BE49-F238E27FC236}">
                <a16:creationId xmlns:a16="http://schemas.microsoft.com/office/drawing/2014/main" id="{17177D17-C764-ABEA-FCEB-D2320E3E1883}"/>
              </a:ext>
            </a:extLst>
          </p:cNvPr>
          <p:cNvSpPr/>
          <p:nvPr/>
        </p:nvSpPr>
        <p:spPr>
          <a:xfrm>
            <a:off x="896819" y="2890277"/>
            <a:ext cx="615461" cy="615461"/>
          </a:xfrm>
          <a:prstGeom prst="mathPlus">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D3CF8815-978F-58B3-BC6E-3A0DF0A9743F}"/>
              </a:ext>
            </a:extLst>
          </p:cNvPr>
          <p:cNvSpPr txBox="1"/>
          <p:nvPr/>
        </p:nvSpPr>
        <p:spPr>
          <a:xfrm>
            <a:off x="1708485" y="2075520"/>
            <a:ext cx="4598298"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Interface with </a:t>
            </a:r>
            <a:r>
              <a:rPr lang="en-US" sz="2600" dirty="0">
                <a:solidFill>
                  <a:schemeClr val="accent6">
                    <a:lumMod val="75000"/>
                  </a:schemeClr>
                </a:solidFill>
              </a:rPr>
              <a:t>real DRAM chips</a:t>
            </a:r>
          </a:p>
        </p:txBody>
      </p:sp>
      <p:sp>
        <p:nvSpPr>
          <p:cNvPr id="8" name="TextBox 7">
            <a:extLst>
              <a:ext uri="{FF2B5EF4-FFF2-40B4-BE49-F238E27FC236}">
                <a16:creationId xmlns:a16="http://schemas.microsoft.com/office/drawing/2014/main" id="{F65754BF-36AA-08BA-7338-5ACA5BDF9F5B}"/>
              </a:ext>
            </a:extLst>
          </p:cNvPr>
          <p:cNvSpPr txBox="1"/>
          <p:nvPr/>
        </p:nvSpPr>
        <p:spPr>
          <a:xfrm>
            <a:off x="1708485" y="3003084"/>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Relatively </a:t>
            </a:r>
            <a:r>
              <a:rPr lang="en-US" sz="2600" dirty="0">
                <a:solidFill>
                  <a:schemeClr val="accent6">
                    <a:lumMod val="75000"/>
                  </a:schemeClr>
                </a:solidFill>
              </a:rPr>
              <a:t>short</a:t>
            </a:r>
            <a:r>
              <a:rPr lang="en-US" sz="2600" dirty="0">
                <a:solidFill>
                  <a:prstClr val="black"/>
                </a:solidFill>
              </a:rPr>
              <a:t> end-to-end </a:t>
            </a:r>
            <a:r>
              <a:rPr lang="en-US" sz="2600" dirty="0">
                <a:solidFill>
                  <a:schemeClr val="accent6">
                    <a:lumMod val="75000"/>
                  </a:schemeClr>
                </a:solidFill>
              </a:rPr>
              <a:t>execution</a:t>
            </a:r>
            <a:r>
              <a:rPr lang="en-US" sz="2600" dirty="0">
                <a:solidFill>
                  <a:prstClr val="black"/>
                </a:solidFill>
              </a:rPr>
              <a:t> </a:t>
            </a:r>
            <a:r>
              <a:rPr lang="en-US" sz="2600" dirty="0">
                <a:solidFill>
                  <a:schemeClr val="accent6">
                    <a:lumMod val="75000"/>
                  </a:schemeClr>
                </a:solidFill>
              </a:rPr>
              <a:t>time</a:t>
            </a:r>
          </a:p>
        </p:txBody>
      </p:sp>
      <p:sp>
        <p:nvSpPr>
          <p:cNvPr id="9" name="Minus 8">
            <a:extLst>
              <a:ext uri="{FF2B5EF4-FFF2-40B4-BE49-F238E27FC236}">
                <a16:creationId xmlns:a16="http://schemas.microsoft.com/office/drawing/2014/main" id="{CC37E495-FC2E-0C30-811D-F40617157091}"/>
              </a:ext>
            </a:extLst>
          </p:cNvPr>
          <p:cNvSpPr/>
          <p:nvPr/>
        </p:nvSpPr>
        <p:spPr>
          <a:xfrm>
            <a:off x="896818" y="3970657"/>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Minus 9">
            <a:extLst>
              <a:ext uri="{FF2B5EF4-FFF2-40B4-BE49-F238E27FC236}">
                <a16:creationId xmlns:a16="http://schemas.microsoft.com/office/drawing/2014/main" id="{2C39B474-4F01-D1C4-DDF5-5885EB688541}"/>
              </a:ext>
            </a:extLst>
          </p:cNvPr>
          <p:cNvSpPr/>
          <p:nvPr/>
        </p:nvSpPr>
        <p:spPr>
          <a:xfrm>
            <a:off x="896818" y="4896782"/>
            <a:ext cx="615462" cy="615462"/>
          </a:xfrm>
          <a:prstGeom prst="mathMinus">
            <a:avLst/>
          </a:prstGeom>
          <a:solidFill>
            <a:srgbClr val="FFCDCD"/>
          </a:solid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TextBox 10">
            <a:extLst>
              <a:ext uri="{FF2B5EF4-FFF2-40B4-BE49-F238E27FC236}">
                <a16:creationId xmlns:a16="http://schemas.microsoft.com/office/drawing/2014/main" id="{1DC536B1-3070-8782-EA9C-7E31EF19EF17}"/>
              </a:ext>
            </a:extLst>
          </p:cNvPr>
          <p:cNvSpPr txBox="1"/>
          <p:nvPr/>
        </p:nvSpPr>
        <p:spPr>
          <a:xfrm>
            <a:off x="1204549" y="6209382"/>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3"/>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
        <p:nvSpPr>
          <p:cNvPr id="12" name="TextBox 11">
            <a:extLst>
              <a:ext uri="{FF2B5EF4-FFF2-40B4-BE49-F238E27FC236}">
                <a16:creationId xmlns:a16="http://schemas.microsoft.com/office/drawing/2014/main" id="{D827E90F-B9E6-BD0C-B85A-5C2AE535C98F}"/>
              </a:ext>
            </a:extLst>
          </p:cNvPr>
          <p:cNvSpPr txBox="1"/>
          <p:nvPr/>
        </p:nvSpPr>
        <p:spPr>
          <a:xfrm>
            <a:off x="1708485" y="4082026"/>
            <a:ext cx="5946451" cy="392723"/>
          </a:xfrm>
          <a:prstGeom prst="rect">
            <a:avLst/>
          </a:prstGeom>
          <a:noFill/>
          <a:ln w="57150">
            <a:noFill/>
          </a:ln>
        </p:spPr>
        <p:txBody>
          <a:bodyPr wrap="none" rtlCol="0" anchor="ctr">
            <a:noAutofit/>
          </a:bodyPr>
          <a:lstStyle/>
          <a:p>
            <a:pPr>
              <a:lnSpc>
                <a:spcPct val="90000"/>
              </a:lnSpc>
            </a:pPr>
            <a:r>
              <a:rPr lang="en-US" sz="2600" dirty="0">
                <a:solidFill>
                  <a:prstClr val="black"/>
                </a:solidFill>
              </a:rPr>
              <a:t>Requires </a:t>
            </a:r>
            <a:r>
              <a:rPr lang="en-US" sz="2600" dirty="0">
                <a:solidFill>
                  <a:srgbClr val="C00000"/>
                </a:solidFill>
              </a:rPr>
              <a:t>hardware design expertise</a:t>
            </a:r>
          </a:p>
        </p:txBody>
      </p:sp>
      <p:sp>
        <p:nvSpPr>
          <p:cNvPr id="13" name="TextBox 12">
            <a:extLst>
              <a:ext uri="{FF2B5EF4-FFF2-40B4-BE49-F238E27FC236}">
                <a16:creationId xmlns:a16="http://schemas.microsoft.com/office/drawing/2014/main" id="{5641B59A-EC03-B223-F202-F9DA95E678E4}"/>
              </a:ext>
            </a:extLst>
          </p:cNvPr>
          <p:cNvSpPr txBox="1"/>
          <p:nvPr/>
        </p:nvSpPr>
        <p:spPr>
          <a:xfrm>
            <a:off x="1708485" y="5019070"/>
            <a:ext cx="5946451" cy="392723"/>
          </a:xfrm>
          <a:prstGeom prst="rect">
            <a:avLst/>
          </a:prstGeom>
          <a:noFill/>
          <a:ln w="57150">
            <a:noFill/>
          </a:ln>
        </p:spPr>
        <p:txBody>
          <a:bodyPr wrap="none" rtlCol="0" anchor="ctr">
            <a:noAutofit/>
          </a:bodyPr>
          <a:lstStyle/>
          <a:p>
            <a:pPr>
              <a:lnSpc>
                <a:spcPct val="90000"/>
              </a:lnSpc>
            </a:pPr>
            <a:r>
              <a:rPr lang="en-US" sz="2600" dirty="0">
                <a:solidFill>
                  <a:srgbClr val="C00000"/>
                </a:solidFill>
              </a:rPr>
              <a:t>Disproportionally low </a:t>
            </a:r>
            <a:r>
              <a:rPr lang="en-US" sz="2600" dirty="0"/>
              <a:t>CPU clock frequency</a:t>
            </a:r>
          </a:p>
        </p:txBody>
      </p:sp>
      <p:sp>
        <p:nvSpPr>
          <p:cNvPr id="14" name="Rectangle 13">
            <a:extLst>
              <a:ext uri="{FF2B5EF4-FFF2-40B4-BE49-F238E27FC236}">
                <a16:creationId xmlns:a16="http://schemas.microsoft.com/office/drawing/2014/main" id="{B371B678-2D54-8301-FB7F-7D42A909BD95}"/>
              </a:ext>
            </a:extLst>
          </p:cNvPr>
          <p:cNvSpPr/>
          <p:nvPr/>
        </p:nvSpPr>
        <p:spPr>
          <a:xfrm>
            <a:off x="522148" y="3611466"/>
            <a:ext cx="7575897" cy="106680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B13B2506-26DD-B198-80C2-41660127F553}"/>
              </a:ext>
            </a:extLst>
          </p:cNvPr>
          <p:cNvSpPr/>
          <p:nvPr/>
        </p:nvSpPr>
        <p:spPr>
          <a:xfrm>
            <a:off x="408884" y="1908442"/>
            <a:ext cx="8096208" cy="159074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4189368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FC6539-71EC-17BB-284A-1B32048A9D7C}"/>
              </a:ext>
            </a:extLst>
          </p:cNvPr>
          <p:cNvSpPr>
            <a:spLocks noGrp="1"/>
          </p:cNvSpPr>
          <p:nvPr>
            <p:ph type="title"/>
          </p:nvPr>
        </p:nvSpPr>
        <p:spPr/>
        <p:txBody>
          <a:bodyPr>
            <a:normAutofit/>
          </a:bodyPr>
          <a:lstStyle/>
          <a:p>
            <a:r>
              <a:rPr lang="en-US" sz="3400" dirty="0" err="1"/>
              <a:t>EasyDRAM</a:t>
            </a:r>
            <a:r>
              <a:rPr lang="en-US" sz="3400" dirty="0"/>
              <a:t> Summary</a:t>
            </a:r>
          </a:p>
        </p:txBody>
      </p:sp>
      <p:sp>
        <p:nvSpPr>
          <p:cNvPr id="5" name="Content Placeholder 4">
            <a:extLst>
              <a:ext uri="{FF2B5EF4-FFF2-40B4-BE49-F238E27FC236}">
                <a16:creationId xmlns:a16="http://schemas.microsoft.com/office/drawing/2014/main" id="{1C532C55-919B-1FE8-C5FA-364AFA1DBDDA}"/>
              </a:ext>
            </a:extLst>
          </p:cNvPr>
          <p:cNvSpPr>
            <a:spLocks noGrp="1"/>
          </p:cNvSpPr>
          <p:nvPr>
            <p:ph idx="1"/>
          </p:nvPr>
        </p:nvSpPr>
        <p:spPr>
          <a:xfrm>
            <a:off x="155488" y="753036"/>
            <a:ext cx="8815517" cy="6404848"/>
          </a:xfrm>
        </p:spPr>
        <p:txBody>
          <a:bodyPr>
            <a:normAutofit/>
          </a:bodyPr>
          <a:lstStyle/>
          <a:p>
            <a:pPr marL="0" indent="0">
              <a:buNone/>
            </a:pPr>
            <a:r>
              <a:rPr lang="en-US" sz="2400" b="1" dirty="0">
                <a:solidFill>
                  <a:schemeClr val="accent6">
                    <a:lumMod val="75000"/>
                  </a:schemeClr>
                </a:solidFill>
                <a:latin typeface="+mn-lt"/>
              </a:rPr>
              <a:t>Motivation</a:t>
            </a:r>
          </a:p>
          <a:p>
            <a:pPr>
              <a:lnSpc>
                <a:spcPct val="85000"/>
              </a:lnSpc>
              <a:spcBef>
                <a:spcPts val="150"/>
              </a:spcBef>
            </a:pPr>
            <a:r>
              <a:rPr lang="en-US" sz="2000" dirty="0"/>
              <a:t>Numerous </a:t>
            </a:r>
            <a:r>
              <a:rPr lang="en-US" sz="2000" dirty="0">
                <a:solidFill>
                  <a:schemeClr val="accent6">
                    <a:lumMod val="75000"/>
                  </a:schemeClr>
                </a:solidFill>
              </a:rPr>
              <a:t>DRAM techniques </a:t>
            </a:r>
            <a:r>
              <a:rPr lang="en-US" sz="2000" dirty="0"/>
              <a:t>improve</a:t>
            </a:r>
            <a:r>
              <a:rPr lang="en-US" sz="2000" i="1" dirty="0"/>
              <a:t> </a:t>
            </a:r>
            <a:r>
              <a:rPr lang="en-US" sz="2000" dirty="0"/>
              <a:t>computing system throughput, reliability, and computing capabilities</a:t>
            </a:r>
          </a:p>
          <a:p>
            <a:pPr lvl="1">
              <a:lnSpc>
                <a:spcPct val="85000"/>
              </a:lnSpc>
              <a:spcBef>
                <a:spcPts val="150"/>
              </a:spcBef>
              <a:buClr>
                <a:schemeClr val="tx1"/>
              </a:buClr>
            </a:pPr>
            <a:r>
              <a:rPr lang="en-US" sz="1800" dirty="0">
                <a:solidFill>
                  <a:schemeClr val="accent6">
                    <a:lumMod val="75000"/>
                  </a:schemeClr>
                </a:solidFill>
              </a:rPr>
              <a:t>Evaluating</a:t>
            </a:r>
            <a:r>
              <a:rPr lang="en-US" sz="1800" dirty="0"/>
              <a:t> them require </a:t>
            </a:r>
            <a:r>
              <a:rPr lang="en-US" sz="1800" dirty="0">
                <a:solidFill>
                  <a:schemeClr val="accent6">
                    <a:lumMod val="75000"/>
                  </a:schemeClr>
                </a:solidFill>
              </a:rPr>
              <a:t>invasive changes across the compute stack</a:t>
            </a:r>
          </a:p>
          <a:p>
            <a:pPr marL="341313" lvl="1" indent="0">
              <a:lnSpc>
                <a:spcPct val="85000"/>
              </a:lnSpc>
              <a:spcBef>
                <a:spcPts val="150"/>
              </a:spcBef>
              <a:buClr>
                <a:schemeClr val="tx1"/>
              </a:buClr>
              <a:buNone/>
              <a:tabLst>
                <a:tab pos="2227263" algn="l"/>
              </a:tabLst>
            </a:pPr>
            <a:endParaRPr lang="en-US" sz="400" dirty="0">
              <a:solidFill>
                <a:schemeClr val="accent6">
                  <a:lumMod val="75000"/>
                </a:schemeClr>
              </a:solidFill>
            </a:endParaRPr>
          </a:p>
          <a:p>
            <a:pPr>
              <a:lnSpc>
                <a:spcPct val="85000"/>
              </a:lnSpc>
              <a:spcBef>
                <a:spcPts val="150"/>
              </a:spcBef>
              <a:buClr>
                <a:schemeClr val="tx1"/>
              </a:buClr>
            </a:pPr>
            <a:r>
              <a:rPr lang="en-US" sz="2000" dirty="0"/>
              <a:t>Existing FPGA-based evaluation platforms require </a:t>
            </a:r>
            <a:br>
              <a:rPr lang="en-US" sz="2000" dirty="0"/>
            </a:br>
            <a:r>
              <a:rPr lang="en-US" sz="2000" dirty="0">
                <a:solidFill>
                  <a:schemeClr val="accent6">
                    <a:lumMod val="75000"/>
                  </a:schemeClr>
                </a:solidFill>
              </a:rPr>
              <a:t>hardware design expertise</a:t>
            </a:r>
            <a:r>
              <a:rPr lang="en-US" sz="2000" dirty="0"/>
              <a:t> and do </a:t>
            </a:r>
            <a:r>
              <a:rPr lang="en-US" sz="2000" dirty="0">
                <a:solidFill>
                  <a:schemeClr val="accent6">
                    <a:lumMod val="75000"/>
                  </a:schemeClr>
                </a:solidFill>
              </a:rPr>
              <a:t>not</a:t>
            </a:r>
            <a:r>
              <a:rPr lang="en-US" sz="2000" dirty="0"/>
              <a:t> </a:t>
            </a:r>
            <a:r>
              <a:rPr lang="en-US" sz="2000" dirty="0">
                <a:solidFill>
                  <a:schemeClr val="accent6">
                    <a:lumMod val="75000"/>
                  </a:schemeClr>
                </a:solidFill>
              </a:rPr>
              <a:t>accurately model </a:t>
            </a:r>
            <a:r>
              <a:rPr lang="en-US" sz="2000" dirty="0"/>
              <a:t>modern systems</a:t>
            </a:r>
          </a:p>
          <a:p>
            <a:pPr marL="0" indent="0">
              <a:spcBef>
                <a:spcPts val="600"/>
              </a:spcBef>
              <a:buNone/>
            </a:pPr>
            <a:r>
              <a:rPr lang="en-US" sz="2400" b="1" dirty="0">
                <a:solidFill>
                  <a:schemeClr val="accent2">
                    <a:lumMod val="75000"/>
                  </a:schemeClr>
                </a:solidFill>
                <a:latin typeface="+mn-lt"/>
              </a:rPr>
              <a:t>Goal</a:t>
            </a:r>
            <a:r>
              <a:rPr lang="en-US" sz="2400" b="1" dirty="0">
                <a:solidFill>
                  <a:schemeClr val="accent2">
                    <a:lumMod val="75000"/>
                  </a:schemeClr>
                </a:solidFill>
              </a:rPr>
              <a:t>: </a:t>
            </a:r>
            <a:r>
              <a:rPr lang="en-US" sz="2000" dirty="0"/>
              <a:t>Develop a </a:t>
            </a:r>
            <a:r>
              <a:rPr lang="en-US" sz="2000" dirty="0">
                <a:solidFill>
                  <a:schemeClr val="accent2">
                    <a:lumMod val="75000"/>
                  </a:schemeClr>
                </a:solidFill>
              </a:rPr>
              <a:t>configurable</a:t>
            </a:r>
            <a:r>
              <a:rPr lang="en-US" sz="2000" dirty="0"/>
              <a:t> framework </a:t>
            </a:r>
            <a:r>
              <a:rPr lang="en-US" sz="2000" dirty="0">
                <a:solidFill>
                  <a:schemeClr val="accent2">
                    <a:lumMod val="75000"/>
                  </a:schemeClr>
                </a:solidFill>
              </a:rPr>
              <a:t>(</a:t>
            </a:r>
            <a:r>
              <a:rPr lang="en-US" sz="2000" dirty="0" err="1">
                <a:solidFill>
                  <a:schemeClr val="accent2">
                    <a:lumMod val="75000"/>
                  </a:schemeClr>
                </a:solidFill>
              </a:rPr>
              <a:t>EasyDRAM</a:t>
            </a:r>
            <a:r>
              <a:rPr lang="en-US" sz="2000" dirty="0">
                <a:solidFill>
                  <a:schemeClr val="accent2">
                    <a:lumMod val="75000"/>
                  </a:schemeClr>
                </a:solidFill>
              </a:rPr>
              <a:t>)</a:t>
            </a:r>
            <a:r>
              <a:rPr lang="en-US" sz="2000" dirty="0"/>
              <a:t> that allows </a:t>
            </a:r>
            <a:r>
              <a:rPr lang="en-US" sz="2000" dirty="0">
                <a:solidFill>
                  <a:schemeClr val="accent2">
                    <a:lumMod val="75000"/>
                  </a:schemeClr>
                </a:solidFill>
              </a:rPr>
              <a:t>fast </a:t>
            </a:r>
            <a:br>
              <a:rPr lang="en-US" sz="2000" dirty="0">
                <a:solidFill>
                  <a:schemeClr val="accent2">
                    <a:lumMod val="75000"/>
                  </a:schemeClr>
                </a:solidFill>
              </a:rPr>
            </a:br>
            <a:r>
              <a:rPr lang="en-US" sz="2000" dirty="0">
                <a:solidFill>
                  <a:schemeClr val="accent2">
                    <a:lumMod val="75000"/>
                  </a:schemeClr>
                </a:solidFill>
              </a:rPr>
              <a:t>and accurate evaluation</a:t>
            </a:r>
            <a:r>
              <a:rPr lang="en-US" sz="2000" dirty="0"/>
              <a:t> of emerging DRAM techniques </a:t>
            </a:r>
            <a:r>
              <a:rPr lang="en-US" sz="2000" dirty="0">
                <a:solidFill>
                  <a:schemeClr val="accent2">
                    <a:lumMod val="75000"/>
                  </a:schemeClr>
                </a:solidFill>
              </a:rPr>
              <a:t>using real DRAM chips</a:t>
            </a:r>
          </a:p>
          <a:p>
            <a:pPr marL="0" indent="0">
              <a:spcBef>
                <a:spcPts val="600"/>
              </a:spcBef>
              <a:buNone/>
            </a:pPr>
            <a:r>
              <a:rPr lang="en-US" sz="2400" b="1" dirty="0">
                <a:solidFill>
                  <a:schemeClr val="accent5">
                    <a:lumMod val="75000"/>
                  </a:schemeClr>
                </a:solidFill>
                <a:latin typeface="+mn-lt"/>
              </a:rPr>
              <a:t>Key Ideas of </a:t>
            </a:r>
            <a:r>
              <a:rPr lang="en-US" sz="2400" b="1" dirty="0" err="1">
                <a:solidFill>
                  <a:schemeClr val="accent5">
                    <a:lumMod val="75000"/>
                  </a:schemeClr>
                </a:solidFill>
                <a:latin typeface="+mn-lt"/>
              </a:rPr>
              <a:t>EasyDRAM</a:t>
            </a:r>
            <a:endParaRPr lang="en-US" sz="2400" b="1" dirty="0">
              <a:solidFill>
                <a:schemeClr val="accent5">
                  <a:lumMod val="75000"/>
                </a:schemeClr>
              </a:solidFill>
              <a:latin typeface="+mn-lt"/>
            </a:endParaRPr>
          </a:p>
          <a:p>
            <a:pPr>
              <a:spcBef>
                <a:spcPts val="150"/>
              </a:spcBef>
            </a:pPr>
            <a:r>
              <a:rPr lang="en-US" sz="2000" dirty="0"/>
              <a:t>Easy to use </a:t>
            </a:r>
            <a:r>
              <a:rPr lang="en-US" sz="2000" dirty="0">
                <a:solidFill>
                  <a:schemeClr val="accent5">
                    <a:lumMod val="75000"/>
                  </a:schemeClr>
                </a:solidFill>
              </a:rPr>
              <a:t>(C++) programmable memory controller </a:t>
            </a:r>
            <a:r>
              <a:rPr lang="en-US" sz="2000" dirty="0"/>
              <a:t>implemented in FPGA</a:t>
            </a:r>
          </a:p>
          <a:p>
            <a:pPr>
              <a:spcBef>
                <a:spcPts val="150"/>
              </a:spcBef>
            </a:pPr>
            <a:r>
              <a:rPr lang="en-US" sz="2000" dirty="0"/>
              <a:t>System state advanced to </a:t>
            </a:r>
            <a:r>
              <a:rPr lang="en-US" sz="2000" dirty="0">
                <a:solidFill>
                  <a:schemeClr val="accent5">
                    <a:lumMod val="75000"/>
                  </a:schemeClr>
                </a:solidFill>
              </a:rPr>
              <a:t>respect modern clock frequency ratios</a:t>
            </a:r>
            <a:br>
              <a:rPr lang="en-US" sz="2000" dirty="0"/>
            </a:br>
            <a:r>
              <a:rPr lang="en-US" sz="2000" dirty="0"/>
              <a:t>between processor and DRAM</a:t>
            </a:r>
            <a:endParaRPr lang="en-US" sz="100" dirty="0">
              <a:solidFill>
                <a:schemeClr val="accent5">
                  <a:lumMod val="75000"/>
                </a:schemeClr>
              </a:solidFill>
            </a:endParaRPr>
          </a:p>
          <a:p>
            <a:pPr marL="0" indent="0">
              <a:spcBef>
                <a:spcPts val="600"/>
              </a:spcBef>
              <a:buNone/>
            </a:pPr>
            <a:r>
              <a:rPr lang="en-US" sz="2400" b="1" dirty="0">
                <a:solidFill>
                  <a:srgbClr val="C00000"/>
                </a:solidFill>
                <a:latin typeface="+mn-lt"/>
              </a:rPr>
              <a:t>Case Studies</a:t>
            </a:r>
          </a:p>
          <a:p>
            <a:pPr>
              <a:spcBef>
                <a:spcPts val="150"/>
              </a:spcBef>
            </a:pPr>
            <a:r>
              <a:rPr lang="en-US" sz="2000" dirty="0">
                <a:latin typeface="+mn-lt"/>
              </a:rPr>
              <a:t>In-DRAM row-copy (</a:t>
            </a:r>
            <a:r>
              <a:rPr lang="en-US" sz="2000" dirty="0">
                <a:solidFill>
                  <a:srgbClr val="C00000"/>
                </a:solidFill>
                <a:latin typeface="+mn-lt"/>
              </a:rPr>
              <a:t>RowClone</a:t>
            </a:r>
            <a:r>
              <a:rPr lang="en-US" sz="2000" dirty="0">
                <a:latin typeface="+mn-lt"/>
              </a:rPr>
              <a:t>) provides </a:t>
            </a:r>
            <a:br>
              <a:rPr lang="en-US" sz="2000" dirty="0">
                <a:latin typeface="+mn-lt"/>
              </a:rPr>
            </a:br>
            <a:r>
              <a:rPr lang="en-US" sz="2000" dirty="0">
                <a:latin typeface="Trebuchet MS" panose="020B0703020202090204" pitchFamily="34" charset="0"/>
              </a:rPr>
              <a:t>15.0</a:t>
            </a:r>
            <a:r>
              <a:rPr lang="en-US" sz="2000" dirty="0"/>
              <a:t>x speedup </a:t>
            </a:r>
            <a:r>
              <a:rPr lang="en-US" sz="2000" dirty="0">
                <a:solidFill>
                  <a:srgbClr val="C00000"/>
                </a:solidFill>
              </a:rPr>
              <a:t>over CPU-based copy</a:t>
            </a:r>
            <a:r>
              <a:rPr lang="en-US" sz="2000" dirty="0"/>
              <a:t> for copy-heavy microbenchmarks</a:t>
            </a:r>
          </a:p>
          <a:p>
            <a:pPr marL="342883" lvl="1" indent="0">
              <a:spcBef>
                <a:spcPts val="150"/>
              </a:spcBef>
              <a:buNone/>
            </a:pPr>
            <a:endParaRPr lang="en-US" sz="400" dirty="0"/>
          </a:p>
          <a:p>
            <a:pPr>
              <a:spcBef>
                <a:spcPts val="150"/>
              </a:spcBef>
            </a:pPr>
            <a:r>
              <a:rPr lang="en-US" sz="2000" dirty="0">
                <a:latin typeface="+mn-lt"/>
              </a:rPr>
              <a:t>DRAM access latency reduction (</a:t>
            </a:r>
            <a:r>
              <a:rPr lang="en-US" sz="2000" dirty="0" err="1">
                <a:solidFill>
                  <a:srgbClr val="C00000"/>
                </a:solidFill>
                <a:latin typeface="+mn-lt"/>
              </a:rPr>
              <a:t>SolarDRAM</a:t>
            </a:r>
            <a:r>
              <a:rPr lang="en-US" sz="2000" dirty="0">
                <a:latin typeface="+mn-lt"/>
              </a:rPr>
              <a:t>) improves</a:t>
            </a:r>
            <a:br>
              <a:rPr lang="en-US" sz="2000" dirty="0">
                <a:latin typeface="+mn-lt"/>
              </a:rPr>
            </a:br>
            <a:r>
              <a:rPr lang="en-US" sz="2000" dirty="0">
                <a:solidFill>
                  <a:srgbClr val="C00000"/>
                </a:solidFill>
              </a:rPr>
              <a:t>end-to-end </a:t>
            </a:r>
            <a:r>
              <a:rPr lang="en-US" sz="2000" dirty="0">
                <a:solidFill>
                  <a:srgbClr val="C00000"/>
                </a:solidFill>
                <a:latin typeface="+mn-lt"/>
              </a:rPr>
              <a:t>s</a:t>
            </a:r>
            <a:r>
              <a:rPr lang="en-US" sz="2000" dirty="0">
                <a:solidFill>
                  <a:srgbClr val="C00000"/>
                </a:solidFill>
              </a:rPr>
              <a:t>ystem performance </a:t>
            </a:r>
            <a:r>
              <a:rPr lang="en-US" sz="2000" dirty="0"/>
              <a:t>by </a:t>
            </a:r>
            <a:r>
              <a:rPr lang="en-US" sz="2000" dirty="0">
                <a:latin typeface="Trebuchet MS" panose="020B0703020202090204" pitchFamily="34" charset="0"/>
              </a:rPr>
              <a:t>2.8</a:t>
            </a:r>
            <a:r>
              <a:rPr lang="en-US" sz="2000" dirty="0"/>
              <a:t>% avg. across </a:t>
            </a:r>
            <a:r>
              <a:rPr lang="en-US" sz="2000" dirty="0" err="1"/>
              <a:t>PolyBench</a:t>
            </a:r>
            <a:r>
              <a:rPr lang="en-US" sz="2000" dirty="0"/>
              <a:t> workloads</a:t>
            </a:r>
          </a:p>
        </p:txBody>
      </p:sp>
      <p:sp>
        <p:nvSpPr>
          <p:cNvPr id="2" name="Slide Number Placeholder 1">
            <a:extLst>
              <a:ext uri="{FF2B5EF4-FFF2-40B4-BE49-F238E27FC236}">
                <a16:creationId xmlns:a16="http://schemas.microsoft.com/office/drawing/2014/main" id="{83F0FA2F-7E44-E214-6D5E-94544E112F02}"/>
              </a:ext>
            </a:extLst>
          </p:cNvPr>
          <p:cNvSpPr>
            <a:spLocks noGrp="1"/>
          </p:cNvSpPr>
          <p:nvPr>
            <p:ph type="sldNum" sz="quarter" idx="12"/>
          </p:nvPr>
        </p:nvSpPr>
        <p:spPr/>
        <p:txBody>
          <a:bodyPr/>
          <a:lstStyle/>
          <a:p>
            <a:fld id="{C19D2B53-EDAE-4B41-B849-8916FA40BCB6}" type="slidenum">
              <a:rPr lang="en-US" smtClean="0"/>
              <a:pPr/>
              <a:t>2</a:t>
            </a:fld>
            <a:endParaRPr lang="en-US" dirty="0"/>
          </a:p>
        </p:txBody>
      </p:sp>
    </p:spTree>
    <p:extLst>
      <p:ext uri="{BB962C8B-B14F-4D97-AF65-F5344CB8AC3E}">
        <p14:creationId xmlns:p14="http://schemas.microsoft.com/office/powerpoint/2010/main" val="41716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D662F-D17E-13E7-529A-C1B53633E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70E75-3A3C-0ECF-1F6F-CCAC9F83DA33}"/>
              </a:ext>
            </a:extLst>
          </p:cNvPr>
          <p:cNvSpPr>
            <a:spLocks noGrp="1"/>
          </p:cNvSpPr>
          <p:nvPr>
            <p:ph type="title"/>
          </p:nvPr>
        </p:nvSpPr>
        <p:spPr/>
        <p:txBody>
          <a:bodyPr>
            <a:noAutofit/>
          </a:bodyPr>
          <a:lstStyle/>
          <a:p>
            <a:r>
              <a:rPr lang="en-US" sz="3300" dirty="0"/>
              <a:t>Disproportionately Low CPU Clock Frequency</a:t>
            </a:r>
          </a:p>
        </p:txBody>
      </p:sp>
      <p:sp>
        <p:nvSpPr>
          <p:cNvPr id="4" name="Slide Number Placeholder 3">
            <a:extLst>
              <a:ext uri="{FF2B5EF4-FFF2-40B4-BE49-F238E27FC236}">
                <a16:creationId xmlns:a16="http://schemas.microsoft.com/office/drawing/2014/main" id="{B08FCD8C-4D3F-0D6E-7111-1BCF2E98557A}"/>
              </a:ext>
            </a:extLst>
          </p:cNvPr>
          <p:cNvSpPr>
            <a:spLocks noGrp="1"/>
          </p:cNvSpPr>
          <p:nvPr>
            <p:ph type="sldNum" sz="quarter" idx="12"/>
          </p:nvPr>
        </p:nvSpPr>
        <p:spPr/>
        <p:txBody>
          <a:bodyPr/>
          <a:lstStyle/>
          <a:p>
            <a:fld id="{C19D2B53-EDAE-4B41-B849-8916FA40BCB6}" type="slidenum">
              <a:rPr lang="en-US" smtClean="0"/>
              <a:pPr/>
              <a:t>20</a:t>
            </a:fld>
            <a:endParaRPr lang="en-US" dirty="0"/>
          </a:p>
        </p:txBody>
      </p:sp>
      <p:pic>
        <p:nvPicPr>
          <p:cNvPr id="14" name="Picture 13">
            <a:extLst>
              <a:ext uri="{FF2B5EF4-FFF2-40B4-BE49-F238E27FC236}">
                <a16:creationId xmlns:a16="http://schemas.microsoft.com/office/drawing/2014/main" id="{CDC298FA-DC8E-A8F0-B8ED-8B44E8161678}"/>
              </a:ext>
            </a:extLst>
          </p:cNvPr>
          <p:cNvPicPr>
            <a:picLocks noChangeAspect="1"/>
          </p:cNvPicPr>
          <p:nvPr/>
        </p:nvPicPr>
        <p:blipFill>
          <a:blip r:embed="rId3"/>
          <a:stretch>
            <a:fillRect/>
          </a:stretch>
        </p:blipFill>
        <p:spPr>
          <a:xfrm>
            <a:off x="562496" y="4573036"/>
            <a:ext cx="2779295" cy="1205527"/>
          </a:xfrm>
          <a:prstGeom prst="rect">
            <a:avLst/>
          </a:prstGeom>
        </p:spPr>
      </p:pic>
      <p:sp>
        <p:nvSpPr>
          <p:cNvPr id="17" name="TextBox 16">
            <a:extLst>
              <a:ext uri="{FF2B5EF4-FFF2-40B4-BE49-F238E27FC236}">
                <a16:creationId xmlns:a16="http://schemas.microsoft.com/office/drawing/2014/main" id="{9CFDDFD8-AD1D-A8EA-4AD0-D7A4D4AEC752}"/>
              </a:ext>
            </a:extLst>
          </p:cNvPr>
          <p:cNvSpPr txBox="1"/>
          <p:nvPr/>
        </p:nvSpPr>
        <p:spPr>
          <a:xfrm>
            <a:off x="1331314" y="5778563"/>
            <a:ext cx="1241659" cy="52939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DRAM</a:t>
            </a:r>
          </a:p>
        </p:txBody>
      </p:sp>
      <p:grpSp>
        <p:nvGrpSpPr>
          <p:cNvPr id="41" name="Group 40">
            <a:extLst>
              <a:ext uri="{FF2B5EF4-FFF2-40B4-BE49-F238E27FC236}">
                <a16:creationId xmlns:a16="http://schemas.microsoft.com/office/drawing/2014/main" id="{4766241D-B182-D4EC-2BC6-1A23576C867D}"/>
              </a:ext>
            </a:extLst>
          </p:cNvPr>
          <p:cNvGrpSpPr/>
          <p:nvPr/>
        </p:nvGrpSpPr>
        <p:grpSpPr>
          <a:xfrm>
            <a:off x="1085373" y="1663230"/>
            <a:ext cx="1733540" cy="1734920"/>
            <a:chOff x="1395167" y="1742206"/>
            <a:chExt cx="1733540" cy="1734920"/>
          </a:xfrm>
        </p:grpSpPr>
        <p:sp>
          <p:nvSpPr>
            <p:cNvPr id="16" name="Rounded Rectangle 15">
              <a:extLst>
                <a:ext uri="{FF2B5EF4-FFF2-40B4-BE49-F238E27FC236}">
                  <a16:creationId xmlns:a16="http://schemas.microsoft.com/office/drawing/2014/main" id="{05D8BF71-37A5-BB8A-B894-17ED97C9B5EF}"/>
                </a:ext>
              </a:extLst>
            </p:cNvPr>
            <p:cNvSpPr/>
            <p:nvPr/>
          </p:nvSpPr>
          <p:spPr>
            <a:xfrm>
              <a:off x="1645921" y="1992960"/>
              <a:ext cx="1232034" cy="1233413"/>
            </a:xfrm>
            <a:prstGeom prst="roundRect">
              <a:avLst/>
            </a:prstGeom>
            <a:noFill/>
            <a:ln w="762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200" b="1" i="0" u="none" strike="noStrike" kern="1200" cap="none" spc="0" normalizeH="0" baseline="0" noProof="0" dirty="0">
                  <a:ln>
                    <a:noFill/>
                  </a:ln>
                  <a:effectLst/>
                  <a:uLnTx/>
                  <a:uFillTx/>
                  <a:latin typeface="+mj-lt"/>
                </a:rPr>
                <a:t>CPU</a:t>
              </a:r>
            </a:p>
          </p:txBody>
        </p:sp>
        <p:cxnSp>
          <p:nvCxnSpPr>
            <p:cNvPr id="19" name="Straight Connector 18">
              <a:extLst>
                <a:ext uri="{FF2B5EF4-FFF2-40B4-BE49-F238E27FC236}">
                  <a16:creationId xmlns:a16="http://schemas.microsoft.com/office/drawing/2014/main" id="{8131A329-8742-7E12-22A8-446B251D5512}"/>
                </a:ext>
              </a:extLst>
            </p:cNvPr>
            <p:cNvCxnSpPr/>
            <p:nvPr/>
          </p:nvCxnSpPr>
          <p:spPr>
            <a:xfrm>
              <a:off x="177555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105256-50C0-874F-AE8A-965B7CFE15D7}"/>
                </a:ext>
              </a:extLst>
            </p:cNvPr>
            <p:cNvCxnSpPr/>
            <p:nvPr/>
          </p:nvCxnSpPr>
          <p:spPr>
            <a:xfrm>
              <a:off x="2010656" y="174220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D1722A-0E09-6F6A-59EC-03A1C07F46C7}"/>
                </a:ext>
              </a:extLst>
            </p:cNvPr>
            <p:cNvCxnSpPr/>
            <p:nvPr/>
          </p:nvCxnSpPr>
          <p:spPr>
            <a:xfrm>
              <a:off x="2245759"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6F8E8F-3570-4E0E-42BD-5F428D40D0D2}"/>
                </a:ext>
              </a:extLst>
            </p:cNvPr>
            <p:cNvCxnSpPr/>
            <p:nvPr/>
          </p:nvCxnSpPr>
          <p:spPr>
            <a:xfrm>
              <a:off x="2480862"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0A48AF-2F9C-8364-DD8D-E7DFAE45D70C}"/>
                </a:ext>
              </a:extLst>
            </p:cNvPr>
            <p:cNvCxnSpPr/>
            <p:nvPr/>
          </p:nvCxnSpPr>
          <p:spPr>
            <a:xfrm>
              <a:off x="271596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EAAD5C-525E-BC41-ED16-662C5C8F9F1C}"/>
                </a:ext>
              </a:extLst>
            </p:cNvPr>
            <p:cNvCxnSpPr/>
            <p:nvPr/>
          </p:nvCxnSpPr>
          <p:spPr>
            <a:xfrm>
              <a:off x="179777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299D96-DCD9-3142-FB60-B7DCA47CADE4}"/>
                </a:ext>
              </a:extLst>
            </p:cNvPr>
            <p:cNvCxnSpPr/>
            <p:nvPr/>
          </p:nvCxnSpPr>
          <p:spPr>
            <a:xfrm>
              <a:off x="2032881" y="3226375"/>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734165-FC73-695E-B284-3FBDF549660F}"/>
                </a:ext>
              </a:extLst>
            </p:cNvPr>
            <p:cNvCxnSpPr/>
            <p:nvPr/>
          </p:nvCxnSpPr>
          <p:spPr>
            <a:xfrm>
              <a:off x="2267984"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EB56FA-1502-1220-9341-EA1E3C2A77C7}"/>
                </a:ext>
              </a:extLst>
            </p:cNvPr>
            <p:cNvCxnSpPr/>
            <p:nvPr/>
          </p:nvCxnSpPr>
          <p:spPr>
            <a:xfrm>
              <a:off x="2503087"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6E96D5-B392-01FA-DD14-FED1642BA796}"/>
                </a:ext>
              </a:extLst>
            </p:cNvPr>
            <p:cNvCxnSpPr/>
            <p:nvPr/>
          </p:nvCxnSpPr>
          <p:spPr>
            <a:xfrm>
              <a:off x="273818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FFDF974-435F-C739-39EE-1F35DB2CE9C4}"/>
                </a:ext>
              </a:extLst>
            </p:cNvPr>
            <p:cNvGrpSpPr/>
            <p:nvPr/>
          </p:nvGrpSpPr>
          <p:grpSpPr>
            <a:xfrm rot="5400000">
              <a:off x="2533126" y="2454849"/>
              <a:ext cx="940410" cy="250753"/>
              <a:chOff x="3169378" y="2169098"/>
              <a:chExt cx="940410" cy="250753"/>
            </a:xfrm>
          </p:grpSpPr>
          <p:cxnSp>
            <p:nvCxnSpPr>
              <p:cNvPr id="29" name="Straight Connector 28">
                <a:extLst>
                  <a:ext uri="{FF2B5EF4-FFF2-40B4-BE49-F238E27FC236}">
                    <a16:creationId xmlns:a16="http://schemas.microsoft.com/office/drawing/2014/main" id="{A58215DF-502F-9E4D-9C5D-FFDBAF36961F}"/>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52E75A-12BF-FF82-BD66-F40D706B2117}"/>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ED6CCD-7CF0-A2BB-C9E0-7554748AB945}"/>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1041EF-6C12-525B-8D81-BB2B2A84FBD3}"/>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90B205-24E8-719C-AF40-2ED23DCB529E}"/>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3AD412A-924E-5AF9-DDE7-F2BF9B355FC0}"/>
                </a:ext>
              </a:extLst>
            </p:cNvPr>
            <p:cNvGrpSpPr/>
            <p:nvPr/>
          </p:nvGrpSpPr>
          <p:grpSpPr>
            <a:xfrm rot="5400000">
              <a:off x="1050339" y="2484290"/>
              <a:ext cx="940410" cy="250753"/>
              <a:chOff x="3169378" y="2169098"/>
              <a:chExt cx="940410" cy="250753"/>
            </a:xfrm>
          </p:grpSpPr>
          <p:cxnSp>
            <p:nvCxnSpPr>
              <p:cNvPr id="36" name="Straight Connector 35">
                <a:extLst>
                  <a:ext uri="{FF2B5EF4-FFF2-40B4-BE49-F238E27FC236}">
                    <a16:creationId xmlns:a16="http://schemas.microsoft.com/office/drawing/2014/main" id="{12C79390-99F6-B16C-5FA2-0BEB813DFA34}"/>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A0A84B-5036-FBA8-1485-265DEA92077F}"/>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928539-C72C-1BB7-C7B4-8339495A8718}"/>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DCF430-E0E7-0B49-87BB-9E92D6674D90}"/>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5677E1-1E80-647E-E117-0F6561251D1B}"/>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544B3B8F-A337-685B-D546-808A9AD329E7}"/>
              </a:ext>
            </a:extLst>
          </p:cNvPr>
          <p:cNvSpPr txBox="1"/>
          <p:nvPr/>
        </p:nvSpPr>
        <p:spPr>
          <a:xfrm>
            <a:off x="1180358" y="990473"/>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6">
                    <a:lumMod val="75000"/>
                  </a:schemeClr>
                </a:solidFill>
                <a:latin typeface="Trebuchet MS" panose="020B0703020202090204" pitchFamily="34" charset="0"/>
              </a:rPr>
              <a:t>Clock frequency</a:t>
            </a:r>
            <a:br>
              <a:rPr lang="en-US" sz="2800" dirty="0">
                <a:solidFill>
                  <a:schemeClr val="accent6">
                    <a:lumMod val="75000"/>
                  </a:schemeClr>
                </a:solidFill>
                <a:latin typeface="Trebuchet MS" panose="020B0703020202090204" pitchFamily="34" charset="0"/>
              </a:rPr>
            </a:br>
            <a:r>
              <a:rPr lang="en-US" sz="2800" dirty="0">
                <a:solidFill>
                  <a:schemeClr val="accent6">
                    <a:lumMod val="75000"/>
                  </a:schemeClr>
                </a:solidFill>
                <a:latin typeface="Trebuchet MS" panose="020B0703020202090204" pitchFamily="34" charset="0"/>
              </a:rPr>
              <a:t>4~6</a:t>
            </a:r>
            <a:r>
              <a:rPr lang="en-US" sz="2800" dirty="0">
                <a:solidFill>
                  <a:schemeClr val="accent6">
                    <a:lumMod val="75000"/>
                  </a:schemeClr>
                </a:solidFill>
              </a:rPr>
              <a:t> GHz</a:t>
            </a:r>
          </a:p>
        </p:txBody>
      </p:sp>
      <p:sp>
        <p:nvSpPr>
          <p:cNvPr id="43" name="TextBox 42">
            <a:extLst>
              <a:ext uri="{FF2B5EF4-FFF2-40B4-BE49-F238E27FC236}">
                <a16:creationId xmlns:a16="http://schemas.microsoft.com/office/drawing/2014/main" id="{3E260728-0072-7545-83E7-9044F3F4A81A}"/>
              </a:ext>
            </a:extLst>
          </p:cNvPr>
          <p:cNvSpPr txBox="1"/>
          <p:nvPr/>
        </p:nvSpPr>
        <p:spPr>
          <a:xfrm>
            <a:off x="1180358" y="4133693"/>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44" name="Right Arrow 43">
            <a:extLst>
              <a:ext uri="{FF2B5EF4-FFF2-40B4-BE49-F238E27FC236}">
                <a16:creationId xmlns:a16="http://schemas.microsoft.com/office/drawing/2014/main" id="{394CF453-0949-06A5-D9EF-3FE638759E11}"/>
              </a:ext>
            </a:extLst>
          </p:cNvPr>
          <p:cNvSpPr/>
          <p:nvPr/>
        </p:nvSpPr>
        <p:spPr>
          <a:xfrm>
            <a:off x="3811591" y="2227886"/>
            <a:ext cx="1476059" cy="436227"/>
          </a:xfrm>
          <a:prstGeom prst="rightArrow">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45" name="Rectangle 44">
            <a:extLst>
              <a:ext uri="{FF2B5EF4-FFF2-40B4-BE49-F238E27FC236}">
                <a16:creationId xmlns:a16="http://schemas.microsoft.com/office/drawing/2014/main" id="{A61A867E-EB4A-4094-1B02-8E237A1952E4}"/>
              </a:ext>
            </a:extLst>
          </p:cNvPr>
          <p:cNvSpPr/>
          <p:nvPr/>
        </p:nvSpPr>
        <p:spPr>
          <a:xfrm>
            <a:off x="6195015" y="1493851"/>
            <a:ext cx="1904299" cy="1904299"/>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grpSp>
        <p:nvGrpSpPr>
          <p:cNvPr id="46" name="Group 45">
            <a:extLst>
              <a:ext uri="{FF2B5EF4-FFF2-40B4-BE49-F238E27FC236}">
                <a16:creationId xmlns:a16="http://schemas.microsoft.com/office/drawing/2014/main" id="{48681B28-3010-FBB5-A719-DC7A002930C0}"/>
              </a:ext>
            </a:extLst>
          </p:cNvPr>
          <p:cNvGrpSpPr/>
          <p:nvPr/>
        </p:nvGrpSpPr>
        <p:grpSpPr>
          <a:xfrm>
            <a:off x="6280394" y="1578540"/>
            <a:ext cx="1733540" cy="1734920"/>
            <a:chOff x="1395167" y="1742206"/>
            <a:chExt cx="1733540" cy="1734920"/>
          </a:xfrm>
        </p:grpSpPr>
        <p:sp>
          <p:nvSpPr>
            <p:cNvPr id="47" name="Rounded Rectangle 46">
              <a:extLst>
                <a:ext uri="{FF2B5EF4-FFF2-40B4-BE49-F238E27FC236}">
                  <a16:creationId xmlns:a16="http://schemas.microsoft.com/office/drawing/2014/main" id="{F493DE26-23F2-775D-B19E-CC304DB34F5D}"/>
                </a:ext>
              </a:extLst>
            </p:cNvPr>
            <p:cNvSpPr/>
            <p:nvPr/>
          </p:nvSpPr>
          <p:spPr>
            <a:xfrm>
              <a:off x="1645921" y="1992960"/>
              <a:ext cx="1232034" cy="1233413"/>
            </a:xfrm>
            <a:prstGeom prst="roundRect">
              <a:avLst/>
            </a:prstGeom>
            <a:noFill/>
            <a:ln w="762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200" b="1" i="0" u="none" strike="noStrike" kern="1200" cap="none" spc="0" normalizeH="0" baseline="0" noProof="0" dirty="0">
                  <a:ln>
                    <a:noFill/>
                  </a:ln>
                  <a:effectLst/>
                  <a:uLnTx/>
                  <a:uFillTx/>
                  <a:latin typeface="+mj-lt"/>
                </a:rPr>
                <a:t>CPU</a:t>
              </a:r>
            </a:p>
          </p:txBody>
        </p:sp>
        <p:cxnSp>
          <p:nvCxnSpPr>
            <p:cNvPr id="48" name="Straight Connector 47">
              <a:extLst>
                <a:ext uri="{FF2B5EF4-FFF2-40B4-BE49-F238E27FC236}">
                  <a16:creationId xmlns:a16="http://schemas.microsoft.com/office/drawing/2014/main" id="{1F9F8006-A036-5861-68BE-85E6311589CE}"/>
                </a:ext>
              </a:extLst>
            </p:cNvPr>
            <p:cNvCxnSpPr/>
            <p:nvPr/>
          </p:nvCxnSpPr>
          <p:spPr>
            <a:xfrm>
              <a:off x="177555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60DA78A-12EC-7073-802F-87421FF2AA69}"/>
                </a:ext>
              </a:extLst>
            </p:cNvPr>
            <p:cNvCxnSpPr/>
            <p:nvPr/>
          </p:nvCxnSpPr>
          <p:spPr>
            <a:xfrm>
              <a:off x="2010656" y="174220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2E8EDAA-5ACC-116C-985B-1A09748F9F07}"/>
                </a:ext>
              </a:extLst>
            </p:cNvPr>
            <p:cNvCxnSpPr/>
            <p:nvPr/>
          </p:nvCxnSpPr>
          <p:spPr>
            <a:xfrm>
              <a:off x="2245759"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2439B4-CCD6-BF4E-8CC3-4A7E4ED94080}"/>
                </a:ext>
              </a:extLst>
            </p:cNvPr>
            <p:cNvCxnSpPr/>
            <p:nvPr/>
          </p:nvCxnSpPr>
          <p:spPr>
            <a:xfrm>
              <a:off x="2480862"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95F1D43-F609-3626-0FBC-C704DCEAACE9}"/>
                </a:ext>
              </a:extLst>
            </p:cNvPr>
            <p:cNvCxnSpPr/>
            <p:nvPr/>
          </p:nvCxnSpPr>
          <p:spPr>
            <a:xfrm>
              <a:off x="271596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7A62D75-1466-7EAF-3B6D-F97EAE9F0D7A}"/>
                </a:ext>
              </a:extLst>
            </p:cNvPr>
            <p:cNvCxnSpPr/>
            <p:nvPr/>
          </p:nvCxnSpPr>
          <p:spPr>
            <a:xfrm>
              <a:off x="179777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B5729FB-EB22-D380-E05C-684FE8FEF338}"/>
                </a:ext>
              </a:extLst>
            </p:cNvPr>
            <p:cNvCxnSpPr/>
            <p:nvPr/>
          </p:nvCxnSpPr>
          <p:spPr>
            <a:xfrm>
              <a:off x="2032881" y="3226375"/>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D65569B-5FFE-B168-8ABF-96294DFD19BB}"/>
                </a:ext>
              </a:extLst>
            </p:cNvPr>
            <p:cNvCxnSpPr/>
            <p:nvPr/>
          </p:nvCxnSpPr>
          <p:spPr>
            <a:xfrm>
              <a:off x="2267984"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6D40F5-2341-58C5-B2EB-89B79FC3B978}"/>
                </a:ext>
              </a:extLst>
            </p:cNvPr>
            <p:cNvCxnSpPr/>
            <p:nvPr/>
          </p:nvCxnSpPr>
          <p:spPr>
            <a:xfrm>
              <a:off x="2503087"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31EBD5-0484-46E2-DEE0-5A932F671890}"/>
                </a:ext>
              </a:extLst>
            </p:cNvPr>
            <p:cNvCxnSpPr/>
            <p:nvPr/>
          </p:nvCxnSpPr>
          <p:spPr>
            <a:xfrm>
              <a:off x="273818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991642C-4692-4585-F1A0-D71CF5559787}"/>
                </a:ext>
              </a:extLst>
            </p:cNvPr>
            <p:cNvGrpSpPr/>
            <p:nvPr/>
          </p:nvGrpSpPr>
          <p:grpSpPr>
            <a:xfrm rot="5400000">
              <a:off x="2533126" y="2454849"/>
              <a:ext cx="940410" cy="250753"/>
              <a:chOff x="3169378" y="2169098"/>
              <a:chExt cx="940410" cy="250753"/>
            </a:xfrm>
          </p:grpSpPr>
          <p:cxnSp>
            <p:nvCxnSpPr>
              <p:cNvPr id="3073" name="Straight Connector 3072">
                <a:extLst>
                  <a:ext uri="{FF2B5EF4-FFF2-40B4-BE49-F238E27FC236}">
                    <a16:creationId xmlns:a16="http://schemas.microsoft.com/office/drawing/2014/main" id="{F1737CDE-1D23-57D4-08DA-FD8B2C325AEB}"/>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5" name="Straight Connector 3074">
                <a:extLst>
                  <a:ext uri="{FF2B5EF4-FFF2-40B4-BE49-F238E27FC236}">
                    <a16:creationId xmlns:a16="http://schemas.microsoft.com/office/drawing/2014/main" id="{BF0C3791-250B-4397-053E-D8DCA5B441D1}"/>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6" name="Straight Connector 3075">
                <a:extLst>
                  <a:ext uri="{FF2B5EF4-FFF2-40B4-BE49-F238E27FC236}">
                    <a16:creationId xmlns:a16="http://schemas.microsoft.com/office/drawing/2014/main" id="{B3977069-6849-8177-E9D5-F27F3D53DD30}"/>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56DC48D0-4A76-6194-DF87-22E74AC33F10}"/>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8" name="Straight Connector 3077">
                <a:extLst>
                  <a:ext uri="{FF2B5EF4-FFF2-40B4-BE49-F238E27FC236}">
                    <a16:creationId xmlns:a16="http://schemas.microsoft.com/office/drawing/2014/main" id="{BCDDDB44-87DB-58E5-1764-845ED4C734F7}"/>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037BD37-36F4-69F6-3775-E460380C4301}"/>
                </a:ext>
              </a:extLst>
            </p:cNvPr>
            <p:cNvGrpSpPr/>
            <p:nvPr/>
          </p:nvGrpSpPr>
          <p:grpSpPr>
            <a:xfrm rot="5400000">
              <a:off x="1050339" y="2484290"/>
              <a:ext cx="940410" cy="250753"/>
              <a:chOff x="3169378" y="2169098"/>
              <a:chExt cx="940410" cy="250753"/>
            </a:xfrm>
          </p:grpSpPr>
          <p:cxnSp>
            <p:nvCxnSpPr>
              <p:cNvPr id="60" name="Straight Connector 59">
                <a:extLst>
                  <a:ext uri="{FF2B5EF4-FFF2-40B4-BE49-F238E27FC236}">
                    <a16:creationId xmlns:a16="http://schemas.microsoft.com/office/drawing/2014/main" id="{196E2E6A-14CC-54B5-42BB-712F939082BB}"/>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00D670E-CFA2-F412-9883-4FA188E9C48B}"/>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AEA403-D574-F86C-3C8F-97CFDC425C95}"/>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807ADE0-9F13-896D-8D81-53E69373F549}"/>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52A32C23-F5C4-8A9C-1834-80137C3DB903}"/>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079" name="TextBox 3078">
            <a:extLst>
              <a:ext uri="{FF2B5EF4-FFF2-40B4-BE49-F238E27FC236}">
                <a16:creationId xmlns:a16="http://schemas.microsoft.com/office/drawing/2014/main" id="{AB7E22F1-BB97-9234-AFCD-6C750F5A37A0}"/>
              </a:ext>
            </a:extLst>
          </p:cNvPr>
          <p:cNvSpPr txBox="1"/>
          <p:nvPr/>
        </p:nvSpPr>
        <p:spPr>
          <a:xfrm>
            <a:off x="5809120" y="3573871"/>
            <a:ext cx="2676088" cy="264439"/>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FPGA Implementation</a:t>
            </a:r>
          </a:p>
        </p:txBody>
      </p:sp>
      <p:sp>
        <p:nvSpPr>
          <p:cNvPr id="3080" name="TextBox 3079">
            <a:extLst>
              <a:ext uri="{FF2B5EF4-FFF2-40B4-BE49-F238E27FC236}">
                <a16:creationId xmlns:a16="http://schemas.microsoft.com/office/drawing/2014/main" id="{D92396CB-4DBE-21AE-90BB-F9DE59099CE3}"/>
              </a:ext>
            </a:extLst>
          </p:cNvPr>
          <p:cNvSpPr txBox="1"/>
          <p:nvPr/>
        </p:nvSpPr>
        <p:spPr>
          <a:xfrm>
            <a:off x="6375379" y="1039077"/>
            <a:ext cx="1543571"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sp>
        <p:nvSpPr>
          <p:cNvPr id="3081" name="TextBox 3080">
            <a:extLst>
              <a:ext uri="{FF2B5EF4-FFF2-40B4-BE49-F238E27FC236}">
                <a16:creationId xmlns:a16="http://schemas.microsoft.com/office/drawing/2014/main" id="{F3829AA2-72C4-D316-BF05-76493D710353}"/>
              </a:ext>
            </a:extLst>
          </p:cNvPr>
          <p:cNvSpPr txBox="1"/>
          <p:nvPr/>
        </p:nvSpPr>
        <p:spPr>
          <a:xfrm>
            <a:off x="614099" y="3588264"/>
            <a:ext cx="2676088" cy="264439"/>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Integrated Circuit</a:t>
            </a:r>
          </a:p>
        </p:txBody>
      </p:sp>
      <p:pic>
        <p:nvPicPr>
          <p:cNvPr id="3082" name="Picture 3081">
            <a:extLst>
              <a:ext uri="{FF2B5EF4-FFF2-40B4-BE49-F238E27FC236}">
                <a16:creationId xmlns:a16="http://schemas.microsoft.com/office/drawing/2014/main" id="{C6E3183C-1EC7-23C9-7846-E02BB62C11D5}"/>
              </a:ext>
            </a:extLst>
          </p:cNvPr>
          <p:cNvPicPr>
            <a:picLocks noChangeAspect="1"/>
          </p:cNvPicPr>
          <p:nvPr/>
        </p:nvPicPr>
        <p:blipFill>
          <a:blip r:embed="rId3"/>
          <a:stretch>
            <a:fillRect/>
          </a:stretch>
        </p:blipFill>
        <p:spPr>
          <a:xfrm>
            <a:off x="5757517" y="4573036"/>
            <a:ext cx="2779295" cy="1205527"/>
          </a:xfrm>
          <a:prstGeom prst="rect">
            <a:avLst/>
          </a:prstGeom>
        </p:spPr>
      </p:pic>
      <p:sp>
        <p:nvSpPr>
          <p:cNvPr id="3083" name="TextBox 3082">
            <a:extLst>
              <a:ext uri="{FF2B5EF4-FFF2-40B4-BE49-F238E27FC236}">
                <a16:creationId xmlns:a16="http://schemas.microsoft.com/office/drawing/2014/main" id="{C4077D0E-CDBB-5E45-5AC1-95708BED409B}"/>
              </a:ext>
            </a:extLst>
          </p:cNvPr>
          <p:cNvSpPr txBox="1"/>
          <p:nvPr/>
        </p:nvSpPr>
        <p:spPr>
          <a:xfrm>
            <a:off x="6526335" y="5778563"/>
            <a:ext cx="1241659" cy="52939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DRAM</a:t>
            </a:r>
          </a:p>
        </p:txBody>
      </p:sp>
      <p:sp>
        <p:nvSpPr>
          <p:cNvPr id="3084" name="TextBox 3083">
            <a:extLst>
              <a:ext uri="{FF2B5EF4-FFF2-40B4-BE49-F238E27FC236}">
                <a16:creationId xmlns:a16="http://schemas.microsoft.com/office/drawing/2014/main" id="{18D65A42-3B4B-9713-E9A0-F46B7CC8C1F9}"/>
              </a:ext>
            </a:extLst>
          </p:cNvPr>
          <p:cNvSpPr txBox="1"/>
          <p:nvPr/>
        </p:nvSpPr>
        <p:spPr>
          <a:xfrm>
            <a:off x="6375379" y="4133693"/>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3085" name="Right Arrow 3084">
            <a:extLst>
              <a:ext uri="{FF2B5EF4-FFF2-40B4-BE49-F238E27FC236}">
                <a16:creationId xmlns:a16="http://schemas.microsoft.com/office/drawing/2014/main" id="{5AB84973-5F16-D67F-D731-542D8ABAFF16}"/>
              </a:ext>
            </a:extLst>
          </p:cNvPr>
          <p:cNvSpPr/>
          <p:nvPr/>
        </p:nvSpPr>
        <p:spPr>
          <a:xfrm>
            <a:off x="3811625" y="4957685"/>
            <a:ext cx="1476059" cy="436227"/>
          </a:xfrm>
          <a:prstGeom prst="rightArrow">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030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8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43" grpId="0"/>
      <p:bldP spid="44" grpId="0" animBg="1"/>
      <p:bldP spid="45" grpId="0" animBg="1"/>
      <p:bldP spid="3079" grpId="0"/>
      <p:bldP spid="3080" grpId="0"/>
      <p:bldP spid="3083" grpId="0"/>
      <p:bldP spid="3084" grpId="0"/>
      <p:bldP spid="308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C2C9-98B7-8FF6-07E5-99F0D6A36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43790D-C9B4-C026-615E-614C154661F5}"/>
              </a:ext>
            </a:extLst>
          </p:cNvPr>
          <p:cNvSpPr>
            <a:spLocks noGrp="1"/>
          </p:cNvSpPr>
          <p:nvPr>
            <p:ph type="title"/>
          </p:nvPr>
        </p:nvSpPr>
        <p:spPr/>
        <p:txBody>
          <a:bodyPr>
            <a:noAutofit/>
          </a:bodyPr>
          <a:lstStyle/>
          <a:p>
            <a:r>
              <a:rPr lang="en-US" dirty="0"/>
              <a:t>The Clock Frequency is Discrepant</a:t>
            </a:r>
          </a:p>
        </p:txBody>
      </p:sp>
      <p:sp>
        <p:nvSpPr>
          <p:cNvPr id="4" name="Slide Number Placeholder 3">
            <a:extLst>
              <a:ext uri="{FF2B5EF4-FFF2-40B4-BE49-F238E27FC236}">
                <a16:creationId xmlns:a16="http://schemas.microsoft.com/office/drawing/2014/main" id="{F9B93F2F-68D2-366C-661C-6AAACAB2FE17}"/>
              </a:ext>
            </a:extLst>
          </p:cNvPr>
          <p:cNvSpPr>
            <a:spLocks noGrp="1"/>
          </p:cNvSpPr>
          <p:nvPr>
            <p:ph type="sldNum" sz="quarter" idx="12"/>
          </p:nvPr>
        </p:nvSpPr>
        <p:spPr/>
        <p:txBody>
          <a:bodyPr/>
          <a:lstStyle/>
          <a:p>
            <a:fld id="{C19D2B53-EDAE-4B41-B849-8916FA40BCB6}" type="slidenum">
              <a:rPr lang="en-US" smtClean="0"/>
              <a:pPr/>
              <a:t>21</a:t>
            </a:fld>
            <a:endParaRPr lang="en-US" dirty="0"/>
          </a:p>
        </p:txBody>
      </p:sp>
      <p:sp>
        <p:nvSpPr>
          <p:cNvPr id="45" name="Rectangle 44">
            <a:extLst>
              <a:ext uri="{FF2B5EF4-FFF2-40B4-BE49-F238E27FC236}">
                <a16:creationId xmlns:a16="http://schemas.microsoft.com/office/drawing/2014/main" id="{3105EDCF-3C18-0E72-039B-2165FEBFE634}"/>
              </a:ext>
            </a:extLst>
          </p:cNvPr>
          <p:cNvSpPr/>
          <p:nvPr/>
        </p:nvSpPr>
        <p:spPr>
          <a:xfrm>
            <a:off x="1229800" y="1921690"/>
            <a:ext cx="1904299" cy="1904299"/>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grpSp>
        <p:nvGrpSpPr>
          <p:cNvPr id="46" name="Group 45">
            <a:extLst>
              <a:ext uri="{FF2B5EF4-FFF2-40B4-BE49-F238E27FC236}">
                <a16:creationId xmlns:a16="http://schemas.microsoft.com/office/drawing/2014/main" id="{6F1D6709-5389-1197-BDF3-C732F66ACECD}"/>
              </a:ext>
            </a:extLst>
          </p:cNvPr>
          <p:cNvGrpSpPr/>
          <p:nvPr/>
        </p:nvGrpSpPr>
        <p:grpSpPr>
          <a:xfrm>
            <a:off x="1315179" y="2006379"/>
            <a:ext cx="1733540" cy="1734920"/>
            <a:chOff x="1395167" y="1742206"/>
            <a:chExt cx="1733540" cy="1734920"/>
          </a:xfrm>
        </p:grpSpPr>
        <p:sp>
          <p:nvSpPr>
            <p:cNvPr id="47" name="Rounded Rectangle 46">
              <a:extLst>
                <a:ext uri="{FF2B5EF4-FFF2-40B4-BE49-F238E27FC236}">
                  <a16:creationId xmlns:a16="http://schemas.microsoft.com/office/drawing/2014/main" id="{FDA7AABE-A67B-3F6C-66EE-CBC72F58B16C}"/>
                </a:ext>
              </a:extLst>
            </p:cNvPr>
            <p:cNvSpPr/>
            <p:nvPr/>
          </p:nvSpPr>
          <p:spPr>
            <a:xfrm>
              <a:off x="1645921" y="1992960"/>
              <a:ext cx="1232034" cy="1233413"/>
            </a:xfrm>
            <a:prstGeom prst="roundRect">
              <a:avLst/>
            </a:prstGeom>
            <a:noFill/>
            <a:ln w="762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200" b="1" i="0" u="none" strike="noStrike" kern="1200" cap="none" spc="0" normalizeH="0" baseline="0" noProof="0" dirty="0">
                  <a:ln>
                    <a:noFill/>
                  </a:ln>
                  <a:effectLst/>
                  <a:uLnTx/>
                  <a:uFillTx/>
                  <a:latin typeface="+mj-lt"/>
                </a:rPr>
                <a:t>CPU</a:t>
              </a:r>
            </a:p>
          </p:txBody>
        </p:sp>
        <p:cxnSp>
          <p:nvCxnSpPr>
            <p:cNvPr id="48" name="Straight Connector 47">
              <a:extLst>
                <a:ext uri="{FF2B5EF4-FFF2-40B4-BE49-F238E27FC236}">
                  <a16:creationId xmlns:a16="http://schemas.microsoft.com/office/drawing/2014/main" id="{5FC96E1D-E6D7-7F13-5AB0-1ED6F08C727C}"/>
                </a:ext>
              </a:extLst>
            </p:cNvPr>
            <p:cNvCxnSpPr/>
            <p:nvPr/>
          </p:nvCxnSpPr>
          <p:spPr>
            <a:xfrm>
              <a:off x="177555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B60E78-7B33-A336-FAEB-5C45E424812E}"/>
                </a:ext>
              </a:extLst>
            </p:cNvPr>
            <p:cNvCxnSpPr/>
            <p:nvPr/>
          </p:nvCxnSpPr>
          <p:spPr>
            <a:xfrm>
              <a:off x="2010656" y="174220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26C706-E06C-CBB2-ABDE-3CD597A0915F}"/>
                </a:ext>
              </a:extLst>
            </p:cNvPr>
            <p:cNvCxnSpPr/>
            <p:nvPr/>
          </p:nvCxnSpPr>
          <p:spPr>
            <a:xfrm>
              <a:off x="2245759"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86141D-5471-BC57-5296-5B9E5193D70D}"/>
                </a:ext>
              </a:extLst>
            </p:cNvPr>
            <p:cNvCxnSpPr/>
            <p:nvPr/>
          </p:nvCxnSpPr>
          <p:spPr>
            <a:xfrm>
              <a:off x="2480862"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EBED7D9-1D86-918E-D77D-CE1DC60B9863}"/>
                </a:ext>
              </a:extLst>
            </p:cNvPr>
            <p:cNvCxnSpPr/>
            <p:nvPr/>
          </p:nvCxnSpPr>
          <p:spPr>
            <a:xfrm>
              <a:off x="271596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27B14A-B365-CAF7-38C2-D1434CF6082A}"/>
                </a:ext>
              </a:extLst>
            </p:cNvPr>
            <p:cNvCxnSpPr/>
            <p:nvPr/>
          </p:nvCxnSpPr>
          <p:spPr>
            <a:xfrm>
              <a:off x="179777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A9586C8-EEE9-751D-AA78-E2A132F7FCF2}"/>
                </a:ext>
              </a:extLst>
            </p:cNvPr>
            <p:cNvCxnSpPr/>
            <p:nvPr/>
          </p:nvCxnSpPr>
          <p:spPr>
            <a:xfrm>
              <a:off x="2032881" y="3226375"/>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B67D5-651F-5BD2-BBB3-9B64B2C996B9}"/>
                </a:ext>
              </a:extLst>
            </p:cNvPr>
            <p:cNvCxnSpPr/>
            <p:nvPr/>
          </p:nvCxnSpPr>
          <p:spPr>
            <a:xfrm>
              <a:off x="2267984"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0C136B7-9CBD-676C-E8FB-80E0CB946E47}"/>
                </a:ext>
              </a:extLst>
            </p:cNvPr>
            <p:cNvCxnSpPr/>
            <p:nvPr/>
          </p:nvCxnSpPr>
          <p:spPr>
            <a:xfrm>
              <a:off x="2503087"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8A760B2-5CC1-C2E4-E05A-5EDF7D4F54D4}"/>
                </a:ext>
              </a:extLst>
            </p:cNvPr>
            <p:cNvCxnSpPr/>
            <p:nvPr/>
          </p:nvCxnSpPr>
          <p:spPr>
            <a:xfrm>
              <a:off x="273818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FCEA30C-0081-06A0-49F4-C12B2F962326}"/>
                </a:ext>
              </a:extLst>
            </p:cNvPr>
            <p:cNvGrpSpPr/>
            <p:nvPr/>
          </p:nvGrpSpPr>
          <p:grpSpPr>
            <a:xfrm rot="5400000">
              <a:off x="2533126" y="2454849"/>
              <a:ext cx="940410" cy="250753"/>
              <a:chOff x="3169378" y="2169098"/>
              <a:chExt cx="940410" cy="250753"/>
            </a:xfrm>
          </p:grpSpPr>
          <p:cxnSp>
            <p:nvCxnSpPr>
              <p:cNvPr id="3073" name="Straight Connector 3072">
                <a:extLst>
                  <a:ext uri="{FF2B5EF4-FFF2-40B4-BE49-F238E27FC236}">
                    <a16:creationId xmlns:a16="http://schemas.microsoft.com/office/drawing/2014/main" id="{610C8CAF-F9D4-F6C5-A764-2F7091C6915C}"/>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5" name="Straight Connector 3074">
                <a:extLst>
                  <a:ext uri="{FF2B5EF4-FFF2-40B4-BE49-F238E27FC236}">
                    <a16:creationId xmlns:a16="http://schemas.microsoft.com/office/drawing/2014/main" id="{2D497770-1A81-6162-1CCA-D5D374BBACFC}"/>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6" name="Straight Connector 3075">
                <a:extLst>
                  <a:ext uri="{FF2B5EF4-FFF2-40B4-BE49-F238E27FC236}">
                    <a16:creationId xmlns:a16="http://schemas.microsoft.com/office/drawing/2014/main" id="{9DA62957-BB36-3F10-B2C9-02B1248E2FD4}"/>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1A61637A-16DC-FB51-A19E-22E3148D9240}"/>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8" name="Straight Connector 3077">
                <a:extLst>
                  <a:ext uri="{FF2B5EF4-FFF2-40B4-BE49-F238E27FC236}">
                    <a16:creationId xmlns:a16="http://schemas.microsoft.com/office/drawing/2014/main" id="{E194EBD5-DD0D-60EB-1055-17AC66D38853}"/>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A39DEF3D-2F21-3CF0-D8BD-EBF3116E0B2E}"/>
                </a:ext>
              </a:extLst>
            </p:cNvPr>
            <p:cNvGrpSpPr/>
            <p:nvPr/>
          </p:nvGrpSpPr>
          <p:grpSpPr>
            <a:xfrm rot="5400000">
              <a:off x="1050339" y="2484290"/>
              <a:ext cx="940410" cy="250753"/>
              <a:chOff x="3169378" y="2169098"/>
              <a:chExt cx="940410" cy="250753"/>
            </a:xfrm>
          </p:grpSpPr>
          <p:cxnSp>
            <p:nvCxnSpPr>
              <p:cNvPr id="60" name="Straight Connector 59">
                <a:extLst>
                  <a:ext uri="{FF2B5EF4-FFF2-40B4-BE49-F238E27FC236}">
                    <a16:creationId xmlns:a16="http://schemas.microsoft.com/office/drawing/2014/main" id="{74A1D88F-4D35-F34C-54E2-AD7D69636089}"/>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A2E8FA-5F0D-1DA7-158E-3398DFB4984A}"/>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AA6C8-604C-244C-13A2-CD4971E64712}"/>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00A12A-8E3E-3377-3EFC-7FE7D983CBFB}"/>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B1F54014-C0E6-AF61-56C2-B1173191E588}"/>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079" name="TextBox 3078">
            <a:extLst>
              <a:ext uri="{FF2B5EF4-FFF2-40B4-BE49-F238E27FC236}">
                <a16:creationId xmlns:a16="http://schemas.microsoft.com/office/drawing/2014/main" id="{CCCAAE43-2C7B-63C2-7947-91C99B08D1F9}"/>
              </a:ext>
            </a:extLst>
          </p:cNvPr>
          <p:cNvSpPr txBox="1"/>
          <p:nvPr/>
        </p:nvSpPr>
        <p:spPr>
          <a:xfrm>
            <a:off x="849952" y="4001710"/>
            <a:ext cx="2676088" cy="264439"/>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FPGA Implementation</a:t>
            </a:r>
          </a:p>
        </p:txBody>
      </p:sp>
      <p:sp>
        <p:nvSpPr>
          <p:cNvPr id="3080" name="TextBox 3079">
            <a:extLst>
              <a:ext uri="{FF2B5EF4-FFF2-40B4-BE49-F238E27FC236}">
                <a16:creationId xmlns:a16="http://schemas.microsoft.com/office/drawing/2014/main" id="{0393D3C8-E66F-5D46-C5B0-37F1445A59A6}"/>
              </a:ext>
            </a:extLst>
          </p:cNvPr>
          <p:cNvSpPr txBox="1"/>
          <p:nvPr/>
        </p:nvSpPr>
        <p:spPr>
          <a:xfrm>
            <a:off x="1432446" y="1466916"/>
            <a:ext cx="1543571"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pic>
        <p:nvPicPr>
          <p:cNvPr id="3082" name="Picture 3081">
            <a:extLst>
              <a:ext uri="{FF2B5EF4-FFF2-40B4-BE49-F238E27FC236}">
                <a16:creationId xmlns:a16="http://schemas.microsoft.com/office/drawing/2014/main" id="{423B965F-8776-4AE3-9BC4-6EE81412EA98}"/>
              </a:ext>
            </a:extLst>
          </p:cNvPr>
          <p:cNvPicPr>
            <a:picLocks noChangeAspect="1"/>
          </p:cNvPicPr>
          <p:nvPr/>
        </p:nvPicPr>
        <p:blipFill>
          <a:blip r:embed="rId3"/>
          <a:stretch>
            <a:fillRect/>
          </a:stretch>
        </p:blipFill>
        <p:spPr>
          <a:xfrm>
            <a:off x="5523957" y="2241635"/>
            <a:ext cx="2779295" cy="1205527"/>
          </a:xfrm>
          <a:prstGeom prst="rect">
            <a:avLst/>
          </a:prstGeom>
        </p:spPr>
      </p:pic>
      <p:sp>
        <p:nvSpPr>
          <p:cNvPr id="3083" name="TextBox 3082">
            <a:extLst>
              <a:ext uri="{FF2B5EF4-FFF2-40B4-BE49-F238E27FC236}">
                <a16:creationId xmlns:a16="http://schemas.microsoft.com/office/drawing/2014/main" id="{6EB8AF87-81BB-24B5-D86E-8263A343D0E4}"/>
              </a:ext>
            </a:extLst>
          </p:cNvPr>
          <p:cNvSpPr txBox="1"/>
          <p:nvPr/>
        </p:nvSpPr>
        <p:spPr>
          <a:xfrm>
            <a:off x="6292774" y="3447162"/>
            <a:ext cx="1241659" cy="52939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DRAM</a:t>
            </a:r>
          </a:p>
        </p:txBody>
      </p:sp>
      <p:sp>
        <p:nvSpPr>
          <p:cNvPr id="3084" name="TextBox 3083">
            <a:extLst>
              <a:ext uri="{FF2B5EF4-FFF2-40B4-BE49-F238E27FC236}">
                <a16:creationId xmlns:a16="http://schemas.microsoft.com/office/drawing/2014/main" id="{AD4DED9F-8590-9605-EFD5-4C7BE26E23DC}"/>
              </a:ext>
            </a:extLst>
          </p:cNvPr>
          <p:cNvSpPr txBox="1"/>
          <p:nvPr/>
        </p:nvSpPr>
        <p:spPr>
          <a:xfrm>
            <a:off x="6141817" y="180229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3" name="TextBox 2">
            <a:extLst>
              <a:ext uri="{FF2B5EF4-FFF2-40B4-BE49-F238E27FC236}">
                <a16:creationId xmlns:a16="http://schemas.microsoft.com/office/drawing/2014/main" id="{949946E5-A0BD-6F97-AEB3-6893D2577CC6}"/>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Limits evaluation </a:t>
            </a:r>
            <a:r>
              <a:rPr lang="en-US" sz="3000" dirty="0">
                <a:solidFill>
                  <a:srgbClr val="C00000"/>
                </a:solidFill>
                <a:latin typeface="Quire Sans" panose="020B0502040400020003" pitchFamily="34" charset="0"/>
                <a:ea typeface="Cambria"/>
              </a:rPr>
              <a:t>accuracy</a:t>
            </a:r>
            <a:r>
              <a:rPr lang="en-US" sz="3000" dirty="0">
                <a:latin typeface="Quire Sans" panose="020B0502040400020003" pitchFamily="34" charset="0"/>
                <a:ea typeface="Cambria"/>
              </a:rPr>
              <a:t> and </a:t>
            </a:r>
            <a:r>
              <a:rPr lang="en-US" sz="3000" dirty="0">
                <a:solidFill>
                  <a:srgbClr val="C00000"/>
                </a:solidFill>
                <a:latin typeface="Quire Sans" panose="020B0502040400020003" pitchFamily="34" charset="0"/>
                <a:ea typeface="Cambria"/>
              </a:rPr>
              <a:t>skews</a:t>
            </a:r>
            <a:r>
              <a:rPr lang="en-US" sz="3000" dirty="0">
                <a:latin typeface="Quire Sans" panose="020B0502040400020003" pitchFamily="34" charset="0"/>
                <a:ea typeface="Cambria"/>
              </a:rPr>
              <a:t> the results</a:t>
            </a:r>
          </a:p>
        </p:txBody>
      </p:sp>
    </p:spTree>
    <p:extLst>
      <p:ext uri="{BB962C8B-B14F-4D97-AF65-F5344CB8AC3E}">
        <p14:creationId xmlns:p14="http://schemas.microsoft.com/office/powerpoint/2010/main" val="5490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7BB5-70A8-EC06-C83F-0D056002DC96}"/>
              </a:ext>
            </a:extLst>
          </p:cNvPr>
          <p:cNvSpPr>
            <a:spLocks noGrp="1"/>
          </p:cNvSpPr>
          <p:nvPr>
            <p:ph type="title"/>
          </p:nvPr>
        </p:nvSpPr>
        <p:spPr/>
        <p:txBody>
          <a:bodyPr/>
          <a:lstStyle/>
          <a:p>
            <a:r>
              <a:rPr lang="en-US" dirty="0"/>
              <a:t>Problem</a:t>
            </a:r>
          </a:p>
        </p:txBody>
      </p:sp>
      <p:sp>
        <p:nvSpPr>
          <p:cNvPr id="4" name="Slide Number Placeholder 3">
            <a:extLst>
              <a:ext uri="{FF2B5EF4-FFF2-40B4-BE49-F238E27FC236}">
                <a16:creationId xmlns:a16="http://schemas.microsoft.com/office/drawing/2014/main" id="{6E5D859F-C1B4-4920-2220-E53816A4121C}"/>
              </a:ext>
            </a:extLst>
          </p:cNvPr>
          <p:cNvSpPr>
            <a:spLocks noGrp="1"/>
          </p:cNvSpPr>
          <p:nvPr>
            <p:ph type="sldNum" sz="quarter" idx="12"/>
          </p:nvPr>
        </p:nvSpPr>
        <p:spPr/>
        <p:txBody>
          <a:bodyPr/>
          <a:lstStyle/>
          <a:p>
            <a:fld id="{676C2683-0D41-1E45-8714-724CB2570654}" type="slidenum">
              <a:rPr lang="en-US" smtClean="0"/>
              <a:pPr/>
              <a:t>22</a:t>
            </a:fld>
            <a:endParaRPr lang="en-US" dirty="0"/>
          </a:p>
        </p:txBody>
      </p:sp>
      <p:sp>
        <p:nvSpPr>
          <p:cNvPr id="5" name="Content Placeholder 2">
            <a:extLst>
              <a:ext uri="{FF2B5EF4-FFF2-40B4-BE49-F238E27FC236}">
                <a16:creationId xmlns:a16="http://schemas.microsoft.com/office/drawing/2014/main" id="{A0A83E9E-20E0-B915-3F6E-AFA421BBA566}"/>
              </a:ext>
            </a:extLst>
          </p:cNvPr>
          <p:cNvSpPr txBox="1">
            <a:spLocks/>
          </p:cNvSpPr>
          <p:nvPr/>
        </p:nvSpPr>
        <p:spPr>
          <a:xfrm>
            <a:off x="1" y="965202"/>
            <a:ext cx="9143999" cy="5243094"/>
          </a:xfrm>
          <a:prstGeom prst="rect">
            <a:avLst/>
          </a:prstGeom>
        </p:spPr>
        <p:txBody>
          <a:bodyPr vert="horz" lIns="91440" tIns="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1200"/>
              </a:spcAft>
              <a:buNone/>
            </a:pPr>
            <a:r>
              <a:rPr lang="en-US" sz="3500" dirty="0">
                <a:solidFill>
                  <a:schemeClr val="accent2">
                    <a:lumMod val="75000"/>
                  </a:schemeClr>
                </a:solidFill>
                <a:latin typeface="Quire Sans" panose="020B0502040400020003" pitchFamily="34" charset="0"/>
              </a:rPr>
              <a:t>FPGA-based platforms</a:t>
            </a:r>
          </a:p>
          <a:p>
            <a:pPr marL="0" indent="0" algn="ctr">
              <a:lnSpc>
                <a:spcPct val="100000"/>
              </a:lnSpc>
              <a:spcBef>
                <a:spcPts val="600"/>
              </a:spcBef>
              <a:spcAft>
                <a:spcPts val="1200"/>
              </a:spcAft>
              <a:buNone/>
            </a:pPr>
            <a:r>
              <a:rPr lang="en-US" sz="3500" dirty="0">
                <a:latin typeface="Quire Sans" panose="020B0502040400020003" pitchFamily="34" charset="0"/>
              </a:rPr>
              <a:t>are </a:t>
            </a:r>
            <a:r>
              <a:rPr lang="en-US" sz="3500" dirty="0">
                <a:solidFill>
                  <a:srgbClr val="C00000"/>
                </a:solidFill>
                <a:latin typeface="Quire Sans" panose="020B0502040400020003" pitchFamily="34" charset="0"/>
              </a:rPr>
              <a:t>difficult to modify </a:t>
            </a:r>
          </a:p>
          <a:p>
            <a:pPr marL="0" indent="0" algn="ctr">
              <a:lnSpc>
                <a:spcPct val="100000"/>
              </a:lnSpc>
              <a:spcBef>
                <a:spcPts val="600"/>
              </a:spcBef>
              <a:spcAft>
                <a:spcPts val="1200"/>
              </a:spcAft>
              <a:buNone/>
            </a:pPr>
            <a:r>
              <a:rPr lang="en-US" sz="3500" dirty="0">
                <a:latin typeface="Quire Sans" panose="020B0502040400020003" pitchFamily="34" charset="0"/>
              </a:rPr>
              <a:t>&amp;</a:t>
            </a:r>
          </a:p>
          <a:p>
            <a:pPr marL="0" indent="0" algn="ctr">
              <a:lnSpc>
                <a:spcPct val="100000"/>
              </a:lnSpc>
              <a:spcBef>
                <a:spcPts val="600"/>
              </a:spcBef>
              <a:spcAft>
                <a:spcPts val="1200"/>
              </a:spcAft>
              <a:buNone/>
            </a:pPr>
            <a:r>
              <a:rPr lang="en-US" sz="3500" dirty="0">
                <a:latin typeface="Quire Sans" panose="020B0502040400020003" pitchFamily="34" charset="0"/>
              </a:rPr>
              <a:t>yield </a:t>
            </a:r>
            <a:r>
              <a:rPr lang="en-US" sz="3500" dirty="0">
                <a:solidFill>
                  <a:srgbClr val="C00000"/>
                </a:solidFill>
                <a:latin typeface="Quire Sans" panose="020B0502040400020003" pitchFamily="34" charset="0"/>
              </a:rPr>
              <a:t>inaccurate </a:t>
            </a:r>
            <a:r>
              <a:rPr lang="en-US" sz="3500" dirty="0">
                <a:latin typeface="Quire Sans" panose="020B0502040400020003" pitchFamily="34" charset="0"/>
              </a:rPr>
              <a:t>system performance </a:t>
            </a:r>
            <a:r>
              <a:rPr lang="en-US" sz="3500" dirty="0">
                <a:solidFill>
                  <a:srgbClr val="C00000"/>
                </a:solidFill>
                <a:latin typeface="Quire Sans" panose="020B0502040400020003" pitchFamily="34" charset="0"/>
              </a:rPr>
              <a:t>results</a:t>
            </a:r>
          </a:p>
          <a:p>
            <a:pPr marL="0" indent="0" algn="ctr">
              <a:lnSpc>
                <a:spcPct val="100000"/>
              </a:lnSpc>
              <a:spcBef>
                <a:spcPts val="600"/>
              </a:spcBef>
              <a:spcAft>
                <a:spcPts val="1200"/>
              </a:spcAft>
              <a:buNone/>
            </a:pPr>
            <a:r>
              <a:rPr lang="en-US" sz="2800" dirty="0">
                <a:latin typeface="Quire Sans" panose="020B0502040400020003" pitchFamily="34" charset="0"/>
              </a:rPr>
              <a:t>when used for DRAM technique evaluation</a:t>
            </a:r>
            <a:endParaRPr lang="en-US" sz="3200" dirty="0">
              <a:latin typeface="Quire Sans" panose="020B0502040400020003" pitchFamily="34" charset="0"/>
            </a:endParaRPr>
          </a:p>
        </p:txBody>
      </p:sp>
    </p:spTree>
    <p:extLst>
      <p:ext uri="{BB962C8B-B14F-4D97-AF65-F5344CB8AC3E}">
        <p14:creationId xmlns:p14="http://schemas.microsoft.com/office/powerpoint/2010/main" val="33313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A380-864C-AD27-1E28-8E84B21CF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FA256-FF67-3DE0-2C9C-33B7DA8303D4}"/>
              </a:ext>
            </a:extLst>
          </p:cNvPr>
          <p:cNvSpPr>
            <a:spLocks noGrp="1"/>
          </p:cNvSpPr>
          <p:nvPr>
            <p:ph type="title"/>
          </p:nvPr>
        </p:nvSpPr>
        <p:spPr/>
        <p:txBody>
          <a:bodyPr/>
          <a:lstStyle/>
          <a:p>
            <a:r>
              <a:rPr lang="en-US" dirty="0"/>
              <a:t>Our Goal</a:t>
            </a:r>
          </a:p>
        </p:txBody>
      </p:sp>
      <p:sp>
        <p:nvSpPr>
          <p:cNvPr id="3" name="Content Placeholder 2">
            <a:extLst>
              <a:ext uri="{FF2B5EF4-FFF2-40B4-BE49-F238E27FC236}">
                <a16:creationId xmlns:a16="http://schemas.microsoft.com/office/drawing/2014/main" id="{4F3EAB39-9DFD-4AD4-D1AF-9223AE5C028A}"/>
              </a:ext>
            </a:extLst>
          </p:cNvPr>
          <p:cNvSpPr>
            <a:spLocks noGrp="1"/>
          </p:cNvSpPr>
          <p:nvPr>
            <p:ph idx="1"/>
          </p:nvPr>
        </p:nvSpPr>
        <p:spPr>
          <a:xfrm>
            <a:off x="155488" y="1223158"/>
            <a:ext cx="8815517" cy="5106080"/>
          </a:xfrm>
        </p:spPr>
        <p:txBody>
          <a:bodyPr anchor="ctr">
            <a:normAutofit/>
          </a:bodyPr>
          <a:lstStyle/>
          <a:p>
            <a:pPr marL="0" indent="0" algn="ctr">
              <a:lnSpc>
                <a:spcPct val="150000"/>
              </a:lnSpc>
              <a:buNone/>
            </a:pPr>
            <a:r>
              <a:rPr lang="en-US" sz="3200" dirty="0"/>
              <a:t>Enable </a:t>
            </a:r>
            <a:r>
              <a:rPr lang="en-US" sz="3200" dirty="0">
                <a:solidFill>
                  <a:schemeClr val="accent6">
                    <a:lumMod val="75000"/>
                  </a:schemeClr>
                </a:solidFill>
              </a:rPr>
              <a:t>rapid</a:t>
            </a:r>
            <a:r>
              <a:rPr lang="en-US" sz="3200" dirty="0"/>
              <a:t> and </a:t>
            </a:r>
            <a:r>
              <a:rPr lang="en-US" sz="3200" dirty="0">
                <a:solidFill>
                  <a:schemeClr val="accent6">
                    <a:lumMod val="75000"/>
                  </a:schemeClr>
                </a:solidFill>
              </a:rPr>
              <a:t>accurate</a:t>
            </a:r>
            <a:r>
              <a:rPr lang="en-US" sz="3200" dirty="0"/>
              <a:t> end-to-end </a:t>
            </a:r>
            <a:r>
              <a:rPr lang="en-US" sz="3200" dirty="0">
                <a:solidFill>
                  <a:schemeClr val="accent6">
                    <a:lumMod val="75000"/>
                  </a:schemeClr>
                </a:solidFill>
              </a:rPr>
              <a:t>evaluation</a:t>
            </a:r>
            <a:r>
              <a:rPr lang="en-US" sz="3200" dirty="0"/>
              <a:t> of </a:t>
            </a:r>
            <a:r>
              <a:rPr lang="en-US" sz="3200" dirty="0">
                <a:solidFill>
                  <a:schemeClr val="accent4">
                    <a:lumMod val="75000"/>
                  </a:schemeClr>
                </a:solidFill>
              </a:rPr>
              <a:t>DRAM techniques</a:t>
            </a:r>
            <a:endParaRPr lang="en-US" sz="3200" dirty="0"/>
          </a:p>
          <a:p>
            <a:pPr marL="0" indent="0" algn="ctr">
              <a:lnSpc>
                <a:spcPct val="150000"/>
              </a:lnSpc>
              <a:buNone/>
            </a:pPr>
            <a:r>
              <a:rPr lang="en-US" sz="3200" i="1" dirty="0">
                <a:solidFill>
                  <a:schemeClr val="accent6">
                    <a:lumMod val="75000"/>
                  </a:schemeClr>
                </a:solidFill>
              </a:rPr>
              <a:t>without</a:t>
            </a:r>
            <a:r>
              <a:rPr lang="en-US" sz="3200" i="1" dirty="0"/>
              <a:t> </a:t>
            </a:r>
            <a:r>
              <a:rPr lang="en-US" sz="3200" dirty="0"/>
              <a:t>needing </a:t>
            </a:r>
            <a:r>
              <a:rPr lang="en-US" sz="3200" dirty="0">
                <a:solidFill>
                  <a:schemeClr val="accent6">
                    <a:lumMod val="75000"/>
                  </a:schemeClr>
                </a:solidFill>
              </a:rPr>
              <a:t>deep hardware design expertise</a:t>
            </a:r>
            <a:br>
              <a:rPr lang="en-US" sz="3500" dirty="0"/>
            </a:br>
            <a:endParaRPr lang="en-US" sz="3500" dirty="0"/>
          </a:p>
        </p:txBody>
      </p:sp>
      <p:sp>
        <p:nvSpPr>
          <p:cNvPr id="4" name="Slide Number Placeholder 3">
            <a:extLst>
              <a:ext uri="{FF2B5EF4-FFF2-40B4-BE49-F238E27FC236}">
                <a16:creationId xmlns:a16="http://schemas.microsoft.com/office/drawing/2014/main" id="{034655EF-1467-28AB-B84B-C068E1276F44}"/>
              </a:ext>
            </a:extLst>
          </p:cNvPr>
          <p:cNvSpPr>
            <a:spLocks noGrp="1"/>
          </p:cNvSpPr>
          <p:nvPr>
            <p:ph type="sldNum" sz="quarter" idx="12"/>
          </p:nvPr>
        </p:nvSpPr>
        <p:spPr/>
        <p:txBody>
          <a:bodyPr/>
          <a:lstStyle/>
          <a:p>
            <a:fld id="{C19D2B53-EDAE-4B41-B849-8916FA40BCB6}" type="slidenum">
              <a:rPr lang="en-US" smtClean="0"/>
              <a:pPr/>
              <a:t>23</a:t>
            </a:fld>
            <a:endParaRPr lang="en-US" dirty="0"/>
          </a:p>
        </p:txBody>
      </p:sp>
    </p:spTree>
    <p:extLst>
      <p:ext uri="{BB962C8B-B14F-4D97-AF65-F5344CB8AC3E}">
        <p14:creationId xmlns:p14="http://schemas.microsoft.com/office/powerpoint/2010/main" val="42309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E60E-DFAE-4A4D-5048-47904D98A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E9DB0-D35F-86ED-1F19-BB1AB42521A5}"/>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DBD5D2D9-1051-E85B-1740-2EB5DA770958}"/>
              </a:ext>
            </a:extLst>
          </p:cNvPr>
          <p:cNvSpPr>
            <a:spLocks noGrp="1"/>
          </p:cNvSpPr>
          <p:nvPr>
            <p:ph idx="1"/>
          </p:nvPr>
        </p:nvSpPr>
        <p:spPr/>
        <p:txBody>
          <a:bodyPr>
            <a:noAutofit/>
          </a:bodyPr>
          <a:lstStyle/>
          <a:p>
            <a:pPr marL="640080" indent="-640080">
              <a:buFont typeface="+mj-lt"/>
              <a:buAutoNum type="romanUcPeriod"/>
            </a:pPr>
            <a:r>
              <a:rPr lang="en-US" sz="3200" dirty="0">
                <a:solidFill>
                  <a:schemeClr val="bg2">
                    <a:lumMod val="50000"/>
                  </a:schemeClr>
                </a:solidFill>
              </a:rPr>
              <a:t>Background</a:t>
            </a:r>
          </a:p>
          <a:p>
            <a:pPr marL="640080" indent="-640080">
              <a:buFont typeface="+mj-lt"/>
              <a:buAutoNum type="romanUcPeriod"/>
            </a:pPr>
            <a:endParaRPr lang="en-US" dirty="0"/>
          </a:p>
          <a:p>
            <a:pPr marL="640080" indent="-640080">
              <a:buFont typeface="+mj-lt"/>
              <a:buAutoNum type="romanUcPeriod"/>
            </a:pPr>
            <a:r>
              <a:rPr lang="en-US" sz="3200" dirty="0">
                <a:solidFill>
                  <a:srgbClr val="7F7F7F"/>
                </a:solidFill>
              </a:rPr>
              <a:t>Motivation</a:t>
            </a:r>
          </a:p>
          <a:p>
            <a:pPr marL="640080" indent="-640080">
              <a:buFont typeface="+mj-lt"/>
              <a:buAutoNum type="romanUcPeriod"/>
            </a:pPr>
            <a:endParaRPr lang="en-US" b="1" dirty="0"/>
          </a:p>
          <a:p>
            <a:pPr marL="640080" indent="-640080">
              <a:buFont typeface="+mj-lt"/>
              <a:buAutoNum type="romanUcPeriod"/>
            </a:pPr>
            <a:r>
              <a:rPr lang="en-US" sz="3200" b="1" dirty="0" err="1"/>
              <a:t>EasyDRAM</a:t>
            </a:r>
            <a:endParaRPr lang="en-US" sz="3200" b="1" dirty="0"/>
          </a:p>
          <a:p>
            <a:pPr marL="640080" indent="-640080">
              <a:buFont typeface="+mj-lt"/>
              <a:buAutoNum type="romanUcPeriod"/>
            </a:pPr>
            <a:endParaRPr lang="en-US" dirty="0"/>
          </a:p>
          <a:p>
            <a:pPr marL="640080" indent="-640080">
              <a:buFont typeface="+mj-lt"/>
              <a:buAutoNum type="romanUcPeriod"/>
            </a:pPr>
            <a:r>
              <a:rPr lang="en-US" sz="3200" dirty="0"/>
              <a:t>Case Studies</a:t>
            </a:r>
          </a:p>
          <a:p>
            <a:pPr marL="640080" indent="-640080">
              <a:buFont typeface="+mj-lt"/>
              <a:buAutoNum type="romanUcPeriod"/>
            </a:pPr>
            <a:endParaRPr lang="en-US" dirty="0"/>
          </a:p>
          <a:p>
            <a:pPr marL="640080" indent="-640080">
              <a:buFont typeface="+mj-lt"/>
              <a:buAutoNum type="romanUcPeriod"/>
            </a:pPr>
            <a:r>
              <a:rPr lang="en-US" sz="3200" dirty="0"/>
              <a:t>Conclusion</a:t>
            </a:r>
          </a:p>
        </p:txBody>
      </p:sp>
      <p:sp>
        <p:nvSpPr>
          <p:cNvPr id="4" name="Slide Number Placeholder 3">
            <a:extLst>
              <a:ext uri="{FF2B5EF4-FFF2-40B4-BE49-F238E27FC236}">
                <a16:creationId xmlns:a16="http://schemas.microsoft.com/office/drawing/2014/main" id="{EB1460E6-EFBF-55E0-DAB4-AAA4FE6D4284}"/>
              </a:ext>
            </a:extLst>
          </p:cNvPr>
          <p:cNvSpPr>
            <a:spLocks noGrp="1"/>
          </p:cNvSpPr>
          <p:nvPr>
            <p:ph type="sldNum" sz="quarter" idx="12"/>
          </p:nvPr>
        </p:nvSpPr>
        <p:spPr/>
        <p:txBody>
          <a:bodyPr/>
          <a:lstStyle/>
          <a:p>
            <a:fld id="{C19D2B53-EDAE-4B41-B849-8916FA40BCB6}" type="slidenum">
              <a:rPr lang="en-US" smtClean="0"/>
              <a:pPr/>
              <a:t>24</a:t>
            </a:fld>
            <a:endParaRPr lang="en-US" dirty="0"/>
          </a:p>
        </p:txBody>
      </p:sp>
    </p:spTree>
    <p:extLst>
      <p:ext uri="{BB962C8B-B14F-4D97-AF65-F5344CB8AC3E}">
        <p14:creationId xmlns:p14="http://schemas.microsoft.com/office/powerpoint/2010/main" val="680992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91D3-FCF5-B64D-02D2-A788B0FC2781}"/>
              </a:ext>
            </a:extLst>
          </p:cNvPr>
          <p:cNvSpPr>
            <a:spLocks noGrp="1"/>
          </p:cNvSpPr>
          <p:nvPr>
            <p:ph type="title"/>
          </p:nvPr>
        </p:nvSpPr>
        <p:spPr/>
        <p:txBody>
          <a:bodyPr/>
          <a:lstStyle/>
          <a:p>
            <a:r>
              <a:rPr lang="en-US" dirty="0" err="1"/>
              <a:t>EasyDRAM</a:t>
            </a:r>
            <a:r>
              <a:rPr lang="en-US" dirty="0"/>
              <a:t> Key Ideas</a:t>
            </a:r>
          </a:p>
        </p:txBody>
      </p:sp>
      <p:sp>
        <p:nvSpPr>
          <p:cNvPr id="3" name="Content Placeholder 2">
            <a:extLst>
              <a:ext uri="{FF2B5EF4-FFF2-40B4-BE49-F238E27FC236}">
                <a16:creationId xmlns:a16="http://schemas.microsoft.com/office/drawing/2014/main" id="{F78B45EA-A1D6-D3F1-0D90-BBA18B68CF70}"/>
              </a:ext>
            </a:extLst>
          </p:cNvPr>
          <p:cNvSpPr>
            <a:spLocks noGrp="1"/>
          </p:cNvSpPr>
          <p:nvPr>
            <p:ph idx="1"/>
          </p:nvPr>
        </p:nvSpPr>
        <p:spPr>
          <a:xfrm>
            <a:off x="155488" y="982979"/>
            <a:ext cx="8815517" cy="1436371"/>
          </a:xfrm>
        </p:spPr>
        <p:txBody>
          <a:bodyPr>
            <a:normAutofit/>
          </a:bodyPr>
          <a:lstStyle/>
          <a:p>
            <a:r>
              <a:rPr lang="en-US" sz="3000" dirty="0"/>
              <a:t>Evaluate DRAM techniques </a:t>
            </a:r>
            <a:r>
              <a:rPr lang="en-US" sz="2600" dirty="0">
                <a:solidFill>
                  <a:schemeClr val="accent2">
                    <a:lumMod val="75000"/>
                  </a:schemeClr>
                </a:solidFill>
              </a:rPr>
              <a:t>using real DRAM chips</a:t>
            </a:r>
            <a:endParaRPr lang="en-US" sz="2600" dirty="0">
              <a:solidFill>
                <a:schemeClr val="accent4">
                  <a:lumMod val="75000"/>
                </a:schemeClr>
              </a:solidFill>
            </a:endParaRPr>
          </a:p>
          <a:p>
            <a:pPr lvl="1"/>
            <a:r>
              <a:rPr lang="en-US" sz="2600" dirty="0">
                <a:solidFill>
                  <a:schemeClr val="accent4">
                    <a:lumMod val="75000"/>
                  </a:schemeClr>
                </a:solidFill>
              </a:rPr>
              <a:t>without requiring deep hardware design expertise</a:t>
            </a:r>
          </a:p>
          <a:p>
            <a:pPr lvl="1"/>
            <a:r>
              <a:rPr lang="en-US" sz="2600" dirty="0">
                <a:solidFill>
                  <a:schemeClr val="accent6">
                    <a:lumMod val="75000"/>
                  </a:schemeClr>
                </a:solidFill>
              </a:rPr>
              <a:t>with accurate system performance results</a:t>
            </a:r>
          </a:p>
        </p:txBody>
      </p:sp>
      <p:sp>
        <p:nvSpPr>
          <p:cNvPr id="4" name="Slide Number Placeholder 3">
            <a:extLst>
              <a:ext uri="{FF2B5EF4-FFF2-40B4-BE49-F238E27FC236}">
                <a16:creationId xmlns:a16="http://schemas.microsoft.com/office/drawing/2014/main" id="{9D752844-F620-5C94-7593-D990E06C6560}"/>
              </a:ext>
            </a:extLst>
          </p:cNvPr>
          <p:cNvSpPr>
            <a:spLocks noGrp="1"/>
          </p:cNvSpPr>
          <p:nvPr>
            <p:ph type="sldNum" sz="quarter" idx="12"/>
          </p:nvPr>
        </p:nvSpPr>
        <p:spPr/>
        <p:txBody>
          <a:bodyPr/>
          <a:lstStyle/>
          <a:p>
            <a:fld id="{C19D2B53-EDAE-4B41-B849-8916FA40BCB6}" type="slidenum">
              <a:rPr lang="en-US" smtClean="0"/>
              <a:pPr/>
              <a:t>25</a:t>
            </a:fld>
            <a:endParaRPr lang="en-US" dirty="0"/>
          </a:p>
        </p:txBody>
      </p:sp>
      <p:sp>
        <p:nvSpPr>
          <p:cNvPr id="6" name="Oval 5">
            <a:extLst>
              <a:ext uri="{FF2B5EF4-FFF2-40B4-BE49-F238E27FC236}">
                <a16:creationId xmlns:a16="http://schemas.microsoft.com/office/drawing/2014/main" id="{32FD239A-9B79-C760-B9A7-C8DCD07170F6}"/>
              </a:ext>
            </a:extLst>
          </p:cNvPr>
          <p:cNvSpPr/>
          <p:nvPr/>
        </p:nvSpPr>
        <p:spPr>
          <a:xfrm>
            <a:off x="333200" y="3055392"/>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7" name="Oval 6">
            <a:extLst>
              <a:ext uri="{FF2B5EF4-FFF2-40B4-BE49-F238E27FC236}">
                <a16:creationId xmlns:a16="http://schemas.microsoft.com/office/drawing/2014/main" id="{CF686C40-9669-BAE3-1D42-C2CFE2583180}"/>
              </a:ext>
            </a:extLst>
          </p:cNvPr>
          <p:cNvSpPr/>
          <p:nvPr/>
        </p:nvSpPr>
        <p:spPr>
          <a:xfrm>
            <a:off x="333200" y="4882111"/>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9" name="TextBox 8">
            <a:extLst>
              <a:ext uri="{FF2B5EF4-FFF2-40B4-BE49-F238E27FC236}">
                <a16:creationId xmlns:a16="http://schemas.microsoft.com/office/drawing/2014/main" id="{30028871-B4E5-1ECB-3514-17DF5B6D5E7E}"/>
              </a:ext>
            </a:extLst>
          </p:cNvPr>
          <p:cNvSpPr txBox="1"/>
          <p:nvPr/>
        </p:nvSpPr>
        <p:spPr>
          <a:xfrm>
            <a:off x="1331954" y="3016251"/>
            <a:ext cx="7475495" cy="992681"/>
          </a:xfrm>
          <a:prstGeom prst="rect">
            <a:avLst/>
          </a:prstGeom>
          <a:noFill/>
          <a:ln w="57150">
            <a:noFill/>
          </a:ln>
        </p:spPr>
        <p:txBody>
          <a:bodyPr wrap="none" rtlCol="0" anchor="ctr">
            <a:noAutofit/>
          </a:bodyPr>
          <a:lstStyle/>
          <a:p>
            <a:pPr>
              <a:lnSpc>
                <a:spcPct val="90000"/>
              </a:lnSpc>
            </a:pPr>
            <a:r>
              <a:rPr lang="en-US" sz="2600" dirty="0">
                <a:solidFill>
                  <a:schemeClr val="accent4">
                    <a:lumMod val="75000"/>
                  </a:schemeClr>
                </a:solidFill>
              </a:rPr>
              <a:t>Programmable memory controller</a:t>
            </a:r>
            <a:endParaRPr lang="en-US" sz="2600" dirty="0">
              <a:solidFill>
                <a:prstClr val="black"/>
              </a:solidFill>
            </a:endParaRPr>
          </a:p>
          <a:p>
            <a:pPr marL="457200" indent="-457200">
              <a:lnSpc>
                <a:spcPct val="90000"/>
              </a:lnSpc>
              <a:buFont typeface="Arial" panose="020B0604020202020204" pitchFamily="34" charset="0"/>
              <a:buChar char="•"/>
            </a:pPr>
            <a:r>
              <a:rPr lang="en-US" sz="2400" dirty="0">
                <a:solidFill>
                  <a:prstClr val="black"/>
                </a:solidFill>
              </a:rPr>
              <a:t>C++ program defines memory controller </a:t>
            </a:r>
          </a:p>
          <a:p>
            <a:pPr marL="457200" indent="-457200">
              <a:lnSpc>
                <a:spcPct val="90000"/>
              </a:lnSpc>
              <a:buFont typeface="Arial" panose="020B0604020202020204" pitchFamily="34" charset="0"/>
              <a:buChar char="•"/>
            </a:pPr>
            <a:r>
              <a:rPr lang="en-US" sz="2400" dirty="0">
                <a:solidFill>
                  <a:prstClr val="black"/>
                </a:solidFill>
              </a:rPr>
              <a:t>Program runs on a RISC-V core</a:t>
            </a:r>
          </a:p>
        </p:txBody>
      </p:sp>
      <p:sp>
        <p:nvSpPr>
          <p:cNvPr id="10" name="TextBox 9">
            <a:extLst>
              <a:ext uri="{FF2B5EF4-FFF2-40B4-BE49-F238E27FC236}">
                <a16:creationId xmlns:a16="http://schemas.microsoft.com/office/drawing/2014/main" id="{11851ADA-C446-F19A-9B91-4CAEF81EE320}"/>
              </a:ext>
            </a:extLst>
          </p:cNvPr>
          <p:cNvSpPr txBox="1"/>
          <p:nvPr/>
        </p:nvSpPr>
        <p:spPr>
          <a:xfrm>
            <a:off x="1331954" y="4834669"/>
            <a:ext cx="7475495" cy="992681"/>
          </a:xfrm>
          <a:prstGeom prst="rect">
            <a:avLst/>
          </a:prstGeom>
          <a:noFill/>
          <a:ln w="57150">
            <a:noFill/>
          </a:ln>
        </p:spPr>
        <p:txBody>
          <a:bodyPr wrap="none" rtlCol="0" anchor="ctr">
            <a:noAutofit/>
          </a:bodyPr>
          <a:lstStyle/>
          <a:p>
            <a:pPr>
              <a:lnSpc>
                <a:spcPct val="90000"/>
              </a:lnSpc>
            </a:pPr>
            <a:r>
              <a:rPr lang="en-US" sz="2600" dirty="0">
                <a:solidFill>
                  <a:schemeClr val="accent6">
                    <a:lumMod val="75000"/>
                  </a:schemeClr>
                </a:solidFill>
              </a:rPr>
              <a:t>“Time Scaling” technique</a:t>
            </a:r>
          </a:p>
          <a:p>
            <a:pPr marL="457200" indent="-457200">
              <a:lnSpc>
                <a:spcPct val="90000"/>
              </a:lnSpc>
              <a:buFont typeface="Arial" panose="020B0604020202020204" pitchFamily="34" charset="0"/>
              <a:buChar char="•"/>
            </a:pPr>
            <a:r>
              <a:rPr lang="en-US" sz="2400" dirty="0">
                <a:solidFill>
                  <a:prstClr val="black"/>
                </a:solidFill>
              </a:rPr>
              <a:t>Split hardware components to emulation domains</a:t>
            </a:r>
          </a:p>
          <a:p>
            <a:pPr marL="457200" indent="-457200">
              <a:lnSpc>
                <a:spcPct val="90000"/>
              </a:lnSpc>
              <a:buFont typeface="Arial" panose="020B0604020202020204" pitchFamily="34" charset="0"/>
              <a:buChar char="•"/>
            </a:pPr>
            <a:r>
              <a:rPr lang="en-US" sz="2400" dirty="0">
                <a:solidFill>
                  <a:prstClr val="black"/>
                </a:solidFill>
              </a:rPr>
              <a:t>Control clock of each domain to match expectations</a:t>
            </a:r>
          </a:p>
        </p:txBody>
      </p:sp>
    </p:spTree>
    <p:extLst>
      <p:ext uri="{BB962C8B-B14F-4D97-AF65-F5344CB8AC3E}">
        <p14:creationId xmlns:p14="http://schemas.microsoft.com/office/powerpoint/2010/main" val="14585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3593-CD5C-88BF-181A-331445EB7F5C}"/>
              </a:ext>
            </a:extLst>
          </p:cNvPr>
          <p:cNvSpPr>
            <a:spLocks noGrp="1"/>
          </p:cNvSpPr>
          <p:nvPr>
            <p:ph type="title"/>
          </p:nvPr>
        </p:nvSpPr>
        <p:spPr/>
        <p:txBody>
          <a:bodyPr/>
          <a:lstStyle/>
          <a:p>
            <a:r>
              <a:rPr lang="en-US" dirty="0" err="1"/>
              <a:t>EasyDRAM</a:t>
            </a:r>
            <a:r>
              <a:rPr lang="en-US" dirty="0"/>
              <a:t> Overview</a:t>
            </a:r>
          </a:p>
        </p:txBody>
      </p:sp>
      <p:sp>
        <p:nvSpPr>
          <p:cNvPr id="4" name="Slide Number Placeholder 3">
            <a:extLst>
              <a:ext uri="{FF2B5EF4-FFF2-40B4-BE49-F238E27FC236}">
                <a16:creationId xmlns:a16="http://schemas.microsoft.com/office/drawing/2014/main" id="{472764B6-4C33-6862-5DDE-9BC3A153E290}"/>
              </a:ext>
            </a:extLst>
          </p:cNvPr>
          <p:cNvSpPr>
            <a:spLocks noGrp="1"/>
          </p:cNvSpPr>
          <p:nvPr>
            <p:ph type="sldNum" sz="quarter" idx="12"/>
          </p:nvPr>
        </p:nvSpPr>
        <p:spPr/>
        <p:txBody>
          <a:bodyPr/>
          <a:lstStyle/>
          <a:p>
            <a:fld id="{C19D2B53-EDAE-4B41-B849-8916FA40BCB6}" type="slidenum">
              <a:rPr lang="en-US" smtClean="0"/>
              <a:pPr/>
              <a:t>26</a:t>
            </a:fld>
            <a:endParaRPr lang="en-US" dirty="0"/>
          </a:p>
        </p:txBody>
      </p:sp>
      <p:sp>
        <p:nvSpPr>
          <p:cNvPr id="5" name="Rectangle 4">
            <a:extLst>
              <a:ext uri="{FF2B5EF4-FFF2-40B4-BE49-F238E27FC236}">
                <a16:creationId xmlns:a16="http://schemas.microsoft.com/office/drawing/2014/main" id="{CA20DE56-D34A-FCBF-446B-BE79FAE8839C}"/>
              </a:ext>
            </a:extLst>
          </p:cNvPr>
          <p:cNvSpPr/>
          <p:nvPr/>
        </p:nvSpPr>
        <p:spPr>
          <a:xfrm>
            <a:off x="3175972" y="170198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0451A20B-F816-FB6E-F2DE-6E041110AD80}"/>
              </a:ext>
            </a:extLst>
          </p:cNvPr>
          <p:cNvPicPr>
            <a:picLocks noChangeAspect="1"/>
          </p:cNvPicPr>
          <p:nvPr/>
        </p:nvPicPr>
        <p:blipFill>
          <a:blip r:embed="rId3"/>
          <a:stretch>
            <a:fillRect/>
          </a:stretch>
        </p:blipFill>
        <p:spPr>
          <a:xfrm rot="5400000">
            <a:off x="6557674" y="2599998"/>
            <a:ext cx="2993031" cy="1298235"/>
          </a:xfrm>
          <a:prstGeom prst="rect">
            <a:avLst/>
          </a:prstGeom>
        </p:spPr>
      </p:pic>
      <p:sp>
        <p:nvSpPr>
          <p:cNvPr id="7" name="Rectangle 6">
            <a:extLst>
              <a:ext uri="{FF2B5EF4-FFF2-40B4-BE49-F238E27FC236}">
                <a16:creationId xmlns:a16="http://schemas.microsoft.com/office/drawing/2014/main" id="{4DB68F35-01CB-A11C-523B-4882B847A74E}"/>
              </a:ext>
            </a:extLst>
          </p:cNvPr>
          <p:cNvSpPr/>
          <p:nvPr/>
        </p:nvSpPr>
        <p:spPr>
          <a:xfrm>
            <a:off x="559772" y="169545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2A0792D9-6367-D716-8720-94A99DCB4D77}"/>
              </a:ext>
            </a:extLst>
          </p:cNvPr>
          <p:cNvSpPr txBox="1"/>
          <p:nvPr/>
        </p:nvSpPr>
        <p:spPr>
          <a:xfrm>
            <a:off x="3677622" y="179133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2DE31375-677D-5ACE-02FE-285178C22DBB}"/>
              </a:ext>
            </a:extLst>
          </p:cNvPr>
          <p:cNvSpPr txBox="1"/>
          <p:nvPr/>
        </p:nvSpPr>
        <p:spPr>
          <a:xfrm rot="16200000">
            <a:off x="289897" y="313073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B0E50A75-1878-244F-062C-562E0F4AA7C2}"/>
              </a:ext>
            </a:extLst>
          </p:cNvPr>
          <p:cNvGrpSpPr/>
          <p:nvPr/>
        </p:nvGrpSpPr>
        <p:grpSpPr>
          <a:xfrm>
            <a:off x="3455758" y="2232943"/>
            <a:ext cx="2443979" cy="1167218"/>
            <a:chOff x="3200786" y="2232943"/>
            <a:chExt cx="2443979" cy="1167218"/>
          </a:xfrm>
        </p:grpSpPr>
        <p:sp>
          <p:nvSpPr>
            <p:cNvPr id="11" name="Rounded Rectangle 10">
              <a:extLst>
                <a:ext uri="{FF2B5EF4-FFF2-40B4-BE49-F238E27FC236}">
                  <a16:creationId xmlns:a16="http://schemas.microsoft.com/office/drawing/2014/main" id="{5735863E-B85D-3FF5-256A-3CB620E72933}"/>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394CD277-3DB6-B1E9-E71E-2DEB59093332}"/>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F3FF134A-E6DA-AE62-D659-85368EA285F5}"/>
              </a:ext>
            </a:extLst>
          </p:cNvPr>
          <p:cNvGrpSpPr/>
          <p:nvPr/>
        </p:nvGrpSpPr>
        <p:grpSpPr>
          <a:xfrm>
            <a:off x="3455758" y="3489029"/>
            <a:ext cx="2443979" cy="1167218"/>
            <a:chOff x="3200786" y="3489029"/>
            <a:chExt cx="2443979" cy="1167218"/>
          </a:xfrm>
        </p:grpSpPr>
        <p:sp>
          <p:nvSpPr>
            <p:cNvPr id="13" name="Rounded Rectangle 12">
              <a:extLst>
                <a:ext uri="{FF2B5EF4-FFF2-40B4-BE49-F238E27FC236}">
                  <a16:creationId xmlns:a16="http://schemas.microsoft.com/office/drawing/2014/main" id="{A41F3BD1-5976-55EC-C184-5AFA8A3AD7C9}"/>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B59E6E0C-54F1-2AA9-13E2-F07839B4B7F9}"/>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6F60B530-B317-E479-7ACB-B36DACBFEB39}"/>
              </a:ext>
            </a:extLst>
          </p:cNvPr>
          <p:cNvSpPr txBox="1"/>
          <p:nvPr/>
        </p:nvSpPr>
        <p:spPr>
          <a:xfrm>
            <a:off x="1721822" y="390472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9E0D78D0-88D5-EA09-1878-443DAFF42F2A}"/>
              </a:ext>
            </a:extLst>
          </p:cNvPr>
          <p:cNvCxnSpPr>
            <a:stCxn id="14" idx="2"/>
          </p:cNvCxnSpPr>
          <p:nvPr/>
        </p:nvCxnSpPr>
        <p:spPr>
          <a:xfrm flipH="1">
            <a:off x="2020272" y="407263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1D75C59-8798-A800-BB99-A66085CC03BF}"/>
              </a:ext>
            </a:extLst>
          </p:cNvPr>
          <p:cNvCxnSpPr>
            <a:cxnSpLocks/>
            <a:endCxn id="10" idx="2"/>
          </p:cNvCxnSpPr>
          <p:nvPr/>
        </p:nvCxnSpPr>
        <p:spPr>
          <a:xfrm>
            <a:off x="2020272" y="282576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50958F4-B435-63D1-E9CB-EC5875071FCA}"/>
              </a:ext>
            </a:extLst>
          </p:cNvPr>
          <p:cNvSpPr txBox="1"/>
          <p:nvPr/>
        </p:nvSpPr>
        <p:spPr>
          <a:xfrm>
            <a:off x="1721822" y="248993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8E0DAD89-2A6B-B2CE-D3F0-514E634ED433}"/>
              </a:ext>
            </a:extLst>
          </p:cNvPr>
          <p:cNvCxnSpPr>
            <a:stCxn id="11" idx="3"/>
            <a:endCxn id="6" idx="2"/>
          </p:cNvCxnSpPr>
          <p:nvPr/>
        </p:nvCxnSpPr>
        <p:spPr>
          <a:xfrm>
            <a:off x="5899737" y="281655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56FC9DB-9896-6770-8A27-8DC7859351DC}"/>
              </a:ext>
            </a:extLst>
          </p:cNvPr>
          <p:cNvSpPr txBox="1"/>
          <p:nvPr/>
        </p:nvSpPr>
        <p:spPr>
          <a:xfrm>
            <a:off x="6311406" y="303774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Tree>
    <p:extLst>
      <p:ext uri="{BB962C8B-B14F-4D97-AF65-F5344CB8AC3E}">
        <p14:creationId xmlns:p14="http://schemas.microsoft.com/office/powerpoint/2010/main" val="1891427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336F-C3E4-1B78-60AD-1E1B899A1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980D5-39A3-1C1A-4E98-7310E259904C}"/>
              </a:ext>
            </a:extLst>
          </p:cNvPr>
          <p:cNvSpPr>
            <a:spLocks noGrp="1"/>
          </p:cNvSpPr>
          <p:nvPr>
            <p:ph type="title"/>
          </p:nvPr>
        </p:nvSpPr>
        <p:spPr/>
        <p:txBody>
          <a:bodyPr/>
          <a:lstStyle/>
          <a:p>
            <a:r>
              <a:rPr lang="en-US" dirty="0" err="1"/>
              <a:t>EasyDRAM</a:t>
            </a:r>
            <a:r>
              <a:rPr lang="en-US" dirty="0"/>
              <a:t> Overview</a:t>
            </a:r>
          </a:p>
        </p:txBody>
      </p:sp>
      <p:sp>
        <p:nvSpPr>
          <p:cNvPr id="4" name="Slide Number Placeholder 3">
            <a:extLst>
              <a:ext uri="{FF2B5EF4-FFF2-40B4-BE49-F238E27FC236}">
                <a16:creationId xmlns:a16="http://schemas.microsoft.com/office/drawing/2014/main" id="{DB71E46D-F777-9A9A-91AD-EC47051976E4}"/>
              </a:ext>
            </a:extLst>
          </p:cNvPr>
          <p:cNvSpPr>
            <a:spLocks noGrp="1"/>
          </p:cNvSpPr>
          <p:nvPr>
            <p:ph type="sldNum" sz="quarter" idx="12"/>
          </p:nvPr>
        </p:nvSpPr>
        <p:spPr/>
        <p:txBody>
          <a:bodyPr/>
          <a:lstStyle/>
          <a:p>
            <a:fld id="{C19D2B53-EDAE-4B41-B849-8916FA40BCB6}" type="slidenum">
              <a:rPr lang="en-US" smtClean="0"/>
              <a:pPr/>
              <a:t>27</a:t>
            </a:fld>
            <a:endParaRPr lang="en-US" dirty="0"/>
          </a:p>
        </p:txBody>
      </p:sp>
      <p:sp>
        <p:nvSpPr>
          <p:cNvPr id="5" name="Rectangle 4">
            <a:extLst>
              <a:ext uri="{FF2B5EF4-FFF2-40B4-BE49-F238E27FC236}">
                <a16:creationId xmlns:a16="http://schemas.microsoft.com/office/drawing/2014/main" id="{30530FC6-7F34-ABBE-0DE0-0CC8CFAA5218}"/>
              </a:ext>
            </a:extLst>
          </p:cNvPr>
          <p:cNvSpPr/>
          <p:nvPr/>
        </p:nvSpPr>
        <p:spPr>
          <a:xfrm>
            <a:off x="3175972" y="170198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50B0713D-CA25-A92A-FFFA-B74240B92204}"/>
              </a:ext>
            </a:extLst>
          </p:cNvPr>
          <p:cNvPicPr>
            <a:picLocks noChangeAspect="1"/>
          </p:cNvPicPr>
          <p:nvPr/>
        </p:nvPicPr>
        <p:blipFill>
          <a:blip r:embed="rId3"/>
          <a:stretch>
            <a:fillRect/>
          </a:stretch>
        </p:blipFill>
        <p:spPr>
          <a:xfrm rot="5400000">
            <a:off x="6557674" y="2599998"/>
            <a:ext cx="2993031" cy="1298235"/>
          </a:xfrm>
          <a:prstGeom prst="rect">
            <a:avLst/>
          </a:prstGeom>
        </p:spPr>
      </p:pic>
      <p:sp>
        <p:nvSpPr>
          <p:cNvPr id="7" name="Rectangle 6">
            <a:extLst>
              <a:ext uri="{FF2B5EF4-FFF2-40B4-BE49-F238E27FC236}">
                <a16:creationId xmlns:a16="http://schemas.microsoft.com/office/drawing/2014/main" id="{97351319-FF3D-EF2C-1A40-1B22E38DA84F}"/>
              </a:ext>
            </a:extLst>
          </p:cNvPr>
          <p:cNvSpPr/>
          <p:nvPr/>
        </p:nvSpPr>
        <p:spPr>
          <a:xfrm>
            <a:off x="559772" y="169545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B80B42A0-DE00-B77E-F132-4726270CE9EB}"/>
              </a:ext>
            </a:extLst>
          </p:cNvPr>
          <p:cNvSpPr txBox="1"/>
          <p:nvPr/>
        </p:nvSpPr>
        <p:spPr>
          <a:xfrm>
            <a:off x="3677622" y="179133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E8A380FD-5207-AEFF-270B-F8A571C93660}"/>
              </a:ext>
            </a:extLst>
          </p:cNvPr>
          <p:cNvSpPr txBox="1"/>
          <p:nvPr/>
        </p:nvSpPr>
        <p:spPr>
          <a:xfrm rot="16200000">
            <a:off x="289897" y="313073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B857BBEA-5FA5-72CB-8F37-7790A600495F}"/>
              </a:ext>
            </a:extLst>
          </p:cNvPr>
          <p:cNvGrpSpPr/>
          <p:nvPr/>
        </p:nvGrpSpPr>
        <p:grpSpPr>
          <a:xfrm>
            <a:off x="3455758" y="2232943"/>
            <a:ext cx="2443979" cy="1167218"/>
            <a:chOff x="3200786" y="2232943"/>
            <a:chExt cx="2443979" cy="1167218"/>
          </a:xfrm>
        </p:grpSpPr>
        <p:sp>
          <p:nvSpPr>
            <p:cNvPr id="11" name="Rounded Rectangle 10">
              <a:extLst>
                <a:ext uri="{FF2B5EF4-FFF2-40B4-BE49-F238E27FC236}">
                  <a16:creationId xmlns:a16="http://schemas.microsoft.com/office/drawing/2014/main" id="{8F467FC5-E2EA-B80C-DA06-F4237B35EC62}"/>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5B4E23FE-C39C-01CF-2324-266CC47D5D46}"/>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B40784DE-20BE-A52F-6937-C9EC752F0BE2}"/>
              </a:ext>
            </a:extLst>
          </p:cNvPr>
          <p:cNvGrpSpPr/>
          <p:nvPr/>
        </p:nvGrpSpPr>
        <p:grpSpPr>
          <a:xfrm>
            <a:off x="3455758" y="3489029"/>
            <a:ext cx="2443979" cy="1167218"/>
            <a:chOff x="3200786" y="3489029"/>
            <a:chExt cx="2443979" cy="1167218"/>
          </a:xfrm>
        </p:grpSpPr>
        <p:sp>
          <p:nvSpPr>
            <p:cNvPr id="13" name="Rounded Rectangle 12">
              <a:extLst>
                <a:ext uri="{FF2B5EF4-FFF2-40B4-BE49-F238E27FC236}">
                  <a16:creationId xmlns:a16="http://schemas.microsoft.com/office/drawing/2014/main" id="{6F8BCB18-C406-B73C-A64A-F5CF23418B5F}"/>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9582A9C1-7715-9EFD-9B4D-63ADB033DAF3}"/>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A94B81B1-0C95-7874-4633-02CCA1D5D72B}"/>
              </a:ext>
            </a:extLst>
          </p:cNvPr>
          <p:cNvSpPr txBox="1"/>
          <p:nvPr/>
        </p:nvSpPr>
        <p:spPr>
          <a:xfrm>
            <a:off x="1721822" y="390472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C11E19E7-2103-8991-B723-DEC0F4CBE1F0}"/>
              </a:ext>
            </a:extLst>
          </p:cNvPr>
          <p:cNvCxnSpPr>
            <a:stCxn id="14" idx="2"/>
          </p:cNvCxnSpPr>
          <p:nvPr/>
        </p:nvCxnSpPr>
        <p:spPr>
          <a:xfrm flipH="1">
            <a:off x="2020272" y="407263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0F2DF9-AE9A-6C90-AFB4-0600A7F4D820}"/>
              </a:ext>
            </a:extLst>
          </p:cNvPr>
          <p:cNvCxnSpPr>
            <a:cxnSpLocks/>
            <a:endCxn id="10" idx="2"/>
          </p:cNvCxnSpPr>
          <p:nvPr/>
        </p:nvCxnSpPr>
        <p:spPr>
          <a:xfrm>
            <a:off x="2020272" y="282576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08C3777-F1AC-37B2-143E-E94392DD3B8B}"/>
              </a:ext>
            </a:extLst>
          </p:cNvPr>
          <p:cNvSpPr txBox="1"/>
          <p:nvPr/>
        </p:nvSpPr>
        <p:spPr>
          <a:xfrm>
            <a:off x="1721822" y="248993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94B71E5E-D9AB-824C-6074-5956F7A97900}"/>
              </a:ext>
            </a:extLst>
          </p:cNvPr>
          <p:cNvCxnSpPr>
            <a:stCxn id="11" idx="3"/>
            <a:endCxn id="6" idx="2"/>
          </p:cNvCxnSpPr>
          <p:nvPr/>
        </p:nvCxnSpPr>
        <p:spPr>
          <a:xfrm>
            <a:off x="5899737" y="281655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B350794-9655-5EDA-4704-CF4F31A65195}"/>
              </a:ext>
            </a:extLst>
          </p:cNvPr>
          <p:cNvSpPr txBox="1"/>
          <p:nvPr/>
        </p:nvSpPr>
        <p:spPr>
          <a:xfrm>
            <a:off x="6311406" y="303774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
        <p:nvSpPr>
          <p:cNvPr id="3" name="Rectangle 2">
            <a:extLst>
              <a:ext uri="{FF2B5EF4-FFF2-40B4-BE49-F238E27FC236}">
                <a16:creationId xmlns:a16="http://schemas.microsoft.com/office/drawing/2014/main" id="{A7F1211E-83B0-4BFC-E7DF-1244B8DE355D}"/>
              </a:ext>
            </a:extLst>
          </p:cNvPr>
          <p:cNvSpPr/>
          <p:nvPr/>
        </p:nvSpPr>
        <p:spPr>
          <a:xfrm>
            <a:off x="445947" y="1573024"/>
            <a:ext cx="1596685" cy="3273935"/>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6C25C0E0-7999-3B06-CC1C-77C39D3990A7}"/>
              </a:ext>
            </a:extLst>
          </p:cNvPr>
          <p:cNvSpPr/>
          <p:nvPr/>
        </p:nvSpPr>
        <p:spPr>
          <a:xfrm>
            <a:off x="7405072" y="1701987"/>
            <a:ext cx="1526835" cy="3273935"/>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68346276-AFFC-EF9F-4FDF-B6C2A3DE5BA1}"/>
              </a:ext>
            </a:extLst>
          </p:cNvPr>
          <p:cNvSpPr/>
          <p:nvPr/>
        </p:nvSpPr>
        <p:spPr>
          <a:xfrm>
            <a:off x="2036147" y="3429001"/>
            <a:ext cx="4217581" cy="150731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14955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C4F2-1D10-A28A-9449-6CF6350A5A74}"/>
              </a:ext>
            </a:extLst>
          </p:cNvPr>
          <p:cNvSpPr>
            <a:spLocks noGrp="1"/>
          </p:cNvSpPr>
          <p:nvPr>
            <p:ph type="title"/>
          </p:nvPr>
        </p:nvSpPr>
        <p:spPr/>
        <p:txBody>
          <a:bodyPr/>
          <a:lstStyle/>
          <a:p>
            <a:r>
              <a:rPr lang="en-US" dirty="0"/>
              <a:t>Programmable Memory Controller</a:t>
            </a:r>
          </a:p>
        </p:txBody>
      </p:sp>
      <p:sp>
        <p:nvSpPr>
          <p:cNvPr id="3" name="Content Placeholder 2">
            <a:extLst>
              <a:ext uri="{FF2B5EF4-FFF2-40B4-BE49-F238E27FC236}">
                <a16:creationId xmlns:a16="http://schemas.microsoft.com/office/drawing/2014/main" id="{BBA60BFF-7C9B-B18F-877B-844346F662C4}"/>
              </a:ext>
            </a:extLst>
          </p:cNvPr>
          <p:cNvSpPr>
            <a:spLocks noGrp="1"/>
          </p:cNvSpPr>
          <p:nvPr>
            <p:ph idx="1"/>
          </p:nvPr>
        </p:nvSpPr>
        <p:spPr/>
        <p:txBody>
          <a:bodyPr/>
          <a:lstStyle/>
          <a:p>
            <a:r>
              <a:rPr lang="en-US" dirty="0"/>
              <a:t>Fully-programmable </a:t>
            </a:r>
            <a:r>
              <a:rPr lang="en-US" dirty="0">
                <a:solidFill>
                  <a:schemeClr val="accent2">
                    <a:lumMod val="75000"/>
                  </a:schemeClr>
                </a:solidFill>
              </a:rPr>
              <a:t>general-purpose processor</a:t>
            </a:r>
            <a:br>
              <a:rPr lang="en-US" dirty="0"/>
            </a:br>
            <a:r>
              <a:rPr lang="en-US" dirty="0"/>
              <a:t>instead of a conventional RTL memory controller</a:t>
            </a:r>
          </a:p>
        </p:txBody>
      </p:sp>
      <p:sp>
        <p:nvSpPr>
          <p:cNvPr id="4" name="Slide Number Placeholder 3">
            <a:extLst>
              <a:ext uri="{FF2B5EF4-FFF2-40B4-BE49-F238E27FC236}">
                <a16:creationId xmlns:a16="http://schemas.microsoft.com/office/drawing/2014/main" id="{70C2BB3A-D4A1-7618-ACDB-C8DE78AAC37F}"/>
              </a:ext>
            </a:extLst>
          </p:cNvPr>
          <p:cNvSpPr>
            <a:spLocks noGrp="1"/>
          </p:cNvSpPr>
          <p:nvPr>
            <p:ph type="sldNum" sz="quarter" idx="12"/>
          </p:nvPr>
        </p:nvSpPr>
        <p:spPr/>
        <p:txBody>
          <a:bodyPr/>
          <a:lstStyle/>
          <a:p>
            <a:fld id="{C19D2B53-EDAE-4B41-B849-8916FA40BCB6}" type="slidenum">
              <a:rPr lang="en-US" smtClean="0"/>
              <a:pPr/>
              <a:t>28</a:t>
            </a:fld>
            <a:endParaRPr lang="en-US" dirty="0"/>
          </a:p>
        </p:txBody>
      </p:sp>
      <p:sp>
        <p:nvSpPr>
          <p:cNvPr id="6" name="TextBox 5">
            <a:extLst>
              <a:ext uri="{FF2B5EF4-FFF2-40B4-BE49-F238E27FC236}">
                <a16:creationId xmlns:a16="http://schemas.microsoft.com/office/drawing/2014/main" id="{2D39D58C-A3B3-0D5E-5ACC-08D546D3620C}"/>
              </a:ext>
            </a:extLst>
          </p:cNvPr>
          <p:cNvSpPr txBox="1"/>
          <p:nvPr/>
        </p:nvSpPr>
        <p:spPr>
          <a:xfrm>
            <a:off x="949872" y="2059769"/>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9" name="Rectangle 8">
            <a:extLst>
              <a:ext uri="{FF2B5EF4-FFF2-40B4-BE49-F238E27FC236}">
                <a16:creationId xmlns:a16="http://schemas.microsoft.com/office/drawing/2014/main" id="{CB21FFF5-DEC4-CCFD-CA25-8040140F09D6}"/>
              </a:ext>
            </a:extLst>
          </p:cNvPr>
          <p:cNvSpPr/>
          <p:nvPr/>
        </p:nvSpPr>
        <p:spPr>
          <a:xfrm>
            <a:off x="172995" y="2059770"/>
            <a:ext cx="8798011" cy="396557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TextBox 9">
            <a:extLst>
              <a:ext uri="{FF2B5EF4-FFF2-40B4-BE49-F238E27FC236}">
                <a16:creationId xmlns:a16="http://schemas.microsoft.com/office/drawing/2014/main" id="{FC6BDAD1-9069-8FBC-49FF-C6CAEBA1A54C}"/>
              </a:ext>
            </a:extLst>
          </p:cNvPr>
          <p:cNvSpPr txBox="1"/>
          <p:nvPr/>
        </p:nvSpPr>
        <p:spPr>
          <a:xfrm>
            <a:off x="3996986" y="5487443"/>
            <a:ext cx="4950370" cy="514248"/>
          </a:xfrm>
          <a:prstGeom prst="roundRect">
            <a:avLst/>
          </a:prstGeom>
          <a:noFill/>
          <a:ln w="76200">
            <a:solidFill>
              <a:schemeClr val="accent5">
                <a:lumMod val="75000"/>
              </a:schemeClr>
            </a:solidFill>
          </a:ln>
        </p:spPr>
        <p:txBody>
          <a:bodyPr wrap="none" rtlCol="0" anchor="ctr">
            <a:noAutofit/>
          </a:bodyPr>
          <a:lstStyle/>
          <a:p>
            <a:pPr algn="ctr">
              <a:lnSpc>
                <a:spcPct val="90000"/>
              </a:lnSpc>
            </a:pPr>
            <a:r>
              <a:rPr lang="en-US" sz="2600" dirty="0">
                <a:solidFill>
                  <a:schemeClr val="accent5">
                    <a:lumMod val="75000"/>
                  </a:schemeClr>
                </a:solidFill>
              </a:rPr>
              <a:t>C++ Memory Controller Program</a:t>
            </a:r>
          </a:p>
        </p:txBody>
      </p:sp>
    </p:spTree>
    <p:extLst>
      <p:ext uri="{BB962C8B-B14F-4D97-AF65-F5344CB8AC3E}">
        <p14:creationId xmlns:p14="http://schemas.microsoft.com/office/powerpoint/2010/main" val="35571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3A1CB-DC4A-058B-A5BE-795D02E90359}"/>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86920719-8DE2-BD21-09A1-A9E6575BA015}"/>
              </a:ext>
            </a:extLst>
          </p:cNvPr>
          <p:cNvSpPr/>
          <p:nvPr/>
        </p:nvSpPr>
        <p:spPr>
          <a:xfrm>
            <a:off x="969578" y="2230205"/>
            <a:ext cx="7301405" cy="469466"/>
          </a:xfrm>
          <a:prstGeom prst="roundRect">
            <a:avLst/>
          </a:prstGeom>
          <a:solidFill>
            <a:schemeClr val="accent6">
              <a:lumMod val="20000"/>
              <a:lumOff val="8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6">
                  <a:lumMod val="75000"/>
                </a:schemeClr>
              </a:solidFill>
              <a:effectLst/>
              <a:uLnTx/>
              <a:uFillTx/>
              <a:latin typeface="+mj-lt"/>
            </a:endParaRPr>
          </a:p>
        </p:txBody>
      </p:sp>
      <p:sp>
        <p:nvSpPr>
          <p:cNvPr id="2" name="Title 1">
            <a:extLst>
              <a:ext uri="{FF2B5EF4-FFF2-40B4-BE49-F238E27FC236}">
                <a16:creationId xmlns:a16="http://schemas.microsoft.com/office/drawing/2014/main" id="{E0DF57B4-D0F8-FBC8-5F03-4D4F4E2BD8EA}"/>
              </a:ext>
            </a:extLst>
          </p:cNvPr>
          <p:cNvSpPr>
            <a:spLocks noGrp="1"/>
          </p:cNvSpPr>
          <p:nvPr>
            <p:ph type="title"/>
          </p:nvPr>
        </p:nvSpPr>
        <p:spPr/>
        <p:txBody>
          <a:bodyPr/>
          <a:lstStyle/>
          <a:p>
            <a:r>
              <a:rPr lang="en-US" dirty="0"/>
              <a:t>Programmable Memory Controller</a:t>
            </a:r>
          </a:p>
        </p:txBody>
      </p:sp>
      <p:sp>
        <p:nvSpPr>
          <p:cNvPr id="3" name="Content Placeholder 2">
            <a:extLst>
              <a:ext uri="{FF2B5EF4-FFF2-40B4-BE49-F238E27FC236}">
                <a16:creationId xmlns:a16="http://schemas.microsoft.com/office/drawing/2014/main" id="{53B79B26-B2BA-4EBE-C97F-CC40F37E8AAE}"/>
              </a:ext>
            </a:extLst>
          </p:cNvPr>
          <p:cNvSpPr>
            <a:spLocks noGrp="1"/>
          </p:cNvSpPr>
          <p:nvPr>
            <p:ph idx="1"/>
          </p:nvPr>
        </p:nvSpPr>
        <p:spPr/>
        <p:txBody>
          <a:bodyPr/>
          <a:lstStyle/>
          <a:p>
            <a:r>
              <a:rPr lang="en-US" dirty="0"/>
              <a:t>Fully-programmable </a:t>
            </a:r>
            <a:r>
              <a:rPr lang="en-US" dirty="0">
                <a:solidFill>
                  <a:schemeClr val="accent2">
                    <a:lumMod val="75000"/>
                  </a:schemeClr>
                </a:solidFill>
              </a:rPr>
              <a:t>general-purpose processor</a:t>
            </a:r>
            <a:br>
              <a:rPr lang="en-US" dirty="0"/>
            </a:br>
            <a:r>
              <a:rPr lang="en-US" dirty="0"/>
              <a:t>instead of a conventional RTL memory controller</a:t>
            </a:r>
          </a:p>
        </p:txBody>
      </p:sp>
      <p:sp>
        <p:nvSpPr>
          <p:cNvPr id="4" name="Slide Number Placeholder 3">
            <a:extLst>
              <a:ext uri="{FF2B5EF4-FFF2-40B4-BE49-F238E27FC236}">
                <a16:creationId xmlns:a16="http://schemas.microsoft.com/office/drawing/2014/main" id="{D3481251-75BB-C9E6-ED8A-D87370D07D9E}"/>
              </a:ext>
            </a:extLst>
          </p:cNvPr>
          <p:cNvSpPr>
            <a:spLocks noGrp="1"/>
          </p:cNvSpPr>
          <p:nvPr>
            <p:ph type="sldNum" sz="quarter" idx="12"/>
          </p:nvPr>
        </p:nvSpPr>
        <p:spPr/>
        <p:txBody>
          <a:bodyPr/>
          <a:lstStyle/>
          <a:p>
            <a:fld id="{C19D2B53-EDAE-4B41-B849-8916FA40BCB6}" type="slidenum">
              <a:rPr lang="en-US" smtClean="0"/>
              <a:pPr/>
              <a:t>29</a:t>
            </a:fld>
            <a:endParaRPr lang="en-US" dirty="0"/>
          </a:p>
        </p:txBody>
      </p:sp>
      <p:sp>
        <p:nvSpPr>
          <p:cNvPr id="6" name="TextBox 5">
            <a:extLst>
              <a:ext uri="{FF2B5EF4-FFF2-40B4-BE49-F238E27FC236}">
                <a16:creationId xmlns:a16="http://schemas.microsoft.com/office/drawing/2014/main" id="{2E72F591-8CCC-AA79-A7EA-581975AF7E70}"/>
              </a:ext>
            </a:extLst>
          </p:cNvPr>
          <p:cNvSpPr txBox="1"/>
          <p:nvPr/>
        </p:nvSpPr>
        <p:spPr>
          <a:xfrm>
            <a:off x="949872" y="2059769"/>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5" name="Rectangle 4">
            <a:extLst>
              <a:ext uri="{FF2B5EF4-FFF2-40B4-BE49-F238E27FC236}">
                <a16:creationId xmlns:a16="http://schemas.microsoft.com/office/drawing/2014/main" id="{CAD56096-B06D-EB15-3F4F-5B39137299FF}"/>
              </a:ext>
            </a:extLst>
          </p:cNvPr>
          <p:cNvSpPr/>
          <p:nvPr/>
        </p:nvSpPr>
        <p:spPr>
          <a:xfrm>
            <a:off x="796159" y="2735317"/>
            <a:ext cx="7583213" cy="284567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Oval 6">
            <a:extLst>
              <a:ext uri="{FF2B5EF4-FFF2-40B4-BE49-F238E27FC236}">
                <a16:creationId xmlns:a16="http://schemas.microsoft.com/office/drawing/2014/main" id="{FFE45DE8-CC31-FCD3-968F-1A84A34EF461}"/>
              </a:ext>
            </a:extLst>
          </p:cNvPr>
          <p:cNvSpPr/>
          <p:nvPr/>
        </p:nvSpPr>
        <p:spPr>
          <a:xfrm>
            <a:off x="415816" y="2278117"/>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rPr>
              <a:t>1</a:t>
            </a:r>
          </a:p>
        </p:txBody>
      </p:sp>
      <p:sp>
        <p:nvSpPr>
          <p:cNvPr id="8" name="Rounded Rectangle 7">
            <a:extLst>
              <a:ext uri="{FF2B5EF4-FFF2-40B4-BE49-F238E27FC236}">
                <a16:creationId xmlns:a16="http://schemas.microsoft.com/office/drawing/2014/main" id="{EB004B1F-FDB1-F765-55B0-D1CBC58BD95C}"/>
              </a:ext>
            </a:extLst>
          </p:cNvPr>
          <p:cNvSpPr/>
          <p:nvPr/>
        </p:nvSpPr>
        <p:spPr>
          <a:xfrm>
            <a:off x="989287" y="5580993"/>
            <a:ext cx="7165427" cy="697316"/>
          </a:xfrm>
          <a:prstGeom prst="roundRect">
            <a:avLst/>
          </a:prstGeom>
          <a:solidFill>
            <a:schemeClr val="accent6">
              <a:lumMod val="20000"/>
              <a:lumOff val="80000"/>
            </a:schemeClr>
          </a:solid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200" dirty="0">
                <a:solidFill>
                  <a:schemeClr val="accent6">
                    <a:lumMod val="75000"/>
                  </a:schemeClr>
                </a:solidFill>
                <a:latin typeface="+mj-lt"/>
              </a:rPr>
              <a:t>w</a:t>
            </a:r>
            <a:r>
              <a:rPr kumimoji="0" lang="en-US" sz="3200" i="0" u="none" strike="noStrike" kern="1200" cap="none" spc="0" normalizeH="0" baseline="0" noProof="0" dirty="0" err="1">
                <a:ln>
                  <a:noFill/>
                </a:ln>
                <a:solidFill>
                  <a:schemeClr val="accent6">
                    <a:lumMod val="75000"/>
                  </a:schemeClr>
                </a:solidFill>
                <a:effectLst/>
                <a:uLnTx/>
                <a:uFillTx/>
                <a:latin typeface="+mj-lt"/>
              </a:rPr>
              <a:t>ait</a:t>
            </a:r>
            <a:r>
              <a:rPr kumimoji="0" lang="en-US" sz="3200" i="0" u="none" strike="noStrike" kern="1200" cap="none" spc="0" normalizeH="0" baseline="0" noProof="0" dirty="0">
                <a:ln>
                  <a:noFill/>
                </a:ln>
                <a:solidFill>
                  <a:schemeClr val="accent6">
                    <a:lumMod val="75000"/>
                  </a:schemeClr>
                </a:solidFill>
                <a:effectLst/>
                <a:uLnTx/>
                <a:uFillTx/>
                <a:latin typeface="+mj-lt"/>
              </a:rPr>
              <a:t> for memory request to arrive</a:t>
            </a:r>
          </a:p>
        </p:txBody>
      </p:sp>
    </p:spTree>
    <p:extLst>
      <p:ext uri="{BB962C8B-B14F-4D97-AF65-F5344CB8AC3E}">
        <p14:creationId xmlns:p14="http://schemas.microsoft.com/office/powerpoint/2010/main" val="369045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2B62-DCB3-223E-8770-ED501C5F1722}"/>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5FCB9B3E-26F0-4962-FF8D-63DD9DE868A9}"/>
              </a:ext>
            </a:extLst>
          </p:cNvPr>
          <p:cNvSpPr>
            <a:spLocks noGrp="1"/>
          </p:cNvSpPr>
          <p:nvPr>
            <p:ph idx="1"/>
          </p:nvPr>
        </p:nvSpPr>
        <p:spPr/>
        <p:txBody>
          <a:bodyPr>
            <a:noAutofit/>
          </a:bodyPr>
          <a:lstStyle/>
          <a:p>
            <a:pPr marL="640080" indent="-640080">
              <a:buFont typeface="+mj-lt"/>
              <a:buAutoNum type="romanUcPeriod"/>
            </a:pPr>
            <a:r>
              <a:rPr lang="en-US" sz="3200" dirty="0"/>
              <a:t>Background</a:t>
            </a:r>
          </a:p>
          <a:p>
            <a:pPr marL="640080" indent="-640080">
              <a:buFont typeface="+mj-lt"/>
              <a:buAutoNum type="romanUcPeriod"/>
            </a:pPr>
            <a:endParaRPr lang="en-US" dirty="0"/>
          </a:p>
          <a:p>
            <a:pPr marL="640080" indent="-640080">
              <a:buFont typeface="+mj-lt"/>
              <a:buAutoNum type="romanUcPeriod"/>
            </a:pPr>
            <a:r>
              <a:rPr lang="en-US" sz="3200" dirty="0"/>
              <a:t>Motivation</a:t>
            </a:r>
          </a:p>
          <a:p>
            <a:pPr marL="640080" indent="-640080">
              <a:buFont typeface="+mj-lt"/>
              <a:buAutoNum type="romanUcPeriod"/>
            </a:pPr>
            <a:endParaRPr lang="en-US" b="1" dirty="0"/>
          </a:p>
          <a:p>
            <a:pPr marL="640080" indent="-640080">
              <a:buFont typeface="+mj-lt"/>
              <a:buAutoNum type="romanUcPeriod"/>
            </a:pPr>
            <a:r>
              <a:rPr lang="en-US" sz="3200" dirty="0" err="1"/>
              <a:t>EasyDRAM</a:t>
            </a:r>
            <a:endParaRPr lang="en-US" sz="3200" dirty="0"/>
          </a:p>
          <a:p>
            <a:pPr marL="640080" indent="-640080">
              <a:buFont typeface="+mj-lt"/>
              <a:buAutoNum type="romanUcPeriod"/>
            </a:pPr>
            <a:endParaRPr lang="en-US" dirty="0"/>
          </a:p>
          <a:p>
            <a:pPr marL="640080" indent="-640080">
              <a:buFont typeface="+mj-lt"/>
              <a:buAutoNum type="romanUcPeriod"/>
            </a:pPr>
            <a:r>
              <a:rPr lang="en-US" sz="3200" dirty="0"/>
              <a:t>Case Studies</a:t>
            </a:r>
          </a:p>
          <a:p>
            <a:pPr marL="640080" indent="-640080">
              <a:buFont typeface="+mj-lt"/>
              <a:buAutoNum type="romanUcPeriod"/>
            </a:pPr>
            <a:endParaRPr lang="en-US" dirty="0"/>
          </a:p>
          <a:p>
            <a:pPr marL="640080" indent="-640080">
              <a:buFont typeface="+mj-lt"/>
              <a:buAutoNum type="romanUcPeriod"/>
            </a:pPr>
            <a:r>
              <a:rPr lang="en-US" sz="3200" dirty="0"/>
              <a:t>Conclusion</a:t>
            </a:r>
          </a:p>
        </p:txBody>
      </p:sp>
      <p:sp>
        <p:nvSpPr>
          <p:cNvPr id="4" name="Slide Number Placeholder 3">
            <a:extLst>
              <a:ext uri="{FF2B5EF4-FFF2-40B4-BE49-F238E27FC236}">
                <a16:creationId xmlns:a16="http://schemas.microsoft.com/office/drawing/2014/main" id="{A863EC00-6349-45F8-DDA4-EE4CEE6FF32D}"/>
              </a:ext>
            </a:extLst>
          </p:cNvPr>
          <p:cNvSpPr>
            <a:spLocks noGrp="1"/>
          </p:cNvSpPr>
          <p:nvPr>
            <p:ph type="sldNum" sz="quarter" idx="12"/>
          </p:nvPr>
        </p:nvSpPr>
        <p:spPr/>
        <p:txBody>
          <a:bodyPr/>
          <a:lstStyle/>
          <a:p>
            <a:fld id="{C19D2B53-EDAE-4B41-B849-8916FA40BCB6}" type="slidenum">
              <a:rPr lang="en-US" smtClean="0"/>
              <a:pPr/>
              <a:t>3</a:t>
            </a:fld>
            <a:endParaRPr lang="en-US" dirty="0"/>
          </a:p>
        </p:txBody>
      </p:sp>
    </p:spTree>
    <p:extLst>
      <p:ext uri="{BB962C8B-B14F-4D97-AF65-F5344CB8AC3E}">
        <p14:creationId xmlns:p14="http://schemas.microsoft.com/office/powerpoint/2010/main" val="172733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C8BC5-3BB9-8920-3B05-A5A6B0DD8948}"/>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23BD503A-8946-E44C-5500-01828D7A23B5}"/>
              </a:ext>
            </a:extLst>
          </p:cNvPr>
          <p:cNvSpPr/>
          <p:nvPr/>
        </p:nvSpPr>
        <p:spPr>
          <a:xfrm>
            <a:off x="969578" y="2789883"/>
            <a:ext cx="7301405" cy="1585767"/>
          </a:xfrm>
          <a:prstGeom prst="roundRect">
            <a:avLst/>
          </a:prstGeom>
          <a:solidFill>
            <a:schemeClr val="accent6">
              <a:lumMod val="20000"/>
              <a:lumOff val="8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6">
                  <a:lumMod val="75000"/>
                </a:schemeClr>
              </a:solidFill>
              <a:effectLst/>
              <a:uLnTx/>
              <a:uFillTx/>
              <a:latin typeface="+mj-lt"/>
            </a:endParaRPr>
          </a:p>
        </p:txBody>
      </p:sp>
      <p:sp>
        <p:nvSpPr>
          <p:cNvPr id="2" name="Title 1">
            <a:extLst>
              <a:ext uri="{FF2B5EF4-FFF2-40B4-BE49-F238E27FC236}">
                <a16:creationId xmlns:a16="http://schemas.microsoft.com/office/drawing/2014/main" id="{641C5623-B612-08B7-0370-D892E1B5A862}"/>
              </a:ext>
            </a:extLst>
          </p:cNvPr>
          <p:cNvSpPr>
            <a:spLocks noGrp="1"/>
          </p:cNvSpPr>
          <p:nvPr>
            <p:ph type="title"/>
          </p:nvPr>
        </p:nvSpPr>
        <p:spPr/>
        <p:txBody>
          <a:bodyPr/>
          <a:lstStyle/>
          <a:p>
            <a:r>
              <a:rPr lang="en-US" dirty="0"/>
              <a:t>Programmable Memory Controller</a:t>
            </a:r>
          </a:p>
        </p:txBody>
      </p:sp>
      <p:sp>
        <p:nvSpPr>
          <p:cNvPr id="3" name="Content Placeholder 2">
            <a:extLst>
              <a:ext uri="{FF2B5EF4-FFF2-40B4-BE49-F238E27FC236}">
                <a16:creationId xmlns:a16="http://schemas.microsoft.com/office/drawing/2014/main" id="{EA88B709-4778-7A91-20F5-9EE037422223}"/>
              </a:ext>
            </a:extLst>
          </p:cNvPr>
          <p:cNvSpPr>
            <a:spLocks noGrp="1"/>
          </p:cNvSpPr>
          <p:nvPr>
            <p:ph idx="1"/>
          </p:nvPr>
        </p:nvSpPr>
        <p:spPr/>
        <p:txBody>
          <a:bodyPr/>
          <a:lstStyle/>
          <a:p>
            <a:r>
              <a:rPr lang="en-US" dirty="0"/>
              <a:t>Fully-programmable </a:t>
            </a:r>
            <a:r>
              <a:rPr lang="en-US" dirty="0">
                <a:solidFill>
                  <a:schemeClr val="accent2">
                    <a:lumMod val="75000"/>
                  </a:schemeClr>
                </a:solidFill>
              </a:rPr>
              <a:t>general-purpose processor</a:t>
            </a:r>
            <a:br>
              <a:rPr lang="en-US" dirty="0"/>
            </a:br>
            <a:r>
              <a:rPr lang="en-US" dirty="0"/>
              <a:t>instead of a conventional RTL memory controller</a:t>
            </a:r>
          </a:p>
        </p:txBody>
      </p:sp>
      <p:sp>
        <p:nvSpPr>
          <p:cNvPr id="4" name="Slide Number Placeholder 3">
            <a:extLst>
              <a:ext uri="{FF2B5EF4-FFF2-40B4-BE49-F238E27FC236}">
                <a16:creationId xmlns:a16="http://schemas.microsoft.com/office/drawing/2014/main" id="{0AEA0B4D-6479-BE24-444F-FC948EAC48DA}"/>
              </a:ext>
            </a:extLst>
          </p:cNvPr>
          <p:cNvSpPr>
            <a:spLocks noGrp="1"/>
          </p:cNvSpPr>
          <p:nvPr>
            <p:ph type="sldNum" sz="quarter" idx="12"/>
          </p:nvPr>
        </p:nvSpPr>
        <p:spPr/>
        <p:txBody>
          <a:bodyPr/>
          <a:lstStyle/>
          <a:p>
            <a:fld id="{C19D2B53-EDAE-4B41-B849-8916FA40BCB6}" type="slidenum">
              <a:rPr lang="en-US" smtClean="0"/>
              <a:pPr/>
              <a:t>30</a:t>
            </a:fld>
            <a:endParaRPr lang="en-US" dirty="0"/>
          </a:p>
        </p:txBody>
      </p:sp>
      <p:sp>
        <p:nvSpPr>
          <p:cNvPr id="6" name="TextBox 5">
            <a:extLst>
              <a:ext uri="{FF2B5EF4-FFF2-40B4-BE49-F238E27FC236}">
                <a16:creationId xmlns:a16="http://schemas.microsoft.com/office/drawing/2014/main" id="{9C3EDB5B-69FA-7ADD-33A8-A771EB5E3274}"/>
              </a:ext>
            </a:extLst>
          </p:cNvPr>
          <p:cNvSpPr txBox="1"/>
          <p:nvPr/>
        </p:nvSpPr>
        <p:spPr>
          <a:xfrm>
            <a:off x="949872" y="2059769"/>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5" name="Rectangle 4">
            <a:extLst>
              <a:ext uri="{FF2B5EF4-FFF2-40B4-BE49-F238E27FC236}">
                <a16:creationId xmlns:a16="http://schemas.microsoft.com/office/drawing/2014/main" id="{55E1900A-0E78-0C4F-7E79-9221BE476517}"/>
              </a:ext>
            </a:extLst>
          </p:cNvPr>
          <p:cNvSpPr/>
          <p:nvPr/>
        </p:nvSpPr>
        <p:spPr>
          <a:xfrm flipV="1">
            <a:off x="796159" y="2183524"/>
            <a:ext cx="7583213" cy="551793"/>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Rectangle 6">
            <a:extLst>
              <a:ext uri="{FF2B5EF4-FFF2-40B4-BE49-F238E27FC236}">
                <a16:creationId xmlns:a16="http://schemas.microsoft.com/office/drawing/2014/main" id="{E2799C81-5F5E-F06E-7CFC-FF08FE7DBF8D}"/>
              </a:ext>
            </a:extLst>
          </p:cNvPr>
          <p:cNvSpPr/>
          <p:nvPr/>
        </p:nvSpPr>
        <p:spPr>
          <a:xfrm flipV="1">
            <a:off x="949872" y="4426580"/>
            <a:ext cx="7583213" cy="110711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Oval 7">
            <a:extLst>
              <a:ext uri="{FF2B5EF4-FFF2-40B4-BE49-F238E27FC236}">
                <a16:creationId xmlns:a16="http://schemas.microsoft.com/office/drawing/2014/main" id="{43B11750-4421-F9CA-6861-DBCFEC545338}"/>
              </a:ext>
            </a:extLst>
          </p:cNvPr>
          <p:cNvSpPr/>
          <p:nvPr/>
        </p:nvSpPr>
        <p:spPr>
          <a:xfrm>
            <a:off x="382315" y="335234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9" name="Rounded Rectangle 8">
            <a:extLst>
              <a:ext uri="{FF2B5EF4-FFF2-40B4-BE49-F238E27FC236}">
                <a16:creationId xmlns:a16="http://schemas.microsoft.com/office/drawing/2014/main" id="{907558D4-AFA3-DE8E-E871-FC0B6A017896}"/>
              </a:ext>
            </a:extLst>
          </p:cNvPr>
          <p:cNvSpPr/>
          <p:nvPr/>
        </p:nvSpPr>
        <p:spPr>
          <a:xfrm>
            <a:off x="989287" y="5580993"/>
            <a:ext cx="7165427" cy="697316"/>
          </a:xfrm>
          <a:prstGeom prst="roundRect">
            <a:avLst/>
          </a:prstGeom>
          <a:solidFill>
            <a:schemeClr val="accent6">
              <a:lumMod val="20000"/>
              <a:lumOff val="80000"/>
            </a:schemeClr>
          </a:solid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200" dirty="0">
                <a:solidFill>
                  <a:schemeClr val="accent6">
                    <a:lumMod val="75000"/>
                  </a:schemeClr>
                </a:solidFill>
                <a:latin typeface="+mj-lt"/>
              </a:rPr>
              <a:t>p</a:t>
            </a:r>
            <a:r>
              <a:rPr kumimoji="0" lang="en-US" sz="3200" i="0" u="none" strike="noStrike" kern="1200" cap="none" spc="0" normalizeH="0" baseline="0" noProof="0" dirty="0" err="1">
                <a:ln>
                  <a:noFill/>
                </a:ln>
                <a:solidFill>
                  <a:schemeClr val="accent6">
                    <a:lumMod val="75000"/>
                  </a:schemeClr>
                </a:solidFill>
                <a:effectLst/>
                <a:uLnTx/>
                <a:uFillTx/>
                <a:latin typeface="+mj-lt"/>
              </a:rPr>
              <a:t>rocess</a:t>
            </a:r>
            <a:r>
              <a:rPr kumimoji="0" lang="en-US" sz="3200" i="0" u="none" strike="noStrike" kern="1200" cap="none" spc="0" normalizeH="0" baseline="0" noProof="0" dirty="0">
                <a:ln>
                  <a:noFill/>
                </a:ln>
                <a:solidFill>
                  <a:schemeClr val="accent6">
                    <a:lumMod val="75000"/>
                  </a:schemeClr>
                </a:solidFill>
                <a:effectLst/>
                <a:uLnTx/>
                <a:uFillTx/>
                <a:latin typeface="+mj-lt"/>
              </a:rPr>
              <a:t> request to find DRAM address</a:t>
            </a:r>
          </a:p>
        </p:txBody>
      </p:sp>
    </p:spTree>
    <p:extLst>
      <p:ext uri="{BB962C8B-B14F-4D97-AF65-F5344CB8AC3E}">
        <p14:creationId xmlns:p14="http://schemas.microsoft.com/office/powerpoint/2010/main" val="872470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8B5F-38B1-EF16-74B9-98168F1F788D}"/>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8898B7F4-A377-C2F0-97EA-4635C5C74D94}"/>
              </a:ext>
            </a:extLst>
          </p:cNvPr>
          <p:cNvSpPr/>
          <p:nvPr/>
        </p:nvSpPr>
        <p:spPr>
          <a:xfrm flipV="1">
            <a:off x="969578" y="4375650"/>
            <a:ext cx="7301405" cy="1127720"/>
          </a:xfrm>
          <a:prstGeom prst="roundRect">
            <a:avLst/>
          </a:prstGeom>
          <a:solidFill>
            <a:schemeClr val="accent6">
              <a:lumMod val="20000"/>
              <a:lumOff val="8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6">
                  <a:lumMod val="75000"/>
                </a:schemeClr>
              </a:solidFill>
              <a:effectLst/>
              <a:uLnTx/>
              <a:uFillTx/>
              <a:latin typeface="+mj-lt"/>
            </a:endParaRPr>
          </a:p>
        </p:txBody>
      </p:sp>
      <p:sp>
        <p:nvSpPr>
          <p:cNvPr id="2" name="Title 1">
            <a:extLst>
              <a:ext uri="{FF2B5EF4-FFF2-40B4-BE49-F238E27FC236}">
                <a16:creationId xmlns:a16="http://schemas.microsoft.com/office/drawing/2014/main" id="{D2D713C8-0EAA-D168-9D1E-D8B9623F3614}"/>
              </a:ext>
            </a:extLst>
          </p:cNvPr>
          <p:cNvSpPr>
            <a:spLocks noGrp="1"/>
          </p:cNvSpPr>
          <p:nvPr>
            <p:ph type="title"/>
          </p:nvPr>
        </p:nvSpPr>
        <p:spPr/>
        <p:txBody>
          <a:bodyPr/>
          <a:lstStyle/>
          <a:p>
            <a:r>
              <a:rPr lang="en-US" dirty="0"/>
              <a:t>Programmable Memory Controller</a:t>
            </a:r>
          </a:p>
        </p:txBody>
      </p:sp>
      <p:sp>
        <p:nvSpPr>
          <p:cNvPr id="3" name="Content Placeholder 2">
            <a:extLst>
              <a:ext uri="{FF2B5EF4-FFF2-40B4-BE49-F238E27FC236}">
                <a16:creationId xmlns:a16="http://schemas.microsoft.com/office/drawing/2014/main" id="{6234FE8B-B7F6-25CB-3961-2FB92EFDDBA5}"/>
              </a:ext>
            </a:extLst>
          </p:cNvPr>
          <p:cNvSpPr>
            <a:spLocks noGrp="1"/>
          </p:cNvSpPr>
          <p:nvPr>
            <p:ph idx="1"/>
          </p:nvPr>
        </p:nvSpPr>
        <p:spPr/>
        <p:txBody>
          <a:bodyPr/>
          <a:lstStyle/>
          <a:p>
            <a:r>
              <a:rPr lang="en-US" dirty="0"/>
              <a:t>Fully-programmable </a:t>
            </a:r>
            <a:r>
              <a:rPr lang="en-US" dirty="0">
                <a:solidFill>
                  <a:schemeClr val="accent2">
                    <a:lumMod val="75000"/>
                  </a:schemeClr>
                </a:solidFill>
              </a:rPr>
              <a:t>general-purpose processor</a:t>
            </a:r>
            <a:br>
              <a:rPr lang="en-US" dirty="0"/>
            </a:br>
            <a:r>
              <a:rPr lang="en-US" dirty="0"/>
              <a:t>instead of a conventional RTL memory controller</a:t>
            </a:r>
          </a:p>
        </p:txBody>
      </p:sp>
      <p:sp>
        <p:nvSpPr>
          <p:cNvPr id="4" name="Slide Number Placeholder 3">
            <a:extLst>
              <a:ext uri="{FF2B5EF4-FFF2-40B4-BE49-F238E27FC236}">
                <a16:creationId xmlns:a16="http://schemas.microsoft.com/office/drawing/2014/main" id="{762A299F-24F2-DA38-810D-31B060C7EA25}"/>
              </a:ext>
            </a:extLst>
          </p:cNvPr>
          <p:cNvSpPr>
            <a:spLocks noGrp="1"/>
          </p:cNvSpPr>
          <p:nvPr>
            <p:ph type="sldNum" sz="quarter" idx="12"/>
          </p:nvPr>
        </p:nvSpPr>
        <p:spPr/>
        <p:txBody>
          <a:bodyPr/>
          <a:lstStyle/>
          <a:p>
            <a:fld id="{C19D2B53-EDAE-4B41-B849-8916FA40BCB6}" type="slidenum">
              <a:rPr lang="en-US" smtClean="0"/>
              <a:pPr/>
              <a:t>31</a:t>
            </a:fld>
            <a:endParaRPr lang="en-US" dirty="0"/>
          </a:p>
        </p:txBody>
      </p:sp>
      <p:sp>
        <p:nvSpPr>
          <p:cNvPr id="6" name="TextBox 5">
            <a:extLst>
              <a:ext uri="{FF2B5EF4-FFF2-40B4-BE49-F238E27FC236}">
                <a16:creationId xmlns:a16="http://schemas.microsoft.com/office/drawing/2014/main" id="{D9DCCE64-B057-CDEE-380D-FCBED1A0C415}"/>
              </a:ext>
            </a:extLst>
          </p:cNvPr>
          <p:cNvSpPr txBox="1"/>
          <p:nvPr/>
        </p:nvSpPr>
        <p:spPr>
          <a:xfrm>
            <a:off x="949872" y="2059769"/>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5" name="Rectangle 4">
            <a:extLst>
              <a:ext uri="{FF2B5EF4-FFF2-40B4-BE49-F238E27FC236}">
                <a16:creationId xmlns:a16="http://schemas.microsoft.com/office/drawing/2014/main" id="{A15FF655-4058-FFB0-6ACC-3EB77DF9B116}"/>
              </a:ext>
            </a:extLst>
          </p:cNvPr>
          <p:cNvSpPr/>
          <p:nvPr/>
        </p:nvSpPr>
        <p:spPr>
          <a:xfrm>
            <a:off x="949872" y="2144110"/>
            <a:ext cx="7583213" cy="228247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Oval 7">
            <a:extLst>
              <a:ext uri="{FF2B5EF4-FFF2-40B4-BE49-F238E27FC236}">
                <a16:creationId xmlns:a16="http://schemas.microsoft.com/office/drawing/2014/main" id="{0C4992F4-2ECF-7314-1A8E-AD99153C6603}"/>
              </a:ext>
            </a:extLst>
          </p:cNvPr>
          <p:cNvSpPr/>
          <p:nvPr/>
        </p:nvSpPr>
        <p:spPr>
          <a:xfrm>
            <a:off x="382315" y="4710910"/>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rPr>
              <a:t>3</a:t>
            </a:r>
          </a:p>
        </p:txBody>
      </p:sp>
      <p:sp>
        <p:nvSpPr>
          <p:cNvPr id="9" name="Rounded Rectangle 8">
            <a:extLst>
              <a:ext uri="{FF2B5EF4-FFF2-40B4-BE49-F238E27FC236}">
                <a16:creationId xmlns:a16="http://schemas.microsoft.com/office/drawing/2014/main" id="{1A7566AC-9B1F-8ECD-E1FD-290E4ACF73C0}"/>
              </a:ext>
            </a:extLst>
          </p:cNvPr>
          <p:cNvSpPr/>
          <p:nvPr/>
        </p:nvSpPr>
        <p:spPr>
          <a:xfrm>
            <a:off x="989287" y="5580993"/>
            <a:ext cx="7165427" cy="697316"/>
          </a:xfrm>
          <a:prstGeom prst="roundRect">
            <a:avLst/>
          </a:prstGeom>
          <a:solidFill>
            <a:schemeClr val="accent6">
              <a:lumMod val="20000"/>
              <a:lumOff val="80000"/>
            </a:schemeClr>
          </a:solid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200" dirty="0">
                <a:solidFill>
                  <a:schemeClr val="accent6">
                    <a:lumMod val="75000"/>
                  </a:schemeClr>
                </a:solidFill>
                <a:latin typeface="+mj-lt"/>
              </a:rPr>
              <a:t>issue request to DRAM and respond</a:t>
            </a:r>
            <a:endParaRPr kumimoji="0" lang="en-US" sz="3200" i="0" u="none" strike="noStrike" kern="1200" cap="none" spc="0" normalizeH="0" baseline="0" noProof="0" dirty="0">
              <a:ln>
                <a:noFill/>
              </a:ln>
              <a:solidFill>
                <a:schemeClr val="accent6">
                  <a:lumMod val="75000"/>
                </a:schemeClr>
              </a:solidFill>
              <a:effectLst/>
              <a:uLnTx/>
              <a:uFillTx/>
              <a:latin typeface="+mj-lt"/>
            </a:endParaRPr>
          </a:p>
        </p:txBody>
      </p:sp>
    </p:spTree>
    <p:extLst>
      <p:ext uri="{BB962C8B-B14F-4D97-AF65-F5344CB8AC3E}">
        <p14:creationId xmlns:p14="http://schemas.microsoft.com/office/powerpoint/2010/main" val="342614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4ED00-A87B-F661-16D7-9BC368C72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9D4A5-A572-FB0A-2B19-9F897452C584}"/>
              </a:ext>
            </a:extLst>
          </p:cNvPr>
          <p:cNvSpPr>
            <a:spLocks noGrp="1"/>
          </p:cNvSpPr>
          <p:nvPr>
            <p:ph type="title"/>
          </p:nvPr>
        </p:nvSpPr>
        <p:spPr/>
        <p:txBody>
          <a:bodyPr/>
          <a:lstStyle/>
          <a:p>
            <a:r>
              <a:rPr lang="en-US" dirty="0"/>
              <a:t>Programmable Memory Controller</a:t>
            </a:r>
          </a:p>
        </p:txBody>
      </p:sp>
      <p:sp>
        <p:nvSpPr>
          <p:cNvPr id="4" name="Slide Number Placeholder 3">
            <a:extLst>
              <a:ext uri="{FF2B5EF4-FFF2-40B4-BE49-F238E27FC236}">
                <a16:creationId xmlns:a16="http://schemas.microsoft.com/office/drawing/2014/main" id="{57E848E8-ED1A-5AB4-38AA-26CEB0540587}"/>
              </a:ext>
            </a:extLst>
          </p:cNvPr>
          <p:cNvSpPr>
            <a:spLocks noGrp="1"/>
          </p:cNvSpPr>
          <p:nvPr>
            <p:ph type="sldNum" sz="quarter" idx="12"/>
          </p:nvPr>
        </p:nvSpPr>
        <p:spPr/>
        <p:txBody>
          <a:bodyPr/>
          <a:lstStyle/>
          <a:p>
            <a:fld id="{C19D2B53-EDAE-4B41-B849-8916FA40BCB6}" type="slidenum">
              <a:rPr lang="en-US" smtClean="0"/>
              <a:pPr/>
              <a:t>32</a:t>
            </a:fld>
            <a:endParaRPr lang="en-US" dirty="0"/>
          </a:p>
        </p:txBody>
      </p:sp>
      <p:sp>
        <p:nvSpPr>
          <p:cNvPr id="6" name="TextBox 5">
            <a:extLst>
              <a:ext uri="{FF2B5EF4-FFF2-40B4-BE49-F238E27FC236}">
                <a16:creationId xmlns:a16="http://schemas.microsoft.com/office/drawing/2014/main" id="{26B0E552-D950-A001-307A-B1919368E9BF}"/>
              </a:ext>
            </a:extLst>
          </p:cNvPr>
          <p:cNvSpPr txBox="1"/>
          <p:nvPr/>
        </p:nvSpPr>
        <p:spPr>
          <a:xfrm>
            <a:off x="941118" y="1085320"/>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7" name="TextBox 6">
            <a:extLst>
              <a:ext uri="{FF2B5EF4-FFF2-40B4-BE49-F238E27FC236}">
                <a16:creationId xmlns:a16="http://schemas.microsoft.com/office/drawing/2014/main" id="{37BE8974-9045-92DB-E2C0-C3ECA1A4C4B3}"/>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Provides an </a:t>
            </a:r>
            <a:r>
              <a:rPr lang="en-US" sz="3000" dirty="0">
                <a:solidFill>
                  <a:schemeClr val="accent6">
                    <a:lumMod val="75000"/>
                  </a:schemeClr>
                </a:solidFill>
                <a:latin typeface="Quire Sans" panose="020B0502040400020003" pitchFamily="34" charset="0"/>
                <a:ea typeface="Cambria"/>
              </a:rPr>
              <a:t>easy</a:t>
            </a:r>
            <a:r>
              <a:rPr lang="en-US" sz="3000" dirty="0">
                <a:latin typeface="Quire Sans" panose="020B0502040400020003" pitchFamily="34" charset="0"/>
                <a:ea typeface="Cambria"/>
              </a:rPr>
              <a:t> means to perform</a:t>
            </a:r>
            <a:br>
              <a:rPr lang="en-US" sz="3000" dirty="0">
                <a:latin typeface="Quire Sans" panose="020B0502040400020003" pitchFamily="34" charset="0"/>
                <a:ea typeface="Cambria"/>
              </a:rPr>
            </a:br>
            <a:r>
              <a:rPr lang="en-US" sz="3000" dirty="0">
                <a:solidFill>
                  <a:srgbClr val="C00000"/>
                </a:solidFill>
                <a:latin typeface="Quire Sans" panose="020B0502040400020003" pitchFamily="34" charset="0"/>
                <a:ea typeface="Cambria"/>
              </a:rPr>
              <a:t>low-level memory controller operations</a:t>
            </a:r>
          </a:p>
        </p:txBody>
      </p:sp>
    </p:spTree>
    <p:extLst>
      <p:ext uri="{BB962C8B-B14F-4D97-AF65-F5344CB8AC3E}">
        <p14:creationId xmlns:p14="http://schemas.microsoft.com/office/powerpoint/2010/main" val="14312479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AF81-6885-C310-FBA8-1C5DF770C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AB037-9EF7-0D4C-716B-37D147AA504B}"/>
              </a:ext>
            </a:extLst>
          </p:cNvPr>
          <p:cNvSpPr>
            <a:spLocks noGrp="1"/>
          </p:cNvSpPr>
          <p:nvPr>
            <p:ph type="title"/>
          </p:nvPr>
        </p:nvSpPr>
        <p:spPr/>
        <p:txBody>
          <a:bodyPr/>
          <a:lstStyle/>
          <a:p>
            <a:r>
              <a:rPr lang="en-US" dirty="0"/>
              <a:t>Programmable Memory Controller</a:t>
            </a:r>
          </a:p>
        </p:txBody>
      </p:sp>
      <p:sp>
        <p:nvSpPr>
          <p:cNvPr id="4" name="Slide Number Placeholder 3">
            <a:extLst>
              <a:ext uri="{FF2B5EF4-FFF2-40B4-BE49-F238E27FC236}">
                <a16:creationId xmlns:a16="http://schemas.microsoft.com/office/drawing/2014/main" id="{84138148-62AC-0B53-DD9A-CB20DB489A5E}"/>
              </a:ext>
            </a:extLst>
          </p:cNvPr>
          <p:cNvSpPr>
            <a:spLocks noGrp="1"/>
          </p:cNvSpPr>
          <p:nvPr>
            <p:ph type="sldNum" sz="quarter" idx="12"/>
          </p:nvPr>
        </p:nvSpPr>
        <p:spPr/>
        <p:txBody>
          <a:bodyPr/>
          <a:lstStyle/>
          <a:p>
            <a:fld id="{C19D2B53-EDAE-4B41-B849-8916FA40BCB6}" type="slidenum">
              <a:rPr lang="en-US" smtClean="0"/>
              <a:pPr/>
              <a:t>33</a:t>
            </a:fld>
            <a:endParaRPr lang="en-US" dirty="0"/>
          </a:p>
        </p:txBody>
      </p:sp>
      <p:sp>
        <p:nvSpPr>
          <p:cNvPr id="6" name="TextBox 5">
            <a:extLst>
              <a:ext uri="{FF2B5EF4-FFF2-40B4-BE49-F238E27FC236}">
                <a16:creationId xmlns:a16="http://schemas.microsoft.com/office/drawing/2014/main" id="{7483B6ED-9F71-1E16-F92E-DC7C58C68313}"/>
              </a:ext>
            </a:extLst>
          </p:cNvPr>
          <p:cNvSpPr txBox="1"/>
          <p:nvPr/>
        </p:nvSpPr>
        <p:spPr>
          <a:xfrm>
            <a:off x="941118" y="1085320"/>
            <a:ext cx="7244256" cy="3815252"/>
          </a:xfrm>
          <a:prstGeom prst="rect">
            <a:avLst/>
          </a:prstGeom>
          <a:noFill/>
          <a:ln w="57150">
            <a:noFill/>
          </a:ln>
        </p:spPr>
        <p:txBody>
          <a:bodyPr wrap="none" rtlCol="0" anchor="ctr">
            <a:noAutofit/>
          </a:bodyPr>
          <a:lstStyle/>
          <a:p>
            <a:pPr>
              <a:lnSpc>
                <a:spcPct val="150000"/>
              </a:lnSpc>
            </a:pPr>
            <a:r>
              <a:rPr lang="en-US" sz="2400" dirty="0">
                <a:solidFill>
                  <a:prstClr val="black"/>
                </a:solidFill>
                <a:latin typeface="Consolas" panose="020B0609020204030204" pitchFamily="49" charset="0"/>
                <a:cs typeface="Consolas" panose="020B0609020204030204" pitchFamily="49" charset="0"/>
              </a:rPr>
              <a:t>while (</a:t>
            </a:r>
            <a:r>
              <a:rPr lang="en-US" sz="2400" dirty="0" err="1">
                <a:solidFill>
                  <a:prstClr val="black"/>
                </a:solidFill>
                <a:latin typeface="Consolas" panose="020B0609020204030204" pitchFamily="49" charset="0"/>
                <a:cs typeface="Consolas" panose="020B0609020204030204" pitchFamily="49" charset="0"/>
              </a:rPr>
              <a:t>request_queue_is_empty</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Request req = </a:t>
            </a:r>
            <a:r>
              <a:rPr lang="en-US" sz="2400" dirty="0" err="1">
                <a:solidFill>
                  <a:prstClr val="black"/>
                </a:solidFill>
                <a:latin typeface="Consolas" panose="020B0609020204030204" pitchFamily="49" charset="0"/>
                <a:cs typeface="Consolas" panose="020B0609020204030204" pitchFamily="49" charset="0"/>
              </a:rPr>
              <a:t>receive_memory_request</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pa = </a:t>
            </a:r>
            <a:r>
              <a:rPr lang="en-US" sz="2400" dirty="0" err="1">
                <a:solidFill>
                  <a:prstClr val="black"/>
                </a:solidFill>
                <a:latin typeface="Consolas" panose="020B0609020204030204" pitchFamily="49" charset="0"/>
                <a:cs typeface="Consolas" panose="020B0609020204030204" pitchFamily="49" charset="0"/>
              </a:rPr>
              <a:t>req.physical_address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a:solidFill>
                  <a:prstClr val="black"/>
                </a:solidFill>
                <a:latin typeface="Consolas" panose="020B0609020204030204" pitchFamily="49" charset="0"/>
                <a:cs typeface="Consolas" panose="020B0609020204030204" pitchFamily="49" charset="0"/>
              </a:rPr>
              <a:t>auto </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 = </a:t>
            </a:r>
            <a:r>
              <a:rPr lang="en-US" sz="2400" dirty="0" err="1">
                <a:solidFill>
                  <a:prstClr val="black"/>
                </a:solidFill>
                <a:latin typeface="Consolas" panose="020B0609020204030204" pitchFamily="49" charset="0"/>
                <a:cs typeface="Consolas" panose="020B0609020204030204" pitchFamily="49" charset="0"/>
              </a:rPr>
              <a:t>translate_address</a:t>
            </a:r>
            <a:r>
              <a:rPr lang="en-US" sz="2400" dirty="0">
                <a:solidFill>
                  <a:prstClr val="black"/>
                </a:solidFill>
                <a:latin typeface="Consolas" panose="020B0609020204030204" pitchFamily="49" charset="0"/>
                <a:cs typeface="Consolas" panose="020B0609020204030204" pitchFamily="49" charset="0"/>
              </a:rPr>
              <a:t>(pa);</a:t>
            </a:r>
          </a:p>
          <a:p>
            <a:pPr>
              <a:lnSpc>
                <a:spcPct val="150000"/>
              </a:lnSpc>
            </a:pPr>
            <a:r>
              <a:rPr lang="en-US" sz="2400" dirty="0">
                <a:solidFill>
                  <a:prstClr val="black"/>
                </a:solidFill>
                <a:latin typeface="Consolas" panose="020B0609020204030204" pitchFamily="49" charset="0"/>
                <a:cs typeface="Consolas" panose="020B0609020204030204" pitchFamily="49" charset="0"/>
              </a:rPr>
              <a:t>response = </a:t>
            </a:r>
            <a:r>
              <a:rPr lang="en-US" sz="2400" dirty="0" err="1">
                <a:solidFill>
                  <a:prstClr val="black"/>
                </a:solidFill>
                <a:latin typeface="Consolas" panose="020B0609020204030204" pitchFamily="49" charset="0"/>
                <a:cs typeface="Consolas" panose="020B0609020204030204" pitchFamily="49" charset="0"/>
              </a:rPr>
              <a:t>issue_read</a:t>
            </a:r>
            <a:r>
              <a:rPr lang="en-US" sz="2400" dirty="0">
                <a:solidFill>
                  <a:prstClr val="black"/>
                </a:solidFill>
                <a:latin typeface="Consolas" panose="020B0609020204030204" pitchFamily="49" charset="0"/>
                <a:cs typeface="Consolas" panose="020B0609020204030204" pitchFamily="49" charset="0"/>
              </a:rPr>
              <a:t>(</a:t>
            </a:r>
            <a:r>
              <a:rPr lang="en-US" sz="2400" dirty="0" err="1">
                <a:solidFill>
                  <a:prstClr val="black"/>
                </a:solidFill>
                <a:latin typeface="Consolas" panose="020B0609020204030204" pitchFamily="49" charset="0"/>
                <a:cs typeface="Consolas" panose="020B0609020204030204" pitchFamily="49" charset="0"/>
              </a:rPr>
              <a:t>dram_address</a:t>
            </a:r>
            <a:r>
              <a:rPr lang="en-US" sz="2400" dirty="0">
                <a:solidFill>
                  <a:prstClr val="black"/>
                </a:solidFill>
                <a:latin typeface="Consolas" panose="020B0609020204030204" pitchFamily="49" charset="0"/>
                <a:cs typeface="Consolas" panose="020B0609020204030204" pitchFamily="49" charset="0"/>
              </a:rPr>
              <a:t>);</a:t>
            </a:r>
          </a:p>
          <a:p>
            <a:pPr>
              <a:lnSpc>
                <a:spcPct val="150000"/>
              </a:lnSpc>
            </a:pPr>
            <a:r>
              <a:rPr lang="en-US" sz="2400" dirty="0" err="1">
                <a:solidFill>
                  <a:prstClr val="black"/>
                </a:solidFill>
                <a:latin typeface="Consolas" panose="020B0609020204030204" pitchFamily="49" charset="0"/>
                <a:cs typeface="Consolas" panose="020B0609020204030204" pitchFamily="49" charset="0"/>
              </a:rPr>
              <a:t>send_response</a:t>
            </a:r>
            <a:r>
              <a:rPr lang="en-US" sz="2400" dirty="0">
                <a:solidFill>
                  <a:prstClr val="black"/>
                </a:solidFill>
                <a:latin typeface="Consolas" panose="020B0609020204030204" pitchFamily="49" charset="0"/>
                <a:cs typeface="Consolas" panose="020B0609020204030204" pitchFamily="49" charset="0"/>
              </a:rPr>
              <a:t>(req);</a:t>
            </a:r>
          </a:p>
          <a:p>
            <a:pPr>
              <a:lnSpc>
                <a:spcPct val="90000"/>
              </a:lnSpc>
            </a:pPr>
            <a:endParaRPr lang="en-US" sz="2400" dirty="0">
              <a:solidFill>
                <a:prstClr val="black"/>
              </a:solidFill>
              <a:latin typeface="Consolas" panose="020B0609020204030204" pitchFamily="49" charset="0"/>
              <a:cs typeface="Consolas" panose="020B0609020204030204" pitchFamily="49" charset="0"/>
            </a:endParaRPr>
          </a:p>
        </p:txBody>
      </p:sp>
      <p:sp>
        <p:nvSpPr>
          <p:cNvPr id="5" name="Rectangle 4">
            <a:extLst>
              <a:ext uri="{FF2B5EF4-FFF2-40B4-BE49-F238E27FC236}">
                <a16:creationId xmlns:a16="http://schemas.microsoft.com/office/drawing/2014/main" id="{45D2B29B-CF1E-548D-676B-01D90FDFEAF7}"/>
              </a:ext>
            </a:extLst>
          </p:cNvPr>
          <p:cNvSpPr/>
          <p:nvPr/>
        </p:nvSpPr>
        <p:spPr>
          <a:xfrm>
            <a:off x="330506" y="1085320"/>
            <a:ext cx="8527055" cy="5243918"/>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7EEE72F2-3642-BC44-F0C9-B398EA270799}"/>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Provides an </a:t>
            </a:r>
            <a:r>
              <a:rPr lang="en-US" sz="3000" dirty="0">
                <a:solidFill>
                  <a:schemeClr val="accent6">
                    <a:lumMod val="75000"/>
                  </a:schemeClr>
                </a:solidFill>
                <a:latin typeface="Quire Sans" panose="020B0502040400020003" pitchFamily="34" charset="0"/>
                <a:ea typeface="Cambria"/>
              </a:rPr>
              <a:t>easy</a:t>
            </a:r>
            <a:r>
              <a:rPr lang="en-US" sz="3000" dirty="0">
                <a:latin typeface="Quire Sans" panose="020B0502040400020003" pitchFamily="34" charset="0"/>
                <a:ea typeface="Cambria"/>
              </a:rPr>
              <a:t> means to perform</a:t>
            </a:r>
            <a:br>
              <a:rPr lang="en-US" sz="3000" dirty="0">
                <a:latin typeface="Quire Sans" panose="020B0502040400020003" pitchFamily="34" charset="0"/>
                <a:ea typeface="Cambria"/>
              </a:rPr>
            </a:br>
            <a:r>
              <a:rPr lang="en-US" sz="3000" dirty="0">
                <a:solidFill>
                  <a:srgbClr val="C00000"/>
                </a:solidFill>
                <a:latin typeface="Quire Sans" panose="020B0502040400020003" pitchFamily="34" charset="0"/>
                <a:ea typeface="Cambria"/>
              </a:rPr>
              <a:t>low-level memory controller operations</a:t>
            </a:r>
          </a:p>
        </p:txBody>
      </p:sp>
      <p:pic>
        <p:nvPicPr>
          <p:cNvPr id="3" name="Picture 2">
            <a:extLst>
              <a:ext uri="{FF2B5EF4-FFF2-40B4-BE49-F238E27FC236}">
                <a16:creationId xmlns:a16="http://schemas.microsoft.com/office/drawing/2014/main" id="{4B470ABD-8241-2939-3FDC-B86D933AFD1C}"/>
              </a:ext>
            </a:extLst>
          </p:cNvPr>
          <p:cNvPicPr>
            <a:picLocks noChangeAspect="1"/>
          </p:cNvPicPr>
          <p:nvPr/>
        </p:nvPicPr>
        <p:blipFill>
          <a:blip r:embed="rId3"/>
          <a:stretch>
            <a:fillRect/>
          </a:stretch>
        </p:blipFill>
        <p:spPr>
          <a:xfrm>
            <a:off x="441037" y="2390739"/>
            <a:ext cx="8372457" cy="2076521"/>
          </a:xfrm>
          <a:prstGeom prst="rect">
            <a:avLst/>
          </a:prstGeom>
        </p:spPr>
      </p:pic>
      <p:sp>
        <p:nvSpPr>
          <p:cNvPr id="8" name="TextBox 7">
            <a:extLst>
              <a:ext uri="{FF2B5EF4-FFF2-40B4-BE49-F238E27FC236}">
                <a16:creationId xmlns:a16="http://schemas.microsoft.com/office/drawing/2014/main" id="{84BAE3B2-76A3-7D0D-B093-0F25811404EB}"/>
              </a:ext>
            </a:extLst>
          </p:cNvPr>
          <p:cNvSpPr txBox="1"/>
          <p:nvPr/>
        </p:nvSpPr>
        <p:spPr>
          <a:xfrm>
            <a:off x="1180517" y="1425909"/>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1584829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C51F-111F-50B5-E434-9491CD87C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F31CE-58F9-2D6D-9864-4D46E372966D}"/>
              </a:ext>
            </a:extLst>
          </p:cNvPr>
          <p:cNvSpPr>
            <a:spLocks noGrp="1"/>
          </p:cNvSpPr>
          <p:nvPr>
            <p:ph type="title"/>
          </p:nvPr>
        </p:nvSpPr>
        <p:spPr/>
        <p:txBody>
          <a:bodyPr>
            <a:noAutofit/>
          </a:bodyPr>
          <a:lstStyle/>
          <a:p>
            <a:r>
              <a:rPr lang="en-US" sz="3400" dirty="0"/>
              <a:t>Using a Programmable Memory Controller</a:t>
            </a:r>
            <a:br>
              <a:rPr lang="en-US" sz="3400" dirty="0"/>
            </a:br>
            <a:r>
              <a:rPr lang="en-US" sz="3400" dirty="0"/>
              <a:t>in an FPGA-based System is Challenging</a:t>
            </a:r>
          </a:p>
        </p:txBody>
      </p:sp>
      <p:sp>
        <p:nvSpPr>
          <p:cNvPr id="4" name="Slide Number Placeholder 3">
            <a:extLst>
              <a:ext uri="{FF2B5EF4-FFF2-40B4-BE49-F238E27FC236}">
                <a16:creationId xmlns:a16="http://schemas.microsoft.com/office/drawing/2014/main" id="{E8837012-FF3F-AABE-893B-C85078EFF686}"/>
              </a:ext>
            </a:extLst>
          </p:cNvPr>
          <p:cNvSpPr>
            <a:spLocks noGrp="1"/>
          </p:cNvSpPr>
          <p:nvPr>
            <p:ph type="sldNum" sz="quarter" idx="12"/>
          </p:nvPr>
        </p:nvSpPr>
        <p:spPr/>
        <p:txBody>
          <a:bodyPr/>
          <a:lstStyle/>
          <a:p>
            <a:fld id="{C19D2B53-EDAE-4B41-B849-8916FA40BCB6}" type="slidenum">
              <a:rPr lang="en-US" smtClean="0"/>
              <a:pPr/>
              <a:t>34</a:t>
            </a:fld>
            <a:endParaRPr lang="en-US" dirty="0"/>
          </a:p>
        </p:txBody>
      </p:sp>
      <p:sp>
        <p:nvSpPr>
          <p:cNvPr id="5" name="TextBox 4">
            <a:extLst>
              <a:ext uri="{FF2B5EF4-FFF2-40B4-BE49-F238E27FC236}">
                <a16:creationId xmlns:a16="http://schemas.microsoft.com/office/drawing/2014/main" id="{9BA2A4E3-DB47-C8D3-21F1-7BDCC9D9BD86}"/>
              </a:ext>
            </a:extLst>
          </p:cNvPr>
          <p:cNvSpPr txBox="1"/>
          <p:nvPr/>
        </p:nvSpPr>
        <p:spPr>
          <a:xfrm>
            <a:off x="2088061" y="1364763"/>
            <a:ext cx="4950370" cy="514248"/>
          </a:xfrm>
          <a:prstGeom prst="roundRect">
            <a:avLst/>
          </a:prstGeom>
          <a:noFill/>
          <a:ln w="76200">
            <a:solidFill>
              <a:schemeClr val="accent5">
                <a:lumMod val="75000"/>
              </a:schemeClr>
            </a:solidFill>
          </a:ln>
        </p:spPr>
        <p:txBody>
          <a:bodyPr wrap="none" rtlCol="0" anchor="ctr">
            <a:noAutofit/>
          </a:bodyPr>
          <a:lstStyle/>
          <a:p>
            <a:pPr algn="ctr">
              <a:lnSpc>
                <a:spcPct val="90000"/>
              </a:lnSpc>
            </a:pPr>
            <a:r>
              <a:rPr lang="en-US" sz="2600" dirty="0">
                <a:solidFill>
                  <a:schemeClr val="accent5">
                    <a:lumMod val="75000"/>
                  </a:schemeClr>
                </a:solidFill>
              </a:rPr>
              <a:t>C++ Memory Controller Program</a:t>
            </a:r>
          </a:p>
        </p:txBody>
      </p:sp>
      <p:cxnSp>
        <p:nvCxnSpPr>
          <p:cNvPr id="7" name="Straight Arrow Connector 6">
            <a:extLst>
              <a:ext uri="{FF2B5EF4-FFF2-40B4-BE49-F238E27FC236}">
                <a16:creationId xmlns:a16="http://schemas.microsoft.com/office/drawing/2014/main" id="{5D504D4D-7186-5CD6-2344-15C8806B86DE}"/>
              </a:ext>
            </a:extLst>
          </p:cNvPr>
          <p:cNvCxnSpPr>
            <a:cxnSpLocks/>
          </p:cNvCxnSpPr>
          <p:nvPr/>
        </p:nvCxnSpPr>
        <p:spPr>
          <a:xfrm>
            <a:off x="4563246" y="1918426"/>
            <a:ext cx="0" cy="5488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4E6557-2EA0-A927-DDE5-281A3AAE092D}"/>
              </a:ext>
            </a:extLst>
          </p:cNvPr>
          <p:cNvSpPr txBox="1"/>
          <p:nvPr/>
        </p:nvSpPr>
        <p:spPr>
          <a:xfrm>
            <a:off x="1062429" y="2691666"/>
            <a:ext cx="7001634" cy="66215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Executes </a:t>
            </a:r>
            <a:r>
              <a:rPr lang="en-US" sz="2600" dirty="0">
                <a:solidFill>
                  <a:srgbClr val="C00000"/>
                </a:solidFill>
              </a:rPr>
              <a:t>many instructions </a:t>
            </a:r>
            <a:br>
              <a:rPr lang="en-US" sz="2600" dirty="0">
                <a:solidFill>
                  <a:prstClr val="black"/>
                </a:solidFill>
              </a:rPr>
            </a:br>
            <a:r>
              <a:rPr lang="en-US" sz="2600" dirty="0">
                <a:solidFill>
                  <a:prstClr val="black"/>
                </a:solidFill>
              </a:rPr>
              <a:t>to </a:t>
            </a:r>
            <a:r>
              <a:rPr lang="en-US" sz="2600" dirty="0">
                <a:solidFill>
                  <a:srgbClr val="C00000"/>
                </a:solidFill>
              </a:rPr>
              <a:t>simulate</a:t>
            </a:r>
            <a:r>
              <a:rPr lang="en-US" sz="2600" dirty="0">
                <a:solidFill>
                  <a:prstClr val="black"/>
                </a:solidFill>
              </a:rPr>
              <a:t> </a:t>
            </a:r>
            <a:r>
              <a:rPr lang="en-US" sz="2600" dirty="0">
                <a:solidFill>
                  <a:srgbClr val="C00000"/>
                </a:solidFill>
              </a:rPr>
              <a:t>one</a:t>
            </a:r>
            <a:r>
              <a:rPr lang="en-US" sz="2600" dirty="0">
                <a:solidFill>
                  <a:prstClr val="black"/>
                </a:solidFill>
              </a:rPr>
              <a:t> memory controller </a:t>
            </a:r>
            <a:r>
              <a:rPr lang="en-US" sz="2600" dirty="0">
                <a:solidFill>
                  <a:srgbClr val="C00000"/>
                </a:solidFill>
              </a:rPr>
              <a:t>clock cycle</a:t>
            </a:r>
            <a:br>
              <a:rPr lang="en-US" sz="2600" dirty="0">
                <a:solidFill>
                  <a:srgbClr val="C00000"/>
                </a:solidFill>
              </a:rPr>
            </a:br>
            <a:r>
              <a:rPr lang="en-US" sz="2600" dirty="0">
                <a:solidFill>
                  <a:srgbClr val="C00000"/>
                </a:solidFill>
              </a:rPr>
              <a:t>(i.e., is slow)</a:t>
            </a:r>
          </a:p>
        </p:txBody>
      </p:sp>
      <p:sp>
        <p:nvSpPr>
          <p:cNvPr id="9" name="Oval 8">
            <a:extLst>
              <a:ext uri="{FF2B5EF4-FFF2-40B4-BE49-F238E27FC236}">
                <a16:creationId xmlns:a16="http://schemas.microsoft.com/office/drawing/2014/main" id="{BD04CCED-5D3D-04F7-9E0D-30A42D526D71}"/>
              </a:ext>
            </a:extLst>
          </p:cNvPr>
          <p:cNvSpPr/>
          <p:nvPr/>
        </p:nvSpPr>
        <p:spPr>
          <a:xfrm>
            <a:off x="325317" y="3981533"/>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10" name="Oval 9">
            <a:extLst>
              <a:ext uri="{FF2B5EF4-FFF2-40B4-BE49-F238E27FC236}">
                <a16:creationId xmlns:a16="http://schemas.microsoft.com/office/drawing/2014/main" id="{E25821BF-89E2-5730-A51B-95653B137F9D}"/>
              </a:ext>
            </a:extLst>
          </p:cNvPr>
          <p:cNvSpPr/>
          <p:nvPr/>
        </p:nvSpPr>
        <p:spPr>
          <a:xfrm>
            <a:off x="325317" y="5153978"/>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13" name="TextBox 12">
            <a:extLst>
              <a:ext uri="{FF2B5EF4-FFF2-40B4-BE49-F238E27FC236}">
                <a16:creationId xmlns:a16="http://schemas.microsoft.com/office/drawing/2014/main" id="{13C8481C-8389-C4F8-233F-30691A4A29F9}"/>
              </a:ext>
            </a:extLst>
          </p:cNvPr>
          <p:cNvSpPr txBox="1"/>
          <p:nvPr/>
        </p:nvSpPr>
        <p:spPr>
          <a:xfrm>
            <a:off x="1444669" y="3981532"/>
            <a:ext cx="6408683" cy="914402"/>
          </a:xfrm>
          <a:prstGeom prst="rect">
            <a:avLst/>
          </a:prstGeom>
          <a:noFill/>
          <a:ln w="57150">
            <a:noFill/>
          </a:ln>
        </p:spPr>
        <p:txBody>
          <a:bodyPr wrap="none" rtlCol="0" anchor="ctr">
            <a:noAutofit/>
          </a:bodyPr>
          <a:lstStyle/>
          <a:p>
            <a:pPr>
              <a:lnSpc>
                <a:spcPct val="90000"/>
              </a:lnSpc>
            </a:pPr>
            <a:r>
              <a:rPr lang="en-US" sz="2600" dirty="0">
                <a:solidFill>
                  <a:schemeClr val="accent4">
                    <a:lumMod val="75000"/>
                  </a:schemeClr>
                </a:solidFill>
              </a:rPr>
              <a:t>Cannot</a:t>
            </a:r>
            <a:r>
              <a:rPr lang="en-US" sz="2600" dirty="0">
                <a:solidFill>
                  <a:prstClr val="black"/>
                </a:solidFill>
              </a:rPr>
              <a:t> issue DRAM commands </a:t>
            </a:r>
            <a:br>
              <a:rPr lang="en-US" sz="2600" dirty="0">
                <a:solidFill>
                  <a:prstClr val="black"/>
                </a:solidFill>
              </a:rPr>
            </a:br>
            <a:r>
              <a:rPr lang="en-US" sz="2600" dirty="0">
                <a:solidFill>
                  <a:prstClr val="black"/>
                </a:solidFill>
              </a:rPr>
              <a:t>at </a:t>
            </a:r>
            <a:r>
              <a:rPr lang="en-US" sz="2600" dirty="0">
                <a:solidFill>
                  <a:schemeClr val="accent4">
                    <a:lumMod val="75000"/>
                  </a:schemeClr>
                </a:solidFill>
              </a:rPr>
              <a:t>nanosecond granularity</a:t>
            </a:r>
          </a:p>
        </p:txBody>
      </p:sp>
      <p:sp>
        <p:nvSpPr>
          <p:cNvPr id="14" name="TextBox 13">
            <a:extLst>
              <a:ext uri="{FF2B5EF4-FFF2-40B4-BE49-F238E27FC236}">
                <a16:creationId xmlns:a16="http://schemas.microsoft.com/office/drawing/2014/main" id="{EF17DD28-6389-3D9F-5A88-4754D8EFE872}"/>
              </a:ext>
            </a:extLst>
          </p:cNvPr>
          <p:cNvSpPr txBox="1"/>
          <p:nvPr/>
        </p:nvSpPr>
        <p:spPr>
          <a:xfrm>
            <a:off x="1444668" y="5153976"/>
            <a:ext cx="6408683"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The processor experiences </a:t>
            </a:r>
            <a:r>
              <a:rPr lang="en-US" sz="2600" dirty="0">
                <a:solidFill>
                  <a:schemeClr val="accent6">
                    <a:lumMod val="75000"/>
                  </a:schemeClr>
                </a:solidFill>
              </a:rPr>
              <a:t>lengthier stalls</a:t>
            </a:r>
            <a:r>
              <a:rPr lang="en-US" sz="2600" dirty="0">
                <a:solidFill>
                  <a:prstClr val="black"/>
                </a:solidFill>
              </a:rPr>
              <a:t> </a:t>
            </a:r>
            <a:br>
              <a:rPr lang="en-US" sz="2600" dirty="0">
                <a:solidFill>
                  <a:prstClr val="black"/>
                </a:solidFill>
              </a:rPr>
            </a:br>
            <a:r>
              <a:rPr lang="en-US" sz="2600" dirty="0">
                <a:solidFill>
                  <a:schemeClr val="accent6">
                    <a:lumMod val="75000"/>
                  </a:schemeClr>
                </a:solidFill>
              </a:rPr>
              <a:t>waiting for memory </a:t>
            </a:r>
            <a:r>
              <a:rPr lang="en-US" sz="2600" dirty="0">
                <a:solidFill>
                  <a:prstClr val="black"/>
                </a:solidFill>
              </a:rPr>
              <a:t>than in a real system</a:t>
            </a:r>
          </a:p>
        </p:txBody>
      </p:sp>
    </p:spTree>
    <p:extLst>
      <p:ext uri="{BB962C8B-B14F-4D97-AF65-F5344CB8AC3E}">
        <p14:creationId xmlns:p14="http://schemas.microsoft.com/office/powerpoint/2010/main" val="34677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F52E-279B-7EC8-54AE-DE5ACCF9F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C71D9-A778-A931-14E8-BCB4363B15DA}"/>
              </a:ext>
            </a:extLst>
          </p:cNvPr>
          <p:cNvSpPr>
            <a:spLocks noGrp="1"/>
          </p:cNvSpPr>
          <p:nvPr>
            <p:ph type="title"/>
          </p:nvPr>
        </p:nvSpPr>
        <p:spPr/>
        <p:txBody>
          <a:bodyPr>
            <a:noAutofit/>
          </a:bodyPr>
          <a:lstStyle/>
          <a:p>
            <a:r>
              <a:rPr lang="en-US" dirty="0"/>
              <a:t>Recall: Clock Frequency Discrepancy</a:t>
            </a:r>
          </a:p>
        </p:txBody>
      </p:sp>
      <p:sp>
        <p:nvSpPr>
          <p:cNvPr id="4" name="Slide Number Placeholder 3">
            <a:extLst>
              <a:ext uri="{FF2B5EF4-FFF2-40B4-BE49-F238E27FC236}">
                <a16:creationId xmlns:a16="http://schemas.microsoft.com/office/drawing/2014/main" id="{A40FACE3-AC03-5BD9-E561-4CA463518D9B}"/>
              </a:ext>
            </a:extLst>
          </p:cNvPr>
          <p:cNvSpPr>
            <a:spLocks noGrp="1"/>
          </p:cNvSpPr>
          <p:nvPr>
            <p:ph type="sldNum" sz="quarter" idx="12"/>
          </p:nvPr>
        </p:nvSpPr>
        <p:spPr/>
        <p:txBody>
          <a:bodyPr/>
          <a:lstStyle/>
          <a:p>
            <a:fld id="{C19D2B53-EDAE-4B41-B849-8916FA40BCB6}" type="slidenum">
              <a:rPr lang="en-US" smtClean="0"/>
              <a:pPr/>
              <a:t>35</a:t>
            </a:fld>
            <a:endParaRPr lang="en-US" dirty="0"/>
          </a:p>
        </p:txBody>
      </p:sp>
      <p:sp>
        <p:nvSpPr>
          <p:cNvPr id="45" name="Rectangle 44">
            <a:extLst>
              <a:ext uri="{FF2B5EF4-FFF2-40B4-BE49-F238E27FC236}">
                <a16:creationId xmlns:a16="http://schemas.microsoft.com/office/drawing/2014/main" id="{81A60B65-B8EC-EA18-CA76-94CFA5821178}"/>
              </a:ext>
            </a:extLst>
          </p:cNvPr>
          <p:cNvSpPr/>
          <p:nvPr/>
        </p:nvSpPr>
        <p:spPr>
          <a:xfrm>
            <a:off x="1229800" y="1921690"/>
            <a:ext cx="1904299" cy="1904299"/>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grpSp>
        <p:nvGrpSpPr>
          <p:cNvPr id="46" name="Group 45">
            <a:extLst>
              <a:ext uri="{FF2B5EF4-FFF2-40B4-BE49-F238E27FC236}">
                <a16:creationId xmlns:a16="http://schemas.microsoft.com/office/drawing/2014/main" id="{678BCC41-0AD7-EB8D-E0D6-C68BAD15343C}"/>
              </a:ext>
            </a:extLst>
          </p:cNvPr>
          <p:cNvGrpSpPr/>
          <p:nvPr/>
        </p:nvGrpSpPr>
        <p:grpSpPr>
          <a:xfrm>
            <a:off x="1315179" y="2006379"/>
            <a:ext cx="1733540" cy="1734920"/>
            <a:chOff x="1395167" y="1742206"/>
            <a:chExt cx="1733540" cy="1734920"/>
          </a:xfrm>
        </p:grpSpPr>
        <p:sp>
          <p:nvSpPr>
            <p:cNvPr id="47" name="Rounded Rectangle 46">
              <a:extLst>
                <a:ext uri="{FF2B5EF4-FFF2-40B4-BE49-F238E27FC236}">
                  <a16:creationId xmlns:a16="http://schemas.microsoft.com/office/drawing/2014/main" id="{74F8DB13-7137-26FC-C711-45B194149973}"/>
                </a:ext>
              </a:extLst>
            </p:cNvPr>
            <p:cNvSpPr/>
            <p:nvPr/>
          </p:nvSpPr>
          <p:spPr>
            <a:xfrm>
              <a:off x="1645921" y="1992960"/>
              <a:ext cx="1232034" cy="1233413"/>
            </a:xfrm>
            <a:prstGeom prst="roundRect">
              <a:avLst/>
            </a:prstGeom>
            <a:noFill/>
            <a:ln w="762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200" b="1" i="0" u="none" strike="noStrike" kern="1200" cap="none" spc="0" normalizeH="0" baseline="0" noProof="0" dirty="0">
                  <a:ln>
                    <a:noFill/>
                  </a:ln>
                  <a:effectLst/>
                  <a:uLnTx/>
                  <a:uFillTx/>
                  <a:latin typeface="+mj-lt"/>
                </a:rPr>
                <a:t>CPU</a:t>
              </a:r>
            </a:p>
          </p:txBody>
        </p:sp>
        <p:cxnSp>
          <p:nvCxnSpPr>
            <p:cNvPr id="48" name="Straight Connector 47">
              <a:extLst>
                <a:ext uri="{FF2B5EF4-FFF2-40B4-BE49-F238E27FC236}">
                  <a16:creationId xmlns:a16="http://schemas.microsoft.com/office/drawing/2014/main" id="{C7F0BDBF-397B-81E6-3049-8608BA9428F3}"/>
                </a:ext>
              </a:extLst>
            </p:cNvPr>
            <p:cNvCxnSpPr/>
            <p:nvPr/>
          </p:nvCxnSpPr>
          <p:spPr>
            <a:xfrm>
              <a:off x="177555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8184C1-48A3-3043-480C-751E5303902F}"/>
                </a:ext>
              </a:extLst>
            </p:cNvPr>
            <p:cNvCxnSpPr/>
            <p:nvPr/>
          </p:nvCxnSpPr>
          <p:spPr>
            <a:xfrm>
              <a:off x="2010656" y="174220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B16630-3BAF-ECAB-A413-274CF596CDCF}"/>
                </a:ext>
              </a:extLst>
            </p:cNvPr>
            <p:cNvCxnSpPr/>
            <p:nvPr/>
          </p:nvCxnSpPr>
          <p:spPr>
            <a:xfrm>
              <a:off x="2245759"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BECD5E8-3BB4-A2C1-71AA-734815722374}"/>
                </a:ext>
              </a:extLst>
            </p:cNvPr>
            <p:cNvCxnSpPr/>
            <p:nvPr/>
          </p:nvCxnSpPr>
          <p:spPr>
            <a:xfrm>
              <a:off x="2480862" y="1742207"/>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5B15580-2C92-E710-A25D-05F78C8410C9}"/>
                </a:ext>
              </a:extLst>
            </p:cNvPr>
            <p:cNvCxnSpPr/>
            <p:nvPr/>
          </p:nvCxnSpPr>
          <p:spPr>
            <a:xfrm>
              <a:off x="2715963" y="1742206"/>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7E62E07-5424-F649-9025-B409BF48D273}"/>
                </a:ext>
              </a:extLst>
            </p:cNvPr>
            <p:cNvCxnSpPr/>
            <p:nvPr/>
          </p:nvCxnSpPr>
          <p:spPr>
            <a:xfrm>
              <a:off x="179777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B6AC583-F386-B2DA-1BB7-6083BF10BDDE}"/>
                </a:ext>
              </a:extLst>
            </p:cNvPr>
            <p:cNvCxnSpPr/>
            <p:nvPr/>
          </p:nvCxnSpPr>
          <p:spPr>
            <a:xfrm>
              <a:off x="2032881" y="3226375"/>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5E10B1-B5BC-9D1C-D716-A1650F45E17A}"/>
                </a:ext>
              </a:extLst>
            </p:cNvPr>
            <p:cNvCxnSpPr/>
            <p:nvPr/>
          </p:nvCxnSpPr>
          <p:spPr>
            <a:xfrm>
              <a:off x="2267984"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90F7622-D23B-A42B-F6D8-9BBFDE77ED65}"/>
                </a:ext>
              </a:extLst>
            </p:cNvPr>
            <p:cNvCxnSpPr/>
            <p:nvPr/>
          </p:nvCxnSpPr>
          <p:spPr>
            <a:xfrm>
              <a:off x="2503087" y="3226374"/>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C7CB33D-2FAF-4385-D771-A1517C2ADC12}"/>
                </a:ext>
              </a:extLst>
            </p:cNvPr>
            <p:cNvCxnSpPr/>
            <p:nvPr/>
          </p:nvCxnSpPr>
          <p:spPr>
            <a:xfrm>
              <a:off x="2738188" y="3226373"/>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03BB326-59C2-AE97-B54B-9FCC5B9B7DCA}"/>
                </a:ext>
              </a:extLst>
            </p:cNvPr>
            <p:cNvGrpSpPr/>
            <p:nvPr/>
          </p:nvGrpSpPr>
          <p:grpSpPr>
            <a:xfrm rot="5400000">
              <a:off x="2533126" y="2454849"/>
              <a:ext cx="940410" cy="250753"/>
              <a:chOff x="3169378" y="2169098"/>
              <a:chExt cx="940410" cy="250753"/>
            </a:xfrm>
          </p:grpSpPr>
          <p:cxnSp>
            <p:nvCxnSpPr>
              <p:cNvPr id="3073" name="Straight Connector 3072">
                <a:extLst>
                  <a:ext uri="{FF2B5EF4-FFF2-40B4-BE49-F238E27FC236}">
                    <a16:creationId xmlns:a16="http://schemas.microsoft.com/office/drawing/2014/main" id="{D77DEFE8-CCE9-8BF5-2A50-03F77F2C7C24}"/>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5" name="Straight Connector 3074">
                <a:extLst>
                  <a:ext uri="{FF2B5EF4-FFF2-40B4-BE49-F238E27FC236}">
                    <a16:creationId xmlns:a16="http://schemas.microsoft.com/office/drawing/2014/main" id="{FC4F141E-2B7D-6DA1-A4FF-449708A4D833}"/>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6" name="Straight Connector 3075">
                <a:extLst>
                  <a:ext uri="{FF2B5EF4-FFF2-40B4-BE49-F238E27FC236}">
                    <a16:creationId xmlns:a16="http://schemas.microsoft.com/office/drawing/2014/main" id="{2971D2D5-ED8B-200C-E652-FDF621E4A96F}"/>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82DDD480-80F0-1FC2-8B51-0031808A62D0}"/>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8" name="Straight Connector 3077">
                <a:extLst>
                  <a:ext uri="{FF2B5EF4-FFF2-40B4-BE49-F238E27FC236}">
                    <a16:creationId xmlns:a16="http://schemas.microsoft.com/office/drawing/2014/main" id="{7605677C-9F41-8888-418A-0DD7EC71742E}"/>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8488F84-7F07-5146-38E3-396D5467680E}"/>
                </a:ext>
              </a:extLst>
            </p:cNvPr>
            <p:cNvGrpSpPr/>
            <p:nvPr/>
          </p:nvGrpSpPr>
          <p:grpSpPr>
            <a:xfrm rot="5400000">
              <a:off x="1050339" y="2484290"/>
              <a:ext cx="940410" cy="250753"/>
              <a:chOff x="3169378" y="2169098"/>
              <a:chExt cx="940410" cy="250753"/>
            </a:xfrm>
          </p:grpSpPr>
          <p:cxnSp>
            <p:nvCxnSpPr>
              <p:cNvPr id="60" name="Straight Connector 59">
                <a:extLst>
                  <a:ext uri="{FF2B5EF4-FFF2-40B4-BE49-F238E27FC236}">
                    <a16:creationId xmlns:a16="http://schemas.microsoft.com/office/drawing/2014/main" id="{388CD83A-28AB-2C1B-B628-6DF7F3421B49}"/>
                  </a:ext>
                </a:extLst>
              </p:cNvPr>
              <p:cNvCxnSpPr/>
              <p:nvPr/>
            </p:nvCxnSpPr>
            <p:spPr>
              <a:xfrm>
                <a:off x="316937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61EADDF-7507-67CD-677F-BB172CA61C05}"/>
                  </a:ext>
                </a:extLst>
              </p:cNvPr>
              <p:cNvCxnSpPr/>
              <p:nvPr/>
            </p:nvCxnSpPr>
            <p:spPr>
              <a:xfrm>
                <a:off x="3404481" y="2169100"/>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D94366C-E5AC-0AF3-7831-35F250067F6C}"/>
                  </a:ext>
                </a:extLst>
              </p:cNvPr>
              <p:cNvCxnSpPr/>
              <p:nvPr/>
            </p:nvCxnSpPr>
            <p:spPr>
              <a:xfrm>
                <a:off x="3639584"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1D0D46-A685-14FC-7F8D-7735E74D7C74}"/>
                  </a:ext>
                </a:extLst>
              </p:cNvPr>
              <p:cNvCxnSpPr/>
              <p:nvPr/>
            </p:nvCxnSpPr>
            <p:spPr>
              <a:xfrm>
                <a:off x="3874687" y="2169099"/>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64BD64C8-5B35-27B3-15D3-528D4757FC80}"/>
                  </a:ext>
                </a:extLst>
              </p:cNvPr>
              <p:cNvCxnSpPr/>
              <p:nvPr/>
            </p:nvCxnSpPr>
            <p:spPr>
              <a:xfrm>
                <a:off x="4109788" y="2169098"/>
                <a:ext cx="0" cy="25075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079" name="TextBox 3078">
            <a:extLst>
              <a:ext uri="{FF2B5EF4-FFF2-40B4-BE49-F238E27FC236}">
                <a16:creationId xmlns:a16="http://schemas.microsoft.com/office/drawing/2014/main" id="{AE0509D5-A9DE-C52E-DC78-D065EC48E030}"/>
              </a:ext>
            </a:extLst>
          </p:cNvPr>
          <p:cNvSpPr txBox="1"/>
          <p:nvPr/>
        </p:nvSpPr>
        <p:spPr>
          <a:xfrm>
            <a:off x="849952" y="4001710"/>
            <a:ext cx="2676088" cy="264439"/>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FPGA Implementation</a:t>
            </a:r>
          </a:p>
        </p:txBody>
      </p:sp>
      <p:sp>
        <p:nvSpPr>
          <p:cNvPr id="3080" name="TextBox 3079">
            <a:extLst>
              <a:ext uri="{FF2B5EF4-FFF2-40B4-BE49-F238E27FC236}">
                <a16:creationId xmlns:a16="http://schemas.microsoft.com/office/drawing/2014/main" id="{5E090FF2-4030-E17F-BAF3-3E4E0058FCEE}"/>
              </a:ext>
            </a:extLst>
          </p:cNvPr>
          <p:cNvSpPr txBox="1"/>
          <p:nvPr/>
        </p:nvSpPr>
        <p:spPr>
          <a:xfrm>
            <a:off x="1432446" y="1466916"/>
            <a:ext cx="1543571"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pic>
        <p:nvPicPr>
          <p:cNvPr id="3082" name="Picture 3081">
            <a:extLst>
              <a:ext uri="{FF2B5EF4-FFF2-40B4-BE49-F238E27FC236}">
                <a16:creationId xmlns:a16="http://schemas.microsoft.com/office/drawing/2014/main" id="{78FE7504-BE00-546B-E660-8CB63020E4E3}"/>
              </a:ext>
            </a:extLst>
          </p:cNvPr>
          <p:cNvPicPr>
            <a:picLocks noChangeAspect="1"/>
          </p:cNvPicPr>
          <p:nvPr/>
        </p:nvPicPr>
        <p:blipFill>
          <a:blip r:embed="rId3"/>
          <a:stretch>
            <a:fillRect/>
          </a:stretch>
        </p:blipFill>
        <p:spPr>
          <a:xfrm>
            <a:off x="5523957" y="2241635"/>
            <a:ext cx="2779295" cy="1205527"/>
          </a:xfrm>
          <a:prstGeom prst="rect">
            <a:avLst/>
          </a:prstGeom>
        </p:spPr>
      </p:pic>
      <p:sp>
        <p:nvSpPr>
          <p:cNvPr id="3083" name="TextBox 3082">
            <a:extLst>
              <a:ext uri="{FF2B5EF4-FFF2-40B4-BE49-F238E27FC236}">
                <a16:creationId xmlns:a16="http://schemas.microsoft.com/office/drawing/2014/main" id="{503113CA-CC32-7D35-97D9-931953E1CEBF}"/>
              </a:ext>
            </a:extLst>
          </p:cNvPr>
          <p:cNvSpPr txBox="1"/>
          <p:nvPr/>
        </p:nvSpPr>
        <p:spPr>
          <a:xfrm>
            <a:off x="6292774" y="3447162"/>
            <a:ext cx="1241659" cy="52939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DRAM</a:t>
            </a:r>
          </a:p>
        </p:txBody>
      </p:sp>
      <p:sp>
        <p:nvSpPr>
          <p:cNvPr id="3084" name="TextBox 3083">
            <a:extLst>
              <a:ext uri="{FF2B5EF4-FFF2-40B4-BE49-F238E27FC236}">
                <a16:creationId xmlns:a16="http://schemas.microsoft.com/office/drawing/2014/main" id="{1B86DBF6-8297-001A-C740-BC6EBE1FAE83}"/>
              </a:ext>
            </a:extLst>
          </p:cNvPr>
          <p:cNvSpPr txBox="1"/>
          <p:nvPr/>
        </p:nvSpPr>
        <p:spPr>
          <a:xfrm>
            <a:off x="6141817" y="180229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3" name="TextBox 2">
            <a:extLst>
              <a:ext uri="{FF2B5EF4-FFF2-40B4-BE49-F238E27FC236}">
                <a16:creationId xmlns:a16="http://schemas.microsoft.com/office/drawing/2014/main" id="{703F1643-181A-171B-67BE-7F479220236D}"/>
              </a:ext>
            </a:extLst>
          </p:cNvPr>
          <p:cNvSpPr txBox="1"/>
          <p:nvPr/>
        </p:nvSpPr>
        <p:spPr>
          <a:xfrm>
            <a:off x="-8754" y="5111761"/>
            <a:ext cx="9144000" cy="112938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Limits evaluation </a:t>
            </a:r>
            <a:r>
              <a:rPr lang="en-US" sz="3000" dirty="0">
                <a:solidFill>
                  <a:srgbClr val="C00000"/>
                </a:solidFill>
                <a:latin typeface="Quire Sans" panose="020B0502040400020003" pitchFamily="34" charset="0"/>
                <a:ea typeface="Cambria"/>
              </a:rPr>
              <a:t>accuracy</a:t>
            </a:r>
            <a:r>
              <a:rPr lang="en-US" sz="3000" dirty="0">
                <a:latin typeface="Quire Sans" panose="020B0502040400020003" pitchFamily="34" charset="0"/>
                <a:ea typeface="Cambria"/>
              </a:rPr>
              <a:t> and </a:t>
            </a:r>
            <a:r>
              <a:rPr lang="en-US" sz="3000" dirty="0">
                <a:solidFill>
                  <a:srgbClr val="C00000"/>
                </a:solidFill>
                <a:latin typeface="Quire Sans" panose="020B0502040400020003" pitchFamily="34" charset="0"/>
                <a:ea typeface="Cambria"/>
              </a:rPr>
              <a:t>skews</a:t>
            </a:r>
            <a:r>
              <a:rPr lang="en-US" sz="3000" dirty="0">
                <a:latin typeface="Quire Sans" panose="020B0502040400020003" pitchFamily="34" charset="0"/>
                <a:ea typeface="Cambria"/>
              </a:rPr>
              <a:t> the results</a:t>
            </a:r>
          </a:p>
        </p:txBody>
      </p:sp>
    </p:spTree>
    <p:extLst>
      <p:ext uri="{BB962C8B-B14F-4D97-AF65-F5344CB8AC3E}">
        <p14:creationId xmlns:p14="http://schemas.microsoft.com/office/powerpoint/2010/main" val="130986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6C235-D001-8EAD-0981-88EC890DB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D5B9C-CF4A-8E35-69BD-B385BC2A152D}"/>
              </a:ext>
            </a:extLst>
          </p:cNvPr>
          <p:cNvSpPr>
            <a:spLocks noGrp="1"/>
          </p:cNvSpPr>
          <p:nvPr>
            <p:ph type="title"/>
          </p:nvPr>
        </p:nvSpPr>
        <p:spPr/>
        <p:txBody>
          <a:bodyPr/>
          <a:lstStyle/>
          <a:p>
            <a:r>
              <a:rPr lang="en-US" dirty="0"/>
              <a:t>Another View of </a:t>
            </a:r>
            <a:r>
              <a:rPr lang="en-US" dirty="0" err="1"/>
              <a:t>EasyDRAM</a:t>
            </a:r>
            <a:endParaRPr lang="en-US" dirty="0"/>
          </a:p>
        </p:txBody>
      </p:sp>
      <p:sp>
        <p:nvSpPr>
          <p:cNvPr id="4" name="Slide Number Placeholder 3">
            <a:extLst>
              <a:ext uri="{FF2B5EF4-FFF2-40B4-BE49-F238E27FC236}">
                <a16:creationId xmlns:a16="http://schemas.microsoft.com/office/drawing/2014/main" id="{558DAF23-7403-8976-ED3A-A1CD2B993A2A}"/>
              </a:ext>
            </a:extLst>
          </p:cNvPr>
          <p:cNvSpPr>
            <a:spLocks noGrp="1"/>
          </p:cNvSpPr>
          <p:nvPr>
            <p:ph type="sldNum" sz="quarter" idx="12"/>
          </p:nvPr>
        </p:nvSpPr>
        <p:spPr/>
        <p:txBody>
          <a:bodyPr/>
          <a:lstStyle/>
          <a:p>
            <a:fld id="{C19D2B53-EDAE-4B41-B849-8916FA40BCB6}" type="slidenum">
              <a:rPr lang="en-US" smtClean="0"/>
              <a:pPr/>
              <a:t>36</a:t>
            </a:fld>
            <a:endParaRPr lang="en-US" dirty="0"/>
          </a:p>
        </p:txBody>
      </p:sp>
      <p:sp>
        <p:nvSpPr>
          <p:cNvPr id="5" name="Rectangle 4">
            <a:extLst>
              <a:ext uri="{FF2B5EF4-FFF2-40B4-BE49-F238E27FC236}">
                <a16:creationId xmlns:a16="http://schemas.microsoft.com/office/drawing/2014/main" id="{375E978C-A933-9A36-2774-2D2696CFB62E}"/>
              </a:ext>
            </a:extLst>
          </p:cNvPr>
          <p:cNvSpPr/>
          <p:nvPr/>
        </p:nvSpPr>
        <p:spPr>
          <a:xfrm>
            <a:off x="3175972" y="204882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4BB0135B-F483-9A1E-DF02-0AC13CDE007B}"/>
              </a:ext>
            </a:extLst>
          </p:cNvPr>
          <p:cNvPicPr>
            <a:picLocks noChangeAspect="1"/>
          </p:cNvPicPr>
          <p:nvPr/>
        </p:nvPicPr>
        <p:blipFill>
          <a:blip r:embed="rId3"/>
          <a:stretch>
            <a:fillRect/>
          </a:stretch>
        </p:blipFill>
        <p:spPr>
          <a:xfrm rot="5400000">
            <a:off x="6557674" y="2946838"/>
            <a:ext cx="2993031" cy="1298235"/>
          </a:xfrm>
          <a:prstGeom prst="rect">
            <a:avLst/>
          </a:prstGeom>
        </p:spPr>
      </p:pic>
      <p:sp>
        <p:nvSpPr>
          <p:cNvPr id="7" name="Rectangle 6">
            <a:extLst>
              <a:ext uri="{FF2B5EF4-FFF2-40B4-BE49-F238E27FC236}">
                <a16:creationId xmlns:a16="http://schemas.microsoft.com/office/drawing/2014/main" id="{3BB0BDD6-D742-3E7B-63E5-0E8055496D7A}"/>
              </a:ext>
            </a:extLst>
          </p:cNvPr>
          <p:cNvSpPr/>
          <p:nvPr/>
        </p:nvSpPr>
        <p:spPr>
          <a:xfrm>
            <a:off x="559772" y="204229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CADE38BF-BE33-5FA9-446E-8E3577E4568A}"/>
              </a:ext>
            </a:extLst>
          </p:cNvPr>
          <p:cNvSpPr txBox="1"/>
          <p:nvPr/>
        </p:nvSpPr>
        <p:spPr>
          <a:xfrm>
            <a:off x="3677622" y="213817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EC2DB6CE-0441-5464-4508-7D67DC3856E9}"/>
              </a:ext>
            </a:extLst>
          </p:cNvPr>
          <p:cNvSpPr txBox="1"/>
          <p:nvPr/>
        </p:nvSpPr>
        <p:spPr>
          <a:xfrm rot="16200000">
            <a:off x="289897" y="347757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169DA1EF-199F-8B9F-6123-76AB5ADCF685}"/>
              </a:ext>
            </a:extLst>
          </p:cNvPr>
          <p:cNvGrpSpPr/>
          <p:nvPr/>
        </p:nvGrpSpPr>
        <p:grpSpPr>
          <a:xfrm>
            <a:off x="3455758" y="2579783"/>
            <a:ext cx="2443979" cy="1167218"/>
            <a:chOff x="3200786" y="2232943"/>
            <a:chExt cx="2443979" cy="1167218"/>
          </a:xfrm>
        </p:grpSpPr>
        <p:sp>
          <p:nvSpPr>
            <p:cNvPr id="11" name="Rounded Rectangle 10">
              <a:extLst>
                <a:ext uri="{FF2B5EF4-FFF2-40B4-BE49-F238E27FC236}">
                  <a16:creationId xmlns:a16="http://schemas.microsoft.com/office/drawing/2014/main" id="{134647FA-F433-1565-7E03-4BFC9962BD44}"/>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6C3A3AB2-490C-00F7-2D30-01DA6CB38769}"/>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C4F7ABD0-F52E-BA7A-3547-240AA91A9AC6}"/>
              </a:ext>
            </a:extLst>
          </p:cNvPr>
          <p:cNvGrpSpPr/>
          <p:nvPr/>
        </p:nvGrpSpPr>
        <p:grpSpPr>
          <a:xfrm>
            <a:off x="3455758" y="3835869"/>
            <a:ext cx="2443979" cy="1167218"/>
            <a:chOff x="3200786" y="3489029"/>
            <a:chExt cx="2443979" cy="1167218"/>
          </a:xfrm>
        </p:grpSpPr>
        <p:sp>
          <p:nvSpPr>
            <p:cNvPr id="13" name="Rounded Rectangle 12">
              <a:extLst>
                <a:ext uri="{FF2B5EF4-FFF2-40B4-BE49-F238E27FC236}">
                  <a16:creationId xmlns:a16="http://schemas.microsoft.com/office/drawing/2014/main" id="{7105B6B6-6DE6-3BC9-77B0-40B07AC35482}"/>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1FB7BC2F-FB6B-D65F-8485-0253FC41EBEB}"/>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FB1C2D09-63CC-CD22-E23C-15294B2B4A87}"/>
              </a:ext>
            </a:extLst>
          </p:cNvPr>
          <p:cNvSpPr txBox="1"/>
          <p:nvPr/>
        </p:nvSpPr>
        <p:spPr>
          <a:xfrm>
            <a:off x="1721822" y="425156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06CBF9B7-1F88-16C9-B0C5-D16BD16863D2}"/>
              </a:ext>
            </a:extLst>
          </p:cNvPr>
          <p:cNvCxnSpPr>
            <a:stCxn id="14" idx="2"/>
          </p:cNvCxnSpPr>
          <p:nvPr/>
        </p:nvCxnSpPr>
        <p:spPr>
          <a:xfrm flipH="1">
            <a:off x="2020272" y="441947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D6A9F10-FA32-452C-018A-A0648A21A20A}"/>
              </a:ext>
            </a:extLst>
          </p:cNvPr>
          <p:cNvCxnSpPr>
            <a:cxnSpLocks/>
            <a:endCxn id="10" idx="2"/>
          </p:cNvCxnSpPr>
          <p:nvPr/>
        </p:nvCxnSpPr>
        <p:spPr>
          <a:xfrm>
            <a:off x="2020272" y="317260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77BEA9-D1CC-A895-8026-BEEA0393A6BF}"/>
              </a:ext>
            </a:extLst>
          </p:cNvPr>
          <p:cNvSpPr txBox="1"/>
          <p:nvPr/>
        </p:nvSpPr>
        <p:spPr>
          <a:xfrm>
            <a:off x="1721822" y="283677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728190D2-F639-2E3A-F31D-4982D7B37B43}"/>
              </a:ext>
            </a:extLst>
          </p:cNvPr>
          <p:cNvCxnSpPr>
            <a:stCxn id="11" idx="3"/>
            <a:endCxn id="6" idx="2"/>
          </p:cNvCxnSpPr>
          <p:nvPr/>
        </p:nvCxnSpPr>
        <p:spPr>
          <a:xfrm>
            <a:off x="5899737" y="316339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D654148-D725-87A5-2CF9-1C6A03E6DE15}"/>
              </a:ext>
            </a:extLst>
          </p:cNvPr>
          <p:cNvSpPr txBox="1"/>
          <p:nvPr/>
        </p:nvSpPr>
        <p:spPr>
          <a:xfrm>
            <a:off x="6311406" y="338458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
        <p:nvSpPr>
          <p:cNvPr id="3" name="TextBox 2">
            <a:extLst>
              <a:ext uri="{FF2B5EF4-FFF2-40B4-BE49-F238E27FC236}">
                <a16:creationId xmlns:a16="http://schemas.microsoft.com/office/drawing/2014/main" id="{6B8B1297-413B-714F-1D51-B96CCF753091}"/>
              </a:ext>
            </a:extLst>
          </p:cNvPr>
          <p:cNvSpPr txBox="1"/>
          <p:nvPr/>
        </p:nvSpPr>
        <p:spPr>
          <a:xfrm>
            <a:off x="559772" y="1594018"/>
            <a:ext cx="1460500"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sp>
        <p:nvSpPr>
          <p:cNvPr id="12" name="TextBox 11">
            <a:extLst>
              <a:ext uri="{FF2B5EF4-FFF2-40B4-BE49-F238E27FC236}">
                <a16:creationId xmlns:a16="http://schemas.microsoft.com/office/drawing/2014/main" id="{1023EF6F-657F-5DFA-A2D9-5C46B1943DEF}"/>
              </a:ext>
            </a:extLst>
          </p:cNvPr>
          <p:cNvSpPr txBox="1"/>
          <p:nvPr/>
        </p:nvSpPr>
        <p:spPr>
          <a:xfrm>
            <a:off x="3396128" y="1237394"/>
            <a:ext cx="2563238" cy="821102"/>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Memory Controller Clock Frequency</a:t>
            </a:r>
          </a:p>
          <a:p>
            <a:pPr algn="ctr">
              <a:lnSpc>
                <a:spcPct val="90000"/>
              </a:lnSpc>
            </a:pPr>
            <a:r>
              <a:rPr lang="en-US" sz="2800" dirty="0">
                <a:solidFill>
                  <a:srgbClr val="C00000"/>
                </a:solidFill>
                <a:latin typeface="Trebuchet MS" panose="020B0703020202090204" pitchFamily="34" charset="0"/>
              </a:rPr>
              <a:t>0.1~1</a:t>
            </a:r>
            <a:r>
              <a:rPr lang="en-US" sz="2800" dirty="0">
                <a:solidFill>
                  <a:srgbClr val="C00000"/>
                </a:solidFill>
              </a:rPr>
              <a:t> MHz</a:t>
            </a:r>
          </a:p>
        </p:txBody>
      </p:sp>
      <p:sp>
        <p:nvSpPr>
          <p:cNvPr id="17" name="TextBox 16">
            <a:extLst>
              <a:ext uri="{FF2B5EF4-FFF2-40B4-BE49-F238E27FC236}">
                <a16:creationId xmlns:a16="http://schemas.microsoft.com/office/drawing/2014/main" id="{C9D0E99E-5A9D-5774-0C76-74F9C9B07F16}"/>
              </a:ext>
            </a:extLst>
          </p:cNvPr>
          <p:cNvSpPr txBox="1"/>
          <p:nvPr/>
        </p:nvSpPr>
        <p:spPr>
          <a:xfrm>
            <a:off x="7159736" y="159417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19" name="Rectangle 18">
            <a:extLst>
              <a:ext uri="{FF2B5EF4-FFF2-40B4-BE49-F238E27FC236}">
                <a16:creationId xmlns:a16="http://schemas.microsoft.com/office/drawing/2014/main" id="{E6DC6AD2-8C9C-C108-3D67-0C53973C18BC}"/>
              </a:ext>
            </a:extLst>
          </p:cNvPr>
          <p:cNvSpPr/>
          <p:nvPr/>
        </p:nvSpPr>
        <p:spPr>
          <a:xfrm>
            <a:off x="2036147" y="3775841"/>
            <a:ext cx="4217581" cy="150731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1404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5A103-BFD3-8EF3-D150-5C3959F35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5EEF1-5B94-2F82-5E47-092EAAA9BD15}"/>
              </a:ext>
            </a:extLst>
          </p:cNvPr>
          <p:cNvSpPr>
            <a:spLocks noGrp="1"/>
          </p:cNvSpPr>
          <p:nvPr>
            <p:ph type="title"/>
          </p:nvPr>
        </p:nvSpPr>
        <p:spPr/>
        <p:txBody>
          <a:bodyPr/>
          <a:lstStyle/>
          <a:p>
            <a:r>
              <a:rPr lang="en-US" dirty="0"/>
              <a:t>Another View of </a:t>
            </a:r>
            <a:r>
              <a:rPr lang="en-US" dirty="0" err="1"/>
              <a:t>EasyDRAM</a:t>
            </a:r>
            <a:endParaRPr lang="en-US" dirty="0"/>
          </a:p>
        </p:txBody>
      </p:sp>
      <p:sp>
        <p:nvSpPr>
          <p:cNvPr id="4" name="Slide Number Placeholder 3">
            <a:extLst>
              <a:ext uri="{FF2B5EF4-FFF2-40B4-BE49-F238E27FC236}">
                <a16:creationId xmlns:a16="http://schemas.microsoft.com/office/drawing/2014/main" id="{B47DCA67-CE62-A8E4-6296-F1CE1AF597EA}"/>
              </a:ext>
            </a:extLst>
          </p:cNvPr>
          <p:cNvSpPr>
            <a:spLocks noGrp="1"/>
          </p:cNvSpPr>
          <p:nvPr>
            <p:ph type="sldNum" sz="quarter" idx="12"/>
          </p:nvPr>
        </p:nvSpPr>
        <p:spPr/>
        <p:txBody>
          <a:bodyPr/>
          <a:lstStyle/>
          <a:p>
            <a:fld id="{C19D2B53-EDAE-4B41-B849-8916FA40BCB6}" type="slidenum">
              <a:rPr lang="en-US" smtClean="0"/>
              <a:pPr/>
              <a:t>37</a:t>
            </a:fld>
            <a:endParaRPr lang="en-US" dirty="0"/>
          </a:p>
        </p:txBody>
      </p:sp>
      <p:sp>
        <p:nvSpPr>
          <p:cNvPr id="5" name="Rectangle 4">
            <a:extLst>
              <a:ext uri="{FF2B5EF4-FFF2-40B4-BE49-F238E27FC236}">
                <a16:creationId xmlns:a16="http://schemas.microsoft.com/office/drawing/2014/main" id="{F9E7DEE7-2380-DB7A-EC1B-43C4DF5FCF4B}"/>
              </a:ext>
            </a:extLst>
          </p:cNvPr>
          <p:cNvSpPr/>
          <p:nvPr/>
        </p:nvSpPr>
        <p:spPr>
          <a:xfrm>
            <a:off x="3175972" y="204882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3F27B2C1-0F36-5C91-0918-6A26CD20450B}"/>
              </a:ext>
            </a:extLst>
          </p:cNvPr>
          <p:cNvPicPr>
            <a:picLocks noChangeAspect="1"/>
          </p:cNvPicPr>
          <p:nvPr/>
        </p:nvPicPr>
        <p:blipFill>
          <a:blip r:embed="rId3"/>
          <a:stretch>
            <a:fillRect/>
          </a:stretch>
        </p:blipFill>
        <p:spPr>
          <a:xfrm rot="5400000">
            <a:off x="6557674" y="2946838"/>
            <a:ext cx="2993031" cy="1298235"/>
          </a:xfrm>
          <a:prstGeom prst="rect">
            <a:avLst/>
          </a:prstGeom>
        </p:spPr>
      </p:pic>
      <p:sp>
        <p:nvSpPr>
          <p:cNvPr id="7" name="Rectangle 6">
            <a:extLst>
              <a:ext uri="{FF2B5EF4-FFF2-40B4-BE49-F238E27FC236}">
                <a16:creationId xmlns:a16="http://schemas.microsoft.com/office/drawing/2014/main" id="{CB57A3FF-15AF-5F93-D282-B51A138C58C4}"/>
              </a:ext>
            </a:extLst>
          </p:cNvPr>
          <p:cNvSpPr/>
          <p:nvPr/>
        </p:nvSpPr>
        <p:spPr>
          <a:xfrm>
            <a:off x="559772" y="204229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9F8AC695-3D7D-853B-20A7-6F7F72582D41}"/>
              </a:ext>
            </a:extLst>
          </p:cNvPr>
          <p:cNvSpPr txBox="1"/>
          <p:nvPr/>
        </p:nvSpPr>
        <p:spPr>
          <a:xfrm>
            <a:off x="3677622" y="213817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0A288F10-FC38-8466-E7DF-29971AD7087F}"/>
              </a:ext>
            </a:extLst>
          </p:cNvPr>
          <p:cNvSpPr txBox="1"/>
          <p:nvPr/>
        </p:nvSpPr>
        <p:spPr>
          <a:xfrm rot="16200000">
            <a:off x="289897" y="347757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CB7C37EC-EF70-D057-C0C2-CA6140665D3B}"/>
              </a:ext>
            </a:extLst>
          </p:cNvPr>
          <p:cNvGrpSpPr/>
          <p:nvPr/>
        </p:nvGrpSpPr>
        <p:grpSpPr>
          <a:xfrm>
            <a:off x="3455758" y="2579783"/>
            <a:ext cx="2443979" cy="1167218"/>
            <a:chOff x="3200786" y="2232943"/>
            <a:chExt cx="2443979" cy="1167218"/>
          </a:xfrm>
        </p:grpSpPr>
        <p:sp>
          <p:nvSpPr>
            <p:cNvPr id="11" name="Rounded Rectangle 10">
              <a:extLst>
                <a:ext uri="{FF2B5EF4-FFF2-40B4-BE49-F238E27FC236}">
                  <a16:creationId xmlns:a16="http://schemas.microsoft.com/office/drawing/2014/main" id="{56064E93-DE39-6982-A33A-FAA33DD708AE}"/>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F917119A-1239-8AC7-6714-184A22F117DB}"/>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F680160A-A863-296A-143F-68459A159275}"/>
              </a:ext>
            </a:extLst>
          </p:cNvPr>
          <p:cNvGrpSpPr/>
          <p:nvPr/>
        </p:nvGrpSpPr>
        <p:grpSpPr>
          <a:xfrm>
            <a:off x="3455758" y="3835869"/>
            <a:ext cx="2443979" cy="1167218"/>
            <a:chOff x="3200786" y="3489029"/>
            <a:chExt cx="2443979" cy="1167218"/>
          </a:xfrm>
        </p:grpSpPr>
        <p:sp>
          <p:nvSpPr>
            <p:cNvPr id="13" name="Rounded Rectangle 12">
              <a:extLst>
                <a:ext uri="{FF2B5EF4-FFF2-40B4-BE49-F238E27FC236}">
                  <a16:creationId xmlns:a16="http://schemas.microsoft.com/office/drawing/2014/main" id="{D66CB925-BE73-22EA-E454-4D96F9840B87}"/>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B09E27E3-6115-63B9-A231-3D2FBC59EA99}"/>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85ED6151-496C-DB78-9A81-0D77D6B91D98}"/>
              </a:ext>
            </a:extLst>
          </p:cNvPr>
          <p:cNvSpPr txBox="1"/>
          <p:nvPr/>
        </p:nvSpPr>
        <p:spPr>
          <a:xfrm>
            <a:off x="1721822" y="425156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3F81728A-B7E2-EF87-9ABC-81929E41F477}"/>
              </a:ext>
            </a:extLst>
          </p:cNvPr>
          <p:cNvCxnSpPr>
            <a:stCxn id="14" idx="2"/>
          </p:cNvCxnSpPr>
          <p:nvPr/>
        </p:nvCxnSpPr>
        <p:spPr>
          <a:xfrm flipH="1">
            <a:off x="2020272" y="441947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D14722-9A47-8E7E-3BDC-3F6AA6244FEE}"/>
              </a:ext>
            </a:extLst>
          </p:cNvPr>
          <p:cNvCxnSpPr>
            <a:cxnSpLocks/>
            <a:endCxn id="10" idx="2"/>
          </p:cNvCxnSpPr>
          <p:nvPr/>
        </p:nvCxnSpPr>
        <p:spPr>
          <a:xfrm>
            <a:off x="2020272" y="317260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16646D8-8C31-8617-F4BC-EC9413255D16}"/>
              </a:ext>
            </a:extLst>
          </p:cNvPr>
          <p:cNvSpPr txBox="1"/>
          <p:nvPr/>
        </p:nvSpPr>
        <p:spPr>
          <a:xfrm>
            <a:off x="1721822" y="283677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EF12A51F-85B0-7289-3BD7-41F6207C88BE}"/>
              </a:ext>
            </a:extLst>
          </p:cNvPr>
          <p:cNvCxnSpPr>
            <a:stCxn id="11" idx="3"/>
            <a:endCxn id="6" idx="2"/>
          </p:cNvCxnSpPr>
          <p:nvPr/>
        </p:nvCxnSpPr>
        <p:spPr>
          <a:xfrm>
            <a:off x="5899737" y="316339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CCAFAEF-6535-DD32-A025-8CC158338D2E}"/>
              </a:ext>
            </a:extLst>
          </p:cNvPr>
          <p:cNvSpPr txBox="1"/>
          <p:nvPr/>
        </p:nvSpPr>
        <p:spPr>
          <a:xfrm>
            <a:off x="6311406" y="338458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
        <p:nvSpPr>
          <p:cNvPr id="3" name="TextBox 2">
            <a:extLst>
              <a:ext uri="{FF2B5EF4-FFF2-40B4-BE49-F238E27FC236}">
                <a16:creationId xmlns:a16="http://schemas.microsoft.com/office/drawing/2014/main" id="{7A6411B1-8A5F-67AA-20A2-FA492D50D7F9}"/>
              </a:ext>
            </a:extLst>
          </p:cNvPr>
          <p:cNvSpPr txBox="1"/>
          <p:nvPr/>
        </p:nvSpPr>
        <p:spPr>
          <a:xfrm>
            <a:off x="559772" y="1594018"/>
            <a:ext cx="1460500"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sp>
        <p:nvSpPr>
          <p:cNvPr id="12" name="TextBox 11">
            <a:extLst>
              <a:ext uri="{FF2B5EF4-FFF2-40B4-BE49-F238E27FC236}">
                <a16:creationId xmlns:a16="http://schemas.microsoft.com/office/drawing/2014/main" id="{182D7E3E-EFA8-C7FE-B7BA-2A0745C90311}"/>
              </a:ext>
            </a:extLst>
          </p:cNvPr>
          <p:cNvSpPr txBox="1"/>
          <p:nvPr/>
        </p:nvSpPr>
        <p:spPr>
          <a:xfrm>
            <a:off x="3396128" y="1237394"/>
            <a:ext cx="2563238" cy="821102"/>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Memory Controller Clock Frequency</a:t>
            </a:r>
          </a:p>
          <a:p>
            <a:pPr algn="ctr">
              <a:lnSpc>
                <a:spcPct val="90000"/>
              </a:lnSpc>
            </a:pPr>
            <a:r>
              <a:rPr lang="en-US" sz="2800" dirty="0">
                <a:solidFill>
                  <a:srgbClr val="C00000"/>
                </a:solidFill>
                <a:latin typeface="Trebuchet MS" panose="020B0703020202090204" pitchFamily="34" charset="0"/>
              </a:rPr>
              <a:t>0.1~1</a:t>
            </a:r>
            <a:r>
              <a:rPr lang="en-US" sz="2800" dirty="0">
                <a:solidFill>
                  <a:srgbClr val="C00000"/>
                </a:solidFill>
              </a:rPr>
              <a:t> MHz</a:t>
            </a:r>
          </a:p>
        </p:txBody>
      </p:sp>
      <p:sp>
        <p:nvSpPr>
          <p:cNvPr id="17" name="TextBox 16">
            <a:extLst>
              <a:ext uri="{FF2B5EF4-FFF2-40B4-BE49-F238E27FC236}">
                <a16:creationId xmlns:a16="http://schemas.microsoft.com/office/drawing/2014/main" id="{25108B27-233C-F72D-3ADF-4572523ADEF3}"/>
              </a:ext>
            </a:extLst>
          </p:cNvPr>
          <p:cNvSpPr txBox="1"/>
          <p:nvPr/>
        </p:nvSpPr>
        <p:spPr>
          <a:xfrm>
            <a:off x="7159736" y="159417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19" name="Rectangle 18">
            <a:extLst>
              <a:ext uri="{FF2B5EF4-FFF2-40B4-BE49-F238E27FC236}">
                <a16:creationId xmlns:a16="http://schemas.microsoft.com/office/drawing/2014/main" id="{277787B9-3D00-9DB5-8AF5-5214F6FB4066}"/>
              </a:ext>
            </a:extLst>
          </p:cNvPr>
          <p:cNvSpPr/>
          <p:nvPr/>
        </p:nvSpPr>
        <p:spPr>
          <a:xfrm>
            <a:off x="2036147" y="3775841"/>
            <a:ext cx="4217581" cy="150731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0" name="Rectangle 19">
            <a:extLst>
              <a:ext uri="{FF2B5EF4-FFF2-40B4-BE49-F238E27FC236}">
                <a16:creationId xmlns:a16="http://schemas.microsoft.com/office/drawing/2014/main" id="{4F6B1D9E-73D1-FDC8-77DB-5E4362810629}"/>
              </a:ext>
            </a:extLst>
          </p:cNvPr>
          <p:cNvSpPr/>
          <p:nvPr/>
        </p:nvSpPr>
        <p:spPr>
          <a:xfrm>
            <a:off x="315310" y="1594018"/>
            <a:ext cx="1720837" cy="3574417"/>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1" name="Rectangle 20">
            <a:extLst>
              <a:ext uri="{FF2B5EF4-FFF2-40B4-BE49-F238E27FC236}">
                <a16:creationId xmlns:a16="http://schemas.microsoft.com/office/drawing/2014/main" id="{4750EF98-B72F-B0DE-F426-E018FD20EAF6}"/>
              </a:ext>
            </a:extLst>
          </p:cNvPr>
          <p:cNvSpPr/>
          <p:nvPr/>
        </p:nvSpPr>
        <p:spPr>
          <a:xfrm>
            <a:off x="2033371" y="1613998"/>
            <a:ext cx="1123937" cy="2133004"/>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grpSp>
        <p:nvGrpSpPr>
          <p:cNvPr id="24" name="Group 23">
            <a:extLst>
              <a:ext uri="{FF2B5EF4-FFF2-40B4-BE49-F238E27FC236}">
                <a16:creationId xmlns:a16="http://schemas.microsoft.com/office/drawing/2014/main" id="{41A61151-28DE-39AA-DFA7-DD72D3275A93}"/>
              </a:ext>
            </a:extLst>
          </p:cNvPr>
          <p:cNvGrpSpPr/>
          <p:nvPr/>
        </p:nvGrpSpPr>
        <p:grpSpPr>
          <a:xfrm>
            <a:off x="1645526" y="5485266"/>
            <a:ext cx="5852949" cy="914402"/>
            <a:chOff x="602470" y="5485266"/>
            <a:chExt cx="5852949" cy="914402"/>
          </a:xfrm>
        </p:grpSpPr>
        <p:sp>
          <p:nvSpPr>
            <p:cNvPr id="22" name="Oval 21">
              <a:extLst>
                <a:ext uri="{FF2B5EF4-FFF2-40B4-BE49-F238E27FC236}">
                  <a16:creationId xmlns:a16="http://schemas.microsoft.com/office/drawing/2014/main" id="{24437BC3-ABE9-999E-B78E-9B12CDB8A767}"/>
                </a:ext>
              </a:extLst>
            </p:cNvPr>
            <p:cNvSpPr/>
            <p:nvPr/>
          </p:nvSpPr>
          <p:spPr>
            <a:xfrm>
              <a:off x="602470" y="5485267"/>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23" name="TextBox 22">
              <a:extLst>
                <a:ext uri="{FF2B5EF4-FFF2-40B4-BE49-F238E27FC236}">
                  <a16:creationId xmlns:a16="http://schemas.microsoft.com/office/drawing/2014/main" id="{412FB82B-79D8-1BC1-415D-34B619502ABF}"/>
                </a:ext>
              </a:extLst>
            </p:cNvPr>
            <p:cNvSpPr txBox="1"/>
            <p:nvPr/>
          </p:nvSpPr>
          <p:spPr>
            <a:xfrm>
              <a:off x="1721823" y="5485266"/>
              <a:ext cx="4733596" cy="914402"/>
            </a:xfrm>
            <a:prstGeom prst="rect">
              <a:avLst/>
            </a:prstGeom>
            <a:noFill/>
            <a:ln w="57150">
              <a:noFill/>
            </a:ln>
          </p:spPr>
          <p:txBody>
            <a:bodyPr wrap="none" rtlCol="0" anchor="ctr">
              <a:noAutofit/>
            </a:bodyPr>
            <a:lstStyle/>
            <a:p>
              <a:pPr>
                <a:lnSpc>
                  <a:spcPct val="90000"/>
                </a:lnSpc>
              </a:pPr>
              <a:r>
                <a:rPr lang="en-US" sz="2600" dirty="0">
                  <a:solidFill>
                    <a:schemeClr val="accent4">
                      <a:lumMod val="75000"/>
                    </a:schemeClr>
                  </a:solidFill>
                </a:rPr>
                <a:t>Cannot</a:t>
              </a:r>
              <a:r>
                <a:rPr lang="en-US" sz="2600" dirty="0">
                  <a:solidFill>
                    <a:prstClr val="black"/>
                  </a:solidFill>
                </a:rPr>
                <a:t> issue DRAM commands </a:t>
              </a:r>
              <a:br>
                <a:rPr lang="en-US" sz="2600" dirty="0">
                  <a:solidFill>
                    <a:prstClr val="black"/>
                  </a:solidFill>
                </a:rPr>
              </a:br>
              <a:r>
                <a:rPr lang="en-US" sz="2600" dirty="0">
                  <a:solidFill>
                    <a:prstClr val="black"/>
                  </a:solidFill>
                </a:rPr>
                <a:t>at </a:t>
              </a:r>
              <a:r>
                <a:rPr lang="en-US" sz="2600" dirty="0">
                  <a:solidFill>
                    <a:schemeClr val="accent4">
                      <a:lumMod val="75000"/>
                    </a:schemeClr>
                  </a:solidFill>
                </a:rPr>
                <a:t>nanosecond granularity</a:t>
              </a:r>
            </a:p>
          </p:txBody>
        </p:sp>
      </p:grpSp>
    </p:spTree>
    <p:extLst>
      <p:ext uri="{BB962C8B-B14F-4D97-AF65-F5344CB8AC3E}">
        <p14:creationId xmlns:p14="http://schemas.microsoft.com/office/powerpoint/2010/main" val="3475965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3B8711-3282-8E75-C82B-70EEF3E4FE94}"/>
              </a:ext>
            </a:extLst>
          </p:cNvPr>
          <p:cNvSpPr/>
          <p:nvPr/>
        </p:nvSpPr>
        <p:spPr>
          <a:xfrm>
            <a:off x="606972" y="2349065"/>
            <a:ext cx="3224049"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32F9D00A-23EC-5B07-5E14-EBFCC8D13292}"/>
              </a:ext>
            </a:extLst>
          </p:cNvPr>
          <p:cNvSpPr/>
          <p:nvPr/>
        </p:nvSpPr>
        <p:spPr>
          <a:xfrm>
            <a:off x="4166357" y="2349065"/>
            <a:ext cx="4567740"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 name="Title 1">
            <a:extLst>
              <a:ext uri="{FF2B5EF4-FFF2-40B4-BE49-F238E27FC236}">
                <a16:creationId xmlns:a16="http://schemas.microsoft.com/office/drawing/2014/main" id="{D7834402-9D9E-EF15-E8C6-123498E4ADBB}"/>
              </a:ext>
            </a:extLst>
          </p:cNvPr>
          <p:cNvSpPr>
            <a:spLocks noGrp="1"/>
          </p:cNvSpPr>
          <p:nvPr>
            <p:ph type="title"/>
          </p:nvPr>
        </p:nvSpPr>
        <p:spPr/>
        <p:txBody>
          <a:bodyPr>
            <a:noAutofit/>
          </a:bodyPr>
          <a:lstStyle/>
          <a:p>
            <a:r>
              <a:rPr lang="en-US" sz="3400" dirty="0" err="1"/>
              <a:t>EasyDRAM</a:t>
            </a:r>
            <a:r>
              <a:rPr lang="en-US" sz="3400" dirty="0"/>
              <a:t> Issues DRAM Commands</a:t>
            </a:r>
            <a:br>
              <a:rPr lang="en-US" sz="3400" dirty="0"/>
            </a:br>
            <a:r>
              <a:rPr lang="en-US" sz="3400" dirty="0"/>
              <a:t>at Nanosecond Granularity</a:t>
            </a:r>
          </a:p>
        </p:txBody>
      </p:sp>
      <p:sp>
        <p:nvSpPr>
          <p:cNvPr id="3" name="Content Placeholder 2">
            <a:extLst>
              <a:ext uri="{FF2B5EF4-FFF2-40B4-BE49-F238E27FC236}">
                <a16:creationId xmlns:a16="http://schemas.microsoft.com/office/drawing/2014/main" id="{5B47E33E-2BA4-7194-A6E3-C161CE04C5A7}"/>
              </a:ext>
            </a:extLst>
          </p:cNvPr>
          <p:cNvSpPr>
            <a:spLocks noGrp="1"/>
          </p:cNvSpPr>
          <p:nvPr>
            <p:ph idx="1"/>
          </p:nvPr>
        </p:nvSpPr>
        <p:spPr>
          <a:xfrm>
            <a:off x="155488" y="1158766"/>
            <a:ext cx="8815517" cy="5170472"/>
          </a:xfrm>
        </p:spPr>
        <p:txBody>
          <a:bodyPr/>
          <a:lstStyle/>
          <a:p>
            <a:pPr>
              <a:buClr>
                <a:schemeClr val="tx1"/>
              </a:buClr>
            </a:pPr>
            <a:r>
              <a:rPr lang="en-US" dirty="0">
                <a:solidFill>
                  <a:schemeClr val="accent5">
                    <a:lumMod val="75000"/>
                  </a:schemeClr>
                </a:solidFill>
              </a:rPr>
              <a:t>Key idea:</a:t>
            </a:r>
            <a:r>
              <a:rPr lang="en-US" dirty="0"/>
              <a:t> Issue DRAM commands in </a:t>
            </a:r>
            <a:r>
              <a:rPr lang="en-US" dirty="0">
                <a:solidFill>
                  <a:schemeClr val="accent5">
                    <a:lumMod val="75000"/>
                  </a:schemeClr>
                </a:solidFill>
              </a:rPr>
              <a:t>batches</a:t>
            </a:r>
          </a:p>
        </p:txBody>
      </p:sp>
      <p:sp>
        <p:nvSpPr>
          <p:cNvPr id="4" name="Slide Number Placeholder 3">
            <a:extLst>
              <a:ext uri="{FF2B5EF4-FFF2-40B4-BE49-F238E27FC236}">
                <a16:creationId xmlns:a16="http://schemas.microsoft.com/office/drawing/2014/main" id="{59BBE807-5845-E871-E390-EEFB0FCEF87E}"/>
              </a:ext>
            </a:extLst>
          </p:cNvPr>
          <p:cNvSpPr>
            <a:spLocks noGrp="1"/>
          </p:cNvSpPr>
          <p:nvPr>
            <p:ph type="sldNum" sz="quarter" idx="12"/>
          </p:nvPr>
        </p:nvSpPr>
        <p:spPr/>
        <p:txBody>
          <a:bodyPr/>
          <a:lstStyle/>
          <a:p>
            <a:fld id="{C19D2B53-EDAE-4B41-B849-8916FA40BCB6}" type="slidenum">
              <a:rPr lang="en-US" smtClean="0"/>
              <a:pPr/>
              <a:t>38</a:t>
            </a:fld>
            <a:endParaRPr lang="en-US" dirty="0"/>
          </a:p>
        </p:txBody>
      </p:sp>
      <p:sp>
        <p:nvSpPr>
          <p:cNvPr id="5" name="Rounded Rectangle 4">
            <a:extLst>
              <a:ext uri="{FF2B5EF4-FFF2-40B4-BE49-F238E27FC236}">
                <a16:creationId xmlns:a16="http://schemas.microsoft.com/office/drawing/2014/main" id="{59B2FA59-20B8-00A5-1428-FB058FA4DF6C}"/>
              </a:ext>
            </a:extLst>
          </p:cNvPr>
          <p:cNvSpPr/>
          <p:nvPr/>
        </p:nvSpPr>
        <p:spPr>
          <a:xfrm>
            <a:off x="688910" y="2545563"/>
            <a:ext cx="2215379" cy="1167218"/>
          </a:xfrm>
          <a:prstGeom prst="roundRect">
            <a:avLst/>
          </a:prstGeom>
          <a:solidFill>
            <a:schemeClr val="accent4">
              <a:lumMod val="20000"/>
              <a:lumOff val="80000"/>
            </a:schemeClr>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6" name="Rectangle 5">
            <a:extLst>
              <a:ext uri="{FF2B5EF4-FFF2-40B4-BE49-F238E27FC236}">
                <a16:creationId xmlns:a16="http://schemas.microsoft.com/office/drawing/2014/main" id="{36B42475-4C62-5F9D-F8B2-2FE3A6F83BAA}"/>
              </a:ext>
            </a:extLst>
          </p:cNvPr>
          <p:cNvSpPr/>
          <p:nvPr/>
        </p:nvSpPr>
        <p:spPr>
          <a:xfrm>
            <a:off x="1288160" y="3007274"/>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7" name="Rectangle 6">
            <a:extLst>
              <a:ext uri="{FF2B5EF4-FFF2-40B4-BE49-F238E27FC236}">
                <a16:creationId xmlns:a16="http://schemas.microsoft.com/office/drawing/2014/main" id="{5E3DE509-77A9-FE59-B3D0-88C5F257B8E8}"/>
              </a:ext>
            </a:extLst>
          </p:cNvPr>
          <p:cNvSpPr/>
          <p:nvPr/>
        </p:nvSpPr>
        <p:spPr>
          <a:xfrm>
            <a:off x="1288159" y="3013044"/>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2</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C9E1332C-987D-FD82-7018-C88381EF340E}"/>
              </a:ext>
            </a:extLst>
          </p:cNvPr>
          <p:cNvSpPr/>
          <p:nvPr/>
        </p:nvSpPr>
        <p:spPr>
          <a:xfrm>
            <a:off x="1288159" y="3007274"/>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3</a:t>
            </a:r>
          </a:p>
        </p:txBody>
      </p:sp>
      <p:sp>
        <p:nvSpPr>
          <p:cNvPr id="9" name="Rectangle 8">
            <a:extLst>
              <a:ext uri="{FF2B5EF4-FFF2-40B4-BE49-F238E27FC236}">
                <a16:creationId xmlns:a16="http://schemas.microsoft.com/office/drawing/2014/main" id="{924E4BE7-A16B-0D87-FBE7-4DC99AD3788B}"/>
              </a:ext>
            </a:extLst>
          </p:cNvPr>
          <p:cNvSpPr/>
          <p:nvPr/>
        </p:nvSpPr>
        <p:spPr>
          <a:xfrm>
            <a:off x="1288159" y="3009388"/>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4</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0" name="Rounded Rectangle 9">
            <a:extLst>
              <a:ext uri="{FF2B5EF4-FFF2-40B4-BE49-F238E27FC236}">
                <a16:creationId xmlns:a16="http://schemas.microsoft.com/office/drawing/2014/main" id="{F2E5CAFD-9736-C52E-9EEB-1A052E2A5C96}"/>
              </a:ext>
            </a:extLst>
          </p:cNvPr>
          <p:cNvSpPr/>
          <p:nvPr/>
        </p:nvSpPr>
        <p:spPr>
          <a:xfrm>
            <a:off x="5019534" y="2545563"/>
            <a:ext cx="1751756" cy="116721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Specialized</a:t>
            </a:r>
            <a:br>
              <a:rPr kumimoji="0" lang="en-US" sz="2200" i="0" u="none" strike="noStrike" kern="1200" cap="none" spc="0" normalizeH="0" baseline="0" noProof="0" dirty="0">
                <a:ln>
                  <a:noFill/>
                </a:ln>
                <a:solidFill>
                  <a:schemeClr val="accent6">
                    <a:lumMod val="75000"/>
                  </a:schemeClr>
                </a:solidFill>
                <a:effectLst/>
                <a:uLnTx/>
                <a:uFillTx/>
                <a:latin typeface="+mj-lt"/>
              </a:rPr>
            </a:br>
            <a:r>
              <a:rPr kumimoji="0" lang="en-US" sz="2200" i="0" u="none" strike="noStrike" kern="1200" cap="none" spc="0" normalizeH="0" baseline="0" noProof="0" dirty="0">
                <a:ln>
                  <a:noFill/>
                </a:ln>
                <a:solidFill>
                  <a:schemeClr val="accent6">
                    <a:lumMod val="75000"/>
                  </a:schemeClr>
                </a:solidFill>
                <a:effectLst/>
                <a:uLnTx/>
                <a:uFillTx/>
                <a:latin typeface="+mj-lt"/>
              </a:rPr>
              <a:t>Logic</a:t>
            </a:r>
          </a:p>
        </p:txBody>
      </p:sp>
      <p:pic>
        <p:nvPicPr>
          <p:cNvPr id="11" name="Picture 10">
            <a:extLst>
              <a:ext uri="{FF2B5EF4-FFF2-40B4-BE49-F238E27FC236}">
                <a16:creationId xmlns:a16="http://schemas.microsoft.com/office/drawing/2014/main" id="{1BDBDF60-0C12-D9FF-642B-7DD7975A4553}"/>
              </a:ext>
            </a:extLst>
          </p:cNvPr>
          <p:cNvPicPr>
            <a:picLocks noChangeAspect="1"/>
          </p:cNvPicPr>
          <p:nvPr/>
        </p:nvPicPr>
        <p:blipFill>
          <a:blip r:embed="rId3"/>
          <a:stretch>
            <a:fillRect/>
          </a:stretch>
        </p:blipFill>
        <p:spPr>
          <a:xfrm rot="5400000">
            <a:off x="6885698" y="2755619"/>
            <a:ext cx="1970899" cy="854883"/>
          </a:xfrm>
          <a:prstGeom prst="rect">
            <a:avLst/>
          </a:prstGeom>
        </p:spPr>
      </p:pic>
      <p:sp>
        <p:nvSpPr>
          <p:cNvPr id="13" name="Rounded Rectangle 12">
            <a:extLst>
              <a:ext uri="{FF2B5EF4-FFF2-40B4-BE49-F238E27FC236}">
                <a16:creationId xmlns:a16="http://schemas.microsoft.com/office/drawing/2014/main" id="{45BC607E-AFAE-6ED7-53C7-0450FE02066D}"/>
              </a:ext>
            </a:extLst>
          </p:cNvPr>
          <p:cNvSpPr/>
          <p:nvPr/>
        </p:nvSpPr>
        <p:spPr>
          <a:xfrm>
            <a:off x="579384"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i="0" u="none" strike="noStrike" kern="1200" cap="none" spc="0" normalizeH="0" baseline="0" noProof="0" dirty="0">
                <a:ln>
                  <a:noFill/>
                </a:ln>
                <a:solidFill>
                  <a:schemeClr val="bg2">
                    <a:lumMod val="25000"/>
                  </a:schemeClr>
                </a:solidFill>
                <a:effectLst/>
                <a:uLnTx/>
                <a:uFillTx/>
                <a:latin typeface="+mj-lt"/>
              </a:rPr>
              <a:t>Slow clock</a:t>
            </a:r>
          </a:p>
        </p:txBody>
      </p:sp>
      <p:sp>
        <p:nvSpPr>
          <p:cNvPr id="15" name="Rounded Rectangle 14">
            <a:extLst>
              <a:ext uri="{FF2B5EF4-FFF2-40B4-BE49-F238E27FC236}">
                <a16:creationId xmlns:a16="http://schemas.microsoft.com/office/drawing/2014/main" id="{5FBAF624-5A03-B023-3431-0227AA821B81}"/>
              </a:ext>
            </a:extLst>
          </p:cNvPr>
          <p:cNvSpPr/>
          <p:nvPr/>
        </p:nvSpPr>
        <p:spPr>
          <a:xfrm>
            <a:off x="4138769"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a:solidFill>
                  <a:schemeClr val="bg2">
                    <a:lumMod val="25000"/>
                  </a:schemeClr>
                </a:solidFill>
                <a:latin typeface="+mj-lt"/>
              </a:rPr>
              <a:t>Fast</a:t>
            </a:r>
            <a:r>
              <a:rPr kumimoji="0" lang="en-US" i="0" u="none" strike="noStrike" kern="1200" cap="none" spc="0" normalizeH="0" baseline="0" noProof="0" dirty="0">
                <a:ln>
                  <a:noFill/>
                </a:ln>
                <a:solidFill>
                  <a:schemeClr val="bg2">
                    <a:lumMod val="25000"/>
                  </a:schemeClr>
                </a:solidFill>
                <a:effectLst/>
                <a:uLnTx/>
                <a:uFillTx/>
                <a:latin typeface="+mj-lt"/>
              </a:rPr>
              <a:t> clock</a:t>
            </a:r>
          </a:p>
        </p:txBody>
      </p:sp>
      <p:cxnSp>
        <p:nvCxnSpPr>
          <p:cNvPr id="23" name="Straight Arrow Connector 22">
            <a:extLst>
              <a:ext uri="{FF2B5EF4-FFF2-40B4-BE49-F238E27FC236}">
                <a16:creationId xmlns:a16="http://schemas.microsoft.com/office/drawing/2014/main" id="{C7480B3F-B832-FB92-5F17-080D1D798C7D}"/>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B78D302-D682-6E73-D9D3-F0DAB64C12FB}"/>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5" name="Rectangle 24">
            <a:extLst>
              <a:ext uri="{FF2B5EF4-FFF2-40B4-BE49-F238E27FC236}">
                <a16:creationId xmlns:a16="http://schemas.microsoft.com/office/drawing/2014/main" id="{59B20A60-9EE6-AF7E-9747-A96C17E28B1C}"/>
              </a:ext>
            </a:extLst>
          </p:cNvPr>
          <p:cNvSpPr/>
          <p:nvPr/>
        </p:nvSpPr>
        <p:spPr>
          <a:xfrm>
            <a:off x="579385" y="4895193"/>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26" name="Rectangle 25">
            <a:extLst>
              <a:ext uri="{FF2B5EF4-FFF2-40B4-BE49-F238E27FC236}">
                <a16:creationId xmlns:a16="http://schemas.microsoft.com/office/drawing/2014/main" id="{077AE2C2-EC1A-2C6C-F3E3-C7C10580FCA4}"/>
              </a:ext>
            </a:extLst>
          </p:cNvPr>
          <p:cNvSpPr/>
          <p:nvPr/>
        </p:nvSpPr>
        <p:spPr>
          <a:xfrm>
            <a:off x="1695257"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2</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7" name="Rectangle 26">
            <a:extLst>
              <a:ext uri="{FF2B5EF4-FFF2-40B4-BE49-F238E27FC236}">
                <a16:creationId xmlns:a16="http://schemas.microsoft.com/office/drawing/2014/main" id="{9E588EF2-813A-A72A-B07E-17DEEFF3143E}"/>
              </a:ext>
            </a:extLst>
          </p:cNvPr>
          <p:cNvSpPr/>
          <p:nvPr/>
        </p:nvSpPr>
        <p:spPr>
          <a:xfrm>
            <a:off x="2811129"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3</a:t>
            </a:r>
          </a:p>
        </p:txBody>
      </p:sp>
      <p:sp>
        <p:nvSpPr>
          <p:cNvPr id="28" name="Rectangle 27">
            <a:extLst>
              <a:ext uri="{FF2B5EF4-FFF2-40B4-BE49-F238E27FC236}">
                <a16:creationId xmlns:a16="http://schemas.microsoft.com/office/drawing/2014/main" id="{7F02C5E9-FDD4-6465-3726-350B387D0B9E}"/>
              </a:ext>
            </a:extLst>
          </p:cNvPr>
          <p:cNvSpPr/>
          <p:nvPr/>
        </p:nvSpPr>
        <p:spPr>
          <a:xfrm>
            <a:off x="3927001" y="4895191"/>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4</a:t>
            </a:r>
          </a:p>
        </p:txBody>
      </p:sp>
      <p:sp>
        <p:nvSpPr>
          <p:cNvPr id="33" name="Rectangle 32">
            <a:extLst>
              <a:ext uri="{FF2B5EF4-FFF2-40B4-BE49-F238E27FC236}">
                <a16:creationId xmlns:a16="http://schemas.microsoft.com/office/drawing/2014/main" id="{2B2C042D-5FDB-112F-598A-3176C4F633E1}"/>
              </a:ext>
            </a:extLst>
          </p:cNvPr>
          <p:cNvSpPr/>
          <p:nvPr/>
        </p:nvSpPr>
        <p:spPr>
          <a:xfrm>
            <a:off x="606971" y="4792717"/>
            <a:ext cx="4248808" cy="472968"/>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9952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0" presetClass="path" presetSubtype="0" accel="50000" decel="50000" fill="hold" grpId="1" nodeType="withEffect">
                                  <p:stCondLst>
                                    <p:cond delay="0"/>
                                  </p:stCondLst>
                                  <p:childTnLst>
                                    <p:animMotion origin="layout" path="M -4.16667E-6 4.81481E-6 L 0.23785 -0.08149 " pathEditMode="relative" rAng="0" ptsTypes="AA">
                                      <p:cBhvr>
                                        <p:cTn id="36" dur="1000" fill="hold"/>
                                        <p:tgtEl>
                                          <p:spTgt spid="6"/>
                                        </p:tgtEl>
                                        <p:attrNameLst>
                                          <p:attrName>ppt_x</p:attrName>
                                          <p:attrName>ppt_y</p:attrName>
                                        </p:attrNameLst>
                                      </p:cBhvr>
                                      <p:rCtr x="11892" y="-4074"/>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4.16667E-6 -1.11111E-6 L 0.23785 -0.02917 " pathEditMode="relative" rAng="0" ptsTypes="AA">
                                      <p:cBhvr>
                                        <p:cTn id="44" dur="1000" fill="hold"/>
                                        <p:tgtEl>
                                          <p:spTgt spid="7"/>
                                        </p:tgtEl>
                                        <p:attrNameLst>
                                          <p:attrName>ppt_x</p:attrName>
                                          <p:attrName>ppt_y</p:attrName>
                                        </p:attrNameLst>
                                      </p:cBhvr>
                                      <p:rCtr x="11892" y="-1458"/>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0" presetClass="path" presetSubtype="0" accel="50000" decel="50000" fill="hold" grpId="1" nodeType="withEffect">
                                  <p:stCondLst>
                                    <p:cond delay="0"/>
                                  </p:stCondLst>
                                  <p:childTnLst>
                                    <p:animMotion origin="layout" path="M -4.16667E-6 4.81481E-6 L 0.23785 0.02708 " pathEditMode="relative" rAng="0" ptsTypes="AA">
                                      <p:cBhvr>
                                        <p:cTn id="52" dur="1000" fill="hold"/>
                                        <p:tgtEl>
                                          <p:spTgt spid="8"/>
                                        </p:tgtEl>
                                        <p:attrNameLst>
                                          <p:attrName>ppt_x</p:attrName>
                                          <p:attrName>ppt_y</p:attrName>
                                        </p:attrNameLst>
                                      </p:cBhvr>
                                      <p:rCtr x="11892" y="1343"/>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0" presetClass="path" presetSubtype="0" accel="50000" decel="50000" fill="hold" grpId="1" nodeType="withEffect">
                                  <p:stCondLst>
                                    <p:cond delay="0"/>
                                  </p:stCondLst>
                                  <p:childTnLst>
                                    <p:animMotion origin="layout" path="M -4.16667E-6 1.85185E-6 L 0.23785 0.08079 " pathEditMode="relative" rAng="0" ptsTypes="AA">
                                      <p:cBhvr>
                                        <p:cTn id="60" dur="1000" fill="hold"/>
                                        <p:tgtEl>
                                          <p:spTgt spid="9"/>
                                        </p:tgtEl>
                                        <p:attrNameLst>
                                          <p:attrName>ppt_x</p:attrName>
                                          <p:attrName>ppt_y</p:attrName>
                                        </p:attrNameLst>
                                      </p:cBhvr>
                                      <p:rCtr x="11892"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3" grpId="0" animBg="1"/>
      <p:bldP spid="15" grpId="0" animBg="1"/>
      <p:bldP spid="24" grpId="0"/>
      <p:bldP spid="25" grpId="0" animBg="1"/>
      <p:bldP spid="26" grpId="0" animBg="1"/>
      <p:bldP spid="27" grpId="0" animBg="1"/>
      <p:bldP spid="28"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A180-C921-9F40-A97F-D185D5F87AC5}"/>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1BB5D4C5-9CCF-2A70-6740-C0DCAC747F3F}"/>
              </a:ext>
            </a:extLst>
          </p:cNvPr>
          <p:cNvSpPr/>
          <p:nvPr/>
        </p:nvSpPr>
        <p:spPr>
          <a:xfrm>
            <a:off x="5019534" y="2545563"/>
            <a:ext cx="1751756" cy="116721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Specialized</a:t>
            </a:r>
            <a:br>
              <a:rPr kumimoji="0" lang="en-US" sz="2200" i="0" u="none" strike="noStrike" kern="1200" cap="none" spc="0" normalizeH="0" baseline="0" noProof="0" dirty="0">
                <a:ln>
                  <a:noFill/>
                </a:ln>
                <a:solidFill>
                  <a:schemeClr val="accent6">
                    <a:lumMod val="75000"/>
                  </a:schemeClr>
                </a:solidFill>
                <a:effectLst/>
                <a:uLnTx/>
                <a:uFillTx/>
                <a:latin typeface="+mj-lt"/>
              </a:rPr>
            </a:br>
            <a:r>
              <a:rPr kumimoji="0" lang="en-US" sz="2200" i="0" u="none" strike="noStrike" kern="1200" cap="none" spc="0" normalizeH="0" baseline="0" noProof="0" dirty="0">
                <a:ln>
                  <a:noFill/>
                </a:ln>
                <a:solidFill>
                  <a:schemeClr val="accent6">
                    <a:lumMod val="75000"/>
                  </a:schemeClr>
                </a:solidFill>
                <a:effectLst/>
                <a:uLnTx/>
                <a:uFillTx/>
                <a:latin typeface="+mj-lt"/>
              </a:rPr>
              <a:t>Logic</a:t>
            </a:r>
          </a:p>
        </p:txBody>
      </p:sp>
      <p:pic>
        <p:nvPicPr>
          <p:cNvPr id="11" name="Picture 10">
            <a:extLst>
              <a:ext uri="{FF2B5EF4-FFF2-40B4-BE49-F238E27FC236}">
                <a16:creationId xmlns:a16="http://schemas.microsoft.com/office/drawing/2014/main" id="{C6E2BF37-91AF-9188-E82F-D1808539E5BF}"/>
              </a:ext>
            </a:extLst>
          </p:cNvPr>
          <p:cNvPicPr>
            <a:picLocks noChangeAspect="1"/>
          </p:cNvPicPr>
          <p:nvPr/>
        </p:nvPicPr>
        <p:blipFill>
          <a:blip r:embed="rId3"/>
          <a:stretch>
            <a:fillRect/>
          </a:stretch>
        </p:blipFill>
        <p:spPr>
          <a:xfrm rot="5400000">
            <a:off x="6885698" y="2755619"/>
            <a:ext cx="1970899" cy="854883"/>
          </a:xfrm>
          <a:prstGeom prst="rect">
            <a:avLst/>
          </a:prstGeom>
        </p:spPr>
      </p:pic>
      <p:sp>
        <p:nvSpPr>
          <p:cNvPr id="12" name="Rectangle 11">
            <a:extLst>
              <a:ext uri="{FF2B5EF4-FFF2-40B4-BE49-F238E27FC236}">
                <a16:creationId xmlns:a16="http://schemas.microsoft.com/office/drawing/2014/main" id="{02D33A05-0A9E-EAC6-64B0-245366A3B56B}"/>
              </a:ext>
            </a:extLst>
          </p:cNvPr>
          <p:cNvSpPr/>
          <p:nvPr/>
        </p:nvSpPr>
        <p:spPr>
          <a:xfrm>
            <a:off x="606972" y="2349065"/>
            <a:ext cx="3224049"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095FB614-2D79-6F6F-F812-883A1C83FA06}"/>
              </a:ext>
            </a:extLst>
          </p:cNvPr>
          <p:cNvSpPr/>
          <p:nvPr/>
        </p:nvSpPr>
        <p:spPr>
          <a:xfrm>
            <a:off x="4166357" y="2349065"/>
            <a:ext cx="4567740"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 name="Title 1">
            <a:extLst>
              <a:ext uri="{FF2B5EF4-FFF2-40B4-BE49-F238E27FC236}">
                <a16:creationId xmlns:a16="http://schemas.microsoft.com/office/drawing/2014/main" id="{03EE9AD2-B007-5AB7-CA47-F4233D4D0F2F}"/>
              </a:ext>
            </a:extLst>
          </p:cNvPr>
          <p:cNvSpPr>
            <a:spLocks noGrp="1"/>
          </p:cNvSpPr>
          <p:nvPr>
            <p:ph type="title"/>
          </p:nvPr>
        </p:nvSpPr>
        <p:spPr/>
        <p:txBody>
          <a:bodyPr>
            <a:noAutofit/>
          </a:bodyPr>
          <a:lstStyle/>
          <a:p>
            <a:r>
              <a:rPr lang="en-US" sz="3400" dirty="0" err="1"/>
              <a:t>EasyDRAM</a:t>
            </a:r>
            <a:r>
              <a:rPr lang="en-US" sz="3400" dirty="0"/>
              <a:t> Issues DRAM Commands</a:t>
            </a:r>
            <a:br>
              <a:rPr lang="en-US" sz="3400" dirty="0"/>
            </a:br>
            <a:r>
              <a:rPr lang="en-US" sz="3400" dirty="0"/>
              <a:t>at Nanosecond Granularity</a:t>
            </a:r>
          </a:p>
        </p:txBody>
      </p:sp>
      <p:sp>
        <p:nvSpPr>
          <p:cNvPr id="3" name="Content Placeholder 2">
            <a:extLst>
              <a:ext uri="{FF2B5EF4-FFF2-40B4-BE49-F238E27FC236}">
                <a16:creationId xmlns:a16="http://schemas.microsoft.com/office/drawing/2014/main" id="{C6943A51-09D4-96CD-3572-6FDE1F30CDC8}"/>
              </a:ext>
            </a:extLst>
          </p:cNvPr>
          <p:cNvSpPr>
            <a:spLocks noGrp="1"/>
          </p:cNvSpPr>
          <p:nvPr>
            <p:ph idx="1"/>
          </p:nvPr>
        </p:nvSpPr>
        <p:spPr>
          <a:xfrm>
            <a:off x="155488" y="1158766"/>
            <a:ext cx="8815517" cy="5170472"/>
          </a:xfrm>
        </p:spPr>
        <p:txBody>
          <a:bodyPr/>
          <a:lstStyle/>
          <a:p>
            <a:pPr>
              <a:buClr>
                <a:schemeClr val="tx1"/>
              </a:buClr>
            </a:pPr>
            <a:r>
              <a:rPr lang="en-US" dirty="0">
                <a:solidFill>
                  <a:schemeClr val="accent5">
                    <a:lumMod val="75000"/>
                  </a:schemeClr>
                </a:solidFill>
              </a:rPr>
              <a:t>Key idea:</a:t>
            </a:r>
            <a:r>
              <a:rPr lang="en-US" dirty="0"/>
              <a:t> Issue DRAM commands in </a:t>
            </a:r>
            <a:r>
              <a:rPr lang="en-US" dirty="0">
                <a:solidFill>
                  <a:schemeClr val="accent5">
                    <a:lumMod val="75000"/>
                  </a:schemeClr>
                </a:solidFill>
              </a:rPr>
              <a:t>batches</a:t>
            </a:r>
          </a:p>
        </p:txBody>
      </p:sp>
      <p:sp>
        <p:nvSpPr>
          <p:cNvPr id="4" name="Slide Number Placeholder 3">
            <a:extLst>
              <a:ext uri="{FF2B5EF4-FFF2-40B4-BE49-F238E27FC236}">
                <a16:creationId xmlns:a16="http://schemas.microsoft.com/office/drawing/2014/main" id="{0CC2803C-ABC8-98B4-CA14-4ECE49F2348B}"/>
              </a:ext>
            </a:extLst>
          </p:cNvPr>
          <p:cNvSpPr>
            <a:spLocks noGrp="1"/>
          </p:cNvSpPr>
          <p:nvPr>
            <p:ph type="sldNum" sz="quarter" idx="12"/>
          </p:nvPr>
        </p:nvSpPr>
        <p:spPr/>
        <p:txBody>
          <a:bodyPr/>
          <a:lstStyle/>
          <a:p>
            <a:fld id="{C19D2B53-EDAE-4B41-B849-8916FA40BCB6}" type="slidenum">
              <a:rPr lang="en-US" smtClean="0"/>
              <a:pPr/>
              <a:t>39</a:t>
            </a:fld>
            <a:endParaRPr lang="en-US" dirty="0"/>
          </a:p>
        </p:txBody>
      </p:sp>
      <p:sp>
        <p:nvSpPr>
          <p:cNvPr id="5" name="Rounded Rectangle 4">
            <a:extLst>
              <a:ext uri="{FF2B5EF4-FFF2-40B4-BE49-F238E27FC236}">
                <a16:creationId xmlns:a16="http://schemas.microsoft.com/office/drawing/2014/main" id="{96B7FE14-5C8E-48AE-2B4F-FC00EDB3469B}"/>
              </a:ext>
            </a:extLst>
          </p:cNvPr>
          <p:cNvSpPr/>
          <p:nvPr/>
        </p:nvSpPr>
        <p:spPr>
          <a:xfrm>
            <a:off x="688910" y="2545563"/>
            <a:ext cx="2215379" cy="1167218"/>
          </a:xfrm>
          <a:prstGeom prst="roundRect">
            <a:avLst/>
          </a:prstGeom>
          <a:solidFill>
            <a:schemeClr val="accent4">
              <a:lumMod val="20000"/>
              <a:lumOff val="80000"/>
            </a:schemeClr>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6" name="Rectangle 5">
            <a:extLst>
              <a:ext uri="{FF2B5EF4-FFF2-40B4-BE49-F238E27FC236}">
                <a16:creationId xmlns:a16="http://schemas.microsoft.com/office/drawing/2014/main" id="{25433A34-90C9-39F7-C319-7DD378A12C70}"/>
              </a:ext>
            </a:extLst>
          </p:cNvPr>
          <p:cNvSpPr/>
          <p:nvPr/>
        </p:nvSpPr>
        <p:spPr>
          <a:xfrm>
            <a:off x="3453476" y="2423167"/>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7" name="Rectangle 6">
            <a:extLst>
              <a:ext uri="{FF2B5EF4-FFF2-40B4-BE49-F238E27FC236}">
                <a16:creationId xmlns:a16="http://schemas.microsoft.com/office/drawing/2014/main" id="{A9AC0633-69E7-E530-D496-BB3C570C2518}"/>
              </a:ext>
            </a:extLst>
          </p:cNvPr>
          <p:cNvSpPr/>
          <p:nvPr/>
        </p:nvSpPr>
        <p:spPr>
          <a:xfrm>
            <a:off x="3453475" y="2803114"/>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2</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6EEDAA28-BD2C-0CB3-F978-B91EA628027B}"/>
              </a:ext>
            </a:extLst>
          </p:cNvPr>
          <p:cNvSpPr/>
          <p:nvPr/>
        </p:nvSpPr>
        <p:spPr>
          <a:xfrm>
            <a:off x="3453474" y="3183061"/>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3</a:t>
            </a:r>
          </a:p>
        </p:txBody>
      </p:sp>
      <p:sp>
        <p:nvSpPr>
          <p:cNvPr id="9" name="Rectangle 8">
            <a:extLst>
              <a:ext uri="{FF2B5EF4-FFF2-40B4-BE49-F238E27FC236}">
                <a16:creationId xmlns:a16="http://schemas.microsoft.com/office/drawing/2014/main" id="{67FCDAD3-EAFF-408C-1F97-C757F3D2B96B}"/>
              </a:ext>
            </a:extLst>
          </p:cNvPr>
          <p:cNvSpPr/>
          <p:nvPr/>
        </p:nvSpPr>
        <p:spPr>
          <a:xfrm>
            <a:off x="3453473" y="3563008"/>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4</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3" name="Rounded Rectangle 12">
            <a:extLst>
              <a:ext uri="{FF2B5EF4-FFF2-40B4-BE49-F238E27FC236}">
                <a16:creationId xmlns:a16="http://schemas.microsoft.com/office/drawing/2014/main" id="{30092939-8D8B-5DCC-B681-219E236206A0}"/>
              </a:ext>
            </a:extLst>
          </p:cNvPr>
          <p:cNvSpPr/>
          <p:nvPr/>
        </p:nvSpPr>
        <p:spPr>
          <a:xfrm>
            <a:off x="579384"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i="0" u="none" strike="noStrike" kern="1200" cap="none" spc="0" normalizeH="0" baseline="0" noProof="0" dirty="0">
                <a:ln>
                  <a:noFill/>
                </a:ln>
                <a:solidFill>
                  <a:schemeClr val="bg2">
                    <a:lumMod val="25000"/>
                  </a:schemeClr>
                </a:solidFill>
                <a:effectLst/>
                <a:uLnTx/>
                <a:uFillTx/>
                <a:latin typeface="+mj-lt"/>
              </a:rPr>
              <a:t>Slow clock</a:t>
            </a:r>
          </a:p>
        </p:txBody>
      </p:sp>
      <p:sp>
        <p:nvSpPr>
          <p:cNvPr id="15" name="Rounded Rectangle 14">
            <a:extLst>
              <a:ext uri="{FF2B5EF4-FFF2-40B4-BE49-F238E27FC236}">
                <a16:creationId xmlns:a16="http://schemas.microsoft.com/office/drawing/2014/main" id="{3280B83B-436C-7B74-0D1B-6A008E51E647}"/>
              </a:ext>
            </a:extLst>
          </p:cNvPr>
          <p:cNvSpPr/>
          <p:nvPr/>
        </p:nvSpPr>
        <p:spPr>
          <a:xfrm>
            <a:off x="4138769"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a:solidFill>
                  <a:schemeClr val="bg2">
                    <a:lumMod val="25000"/>
                  </a:schemeClr>
                </a:solidFill>
                <a:latin typeface="+mj-lt"/>
              </a:rPr>
              <a:t>Fast</a:t>
            </a:r>
            <a:r>
              <a:rPr kumimoji="0" lang="en-US" i="0" u="none" strike="noStrike" kern="1200" cap="none" spc="0" normalizeH="0" baseline="0" noProof="0" dirty="0">
                <a:ln>
                  <a:noFill/>
                </a:ln>
                <a:solidFill>
                  <a:schemeClr val="bg2">
                    <a:lumMod val="25000"/>
                  </a:schemeClr>
                </a:solidFill>
                <a:effectLst/>
                <a:uLnTx/>
                <a:uFillTx/>
                <a:latin typeface="+mj-lt"/>
              </a:rPr>
              <a:t> clock</a:t>
            </a:r>
          </a:p>
        </p:txBody>
      </p:sp>
      <p:cxnSp>
        <p:nvCxnSpPr>
          <p:cNvPr id="23" name="Straight Arrow Connector 22">
            <a:extLst>
              <a:ext uri="{FF2B5EF4-FFF2-40B4-BE49-F238E27FC236}">
                <a16:creationId xmlns:a16="http://schemas.microsoft.com/office/drawing/2014/main" id="{D1C33B41-1606-8AED-96B6-F8BB609115BF}"/>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9167F5B-D9FF-AA33-24ED-9E02A2A6065F}"/>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5" name="Rectangle 24">
            <a:extLst>
              <a:ext uri="{FF2B5EF4-FFF2-40B4-BE49-F238E27FC236}">
                <a16:creationId xmlns:a16="http://schemas.microsoft.com/office/drawing/2014/main" id="{48AE5E83-964B-BA68-8564-3828FE8FD823}"/>
              </a:ext>
            </a:extLst>
          </p:cNvPr>
          <p:cNvSpPr/>
          <p:nvPr/>
        </p:nvSpPr>
        <p:spPr>
          <a:xfrm>
            <a:off x="579385" y="4895193"/>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26" name="Rectangle 25">
            <a:extLst>
              <a:ext uri="{FF2B5EF4-FFF2-40B4-BE49-F238E27FC236}">
                <a16:creationId xmlns:a16="http://schemas.microsoft.com/office/drawing/2014/main" id="{2250FFAB-9828-67E7-48C0-3D23291F7EA2}"/>
              </a:ext>
            </a:extLst>
          </p:cNvPr>
          <p:cNvSpPr/>
          <p:nvPr/>
        </p:nvSpPr>
        <p:spPr>
          <a:xfrm>
            <a:off x="1695257"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2</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7" name="Rectangle 26">
            <a:extLst>
              <a:ext uri="{FF2B5EF4-FFF2-40B4-BE49-F238E27FC236}">
                <a16:creationId xmlns:a16="http://schemas.microsoft.com/office/drawing/2014/main" id="{261201EA-A2D3-101E-4788-42138D0C09B7}"/>
              </a:ext>
            </a:extLst>
          </p:cNvPr>
          <p:cNvSpPr/>
          <p:nvPr/>
        </p:nvSpPr>
        <p:spPr>
          <a:xfrm>
            <a:off x="2811129"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3</a:t>
            </a:r>
          </a:p>
        </p:txBody>
      </p:sp>
      <p:sp>
        <p:nvSpPr>
          <p:cNvPr id="28" name="Rectangle 27">
            <a:extLst>
              <a:ext uri="{FF2B5EF4-FFF2-40B4-BE49-F238E27FC236}">
                <a16:creationId xmlns:a16="http://schemas.microsoft.com/office/drawing/2014/main" id="{C86248AB-2136-EAD8-02EA-6F73ADA93962}"/>
              </a:ext>
            </a:extLst>
          </p:cNvPr>
          <p:cNvSpPr/>
          <p:nvPr/>
        </p:nvSpPr>
        <p:spPr>
          <a:xfrm>
            <a:off x="3927001" y="4895191"/>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4</a:t>
            </a:r>
          </a:p>
        </p:txBody>
      </p:sp>
      <p:sp>
        <p:nvSpPr>
          <p:cNvPr id="29" name="Rectangle 28">
            <a:extLst>
              <a:ext uri="{FF2B5EF4-FFF2-40B4-BE49-F238E27FC236}">
                <a16:creationId xmlns:a16="http://schemas.microsoft.com/office/drawing/2014/main" id="{6383213D-45C3-1CE3-693B-7EFD1E23A3AD}"/>
              </a:ext>
            </a:extLst>
          </p:cNvPr>
          <p:cNvSpPr/>
          <p:nvPr/>
        </p:nvSpPr>
        <p:spPr>
          <a:xfrm>
            <a:off x="5109038"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0" name="Rectangle 29">
            <a:extLst>
              <a:ext uri="{FF2B5EF4-FFF2-40B4-BE49-F238E27FC236}">
                <a16:creationId xmlns:a16="http://schemas.microsoft.com/office/drawing/2014/main" id="{4A350EF1-80AF-D063-95AC-861AF0D4C96D}"/>
              </a:ext>
            </a:extLst>
          </p:cNvPr>
          <p:cNvSpPr/>
          <p:nvPr/>
        </p:nvSpPr>
        <p:spPr>
          <a:xfrm>
            <a:off x="5968684"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lang="en-US" sz="1600" dirty="0">
                <a:solidFill>
                  <a:schemeClr val="accent5">
                    <a:lumMod val="75000"/>
                  </a:schemeClr>
                </a:solidFill>
                <a:latin typeface="Trebuchet MS" panose="020B0703020202090204" pitchFamily="34" charset="0"/>
              </a:rPr>
              <a:t>2</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31" name="Rectangle 30">
            <a:extLst>
              <a:ext uri="{FF2B5EF4-FFF2-40B4-BE49-F238E27FC236}">
                <a16:creationId xmlns:a16="http://schemas.microsoft.com/office/drawing/2014/main" id="{FFC2429C-D15E-0B5C-4E6B-C377EC288856}"/>
              </a:ext>
            </a:extLst>
          </p:cNvPr>
          <p:cNvSpPr/>
          <p:nvPr/>
        </p:nvSpPr>
        <p:spPr>
          <a:xfrm>
            <a:off x="6828330"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3</a:t>
            </a:r>
          </a:p>
        </p:txBody>
      </p:sp>
      <p:sp>
        <p:nvSpPr>
          <p:cNvPr id="32" name="Rectangle 31">
            <a:extLst>
              <a:ext uri="{FF2B5EF4-FFF2-40B4-BE49-F238E27FC236}">
                <a16:creationId xmlns:a16="http://schemas.microsoft.com/office/drawing/2014/main" id="{6471DF27-D067-013D-EF7B-7D6A270CE6E8}"/>
              </a:ext>
            </a:extLst>
          </p:cNvPr>
          <p:cNvSpPr/>
          <p:nvPr/>
        </p:nvSpPr>
        <p:spPr>
          <a:xfrm>
            <a:off x="7685020" y="4895192"/>
            <a:ext cx="859646"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CMD</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4</a:t>
            </a:r>
          </a:p>
        </p:txBody>
      </p:sp>
      <p:sp>
        <p:nvSpPr>
          <p:cNvPr id="16" name="Rectangle 15">
            <a:extLst>
              <a:ext uri="{FF2B5EF4-FFF2-40B4-BE49-F238E27FC236}">
                <a16:creationId xmlns:a16="http://schemas.microsoft.com/office/drawing/2014/main" id="{8BD085C5-22EE-9602-99E9-0DCEDFCB457B}"/>
              </a:ext>
            </a:extLst>
          </p:cNvPr>
          <p:cNvSpPr/>
          <p:nvPr/>
        </p:nvSpPr>
        <p:spPr>
          <a:xfrm>
            <a:off x="606971" y="4792717"/>
            <a:ext cx="4248808" cy="472968"/>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5364C8C2-355A-E3C1-03BE-629F84BE3FC1}"/>
              </a:ext>
            </a:extLst>
          </p:cNvPr>
          <p:cNvSpPr/>
          <p:nvPr/>
        </p:nvSpPr>
        <p:spPr>
          <a:xfrm>
            <a:off x="5014279" y="4792716"/>
            <a:ext cx="3747404" cy="472968"/>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3068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2.77778E-7 0 L 0.42726 0.08912 " pathEditMode="relative" rAng="0" ptsTypes="AA">
                                      <p:cBhvr>
                                        <p:cTn id="8" dur="500" fill="hold"/>
                                        <p:tgtEl>
                                          <p:spTgt spid="6"/>
                                        </p:tgtEl>
                                        <p:attrNameLst>
                                          <p:attrName>ppt_x</p:attrName>
                                          <p:attrName>ppt_y</p:attrName>
                                        </p:attrNameLst>
                                      </p:cBhvr>
                                      <p:rCtr x="21354" y="4444"/>
                                    </p:animMotion>
                                  </p:childTnLst>
                                </p:cTn>
                              </p:par>
                            </p:childTnLst>
                          </p:cTn>
                        </p:par>
                        <p:par>
                          <p:cTn id="9" fill="hold">
                            <p:stCondLst>
                              <p:cond delay="500"/>
                            </p:stCondLst>
                            <p:childTnLst>
                              <p:par>
                                <p:cTn id="10" presetID="9" presetClass="exit" presetSubtype="0" fill="hold" grpId="1" nodeType="after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0" presetClass="path" presetSubtype="0" accel="50000" decel="50000" fill="hold" grpId="0" nodeType="withEffect">
                                  <p:stCondLst>
                                    <p:cond delay="0"/>
                                  </p:stCondLst>
                                  <p:childTnLst>
                                    <p:animMotion origin="layout" path="M 2.77778E-7 4.44444E-6 L 0.42465 0.03356 " pathEditMode="relative" rAng="0" ptsTypes="AA">
                                      <p:cBhvr>
                                        <p:cTn id="16" dur="500" fill="hold"/>
                                        <p:tgtEl>
                                          <p:spTgt spid="7"/>
                                        </p:tgtEl>
                                        <p:attrNameLst>
                                          <p:attrName>ppt_x</p:attrName>
                                          <p:attrName>ppt_y</p:attrName>
                                        </p:attrNameLst>
                                      </p:cBhvr>
                                      <p:rCtr x="21233" y="1667"/>
                                    </p:animMotion>
                                  </p:childTnLst>
                                </p:cTn>
                              </p:par>
                            </p:childTnLst>
                          </p:cTn>
                        </p:par>
                        <p:par>
                          <p:cTn id="17" fill="hold">
                            <p:stCondLst>
                              <p:cond delay="1000"/>
                            </p:stCondLst>
                            <p:childTnLst>
                              <p:par>
                                <p:cTn id="18" presetID="9" presetClass="exit" presetSubtype="0" fill="hold" grpId="1" nodeType="after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2.77778E-7 3.7037E-7 L 0.42726 -0.02176 " pathEditMode="relative" rAng="0" ptsTypes="AA">
                                      <p:cBhvr>
                                        <p:cTn id="24" dur="500" fill="hold"/>
                                        <p:tgtEl>
                                          <p:spTgt spid="8"/>
                                        </p:tgtEl>
                                        <p:attrNameLst>
                                          <p:attrName>ppt_x</p:attrName>
                                          <p:attrName>ppt_y</p:attrName>
                                        </p:attrNameLst>
                                      </p:cBhvr>
                                      <p:rCtr x="21354" y="-1088"/>
                                    </p:animMotion>
                                  </p:childTnLst>
                                </p:cTn>
                              </p:par>
                            </p:childTnLst>
                          </p:cTn>
                        </p:par>
                        <p:par>
                          <p:cTn id="25" fill="hold">
                            <p:stCondLst>
                              <p:cond delay="1500"/>
                            </p:stCondLst>
                            <p:childTnLst>
                              <p:par>
                                <p:cTn id="26" presetID="9" presetClass="exit" presetSubtype="0" fill="hold" grpId="1" nodeType="afterEffect">
                                  <p:stCondLst>
                                    <p:cond delay="0"/>
                                  </p:stCondLst>
                                  <p:childTnLst>
                                    <p:animEffect transition="out" filter="dissolv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0" presetClass="path" presetSubtype="0" accel="50000" decel="50000" fill="hold" grpId="0" nodeType="withEffect">
                                  <p:stCondLst>
                                    <p:cond delay="0"/>
                                  </p:stCondLst>
                                  <p:childTnLst>
                                    <p:animMotion origin="layout" path="M 2.77778E-7 -3.7037E-6 L 0.42812 -0.07708 " pathEditMode="relative" rAng="0" ptsTypes="AA">
                                      <p:cBhvr>
                                        <p:cTn id="32" dur="500" fill="hold"/>
                                        <p:tgtEl>
                                          <p:spTgt spid="9"/>
                                        </p:tgtEl>
                                        <p:attrNameLst>
                                          <p:attrName>ppt_x</p:attrName>
                                          <p:attrName>ppt_y</p:attrName>
                                        </p:attrNameLst>
                                      </p:cBhvr>
                                      <p:rCtr x="21406" y="-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D9F8A-0D84-E299-0A3A-BCFB97FB4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58058-2633-051E-B90B-445ED2BA09F2}"/>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2CAE0258-C181-0D1D-C8F2-1F683A9CA906}"/>
              </a:ext>
            </a:extLst>
          </p:cNvPr>
          <p:cNvSpPr>
            <a:spLocks noGrp="1"/>
          </p:cNvSpPr>
          <p:nvPr>
            <p:ph idx="1"/>
          </p:nvPr>
        </p:nvSpPr>
        <p:spPr/>
        <p:txBody>
          <a:bodyPr>
            <a:noAutofit/>
          </a:bodyPr>
          <a:lstStyle/>
          <a:p>
            <a:pPr marL="640080" indent="-640080">
              <a:buFont typeface="+mj-lt"/>
              <a:buAutoNum type="romanUcPeriod"/>
            </a:pPr>
            <a:r>
              <a:rPr lang="en-US" sz="3200" b="1" dirty="0"/>
              <a:t>Background</a:t>
            </a:r>
          </a:p>
          <a:p>
            <a:pPr marL="640080" indent="-640080">
              <a:buFont typeface="+mj-lt"/>
              <a:buAutoNum type="romanUcPeriod"/>
            </a:pPr>
            <a:endParaRPr lang="en-US" dirty="0"/>
          </a:p>
          <a:p>
            <a:pPr marL="640080" indent="-640080">
              <a:buFont typeface="+mj-lt"/>
              <a:buAutoNum type="romanUcPeriod"/>
            </a:pPr>
            <a:r>
              <a:rPr lang="en-US" sz="3200" dirty="0"/>
              <a:t>Motivation</a:t>
            </a:r>
          </a:p>
          <a:p>
            <a:pPr marL="640080" indent="-640080">
              <a:buFont typeface="+mj-lt"/>
              <a:buAutoNum type="romanUcPeriod"/>
            </a:pPr>
            <a:endParaRPr lang="en-US" b="1" dirty="0"/>
          </a:p>
          <a:p>
            <a:pPr marL="640080" indent="-640080">
              <a:buFont typeface="+mj-lt"/>
              <a:buAutoNum type="romanUcPeriod"/>
            </a:pPr>
            <a:r>
              <a:rPr lang="en-US" sz="3200" dirty="0" err="1"/>
              <a:t>EasyDRAM</a:t>
            </a:r>
            <a:endParaRPr lang="en-US" sz="3200" dirty="0"/>
          </a:p>
          <a:p>
            <a:pPr marL="640080" indent="-640080">
              <a:buFont typeface="+mj-lt"/>
              <a:buAutoNum type="romanUcPeriod"/>
            </a:pPr>
            <a:endParaRPr lang="en-US" dirty="0"/>
          </a:p>
          <a:p>
            <a:pPr marL="640080" indent="-640080">
              <a:buFont typeface="+mj-lt"/>
              <a:buAutoNum type="romanUcPeriod"/>
            </a:pPr>
            <a:r>
              <a:rPr lang="en-US" sz="3200" dirty="0"/>
              <a:t>Case Studies</a:t>
            </a:r>
          </a:p>
          <a:p>
            <a:pPr marL="640080" indent="-640080">
              <a:buFont typeface="+mj-lt"/>
              <a:buAutoNum type="romanUcPeriod"/>
            </a:pPr>
            <a:endParaRPr lang="en-US" dirty="0"/>
          </a:p>
          <a:p>
            <a:pPr marL="640080" indent="-640080">
              <a:buFont typeface="+mj-lt"/>
              <a:buAutoNum type="romanUcPeriod"/>
            </a:pPr>
            <a:r>
              <a:rPr lang="en-US" sz="3200" dirty="0"/>
              <a:t>Conclusion</a:t>
            </a:r>
          </a:p>
        </p:txBody>
      </p:sp>
      <p:sp>
        <p:nvSpPr>
          <p:cNvPr id="4" name="Slide Number Placeholder 3">
            <a:extLst>
              <a:ext uri="{FF2B5EF4-FFF2-40B4-BE49-F238E27FC236}">
                <a16:creationId xmlns:a16="http://schemas.microsoft.com/office/drawing/2014/main" id="{B9C2025E-5D5B-5DC2-D160-FA85787ED7F1}"/>
              </a:ext>
            </a:extLst>
          </p:cNvPr>
          <p:cNvSpPr>
            <a:spLocks noGrp="1"/>
          </p:cNvSpPr>
          <p:nvPr>
            <p:ph type="sldNum" sz="quarter" idx="12"/>
          </p:nvPr>
        </p:nvSpPr>
        <p:spPr/>
        <p:txBody>
          <a:bodyPr/>
          <a:lstStyle/>
          <a:p>
            <a:fld id="{C19D2B53-EDAE-4B41-B849-8916FA40BCB6}" type="slidenum">
              <a:rPr lang="en-US" smtClean="0"/>
              <a:pPr/>
              <a:t>4</a:t>
            </a:fld>
            <a:endParaRPr lang="en-US" dirty="0"/>
          </a:p>
        </p:txBody>
      </p:sp>
    </p:spTree>
    <p:extLst>
      <p:ext uri="{BB962C8B-B14F-4D97-AF65-F5344CB8AC3E}">
        <p14:creationId xmlns:p14="http://schemas.microsoft.com/office/powerpoint/2010/main" val="3849594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8BC2-F492-F2F4-E742-174366B753F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97ACEF6-2658-5BD3-A094-0AED0D8FFDCE}"/>
              </a:ext>
            </a:extLst>
          </p:cNvPr>
          <p:cNvPicPr>
            <a:picLocks noChangeAspect="1"/>
          </p:cNvPicPr>
          <p:nvPr/>
        </p:nvPicPr>
        <p:blipFill>
          <a:blip r:embed="rId3"/>
          <a:stretch>
            <a:fillRect/>
          </a:stretch>
        </p:blipFill>
        <p:spPr>
          <a:xfrm rot="5400000">
            <a:off x="6885698" y="2755619"/>
            <a:ext cx="1970899" cy="854883"/>
          </a:xfrm>
          <a:prstGeom prst="rect">
            <a:avLst/>
          </a:prstGeom>
        </p:spPr>
      </p:pic>
      <p:sp>
        <p:nvSpPr>
          <p:cNvPr id="12" name="Rectangle 11">
            <a:extLst>
              <a:ext uri="{FF2B5EF4-FFF2-40B4-BE49-F238E27FC236}">
                <a16:creationId xmlns:a16="http://schemas.microsoft.com/office/drawing/2014/main" id="{DBA834DE-7D76-6515-B190-7181618F3B5A}"/>
              </a:ext>
            </a:extLst>
          </p:cNvPr>
          <p:cNvSpPr/>
          <p:nvPr/>
        </p:nvSpPr>
        <p:spPr>
          <a:xfrm>
            <a:off x="606972" y="2349065"/>
            <a:ext cx="3224049"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15DE3E1D-957C-E259-539D-DCA2228E5662}"/>
              </a:ext>
            </a:extLst>
          </p:cNvPr>
          <p:cNvSpPr/>
          <p:nvPr/>
        </p:nvSpPr>
        <p:spPr>
          <a:xfrm>
            <a:off x="4166357" y="2349065"/>
            <a:ext cx="4567740" cy="1615964"/>
          </a:xfrm>
          <a:prstGeom prst="rect">
            <a:avLst/>
          </a:prstGeom>
          <a:noFill/>
          <a:ln w="38100">
            <a:solidFill>
              <a:schemeClr val="tx1"/>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 name="Title 1">
            <a:extLst>
              <a:ext uri="{FF2B5EF4-FFF2-40B4-BE49-F238E27FC236}">
                <a16:creationId xmlns:a16="http://schemas.microsoft.com/office/drawing/2014/main" id="{09EFC94A-3F71-1BB4-9F11-2D912CE58F95}"/>
              </a:ext>
            </a:extLst>
          </p:cNvPr>
          <p:cNvSpPr>
            <a:spLocks noGrp="1"/>
          </p:cNvSpPr>
          <p:nvPr>
            <p:ph type="title"/>
          </p:nvPr>
        </p:nvSpPr>
        <p:spPr/>
        <p:txBody>
          <a:bodyPr>
            <a:noAutofit/>
          </a:bodyPr>
          <a:lstStyle/>
          <a:p>
            <a:r>
              <a:rPr lang="en-US" sz="3400" dirty="0" err="1"/>
              <a:t>EasyDRAM</a:t>
            </a:r>
            <a:r>
              <a:rPr lang="en-US" sz="3400" dirty="0"/>
              <a:t> Issues DRAM Commands</a:t>
            </a:r>
            <a:br>
              <a:rPr lang="en-US" sz="3400" dirty="0"/>
            </a:br>
            <a:r>
              <a:rPr lang="en-US" sz="3400" dirty="0"/>
              <a:t>at Nanosecond Granularity</a:t>
            </a:r>
          </a:p>
        </p:txBody>
      </p:sp>
      <p:sp>
        <p:nvSpPr>
          <p:cNvPr id="3" name="Content Placeholder 2">
            <a:extLst>
              <a:ext uri="{FF2B5EF4-FFF2-40B4-BE49-F238E27FC236}">
                <a16:creationId xmlns:a16="http://schemas.microsoft.com/office/drawing/2014/main" id="{7296D7A3-F092-FBEE-FAC4-19C5FECBCD6D}"/>
              </a:ext>
            </a:extLst>
          </p:cNvPr>
          <p:cNvSpPr>
            <a:spLocks noGrp="1"/>
          </p:cNvSpPr>
          <p:nvPr>
            <p:ph idx="1"/>
          </p:nvPr>
        </p:nvSpPr>
        <p:spPr>
          <a:xfrm>
            <a:off x="155488" y="1158766"/>
            <a:ext cx="8815517" cy="5170472"/>
          </a:xfrm>
        </p:spPr>
        <p:txBody>
          <a:bodyPr/>
          <a:lstStyle/>
          <a:p>
            <a:pPr>
              <a:buClr>
                <a:schemeClr val="tx1"/>
              </a:buClr>
            </a:pPr>
            <a:r>
              <a:rPr lang="en-US" dirty="0">
                <a:solidFill>
                  <a:schemeClr val="accent5">
                    <a:lumMod val="75000"/>
                  </a:schemeClr>
                </a:solidFill>
              </a:rPr>
              <a:t>Key idea:</a:t>
            </a:r>
            <a:r>
              <a:rPr lang="en-US" dirty="0"/>
              <a:t> Issue DRAM commands in </a:t>
            </a:r>
            <a:r>
              <a:rPr lang="en-US" dirty="0">
                <a:solidFill>
                  <a:schemeClr val="accent5">
                    <a:lumMod val="75000"/>
                  </a:schemeClr>
                </a:solidFill>
              </a:rPr>
              <a:t>batches</a:t>
            </a:r>
          </a:p>
        </p:txBody>
      </p:sp>
      <p:sp>
        <p:nvSpPr>
          <p:cNvPr id="4" name="Slide Number Placeholder 3">
            <a:extLst>
              <a:ext uri="{FF2B5EF4-FFF2-40B4-BE49-F238E27FC236}">
                <a16:creationId xmlns:a16="http://schemas.microsoft.com/office/drawing/2014/main" id="{BA1C6071-63C2-713E-01D3-F1DCD6572A5F}"/>
              </a:ext>
            </a:extLst>
          </p:cNvPr>
          <p:cNvSpPr>
            <a:spLocks noGrp="1"/>
          </p:cNvSpPr>
          <p:nvPr>
            <p:ph type="sldNum" sz="quarter" idx="12"/>
          </p:nvPr>
        </p:nvSpPr>
        <p:spPr/>
        <p:txBody>
          <a:bodyPr/>
          <a:lstStyle/>
          <a:p>
            <a:fld id="{C19D2B53-EDAE-4B41-B849-8916FA40BCB6}" type="slidenum">
              <a:rPr lang="en-US" smtClean="0"/>
              <a:pPr/>
              <a:t>40</a:t>
            </a:fld>
            <a:endParaRPr lang="en-US" dirty="0"/>
          </a:p>
        </p:txBody>
      </p:sp>
      <p:sp>
        <p:nvSpPr>
          <p:cNvPr id="5" name="Rounded Rectangle 4">
            <a:extLst>
              <a:ext uri="{FF2B5EF4-FFF2-40B4-BE49-F238E27FC236}">
                <a16:creationId xmlns:a16="http://schemas.microsoft.com/office/drawing/2014/main" id="{ACF4EAFD-A35D-A693-E781-A5BA13B56D51}"/>
              </a:ext>
            </a:extLst>
          </p:cNvPr>
          <p:cNvSpPr/>
          <p:nvPr/>
        </p:nvSpPr>
        <p:spPr>
          <a:xfrm>
            <a:off x="688910" y="2545563"/>
            <a:ext cx="2215379" cy="1167218"/>
          </a:xfrm>
          <a:prstGeom prst="roundRect">
            <a:avLst/>
          </a:prstGeom>
          <a:solidFill>
            <a:schemeClr val="accent4">
              <a:lumMod val="20000"/>
              <a:lumOff val="80000"/>
            </a:schemeClr>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Rounded Rectangle 9">
            <a:extLst>
              <a:ext uri="{FF2B5EF4-FFF2-40B4-BE49-F238E27FC236}">
                <a16:creationId xmlns:a16="http://schemas.microsoft.com/office/drawing/2014/main" id="{FF5AB2D6-F870-AF7F-899A-82A9E8E5AE55}"/>
              </a:ext>
            </a:extLst>
          </p:cNvPr>
          <p:cNvSpPr/>
          <p:nvPr/>
        </p:nvSpPr>
        <p:spPr>
          <a:xfrm>
            <a:off x="5019534" y="2545563"/>
            <a:ext cx="1751756" cy="116721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Specialized</a:t>
            </a:r>
            <a:br>
              <a:rPr kumimoji="0" lang="en-US" sz="2200" i="0" u="none" strike="noStrike" kern="1200" cap="none" spc="0" normalizeH="0" baseline="0" noProof="0" dirty="0">
                <a:ln>
                  <a:noFill/>
                </a:ln>
                <a:solidFill>
                  <a:schemeClr val="accent6">
                    <a:lumMod val="75000"/>
                  </a:schemeClr>
                </a:solidFill>
                <a:effectLst/>
                <a:uLnTx/>
                <a:uFillTx/>
                <a:latin typeface="+mj-lt"/>
              </a:rPr>
            </a:br>
            <a:r>
              <a:rPr kumimoji="0" lang="en-US" sz="2200" i="0" u="none" strike="noStrike" kern="1200" cap="none" spc="0" normalizeH="0" baseline="0" noProof="0" dirty="0">
                <a:ln>
                  <a:noFill/>
                </a:ln>
                <a:solidFill>
                  <a:schemeClr val="accent6">
                    <a:lumMod val="75000"/>
                  </a:schemeClr>
                </a:solidFill>
                <a:effectLst/>
                <a:uLnTx/>
                <a:uFillTx/>
                <a:latin typeface="+mj-lt"/>
              </a:rPr>
              <a:t>Logic</a:t>
            </a:r>
          </a:p>
        </p:txBody>
      </p:sp>
      <p:sp>
        <p:nvSpPr>
          <p:cNvPr id="13" name="Rounded Rectangle 12">
            <a:extLst>
              <a:ext uri="{FF2B5EF4-FFF2-40B4-BE49-F238E27FC236}">
                <a16:creationId xmlns:a16="http://schemas.microsoft.com/office/drawing/2014/main" id="{2CB0B9C5-DC1A-8D83-93E4-3E7544547D40}"/>
              </a:ext>
            </a:extLst>
          </p:cNvPr>
          <p:cNvSpPr/>
          <p:nvPr/>
        </p:nvSpPr>
        <p:spPr>
          <a:xfrm>
            <a:off x="579384"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i="0" u="none" strike="noStrike" kern="1200" cap="none" spc="0" normalizeH="0" baseline="0" noProof="0" dirty="0">
                <a:ln>
                  <a:noFill/>
                </a:ln>
                <a:solidFill>
                  <a:schemeClr val="bg2">
                    <a:lumMod val="25000"/>
                  </a:schemeClr>
                </a:solidFill>
                <a:effectLst/>
                <a:uLnTx/>
                <a:uFillTx/>
                <a:latin typeface="+mj-lt"/>
              </a:rPr>
              <a:t>Slow clock</a:t>
            </a:r>
          </a:p>
        </p:txBody>
      </p:sp>
      <p:sp>
        <p:nvSpPr>
          <p:cNvPr id="15" name="Rounded Rectangle 14">
            <a:extLst>
              <a:ext uri="{FF2B5EF4-FFF2-40B4-BE49-F238E27FC236}">
                <a16:creationId xmlns:a16="http://schemas.microsoft.com/office/drawing/2014/main" id="{37633421-7D1C-18C5-9100-D977263B7EAB}"/>
              </a:ext>
            </a:extLst>
          </p:cNvPr>
          <p:cNvSpPr/>
          <p:nvPr/>
        </p:nvSpPr>
        <p:spPr>
          <a:xfrm>
            <a:off x="4138769" y="2084706"/>
            <a:ext cx="1639612" cy="362607"/>
          </a:xfrm>
          <a:prstGeom prst="roundRect">
            <a:avLst/>
          </a:prstGeom>
          <a:solidFill>
            <a:schemeClr val="bg1">
              <a:lumMod val="95000"/>
            </a:schemeClr>
          </a:solidFill>
          <a:ln w="38100">
            <a:solidFill>
              <a:schemeClr val="bg1">
                <a:lumMod val="6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a:solidFill>
                  <a:schemeClr val="bg2">
                    <a:lumMod val="25000"/>
                  </a:schemeClr>
                </a:solidFill>
                <a:latin typeface="+mj-lt"/>
              </a:rPr>
              <a:t>Fast</a:t>
            </a:r>
            <a:r>
              <a:rPr kumimoji="0" lang="en-US" i="0" u="none" strike="noStrike" kern="1200" cap="none" spc="0" normalizeH="0" baseline="0" noProof="0" dirty="0">
                <a:ln>
                  <a:noFill/>
                </a:ln>
                <a:solidFill>
                  <a:schemeClr val="bg2">
                    <a:lumMod val="25000"/>
                  </a:schemeClr>
                </a:solidFill>
                <a:effectLst/>
                <a:uLnTx/>
                <a:uFillTx/>
                <a:latin typeface="+mj-lt"/>
              </a:rPr>
              <a:t> clock</a:t>
            </a:r>
          </a:p>
        </p:txBody>
      </p:sp>
      <p:sp>
        <p:nvSpPr>
          <p:cNvPr id="18" name="Rectangle 17">
            <a:extLst>
              <a:ext uri="{FF2B5EF4-FFF2-40B4-BE49-F238E27FC236}">
                <a16:creationId xmlns:a16="http://schemas.microsoft.com/office/drawing/2014/main" id="{91AA4BA4-91EA-4C8B-F867-BD923C54DDB3}"/>
              </a:ext>
            </a:extLst>
          </p:cNvPr>
          <p:cNvSpPr/>
          <p:nvPr/>
        </p:nvSpPr>
        <p:spPr>
          <a:xfrm>
            <a:off x="375364" y="1968444"/>
            <a:ext cx="3526497" cy="2200065"/>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2" name="TextBox 21">
            <a:extLst>
              <a:ext uri="{FF2B5EF4-FFF2-40B4-BE49-F238E27FC236}">
                <a16:creationId xmlns:a16="http://schemas.microsoft.com/office/drawing/2014/main" id="{D41FDE25-93EE-07A8-F2A4-C1170C027803}"/>
              </a:ext>
            </a:extLst>
          </p:cNvPr>
          <p:cNvSpPr txBox="1"/>
          <p:nvPr/>
        </p:nvSpPr>
        <p:spPr>
          <a:xfrm>
            <a:off x="938598" y="4949334"/>
            <a:ext cx="7266803" cy="475129"/>
          </a:xfrm>
          <a:prstGeom prst="rect">
            <a:avLst/>
          </a:prstGeom>
          <a:noFill/>
          <a:ln w="57150">
            <a:noFill/>
          </a:ln>
        </p:spPr>
        <p:txBody>
          <a:bodyPr wrap="none" rtlCol="0" anchor="ctr">
            <a:noAutofit/>
          </a:bodyPr>
          <a:lstStyle/>
          <a:p>
            <a:pPr algn="ctr">
              <a:lnSpc>
                <a:spcPct val="90000"/>
              </a:lnSpc>
            </a:pPr>
            <a:r>
              <a:rPr lang="en-US" sz="2400" dirty="0">
                <a:solidFill>
                  <a:schemeClr val="accent6">
                    <a:lumMod val="75000"/>
                  </a:schemeClr>
                </a:solidFill>
              </a:rPr>
              <a:t>DRAM Bender </a:t>
            </a:r>
            <a:r>
              <a:rPr lang="en-US" sz="2400" dirty="0"/>
              <a:t>DDR</a:t>
            </a:r>
            <a:r>
              <a:rPr lang="en-US" sz="2400" dirty="0">
                <a:latin typeface="Trebuchet MS" panose="020B0703020202090204" pitchFamily="34" charset="0"/>
              </a:rPr>
              <a:t>3/4</a:t>
            </a:r>
            <a:r>
              <a:rPr lang="en-US" sz="2400" dirty="0"/>
              <a:t> and HBM</a:t>
            </a:r>
            <a:r>
              <a:rPr lang="en-US" sz="2400" dirty="0">
                <a:latin typeface="Trebuchet MS" panose="020B0703020202090204" pitchFamily="34" charset="0"/>
              </a:rPr>
              <a:t>2 </a:t>
            </a:r>
            <a:r>
              <a:rPr lang="en-US" sz="2400" dirty="0"/>
              <a:t>Testing Infrastructure</a:t>
            </a:r>
            <a:endParaRPr lang="en-TR" sz="2400"/>
          </a:p>
        </p:txBody>
      </p:sp>
      <p:cxnSp>
        <p:nvCxnSpPr>
          <p:cNvPr id="34" name="Straight Arrow Connector 33">
            <a:extLst>
              <a:ext uri="{FF2B5EF4-FFF2-40B4-BE49-F238E27FC236}">
                <a16:creationId xmlns:a16="http://schemas.microsoft.com/office/drawing/2014/main" id="{0AB7946A-CFC0-054D-220D-1AF3AAC77819}"/>
              </a:ext>
            </a:extLst>
          </p:cNvPr>
          <p:cNvCxnSpPr>
            <a:stCxn id="10" idx="2"/>
            <a:endCxn id="22" idx="0"/>
          </p:cNvCxnSpPr>
          <p:nvPr/>
        </p:nvCxnSpPr>
        <p:spPr>
          <a:xfrm flipH="1">
            <a:off x="4572000" y="3712781"/>
            <a:ext cx="1323412" cy="1236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036B9E9-513E-EEBE-142C-888D395D620E}"/>
              </a:ext>
            </a:extLst>
          </p:cNvPr>
          <p:cNvSpPr txBox="1"/>
          <p:nvPr/>
        </p:nvSpPr>
        <p:spPr>
          <a:xfrm>
            <a:off x="5355278" y="4371321"/>
            <a:ext cx="1891553" cy="205768"/>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heavily reuses</a:t>
            </a:r>
          </a:p>
        </p:txBody>
      </p:sp>
      <p:sp>
        <p:nvSpPr>
          <p:cNvPr id="39" name="TextBox 38">
            <a:extLst>
              <a:ext uri="{FF2B5EF4-FFF2-40B4-BE49-F238E27FC236}">
                <a16:creationId xmlns:a16="http://schemas.microsoft.com/office/drawing/2014/main" id="{90B9660C-7C1C-66B5-0D19-FDECABCE607A}"/>
              </a:ext>
            </a:extLst>
          </p:cNvPr>
          <p:cNvSpPr txBox="1"/>
          <p:nvPr/>
        </p:nvSpPr>
        <p:spPr>
          <a:xfrm>
            <a:off x="1545821" y="6418551"/>
            <a:ext cx="7315200" cy="461665"/>
          </a:xfrm>
          <a:prstGeom prst="rect">
            <a:avLst/>
          </a:prstGeom>
          <a:noFill/>
        </p:spPr>
        <p:txBody>
          <a:bodyPr wrap="square" rtlCol="0">
            <a:spAutoFit/>
          </a:bodyPr>
          <a:lstStyle/>
          <a:p>
            <a:r>
              <a:rPr lang="en-US" sz="1200" dirty="0">
                <a:latin typeface="Quire Sans" panose="020B0502040400020003" pitchFamily="34" charset="0"/>
                <a:cs typeface="Quire Sans" panose="020B0502040400020003" pitchFamily="34" charset="0"/>
              </a:rPr>
              <a:t>*Olgun et al., </a:t>
            </a:r>
            <a:r>
              <a:rPr lang="en-US" sz="1200" b="1" i="0" dirty="0">
                <a:solidFill>
                  <a:srgbClr val="000000"/>
                </a:solidFill>
                <a:effectLst/>
                <a:latin typeface="Quire Sans" panose="020B0502040400020003" pitchFamily="34" charset="0"/>
                <a:cs typeface="Quire Sans" panose="020B0502040400020003" pitchFamily="34" charset="0"/>
                <a:hlinkClick r:id="rId4"/>
              </a:rPr>
              <a:t>"DRAM Bender: An Extensible and Versatile FPGA-Based Infrastructure to Easily Test </a:t>
            </a:r>
            <a:br>
              <a:rPr lang="en-US" sz="1200" b="1" i="0" dirty="0">
                <a:solidFill>
                  <a:srgbClr val="000000"/>
                </a:solidFill>
                <a:effectLst/>
                <a:latin typeface="Quire Sans" panose="020B0502040400020003" pitchFamily="34" charset="0"/>
                <a:cs typeface="Quire Sans" panose="020B0502040400020003" pitchFamily="34" charset="0"/>
                <a:hlinkClick r:id="rId4"/>
              </a:rPr>
            </a:br>
            <a:r>
              <a:rPr lang="en-US" sz="1200" b="1" i="0" dirty="0">
                <a:solidFill>
                  <a:srgbClr val="000000"/>
                </a:solidFill>
                <a:effectLst/>
                <a:latin typeface="Quire Sans" panose="020B0502040400020003" pitchFamily="34" charset="0"/>
                <a:cs typeface="Quire Sans" panose="020B0502040400020003" pitchFamily="34" charset="0"/>
                <a:hlinkClick r:id="rId4"/>
              </a:rPr>
              <a:t>State-of-the-Art DRAM Chips,”</a:t>
            </a:r>
            <a:r>
              <a:rPr lang="en-US" sz="1200" dirty="0">
                <a:solidFill>
                  <a:srgbClr val="000000"/>
                </a:solidFill>
                <a:effectLst/>
                <a:latin typeface="Quire Sans" panose="020B0502040400020003" pitchFamily="34" charset="0"/>
                <a:cs typeface="Quire Sans" panose="020B0502040400020003" pitchFamily="34" charset="0"/>
              </a:rPr>
              <a:t> </a:t>
            </a:r>
            <a:r>
              <a:rPr lang="en-US" sz="1200" dirty="0">
                <a:latin typeface="Quire Sans" panose="020B0502040400020003" pitchFamily="34" charset="0"/>
                <a:cs typeface="Quire Sans" panose="020B0502040400020003" pitchFamily="34" charset="0"/>
              </a:rPr>
              <a:t>TCAD, 2023. [GitHub: </a:t>
            </a:r>
            <a:r>
              <a:rPr lang="en-US" sz="1200" dirty="0">
                <a:latin typeface="Quire Sans" panose="020B0502040400020003" pitchFamily="34" charset="0"/>
                <a:cs typeface="Quire Sans" panose="020B0502040400020003" pitchFamily="34" charset="0"/>
                <a:hlinkClick r:id="rId5"/>
              </a:rPr>
              <a:t>https://github.com/CMU-SAFARI/DRAM-Bender</a:t>
            </a:r>
            <a:r>
              <a:rPr lang="en-US" sz="1200" dirty="0">
                <a:latin typeface="Quire Sans" panose="020B0502040400020003" pitchFamily="34" charset="0"/>
                <a:cs typeface="Quire Sans" panose="020B0502040400020003" pitchFamily="34" charset="0"/>
              </a:rPr>
              <a:t>]</a:t>
            </a:r>
          </a:p>
        </p:txBody>
      </p:sp>
    </p:spTree>
    <p:extLst>
      <p:ext uri="{BB962C8B-B14F-4D97-AF65-F5344CB8AC3E}">
        <p14:creationId xmlns:p14="http://schemas.microsoft.com/office/powerpoint/2010/main" val="1439728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BE92-958D-0500-A483-FD3615BEC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44C24-C343-6BFB-65AD-23056F7D99C1}"/>
              </a:ext>
            </a:extLst>
          </p:cNvPr>
          <p:cNvSpPr>
            <a:spLocks noGrp="1"/>
          </p:cNvSpPr>
          <p:nvPr>
            <p:ph type="title"/>
          </p:nvPr>
        </p:nvSpPr>
        <p:spPr/>
        <p:txBody>
          <a:bodyPr/>
          <a:lstStyle/>
          <a:p>
            <a:r>
              <a:rPr lang="en-US" b="1" dirty="0"/>
              <a:t>DDR</a:t>
            </a:r>
            <a:r>
              <a:rPr lang="en-US" b="1" dirty="0">
                <a:latin typeface="Trebuchet MS" panose="020B0703020202090204" pitchFamily="34" charset="0"/>
              </a:rPr>
              <a:t>4</a:t>
            </a:r>
            <a:r>
              <a:rPr lang="en-US" b="1" dirty="0"/>
              <a:t> DRAM Testing Infrastructure</a:t>
            </a:r>
          </a:p>
        </p:txBody>
      </p:sp>
      <p:sp>
        <p:nvSpPr>
          <p:cNvPr id="5" name="Rectangle 4">
            <a:extLst>
              <a:ext uri="{FF2B5EF4-FFF2-40B4-BE49-F238E27FC236}">
                <a16:creationId xmlns:a16="http://schemas.microsoft.com/office/drawing/2014/main" id="{6AF4C7B9-D72D-0361-FEEF-FE6D656719F0}"/>
              </a:ext>
            </a:extLst>
          </p:cNvPr>
          <p:cNvSpPr/>
          <p:nvPr/>
        </p:nvSpPr>
        <p:spPr>
          <a:xfrm>
            <a:off x="189560" y="958895"/>
            <a:ext cx="8954439" cy="424732"/>
          </a:xfrm>
          <a:prstGeom prst="rect">
            <a:avLst/>
          </a:prstGeom>
        </p:spPr>
        <p:txBody>
          <a:bodyPr wrap="square">
            <a:spAutoFit/>
          </a:bodyPr>
          <a:lstStyle/>
          <a:p>
            <a:pPr marL="11113" marR="0" lvl="1" indent="0" algn="l"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DRAM Bender on a Xilinx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Virtex</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UltraScale</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XCU</a:t>
            </a:r>
            <a:r>
              <a:rPr kumimoji="0" lang="en-US" sz="2400" u="none" strike="noStrike" kern="1200" cap="none" spc="0" normalizeH="0" baseline="0" noProof="0" dirty="0">
                <a:ln>
                  <a:noFill/>
                </a:ln>
                <a:solidFill>
                  <a:prstClr val="black"/>
                </a:solidFill>
                <a:effectLst/>
                <a:uLnTx/>
                <a:uFillTx/>
                <a:latin typeface="Trebuchet MS" panose="020B0703020202090204" pitchFamily="34" charset="0"/>
              </a:rPr>
              <a:t>200</a:t>
            </a:r>
            <a:endParaRPr kumimoji="0" lang="en-US" sz="2600" u="none" strike="noStrike" kern="1200" cap="none" spc="0" normalizeH="0" baseline="0" noProof="0" dirty="0">
              <a:ln>
                <a:noFill/>
              </a:ln>
              <a:solidFill>
                <a:prstClr val="black"/>
              </a:solidFill>
              <a:effectLst/>
              <a:uLnTx/>
              <a:uFillTx/>
              <a:latin typeface="Trebuchet MS" panose="020B0703020202090204" pitchFamily="34" charset="0"/>
            </a:endParaRPr>
          </a:p>
        </p:txBody>
      </p:sp>
      <p:pic>
        <p:nvPicPr>
          <p:cNvPr id="8" name="Picture 7" descr="A picture containing text, indoor&#10;&#10;Description automatically generated">
            <a:extLst>
              <a:ext uri="{FF2B5EF4-FFF2-40B4-BE49-F238E27FC236}">
                <a16:creationId xmlns:a16="http://schemas.microsoft.com/office/drawing/2014/main" id="{9934ACE0-B082-C0C1-D887-3C015E7D9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 y="1383627"/>
            <a:ext cx="9144000" cy="3787455"/>
          </a:xfrm>
          <a:prstGeom prst="rect">
            <a:avLst/>
          </a:prstGeom>
        </p:spPr>
      </p:pic>
      <p:sp>
        <p:nvSpPr>
          <p:cNvPr id="9" name="TextBox 8">
            <a:extLst>
              <a:ext uri="{FF2B5EF4-FFF2-40B4-BE49-F238E27FC236}">
                <a16:creationId xmlns:a16="http://schemas.microsoft.com/office/drawing/2014/main" id="{D352AF7D-0196-471A-1C4B-60F9CD682164}"/>
              </a:ext>
            </a:extLst>
          </p:cNvPr>
          <p:cNvSpPr txBox="1"/>
          <p:nvPr/>
        </p:nvSpPr>
        <p:spPr>
          <a:xfrm>
            <a:off x="189560" y="1406196"/>
            <a:ext cx="36976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Xilinx </a:t>
            </a:r>
            <a:r>
              <a:rPr kumimoji="0" lang="en-US" sz="1800" u="none" strike="noStrike" kern="1200" cap="none" spc="0" normalizeH="0" baseline="0" noProof="0" dirty="0" err="1">
                <a:ln>
                  <a:noFill/>
                </a:ln>
                <a:solidFill>
                  <a:srgbClr val="C00000"/>
                </a:solidFill>
                <a:effectLst/>
                <a:uLnTx/>
                <a:uFillTx/>
                <a:latin typeface="Quire Sans" panose="020B0502040400020003" pitchFamily="34" charset="0"/>
                <a:ea typeface="+mn-ea"/>
                <a:cs typeface="+mn-cs"/>
              </a:rPr>
              <a:t>Alveo</a:t>
            </a: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 U</a:t>
            </a:r>
            <a:r>
              <a:rPr kumimoji="0" lang="en-US" sz="1800" u="none" strike="noStrike" kern="1200" cap="none" spc="0" normalizeH="0" baseline="0" noProof="0" dirty="0">
                <a:ln>
                  <a:noFill/>
                </a:ln>
                <a:solidFill>
                  <a:srgbClr val="C00000"/>
                </a:solidFill>
                <a:effectLst/>
                <a:uLnTx/>
                <a:uFillTx/>
                <a:latin typeface="Trebuchet MS" panose="020B0703020202090204" pitchFamily="34" charset="0"/>
              </a:rPr>
              <a:t>200</a:t>
            </a: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 FPGA Board</a:t>
            </a:r>
            <a:b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b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(programmed with DRAM Bender*)</a:t>
            </a:r>
          </a:p>
        </p:txBody>
      </p:sp>
      <p:sp>
        <p:nvSpPr>
          <p:cNvPr id="11" name="TextBox 10">
            <a:extLst>
              <a:ext uri="{FF2B5EF4-FFF2-40B4-BE49-F238E27FC236}">
                <a16:creationId xmlns:a16="http://schemas.microsoft.com/office/drawing/2014/main" id="{2D8C47D6-0F46-E21C-A61E-91708279D728}"/>
              </a:ext>
            </a:extLst>
          </p:cNvPr>
          <p:cNvSpPr txBox="1"/>
          <p:nvPr/>
        </p:nvSpPr>
        <p:spPr>
          <a:xfrm>
            <a:off x="5379626" y="1383627"/>
            <a:ext cx="29221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DRAM Module with Heaters</a:t>
            </a:r>
          </a:p>
        </p:txBody>
      </p:sp>
      <p:sp>
        <p:nvSpPr>
          <p:cNvPr id="12" name="TextBox 11">
            <a:extLst>
              <a:ext uri="{FF2B5EF4-FFF2-40B4-BE49-F238E27FC236}">
                <a16:creationId xmlns:a16="http://schemas.microsoft.com/office/drawing/2014/main" id="{DED1D321-3394-351C-21BA-89A9B6195759}"/>
              </a:ext>
            </a:extLst>
          </p:cNvPr>
          <p:cNvSpPr txBox="1"/>
          <p:nvPr/>
        </p:nvSpPr>
        <p:spPr>
          <a:xfrm>
            <a:off x="3420205" y="4473949"/>
            <a:ext cx="275630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MaxWell FT</a:t>
            </a:r>
            <a:r>
              <a:rPr kumimoji="0" lang="en-US" sz="1800" u="none" strike="noStrike" kern="1200" cap="none" spc="0" normalizeH="0" baseline="0" noProof="0" dirty="0">
                <a:ln>
                  <a:noFill/>
                </a:ln>
                <a:solidFill>
                  <a:prstClr val="white"/>
                </a:solidFill>
                <a:effectLst/>
                <a:uLnTx/>
                <a:uFillTx/>
                <a:latin typeface="Trebuchet MS" panose="020B0703020202090204" pitchFamily="34" charset="0"/>
              </a:rPr>
              <a:t>200</a:t>
            </a: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 Temperature Controller</a:t>
            </a:r>
          </a:p>
        </p:txBody>
      </p:sp>
      <p:sp>
        <p:nvSpPr>
          <p:cNvPr id="13" name="TextBox 12">
            <a:extLst>
              <a:ext uri="{FF2B5EF4-FFF2-40B4-BE49-F238E27FC236}">
                <a16:creationId xmlns:a16="http://schemas.microsoft.com/office/drawing/2014/main" id="{CF6CC7DE-1EAE-15AD-B4E4-FB2C7D91D3FC}"/>
              </a:ext>
            </a:extLst>
          </p:cNvPr>
          <p:cNvSpPr txBox="1"/>
          <p:nvPr/>
        </p:nvSpPr>
        <p:spPr>
          <a:xfrm>
            <a:off x="492693" y="4448548"/>
            <a:ext cx="24326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PCIe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Host Interface</a:t>
            </a:r>
          </a:p>
        </p:txBody>
      </p:sp>
      <p:sp>
        <p:nvSpPr>
          <p:cNvPr id="16" name="TextBox 15">
            <a:extLst>
              <a:ext uri="{FF2B5EF4-FFF2-40B4-BE49-F238E27FC236}">
                <a16:creationId xmlns:a16="http://schemas.microsoft.com/office/drawing/2014/main" id="{5A339174-8F96-336C-3083-129AC623D95C}"/>
              </a:ext>
            </a:extLst>
          </p:cNvPr>
          <p:cNvSpPr txBox="1"/>
          <p:nvPr/>
        </p:nvSpPr>
        <p:spPr>
          <a:xfrm>
            <a:off x="1545821" y="6418551"/>
            <a:ext cx="7315200" cy="461665"/>
          </a:xfrm>
          <a:prstGeom prst="rect">
            <a:avLst/>
          </a:prstGeom>
          <a:noFill/>
        </p:spPr>
        <p:txBody>
          <a:bodyPr wrap="square" rtlCol="0">
            <a:spAutoFit/>
          </a:bodyPr>
          <a:lstStyle/>
          <a:p>
            <a:r>
              <a:rPr lang="en-US" sz="1200" dirty="0">
                <a:latin typeface="Quire Sans" panose="020B0502040400020003" pitchFamily="34" charset="0"/>
                <a:cs typeface="Quire Sans" panose="020B0502040400020003" pitchFamily="34" charset="0"/>
              </a:rPr>
              <a:t>*Olgun et al., </a:t>
            </a:r>
            <a:r>
              <a:rPr lang="en-US" sz="1200" b="1" i="0" dirty="0">
                <a:solidFill>
                  <a:srgbClr val="000000"/>
                </a:solidFill>
                <a:effectLst/>
                <a:latin typeface="Quire Sans" panose="020B0502040400020003" pitchFamily="34" charset="0"/>
                <a:cs typeface="Quire Sans" panose="020B0502040400020003" pitchFamily="34" charset="0"/>
                <a:hlinkClick r:id="rId4"/>
              </a:rPr>
              <a:t>"DRAM Bender: An Extensible and Versatile FPGA-Based Infrastructure to Easily Test </a:t>
            </a:r>
            <a:br>
              <a:rPr lang="en-US" sz="1200" b="1" i="0" dirty="0">
                <a:solidFill>
                  <a:srgbClr val="000000"/>
                </a:solidFill>
                <a:effectLst/>
                <a:latin typeface="Quire Sans" panose="020B0502040400020003" pitchFamily="34" charset="0"/>
                <a:cs typeface="Quire Sans" panose="020B0502040400020003" pitchFamily="34" charset="0"/>
                <a:hlinkClick r:id="rId4"/>
              </a:rPr>
            </a:br>
            <a:r>
              <a:rPr lang="en-US" sz="1200" b="1" i="0" dirty="0">
                <a:solidFill>
                  <a:srgbClr val="000000"/>
                </a:solidFill>
                <a:effectLst/>
                <a:latin typeface="Quire Sans" panose="020B0502040400020003" pitchFamily="34" charset="0"/>
                <a:cs typeface="Quire Sans" panose="020B0502040400020003" pitchFamily="34" charset="0"/>
                <a:hlinkClick r:id="rId4"/>
              </a:rPr>
              <a:t>State-of-the-Art DRAM Chips,”</a:t>
            </a:r>
            <a:r>
              <a:rPr lang="en-US" sz="1200" dirty="0">
                <a:solidFill>
                  <a:srgbClr val="000000"/>
                </a:solidFill>
                <a:effectLst/>
                <a:latin typeface="Quire Sans" panose="020B0502040400020003" pitchFamily="34" charset="0"/>
                <a:cs typeface="Quire Sans" panose="020B0502040400020003" pitchFamily="34" charset="0"/>
              </a:rPr>
              <a:t> </a:t>
            </a:r>
            <a:r>
              <a:rPr lang="en-US" sz="1200" dirty="0">
                <a:latin typeface="Quire Sans" panose="020B0502040400020003" pitchFamily="34" charset="0"/>
                <a:cs typeface="Quire Sans" panose="020B0502040400020003" pitchFamily="34" charset="0"/>
              </a:rPr>
              <a:t>TCAD, 2023. [GitHub: </a:t>
            </a:r>
            <a:r>
              <a:rPr lang="en-US" sz="1200" dirty="0">
                <a:latin typeface="Quire Sans" panose="020B0502040400020003" pitchFamily="34" charset="0"/>
                <a:cs typeface="Quire Sans" panose="020B0502040400020003" pitchFamily="34" charset="0"/>
                <a:hlinkClick r:id="rId5"/>
              </a:rPr>
              <a:t>https://github.com/CMU-SAFARI/DRAM-Bender</a:t>
            </a:r>
            <a:r>
              <a:rPr lang="en-US" sz="1200" dirty="0">
                <a:latin typeface="Quire Sans" panose="020B0502040400020003" pitchFamily="34" charset="0"/>
                <a:cs typeface="Quire Sans" panose="020B0502040400020003" pitchFamily="34" charset="0"/>
              </a:rPr>
              <a:t>]</a:t>
            </a:r>
          </a:p>
        </p:txBody>
      </p:sp>
      <p:sp>
        <p:nvSpPr>
          <p:cNvPr id="17" name="TextBox 16">
            <a:extLst>
              <a:ext uri="{FF2B5EF4-FFF2-40B4-BE49-F238E27FC236}">
                <a16:creationId xmlns:a16="http://schemas.microsoft.com/office/drawing/2014/main" id="{0DC9F5E0-42E3-F560-9D97-73D45A899001}"/>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Fine-grained control over DRAM commands, </a:t>
            </a:r>
          </a:p>
          <a:p>
            <a:pPr lvl="0" algn="ctr">
              <a:lnSpc>
                <a:spcPct val="90000"/>
              </a:lnSpc>
              <a:spcBef>
                <a:spcPts val="400"/>
              </a:spcBef>
              <a:defRPr/>
            </a:pPr>
            <a:r>
              <a:rPr lang="en-US" sz="2600" dirty="0">
                <a:solidFill>
                  <a:srgbClr val="4472C4">
                    <a:lumMod val="75000"/>
                  </a:srgbClr>
                </a:solidFill>
                <a:latin typeface="Quire Sans" panose="020B0502040400020003" pitchFamily="34" charset="0"/>
              </a:rPr>
              <a:t>timing parameters (</a:t>
            </a:r>
            <a:r>
              <a:rPr lang="en-US" sz="2600" dirty="0">
                <a:solidFill>
                  <a:srgbClr val="4472C4">
                    <a:lumMod val="75000"/>
                  </a:srgbClr>
                </a:solidFill>
                <a:latin typeface="Quire Sans" panose="020B0502040400020003" pitchFamily="34" charset="0"/>
                <a:ea typeface="Cambria"/>
              </a:rPr>
              <a:t>±</a:t>
            </a:r>
            <a:r>
              <a:rPr lang="en-US" sz="2600" dirty="0">
                <a:solidFill>
                  <a:srgbClr val="4472C4">
                    <a:lumMod val="75000"/>
                  </a:srgbClr>
                </a:solidFill>
                <a:latin typeface="Trebuchet MS" panose="020B0703020202090204" pitchFamily="34" charset="0"/>
                <a:ea typeface="Cambria"/>
              </a:rPr>
              <a:t>1.5</a:t>
            </a:r>
            <a:r>
              <a:rPr lang="en-US" sz="2600" dirty="0">
                <a:solidFill>
                  <a:srgbClr val="4472C4">
                    <a:lumMod val="75000"/>
                  </a:srgbClr>
                </a:solidFill>
                <a:latin typeface="Quire Sans" panose="020B0502040400020003" pitchFamily="34" charset="0"/>
                <a:ea typeface="Cambria"/>
              </a:rPr>
              <a:t>ns</a:t>
            </a:r>
            <a:r>
              <a:rPr lang="en-US" sz="2600" dirty="0">
                <a:solidFill>
                  <a:srgbClr val="4472C4">
                    <a:lumMod val="75000"/>
                  </a:srgbClr>
                </a:solidFill>
                <a:latin typeface="Quire Sans" panose="020B0502040400020003" pitchFamily="34" charset="0"/>
              </a:rPr>
              <a:t>)</a:t>
            </a:r>
            <a:r>
              <a:rPr lang="en-US" sz="2600" dirty="0">
                <a:solidFill>
                  <a:prstClr val="black"/>
                </a:solidFill>
                <a:latin typeface="Quire Sans" panose="020B0502040400020003" pitchFamily="34" charset="0"/>
              </a:rPr>
              <a:t>, and </a:t>
            </a:r>
            <a:r>
              <a:rPr lang="en-US" sz="2600" dirty="0">
                <a:solidFill>
                  <a:srgbClr val="C55910"/>
                </a:solidFill>
                <a:latin typeface="Quire Sans" panose="020B0502040400020003" pitchFamily="34" charset="0"/>
              </a:rPr>
              <a:t>temperature (</a:t>
            </a:r>
            <a:r>
              <a:rPr lang="en-US" sz="2600" dirty="0">
                <a:solidFill>
                  <a:srgbClr val="C55910"/>
                </a:solidFill>
                <a:latin typeface="Quire Sans" panose="020B0502040400020003" pitchFamily="34" charset="0"/>
                <a:ea typeface="Cambria"/>
              </a:rPr>
              <a:t>±</a:t>
            </a:r>
            <a:r>
              <a:rPr lang="en-US" sz="2600" dirty="0">
                <a:solidFill>
                  <a:srgbClr val="C55910"/>
                </a:solidFill>
                <a:latin typeface="Trebuchet MS" panose="020B0703020202090204" pitchFamily="34" charset="0"/>
                <a:ea typeface="Cambria"/>
              </a:rPr>
              <a:t>0.5</a:t>
            </a:r>
            <a:r>
              <a:rPr lang="en-US" sz="2600" dirty="0">
                <a:solidFill>
                  <a:srgbClr val="C55910"/>
                </a:solidFill>
                <a:latin typeface="Quire Sans" panose="020B0502040400020003" pitchFamily="34" charset="0"/>
                <a:ea typeface="Cambria"/>
              </a:rPr>
              <a:t>°C )</a:t>
            </a:r>
          </a:p>
        </p:txBody>
      </p:sp>
      <p:sp>
        <p:nvSpPr>
          <p:cNvPr id="3" name="Slide Number Placeholder 2">
            <a:extLst>
              <a:ext uri="{FF2B5EF4-FFF2-40B4-BE49-F238E27FC236}">
                <a16:creationId xmlns:a16="http://schemas.microsoft.com/office/drawing/2014/main" id="{DB0F53E3-1925-A75D-A004-509737D2551B}"/>
              </a:ext>
            </a:extLst>
          </p:cNvPr>
          <p:cNvSpPr>
            <a:spLocks noGrp="1"/>
          </p:cNvSpPr>
          <p:nvPr>
            <p:ph type="sldNum" sz="quarter" idx="12"/>
          </p:nvPr>
        </p:nvSpPr>
        <p:spPr/>
        <p:txBody>
          <a:bodyPr/>
          <a:lstStyle/>
          <a:p>
            <a:fld id="{C19D2B53-EDAE-4B41-B849-8916FA40BCB6}" type="slidenum">
              <a:rPr lang="en-US" smtClean="0"/>
              <a:pPr/>
              <a:t>41</a:t>
            </a:fld>
            <a:endParaRPr lang="en-US" dirty="0"/>
          </a:p>
        </p:txBody>
      </p:sp>
    </p:spTree>
    <p:extLst>
      <p:ext uri="{BB962C8B-B14F-4D97-AF65-F5344CB8AC3E}">
        <p14:creationId xmlns:p14="http://schemas.microsoft.com/office/powerpoint/2010/main" val="1398375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HBM</a:t>
            </a:r>
            <a:r>
              <a:rPr lang="en-US" dirty="0">
                <a:latin typeface="Trebuchet MS" panose="020B0703020202090204" pitchFamily="34" charset="0"/>
              </a:rPr>
              <a:t>2</a:t>
            </a:r>
            <a:r>
              <a:rPr lang="en-US" dirty="0"/>
              <a:t> DRAM Testing Infrastructure</a:t>
            </a:r>
            <a:endParaRPr lang="en-TR" dirty="0"/>
          </a:p>
        </p:txBody>
      </p:sp>
      <p:pic>
        <p:nvPicPr>
          <p:cNvPr id="4" name="Picture 3">
            <a:extLst>
              <a:ext uri="{FF2B5EF4-FFF2-40B4-BE49-F238E27FC236}">
                <a16:creationId xmlns:a16="http://schemas.microsoft.com/office/drawing/2014/main" id="{994ADDEC-678D-5572-F9D6-4BFBE962A837}"/>
              </a:ext>
            </a:extLst>
          </p:cNvPr>
          <p:cNvPicPr>
            <a:picLocks noChangeAspect="1"/>
          </p:cNvPicPr>
          <p:nvPr/>
        </p:nvPicPr>
        <p:blipFill>
          <a:blip r:embed="rId3"/>
          <a:stretch>
            <a:fillRect/>
          </a:stretch>
        </p:blipFill>
        <p:spPr>
          <a:xfrm>
            <a:off x="1123587" y="1509862"/>
            <a:ext cx="7086383" cy="3543190"/>
          </a:xfrm>
          <a:prstGeom prst="rect">
            <a:avLst/>
          </a:prstGeom>
          <a:ln>
            <a:noFill/>
          </a:ln>
          <a:effectLst>
            <a:softEdge rad="112500"/>
          </a:effectLst>
        </p:spPr>
      </p:pic>
      <p:sp>
        <p:nvSpPr>
          <p:cNvPr id="3" name="TextBox 2">
            <a:extLst>
              <a:ext uri="{FF2B5EF4-FFF2-40B4-BE49-F238E27FC236}">
                <a16:creationId xmlns:a16="http://schemas.microsoft.com/office/drawing/2014/main" id="{19F6F5EE-601B-E3E4-83BB-8630E602BF50}"/>
              </a:ext>
            </a:extLst>
          </p:cNvPr>
          <p:cNvSpPr txBox="1"/>
          <p:nvPr/>
        </p:nvSpPr>
        <p:spPr>
          <a:xfrm>
            <a:off x="1545821" y="6418551"/>
            <a:ext cx="7315200" cy="461665"/>
          </a:xfrm>
          <a:prstGeom prst="rect">
            <a:avLst/>
          </a:prstGeom>
          <a:noFill/>
        </p:spPr>
        <p:txBody>
          <a:bodyPr wrap="square" rtlCol="0">
            <a:spAutoFit/>
          </a:bodyPr>
          <a:lstStyle/>
          <a:p>
            <a:r>
              <a:rPr lang="en-US" sz="1200" dirty="0">
                <a:latin typeface="Quire Sans" panose="020B0502040400020003" pitchFamily="34" charset="0"/>
                <a:cs typeface="Quire Sans" panose="020B0502040400020003" pitchFamily="34" charset="0"/>
              </a:rPr>
              <a:t>*Olgun et al., </a:t>
            </a:r>
            <a:r>
              <a:rPr lang="en-US" sz="1200" b="1" i="0" dirty="0">
                <a:solidFill>
                  <a:srgbClr val="000000"/>
                </a:solidFill>
                <a:effectLst/>
                <a:latin typeface="Quire Sans" panose="020B0502040400020003" pitchFamily="34" charset="0"/>
                <a:cs typeface="Quire Sans" panose="020B0502040400020003" pitchFamily="34" charset="0"/>
                <a:hlinkClick r:id="rId4"/>
              </a:rPr>
              <a:t>"DRAM Bender: An Extensible and Versatile FPGA-Based Infrastructure to Easily Test </a:t>
            </a:r>
            <a:br>
              <a:rPr lang="en-US" sz="1200" b="1" i="0" dirty="0">
                <a:solidFill>
                  <a:srgbClr val="000000"/>
                </a:solidFill>
                <a:effectLst/>
                <a:latin typeface="Quire Sans" panose="020B0502040400020003" pitchFamily="34" charset="0"/>
                <a:cs typeface="Quire Sans" panose="020B0502040400020003" pitchFamily="34" charset="0"/>
                <a:hlinkClick r:id="rId4"/>
              </a:rPr>
            </a:br>
            <a:r>
              <a:rPr lang="en-US" sz="1200" b="1" i="0" dirty="0">
                <a:solidFill>
                  <a:srgbClr val="000000"/>
                </a:solidFill>
                <a:effectLst/>
                <a:latin typeface="Quire Sans" panose="020B0502040400020003" pitchFamily="34" charset="0"/>
                <a:cs typeface="Quire Sans" panose="020B0502040400020003" pitchFamily="34" charset="0"/>
                <a:hlinkClick r:id="rId4"/>
              </a:rPr>
              <a:t>State-of-the-Art DRAM Chips,”</a:t>
            </a:r>
            <a:r>
              <a:rPr lang="en-US" sz="1200" dirty="0">
                <a:solidFill>
                  <a:srgbClr val="000000"/>
                </a:solidFill>
                <a:effectLst/>
                <a:latin typeface="Quire Sans" panose="020B0502040400020003" pitchFamily="34" charset="0"/>
                <a:cs typeface="Quire Sans" panose="020B0502040400020003" pitchFamily="34" charset="0"/>
              </a:rPr>
              <a:t> </a:t>
            </a:r>
            <a:r>
              <a:rPr lang="en-US" sz="1200" dirty="0">
                <a:latin typeface="Quire Sans" panose="020B0502040400020003" pitchFamily="34" charset="0"/>
                <a:cs typeface="Quire Sans" panose="020B0502040400020003" pitchFamily="34" charset="0"/>
              </a:rPr>
              <a:t>TCAD, 2023. [GitHub: </a:t>
            </a:r>
            <a:r>
              <a:rPr lang="en-US" sz="1200" dirty="0">
                <a:latin typeface="Quire Sans" panose="020B0502040400020003" pitchFamily="34" charset="0"/>
                <a:cs typeface="Quire Sans" panose="020B0502040400020003" pitchFamily="34" charset="0"/>
                <a:hlinkClick r:id="rId5"/>
              </a:rPr>
              <a:t>https://github.com/CMU-SAFARI/DRAM-Bender</a:t>
            </a:r>
            <a:r>
              <a:rPr lang="en-US" sz="1200" dirty="0">
                <a:latin typeface="Quire Sans" panose="020B0502040400020003" pitchFamily="34" charset="0"/>
                <a:cs typeface="Quire Sans" panose="020B0502040400020003" pitchFamily="34" charset="0"/>
              </a:rPr>
              <a:t>]</a:t>
            </a:r>
          </a:p>
        </p:txBody>
      </p:sp>
      <p:sp>
        <p:nvSpPr>
          <p:cNvPr id="8" name="TextBox 7">
            <a:extLst>
              <a:ext uri="{FF2B5EF4-FFF2-40B4-BE49-F238E27FC236}">
                <a16:creationId xmlns:a16="http://schemas.microsoft.com/office/drawing/2014/main" id="{5EC0A16C-BDEF-75F1-D2CD-766E0C25F5FA}"/>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Fine-grained control over DRAM commands, </a:t>
            </a:r>
          </a:p>
          <a:p>
            <a:pPr lvl="0" algn="ctr">
              <a:lnSpc>
                <a:spcPct val="90000"/>
              </a:lnSpc>
              <a:spcBef>
                <a:spcPts val="400"/>
              </a:spcBef>
              <a:defRPr/>
            </a:pPr>
            <a:r>
              <a:rPr lang="en-US" sz="2600" dirty="0">
                <a:solidFill>
                  <a:srgbClr val="4472C4">
                    <a:lumMod val="75000"/>
                  </a:srgbClr>
                </a:solidFill>
                <a:latin typeface="Quire Sans" panose="020B0502040400020003" pitchFamily="34" charset="0"/>
              </a:rPr>
              <a:t>timing parameters (</a:t>
            </a:r>
            <a:r>
              <a:rPr lang="en-US" sz="2600" dirty="0">
                <a:solidFill>
                  <a:srgbClr val="4472C4">
                    <a:lumMod val="75000"/>
                  </a:srgbClr>
                </a:solidFill>
                <a:latin typeface="Quire Sans" panose="020B0502040400020003" pitchFamily="34" charset="0"/>
                <a:ea typeface="Cambria"/>
              </a:rPr>
              <a:t>±</a:t>
            </a:r>
            <a:r>
              <a:rPr lang="en-US" sz="2600" dirty="0">
                <a:solidFill>
                  <a:srgbClr val="4472C4">
                    <a:lumMod val="75000"/>
                  </a:srgbClr>
                </a:solidFill>
                <a:latin typeface="Trebuchet MS" panose="020B0703020202090204" pitchFamily="34" charset="0"/>
                <a:ea typeface="Cambria"/>
              </a:rPr>
              <a:t>1.67</a:t>
            </a:r>
            <a:r>
              <a:rPr lang="en-US" sz="2600" dirty="0">
                <a:solidFill>
                  <a:srgbClr val="4472C4">
                    <a:lumMod val="75000"/>
                  </a:srgbClr>
                </a:solidFill>
                <a:latin typeface="Quire Sans" panose="020B0502040400020003" pitchFamily="34" charset="0"/>
                <a:ea typeface="Cambria"/>
              </a:rPr>
              <a:t>ns</a:t>
            </a:r>
            <a:r>
              <a:rPr lang="en-US" sz="2600" dirty="0">
                <a:solidFill>
                  <a:srgbClr val="4472C4">
                    <a:lumMod val="75000"/>
                  </a:srgbClr>
                </a:solidFill>
                <a:latin typeface="Quire Sans" panose="020B0502040400020003" pitchFamily="34" charset="0"/>
              </a:rPr>
              <a:t>)</a:t>
            </a:r>
            <a:r>
              <a:rPr lang="en-US" sz="2600" dirty="0">
                <a:solidFill>
                  <a:prstClr val="black"/>
                </a:solidFill>
                <a:latin typeface="Quire Sans" panose="020B0502040400020003" pitchFamily="34" charset="0"/>
              </a:rPr>
              <a:t>, and </a:t>
            </a:r>
            <a:r>
              <a:rPr lang="en-US" sz="2600" dirty="0">
                <a:solidFill>
                  <a:srgbClr val="C55910"/>
                </a:solidFill>
                <a:latin typeface="Quire Sans" panose="020B0502040400020003" pitchFamily="34" charset="0"/>
              </a:rPr>
              <a:t>temperature (</a:t>
            </a:r>
            <a:r>
              <a:rPr lang="en-US" sz="2600" dirty="0">
                <a:solidFill>
                  <a:srgbClr val="C55910"/>
                </a:solidFill>
                <a:latin typeface="Quire Sans" panose="020B0502040400020003" pitchFamily="34" charset="0"/>
                <a:ea typeface="Cambria"/>
              </a:rPr>
              <a:t>±</a:t>
            </a:r>
            <a:r>
              <a:rPr lang="en-US" sz="2600" dirty="0">
                <a:solidFill>
                  <a:srgbClr val="C55910"/>
                </a:solidFill>
                <a:latin typeface="Trebuchet MS" panose="020B0703020202090204" pitchFamily="34" charset="0"/>
                <a:ea typeface="Cambria"/>
              </a:rPr>
              <a:t>0.5</a:t>
            </a:r>
            <a:r>
              <a:rPr lang="en-US" sz="2600" dirty="0">
                <a:solidFill>
                  <a:srgbClr val="C55910"/>
                </a:solidFill>
                <a:latin typeface="Quire Sans" panose="020B0502040400020003" pitchFamily="34" charset="0"/>
                <a:ea typeface="Cambria"/>
              </a:rPr>
              <a:t>°C )</a:t>
            </a:r>
          </a:p>
        </p:txBody>
      </p:sp>
      <p:sp>
        <p:nvSpPr>
          <p:cNvPr id="9" name="Rectangle 8">
            <a:extLst>
              <a:ext uri="{FF2B5EF4-FFF2-40B4-BE49-F238E27FC236}">
                <a16:creationId xmlns:a16="http://schemas.microsoft.com/office/drawing/2014/main" id="{1E9CDC42-7976-6224-1623-A3CAFCB6A816}"/>
              </a:ext>
            </a:extLst>
          </p:cNvPr>
          <p:cNvSpPr/>
          <p:nvPr/>
        </p:nvSpPr>
        <p:spPr>
          <a:xfrm>
            <a:off x="189560" y="958895"/>
            <a:ext cx="8954439" cy="424732"/>
          </a:xfrm>
          <a:prstGeom prst="rect">
            <a:avLst/>
          </a:prstGeom>
        </p:spPr>
        <p:txBody>
          <a:bodyPr wrap="square">
            <a:spAutoFit/>
          </a:bodyPr>
          <a:lstStyle/>
          <a:p>
            <a:pPr marL="11113" marR="0" lvl="1" indent="0" algn="l"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DRAM Bender on a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Bittware</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XUPVVH</a:t>
            </a:r>
            <a:endParaRPr kumimoji="0" lang="en-US" sz="2600" u="none" strike="noStrike" kern="1200" cap="none" spc="0" normalizeH="0" baseline="0" noProof="0" dirty="0">
              <a:ln>
                <a:noFill/>
              </a:ln>
              <a:solidFill>
                <a:prstClr val="black"/>
              </a:solidFill>
              <a:effectLst/>
              <a:uLnTx/>
              <a:uFillTx/>
              <a:latin typeface="Trebuchet MS" panose="020B0703020202090204" pitchFamily="34" charset="0"/>
            </a:endParaRPr>
          </a:p>
        </p:txBody>
      </p:sp>
      <p:sp>
        <p:nvSpPr>
          <p:cNvPr id="5" name="Slide Number Placeholder 4">
            <a:extLst>
              <a:ext uri="{FF2B5EF4-FFF2-40B4-BE49-F238E27FC236}">
                <a16:creationId xmlns:a16="http://schemas.microsoft.com/office/drawing/2014/main" id="{7126F458-AB8E-5588-2E9A-B73B35F74FEB}"/>
              </a:ext>
            </a:extLst>
          </p:cNvPr>
          <p:cNvSpPr>
            <a:spLocks noGrp="1"/>
          </p:cNvSpPr>
          <p:nvPr>
            <p:ph type="sldNum" sz="quarter" idx="12"/>
          </p:nvPr>
        </p:nvSpPr>
        <p:spPr/>
        <p:txBody>
          <a:bodyPr/>
          <a:lstStyle/>
          <a:p>
            <a:fld id="{C19D2B53-EDAE-4B41-B849-8916FA40BCB6}" type="slidenum">
              <a:rPr lang="en-US" smtClean="0"/>
              <a:pPr/>
              <a:t>42</a:t>
            </a:fld>
            <a:endParaRPr lang="en-US" dirty="0"/>
          </a:p>
        </p:txBody>
      </p:sp>
    </p:spTree>
    <p:extLst>
      <p:ext uri="{BB962C8B-B14F-4D97-AF65-F5344CB8AC3E}">
        <p14:creationId xmlns:p14="http://schemas.microsoft.com/office/powerpoint/2010/main" val="961015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E2E07-D1A1-A523-BB4E-254A2249A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F0B93-6DA3-6434-8A1E-A926C5452F7F}"/>
              </a:ext>
            </a:extLst>
          </p:cNvPr>
          <p:cNvSpPr>
            <a:spLocks noGrp="1"/>
          </p:cNvSpPr>
          <p:nvPr>
            <p:ph type="title"/>
          </p:nvPr>
        </p:nvSpPr>
        <p:spPr/>
        <p:txBody>
          <a:bodyPr/>
          <a:lstStyle/>
          <a:p>
            <a:r>
              <a:rPr lang="en-US" dirty="0"/>
              <a:t>Another View of </a:t>
            </a:r>
            <a:r>
              <a:rPr lang="en-US" dirty="0" err="1"/>
              <a:t>EasyDRAM</a:t>
            </a:r>
            <a:endParaRPr lang="en-US" dirty="0"/>
          </a:p>
        </p:txBody>
      </p:sp>
      <p:sp>
        <p:nvSpPr>
          <p:cNvPr id="4" name="Slide Number Placeholder 3">
            <a:extLst>
              <a:ext uri="{FF2B5EF4-FFF2-40B4-BE49-F238E27FC236}">
                <a16:creationId xmlns:a16="http://schemas.microsoft.com/office/drawing/2014/main" id="{142E27AB-39A1-7008-9BB1-DAD56AB0446A}"/>
              </a:ext>
            </a:extLst>
          </p:cNvPr>
          <p:cNvSpPr>
            <a:spLocks noGrp="1"/>
          </p:cNvSpPr>
          <p:nvPr>
            <p:ph type="sldNum" sz="quarter" idx="12"/>
          </p:nvPr>
        </p:nvSpPr>
        <p:spPr/>
        <p:txBody>
          <a:bodyPr/>
          <a:lstStyle/>
          <a:p>
            <a:fld id="{C19D2B53-EDAE-4B41-B849-8916FA40BCB6}" type="slidenum">
              <a:rPr lang="en-US" smtClean="0"/>
              <a:pPr/>
              <a:t>43</a:t>
            </a:fld>
            <a:endParaRPr lang="en-US" dirty="0"/>
          </a:p>
        </p:txBody>
      </p:sp>
      <p:sp>
        <p:nvSpPr>
          <p:cNvPr id="5" name="Rectangle 4">
            <a:extLst>
              <a:ext uri="{FF2B5EF4-FFF2-40B4-BE49-F238E27FC236}">
                <a16:creationId xmlns:a16="http://schemas.microsoft.com/office/drawing/2014/main" id="{082328F2-9AD3-EEE3-7B76-651BBD0363AF}"/>
              </a:ext>
            </a:extLst>
          </p:cNvPr>
          <p:cNvSpPr/>
          <p:nvPr/>
        </p:nvSpPr>
        <p:spPr>
          <a:xfrm>
            <a:off x="3175972" y="204882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A701DAED-1CEC-2299-F967-4DB1D2153ACA}"/>
              </a:ext>
            </a:extLst>
          </p:cNvPr>
          <p:cNvPicPr>
            <a:picLocks noChangeAspect="1"/>
          </p:cNvPicPr>
          <p:nvPr/>
        </p:nvPicPr>
        <p:blipFill>
          <a:blip r:embed="rId3"/>
          <a:stretch>
            <a:fillRect/>
          </a:stretch>
        </p:blipFill>
        <p:spPr>
          <a:xfrm rot="5400000">
            <a:off x="6557674" y="2946838"/>
            <a:ext cx="2993031" cy="1298235"/>
          </a:xfrm>
          <a:prstGeom prst="rect">
            <a:avLst/>
          </a:prstGeom>
        </p:spPr>
      </p:pic>
      <p:sp>
        <p:nvSpPr>
          <p:cNvPr id="7" name="Rectangle 6">
            <a:extLst>
              <a:ext uri="{FF2B5EF4-FFF2-40B4-BE49-F238E27FC236}">
                <a16:creationId xmlns:a16="http://schemas.microsoft.com/office/drawing/2014/main" id="{B130A8DA-8BC3-2751-3A91-C84BF89857D8}"/>
              </a:ext>
            </a:extLst>
          </p:cNvPr>
          <p:cNvSpPr/>
          <p:nvPr/>
        </p:nvSpPr>
        <p:spPr>
          <a:xfrm>
            <a:off x="559772" y="204229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DFEB741B-94EE-0207-1BE7-EDB815A7538D}"/>
              </a:ext>
            </a:extLst>
          </p:cNvPr>
          <p:cNvSpPr txBox="1"/>
          <p:nvPr/>
        </p:nvSpPr>
        <p:spPr>
          <a:xfrm>
            <a:off x="3677622" y="213817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F0DE1D48-DDD1-6582-8024-22E5C4D4B2F0}"/>
              </a:ext>
            </a:extLst>
          </p:cNvPr>
          <p:cNvSpPr txBox="1"/>
          <p:nvPr/>
        </p:nvSpPr>
        <p:spPr>
          <a:xfrm rot="16200000">
            <a:off x="289897" y="347757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5D9B3136-BAFE-D8D3-0B3F-0FAA4EEC1996}"/>
              </a:ext>
            </a:extLst>
          </p:cNvPr>
          <p:cNvGrpSpPr/>
          <p:nvPr/>
        </p:nvGrpSpPr>
        <p:grpSpPr>
          <a:xfrm>
            <a:off x="3455758" y="2579783"/>
            <a:ext cx="2443979" cy="1167218"/>
            <a:chOff x="3200786" y="2232943"/>
            <a:chExt cx="2443979" cy="1167218"/>
          </a:xfrm>
        </p:grpSpPr>
        <p:sp>
          <p:nvSpPr>
            <p:cNvPr id="11" name="Rounded Rectangle 10">
              <a:extLst>
                <a:ext uri="{FF2B5EF4-FFF2-40B4-BE49-F238E27FC236}">
                  <a16:creationId xmlns:a16="http://schemas.microsoft.com/office/drawing/2014/main" id="{933F8FD3-6271-2C95-91A8-B65CD2DE849D}"/>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EDE5D502-EE52-7324-6A2C-2C24CF020786}"/>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E84CC64E-3FA2-30BB-171D-BC210A934A6A}"/>
              </a:ext>
            </a:extLst>
          </p:cNvPr>
          <p:cNvGrpSpPr/>
          <p:nvPr/>
        </p:nvGrpSpPr>
        <p:grpSpPr>
          <a:xfrm>
            <a:off x="3455758" y="3835869"/>
            <a:ext cx="2443979" cy="1167218"/>
            <a:chOff x="3200786" y="3489029"/>
            <a:chExt cx="2443979" cy="1167218"/>
          </a:xfrm>
        </p:grpSpPr>
        <p:sp>
          <p:nvSpPr>
            <p:cNvPr id="13" name="Rounded Rectangle 12">
              <a:extLst>
                <a:ext uri="{FF2B5EF4-FFF2-40B4-BE49-F238E27FC236}">
                  <a16:creationId xmlns:a16="http://schemas.microsoft.com/office/drawing/2014/main" id="{DF134958-FB04-9BA8-BAD2-8E43E9FE1F58}"/>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98D4F97C-9C0A-4751-C642-E64732F8D373}"/>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5FED9DE0-498C-D06D-C0E0-82D26F664A59}"/>
              </a:ext>
            </a:extLst>
          </p:cNvPr>
          <p:cNvSpPr txBox="1"/>
          <p:nvPr/>
        </p:nvSpPr>
        <p:spPr>
          <a:xfrm>
            <a:off x="1721822" y="425156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2F1DE8CF-CA3F-CA91-4D7A-19D6652B4C9A}"/>
              </a:ext>
            </a:extLst>
          </p:cNvPr>
          <p:cNvCxnSpPr>
            <a:stCxn id="14" idx="2"/>
          </p:cNvCxnSpPr>
          <p:nvPr/>
        </p:nvCxnSpPr>
        <p:spPr>
          <a:xfrm flipH="1">
            <a:off x="2020272" y="441947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BE2B1E6-0D4C-F720-ADA1-5D448065C877}"/>
              </a:ext>
            </a:extLst>
          </p:cNvPr>
          <p:cNvCxnSpPr>
            <a:cxnSpLocks/>
            <a:endCxn id="10" idx="2"/>
          </p:cNvCxnSpPr>
          <p:nvPr/>
        </p:nvCxnSpPr>
        <p:spPr>
          <a:xfrm>
            <a:off x="2020272" y="317260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C0CEB42-02FE-739C-B147-420F36B4DFE6}"/>
              </a:ext>
            </a:extLst>
          </p:cNvPr>
          <p:cNvSpPr txBox="1"/>
          <p:nvPr/>
        </p:nvSpPr>
        <p:spPr>
          <a:xfrm>
            <a:off x="1721822" y="283677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4660529D-8718-E6A4-8853-D060BD99F4CB}"/>
              </a:ext>
            </a:extLst>
          </p:cNvPr>
          <p:cNvCxnSpPr>
            <a:stCxn id="11" idx="3"/>
            <a:endCxn id="6" idx="2"/>
          </p:cNvCxnSpPr>
          <p:nvPr/>
        </p:nvCxnSpPr>
        <p:spPr>
          <a:xfrm>
            <a:off x="5899737" y="316339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22719F8-05D8-E2C8-C725-DFE222189F19}"/>
              </a:ext>
            </a:extLst>
          </p:cNvPr>
          <p:cNvSpPr txBox="1"/>
          <p:nvPr/>
        </p:nvSpPr>
        <p:spPr>
          <a:xfrm>
            <a:off x="6311406" y="338458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
        <p:nvSpPr>
          <p:cNvPr id="3" name="TextBox 2">
            <a:extLst>
              <a:ext uri="{FF2B5EF4-FFF2-40B4-BE49-F238E27FC236}">
                <a16:creationId xmlns:a16="http://schemas.microsoft.com/office/drawing/2014/main" id="{CEEFA57A-E785-4403-6E50-2EA7F3FE5DDA}"/>
              </a:ext>
            </a:extLst>
          </p:cNvPr>
          <p:cNvSpPr txBox="1"/>
          <p:nvPr/>
        </p:nvSpPr>
        <p:spPr>
          <a:xfrm>
            <a:off x="559772" y="1594018"/>
            <a:ext cx="1460500"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sp>
        <p:nvSpPr>
          <p:cNvPr id="12" name="TextBox 11">
            <a:extLst>
              <a:ext uri="{FF2B5EF4-FFF2-40B4-BE49-F238E27FC236}">
                <a16:creationId xmlns:a16="http://schemas.microsoft.com/office/drawing/2014/main" id="{268D03DB-1FC5-88B5-47F6-2F05DDC0D0E2}"/>
              </a:ext>
            </a:extLst>
          </p:cNvPr>
          <p:cNvSpPr txBox="1"/>
          <p:nvPr/>
        </p:nvSpPr>
        <p:spPr>
          <a:xfrm>
            <a:off x="3396128" y="1237394"/>
            <a:ext cx="2563238" cy="821102"/>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Memory Controller Clock Frequency</a:t>
            </a:r>
          </a:p>
          <a:p>
            <a:pPr algn="ctr">
              <a:lnSpc>
                <a:spcPct val="90000"/>
              </a:lnSpc>
            </a:pPr>
            <a:r>
              <a:rPr lang="en-US" sz="2800" dirty="0">
                <a:solidFill>
                  <a:srgbClr val="C00000"/>
                </a:solidFill>
                <a:latin typeface="Trebuchet MS" panose="020B0703020202090204" pitchFamily="34" charset="0"/>
              </a:rPr>
              <a:t>0.1~1</a:t>
            </a:r>
            <a:r>
              <a:rPr lang="en-US" sz="2800" dirty="0">
                <a:solidFill>
                  <a:srgbClr val="C00000"/>
                </a:solidFill>
              </a:rPr>
              <a:t> MHz</a:t>
            </a:r>
          </a:p>
        </p:txBody>
      </p:sp>
      <p:sp>
        <p:nvSpPr>
          <p:cNvPr id="17" name="TextBox 16">
            <a:extLst>
              <a:ext uri="{FF2B5EF4-FFF2-40B4-BE49-F238E27FC236}">
                <a16:creationId xmlns:a16="http://schemas.microsoft.com/office/drawing/2014/main" id="{1C036067-498F-61F2-0232-BDA22D13A4FA}"/>
              </a:ext>
            </a:extLst>
          </p:cNvPr>
          <p:cNvSpPr txBox="1"/>
          <p:nvPr/>
        </p:nvSpPr>
        <p:spPr>
          <a:xfrm>
            <a:off x="7159736" y="159417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19" name="Rectangle 18">
            <a:extLst>
              <a:ext uri="{FF2B5EF4-FFF2-40B4-BE49-F238E27FC236}">
                <a16:creationId xmlns:a16="http://schemas.microsoft.com/office/drawing/2014/main" id="{49327573-BDA3-3EBD-C8B8-5F567D556E0B}"/>
              </a:ext>
            </a:extLst>
          </p:cNvPr>
          <p:cNvSpPr/>
          <p:nvPr/>
        </p:nvSpPr>
        <p:spPr>
          <a:xfrm flipH="1">
            <a:off x="6253728" y="1622602"/>
            <a:ext cx="2574962" cy="3660549"/>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8" name="Oval 17">
            <a:extLst>
              <a:ext uri="{FF2B5EF4-FFF2-40B4-BE49-F238E27FC236}">
                <a16:creationId xmlns:a16="http://schemas.microsoft.com/office/drawing/2014/main" id="{C0EFB936-8B56-C706-C9AD-5D1976D648B4}"/>
              </a:ext>
            </a:extLst>
          </p:cNvPr>
          <p:cNvSpPr/>
          <p:nvPr/>
        </p:nvSpPr>
        <p:spPr>
          <a:xfrm>
            <a:off x="977082" y="5377339"/>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25" name="TextBox 24">
            <a:extLst>
              <a:ext uri="{FF2B5EF4-FFF2-40B4-BE49-F238E27FC236}">
                <a16:creationId xmlns:a16="http://schemas.microsoft.com/office/drawing/2014/main" id="{849A93AC-16C0-F3A5-25D7-FEA4FC35BBFB}"/>
              </a:ext>
            </a:extLst>
          </p:cNvPr>
          <p:cNvSpPr txBox="1"/>
          <p:nvPr/>
        </p:nvSpPr>
        <p:spPr>
          <a:xfrm>
            <a:off x="2096433" y="5377337"/>
            <a:ext cx="6408683"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The processor experiences </a:t>
            </a:r>
            <a:r>
              <a:rPr lang="en-US" sz="2600" dirty="0">
                <a:solidFill>
                  <a:schemeClr val="accent6">
                    <a:lumMod val="75000"/>
                  </a:schemeClr>
                </a:solidFill>
              </a:rPr>
              <a:t>lengthier stalls</a:t>
            </a:r>
            <a:r>
              <a:rPr lang="en-US" sz="2600" dirty="0">
                <a:solidFill>
                  <a:prstClr val="black"/>
                </a:solidFill>
              </a:rPr>
              <a:t> </a:t>
            </a:r>
            <a:br>
              <a:rPr lang="en-US" sz="2600" dirty="0">
                <a:solidFill>
                  <a:prstClr val="black"/>
                </a:solidFill>
              </a:rPr>
            </a:br>
            <a:r>
              <a:rPr lang="en-US" sz="2600" dirty="0">
                <a:solidFill>
                  <a:schemeClr val="accent6">
                    <a:lumMod val="75000"/>
                  </a:schemeClr>
                </a:solidFill>
              </a:rPr>
              <a:t>waiting for memory </a:t>
            </a:r>
            <a:r>
              <a:rPr lang="en-US" sz="2600" dirty="0">
                <a:solidFill>
                  <a:prstClr val="black"/>
                </a:solidFill>
              </a:rPr>
              <a:t>than in a real system</a:t>
            </a:r>
          </a:p>
        </p:txBody>
      </p:sp>
      <p:sp>
        <p:nvSpPr>
          <p:cNvPr id="27" name="Rectangle 26">
            <a:extLst>
              <a:ext uri="{FF2B5EF4-FFF2-40B4-BE49-F238E27FC236}">
                <a16:creationId xmlns:a16="http://schemas.microsoft.com/office/drawing/2014/main" id="{03B53B8F-8512-7D26-A8B9-763E8A2FC327}"/>
              </a:ext>
            </a:extLst>
          </p:cNvPr>
          <p:cNvSpPr/>
          <p:nvPr/>
        </p:nvSpPr>
        <p:spPr>
          <a:xfrm flipH="1">
            <a:off x="2064778" y="3791175"/>
            <a:ext cx="4188950" cy="143613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5058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06EB-5B1F-F784-A540-BF91FBB31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486BD-FEF8-254B-1EC1-4726D7D92347}"/>
              </a:ext>
            </a:extLst>
          </p:cNvPr>
          <p:cNvSpPr>
            <a:spLocks noGrp="1"/>
          </p:cNvSpPr>
          <p:nvPr>
            <p:ph type="title"/>
          </p:nvPr>
        </p:nvSpPr>
        <p:spPr/>
        <p:txBody>
          <a:bodyPr/>
          <a:lstStyle/>
          <a:p>
            <a:r>
              <a:rPr lang="en-US" dirty="0"/>
              <a:t>Another View of </a:t>
            </a:r>
            <a:r>
              <a:rPr lang="en-US" dirty="0" err="1"/>
              <a:t>EasyDRAM</a:t>
            </a:r>
            <a:endParaRPr lang="en-US" dirty="0"/>
          </a:p>
        </p:txBody>
      </p:sp>
      <p:sp>
        <p:nvSpPr>
          <p:cNvPr id="4" name="Slide Number Placeholder 3">
            <a:extLst>
              <a:ext uri="{FF2B5EF4-FFF2-40B4-BE49-F238E27FC236}">
                <a16:creationId xmlns:a16="http://schemas.microsoft.com/office/drawing/2014/main" id="{749E6FA1-BCC9-D50D-B608-9BC5F82577DF}"/>
              </a:ext>
            </a:extLst>
          </p:cNvPr>
          <p:cNvSpPr>
            <a:spLocks noGrp="1"/>
          </p:cNvSpPr>
          <p:nvPr>
            <p:ph type="sldNum" sz="quarter" idx="12"/>
          </p:nvPr>
        </p:nvSpPr>
        <p:spPr/>
        <p:txBody>
          <a:bodyPr/>
          <a:lstStyle/>
          <a:p>
            <a:fld id="{C19D2B53-EDAE-4B41-B849-8916FA40BCB6}" type="slidenum">
              <a:rPr lang="en-US" smtClean="0"/>
              <a:pPr/>
              <a:t>44</a:t>
            </a:fld>
            <a:endParaRPr lang="en-US" dirty="0"/>
          </a:p>
        </p:txBody>
      </p:sp>
      <p:sp>
        <p:nvSpPr>
          <p:cNvPr id="5" name="Rectangle 4">
            <a:extLst>
              <a:ext uri="{FF2B5EF4-FFF2-40B4-BE49-F238E27FC236}">
                <a16:creationId xmlns:a16="http://schemas.microsoft.com/office/drawing/2014/main" id="{0271FF04-D33D-7547-6566-FAF0341CF9EA}"/>
              </a:ext>
            </a:extLst>
          </p:cNvPr>
          <p:cNvSpPr/>
          <p:nvPr/>
        </p:nvSpPr>
        <p:spPr>
          <a:xfrm>
            <a:off x="3175972" y="2048827"/>
            <a:ext cx="3003550" cy="3098800"/>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6" name="Picture 5">
            <a:extLst>
              <a:ext uri="{FF2B5EF4-FFF2-40B4-BE49-F238E27FC236}">
                <a16:creationId xmlns:a16="http://schemas.microsoft.com/office/drawing/2014/main" id="{2A1ED477-07A4-1C36-7D11-33BFC693F802}"/>
              </a:ext>
            </a:extLst>
          </p:cNvPr>
          <p:cNvPicPr>
            <a:picLocks noChangeAspect="1"/>
          </p:cNvPicPr>
          <p:nvPr/>
        </p:nvPicPr>
        <p:blipFill>
          <a:blip r:embed="rId3"/>
          <a:stretch>
            <a:fillRect/>
          </a:stretch>
        </p:blipFill>
        <p:spPr>
          <a:xfrm rot="5400000">
            <a:off x="6557674" y="2946838"/>
            <a:ext cx="2993031" cy="1298235"/>
          </a:xfrm>
          <a:prstGeom prst="rect">
            <a:avLst/>
          </a:prstGeom>
        </p:spPr>
      </p:pic>
      <p:sp>
        <p:nvSpPr>
          <p:cNvPr id="7" name="Rectangle 6">
            <a:extLst>
              <a:ext uri="{FF2B5EF4-FFF2-40B4-BE49-F238E27FC236}">
                <a16:creationId xmlns:a16="http://schemas.microsoft.com/office/drawing/2014/main" id="{1306564E-325E-11A4-815B-1D0EEA226BEC}"/>
              </a:ext>
            </a:extLst>
          </p:cNvPr>
          <p:cNvSpPr/>
          <p:nvPr/>
        </p:nvSpPr>
        <p:spPr>
          <a:xfrm>
            <a:off x="559772" y="2042290"/>
            <a:ext cx="1460500" cy="30988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CCA7F8BC-5FAB-D97C-7D66-E135C5D989BD}"/>
              </a:ext>
            </a:extLst>
          </p:cNvPr>
          <p:cNvSpPr txBox="1"/>
          <p:nvPr/>
        </p:nvSpPr>
        <p:spPr>
          <a:xfrm>
            <a:off x="3677622" y="2138179"/>
            <a:ext cx="2000250" cy="241300"/>
          </a:xfrm>
          <a:prstGeom prst="rect">
            <a:avLst/>
          </a:prstGeom>
          <a:noFill/>
          <a:ln w="57150">
            <a:noFill/>
          </a:ln>
        </p:spPr>
        <p:txBody>
          <a:bodyPr wrap="none" rtlCol="0" anchor="ctr">
            <a:noAutofit/>
          </a:bodyPr>
          <a:lstStyle/>
          <a:p>
            <a:pPr algn="ctr">
              <a:lnSpc>
                <a:spcPct val="90000"/>
              </a:lnSpc>
            </a:pPr>
            <a:r>
              <a:rPr lang="en-US" sz="2600" dirty="0" err="1">
                <a:solidFill>
                  <a:srgbClr val="C00000"/>
                </a:solidFill>
              </a:rPr>
              <a:t>EasyDRAM</a:t>
            </a:r>
            <a:endParaRPr lang="en-US" sz="2600" dirty="0">
              <a:solidFill>
                <a:srgbClr val="C00000"/>
              </a:solidFill>
            </a:endParaRPr>
          </a:p>
        </p:txBody>
      </p:sp>
      <p:sp>
        <p:nvSpPr>
          <p:cNvPr id="9" name="TextBox 8">
            <a:extLst>
              <a:ext uri="{FF2B5EF4-FFF2-40B4-BE49-F238E27FC236}">
                <a16:creationId xmlns:a16="http://schemas.microsoft.com/office/drawing/2014/main" id="{70A01B19-2E8C-BB82-4B1E-7543E6CA8079}"/>
              </a:ext>
            </a:extLst>
          </p:cNvPr>
          <p:cNvSpPr txBox="1"/>
          <p:nvPr/>
        </p:nvSpPr>
        <p:spPr>
          <a:xfrm rot="16200000">
            <a:off x="289897" y="3477577"/>
            <a:ext cx="2000250" cy="2413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Processing System</a:t>
            </a:r>
            <a:br>
              <a:rPr lang="en-US" sz="2600" dirty="0">
                <a:solidFill>
                  <a:prstClr val="black"/>
                </a:solidFill>
              </a:rPr>
            </a:br>
            <a:r>
              <a:rPr lang="en-US" sz="2600" dirty="0">
                <a:solidFill>
                  <a:prstClr val="black"/>
                </a:solidFill>
              </a:rPr>
              <a:t>(cores, caches, etc.)</a:t>
            </a:r>
          </a:p>
        </p:txBody>
      </p:sp>
      <p:grpSp>
        <p:nvGrpSpPr>
          <p:cNvPr id="16" name="Group 15">
            <a:extLst>
              <a:ext uri="{FF2B5EF4-FFF2-40B4-BE49-F238E27FC236}">
                <a16:creationId xmlns:a16="http://schemas.microsoft.com/office/drawing/2014/main" id="{EB0AC475-BB2F-1096-A228-9B95AC761045}"/>
              </a:ext>
            </a:extLst>
          </p:cNvPr>
          <p:cNvGrpSpPr/>
          <p:nvPr/>
        </p:nvGrpSpPr>
        <p:grpSpPr>
          <a:xfrm>
            <a:off x="3455758" y="2579783"/>
            <a:ext cx="2443979" cy="1167218"/>
            <a:chOff x="3200786" y="2232943"/>
            <a:chExt cx="2443979" cy="1167218"/>
          </a:xfrm>
        </p:grpSpPr>
        <p:sp>
          <p:nvSpPr>
            <p:cNvPr id="11" name="Rounded Rectangle 10">
              <a:extLst>
                <a:ext uri="{FF2B5EF4-FFF2-40B4-BE49-F238E27FC236}">
                  <a16:creationId xmlns:a16="http://schemas.microsoft.com/office/drawing/2014/main" id="{87316C96-C8DE-B256-EDE1-1A2154E6236B}"/>
                </a:ext>
              </a:extLst>
            </p:cNvPr>
            <p:cNvSpPr/>
            <p:nvPr/>
          </p:nvSpPr>
          <p:spPr>
            <a:xfrm>
              <a:off x="3429386" y="2232943"/>
              <a:ext cx="2215379" cy="1167218"/>
            </a:xfrm>
            <a:prstGeom prst="roundRect">
              <a:avLst/>
            </a:prstGeom>
            <a:solidFill>
              <a:schemeClr val="bg1"/>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4">
                      <a:lumMod val="75000"/>
                    </a:schemeClr>
                  </a:solidFill>
                  <a:effectLst/>
                  <a:uLnTx/>
                  <a:uFillTx/>
                  <a:latin typeface="+mj-lt"/>
                </a:rPr>
                <a:t>Programmable Memory Controller</a:t>
              </a:r>
            </a:p>
          </p:txBody>
        </p:sp>
        <p:sp>
          <p:nvSpPr>
            <p:cNvPr id="10" name="Oval 9">
              <a:extLst>
                <a:ext uri="{FF2B5EF4-FFF2-40B4-BE49-F238E27FC236}">
                  <a16:creationId xmlns:a16="http://schemas.microsoft.com/office/drawing/2014/main" id="{ED2B502E-D701-13A5-2264-EB77DD2653C0}"/>
                </a:ext>
              </a:extLst>
            </p:cNvPr>
            <p:cNvSpPr/>
            <p:nvPr/>
          </p:nvSpPr>
          <p:spPr>
            <a:xfrm>
              <a:off x="3200786" y="2597166"/>
              <a:ext cx="457200" cy="457200"/>
            </a:xfrm>
            <a:prstGeom prst="ellipse">
              <a:avLst/>
            </a:prstGeom>
            <a:solidFill>
              <a:schemeClr val="accent4">
                <a:lumMod val="20000"/>
                <a:lumOff val="80000"/>
              </a:schemeClr>
            </a:solidFill>
            <a:ln w="38100">
              <a:solidFill>
                <a:schemeClr val="accent4">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grpSp>
      <p:grpSp>
        <p:nvGrpSpPr>
          <p:cNvPr id="15" name="Group 14">
            <a:extLst>
              <a:ext uri="{FF2B5EF4-FFF2-40B4-BE49-F238E27FC236}">
                <a16:creationId xmlns:a16="http://schemas.microsoft.com/office/drawing/2014/main" id="{A1113E83-2F58-6459-ADC6-0DCB3E85D5E4}"/>
              </a:ext>
            </a:extLst>
          </p:cNvPr>
          <p:cNvGrpSpPr/>
          <p:nvPr/>
        </p:nvGrpSpPr>
        <p:grpSpPr>
          <a:xfrm>
            <a:off x="3455758" y="3835869"/>
            <a:ext cx="2443979" cy="1167218"/>
            <a:chOff x="3200786" y="3489029"/>
            <a:chExt cx="2443979" cy="1167218"/>
          </a:xfrm>
        </p:grpSpPr>
        <p:sp>
          <p:nvSpPr>
            <p:cNvPr id="13" name="Rounded Rectangle 12">
              <a:extLst>
                <a:ext uri="{FF2B5EF4-FFF2-40B4-BE49-F238E27FC236}">
                  <a16:creationId xmlns:a16="http://schemas.microsoft.com/office/drawing/2014/main" id="{BB540AD1-3867-E2A0-BDB3-71408BD05E71}"/>
                </a:ext>
              </a:extLst>
            </p:cNvPr>
            <p:cNvSpPr/>
            <p:nvPr/>
          </p:nvSpPr>
          <p:spPr>
            <a:xfrm>
              <a:off x="3429386" y="3489029"/>
              <a:ext cx="2215379" cy="1167218"/>
            </a:xfrm>
            <a:prstGeom prst="roundRect">
              <a:avLst/>
            </a:prstGeom>
            <a:solidFill>
              <a:schemeClr val="bg1"/>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200" i="0" u="none" strike="noStrike" kern="1200" cap="none" spc="0" normalizeH="0" baseline="0" noProof="0" dirty="0">
                  <a:ln>
                    <a:noFill/>
                  </a:ln>
                  <a:solidFill>
                    <a:schemeClr val="accent6">
                      <a:lumMod val="75000"/>
                    </a:schemeClr>
                  </a:solidFill>
                  <a:effectLst/>
                  <a:uLnTx/>
                  <a:uFillTx/>
                  <a:latin typeface="+mj-lt"/>
                </a:rPr>
                <a:t>Time Scaling</a:t>
              </a:r>
            </a:p>
          </p:txBody>
        </p:sp>
        <p:sp>
          <p:nvSpPr>
            <p:cNvPr id="14" name="Oval 13">
              <a:extLst>
                <a:ext uri="{FF2B5EF4-FFF2-40B4-BE49-F238E27FC236}">
                  <a16:creationId xmlns:a16="http://schemas.microsoft.com/office/drawing/2014/main" id="{70969960-E92D-CF91-F2A6-01D4A6210268}"/>
                </a:ext>
              </a:extLst>
            </p:cNvPr>
            <p:cNvSpPr/>
            <p:nvPr/>
          </p:nvSpPr>
          <p:spPr>
            <a:xfrm>
              <a:off x="3200786" y="3844038"/>
              <a:ext cx="457200" cy="45720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70000" lnSpcReduction="2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grpSp>
      <p:sp>
        <p:nvSpPr>
          <p:cNvPr id="26" name="TextBox 25">
            <a:extLst>
              <a:ext uri="{FF2B5EF4-FFF2-40B4-BE49-F238E27FC236}">
                <a16:creationId xmlns:a16="http://schemas.microsoft.com/office/drawing/2014/main" id="{37B10DD7-FA71-1488-1B79-A28DB60F06E0}"/>
              </a:ext>
            </a:extLst>
          </p:cNvPr>
          <p:cNvSpPr txBox="1"/>
          <p:nvPr/>
        </p:nvSpPr>
        <p:spPr>
          <a:xfrm>
            <a:off x="1721822" y="4251561"/>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6">
                    <a:lumMod val="75000"/>
                  </a:schemeClr>
                </a:solidFill>
              </a:rPr>
              <a:t>clock</a:t>
            </a:r>
            <a:br>
              <a:rPr lang="en-US" sz="2200" dirty="0">
                <a:solidFill>
                  <a:schemeClr val="accent6">
                    <a:lumMod val="75000"/>
                  </a:schemeClr>
                </a:solidFill>
              </a:rPr>
            </a:br>
            <a:r>
              <a:rPr lang="en-US" sz="2200" dirty="0">
                <a:solidFill>
                  <a:schemeClr val="accent6">
                    <a:lumMod val="75000"/>
                  </a:schemeClr>
                </a:solidFill>
              </a:rPr>
              <a:t>control</a:t>
            </a:r>
          </a:p>
        </p:txBody>
      </p:sp>
      <p:cxnSp>
        <p:nvCxnSpPr>
          <p:cNvPr id="30" name="Straight Arrow Connector 29">
            <a:extLst>
              <a:ext uri="{FF2B5EF4-FFF2-40B4-BE49-F238E27FC236}">
                <a16:creationId xmlns:a16="http://schemas.microsoft.com/office/drawing/2014/main" id="{2DAB692C-6473-4E69-8C88-9F0802803319}"/>
              </a:ext>
            </a:extLst>
          </p:cNvPr>
          <p:cNvCxnSpPr>
            <a:stCxn id="14" idx="2"/>
          </p:cNvCxnSpPr>
          <p:nvPr/>
        </p:nvCxnSpPr>
        <p:spPr>
          <a:xfrm flipH="1">
            <a:off x="2020272" y="4419478"/>
            <a:ext cx="143548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DADA04-CF7C-6197-3B02-4784F016D0D1}"/>
              </a:ext>
            </a:extLst>
          </p:cNvPr>
          <p:cNvCxnSpPr>
            <a:cxnSpLocks/>
            <a:endCxn id="10" idx="2"/>
          </p:cNvCxnSpPr>
          <p:nvPr/>
        </p:nvCxnSpPr>
        <p:spPr>
          <a:xfrm>
            <a:off x="2020272" y="3172606"/>
            <a:ext cx="1435486"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89B59C-D34A-6B1E-65FC-43341DF1316F}"/>
              </a:ext>
            </a:extLst>
          </p:cNvPr>
          <p:cNvSpPr txBox="1"/>
          <p:nvPr/>
        </p:nvSpPr>
        <p:spPr>
          <a:xfrm>
            <a:off x="1721822" y="2836772"/>
            <a:ext cx="1752600" cy="335834"/>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data</a:t>
            </a:r>
          </a:p>
        </p:txBody>
      </p:sp>
      <p:cxnSp>
        <p:nvCxnSpPr>
          <p:cNvPr id="38" name="Elbow Connector 37">
            <a:extLst>
              <a:ext uri="{FF2B5EF4-FFF2-40B4-BE49-F238E27FC236}">
                <a16:creationId xmlns:a16="http://schemas.microsoft.com/office/drawing/2014/main" id="{75B21CE1-D843-54EA-0103-005F56EA9EFF}"/>
              </a:ext>
            </a:extLst>
          </p:cNvPr>
          <p:cNvCxnSpPr>
            <a:stCxn id="11" idx="3"/>
            <a:endCxn id="6" idx="2"/>
          </p:cNvCxnSpPr>
          <p:nvPr/>
        </p:nvCxnSpPr>
        <p:spPr>
          <a:xfrm>
            <a:off x="5899737" y="3163392"/>
            <a:ext cx="1505335" cy="432564"/>
          </a:xfrm>
          <a:prstGeom prst="bentConnector3">
            <a:avLst>
              <a:gd name="adj1" fmla="val 13398"/>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5295C32-53E3-30F0-3BE1-A0835BFB7138}"/>
              </a:ext>
            </a:extLst>
          </p:cNvPr>
          <p:cNvSpPr txBox="1"/>
          <p:nvPr/>
        </p:nvSpPr>
        <p:spPr>
          <a:xfrm>
            <a:off x="6311406" y="3384581"/>
            <a:ext cx="967154" cy="464475"/>
          </a:xfrm>
          <a:prstGeom prst="rect">
            <a:avLst/>
          </a:prstGeom>
          <a:noFill/>
          <a:ln w="57150">
            <a:noFill/>
          </a:ln>
        </p:spPr>
        <p:txBody>
          <a:bodyPr wrap="none" rtlCol="0" anchor="ctr">
            <a:noAutofit/>
          </a:bodyPr>
          <a:lstStyle/>
          <a:p>
            <a:pPr algn="ctr">
              <a:lnSpc>
                <a:spcPct val="90000"/>
              </a:lnSpc>
            </a:pPr>
            <a:r>
              <a:rPr lang="en-US" sz="2200" dirty="0">
                <a:solidFill>
                  <a:schemeClr val="accent4">
                    <a:lumMod val="75000"/>
                  </a:schemeClr>
                </a:solidFill>
              </a:rPr>
              <a:t>DRAM</a:t>
            </a:r>
            <a:br>
              <a:rPr lang="en-US" sz="2200" dirty="0">
                <a:solidFill>
                  <a:schemeClr val="accent4">
                    <a:lumMod val="75000"/>
                  </a:schemeClr>
                </a:solidFill>
              </a:rPr>
            </a:br>
            <a:r>
              <a:rPr lang="en-US" sz="2200" dirty="0">
                <a:solidFill>
                  <a:schemeClr val="accent4">
                    <a:lumMod val="75000"/>
                  </a:schemeClr>
                </a:solidFill>
              </a:rPr>
              <a:t>interface</a:t>
            </a:r>
          </a:p>
        </p:txBody>
      </p:sp>
      <p:sp>
        <p:nvSpPr>
          <p:cNvPr id="3" name="TextBox 2">
            <a:extLst>
              <a:ext uri="{FF2B5EF4-FFF2-40B4-BE49-F238E27FC236}">
                <a16:creationId xmlns:a16="http://schemas.microsoft.com/office/drawing/2014/main" id="{9A0E8807-53BA-4E48-D2C4-C2FE39AA03EE}"/>
              </a:ext>
            </a:extLst>
          </p:cNvPr>
          <p:cNvSpPr txBox="1"/>
          <p:nvPr/>
        </p:nvSpPr>
        <p:spPr>
          <a:xfrm>
            <a:off x="559772" y="1594018"/>
            <a:ext cx="1460500" cy="439343"/>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50~200</a:t>
            </a:r>
            <a:r>
              <a:rPr lang="en-US" sz="2800" dirty="0">
                <a:solidFill>
                  <a:srgbClr val="C00000"/>
                </a:solidFill>
              </a:rPr>
              <a:t> MHz</a:t>
            </a:r>
          </a:p>
        </p:txBody>
      </p:sp>
      <p:sp>
        <p:nvSpPr>
          <p:cNvPr id="12" name="TextBox 11">
            <a:extLst>
              <a:ext uri="{FF2B5EF4-FFF2-40B4-BE49-F238E27FC236}">
                <a16:creationId xmlns:a16="http://schemas.microsoft.com/office/drawing/2014/main" id="{33D55CA5-DAAA-CDDE-8DC5-B0B6CE9B5E4D}"/>
              </a:ext>
            </a:extLst>
          </p:cNvPr>
          <p:cNvSpPr txBox="1"/>
          <p:nvPr/>
        </p:nvSpPr>
        <p:spPr>
          <a:xfrm>
            <a:off x="3396128" y="1237394"/>
            <a:ext cx="2563238" cy="821102"/>
          </a:xfrm>
          <a:prstGeom prst="rect">
            <a:avLst/>
          </a:prstGeom>
          <a:noFill/>
          <a:ln w="57150">
            <a:noFill/>
          </a:ln>
        </p:spPr>
        <p:txBody>
          <a:bodyPr wrap="none" rtlCol="0" anchor="ctr">
            <a:noAutofit/>
          </a:bodyPr>
          <a:lstStyle/>
          <a:p>
            <a:pPr algn="ctr">
              <a:lnSpc>
                <a:spcPct val="90000"/>
              </a:lnSpc>
            </a:pPr>
            <a:r>
              <a:rPr lang="en-US" sz="2800" dirty="0">
                <a:solidFill>
                  <a:srgbClr val="C00000"/>
                </a:solidFill>
                <a:latin typeface="Trebuchet MS" panose="020B0703020202090204" pitchFamily="34" charset="0"/>
              </a:rPr>
              <a:t>Memory Controller Clock Frequency</a:t>
            </a:r>
          </a:p>
          <a:p>
            <a:pPr algn="ctr">
              <a:lnSpc>
                <a:spcPct val="90000"/>
              </a:lnSpc>
            </a:pPr>
            <a:r>
              <a:rPr lang="en-US" sz="2800" dirty="0">
                <a:solidFill>
                  <a:srgbClr val="C00000"/>
                </a:solidFill>
                <a:latin typeface="Trebuchet MS" panose="020B0703020202090204" pitchFamily="34" charset="0"/>
              </a:rPr>
              <a:t>0.1~1</a:t>
            </a:r>
            <a:r>
              <a:rPr lang="en-US" sz="2800" dirty="0">
                <a:solidFill>
                  <a:srgbClr val="C00000"/>
                </a:solidFill>
                <a:latin typeface="Quire Sans" panose="020B0502040400020003" pitchFamily="34" charset="0"/>
                <a:cs typeface="Quire Sans" panose="020B0502040400020003" pitchFamily="34" charset="0"/>
              </a:rPr>
              <a:t> MH</a:t>
            </a:r>
            <a:r>
              <a:rPr lang="en-US" sz="2800" dirty="0">
                <a:solidFill>
                  <a:srgbClr val="C00000"/>
                </a:solidFill>
              </a:rPr>
              <a:t>z</a:t>
            </a:r>
          </a:p>
        </p:txBody>
      </p:sp>
      <p:sp>
        <p:nvSpPr>
          <p:cNvPr id="17" name="TextBox 16">
            <a:extLst>
              <a:ext uri="{FF2B5EF4-FFF2-40B4-BE49-F238E27FC236}">
                <a16:creationId xmlns:a16="http://schemas.microsoft.com/office/drawing/2014/main" id="{03E35F50-865F-9A9B-10DB-D01A6481686F}"/>
              </a:ext>
            </a:extLst>
          </p:cNvPr>
          <p:cNvSpPr txBox="1"/>
          <p:nvPr/>
        </p:nvSpPr>
        <p:spPr>
          <a:xfrm>
            <a:off x="7159736" y="1594172"/>
            <a:ext cx="1543571" cy="439343"/>
          </a:xfrm>
          <a:prstGeom prst="rect">
            <a:avLst/>
          </a:prstGeom>
          <a:noFill/>
          <a:ln w="57150">
            <a:noFill/>
          </a:ln>
        </p:spPr>
        <p:txBody>
          <a:bodyPr wrap="none" rtlCol="0" anchor="ctr">
            <a:noAutofit/>
          </a:bodyPr>
          <a:lstStyle/>
          <a:p>
            <a:pPr algn="ctr">
              <a:lnSpc>
                <a:spcPct val="90000"/>
              </a:lnSpc>
            </a:pPr>
            <a:r>
              <a:rPr lang="en-US" sz="2800" dirty="0">
                <a:solidFill>
                  <a:schemeClr val="accent5">
                    <a:lumMod val="75000"/>
                  </a:schemeClr>
                </a:solidFill>
                <a:latin typeface="Trebuchet MS" panose="020B0703020202090204" pitchFamily="34" charset="0"/>
              </a:rPr>
              <a:t>1~4</a:t>
            </a:r>
            <a:r>
              <a:rPr lang="en-US" sz="2800" dirty="0">
                <a:solidFill>
                  <a:schemeClr val="accent5">
                    <a:lumMod val="75000"/>
                  </a:schemeClr>
                </a:solidFill>
              </a:rPr>
              <a:t> GHz</a:t>
            </a:r>
          </a:p>
        </p:txBody>
      </p:sp>
      <p:sp>
        <p:nvSpPr>
          <p:cNvPr id="19" name="Rectangle 18">
            <a:extLst>
              <a:ext uri="{FF2B5EF4-FFF2-40B4-BE49-F238E27FC236}">
                <a16:creationId xmlns:a16="http://schemas.microsoft.com/office/drawing/2014/main" id="{4931ABDC-863C-3B24-64D5-E4F68C7578D4}"/>
              </a:ext>
            </a:extLst>
          </p:cNvPr>
          <p:cNvSpPr/>
          <p:nvPr/>
        </p:nvSpPr>
        <p:spPr>
          <a:xfrm flipH="1">
            <a:off x="6253728" y="1622602"/>
            <a:ext cx="2574962" cy="3660549"/>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8" name="Oval 17">
            <a:extLst>
              <a:ext uri="{FF2B5EF4-FFF2-40B4-BE49-F238E27FC236}">
                <a16:creationId xmlns:a16="http://schemas.microsoft.com/office/drawing/2014/main" id="{EBD1D55F-663F-107B-6040-5B29B15885DE}"/>
              </a:ext>
            </a:extLst>
          </p:cNvPr>
          <p:cNvSpPr/>
          <p:nvPr/>
        </p:nvSpPr>
        <p:spPr>
          <a:xfrm>
            <a:off x="977082" y="5377339"/>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25" name="TextBox 24">
            <a:extLst>
              <a:ext uri="{FF2B5EF4-FFF2-40B4-BE49-F238E27FC236}">
                <a16:creationId xmlns:a16="http://schemas.microsoft.com/office/drawing/2014/main" id="{46DEE5AA-A2E0-EBED-3FA2-8A72CF2B480F}"/>
              </a:ext>
            </a:extLst>
          </p:cNvPr>
          <p:cNvSpPr txBox="1"/>
          <p:nvPr/>
        </p:nvSpPr>
        <p:spPr>
          <a:xfrm>
            <a:off x="2096433" y="5377337"/>
            <a:ext cx="6408683"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The processor experiences </a:t>
            </a:r>
            <a:r>
              <a:rPr lang="en-US" sz="2600" dirty="0">
                <a:solidFill>
                  <a:schemeClr val="accent6">
                    <a:lumMod val="75000"/>
                  </a:schemeClr>
                </a:solidFill>
              </a:rPr>
              <a:t>lengthier stalls</a:t>
            </a:r>
            <a:r>
              <a:rPr lang="en-US" sz="2600" dirty="0">
                <a:solidFill>
                  <a:prstClr val="black"/>
                </a:solidFill>
              </a:rPr>
              <a:t> </a:t>
            </a:r>
            <a:br>
              <a:rPr lang="en-US" sz="2600" dirty="0">
                <a:solidFill>
                  <a:prstClr val="black"/>
                </a:solidFill>
              </a:rPr>
            </a:br>
            <a:r>
              <a:rPr lang="en-US" sz="2600" dirty="0">
                <a:solidFill>
                  <a:schemeClr val="accent6">
                    <a:lumMod val="75000"/>
                  </a:schemeClr>
                </a:solidFill>
              </a:rPr>
              <a:t>waiting for memory </a:t>
            </a:r>
            <a:r>
              <a:rPr lang="en-US" sz="2600" dirty="0">
                <a:solidFill>
                  <a:prstClr val="black"/>
                </a:solidFill>
              </a:rPr>
              <a:t>than in a real system</a:t>
            </a:r>
          </a:p>
        </p:txBody>
      </p:sp>
    </p:spTree>
    <p:extLst>
      <p:ext uri="{BB962C8B-B14F-4D97-AF65-F5344CB8AC3E}">
        <p14:creationId xmlns:p14="http://schemas.microsoft.com/office/powerpoint/2010/main" val="2758854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BE7E-645D-D301-6493-0F72659C4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04E46-8F4D-136E-1FE4-3F8848B92835}"/>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332EFA66-2EAF-E6CD-4ACA-F03709EC9108}"/>
              </a:ext>
            </a:extLst>
          </p:cNvPr>
          <p:cNvSpPr>
            <a:spLocks noGrp="1"/>
          </p:cNvSpPr>
          <p:nvPr>
            <p:ph type="sldNum" sz="quarter" idx="12"/>
          </p:nvPr>
        </p:nvSpPr>
        <p:spPr/>
        <p:txBody>
          <a:bodyPr/>
          <a:lstStyle/>
          <a:p>
            <a:fld id="{C19D2B53-EDAE-4B41-B849-8916FA40BCB6}" type="slidenum">
              <a:rPr lang="en-US" smtClean="0"/>
              <a:pPr/>
              <a:t>45</a:t>
            </a:fld>
            <a:endParaRPr lang="en-US" dirty="0"/>
          </a:p>
        </p:txBody>
      </p:sp>
      <p:sp>
        <p:nvSpPr>
          <p:cNvPr id="15" name="Rectangle 14">
            <a:extLst>
              <a:ext uri="{FF2B5EF4-FFF2-40B4-BE49-F238E27FC236}">
                <a16:creationId xmlns:a16="http://schemas.microsoft.com/office/drawing/2014/main" id="{8A860F3F-7BED-B059-9948-255B8610A268}"/>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B721D49F-78C7-5BCB-10FD-3D4FE81034FB}"/>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A73F7BAB-8F44-4456-98EC-3EEAFE076804}"/>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B1ABF0-0DD8-8642-DB21-D19EFF287ACE}"/>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1E881525-7DA2-95C2-28C0-8A2C92755751}"/>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B3F8ED0A-A1AE-D9DA-6E73-C2F7F6D0AF2C}"/>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79725CFF-7888-3630-9256-5E125D13F462}"/>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47CD7D60-417F-8B01-EBEF-110733FFC2B9}"/>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849F446D-A018-C51B-BC52-28D16703981D}"/>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30" name="Rectangle 29">
            <a:extLst>
              <a:ext uri="{FF2B5EF4-FFF2-40B4-BE49-F238E27FC236}">
                <a16:creationId xmlns:a16="http://schemas.microsoft.com/office/drawing/2014/main" id="{A45D424C-CF99-61AD-B098-C7A038880C47}"/>
              </a:ext>
            </a:extLst>
          </p:cNvPr>
          <p:cNvSpPr/>
          <p:nvPr/>
        </p:nvSpPr>
        <p:spPr>
          <a:xfrm>
            <a:off x="2105903" y="18216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Tree>
    <p:extLst>
      <p:ext uri="{BB962C8B-B14F-4D97-AF65-F5344CB8AC3E}">
        <p14:creationId xmlns:p14="http://schemas.microsoft.com/office/powerpoint/2010/main" val="3029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2" grpId="0" animBg="1"/>
      <p:bldP spid="24" grpId="0" animBg="1"/>
      <p:bldP spid="25" grpId="0"/>
      <p:bldP spid="28" grpId="0" animBg="1"/>
      <p:bldP spid="29" grpId="0"/>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36AC-21EB-66B8-C0A4-440A8ABA33B7}"/>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BE8FACD2-5C21-3772-E5E6-48BDB751F5D6}"/>
              </a:ext>
            </a:extLst>
          </p:cNvPr>
          <p:cNvSpPr>
            <a:spLocks noGrp="1"/>
          </p:cNvSpPr>
          <p:nvPr>
            <p:ph type="sldNum" sz="quarter" idx="12"/>
          </p:nvPr>
        </p:nvSpPr>
        <p:spPr/>
        <p:txBody>
          <a:bodyPr/>
          <a:lstStyle/>
          <a:p>
            <a:fld id="{C19D2B53-EDAE-4B41-B849-8916FA40BCB6}" type="slidenum">
              <a:rPr lang="en-US" smtClean="0"/>
              <a:pPr/>
              <a:t>46</a:t>
            </a:fld>
            <a:endParaRPr lang="en-US" dirty="0"/>
          </a:p>
        </p:txBody>
      </p:sp>
      <p:sp>
        <p:nvSpPr>
          <p:cNvPr id="15" name="Rectangle 14">
            <a:extLst>
              <a:ext uri="{FF2B5EF4-FFF2-40B4-BE49-F238E27FC236}">
                <a16:creationId xmlns:a16="http://schemas.microsoft.com/office/drawing/2014/main" id="{F021F00D-3B1B-A5F7-AD24-24980B1A2C3F}"/>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112D7DA4-0122-88AF-0860-7C9FAEAB53C4}"/>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E895C7C7-C54B-B34F-B377-77D5368B5C5F}"/>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11D1191-352C-7D07-DE0E-B0F0EA73EC60}"/>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65FA4199-BE4A-B270-37A1-6049D3B5B5C0}"/>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FE8AD9D3-E026-CF11-C01C-810072F4BF0E}"/>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2D2F02AD-6D7D-9253-8C92-521199D9C8BB}"/>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24F16A7B-362E-88FC-3727-72002D5CCD6D}"/>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D38F2F0A-9716-B128-D9D4-F29788CA5F61}"/>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1A20B1CF-EFDD-BAA3-A256-243D5B7B9F67}"/>
              </a:ext>
            </a:extLst>
          </p:cNvPr>
          <p:cNvSpPr/>
          <p:nvPr/>
        </p:nvSpPr>
        <p:spPr>
          <a:xfrm rot="16200000">
            <a:off x="5118799"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Tree>
    <p:extLst>
      <p:ext uri="{BB962C8B-B14F-4D97-AF65-F5344CB8AC3E}">
        <p14:creationId xmlns:p14="http://schemas.microsoft.com/office/powerpoint/2010/main" val="359053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30DD-6ABE-652D-CE68-E3B525E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A769C-F427-BA9D-CF5E-3B3A2BAFB70B}"/>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EBFD9BF2-7FFE-AC7E-3886-F43A1F4EC1D7}"/>
              </a:ext>
            </a:extLst>
          </p:cNvPr>
          <p:cNvSpPr>
            <a:spLocks noGrp="1"/>
          </p:cNvSpPr>
          <p:nvPr>
            <p:ph type="sldNum" sz="quarter" idx="12"/>
          </p:nvPr>
        </p:nvSpPr>
        <p:spPr/>
        <p:txBody>
          <a:bodyPr/>
          <a:lstStyle/>
          <a:p>
            <a:fld id="{C19D2B53-EDAE-4B41-B849-8916FA40BCB6}" type="slidenum">
              <a:rPr lang="en-US" smtClean="0"/>
              <a:pPr/>
              <a:t>47</a:t>
            </a:fld>
            <a:endParaRPr lang="en-US" dirty="0"/>
          </a:p>
        </p:txBody>
      </p:sp>
      <p:sp>
        <p:nvSpPr>
          <p:cNvPr id="15" name="Rectangle 14">
            <a:extLst>
              <a:ext uri="{FF2B5EF4-FFF2-40B4-BE49-F238E27FC236}">
                <a16:creationId xmlns:a16="http://schemas.microsoft.com/office/drawing/2014/main" id="{EF5FA139-B35F-B6D9-CE21-A47FBB72A254}"/>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0D754EE2-753F-0827-9B5A-31B4C01E40DF}"/>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4A8C3578-F556-38B1-285D-1C75AB321B5A}"/>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6D115E-91AC-F786-04C6-9492A5695291}"/>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F96BD504-9442-FF9D-3063-E0443159B517}"/>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65C80442-8C4B-23B8-863D-9CB44904B46A}"/>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1E2B5812-113D-F873-A97B-F5B1723A4EDB}"/>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6B42B7BD-1E37-7319-78C4-9DD73A5F371F}"/>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C85B29DF-6BCB-A0B5-39B1-5CA2246E8EBC}"/>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F1A60FFF-6ECA-5D78-E486-1ABBE85DA032}"/>
              </a:ext>
            </a:extLst>
          </p:cNvPr>
          <p:cNvSpPr/>
          <p:nvPr/>
        </p:nvSpPr>
        <p:spPr>
          <a:xfrm>
            <a:off x="6520590" y="1595840"/>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 name="Rectangle 2">
            <a:extLst>
              <a:ext uri="{FF2B5EF4-FFF2-40B4-BE49-F238E27FC236}">
                <a16:creationId xmlns:a16="http://schemas.microsoft.com/office/drawing/2014/main" id="{B0424565-A023-0997-B651-343C3DD4761B}"/>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E5D3BF26-3127-DA0E-BE65-A060B480FB39}"/>
              </a:ext>
            </a:extLst>
          </p:cNvPr>
          <p:cNvSpPr/>
          <p:nvPr/>
        </p:nvSpPr>
        <p:spPr>
          <a:xfrm>
            <a:off x="2105903" y="18216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pic>
        <p:nvPicPr>
          <p:cNvPr id="9" name="Graphic 8" descr="Single gear with solid fill">
            <a:extLst>
              <a:ext uri="{FF2B5EF4-FFF2-40B4-BE49-F238E27FC236}">
                <a16:creationId xmlns:a16="http://schemas.microsoft.com/office/drawing/2014/main" id="{14B9683B-B77A-E692-E344-F08A40188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spTree>
    <p:extLst>
      <p:ext uri="{BB962C8B-B14F-4D97-AF65-F5344CB8AC3E}">
        <p14:creationId xmlns:p14="http://schemas.microsoft.com/office/powerpoint/2010/main" val="3705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2AC5-E1BF-D1DF-E445-B31D66A58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42F7B-E8EA-2C66-3EA5-D4977557E4CC}"/>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529BBA38-2989-61FD-2B6B-66491E2D05F3}"/>
              </a:ext>
            </a:extLst>
          </p:cNvPr>
          <p:cNvSpPr>
            <a:spLocks noGrp="1"/>
          </p:cNvSpPr>
          <p:nvPr>
            <p:ph type="sldNum" sz="quarter" idx="12"/>
          </p:nvPr>
        </p:nvSpPr>
        <p:spPr/>
        <p:txBody>
          <a:bodyPr/>
          <a:lstStyle/>
          <a:p>
            <a:fld id="{C19D2B53-EDAE-4B41-B849-8916FA40BCB6}" type="slidenum">
              <a:rPr lang="en-US" smtClean="0"/>
              <a:pPr/>
              <a:t>48</a:t>
            </a:fld>
            <a:endParaRPr lang="en-US" dirty="0"/>
          </a:p>
        </p:txBody>
      </p:sp>
      <p:sp>
        <p:nvSpPr>
          <p:cNvPr id="15" name="Rectangle 14">
            <a:extLst>
              <a:ext uri="{FF2B5EF4-FFF2-40B4-BE49-F238E27FC236}">
                <a16:creationId xmlns:a16="http://schemas.microsoft.com/office/drawing/2014/main" id="{469CEB20-0EC4-6C84-E7AA-3992027D1F0A}"/>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01FA2CE0-E4EA-D4AB-B800-BD587BB5C524}"/>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8460840F-E66B-C93C-0DCD-4A234A8BD930}"/>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559628-4E05-21DB-2299-26FDF30D747F}"/>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556F6C6B-FD0D-90AF-221F-9613EAB480AF}"/>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4B212DA1-9D0D-FE20-FE8E-11520E28CD05}"/>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D41B0D3C-1C81-DE4D-7BE5-A315B9E38989}"/>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33762736-A5AA-2878-6567-1E270B65F431}"/>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A0AAF284-EE56-9567-20F1-D241248D8416}"/>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B2CF9CEE-93C4-A5DE-B67E-9CE0A5A4E732}"/>
              </a:ext>
            </a:extLst>
          </p:cNvPr>
          <p:cNvSpPr/>
          <p:nvPr/>
        </p:nvSpPr>
        <p:spPr>
          <a:xfrm>
            <a:off x="6520590" y="1595840"/>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 name="Rectangle 2">
            <a:extLst>
              <a:ext uri="{FF2B5EF4-FFF2-40B4-BE49-F238E27FC236}">
                <a16:creationId xmlns:a16="http://schemas.microsoft.com/office/drawing/2014/main" id="{3540D5E1-CF31-D0B4-74B1-EC0A5613F856}"/>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CB5ABCEB-A2C2-2EF1-7633-B357B1F124D6}"/>
              </a:ext>
            </a:extLst>
          </p:cNvPr>
          <p:cNvSpPr/>
          <p:nvPr/>
        </p:nvSpPr>
        <p:spPr>
          <a:xfrm rot="16200000">
            <a:off x="5126060"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pic>
        <p:nvPicPr>
          <p:cNvPr id="9" name="Graphic 8" descr="Single gear with solid fill">
            <a:extLst>
              <a:ext uri="{FF2B5EF4-FFF2-40B4-BE49-F238E27FC236}">
                <a16:creationId xmlns:a16="http://schemas.microsoft.com/office/drawing/2014/main" id="{D88AA9D3-ACC4-B1FA-4447-441D96540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sp>
        <p:nvSpPr>
          <p:cNvPr id="7" name="Rectangle 6">
            <a:extLst>
              <a:ext uri="{FF2B5EF4-FFF2-40B4-BE49-F238E27FC236}">
                <a16:creationId xmlns:a16="http://schemas.microsoft.com/office/drawing/2014/main" id="{86350626-8238-1D64-43AF-A822AA22482E}"/>
              </a:ext>
            </a:extLst>
          </p:cNvPr>
          <p:cNvSpPr/>
          <p:nvPr/>
        </p:nvSpPr>
        <p:spPr>
          <a:xfrm>
            <a:off x="2826172"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3</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F4149455-52D2-6362-2D19-A4310A40E4A8}"/>
              </a:ext>
            </a:extLst>
          </p:cNvPr>
          <p:cNvSpPr/>
          <p:nvPr/>
        </p:nvSpPr>
        <p:spPr>
          <a:xfrm>
            <a:off x="2105903" y="18216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noProof="0" dirty="0">
                <a:solidFill>
                  <a:schemeClr val="accent5">
                    <a:lumMod val="75000"/>
                  </a:schemeClr>
                </a:solidFill>
                <a:latin typeface="Trebuchet MS" panose="020B0703020202090204" pitchFamily="34" charset="0"/>
              </a:rPr>
              <a:t>3</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4358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EAF-1F67-226C-6597-3F4D7032F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E7689-3598-9D92-4592-686F1D1AE843}"/>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8AC97322-3E6E-D033-7396-164B7F4A0EF6}"/>
              </a:ext>
            </a:extLst>
          </p:cNvPr>
          <p:cNvSpPr>
            <a:spLocks noGrp="1"/>
          </p:cNvSpPr>
          <p:nvPr>
            <p:ph type="sldNum" sz="quarter" idx="12"/>
          </p:nvPr>
        </p:nvSpPr>
        <p:spPr/>
        <p:txBody>
          <a:bodyPr/>
          <a:lstStyle/>
          <a:p>
            <a:fld id="{C19D2B53-EDAE-4B41-B849-8916FA40BCB6}" type="slidenum">
              <a:rPr lang="en-US" smtClean="0"/>
              <a:pPr/>
              <a:t>49</a:t>
            </a:fld>
            <a:endParaRPr lang="en-US" dirty="0"/>
          </a:p>
        </p:txBody>
      </p:sp>
      <p:sp>
        <p:nvSpPr>
          <p:cNvPr id="15" name="Rectangle 14">
            <a:extLst>
              <a:ext uri="{FF2B5EF4-FFF2-40B4-BE49-F238E27FC236}">
                <a16:creationId xmlns:a16="http://schemas.microsoft.com/office/drawing/2014/main" id="{0753FEC5-8E46-B124-1F89-7B40DBAB9202}"/>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8A2A9EAF-7C62-6D74-DFAF-679F3CF0DE71}"/>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91978FF7-EF30-1222-456F-D3A627EEA868}"/>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AABD91-15CE-2473-4F56-322F32BECAB2}"/>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6C384DF3-692C-D29F-39C7-CF2190E115E4}"/>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5E1AD538-1E7A-DD28-AB28-DA2CE175F037}"/>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56B2643A-E44E-F4FF-47C2-488EFCD82D0A}"/>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2B7E1352-6567-D280-C53D-3CB2C534FCB6}"/>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6DD33871-EA90-F753-ED38-A4A11C3461B5}"/>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23F4DD39-BB39-0296-9052-E342E359A8BF}"/>
              </a:ext>
            </a:extLst>
          </p:cNvPr>
          <p:cNvSpPr/>
          <p:nvPr/>
        </p:nvSpPr>
        <p:spPr>
          <a:xfrm>
            <a:off x="6520590" y="1595840"/>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 name="Rectangle 2">
            <a:extLst>
              <a:ext uri="{FF2B5EF4-FFF2-40B4-BE49-F238E27FC236}">
                <a16:creationId xmlns:a16="http://schemas.microsoft.com/office/drawing/2014/main" id="{641F0285-E16D-64BF-822E-8F639C6D9730}"/>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65898D1B-85E6-5BC9-D48E-9352D285513E}"/>
              </a:ext>
            </a:extLst>
          </p:cNvPr>
          <p:cNvSpPr/>
          <p:nvPr/>
        </p:nvSpPr>
        <p:spPr>
          <a:xfrm rot="16200000">
            <a:off x="5126060"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pic>
        <p:nvPicPr>
          <p:cNvPr id="9" name="Graphic 8" descr="Single gear with solid fill">
            <a:extLst>
              <a:ext uri="{FF2B5EF4-FFF2-40B4-BE49-F238E27FC236}">
                <a16:creationId xmlns:a16="http://schemas.microsoft.com/office/drawing/2014/main" id="{C2533269-8AC2-26D5-8DCF-844996B52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sp>
        <p:nvSpPr>
          <p:cNvPr id="7" name="Rectangle 6">
            <a:extLst>
              <a:ext uri="{FF2B5EF4-FFF2-40B4-BE49-F238E27FC236}">
                <a16:creationId xmlns:a16="http://schemas.microsoft.com/office/drawing/2014/main" id="{E8403DAA-C887-1AC7-D97B-8E4CD32B55A1}"/>
              </a:ext>
            </a:extLst>
          </p:cNvPr>
          <p:cNvSpPr/>
          <p:nvPr/>
        </p:nvSpPr>
        <p:spPr>
          <a:xfrm>
            <a:off x="2826172"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3</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41D09B90-614D-9BA5-E797-607EA4545478}"/>
              </a:ext>
            </a:extLst>
          </p:cNvPr>
          <p:cNvSpPr/>
          <p:nvPr/>
        </p:nvSpPr>
        <p:spPr>
          <a:xfrm rot="16200000">
            <a:off x="4746097" y="1992051"/>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noProof="0" dirty="0">
                <a:solidFill>
                  <a:schemeClr val="accent5">
                    <a:lumMod val="75000"/>
                  </a:schemeClr>
                </a:solidFill>
                <a:latin typeface="Trebuchet MS" panose="020B0703020202090204" pitchFamily="34" charset="0"/>
              </a:rPr>
              <a:t>3</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57968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dirty="0"/>
              <a:t>DRAM</a:t>
            </a:r>
            <a:r>
              <a:rPr lang="en-US" dirty="0">
                <a:solidFill>
                  <a:schemeClr val="tx1"/>
                </a:solidFill>
              </a:rPr>
              <a:t> </a:t>
            </a:r>
            <a:r>
              <a:rPr lang="en-US"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r>
                <a:rPr lang="en-TR" dirty="0"/>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r>
                <a:rPr lang="en-TR" dirty="0"/>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r>
                <a:rPr lang="en-TR" dirty="0"/>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F904107-8D12-0A34-6D0B-0605DC16E803}"/>
              </a:ext>
            </a:extLst>
          </p:cNvPr>
          <p:cNvSpPr>
            <a:spLocks noGrp="1"/>
          </p:cNvSpPr>
          <p:nvPr>
            <p:ph type="sldNum" sz="quarter" idx="12"/>
          </p:nvPr>
        </p:nvSpPr>
        <p:spPr/>
        <p:txBody>
          <a:bodyPr/>
          <a:lstStyle/>
          <a:p>
            <a:fld id="{C19D2B53-EDAE-4B41-B849-8916FA40BCB6}" type="slidenum">
              <a:rPr lang="en-US" smtClean="0"/>
              <a:pPr/>
              <a:t>5</a:t>
            </a:fld>
            <a:endParaRPr lang="en-US" dirty="0"/>
          </a:p>
        </p:txBody>
      </p:sp>
    </p:spTree>
    <p:extLst>
      <p:ext uri="{BB962C8B-B14F-4D97-AF65-F5344CB8AC3E}">
        <p14:creationId xmlns:p14="http://schemas.microsoft.com/office/powerpoint/2010/main" val="9253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A31EF-7601-283B-7206-8675DA2D3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183B0-5854-49BA-159A-C7441F62EDA8}"/>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418587C7-75DE-5E25-AE1D-9AD8BD81E3C1}"/>
              </a:ext>
            </a:extLst>
          </p:cNvPr>
          <p:cNvSpPr>
            <a:spLocks noGrp="1"/>
          </p:cNvSpPr>
          <p:nvPr>
            <p:ph type="sldNum" sz="quarter" idx="12"/>
          </p:nvPr>
        </p:nvSpPr>
        <p:spPr/>
        <p:txBody>
          <a:bodyPr/>
          <a:lstStyle/>
          <a:p>
            <a:fld id="{C19D2B53-EDAE-4B41-B849-8916FA40BCB6}" type="slidenum">
              <a:rPr lang="en-US" smtClean="0"/>
              <a:pPr/>
              <a:t>50</a:t>
            </a:fld>
            <a:endParaRPr lang="en-US" dirty="0"/>
          </a:p>
        </p:txBody>
      </p:sp>
      <p:sp>
        <p:nvSpPr>
          <p:cNvPr id="15" name="Rectangle 14">
            <a:extLst>
              <a:ext uri="{FF2B5EF4-FFF2-40B4-BE49-F238E27FC236}">
                <a16:creationId xmlns:a16="http://schemas.microsoft.com/office/drawing/2014/main" id="{E9EC7694-3733-118E-8034-19226D77067A}"/>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BC9EE033-63E1-C341-A576-E1E4BC98C0BB}"/>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8458F5C8-0762-ED53-4F15-2031BAC1A1DD}"/>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EFABF8D-6EF1-756C-D671-827E135C539D}"/>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65F5CB68-F963-681C-91E1-B0276269F125}"/>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613D6F5B-2B42-B38A-A9C5-1A71D81EF2DF}"/>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FE7D0826-AB41-C2A0-5733-45B9D347D8D5}"/>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E4E86146-8380-53CC-D19A-B4069D17803B}"/>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5531BE67-F203-20AA-E3D8-E7382E4B43E1}"/>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EA72D100-023D-49F0-2CFE-4560D12A2061}"/>
              </a:ext>
            </a:extLst>
          </p:cNvPr>
          <p:cNvSpPr/>
          <p:nvPr/>
        </p:nvSpPr>
        <p:spPr>
          <a:xfrm>
            <a:off x="6520590" y="1595840"/>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 name="Rectangle 2">
            <a:extLst>
              <a:ext uri="{FF2B5EF4-FFF2-40B4-BE49-F238E27FC236}">
                <a16:creationId xmlns:a16="http://schemas.microsoft.com/office/drawing/2014/main" id="{1A4E7CF7-71E4-A85A-C9C5-84BE84AF3034}"/>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BC84A6CB-2D38-D2CA-F94E-E976725AED92}"/>
              </a:ext>
            </a:extLst>
          </p:cNvPr>
          <p:cNvSpPr/>
          <p:nvPr/>
        </p:nvSpPr>
        <p:spPr>
          <a:xfrm rot="16200000">
            <a:off x="5126060"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pic>
        <p:nvPicPr>
          <p:cNvPr id="9" name="Graphic 8" descr="Single gear with solid fill">
            <a:extLst>
              <a:ext uri="{FF2B5EF4-FFF2-40B4-BE49-F238E27FC236}">
                <a16:creationId xmlns:a16="http://schemas.microsoft.com/office/drawing/2014/main" id="{3C84949F-E935-8704-89FE-B791F2B18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sp>
        <p:nvSpPr>
          <p:cNvPr id="7" name="Rectangle 6">
            <a:extLst>
              <a:ext uri="{FF2B5EF4-FFF2-40B4-BE49-F238E27FC236}">
                <a16:creationId xmlns:a16="http://schemas.microsoft.com/office/drawing/2014/main" id="{09BEDBD6-5B81-E52C-39BD-F0D4343CCDCA}"/>
              </a:ext>
            </a:extLst>
          </p:cNvPr>
          <p:cNvSpPr/>
          <p:nvPr/>
        </p:nvSpPr>
        <p:spPr>
          <a:xfrm>
            <a:off x="2826172"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3</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3394AFAC-F05F-A107-3D33-1936020907D2}"/>
              </a:ext>
            </a:extLst>
          </p:cNvPr>
          <p:cNvSpPr/>
          <p:nvPr/>
        </p:nvSpPr>
        <p:spPr>
          <a:xfrm rot="16200000">
            <a:off x="4746097" y="1992051"/>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noProof="0" dirty="0">
                <a:solidFill>
                  <a:schemeClr val="accent5">
                    <a:lumMod val="75000"/>
                  </a:schemeClr>
                </a:solidFill>
                <a:latin typeface="Trebuchet MS" panose="020B0703020202090204" pitchFamily="34" charset="0"/>
              </a:rPr>
              <a:t>3</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6" name="Rectangle 5">
            <a:extLst>
              <a:ext uri="{FF2B5EF4-FFF2-40B4-BE49-F238E27FC236}">
                <a16:creationId xmlns:a16="http://schemas.microsoft.com/office/drawing/2014/main" id="{CB491C91-EBC3-A885-C243-30D4B6313C88}"/>
              </a:ext>
            </a:extLst>
          </p:cNvPr>
          <p:cNvSpPr/>
          <p:nvPr/>
        </p:nvSpPr>
        <p:spPr>
          <a:xfrm>
            <a:off x="3949566"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noProof="0" dirty="0">
                <a:solidFill>
                  <a:schemeClr val="accent5">
                    <a:lumMod val="75000"/>
                  </a:schemeClr>
                </a:solidFill>
                <a:latin typeface="Trebuchet MS" panose="020B0703020202090204" pitchFamily="34" charset="0"/>
              </a:rPr>
              <a:t>4</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0" name="Rectangle 9">
            <a:extLst>
              <a:ext uri="{FF2B5EF4-FFF2-40B4-BE49-F238E27FC236}">
                <a16:creationId xmlns:a16="http://schemas.microsoft.com/office/drawing/2014/main" id="{F14857C9-687F-1F05-557A-F68F169EFEBC}"/>
              </a:ext>
            </a:extLst>
          </p:cNvPr>
          <p:cNvSpPr/>
          <p:nvPr/>
        </p:nvSpPr>
        <p:spPr>
          <a:xfrm>
            <a:off x="2105903" y="18216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4</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19445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8C507-B908-2003-7BCA-94439D58A3D9}"/>
            </a:ext>
          </a:extLst>
        </p:cNvPr>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713B98A3-B6BD-FD6B-6694-F47FCA60D717}"/>
              </a:ext>
            </a:extLst>
          </p:cNvPr>
          <p:cNvCxnSpPr>
            <a:cxnSpLocks/>
          </p:cNvCxnSpPr>
          <p:nvPr/>
        </p:nvCxnSpPr>
        <p:spPr>
          <a:xfrm>
            <a:off x="1087822" y="4690913"/>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99888A-11AA-F0F3-90CC-E4FCD19E5A53}"/>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94D0FB5F-99C2-868D-FF5C-B54EB9F07DF2}"/>
              </a:ext>
            </a:extLst>
          </p:cNvPr>
          <p:cNvSpPr>
            <a:spLocks noGrp="1"/>
          </p:cNvSpPr>
          <p:nvPr>
            <p:ph type="sldNum" sz="quarter" idx="12"/>
          </p:nvPr>
        </p:nvSpPr>
        <p:spPr/>
        <p:txBody>
          <a:bodyPr/>
          <a:lstStyle/>
          <a:p>
            <a:fld id="{C19D2B53-EDAE-4B41-B849-8916FA40BCB6}" type="slidenum">
              <a:rPr lang="en-US" smtClean="0"/>
              <a:pPr/>
              <a:t>51</a:t>
            </a:fld>
            <a:endParaRPr lang="en-US" dirty="0"/>
          </a:p>
        </p:txBody>
      </p:sp>
      <p:sp>
        <p:nvSpPr>
          <p:cNvPr id="15" name="Rectangle 14">
            <a:extLst>
              <a:ext uri="{FF2B5EF4-FFF2-40B4-BE49-F238E27FC236}">
                <a16:creationId xmlns:a16="http://schemas.microsoft.com/office/drawing/2014/main" id="{276A839F-0FF8-17AB-F4C6-634259FB5CEA}"/>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36C97F48-5BE7-8A56-3066-00A3EF8121A6}"/>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A73F640F-5360-6A4B-BD5F-D1AB24C57797}"/>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3D472B-2234-0D23-6D98-A1E14167697E}"/>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A9658BDD-01B2-6E13-7E36-EFBF936064AA}"/>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932C1A66-B308-0033-F4B5-D773100932D1}"/>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0D220C3E-85FC-2BCE-F5F4-D7EECDE59189}"/>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257675E6-4616-F58D-7B8D-7E9B959D83D0}"/>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821DB775-1D3B-A83A-5DCA-B966E9FA0A9C}"/>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86CFF85B-CE71-8DE0-8E65-350114266F13}"/>
              </a:ext>
            </a:extLst>
          </p:cNvPr>
          <p:cNvSpPr/>
          <p:nvPr/>
        </p:nvSpPr>
        <p:spPr>
          <a:xfrm>
            <a:off x="6520590" y="1595840"/>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sp>
        <p:nvSpPr>
          <p:cNvPr id="3" name="Rectangle 2">
            <a:extLst>
              <a:ext uri="{FF2B5EF4-FFF2-40B4-BE49-F238E27FC236}">
                <a16:creationId xmlns:a16="http://schemas.microsoft.com/office/drawing/2014/main" id="{E6463A05-5811-BA00-A7FB-3A9578B45D05}"/>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0BCC7C9D-EB5E-8871-534A-3F4589BABFD9}"/>
              </a:ext>
            </a:extLst>
          </p:cNvPr>
          <p:cNvSpPr/>
          <p:nvPr/>
        </p:nvSpPr>
        <p:spPr>
          <a:xfrm rot="16200000">
            <a:off x="5126060"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pic>
        <p:nvPicPr>
          <p:cNvPr id="9" name="Graphic 8" descr="Single gear with solid fill">
            <a:extLst>
              <a:ext uri="{FF2B5EF4-FFF2-40B4-BE49-F238E27FC236}">
                <a16:creationId xmlns:a16="http://schemas.microsoft.com/office/drawing/2014/main" id="{8C2DD904-5D99-46BD-3D67-201E03F6B1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sp>
        <p:nvSpPr>
          <p:cNvPr id="7" name="Rectangle 6">
            <a:extLst>
              <a:ext uri="{FF2B5EF4-FFF2-40B4-BE49-F238E27FC236}">
                <a16:creationId xmlns:a16="http://schemas.microsoft.com/office/drawing/2014/main" id="{D4A0E730-16AC-BB3E-BA90-15C97FFD412C}"/>
              </a:ext>
            </a:extLst>
          </p:cNvPr>
          <p:cNvSpPr/>
          <p:nvPr/>
        </p:nvSpPr>
        <p:spPr>
          <a:xfrm>
            <a:off x="2826172"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3</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E349E6BD-6EF3-BD6A-5342-2DECE812D67B}"/>
              </a:ext>
            </a:extLst>
          </p:cNvPr>
          <p:cNvSpPr/>
          <p:nvPr/>
        </p:nvSpPr>
        <p:spPr>
          <a:xfrm rot="16200000">
            <a:off x="4746097" y="1992051"/>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noProof="0" dirty="0">
                <a:solidFill>
                  <a:schemeClr val="accent5">
                    <a:lumMod val="75000"/>
                  </a:schemeClr>
                </a:solidFill>
                <a:latin typeface="Trebuchet MS" panose="020B0703020202090204" pitchFamily="34" charset="0"/>
              </a:rPr>
              <a:t>3</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6" name="Rectangle 5">
            <a:extLst>
              <a:ext uri="{FF2B5EF4-FFF2-40B4-BE49-F238E27FC236}">
                <a16:creationId xmlns:a16="http://schemas.microsoft.com/office/drawing/2014/main" id="{3213E186-598A-7EF5-34A2-61287C8B2EBE}"/>
              </a:ext>
            </a:extLst>
          </p:cNvPr>
          <p:cNvSpPr/>
          <p:nvPr/>
        </p:nvSpPr>
        <p:spPr>
          <a:xfrm>
            <a:off x="3949566"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noProof="0" dirty="0">
                <a:solidFill>
                  <a:schemeClr val="accent5">
                    <a:lumMod val="75000"/>
                  </a:schemeClr>
                </a:solidFill>
                <a:latin typeface="Trebuchet MS" panose="020B0703020202090204" pitchFamily="34" charset="0"/>
              </a:rPr>
              <a:t>4</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0" name="Rectangle 9">
            <a:extLst>
              <a:ext uri="{FF2B5EF4-FFF2-40B4-BE49-F238E27FC236}">
                <a16:creationId xmlns:a16="http://schemas.microsoft.com/office/drawing/2014/main" id="{A5CD8401-7711-6EE7-421D-DD5232429718}"/>
              </a:ext>
            </a:extLst>
          </p:cNvPr>
          <p:cNvSpPr/>
          <p:nvPr/>
        </p:nvSpPr>
        <p:spPr>
          <a:xfrm rot="16200000">
            <a:off x="4368296"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4</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cxnSp>
        <p:nvCxnSpPr>
          <p:cNvPr id="12" name="Elbow Connector 11">
            <a:extLst>
              <a:ext uri="{FF2B5EF4-FFF2-40B4-BE49-F238E27FC236}">
                <a16:creationId xmlns:a16="http://schemas.microsoft.com/office/drawing/2014/main" id="{65B2E767-9B57-E154-AF04-55367E7A98D7}"/>
              </a:ext>
            </a:extLst>
          </p:cNvPr>
          <p:cNvCxnSpPr>
            <a:stCxn id="20" idx="2"/>
            <a:endCxn id="16" idx="2"/>
          </p:cNvCxnSpPr>
          <p:nvPr/>
        </p:nvCxnSpPr>
        <p:spPr>
          <a:xfrm rot="5400000">
            <a:off x="4054932" y="-431751"/>
            <a:ext cx="476454" cy="5130727"/>
          </a:xfrm>
          <a:prstGeom prst="bentConnector3">
            <a:avLst>
              <a:gd name="adj1" fmla="val 2024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B679FD-C65F-896D-65F3-DB09C85FB7F3}"/>
              </a:ext>
            </a:extLst>
          </p:cNvPr>
          <p:cNvCxnSpPr>
            <a:cxnSpLocks/>
          </p:cNvCxnSpPr>
          <p:nvPr/>
        </p:nvCxnSpPr>
        <p:spPr>
          <a:xfrm>
            <a:off x="5314219" y="4669277"/>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A25C784-9DF8-3ABE-C497-B5EF7E42E98A}"/>
              </a:ext>
            </a:extLst>
          </p:cNvPr>
          <p:cNvSpPr txBox="1"/>
          <p:nvPr/>
        </p:nvSpPr>
        <p:spPr>
          <a:xfrm>
            <a:off x="2275786" y="2901995"/>
            <a:ext cx="3970011" cy="411775"/>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Memory controller responds to </a:t>
            </a:r>
            <a:r>
              <a:rPr lang="en-US" sz="2600" i="1" dirty="0">
                <a:solidFill>
                  <a:schemeClr val="accent5">
                    <a:lumMod val="75000"/>
                  </a:schemeClr>
                </a:solidFill>
              </a:rPr>
              <a:t>Request</a:t>
            </a:r>
            <a:r>
              <a:rPr lang="en-US" sz="2600" i="1" dirty="0">
                <a:solidFill>
                  <a:schemeClr val="accent5">
                    <a:lumMod val="75000"/>
                  </a:schemeClr>
                </a:solidFill>
                <a:latin typeface="Trebuchet MS" panose="020B0703020202090204" pitchFamily="34" charset="0"/>
              </a:rPr>
              <a:t>1</a:t>
            </a:r>
          </a:p>
        </p:txBody>
      </p:sp>
      <p:cxnSp>
        <p:nvCxnSpPr>
          <p:cNvPr id="32" name="Straight Arrow Connector 31">
            <a:extLst>
              <a:ext uri="{FF2B5EF4-FFF2-40B4-BE49-F238E27FC236}">
                <a16:creationId xmlns:a16="http://schemas.microsoft.com/office/drawing/2014/main" id="{676BC832-3BF3-D2B7-3226-136D06247D21}"/>
              </a:ext>
            </a:extLst>
          </p:cNvPr>
          <p:cNvCxnSpPr/>
          <p:nvPr/>
        </p:nvCxnSpPr>
        <p:spPr>
          <a:xfrm>
            <a:off x="1179803" y="4669277"/>
            <a:ext cx="40539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5141144-C701-C88D-372C-351432D278B3}"/>
              </a:ext>
            </a:extLst>
          </p:cNvPr>
          <p:cNvSpPr txBox="1"/>
          <p:nvPr/>
        </p:nvSpPr>
        <p:spPr>
          <a:xfrm>
            <a:off x="1802776" y="4261508"/>
            <a:ext cx="2808051" cy="363157"/>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long latency</a:t>
            </a:r>
          </a:p>
        </p:txBody>
      </p:sp>
      <p:sp>
        <p:nvSpPr>
          <p:cNvPr id="34" name="Oval 33">
            <a:extLst>
              <a:ext uri="{FF2B5EF4-FFF2-40B4-BE49-F238E27FC236}">
                <a16:creationId xmlns:a16="http://schemas.microsoft.com/office/drawing/2014/main" id="{3C6311EE-8F20-7052-91D4-D9349F29CC78}"/>
              </a:ext>
            </a:extLst>
          </p:cNvPr>
          <p:cNvSpPr/>
          <p:nvPr/>
        </p:nvSpPr>
        <p:spPr>
          <a:xfrm>
            <a:off x="2886761" y="3595795"/>
            <a:ext cx="640080" cy="640080"/>
          </a:xfrm>
          <a:prstGeom prst="ellipse">
            <a:avLst/>
          </a:prstGeom>
          <a:solidFill>
            <a:srgbClr val="FFCDCD"/>
          </a:solidFill>
          <a:ln w="38100">
            <a:solidFill>
              <a:srgbClr val="C00000"/>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rgbClr val="C00000"/>
                </a:solidFill>
                <a:latin typeface="Trebuchet MS" panose="020B0703020202090204" pitchFamily="34" charset="0"/>
              </a:rPr>
              <a:t>1</a:t>
            </a:r>
            <a:endParaRPr kumimoji="0" lang="en-US" sz="3500" b="1" i="0" u="none" strike="noStrike" kern="1200" cap="none" spc="0" normalizeH="0" baseline="0" noProof="0" dirty="0">
              <a:ln>
                <a:noFill/>
              </a:ln>
              <a:solidFill>
                <a:srgbClr val="C00000"/>
              </a:solidFill>
              <a:effectLst/>
              <a:uLnTx/>
              <a:uFillTx/>
              <a:latin typeface="Trebuchet MS" panose="020B0703020202090204" pitchFamily="34" charset="0"/>
            </a:endParaRPr>
          </a:p>
        </p:txBody>
      </p:sp>
    </p:spTree>
    <p:extLst>
      <p:ext uri="{BB962C8B-B14F-4D97-AF65-F5344CB8AC3E}">
        <p14:creationId xmlns:p14="http://schemas.microsoft.com/office/powerpoint/2010/main" val="114465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dissolv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3D304-C7F7-9F4D-70D2-FAFB9FAC4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5157E-2AA1-B00B-4B14-12DC18B6FB88}"/>
              </a:ext>
            </a:extLst>
          </p:cNvPr>
          <p:cNvSpPr>
            <a:spLocks noGrp="1"/>
          </p:cNvSpPr>
          <p:nvPr>
            <p:ph type="title"/>
          </p:nvPr>
        </p:nvSpPr>
        <p:spPr/>
        <p:txBody>
          <a:bodyPr/>
          <a:lstStyle/>
          <a:p>
            <a:r>
              <a:rPr lang="en-US" dirty="0" err="1"/>
              <a:t>EasyDRAM</a:t>
            </a:r>
            <a:r>
              <a:rPr lang="en-US" dirty="0"/>
              <a:t> </a:t>
            </a:r>
            <a:r>
              <a:rPr lang="en-US" i="1" dirty="0"/>
              <a:t>without</a:t>
            </a:r>
            <a:r>
              <a:rPr lang="en-US" dirty="0"/>
              <a:t> Time Scaling</a:t>
            </a:r>
          </a:p>
        </p:txBody>
      </p:sp>
      <p:sp>
        <p:nvSpPr>
          <p:cNvPr id="4" name="Slide Number Placeholder 3">
            <a:extLst>
              <a:ext uri="{FF2B5EF4-FFF2-40B4-BE49-F238E27FC236}">
                <a16:creationId xmlns:a16="http://schemas.microsoft.com/office/drawing/2014/main" id="{1A6BEF59-CBF5-C253-5AF7-B06A3D2CEBA4}"/>
              </a:ext>
            </a:extLst>
          </p:cNvPr>
          <p:cNvSpPr>
            <a:spLocks noGrp="1"/>
          </p:cNvSpPr>
          <p:nvPr>
            <p:ph type="sldNum" sz="quarter" idx="12"/>
          </p:nvPr>
        </p:nvSpPr>
        <p:spPr/>
        <p:txBody>
          <a:bodyPr/>
          <a:lstStyle/>
          <a:p>
            <a:fld id="{C19D2B53-EDAE-4B41-B849-8916FA40BCB6}" type="slidenum">
              <a:rPr lang="en-US" smtClean="0"/>
              <a:pPr/>
              <a:t>52</a:t>
            </a:fld>
            <a:endParaRPr lang="en-US" dirty="0"/>
          </a:p>
        </p:txBody>
      </p:sp>
      <p:sp>
        <p:nvSpPr>
          <p:cNvPr id="15" name="Rectangle 14">
            <a:extLst>
              <a:ext uri="{FF2B5EF4-FFF2-40B4-BE49-F238E27FC236}">
                <a16:creationId xmlns:a16="http://schemas.microsoft.com/office/drawing/2014/main" id="{B234D853-A365-0CF9-C94D-0085D85350D1}"/>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0CB721EA-92D3-B10B-D88A-5CC4C46640B7}"/>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12207E43-236A-A02B-3453-EBF632FF7E15}"/>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DE116E-1AA3-6E10-0235-33422991F620}"/>
              </a:ext>
            </a:extLst>
          </p:cNvPr>
          <p:cNvSpPr txBox="1"/>
          <p:nvPr/>
        </p:nvSpPr>
        <p:spPr>
          <a:xfrm>
            <a:off x="7942305" y="5265684"/>
            <a:ext cx="859646"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p>
        </p:txBody>
      </p:sp>
      <p:sp>
        <p:nvSpPr>
          <p:cNvPr id="22" name="Rectangle 21">
            <a:extLst>
              <a:ext uri="{FF2B5EF4-FFF2-40B4-BE49-F238E27FC236}">
                <a16:creationId xmlns:a16="http://schemas.microsoft.com/office/drawing/2014/main" id="{692536B6-8309-7108-B651-1FC221073792}"/>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4227AFE5-BE37-1610-0784-F5D122D0ED95}"/>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498DF7A6-3518-545E-296D-458BA74DCDB8}"/>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3112C44E-0C36-D660-38D0-18F3ED682658}"/>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CD0387CE-5D48-B180-ABEC-8C92F0AEC90C}"/>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3" name="Rectangle 2">
            <a:extLst>
              <a:ext uri="{FF2B5EF4-FFF2-40B4-BE49-F238E27FC236}">
                <a16:creationId xmlns:a16="http://schemas.microsoft.com/office/drawing/2014/main" id="{92D2BA76-AE65-058A-4D1B-4DBF7EFF65EE}"/>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5" name="Rectangle 4">
            <a:extLst>
              <a:ext uri="{FF2B5EF4-FFF2-40B4-BE49-F238E27FC236}">
                <a16:creationId xmlns:a16="http://schemas.microsoft.com/office/drawing/2014/main" id="{DEEBA42D-02F4-57DE-57DF-A7DC5160AEBB}"/>
              </a:ext>
            </a:extLst>
          </p:cNvPr>
          <p:cNvSpPr/>
          <p:nvPr/>
        </p:nvSpPr>
        <p:spPr>
          <a:xfrm rot="16200000">
            <a:off x="5126060"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7" name="Rectangle 6">
            <a:extLst>
              <a:ext uri="{FF2B5EF4-FFF2-40B4-BE49-F238E27FC236}">
                <a16:creationId xmlns:a16="http://schemas.microsoft.com/office/drawing/2014/main" id="{A8C2233E-8A03-CFA8-03F5-31B0551B6E0B}"/>
              </a:ext>
            </a:extLst>
          </p:cNvPr>
          <p:cNvSpPr/>
          <p:nvPr/>
        </p:nvSpPr>
        <p:spPr>
          <a:xfrm>
            <a:off x="2826172"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3</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8" name="Rectangle 7">
            <a:extLst>
              <a:ext uri="{FF2B5EF4-FFF2-40B4-BE49-F238E27FC236}">
                <a16:creationId xmlns:a16="http://schemas.microsoft.com/office/drawing/2014/main" id="{08B9B5A7-7D7E-90A7-79F0-B3CCA16D1628}"/>
              </a:ext>
            </a:extLst>
          </p:cNvPr>
          <p:cNvSpPr/>
          <p:nvPr/>
        </p:nvSpPr>
        <p:spPr>
          <a:xfrm rot="16200000">
            <a:off x="4746097" y="1992051"/>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noProof="0" dirty="0">
                <a:solidFill>
                  <a:schemeClr val="accent5">
                    <a:lumMod val="75000"/>
                  </a:schemeClr>
                </a:solidFill>
                <a:latin typeface="Trebuchet MS" panose="020B0703020202090204" pitchFamily="34" charset="0"/>
              </a:rPr>
              <a:t>3</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6" name="Rectangle 5">
            <a:extLst>
              <a:ext uri="{FF2B5EF4-FFF2-40B4-BE49-F238E27FC236}">
                <a16:creationId xmlns:a16="http://schemas.microsoft.com/office/drawing/2014/main" id="{59E082B7-1C07-5D8D-7B02-45E775F59984}"/>
              </a:ext>
            </a:extLst>
          </p:cNvPr>
          <p:cNvSpPr/>
          <p:nvPr/>
        </p:nvSpPr>
        <p:spPr>
          <a:xfrm>
            <a:off x="3949566"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noProof="0" dirty="0">
                <a:solidFill>
                  <a:schemeClr val="accent5">
                    <a:lumMod val="75000"/>
                  </a:schemeClr>
                </a:solidFill>
                <a:latin typeface="Trebuchet MS" panose="020B0703020202090204" pitchFamily="34" charset="0"/>
              </a:rPr>
              <a:t>4</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0" name="Rectangle 9">
            <a:extLst>
              <a:ext uri="{FF2B5EF4-FFF2-40B4-BE49-F238E27FC236}">
                <a16:creationId xmlns:a16="http://schemas.microsoft.com/office/drawing/2014/main" id="{35725F68-9F0A-38FF-AF2F-3AF01361F007}"/>
              </a:ext>
            </a:extLst>
          </p:cNvPr>
          <p:cNvSpPr/>
          <p:nvPr/>
        </p:nvSpPr>
        <p:spPr>
          <a:xfrm rot="16200000">
            <a:off x="4368296"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4</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cxnSp>
        <p:nvCxnSpPr>
          <p:cNvPr id="21" name="Straight Connector 20">
            <a:extLst>
              <a:ext uri="{FF2B5EF4-FFF2-40B4-BE49-F238E27FC236}">
                <a16:creationId xmlns:a16="http://schemas.microsoft.com/office/drawing/2014/main" id="{DC4F59EE-4D5A-62B4-AB0B-22F9C8AB5E3F}"/>
              </a:ext>
            </a:extLst>
          </p:cNvPr>
          <p:cNvCxnSpPr>
            <a:cxnSpLocks/>
          </p:cNvCxnSpPr>
          <p:nvPr/>
        </p:nvCxnSpPr>
        <p:spPr>
          <a:xfrm>
            <a:off x="5314219" y="4669277"/>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83CE613-1262-BA60-4C26-704108C516E0}"/>
              </a:ext>
            </a:extLst>
          </p:cNvPr>
          <p:cNvSpPr/>
          <p:nvPr/>
        </p:nvSpPr>
        <p:spPr>
          <a:xfrm flipH="1">
            <a:off x="459599" y="4238031"/>
            <a:ext cx="1187617" cy="143613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Rectangle 12">
            <a:extLst>
              <a:ext uri="{FF2B5EF4-FFF2-40B4-BE49-F238E27FC236}">
                <a16:creationId xmlns:a16="http://schemas.microsoft.com/office/drawing/2014/main" id="{94838D64-BE97-348A-BAB5-58B94DDB511A}"/>
              </a:ext>
            </a:extLst>
          </p:cNvPr>
          <p:cNvSpPr/>
          <p:nvPr/>
        </p:nvSpPr>
        <p:spPr>
          <a:xfrm flipH="1">
            <a:off x="952469" y="1196840"/>
            <a:ext cx="1609147" cy="143613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9" name="TextBox 18">
            <a:extLst>
              <a:ext uri="{FF2B5EF4-FFF2-40B4-BE49-F238E27FC236}">
                <a16:creationId xmlns:a16="http://schemas.microsoft.com/office/drawing/2014/main" id="{666D67D1-BC3B-6B40-9932-334D8F580603}"/>
              </a:ext>
            </a:extLst>
          </p:cNvPr>
          <p:cNvSpPr txBox="1"/>
          <p:nvPr/>
        </p:nvSpPr>
        <p:spPr>
          <a:xfrm>
            <a:off x="4529779" y="3530502"/>
            <a:ext cx="2808051" cy="735490"/>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additional memory requests arrive</a:t>
            </a:r>
            <a:br>
              <a:rPr lang="en-US" sz="2600" dirty="0">
                <a:solidFill>
                  <a:srgbClr val="C00000"/>
                </a:solidFill>
              </a:rPr>
            </a:br>
            <a:r>
              <a:rPr lang="en-US" sz="2600" dirty="0">
                <a:solidFill>
                  <a:srgbClr val="C00000"/>
                </a:solidFill>
              </a:rPr>
              <a:t>to change subsequent scheduling decisions</a:t>
            </a:r>
          </a:p>
        </p:txBody>
      </p:sp>
      <p:sp>
        <p:nvSpPr>
          <p:cNvPr id="23" name="Oval 22">
            <a:extLst>
              <a:ext uri="{FF2B5EF4-FFF2-40B4-BE49-F238E27FC236}">
                <a16:creationId xmlns:a16="http://schemas.microsoft.com/office/drawing/2014/main" id="{C83A4153-AF9A-B8E2-9449-322A1266C481}"/>
              </a:ext>
            </a:extLst>
          </p:cNvPr>
          <p:cNvSpPr/>
          <p:nvPr/>
        </p:nvSpPr>
        <p:spPr>
          <a:xfrm>
            <a:off x="5613764" y="2864789"/>
            <a:ext cx="640080" cy="640080"/>
          </a:xfrm>
          <a:prstGeom prst="ellipse">
            <a:avLst/>
          </a:prstGeom>
          <a:solidFill>
            <a:srgbClr val="FFCDCD"/>
          </a:solidFill>
          <a:ln w="38100">
            <a:solidFill>
              <a:srgbClr val="C00000"/>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noProof="0" dirty="0">
                <a:solidFill>
                  <a:srgbClr val="C00000"/>
                </a:solidFill>
                <a:latin typeface="Trebuchet MS" panose="020B0703020202090204" pitchFamily="34" charset="0"/>
              </a:rPr>
              <a:t>2</a:t>
            </a:r>
            <a:endParaRPr kumimoji="0" lang="en-US" sz="3500" b="1" i="0" u="none" strike="noStrike" kern="1200" cap="none" spc="0" normalizeH="0" baseline="0" noProof="0" dirty="0">
              <a:ln>
                <a:noFill/>
              </a:ln>
              <a:solidFill>
                <a:srgbClr val="C00000"/>
              </a:solidFill>
              <a:effectLst/>
              <a:uLnTx/>
              <a:uFillTx/>
              <a:latin typeface="Trebuchet MS" panose="020B0703020202090204" pitchFamily="34" charset="0"/>
            </a:endParaRPr>
          </a:p>
        </p:txBody>
      </p:sp>
      <p:cxnSp>
        <p:nvCxnSpPr>
          <p:cNvPr id="9" name="Straight Arrow Connector 8">
            <a:extLst>
              <a:ext uri="{FF2B5EF4-FFF2-40B4-BE49-F238E27FC236}">
                <a16:creationId xmlns:a16="http://schemas.microsoft.com/office/drawing/2014/main" id="{A63703B7-B1E9-F6D9-4E61-5A7827F62665}"/>
              </a:ext>
            </a:extLst>
          </p:cNvPr>
          <p:cNvCxnSpPr/>
          <p:nvPr/>
        </p:nvCxnSpPr>
        <p:spPr>
          <a:xfrm>
            <a:off x="1179803" y="5443044"/>
            <a:ext cx="40539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07D065-08DE-8B86-5FA3-0E3B9518CD58}"/>
              </a:ext>
            </a:extLst>
          </p:cNvPr>
          <p:cNvSpPr txBox="1"/>
          <p:nvPr/>
        </p:nvSpPr>
        <p:spPr>
          <a:xfrm>
            <a:off x="1812562" y="6236140"/>
            <a:ext cx="2808051" cy="363157"/>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long latency</a:t>
            </a:r>
          </a:p>
        </p:txBody>
      </p:sp>
      <p:sp>
        <p:nvSpPr>
          <p:cNvPr id="14" name="Oval 13">
            <a:extLst>
              <a:ext uri="{FF2B5EF4-FFF2-40B4-BE49-F238E27FC236}">
                <a16:creationId xmlns:a16="http://schemas.microsoft.com/office/drawing/2014/main" id="{27D3A339-4A25-A843-40E1-B419F40DD85A}"/>
              </a:ext>
            </a:extLst>
          </p:cNvPr>
          <p:cNvSpPr/>
          <p:nvPr/>
        </p:nvSpPr>
        <p:spPr>
          <a:xfrm>
            <a:off x="2896547" y="5570427"/>
            <a:ext cx="640080" cy="640080"/>
          </a:xfrm>
          <a:prstGeom prst="ellipse">
            <a:avLst/>
          </a:prstGeom>
          <a:solidFill>
            <a:srgbClr val="FFCDCD"/>
          </a:solidFill>
          <a:ln w="38100">
            <a:solidFill>
              <a:srgbClr val="C00000"/>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rgbClr val="C00000"/>
                </a:solidFill>
                <a:latin typeface="Trebuchet MS" panose="020B0703020202090204" pitchFamily="34" charset="0"/>
              </a:rPr>
              <a:t>1</a:t>
            </a:r>
            <a:endParaRPr kumimoji="0" lang="en-US" sz="3500" b="1" i="0" u="none" strike="noStrike" kern="1200" cap="none" spc="0" normalizeH="0" baseline="0" noProof="0" dirty="0">
              <a:ln>
                <a:noFill/>
              </a:ln>
              <a:solidFill>
                <a:srgbClr val="C00000"/>
              </a:solidFill>
              <a:effectLst/>
              <a:uLnTx/>
              <a:uFillTx/>
              <a:latin typeface="Trebuchet MS" panose="020B0703020202090204" pitchFamily="34" charset="0"/>
            </a:endParaRPr>
          </a:p>
        </p:txBody>
      </p:sp>
    </p:spTree>
    <p:extLst>
      <p:ext uri="{BB962C8B-B14F-4D97-AF65-F5344CB8AC3E}">
        <p14:creationId xmlns:p14="http://schemas.microsoft.com/office/powerpoint/2010/main" val="17935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12" grpId="0"/>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EF54-9536-8951-E4DA-0F74CCBA6E93}"/>
              </a:ext>
            </a:extLst>
          </p:cNvPr>
          <p:cNvSpPr>
            <a:spLocks noGrp="1"/>
          </p:cNvSpPr>
          <p:nvPr>
            <p:ph type="title"/>
          </p:nvPr>
        </p:nvSpPr>
        <p:spPr/>
        <p:txBody>
          <a:bodyPr/>
          <a:lstStyle/>
          <a:p>
            <a:r>
              <a:rPr lang="en-US" dirty="0"/>
              <a:t>Time Scaling Key Ideas</a:t>
            </a:r>
          </a:p>
        </p:txBody>
      </p:sp>
      <p:sp>
        <p:nvSpPr>
          <p:cNvPr id="4" name="Slide Number Placeholder 3">
            <a:extLst>
              <a:ext uri="{FF2B5EF4-FFF2-40B4-BE49-F238E27FC236}">
                <a16:creationId xmlns:a16="http://schemas.microsoft.com/office/drawing/2014/main" id="{024B9F33-B68F-DDE9-0987-FC3DEC0958E2}"/>
              </a:ext>
            </a:extLst>
          </p:cNvPr>
          <p:cNvSpPr>
            <a:spLocks noGrp="1"/>
          </p:cNvSpPr>
          <p:nvPr>
            <p:ph type="sldNum" sz="quarter" idx="12"/>
          </p:nvPr>
        </p:nvSpPr>
        <p:spPr/>
        <p:txBody>
          <a:bodyPr/>
          <a:lstStyle/>
          <a:p>
            <a:fld id="{C19D2B53-EDAE-4B41-B849-8916FA40BCB6}" type="slidenum">
              <a:rPr lang="en-US" smtClean="0"/>
              <a:pPr/>
              <a:t>53</a:t>
            </a:fld>
            <a:endParaRPr lang="en-US" dirty="0"/>
          </a:p>
        </p:txBody>
      </p:sp>
      <p:sp>
        <p:nvSpPr>
          <p:cNvPr id="5" name="Rectangle 4">
            <a:extLst>
              <a:ext uri="{FF2B5EF4-FFF2-40B4-BE49-F238E27FC236}">
                <a16:creationId xmlns:a16="http://schemas.microsoft.com/office/drawing/2014/main" id="{C395C100-FD1B-4A2B-7BCE-DE2E1DBD334F}"/>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6" name="Rectangle 5">
            <a:extLst>
              <a:ext uri="{FF2B5EF4-FFF2-40B4-BE49-F238E27FC236}">
                <a16:creationId xmlns:a16="http://schemas.microsoft.com/office/drawing/2014/main" id="{1CE51461-57F4-6FF5-AB4C-E037FFEC256D}"/>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sp>
        <p:nvSpPr>
          <p:cNvPr id="10" name="TextBox 9">
            <a:extLst>
              <a:ext uri="{FF2B5EF4-FFF2-40B4-BE49-F238E27FC236}">
                <a16:creationId xmlns:a16="http://schemas.microsoft.com/office/drawing/2014/main" id="{2C8226B4-33BF-2865-85D2-237D447872E7}"/>
              </a:ext>
            </a:extLst>
          </p:cNvPr>
          <p:cNvSpPr txBox="1"/>
          <p:nvPr/>
        </p:nvSpPr>
        <p:spPr>
          <a:xfrm>
            <a:off x="4782201" y="1866578"/>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a:t>
            </a:r>
            <a:br>
              <a:rPr kumimoji="0" lang="en-US" sz="2800" i="0" u="none" strike="noStrike" kern="1200" cap="none" spc="0" normalizeH="0" baseline="0" noProof="0" dirty="0">
                <a:ln>
                  <a:noFill/>
                </a:ln>
                <a:solidFill>
                  <a:schemeClr val="accent4">
                    <a:lumMod val="75000"/>
                  </a:schemeClr>
                </a:solidFill>
                <a:effectLst/>
                <a:uLnTx/>
                <a:uFillTx/>
                <a:latin typeface="+mj-lt"/>
              </a:rPr>
            </a:br>
            <a:r>
              <a:rPr kumimoji="0" lang="en-US" sz="2800" i="0" u="none" strike="noStrike" kern="1200" cap="none" spc="0" normalizeH="0" baseline="0" noProof="0" dirty="0">
                <a:ln>
                  <a:noFill/>
                </a:ln>
                <a:solidFill>
                  <a:schemeClr val="accent4">
                    <a:lumMod val="75000"/>
                  </a:schemeClr>
                </a:solidFill>
                <a:effectLst/>
                <a:uLnTx/>
                <a:uFillTx/>
                <a:latin typeface="+mj-lt"/>
              </a:rPr>
              <a:t>Memory Controller</a:t>
            </a:r>
          </a:p>
        </p:txBody>
      </p:sp>
      <p:cxnSp>
        <p:nvCxnSpPr>
          <p:cNvPr id="13" name="Straight Connector 12">
            <a:extLst>
              <a:ext uri="{FF2B5EF4-FFF2-40B4-BE49-F238E27FC236}">
                <a16:creationId xmlns:a16="http://schemas.microsoft.com/office/drawing/2014/main" id="{76C735CB-D1C8-3B04-5BB9-384FEF9A2692}"/>
              </a:ext>
            </a:extLst>
          </p:cNvPr>
          <p:cNvCxnSpPr/>
          <p:nvPr/>
        </p:nvCxnSpPr>
        <p:spPr>
          <a:xfrm>
            <a:off x="3054485" y="985736"/>
            <a:ext cx="0" cy="2367064"/>
          </a:xfrm>
          <a:prstGeom prst="line">
            <a:avLst/>
          </a:prstGeom>
          <a:ln w="381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1484C4C-1F0F-E3B6-ED7B-5E616320F728}"/>
              </a:ext>
            </a:extLst>
          </p:cNvPr>
          <p:cNvSpPr txBox="1"/>
          <p:nvPr/>
        </p:nvSpPr>
        <p:spPr>
          <a:xfrm>
            <a:off x="3867801" y="2775624"/>
            <a:ext cx="914400" cy="914400"/>
          </a:xfrm>
          <a:prstGeom prst="rect">
            <a:avLst/>
          </a:prstGeom>
          <a:noFill/>
          <a:ln w="57150">
            <a:noFill/>
          </a:ln>
        </p:spPr>
        <p:txBody>
          <a:bodyPr wrap="none" rtlCol="0" anchor="ctr">
            <a:noAutofit/>
          </a:bodyPr>
          <a:lstStyle/>
          <a:p>
            <a:pPr algn="ctr">
              <a:lnSpc>
                <a:spcPct val="90000"/>
              </a:lnSpc>
            </a:pPr>
            <a:r>
              <a:rPr lang="en-US" sz="2600" dirty="0">
                <a:solidFill>
                  <a:schemeClr val="accent4">
                    <a:lumMod val="75000"/>
                  </a:schemeClr>
                </a:solidFill>
              </a:rPr>
              <a:t>clock domain </a:t>
            </a:r>
            <a:r>
              <a:rPr lang="en-US" sz="2600" dirty="0">
                <a:solidFill>
                  <a:schemeClr val="accent4">
                    <a:lumMod val="75000"/>
                  </a:schemeClr>
                </a:solidFill>
                <a:latin typeface="Trebuchet MS" panose="020B0703020202090204" pitchFamily="34" charset="0"/>
              </a:rPr>
              <a:t>2</a:t>
            </a:r>
          </a:p>
        </p:txBody>
      </p:sp>
      <p:sp>
        <p:nvSpPr>
          <p:cNvPr id="16" name="TextBox 15">
            <a:extLst>
              <a:ext uri="{FF2B5EF4-FFF2-40B4-BE49-F238E27FC236}">
                <a16:creationId xmlns:a16="http://schemas.microsoft.com/office/drawing/2014/main" id="{5C78B356-20EC-2C3D-E660-C79C5DD9B773}"/>
              </a:ext>
            </a:extLst>
          </p:cNvPr>
          <p:cNvSpPr txBox="1"/>
          <p:nvPr/>
        </p:nvSpPr>
        <p:spPr>
          <a:xfrm>
            <a:off x="1361386" y="2775624"/>
            <a:ext cx="914400" cy="914400"/>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clock domain </a:t>
            </a:r>
            <a:r>
              <a:rPr lang="en-US" sz="2600" dirty="0">
                <a:solidFill>
                  <a:schemeClr val="accent2">
                    <a:lumMod val="75000"/>
                  </a:schemeClr>
                </a:solidFill>
                <a:latin typeface="Trebuchet MS" panose="020B0703020202090204" pitchFamily="34" charset="0"/>
              </a:rPr>
              <a:t>1</a:t>
            </a:r>
          </a:p>
        </p:txBody>
      </p:sp>
      <p:sp>
        <p:nvSpPr>
          <p:cNvPr id="17" name="TextBox 16">
            <a:extLst>
              <a:ext uri="{FF2B5EF4-FFF2-40B4-BE49-F238E27FC236}">
                <a16:creationId xmlns:a16="http://schemas.microsoft.com/office/drawing/2014/main" id="{2A5E8C51-EEF1-DF47-F898-3FDC085C7ECE}"/>
              </a:ext>
            </a:extLst>
          </p:cNvPr>
          <p:cNvSpPr txBox="1"/>
          <p:nvPr/>
        </p:nvSpPr>
        <p:spPr>
          <a:xfrm>
            <a:off x="1273518" y="3924284"/>
            <a:ext cx="6327025" cy="685131"/>
          </a:xfrm>
          <a:prstGeom prst="rect">
            <a:avLst/>
          </a:prstGeom>
          <a:noFill/>
          <a:ln w="57150">
            <a:noFill/>
          </a:ln>
        </p:spPr>
        <p:txBody>
          <a:bodyPr wrap="none" rtlCol="0" anchor="ctr">
            <a:noAutofit/>
          </a:bodyPr>
          <a:lstStyle/>
          <a:p>
            <a:pPr>
              <a:lnSpc>
                <a:spcPct val="90000"/>
              </a:lnSpc>
            </a:pPr>
            <a:r>
              <a:rPr lang="en-US" sz="2800" dirty="0"/>
              <a:t>Split clock signal into </a:t>
            </a:r>
            <a:r>
              <a:rPr lang="en-US" sz="2800" dirty="0">
                <a:solidFill>
                  <a:schemeClr val="accent6">
                    <a:lumMod val="75000"/>
                  </a:schemeClr>
                </a:solidFill>
              </a:rPr>
              <a:t>emulation domains</a:t>
            </a:r>
            <a:endParaRPr lang="en-US" sz="2800" dirty="0"/>
          </a:p>
          <a:p>
            <a:pPr marL="342900" indent="-342900">
              <a:lnSpc>
                <a:spcPct val="90000"/>
              </a:lnSpc>
              <a:buFont typeface="Arial" panose="020B0604020202020204" pitchFamily="34" charset="0"/>
              <a:buChar char="•"/>
            </a:pPr>
            <a:r>
              <a:rPr lang="en-US" sz="2400" dirty="0"/>
              <a:t>“pause” CPU core during </a:t>
            </a:r>
            <a:r>
              <a:rPr lang="en-US" sz="2400" dirty="0">
                <a:solidFill>
                  <a:srgbClr val="C00000"/>
                </a:solidFill>
              </a:rPr>
              <a:t>long latency memory requests</a:t>
            </a:r>
          </a:p>
        </p:txBody>
      </p:sp>
      <p:sp>
        <p:nvSpPr>
          <p:cNvPr id="18" name="Oval 17">
            <a:extLst>
              <a:ext uri="{FF2B5EF4-FFF2-40B4-BE49-F238E27FC236}">
                <a16:creationId xmlns:a16="http://schemas.microsoft.com/office/drawing/2014/main" id="{6AE7B45C-B5A1-5D7B-D618-0852500DD842}"/>
              </a:ext>
            </a:extLst>
          </p:cNvPr>
          <p:cNvSpPr/>
          <p:nvPr/>
        </p:nvSpPr>
        <p:spPr>
          <a:xfrm>
            <a:off x="526756" y="3941468"/>
            <a:ext cx="640080" cy="64008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1</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19" name="TextBox 18">
            <a:extLst>
              <a:ext uri="{FF2B5EF4-FFF2-40B4-BE49-F238E27FC236}">
                <a16:creationId xmlns:a16="http://schemas.microsoft.com/office/drawing/2014/main" id="{C90B57DB-9474-7309-CFF6-F4A8C74C47E8}"/>
              </a:ext>
            </a:extLst>
          </p:cNvPr>
          <p:cNvSpPr txBox="1"/>
          <p:nvPr/>
        </p:nvSpPr>
        <p:spPr>
          <a:xfrm>
            <a:off x="1273518" y="5077965"/>
            <a:ext cx="6327025" cy="685131"/>
          </a:xfrm>
          <a:prstGeom prst="rect">
            <a:avLst/>
          </a:prstGeom>
          <a:noFill/>
          <a:ln w="57150">
            <a:noFill/>
          </a:ln>
        </p:spPr>
        <p:txBody>
          <a:bodyPr wrap="none" rtlCol="0" anchor="ctr">
            <a:noAutofit/>
          </a:bodyPr>
          <a:lstStyle/>
          <a:p>
            <a:pPr>
              <a:lnSpc>
                <a:spcPct val="90000"/>
              </a:lnSpc>
            </a:pPr>
            <a:r>
              <a:rPr lang="en-US" sz="2800" dirty="0">
                <a:solidFill>
                  <a:schemeClr val="accent5">
                    <a:lumMod val="75000"/>
                  </a:schemeClr>
                </a:solidFill>
              </a:rPr>
              <a:t>Tag</a:t>
            </a:r>
            <a:r>
              <a:rPr lang="en-US" sz="2800" dirty="0"/>
              <a:t> memory requests with a </a:t>
            </a:r>
            <a:r>
              <a:rPr lang="en-US" sz="2800" dirty="0">
                <a:solidFill>
                  <a:schemeClr val="accent5">
                    <a:lumMod val="75000"/>
                  </a:schemeClr>
                </a:solidFill>
              </a:rPr>
              <a:t>clock cycle stamp</a:t>
            </a:r>
          </a:p>
          <a:p>
            <a:pPr marL="342900" indent="-342900">
              <a:lnSpc>
                <a:spcPct val="90000"/>
              </a:lnSpc>
              <a:buFont typeface="Arial" panose="020B0604020202020204" pitchFamily="34" charset="0"/>
              <a:buChar char="•"/>
            </a:pPr>
            <a:r>
              <a:rPr lang="en-US" sz="2400" dirty="0"/>
              <a:t>“ignore” the </a:t>
            </a:r>
            <a:r>
              <a:rPr lang="en-US" sz="2400" dirty="0">
                <a:solidFill>
                  <a:srgbClr val="C00000"/>
                </a:solidFill>
              </a:rPr>
              <a:t>additional memory requests</a:t>
            </a:r>
          </a:p>
        </p:txBody>
      </p:sp>
      <p:sp>
        <p:nvSpPr>
          <p:cNvPr id="20" name="Oval 19">
            <a:extLst>
              <a:ext uri="{FF2B5EF4-FFF2-40B4-BE49-F238E27FC236}">
                <a16:creationId xmlns:a16="http://schemas.microsoft.com/office/drawing/2014/main" id="{1B3CA451-0B15-EBD1-CBFB-D489C5FD191A}"/>
              </a:ext>
            </a:extLst>
          </p:cNvPr>
          <p:cNvSpPr/>
          <p:nvPr/>
        </p:nvSpPr>
        <p:spPr>
          <a:xfrm>
            <a:off x="526756" y="5100491"/>
            <a:ext cx="640080" cy="640080"/>
          </a:xfrm>
          <a:prstGeom prst="ellipse">
            <a:avLst/>
          </a:prstGeom>
          <a:solidFill>
            <a:schemeClr val="accent5">
              <a:lumMod val="20000"/>
              <a:lumOff val="80000"/>
            </a:schemeClr>
          </a:solidFill>
          <a:ln w="38100">
            <a:solidFill>
              <a:schemeClr val="accent5">
                <a:lumMod val="75000"/>
              </a:schemeClr>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5">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1" name="Rectangle 20">
            <a:extLst>
              <a:ext uri="{FF2B5EF4-FFF2-40B4-BE49-F238E27FC236}">
                <a16:creationId xmlns:a16="http://schemas.microsoft.com/office/drawing/2014/main" id="{1D8D6560-83E0-E0F1-F1F8-2108C11C65D6}"/>
              </a:ext>
            </a:extLst>
          </p:cNvPr>
          <p:cNvSpPr/>
          <p:nvPr/>
        </p:nvSpPr>
        <p:spPr>
          <a:xfrm>
            <a:off x="409971" y="2591237"/>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2" name="Rectangle 21">
            <a:extLst>
              <a:ext uri="{FF2B5EF4-FFF2-40B4-BE49-F238E27FC236}">
                <a16:creationId xmlns:a16="http://schemas.microsoft.com/office/drawing/2014/main" id="{9F16CB8A-8AA2-EB70-885A-F9B1485CEBEA}"/>
              </a:ext>
            </a:extLst>
          </p:cNvPr>
          <p:cNvSpPr/>
          <p:nvPr/>
        </p:nvSpPr>
        <p:spPr>
          <a:xfrm>
            <a:off x="1426848" y="2590287"/>
            <a:ext cx="1459698"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600" dirty="0">
                <a:solidFill>
                  <a:schemeClr val="accent5">
                    <a:lumMod val="75000"/>
                  </a:schemeClr>
                </a:solidFill>
                <a:latin typeface="+mj-lt"/>
              </a:rPr>
              <a:t>clock cycle</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8197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animBg="1"/>
      <p:bldP spid="20" grpId="0" animBg="1"/>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70D51-5F02-D0B2-C332-281618743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24AE0-B09C-AC3A-1457-0D2684228B87}"/>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0A21377E-5E92-F03F-0E17-7BD72BA53755}"/>
              </a:ext>
            </a:extLst>
          </p:cNvPr>
          <p:cNvSpPr>
            <a:spLocks noGrp="1"/>
          </p:cNvSpPr>
          <p:nvPr>
            <p:ph type="sldNum" sz="quarter" idx="12"/>
          </p:nvPr>
        </p:nvSpPr>
        <p:spPr/>
        <p:txBody>
          <a:bodyPr/>
          <a:lstStyle/>
          <a:p>
            <a:fld id="{C19D2B53-EDAE-4B41-B849-8916FA40BCB6}" type="slidenum">
              <a:rPr lang="en-US" smtClean="0"/>
              <a:pPr/>
              <a:t>54</a:t>
            </a:fld>
            <a:endParaRPr lang="en-US" dirty="0"/>
          </a:p>
        </p:txBody>
      </p:sp>
      <p:sp>
        <p:nvSpPr>
          <p:cNvPr id="15" name="Rectangle 14">
            <a:extLst>
              <a:ext uri="{FF2B5EF4-FFF2-40B4-BE49-F238E27FC236}">
                <a16:creationId xmlns:a16="http://schemas.microsoft.com/office/drawing/2014/main" id="{EED9429F-15B1-7E08-7D69-6B4D88340AEE}"/>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3007845A-6B2C-CEE9-0F47-ECB13E51661C}"/>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07A4F149-5A83-943C-6C13-4B092E22CD0B}"/>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2D86770-AC44-D65A-B180-F59526FFF5FD}"/>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sp>
        <p:nvSpPr>
          <p:cNvPr id="22" name="Rectangle 21">
            <a:extLst>
              <a:ext uri="{FF2B5EF4-FFF2-40B4-BE49-F238E27FC236}">
                <a16:creationId xmlns:a16="http://schemas.microsoft.com/office/drawing/2014/main" id="{1E291E7F-4D91-9DFD-4A27-441889D697F6}"/>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F22F0815-E40D-2C4A-E60E-BD4FF8E4AF10}"/>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6B00E613-36E2-053D-7BB6-60719396AD8F}"/>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0A88DC44-FF9D-4829-9D96-F661B0AADAC0}"/>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6B3E9EAB-A87B-B140-0B0D-0CE1A3976591}"/>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30" name="Rectangle 29">
            <a:extLst>
              <a:ext uri="{FF2B5EF4-FFF2-40B4-BE49-F238E27FC236}">
                <a16:creationId xmlns:a16="http://schemas.microsoft.com/office/drawing/2014/main" id="{05066D3F-EC04-F0BD-FCD6-9B01E6DC323C}"/>
              </a:ext>
            </a:extLst>
          </p:cNvPr>
          <p:cNvSpPr/>
          <p:nvPr/>
        </p:nvSpPr>
        <p:spPr>
          <a:xfrm>
            <a:off x="2105903" y="18216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5" name="Graphic 4" descr="Play with solid fill">
            <a:extLst>
              <a:ext uri="{FF2B5EF4-FFF2-40B4-BE49-F238E27FC236}">
                <a16:creationId xmlns:a16="http://schemas.microsoft.com/office/drawing/2014/main" id="{6BE528BB-0521-F2C8-927C-89681DE73B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594" y="634753"/>
            <a:ext cx="914400" cy="914400"/>
          </a:xfrm>
          <a:prstGeom prst="rect">
            <a:avLst/>
          </a:prstGeom>
        </p:spPr>
      </p:pic>
    </p:spTree>
    <p:extLst>
      <p:ext uri="{BB962C8B-B14F-4D97-AF65-F5344CB8AC3E}">
        <p14:creationId xmlns:p14="http://schemas.microsoft.com/office/powerpoint/2010/main" val="1515812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26EA1-5C39-E9FC-CC60-D94E1E932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9771D-BDA8-BAA8-7FDB-A7E3716A9DD2}"/>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1EE60A31-7F58-74C2-3F92-BF2E1045D9F1}"/>
              </a:ext>
            </a:extLst>
          </p:cNvPr>
          <p:cNvSpPr>
            <a:spLocks noGrp="1"/>
          </p:cNvSpPr>
          <p:nvPr>
            <p:ph type="sldNum" sz="quarter" idx="12"/>
          </p:nvPr>
        </p:nvSpPr>
        <p:spPr/>
        <p:txBody>
          <a:bodyPr/>
          <a:lstStyle/>
          <a:p>
            <a:fld id="{C19D2B53-EDAE-4B41-B849-8916FA40BCB6}" type="slidenum">
              <a:rPr lang="en-US" smtClean="0"/>
              <a:pPr/>
              <a:t>55</a:t>
            </a:fld>
            <a:endParaRPr lang="en-US" dirty="0"/>
          </a:p>
        </p:txBody>
      </p:sp>
      <p:sp>
        <p:nvSpPr>
          <p:cNvPr id="15" name="Rectangle 14">
            <a:extLst>
              <a:ext uri="{FF2B5EF4-FFF2-40B4-BE49-F238E27FC236}">
                <a16:creationId xmlns:a16="http://schemas.microsoft.com/office/drawing/2014/main" id="{DE4A56D3-1F60-ED9E-37E4-FA586DAAED5B}"/>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E441CAA1-780F-A2DC-3804-04205FCC704E}"/>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49730168-F421-4C5C-5E35-B5CA025289B8}"/>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6957BCF-B384-83BA-1599-4E3765E24458}"/>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AD0E8A43-6DF5-2932-D6E9-4002217710D4}"/>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A0CE558C-1DCC-B30A-8F39-36E92EC7B19B}"/>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AC985451-F70D-4328-1E29-39FA09F66DBD}"/>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87BF5824-509C-5A6D-8A67-F99CB73B8810}"/>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A3F8B45E-5C78-397F-C95D-7BDB047ABE9E}"/>
              </a:ext>
            </a:extLst>
          </p:cNvPr>
          <p:cNvSpPr/>
          <p:nvPr/>
        </p:nvSpPr>
        <p:spPr>
          <a:xfrm rot="16200000">
            <a:off x="5118799"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8" name="Graphic 7" descr="Pause with solid fill">
            <a:extLst>
              <a:ext uri="{FF2B5EF4-FFF2-40B4-BE49-F238E27FC236}">
                <a16:creationId xmlns:a16="http://schemas.microsoft.com/office/drawing/2014/main" id="{979A17E2-905F-2258-3A94-D63F612301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4596" y="653543"/>
            <a:ext cx="914400" cy="914400"/>
          </a:xfrm>
          <a:prstGeom prst="rect">
            <a:avLst/>
          </a:prstGeom>
        </p:spPr>
      </p:pic>
      <p:cxnSp>
        <p:nvCxnSpPr>
          <p:cNvPr id="9" name="Straight Connector 8">
            <a:extLst>
              <a:ext uri="{FF2B5EF4-FFF2-40B4-BE49-F238E27FC236}">
                <a16:creationId xmlns:a16="http://schemas.microsoft.com/office/drawing/2014/main" id="{18580A39-D295-9243-B66D-7791FDE04FBA}"/>
              </a:ext>
            </a:extLst>
          </p:cNvPr>
          <p:cNvCxnSpPr/>
          <p:nvPr/>
        </p:nvCxnSpPr>
        <p:spPr>
          <a:xfrm>
            <a:off x="1647218"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CFE0EA-CF02-907B-0D6D-FF4234D3B98B}"/>
              </a:ext>
            </a:extLst>
          </p:cNvPr>
          <p:cNvSpPr txBox="1"/>
          <p:nvPr/>
        </p:nvSpPr>
        <p:spPr>
          <a:xfrm>
            <a:off x="269132" y="3954494"/>
            <a:ext cx="2769139" cy="299533"/>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pause core clock</a:t>
            </a:r>
          </a:p>
        </p:txBody>
      </p:sp>
      <p:sp>
        <p:nvSpPr>
          <p:cNvPr id="11" name="TextBox 10">
            <a:extLst>
              <a:ext uri="{FF2B5EF4-FFF2-40B4-BE49-F238E27FC236}">
                <a16:creationId xmlns:a16="http://schemas.microsoft.com/office/drawing/2014/main" id="{7FFC9D64-A546-FA80-3B79-50293D7A096D}"/>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spTree>
    <p:extLst>
      <p:ext uri="{BB962C8B-B14F-4D97-AF65-F5344CB8AC3E}">
        <p14:creationId xmlns:p14="http://schemas.microsoft.com/office/powerpoint/2010/main" val="4178935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99BA-7296-E90A-6D8D-CB2A83E35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1D95F-1BB3-8940-6CD2-A6B443230B08}"/>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61DD7A48-765E-EF26-B854-E53F5F2BD8F0}"/>
              </a:ext>
            </a:extLst>
          </p:cNvPr>
          <p:cNvSpPr>
            <a:spLocks noGrp="1"/>
          </p:cNvSpPr>
          <p:nvPr>
            <p:ph type="sldNum" sz="quarter" idx="12"/>
          </p:nvPr>
        </p:nvSpPr>
        <p:spPr/>
        <p:txBody>
          <a:bodyPr/>
          <a:lstStyle/>
          <a:p>
            <a:fld id="{C19D2B53-EDAE-4B41-B849-8916FA40BCB6}" type="slidenum">
              <a:rPr lang="en-US" smtClean="0"/>
              <a:pPr/>
              <a:t>56</a:t>
            </a:fld>
            <a:endParaRPr lang="en-US" dirty="0"/>
          </a:p>
        </p:txBody>
      </p:sp>
      <p:sp>
        <p:nvSpPr>
          <p:cNvPr id="15" name="Rectangle 14">
            <a:extLst>
              <a:ext uri="{FF2B5EF4-FFF2-40B4-BE49-F238E27FC236}">
                <a16:creationId xmlns:a16="http://schemas.microsoft.com/office/drawing/2014/main" id="{A195A19C-2F21-D741-6075-1D124DAFED4E}"/>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18A1A9E1-A8B1-7672-E13E-E8FEA457DBD4}"/>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9E1EE404-A10A-990E-4206-6EF6C6DF03AC}"/>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935CC55-C05E-58C8-4897-F9E13A1139D7}"/>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3B6457F3-BD09-8A73-0DAA-CE86BFF28174}"/>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FDF32BA3-94D6-8550-405B-3FBDA1D34CC1}"/>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90B4EBB3-D159-4B13-22AA-B3471184CCA6}"/>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0A23E6A4-35C8-5CF1-6945-37B25D25AFC4}"/>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F5976671-A2F6-B682-C591-3190AD32FCB3}"/>
              </a:ext>
            </a:extLst>
          </p:cNvPr>
          <p:cNvSpPr/>
          <p:nvPr/>
        </p:nvSpPr>
        <p:spPr>
          <a:xfrm>
            <a:off x="6520590" y="1590546"/>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3" name="Graphic 2" descr="Single gear with solid fill">
            <a:extLst>
              <a:ext uri="{FF2B5EF4-FFF2-40B4-BE49-F238E27FC236}">
                <a16:creationId xmlns:a16="http://schemas.microsoft.com/office/drawing/2014/main" id="{8C901B7E-BAD3-BCA0-66D1-D2D8AAC3D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pic>
        <p:nvPicPr>
          <p:cNvPr id="19" name="Graphic 18" descr="Pause with solid fill">
            <a:extLst>
              <a:ext uri="{FF2B5EF4-FFF2-40B4-BE49-F238E27FC236}">
                <a16:creationId xmlns:a16="http://schemas.microsoft.com/office/drawing/2014/main" id="{59A6199D-6601-743C-F4D0-27C78E96C5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596" y="653543"/>
            <a:ext cx="914400" cy="914400"/>
          </a:xfrm>
          <a:prstGeom prst="rect">
            <a:avLst/>
          </a:prstGeom>
        </p:spPr>
      </p:pic>
      <p:cxnSp>
        <p:nvCxnSpPr>
          <p:cNvPr id="23" name="Straight Connector 22">
            <a:extLst>
              <a:ext uri="{FF2B5EF4-FFF2-40B4-BE49-F238E27FC236}">
                <a16:creationId xmlns:a16="http://schemas.microsoft.com/office/drawing/2014/main" id="{8630DBE7-5D29-656A-21C1-6D506083C300}"/>
              </a:ext>
            </a:extLst>
          </p:cNvPr>
          <p:cNvCxnSpPr/>
          <p:nvPr/>
        </p:nvCxnSpPr>
        <p:spPr>
          <a:xfrm>
            <a:off x="1647218"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9D0C0D9-AA83-A53E-1378-F811D2420EBB}"/>
              </a:ext>
            </a:extLst>
          </p:cNvPr>
          <p:cNvSpPr txBox="1"/>
          <p:nvPr/>
        </p:nvSpPr>
        <p:spPr>
          <a:xfrm>
            <a:off x="5057852" y="2666549"/>
            <a:ext cx="3601337" cy="9144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simulate scheduler latency</a:t>
            </a:r>
            <a:br>
              <a:rPr lang="en-US" sz="2600" dirty="0">
                <a:solidFill>
                  <a:prstClr val="black"/>
                </a:solidFill>
              </a:rPr>
            </a:br>
            <a:r>
              <a:rPr lang="en-US" sz="2600" dirty="0">
                <a:solidFill>
                  <a:prstClr val="black"/>
                </a:solidFill>
              </a:rPr>
              <a:t>(timing model)</a:t>
            </a:r>
          </a:p>
        </p:txBody>
      </p:sp>
      <p:sp>
        <p:nvSpPr>
          <p:cNvPr id="30" name="TextBox 29">
            <a:extLst>
              <a:ext uri="{FF2B5EF4-FFF2-40B4-BE49-F238E27FC236}">
                <a16:creationId xmlns:a16="http://schemas.microsoft.com/office/drawing/2014/main" id="{6E6E57A3-5981-3D96-AEAC-469357612065}"/>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spTree>
    <p:extLst>
      <p:ext uri="{BB962C8B-B14F-4D97-AF65-F5344CB8AC3E}">
        <p14:creationId xmlns:p14="http://schemas.microsoft.com/office/powerpoint/2010/main" val="2844949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E94F-3458-0033-70C1-951727B9A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3F5C2-DDA0-EA35-3591-F5CA91F31222}"/>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E05D6837-BEDE-4A18-55EC-8FAD22B7BF5D}"/>
              </a:ext>
            </a:extLst>
          </p:cNvPr>
          <p:cNvSpPr>
            <a:spLocks noGrp="1"/>
          </p:cNvSpPr>
          <p:nvPr>
            <p:ph type="sldNum" sz="quarter" idx="12"/>
          </p:nvPr>
        </p:nvSpPr>
        <p:spPr/>
        <p:txBody>
          <a:bodyPr/>
          <a:lstStyle/>
          <a:p>
            <a:fld id="{C19D2B53-EDAE-4B41-B849-8916FA40BCB6}" type="slidenum">
              <a:rPr lang="en-US" smtClean="0"/>
              <a:pPr/>
              <a:t>57</a:t>
            </a:fld>
            <a:endParaRPr lang="en-US" dirty="0"/>
          </a:p>
        </p:txBody>
      </p:sp>
      <p:sp>
        <p:nvSpPr>
          <p:cNvPr id="15" name="Rectangle 14">
            <a:extLst>
              <a:ext uri="{FF2B5EF4-FFF2-40B4-BE49-F238E27FC236}">
                <a16:creationId xmlns:a16="http://schemas.microsoft.com/office/drawing/2014/main" id="{CA9F5DE9-77D6-6DA8-47DD-84BD83D088E4}"/>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5D83155B-4CBF-FBC4-7CA6-4DF86EB5243B}"/>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9F132323-1F8F-3FB4-4E74-3300A456D51E}"/>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2F100C3-F762-247A-4381-200089E87A73}"/>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83C80E74-D1BA-0B63-7FA4-3FD3AEF600EB}"/>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74A29683-67E1-D9CA-D687-CBD2585B2120}"/>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30FA6ADC-2AF3-89BC-812A-1778AE524515}"/>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49C64FA9-D079-2454-D435-DD7AC25D3D3C}"/>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EB34F0B0-FA55-1D38-DE7A-9DA319FDDEF6}"/>
              </a:ext>
            </a:extLst>
          </p:cNvPr>
          <p:cNvSpPr/>
          <p:nvPr/>
        </p:nvSpPr>
        <p:spPr>
          <a:xfrm>
            <a:off x="6520590" y="1590546"/>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3" name="Graphic 2" descr="Single gear with solid fill">
            <a:extLst>
              <a:ext uri="{FF2B5EF4-FFF2-40B4-BE49-F238E27FC236}">
                <a16:creationId xmlns:a16="http://schemas.microsoft.com/office/drawing/2014/main" id="{4180AF88-0C5E-8977-A575-F36150B153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pic>
        <p:nvPicPr>
          <p:cNvPr id="19" name="Graphic 18" descr="Pause with solid fill">
            <a:extLst>
              <a:ext uri="{FF2B5EF4-FFF2-40B4-BE49-F238E27FC236}">
                <a16:creationId xmlns:a16="http://schemas.microsoft.com/office/drawing/2014/main" id="{C25013EC-D0AC-B8E7-A9F3-30D4653EC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596" y="653543"/>
            <a:ext cx="914400" cy="914400"/>
          </a:xfrm>
          <a:prstGeom prst="rect">
            <a:avLst/>
          </a:prstGeom>
        </p:spPr>
      </p:pic>
      <p:cxnSp>
        <p:nvCxnSpPr>
          <p:cNvPr id="23" name="Straight Connector 22">
            <a:extLst>
              <a:ext uri="{FF2B5EF4-FFF2-40B4-BE49-F238E27FC236}">
                <a16:creationId xmlns:a16="http://schemas.microsoft.com/office/drawing/2014/main" id="{77B2860C-CC4E-B17D-EC61-A2DAB2E88568}"/>
              </a:ext>
            </a:extLst>
          </p:cNvPr>
          <p:cNvCxnSpPr/>
          <p:nvPr/>
        </p:nvCxnSpPr>
        <p:spPr>
          <a:xfrm>
            <a:off x="1647218"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63DEBF3-F07F-F8CC-1A9F-6018C142F585}"/>
              </a:ext>
            </a:extLst>
          </p:cNvPr>
          <p:cNvSpPr txBox="1"/>
          <p:nvPr/>
        </p:nvSpPr>
        <p:spPr>
          <a:xfrm>
            <a:off x="4714673" y="2666549"/>
            <a:ext cx="4287696" cy="9144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simulate scheduler latency</a:t>
            </a:r>
            <a:br>
              <a:rPr lang="en-US" sz="2600" dirty="0">
                <a:solidFill>
                  <a:prstClr val="black"/>
                </a:solidFill>
              </a:rPr>
            </a:br>
            <a:r>
              <a:rPr lang="en-US" sz="2600" dirty="0">
                <a:solidFill>
                  <a:prstClr val="black"/>
                </a:solidFill>
              </a:rPr>
              <a:t>(timing model)</a:t>
            </a:r>
          </a:p>
        </p:txBody>
      </p:sp>
      <p:sp>
        <p:nvSpPr>
          <p:cNvPr id="5" name="TextBox 4">
            <a:extLst>
              <a:ext uri="{FF2B5EF4-FFF2-40B4-BE49-F238E27FC236}">
                <a16:creationId xmlns:a16="http://schemas.microsoft.com/office/drawing/2014/main" id="{4A2BC58B-FE70-FE71-B595-86157155A345}"/>
              </a:ext>
            </a:extLst>
          </p:cNvPr>
          <p:cNvSpPr txBox="1"/>
          <p:nvPr/>
        </p:nvSpPr>
        <p:spPr>
          <a:xfrm>
            <a:off x="579384" y="2671752"/>
            <a:ext cx="2737670" cy="9144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allow core clock</a:t>
            </a:r>
            <a:br>
              <a:rPr lang="en-US" sz="2600" dirty="0">
                <a:solidFill>
                  <a:prstClr val="black"/>
                </a:solidFill>
              </a:rPr>
            </a:br>
            <a:r>
              <a:rPr lang="en-US" sz="2600" dirty="0">
                <a:solidFill>
                  <a:prstClr val="black"/>
                </a:solidFill>
              </a:rPr>
              <a:t>to advance</a:t>
            </a:r>
          </a:p>
        </p:txBody>
      </p:sp>
      <p:cxnSp>
        <p:nvCxnSpPr>
          <p:cNvPr id="7" name="Straight Arrow Connector 6">
            <a:extLst>
              <a:ext uri="{FF2B5EF4-FFF2-40B4-BE49-F238E27FC236}">
                <a16:creationId xmlns:a16="http://schemas.microsoft.com/office/drawing/2014/main" id="{9A1DA778-0050-1B90-3091-3E5A08AC41ED}"/>
              </a:ext>
            </a:extLst>
          </p:cNvPr>
          <p:cNvCxnSpPr>
            <a:cxnSpLocks/>
            <a:stCxn id="27" idx="1"/>
            <a:endCxn id="5" idx="3"/>
          </p:cNvCxnSpPr>
          <p:nvPr/>
        </p:nvCxnSpPr>
        <p:spPr>
          <a:xfrm flipH="1">
            <a:off x="3317054" y="3123749"/>
            <a:ext cx="1397619" cy="52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CEF359-B43E-D112-968F-C9886BE2D513}"/>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spTree>
    <p:extLst>
      <p:ext uri="{BB962C8B-B14F-4D97-AF65-F5344CB8AC3E}">
        <p14:creationId xmlns:p14="http://schemas.microsoft.com/office/powerpoint/2010/main" val="115846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1.48148E-6 L 0.12969 0.00417 " pathEditMode="relative" rAng="0" ptsTypes="AA">
                                      <p:cBhvr>
                                        <p:cTn id="6" dur="1000" fill="hold"/>
                                        <p:tgtEl>
                                          <p:spTgt spid="23"/>
                                        </p:tgtEl>
                                        <p:attrNameLst>
                                          <p:attrName>ppt_x</p:attrName>
                                          <p:attrName>ppt_y</p:attrName>
                                        </p:attrNameLst>
                                      </p:cBhvr>
                                      <p:rCtr x="6476"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1A08-46E2-4252-92F2-4072C6B23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C99EA-11E3-A34F-C648-52FA99818F28}"/>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9B7DFED1-AB45-8C66-5437-3448EEEE579F}"/>
              </a:ext>
            </a:extLst>
          </p:cNvPr>
          <p:cNvSpPr>
            <a:spLocks noGrp="1"/>
          </p:cNvSpPr>
          <p:nvPr>
            <p:ph type="sldNum" sz="quarter" idx="12"/>
          </p:nvPr>
        </p:nvSpPr>
        <p:spPr/>
        <p:txBody>
          <a:bodyPr/>
          <a:lstStyle/>
          <a:p>
            <a:fld id="{C19D2B53-EDAE-4B41-B849-8916FA40BCB6}" type="slidenum">
              <a:rPr lang="en-US" smtClean="0"/>
              <a:pPr/>
              <a:t>58</a:t>
            </a:fld>
            <a:endParaRPr lang="en-US" dirty="0"/>
          </a:p>
        </p:txBody>
      </p:sp>
      <p:sp>
        <p:nvSpPr>
          <p:cNvPr id="15" name="Rectangle 14">
            <a:extLst>
              <a:ext uri="{FF2B5EF4-FFF2-40B4-BE49-F238E27FC236}">
                <a16:creationId xmlns:a16="http://schemas.microsoft.com/office/drawing/2014/main" id="{E4914543-B1E9-A904-169A-3DCE8AC18C80}"/>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3F2C11B4-8889-349F-0199-1162E4BC4443}"/>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ACABC535-AC23-6A46-F0D8-662D90177D76}"/>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EF4DADC-C4EB-1C2A-0825-C45184CD0635}"/>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DCD2D0AD-2C06-20BD-9287-BAF8C900BC30}"/>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6CBE7FEA-11F9-0AD9-05DD-B8B9205211B5}"/>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8DF8E0A8-BD5D-E494-8038-5312A42E61D0}"/>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55D59623-2A62-C648-2836-1C52DE3F40C5}"/>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7D7990ED-5745-B311-FE00-6E290A2A883D}"/>
              </a:ext>
            </a:extLst>
          </p:cNvPr>
          <p:cNvSpPr/>
          <p:nvPr/>
        </p:nvSpPr>
        <p:spPr>
          <a:xfrm>
            <a:off x="6520590" y="1590546"/>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3" name="Graphic 2" descr="Single gear with solid fill">
            <a:extLst>
              <a:ext uri="{FF2B5EF4-FFF2-40B4-BE49-F238E27FC236}">
                <a16:creationId xmlns:a16="http://schemas.microsoft.com/office/drawing/2014/main" id="{F8AD2717-7CDE-85EC-9214-ABF703EC8D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cxnSp>
        <p:nvCxnSpPr>
          <p:cNvPr id="23" name="Straight Connector 22">
            <a:extLst>
              <a:ext uri="{FF2B5EF4-FFF2-40B4-BE49-F238E27FC236}">
                <a16:creationId xmlns:a16="http://schemas.microsoft.com/office/drawing/2014/main" id="{F614E399-475A-B3CE-4A14-FFF532686C33}"/>
              </a:ext>
            </a:extLst>
          </p:cNvPr>
          <p:cNvCxnSpPr/>
          <p:nvPr/>
        </p:nvCxnSpPr>
        <p:spPr>
          <a:xfrm>
            <a:off x="2814535"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Graphic 8" descr="Play with solid fill">
            <a:extLst>
              <a:ext uri="{FF2B5EF4-FFF2-40B4-BE49-F238E27FC236}">
                <a16:creationId xmlns:a16="http://schemas.microsoft.com/office/drawing/2014/main" id="{2DC70C54-89BA-B0FB-77F9-1D50F4351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594" y="634753"/>
            <a:ext cx="914400" cy="914400"/>
          </a:xfrm>
          <a:prstGeom prst="rect">
            <a:avLst/>
          </a:prstGeom>
        </p:spPr>
      </p:pic>
      <p:sp>
        <p:nvSpPr>
          <p:cNvPr id="11" name="Rectangle 10">
            <a:extLst>
              <a:ext uri="{FF2B5EF4-FFF2-40B4-BE49-F238E27FC236}">
                <a16:creationId xmlns:a16="http://schemas.microsoft.com/office/drawing/2014/main" id="{66FDAA83-4344-40DA-44B2-E8624725CDCA}"/>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12" name="Rectangle 11">
            <a:extLst>
              <a:ext uri="{FF2B5EF4-FFF2-40B4-BE49-F238E27FC236}">
                <a16:creationId xmlns:a16="http://schemas.microsoft.com/office/drawing/2014/main" id="{709B59B8-1DED-735B-5E6B-BBF8CABDE4A8}"/>
              </a:ext>
            </a:extLst>
          </p:cNvPr>
          <p:cNvSpPr/>
          <p:nvPr/>
        </p:nvSpPr>
        <p:spPr>
          <a:xfrm>
            <a:off x="2105903" y="180872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3" name="TextBox 12">
            <a:extLst>
              <a:ext uri="{FF2B5EF4-FFF2-40B4-BE49-F238E27FC236}">
                <a16:creationId xmlns:a16="http://schemas.microsoft.com/office/drawing/2014/main" id="{333C3EE2-BEBB-8DCE-A7BD-3E75E259FFA9}"/>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spTree>
    <p:extLst>
      <p:ext uri="{BB962C8B-B14F-4D97-AF65-F5344CB8AC3E}">
        <p14:creationId xmlns:p14="http://schemas.microsoft.com/office/powerpoint/2010/main" val="2911350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68273-9471-2DBF-1F56-421E48D5A387}"/>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5CDA79C-7EB3-8788-7F54-FDD6662DB850}"/>
              </a:ext>
            </a:extLst>
          </p:cNvPr>
          <p:cNvCxnSpPr>
            <a:cxnSpLocks/>
          </p:cNvCxnSpPr>
          <p:nvPr/>
        </p:nvCxnSpPr>
        <p:spPr>
          <a:xfrm>
            <a:off x="1087822" y="4690913"/>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EF3128B-C7DB-212E-310B-79F4712FB572}"/>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1E8C8C24-5FBC-1E1C-ED5F-8D15FC9A64A0}"/>
              </a:ext>
            </a:extLst>
          </p:cNvPr>
          <p:cNvSpPr>
            <a:spLocks noGrp="1"/>
          </p:cNvSpPr>
          <p:nvPr>
            <p:ph type="sldNum" sz="quarter" idx="12"/>
          </p:nvPr>
        </p:nvSpPr>
        <p:spPr/>
        <p:txBody>
          <a:bodyPr/>
          <a:lstStyle/>
          <a:p>
            <a:fld id="{C19D2B53-EDAE-4B41-B849-8916FA40BCB6}" type="slidenum">
              <a:rPr lang="en-US" smtClean="0"/>
              <a:pPr/>
              <a:t>59</a:t>
            </a:fld>
            <a:endParaRPr lang="en-US" dirty="0"/>
          </a:p>
        </p:txBody>
      </p:sp>
      <p:sp>
        <p:nvSpPr>
          <p:cNvPr id="15" name="Rectangle 14">
            <a:extLst>
              <a:ext uri="{FF2B5EF4-FFF2-40B4-BE49-F238E27FC236}">
                <a16:creationId xmlns:a16="http://schemas.microsoft.com/office/drawing/2014/main" id="{F73CDB49-58AB-58D0-04F5-CB0E04F7442E}"/>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10E31125-4A04-3FDA-6D71-E86E1C30148C}"/>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CCE47768-6B05-5DB8-03F0-A74A410AE3F2}"/>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757603A-EF0F-5732-3B8E-2F78365A70F0}"/>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2763928B-AB12-F976-A588-F11E2FED4598}"/>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097708F0-037B-B988-BB51-083D77C2563F}"/>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29857BAD-BBBE-3C06-9660-5FBF5AC03AA7}"/>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D714C6C5-E7AA-E0E2-9103-D76DEB1DF7F2}"/>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sp>
        <p:nvSpPr>
          <p:cNvPr id="20" name="Rectangle 19">
            <a:extLst>
              <a:ext uri="{FF2B5EF4-FFF2-40B4-BE49-F238E27FC236}">
                <a16:creationId xmlns:a16="http://schemas.microsoft.com/office/drawing/2014/main" id="{C92462E2-88B2-FE3D-9FEC-27BD072F5317}"/>
              </a:ext>
            </a:extLst>
          </p:cNvPr>
          <p:cNvSpPr/>
          <p:nvPr/>
        </p:nvSpPr>
        <p:spPr>
          <a:xfrm>
            <a:off x="6520590" y="1590546"/>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1</a:t>
            </a:r>
          </a:p>
        </p:txBody>
      </p:sp>
      <p:pic>
        <p:nvPicPr>
          <p:cNvPr id="3" name="Graphic 2" descr="Single gear with solid fill">
            <a:extLst>
              <a:ext uri="{FF2B5EF4-FFF2-40B4-BE49-F238E27FC236}">
                <a16:creationId xmlns:a16="http://schemas.microsoft.com/office/drawing/2014/main" id="{C10B5D1A-880E-4CD4-5E6F-70874D612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cxnSp>
        <p:nvCxnSpPr>
          <p:cNvPr id="23" name="Straight Connector 22">
            <a:extLst>
              <a:ext uri="{FF2B5EF4-FFF2-40B4-BE49-F238E27FC236}">
                <a16:creationId xmlns:a16="http://schemas.microsoft.com/office/drawing/2014/main" id="{65691319-3A32-07FF-2592-07A377F387B4}"/>
              </a:ext>
            </a:extLst>
          </p:cNvPr>
          <p:cNvCxnSpPr/>
          <p:nvPr/>
        </p:nvCxnSpPr>
        <p:spPr>
          <a:xfrm>
            <a:off x="2814535"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BF5D89-9324-3909-8C0D-7FBCA7E54FB7}"/>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12" name="Rectangle 11">
            <a:extLst>
              <a:ext uri="{FF2B5EF4-FFF2-40B4-BE49-F238E27FC236}">
                <a16:creationId xmlns:a16="http://schemas.microsoft.com/office/drawing/2014/main" id="{A09CEB00-5948-01B6-0E26-F38E740FF1A3}"/>
              </a:ext>
            </a:extLst>
          </p:cNvPr>
          <p:cNvSpPr/>
          <p:nvPr/>
        </p:nvSpPr>
        <p:spPr>
          <a:xfrm rot="16200000">
            <a:off x="5104681"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3" name="TextBox 12">
            <a:extLst>
              <a:ext uri="{FF2B5EF4-FFF2-40B4-BE49-F238E27FC236}">
                <a16:creationId xmlns:a16="http://schemas.microsoft.com/office/drawing/2014/main" id="{055A696C-1A6C-34F8-ABBC-59302899C505}"/>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pic>
        <p:nvPicPr>
          <p:cNvPr id="5" name="Graphic 4" descr="Pause with solid fill">
            <a:extLst>
              <a:ext uri="{FF2B5EF4-FFF2-40B4-BE49-F238E27FC236}">
                <a16:creationId xmlns:a16="http://schemas.microsoft.com/office/drawing/2014/main" id="{C08AE642-FA24-E41F-D551-7D31A808B1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596" y="653543"/>
            <a:ext cx="914400" cy="914400"/>
          </a:xfrm>
          <a:prstGeom prst="rect">
            <a:avLst/>
          </a:prstGeom>
        </p:spPr>
      </p:pic>
      <p:cxnSp>
        <p:nvCxnSpPr>
          <p:cNvPr id="14" name="Elbow Connector 13">
            <a:extLst>
              <a:ext uri="{FF2B5EF4-FFF2-40B4-BE49-F238E27FC236}">
                <a16:creationId xmlns:a16="http://schemas.microsoft.com/office/drawing/2014/main" id="{53FF1ED8-0977-815B-F88D-494DD83B1B2F}"/>
              </a:ext>
            </a:extLst>
          </p:cNvPr>
          <p:cNvCxnSpPr/>
          <p:nvPr/>
        </p:nvCxnSpPr>
        <p:spPr>
          <a:xfrm rot="5400000">
            <a:off x="4054932" y="-431751"/>
            <a:ext cx="476454" cy="5130727"/>
          </a:xfrm>
          <a:prstGeom prst="bentConnector3">
            <a:avLst>
              <a:gd name="adj1" fmla="val 2024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A16654-A506-6CF9-6A99-FD58B8CD701B}"/>
              </a:ext>
            </a:extLst>
          </p:cNvPr>
          <p:cNvSpPr txBox="1"/>
          <p:nvPr/>
        </p:nvSpPr>
        <p:spPr>
          <a:xfrm>
            <a:off x="2275786" y="2901995"/>
            <a:ext cx="3970011" cy="411775"/>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Memory controller responds to </a:t>
            </a:r>
            <a:r>
              <a:rPr lang="en-US" sz="2600" i="1" dirty="0">
                <a:solidFill>
                  <a:schemeClr val="accent5">
                    <a:lumMod val="75000"/>
                  </a:schemeClr>
                </a:solidFill>
              </a:rPr>
              <a:t>Request</a:t>
            </a:r>
            <a:r>
              <a:rPr lang="en-US" sz="2600" i="1" dirty="0">
                <a:solidFill>
                  <a:schemeClr val="accent5">
                    <a:lumMod val="75000"/>
                  </a:schemeClr>
                </a:solidFill>
                <a:latin typeface="Trebuchet MS" panose="020B0703020202090204" pitchFamily="34" charset="0"/>
              </a:rPr>
              <a:t>1</a:t>
            </a:r>
          </a:p>
        </p:txBody>
      </p:sp>
      <p:cxnSp>
        <p:nvCxnSpPr>
          <p:cNvPr id="21" name="Straight Arrow Connector 20">
            <a:extLst>
              <a:ext uri="{FF2B5EF4-FFF2-40B4-BE49-F238E27FC236}">
                <a16:creationId xmlns:a16="http://schemas.microsoft.com/office/drawing/2014/main" id="{8B7B40D4-750B-5AC0-F6C1-C81D6D5A8F7B}"/>
              </a:ext>
            </a:extLst>
          </p:cNvPr>
          <p:cNvCxnSpPr>
            <a:cxnSpLocks/>
          </p:cNvCxnSpPr>
          <p:nvPr/>
        </p:nvCxnSpPr>
        <p:spPr>
          <a:xfrm>
            <a:off x="1179803" y="4669277"/>
            <a:ext cx="153985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D8226D5-2B7F-2602-87C1-CAB337915C98}"/>
              </a:ext>
            </a:extLst>
          </p:cNvPr>
          <p:cNvSpPr txBox="1"/>
          <p:nvPr/>
        </p:nvSpPr>
        <p:spPr>
          <a:xfrm>
            <a:off x="794903" y="4202758"/>
            <a:ext cx="1853786" cy="363157"/>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short latency</a:t>
            </a:r>
          </a:p>
        </p:txBody>
      </p:sp>
      <p:sp>
        <p:nvSpPr>
          <p:cNvPr id="27" name="Oval 26">
            <a:extLst>
              <a:ext uri="{FF2B5EF4-FFF2-40B4-BE49-F238E27FC236}">
                <a16:creationId xmlns:a16="http://schemas.microsoft.com/office/drawing/2014/main" id="{374B6C2D-A9A7-09A4-058C-7C3331B21BB1}"/>
              </a:ext>
            </a:extLst>
          </p:cNvPr>
          <p:cNvSpPr/>
          <p:nvPr/>
        </p:nvSpPr>
        <p:spPr>
          <a:xfrm>
            <a:off x="1401756" y="3507030"/>
            <a:ext cx="640080" cy="64008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1</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8309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xit" presetSubtype="0" fill="hold"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26DE7059-858B-BF4C-97BF-72EB7A179EBA}"/>
              </a:ext>
            </a:extLst>
          </p:cNvPr>
          <p:cNvSpPr>
            <a:spLocks noGrp="1"/>
          </p:cNvSpPr>
          <p:nvPr>
            <p:ph type="title"/>
          </p:nvPr>
        </p:nvSpPr>
        <p:spPr/>
        <p:txBody>
          <a:bodyPr>
            <a:noAutofit/>
          </a:bodyPr>
          <a:lstStyle/>
          <a:p>
            <a:r>
              <a:rPr lang="en-US" dirty="0">
                <a:latin typeface="Quire Sans" panose="020B0502040400020003" pitchFamily="34" charset="0"/>
                <a:ea typeface="Cambria" panose="02040503050406030204" pitchFamily="18" charset="0"/>
              </a:rPr>
              <a:t>DRAM Operation</a:t>
            </a:r>
            <a:endParaRPr lang="en-TR" dirty="0">
              <a:latin typeface="Quire Sans" panose="020B0502040400020003" pitchFamily="34" charset="0"/>
              <a:ea typeface="Cambria" panose="02040503050406030204" pitchFamily="18" charset="0"/>
            </a:endParaRPr>
          </a:p>
        </p:txBody>
      </p:sp>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294967295"/>
          </p:nvPr>
        </p:nvSpPr>
        <p:spPr>
          <a:xfrm>
            <a:off x="0" y="0"/>
            <a:ext cx="0" cy="0"/>
          </a:xfrm>
        </p:spPr>
        <p:txBody>
          <a:bodyPr/>
          <a:lstStyle/>
          <a:p>
            <a:r>
              <a:rPr lang="en-US" dirty="0">
                <a:latin typeface="Quire Sans" panose="020B0502040400020003" pitchFamily="34" charset="0"/>
                <a:ea typeface="Cambria" panose="02040503050406030204" pitchFamily="18" charset="0"/>
                <a:cs typeface="Quire Sans" panose="020B0502040400020003" pitchFamily="34" charset="0"/>
              </a:rPr>
              <a:t> </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59361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437669"/>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038891"/>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207881"/>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37449" y="2809520"/>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55277" y="2825222"/>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47755" y="2805197"/>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352073"/>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ea typeface="Cambria" panose="02040503050406030204" pitchFamily="18" charset="0"/>
                <a:cs typeface="Quire Sans" panose="020B0502040400020003" pitchFamily="34" charset="0"/>
              </a:rPr>
              <a:t>Sense Amplifiers</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681202"/>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351511"/>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ea typeface="Cambria" panose="02040503050406030204" pitchFamily="18" charset="0"/>
                <a:cs typeface="Quire Sans" panose="020B0502040400020003" pitchFamily="34" charset="0"/>
              </a:rPr>
              <a:t>Sense Amplifiers</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323981"/>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Cache</a:t>
            </a:r>
            <a:r>
              <a:rPr lang="en-US" sz="2400"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 </a:t>
            </a:r>
            <a:r>
              <a:rPr lang="en-US" sz="2400" b="1"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ire Sans" panose="020B0502040400020003" pitchFamily="34" charset="0"/>
              <a:ea typeface="Cambria" panose="02040503050406030204" pitchFamily="18" charset="0"/>
              <a:cs typeface="Quire Sans" panose="020B0502040400020003" pitchFamily="34" charset="0"/>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ire Sans" panose="020B0502040400020003" pitchFamily="34" charset="0"/>
              <a:ea typeface="Cambria" panose="02040503050406030204" pitchFamily="18" charset="0"/>
              <a:cs typeface="Quire Sans" panose="020B0502040400020003" pitchFamily="34" charset="0"/>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3719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19709" y="2795169"/>
            <a:ext cx="502061" cy="584775"/>
          </a:xfrm>
          <a:prstGeom prst="rect">
            <a:avLst/>
          </a:prstGeom>
          <a:noFill/>
        </p:spPr>
        <p:txBody>
          <a:bodyPr wrap="none" rtlCol="0">
            <a:spAutoFit/>
          </a:bodyPr>
          <a:lstStyle/>
          <a:p>
            <a:r>
              <a:rPr lang="en-US" sz="3200" b="1" dirty="0">
                <a:latin typeface="Quire Sans" panose="020B0502040400020003" pitchFamily="34" charset="0"/>
                <a:ea typeface="Cambria" panose="02040503050406030204" pitchFamily="18" charset="0"/>
                <a:cs typeface="Quire Sans" panose="020B0502040400020003" pitchFamily="34" charset="0"/>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375968"/>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518058"/>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168040"/>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ea typeface="Cambria" panose="02040503050406030204" pitchFamily="18" charset="0"/>
              <a:cs typeface="Quire Sans" panose="020B0502040400020003" pitchFamily="34" charset="0"/>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ire Sans" panose="020B0502040400020003" pitchFamily="34" charset="0"/>
              <a:ea typeface="Cambria" panose="02040503050406030204" pitchFamily="18" charset="0"/>
              <a:cs typeface="Quire Sans" panose="020B0502040400020003" pitchFamily="34" charset="0"/>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ire Sans" panose="020B0502040400020003" pitchFamily="34" charset="0"/>
              <a:ea typeface="Cambria" panose="02040503050406030204" pitchFamily="18" charset="0"/>
              <a:cs typeface="Quire Sans" panose="020B0502040400020003" pitchFamily="34" charset="0"/>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1991954"/>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1968750"/>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Quire Sans" panose="020B0502040400020003" pitchFamily="34" charset="0"/>
                <a:ea typeface="Cambria" panose="02040503050406030204" pitchFamily="18" charset="0"/>
                <a:cs typeface="Quire Sans" panose="020B0502040400020003" pitchFamily="34" charset="0"/>
              </a:rPr>
              <a:t>Wordline</a:t>
            </a:r>
            <a:r>
              <a:rPr lang="en-US" sz="2800" b="1" dirty="0">
                <a:solidFill>
                  <a:schemeClr val="tx1"/>
                </a:solidFill>
                <a:latin typeface="Quire Sans" panose="020B0502040400020003" pitchFamily="34" charset="0"/>
                <a:ea typeface="Cambria" panose="02040503050406030204" pitchFamily="18" charset="0"/>
                <a:cs typeface="Quire Sans" panose="020B0502040400020003" pitchFamily="34" charset="0"/>
              </a:rPr>
              <a:t> Drivers</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354214"/>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ea typeface="Cambria" panose="02040503050406030204" pitchFamily="18" charset="0"/>
                <a:cs typeface="Quire Sans" panose="020B0502040400020003" pitchFamily="34" charset="0"/>
              </a:rPr>
              <a:t>Sense Amplifiers</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2835479"/>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ea typeface="Cambria" panose="02040503050406030204" pitchFamily="18" charset="0"/>
                <a:cs typeface="Quire Sans" panose="020B0502040400020003" pitchFamily="34" charset="0"/>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378670"/>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373639"/>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Quire Sans" panose="020B0502040400020003" pitchFamily="34" charset="0"/>
                <a:ea typeface="Cambria" panose="02040503050406030204" pitchFamily="18" charset="0"/>
                <a:cs typeface="Quire Sans" panose="020B0502040400020003" pitchFamily="34" charset="0"/>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Quire Sans" panose="020B0502040400020003" pitchFamily="34" charset="0"/>
                <a:ea typeface="Cambria" panose="02040503050406030204" pitchFamily="18" charset="0"/>
                <a:cs typeface="Quire Sans" panose="020B0502040400020003" pitchFamily="34" charset="0"/>
              </a:rPr>
              <a:t>ACT R</a:t>
            </a:r>
            <a:r>
              <a:rPr lang="en-US" sz="2000" dirty="0">
                <a:solidFill>
                  <a:schemeClr val="bg1"/>
                </a:solidFill>
                <a:latin typeface="Trebuchet MS" panose="020B0703020202090204" pitchFamily="34" charset="0"/>
                <a:ea typeface="Cambria" panose="02040503050406030204" pitchFamily="18" charset="0"/>
                <a:cs typeface="Quire Sans" panose="020B0502040400020003" pitchFamily="34" charset="0"/>
              </a:rPr>
              <a:t>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Quire Sans" panose="020B0502040400020003" pitchFamily="34" charset="0"/>
                <a:ea typeface="Cambria" panose="02040503050406030204" pitchFamily="18" charset="0"/>
                <a:cs typeface="Quire Sans" panose="020B0502040400020003" pitchFamily="34" charset="0"/>
              </a:rPr>
              <a:t>PRE R</a:t>
            </a:r>
            <a:r>
              <a:rPr lang="en-US" sz="2000" dirty="0">
                <a:solidFill>
                  <a:schemeClr val="bg1"/>
                </a:solidFill>
                <a:latin typeface="Trebuchet MS" panose="020B0703020202090204" pitchFamily="34" charset="0"/>
                <a:ea typeface="Cambria" panose="02040503050406030204" pitchFamily="18" charset="0"/>
                <a:cs typeface="Quire Sans" panose="020B0502040400020003" pitchFamily="34" charset="0"/>
              </a:rPr>
              <a:t>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Quire Sans" panose="020B0502040400020003" pitchFamily="34" charset="0"/>
                <a:ea typeface="Cambria" panose="02040503050406030204" pitchFamily="18" charset="0"/>
                <a:cs typeface="Quire Sans" panose="020B0502040400020003" pitchFamily="34" charset="0"/>
              </a:rPr>
              <a:t>ACT R</a:t>
            </a:r>
            <a:r>
              <a:rPr lang="en-US" sz="2000" dirty="0">
                <a:solidFill>
                  <a:schemeClr val="bg1"/>
                </a:solidFill>
                <a:latin typeface="Trebuchet MS" panose="020B0703020202090204" pitchFamily="34" charset="0"/>
                <a:ea typeface="Cambria" panose="02040503050406030204" pitchFamily="18" charset="0"/>
                <a:cs typeface="Quire Sans" panose="020B0502040400020003" pitchFamily="34" charset="0"/>
              </a:rPr>
              <a:t>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Quire Sans" panose="020B0502040400020003" pitchFamily="34" charset="0"/>
                <a:ea typeface="Cambria" panose="02040503050406030204" pitchFamily="18" charset="0"/>
                <a:cs typeface="Quire Sans" panose="020B0502040400020003" pitchFamily="34" charset="0"/>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Quire Sans" panose="020B0502040400020003" pitchFamily="34" charset="0"/>
                <a:ea typeface="Cambria" panose="02040503050406030204" pitchFamily="18" charset="0"/>
                <a:cs typeface="Quire Sans" panose="020B0502040400020003" pitchFamily="34" charset="0"/>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48864" y="4971308"/>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Quire Sans" panose="020B0502040400020003" pitchFamily="34" charset="0"/>
                <a:ea typeface="Cambria" panose="02040503050406030204" pitchFamily="18" charset="0"/>
                <a:cs typeface="Quire Sans" panose="020B0502040400020003" pitchFamily="34" charset="0"/>
              </a:rPr>
              <a:t>DRAM Command Sequence</a:t>
            </a:r>
          </a:p>
        </p:txBody>
      </p:sp>
      <p:cxnSp>
        <p:nvCxnSpPr>
          <p:cNvPr id="97" name="Straight Arrow Connector 96">
            <a:extLst>
              <a:ext uri="{FF2B5EF4-FFF2-40B4-BE49-F238E27FC236}">
                <a16:creationId xmlns:a16="http://schemas.microsoft.com/office/drawing/2014/main" id="{60C2E4EE-2997-C74B-9B50-FE01B3C06891}"/>
              </a:ext>
            </a:extLst>
          </p:cNvPr>
          <p:cNvCxnSpPr>
            <a:cxnSpLocks/>
          </p:cNvCxnSpPr>
          <p:nvPr/>
        </p:nvCxnSpPr>
        <p:spPr>
          <a:xfrm>
            <a:off x="899227" y="4897584"/>
            <a:ext cx="3141157" cy="0"/>
          </a:xfrm>
          <a:prstGeom prst="straightConnector1">
            <a:avLst/>
          </a:prstGeom>
          <a:ln w="38100">
            <a:solidFill>
              <a:srgbClr val="5E9CD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DD7CBD7-81A6-8246-B6CB-4F5FF4D68B40}"/>
              </a:ext>
            </a:extLst>
          </p:cNvPr>
          <p:cNvCxnSpPr>
            <a:cxnSpLocks/>
          </p:cNvCxnSpPr>
          <p:nvPr/>
        </p:nvCxnSpPr>
        <p:spPr>
          <a:xfrm>
            <a:off x="4091795" y="4897584"/>
            <a:ext cx="1197082"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D23B799-7BE2-E846-B03F-63C9F340CFA2}"/>
              </a:ext>
            </a:extLst>
          </p:cNvPr>
          <p:cNvSpPr/>
          <p:nvPr/>
        </p:nvSpPr>
        <p:spPr>
          <a:xfrm>
            <a:off x="863837" y="4097603"/>
            <a:ext cx="3211936" cy="417364"/>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5E9CD3"/>
                </a:solidFill>
                <a:latin typeface="Quire Sans" panose="020B0502040400020003" pitchFamily="34" charset="0"/>
                <a:ea typeface="Cambria" panose="02040503050406030204" pitchFamily="18" charset="0"/>
                <a:cs typeface="Quire Sans" panose="020B0502040400020003" pitchFamily="34" charset="0"/>
              </a:rPr>
              <a:t>(Activation Latency)</a:t>
            </a:r>
          </a:p>
        </p:txBody>
      </p:sp>
      <p:sp>
        <p:nvSpPr>
          <p:cNvPr id="103" name="Rectangle 102">
            <a:extLst>
              <a:ext uri="{FF2B5EF4-FFF2-40B4-BE49-F238E27FC236}">
                <a16:creationId xmlns:a16="http://schemas.microsoft.com/office/drawing/2014/main" id="{D72D07F0-4B13-DC4D-A78A-202476CF1CBA}"/>
              </a:ext>
            </a:extLst>
          </p:cNvPr>
          <p:cNvSpPr/>
          <p:nvPr/>
        </p:nvSpPr>
        <p:spPr>
          <a:xfrm>
            <a:off x="3098695" y="4424275"/>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C55A11"/>
                </a:solidFill>
                <a:latin typeface="Quire Sans" panose="020B0502040400020003" pitchFamily="34" charset="0"/>
                <a:ea typeface="Cambria" panose="02040503050406030204" pitchFamily="18" charset="0"/>
                <a:cs typeface="Quire Sans" panose="020B0502040400020003" pitchFamily="34" charset="0"/>
              </a:rPr>
            </a:br>
            <a:r>
              <a:rPr lang="en-US" sz="2400" b="1" i="1" dirty="0">
                <a:solidFill>
                  <a:srgbClr val="C55A11"/>
                </a:solidFill>
                <a:latin typeface="Quire Sans" panose="020B0502040400020003" pitchFamily="34" charset="0"/>
                <a:ea typeface="Cambria" panose="02040503050406030204" pitchFamily="18" charset="0"/>
                <a:cs typeface="Quire Sans" panose="020B0502040400020003" pitchFamily="34" charset="0"/>
              </a:rPr>
              <a:t>(</a:t>
            </a:r>
            <a:r>
              <a:rPr lang="en-US" sz="2400" b="1" i="1" dirty="0" err="1">
                <a:solidFill>
                  <a:srgbClr val="C55A11"/>
                </a:solidFill>
                <a:latin typeface="Quire Sans" panose="020B0502040400020003" pitchFamily="34" charset="0"/>
                <a:ea typeface="Cambria" panose="02040503050406030204" pitchFamily="18" charset="0"/>
                <a:cs typeface="Quire Sans" panose="020B0502040400020003" pitchFamily="34" charset="0"/>
              </a:rPr>
              <a:t>Precharge</a:t>
            </a:r>
            <a:r>
              <a:rPr lang="en-US" sz="2400" b="1" i="1" dirty="0">
                <a:solidFill>
                  <a:srgbClr val="C55A11"/>
                </a:solidFill>
                <a:latin typeface="Quire Sans" panose="020B0502040400020003" pitchFamily="34" charset="0"/>
                <a:ea typeface="Cambria" panose="02040503050406030204" pitchFamily="18" charset="0"/>
                <a:cs typeface="Quire Sans" panose="020B0502040400020003" pitchFamily="34" charset="0"/>
              </a:rPr>
              <a:t> Latency)</a:t>
            </a:r>
            <a:br>
              <a:rPr lang="en-US" sz="2400" b="1" i="1" dirty="0">
                <a:solidFill>
                  <a:srgbClr val="C55A11"/>
                </a:solidFill>
                <a:latin typeface="Quire Sans" panose="020B0502040400020003" pitchFamily="34" charset="0"/>
                <a:ea typeface="Cambria" panose="02040503050406030204" pitchFamily="18" charset="0"/>
                <a:cs typeface="Quire Sans" panose="020B0502040400020003" pitchFamily="34" charset="0"/>
              </a:rPr>
            </a:br>
            <a:endParaRPr lang="en-US" sz="2400" b="1" i="1" dirty="0">
              <a:solidFill>
                <a:srgbClr val="C55A11"/>
              </a:solidFill>
              <a:latin typeface="Quire Sans" panose="020B0502040400020003" pitchFamily="34" charset="0"/>
              <a:ea typeface="Cambria" panose="02040503050406030204" pitchFamily="18" charset="0"/>
              <a:cs typeface="Quire Sans" panose="020B0502040400020003" pitchFamily="34" charset="0"/>
            </a:endParaRPr>
          </a:p>
        </p:txBody>
      </p:sp>
      <p:sp>
        <p:nvSpPr>
          <p:cNvPr id="106" name="TextBox 105">
            <a:extLst>
              <a:ext uri="{FF2B5EF4-FFF2-40B4-BE49-F238E27FC236}">
                <a16:creationId xmlns:a16="http://schemas.microsoft.com/office/drawing/2014/main" id="{F8F1CA3A-4C65-2F46-AA5B-D38650B36ED5}"/>
              </a:ext>
            </a:extLst>
          </p:cNvPr>
          <p:cNvSpPr txBox="1"/>
          <p:nvPr/>
        </p:nvSpPr>
        <p:spPr>
          <a:xfrm>
            <a:off x="3642098" y="6464618"/>
            <a:ext cx="185980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HPCA’</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19</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
        <p:nvSpPr>
          <p:cNvPr id="10" name="Rectangle 9">
            <a:extLst>
              <a:ext uri="{FF2B5EF4-FFF2-40B4-BE49-F238E27FC236}">
                <a16:creationId xmlns:a16="http://schemas.microsoft.com/office/drawing/2014/main" id="{A0E44103-0CFA-4B0C-9DEC-0D82ED9E94CF}"/>
              </a:ext>
            </a:extLst>
          </p:cNvPr>
          <p:cNvSpPr/>
          <p:nvPr/>
        </p:nvSpPr>
        <p:spPr>
          <a:xfrm>
            <a:off x="0" y="866172"/>
            <a:ext cx="9143999" cy="323593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104" name="Straight Arrow Connector 103">
            <a:extLst>
              <a:ext uri="{FF2B5EF4-FFF2-40B4-BE49-F238E27FC236}">
                <a16:creationId xmlns:a16="http://schemas.microsoft.com/office/drawing/2014/main" id="{EB6D37C1-7D57-47BE-1A81-8A0897D1DD2D}"/>
              </a:ext>
            </a:extLst>
          </p:cNvPr>
          <p:cNvCxnSpPr>
            <a:cxnSpLocks/>
          </p:cNvCxnSpPr>
          <p:nvPr/>
        </p:nvCxnSpPr>
        <p:spPr>
          <a:xfrm>
            <a:off x="5344881" y="4897584"/>
            <a:ext cx="1160682" cy="9410"/>
          </a:xfrm>
          <a:prstGeom prst="straightConnector1">
            <a:avLst/>
          </a:prstGeom>
          <a:ln w="38100">
            <a:solidFill>
              <a:srgbClr val="E0C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F699543-2120-2924-77A7-2316DC740490}"/>
              </a:ext>
            </a:extLst>
          </p:cNvPr>
          <p:cNvSpPr/>
          <p:nvPr/>
        </p:nvSpPr>
        <p:spPr>
          <a:xfrm>
            <a:off x="4242216" y="4114200"/>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E0C002"/>
                </a:solidFill>
                <a:latin typeface="Quire Sans" panose="020B0502040400020003" pitchFamily="34" charset="0"/>
                <a:ea typeface="Cambria" panose="02040503050406030204" pitchFamily="18" charset="0"/>
                <a:cs typeface="Quire Sans" panose="020B0502040400020003" pitchFamily="34" charset="0"/>
              </a:rPr>
            </a:br>
            <a:r>
              <a:rPr lang="en-US" sz="2400" b="1" i="1" dirty="0">
                <a:solidFill>
                  <a:srgbClr val="E0C002"/>
                </a:solidFill>
                <a:latin typeface="Quire Sans" panose="020B0502040400020003" pitchFamily="34" charset="0"/>
                <a:ea typeface="Cambria" panose="02040503050406030204" pitchFamily="18" charset="0"/>
                <a:cs typeface="Quire Sans" panose="020B0502040400020003" pitchFamily="34" charset="0"/>
              </a:rPr>
              <a:t>(Access Latency)</a:t>
            </a:r>
            <a:br>
              <a:rPr lang="en-US" sz="2400" b="1" i="1" dirty="0">
                <a:solidFill>
                  <a:srgbClr val="E0C002"/>
                </a:solidFill>
                <a:latin typeface="Quire Sans" panose="020B0502040400020003" pitchFamily="34" charset="0"/>
                <a:ea typeface="Cambria" panose="02040503050406030204" pitchFamily="18" charset="0"/>
                <a:cs typeface="Quire Sans" panose="020B0502040400020003" pitchFamily="34" charset="0"/>
              </a:rPr>
            </a:br>
            <a:endParaRPr lang="en-US" sz="2400" b="1" i="1" dirty="0">
              <a:solidFill>
                <a:srgbClr val="E0C002"/>
              </a:solidFill>
              <a:latin typeface="Quire Sans" panose="020B0502040400020003" pitchFamily="34" charset="0"/>
              <a:ea typeface="Cambria" panose="02040503050406030204" pitchFamily="18" charset="0"/>
              <a:cs typeface="Quire Sans" panose="020B0502040400020003" pitchFamily="34" charset="0"/>
            </a:endParaRPr>
          </a:p>
        </p:txBody>
      </p:sp>
      <p:sp>
        <p:nvSpPr>
          <p:cNvPr id="2" name="TextBox 1">
            <a:extLst>
              <a:ext uri="{FF2B5EF4-FFF2-40B4-BE49-F238E27FC236}">
                <a16:creationId xmlns:a16="http://schemas.microsoft.com/office/drawing/2014/main" id="{090A85D2-10ED-010B-D083-396A2612E1DA}"/>
              </a:ext>
            </a:extLst>
          </p:cNvPr>
          <p:cNvSpPr txBox="1"/>
          <p:nvPr/>
        </p:nvSpPr>
        <p:spPr>
          <a:xfrm>
            <a:off x="11651226" y="-2635045"/>
            <a:ext cx="0" cy="0"/>
          </a:xfrm>
          <a:prstGeom prst="rect">
            <a:avLst/>
          </a:prstGeom>
          <a:noFill/>
          <a:ln w="57150">
            <a:noFill/>
          </a:ln>
        </p:spPr>
        <p:txBody>
          <a:bodyPr wrap="none" rtlCol="0" anchor="ctr">
            <a:noAutofit/>
          </a:bodyPr>
          <a:lstStyle/>
          <a:p>
            <a:pPr algn="ctr">
              <a:lnSpc>
                <a:spcPct val="90000"/>
              </a:lnSpc>
            </a:pPr>
            <a:endParaRPr lang="en-US" sz="2600" dirty="0">
              <a:solidFill>
                <a:prstClr val="black"/>
              </a:solidFill>
              <a:latin typeface="Quire Sans" panose="020B0502040400020003" pitchFamily="34" charset="0"/>
              <a:cs typeface="Quire Sans" panose="020B0502040400020003" pitchFamily="34" charset="0"/>
            </a:endParaRPr>
          </a:p>
        </p:txBody>
      </p:sp>
      <p:sp>
        <p:nvSpPr>
          <p:cNvPr id="6" name="Slide Number Placeholder 2">
            <a:extLst>
              <a:ext uri="{FF2B5EF4-FFF2-40B4-BE49-F238E27FC236}">
                <a16:creationId xmlns:a16="http://schemas.microsoft.com/office/drawing/2014/main" id="{D3995DE8-8EA1-EAC1-6490-7910B588559B}"/>
              </a:ext>
            </a:extLst>
          </p:cNvPr>
          <p:cNvSpPr>
            <a:spLocks noGrp="1"/>
          </p:cNvSpPr>
          <p:nvPr>
            <p:ph type="sldNum" sz="quarter" idx="12"/>
          </p:nvPr>
        </p:nvSpPr>
        <p:spPr>
          <a:xfrm>
            <a:off x="6913605" y="6329238"/>
            <a:ext cx="2057400" cy="528761"/>
          </a:xfrm>
        </p:spPr>
        <p:txBody>
          <a:bodyPr/>
          <a:lstStyle/>
          <a:p>
            <a:fld id="{C19D2B53-EDAE-4B41-B849-8916FA40BCB6}" type="slidenum">
              <a:rPr lang="en-US" smtClean="0"/>
              <a:pPr/>
              <a:t>6</a:t>
            </a:fld>
            <a:endParaRPr lang="en-US" dirty="0"/>
          </a:p>
        </p:txBody>
      </p:sp>
    </p:spTree>
    <p:extLst>
      <p:ext uri="{BB962C8B-B14F-4D97-AF65-F5344CB8AC3E}">
        <p14:creationId xmlns:p14="http://schemas.microsoft.com/office/powerpoint/2010/main" val="20033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1000"/>
                                        <p:tgtEl>
                                          <p:spTgt spid="49"/>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30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1000"/>
                                        <p:tgtEl>
                                          <p:spTgt spid="50"/>
                                        </p:tgtEl>
                                      </p:cBhvr>
                                    </p:animEffect>
                                  </p:childTnLst>
                                </p:cTn>
                              </p:par>
                              <p:par>
                                <p:cTn id="78" presetID="22" presetClass="exit" presetSubtype="1" fill="hold" nodeType="withEffect">
                                  <p:stCondLst>
                                    <p:cond delay="400"/>
                                  </p:stCondLst>
                                  <p:childTnLst>
                                    <p:animEffect transition="out" filter="wipe(up)">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7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2" fill="hold" nodeType="clickEffect">
                                  <p:stCondLst>
                                    <p:cond delay="0"/>
                                  </p:stCondLst>
                                  <p:childTnLst>
                                    <p:animEffect transition="out" filter="wipe(right)">
                                      <p:cBhvr>
                                        <p:cTn id="106" dur="1000"/>
                                        <p:tgtEl>
                                          <p:spTgt spid="49"/>
                                        </p:tgtEl>
                                      </p:cBhvr>
                                    </p:animEffect>
                                    <p:set>
                                      <p:cBhvr>
                                        <p:cTn id="107" dur="1" fill="hold">
                                          <p:stCondLst>
                                            <p:cond delay="999"/>
                                          </p:stCondLst>
                                        </p:cTn>
                                        <p:tgtEl>
                                          <p:spTgt spid="49"/>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wipe(left)">
                                      <p:cBhvr>
                                        <p:cTn id="118" dur="1000"/>
                                        <p:tgtEl>
                                          <p:spTgt spid="74"/>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up)">
                                      <p:cBhvr>
                                        <p:cTn id="125" dur="500"/>
                                        <p:tgtEl>
                                          <p:spTgt spid="75"/>
                                        </p:tgtEl>
                                      </p:cBhvr>
                                    </p:animEffect>
                                  </p:childTnLst>
                                </p:cTn>
                              </p:par>
                              <p:par>
                                <p:cTn id="126" presetID="22" presetClass="exit" presetSubtype="1" fill="hold" nodeType="withEffect">
                                  <p:stCondLst>
                                    <p:cond delay="400"/>
                                  </p:stCondLst>
                                  <p:childTnLst>
                                    <p:animEffect transition="out" filter="wipe(up)">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22" presetClass="entr" presetSubtype="1" fill="hold" grpId="0" nodeType="withEffect">
                                  <p:stCondLst>
                                    <p:cond delay="300"/>
                                  </p:stCondLst>
                                  <p:childTnLst>
                                    <p:set>
                                      <p:cBhvr>
                                        <p:cTn id="130" dur="1" fill="hold">
                                          <p:stCondLst>
                                            <p:cond delay="0"/>
                                          </p:stCondLst>
                                        </p:cTn>
                                        <p:tgtEl>
                                          <p:spTgt spid="85"/>
                                        </p:tgtEl>
                                        <p:attrNameLst>
                                          <p:attrName>style.visibility</p:attrName>
                                        </p:attrNameLst>
                                      </p:cBhvr>
                                      <p:to>
                                        <p:strVal val="visible"/>
                                      </p:to>
                                    </p:set>
                                    <p:animEffect transition="in" filter="wipe(up)">
                                      <p:cBhvr>
                                        <p:cTn id="131" dur="500"/>
                                        <p:tgtEl>
                                          <p:spTgt spid="85"/>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8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99"/>
                                        </p:tgtEl>
                                        <p:attrNameLst>
                                          <p:attrName>style.visibility</p:attrName>
                                        </p:attrNameLst>
                                      </p:cBhvr>
                                      <p:to>
                                        <p:strVal val="visible"/>
                                      </p:to>
                                    </p:set>
                                  </p:childTnLst>
                                </p:cTn>
                              </p:par>
                              <p:par>
                                <p:cTn id="152" presetID="1" presetClass="exit" presetSubtype="0" fill="hold" grpId="1" nodeType="withEffect">
                                  <p:stCondLst>
                                    <p:cond delay="0"/>
                                  </p:stCondLst>
                                  <p:childTnLst>
                                    <p:set>
                                      <p:cBhvr>
                                        <p:cTn id="153" dur="1" fill="hold">
                                          <p:stCondLst>
                                            <p:cond delay="0"/>
                                          </p:stCondLst>
                                        </p:cTn>
                                        <p:tgtEl>
                                          <p:spTgt spid="8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88"/>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P spid="69" grpId="0"/>
      <p:bldP spid="91" grpId="0"/>
      <p:bldP spid="102" grpId="0" animBg="1"/>
      <p:bldP spid="103" grpId="0" animBg="1"/>
      <p:bldP spid="10" grpId="0" animBg="1"/>
      <p:bldP spid="10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AD1FF-95A5-DC2A-A2F6-A54C70644FB7}"/>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8CC6A82B-34F4-CB04-81FE-45F606486B06}"/>
              </a:ext>
            </a:extLst>
          </p:cNvPr>
          <p:cNvCxnSpPr>
            <a:cxnSpLocks/>
          </p:cNvCxnSpPr>
          <p:nvPr/>
        </p:nvCxnSpPr>
        <p:spPr>
          <a:xfrm>
            <a:off x="1087822" y="4690913"/>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A9ACDF-DCA0-2AAC-3A74-3C34A3AF1B90}"/>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0569C75E-A78A-308F-2C09-29327A6D12FB}"/>
              </a:ext>
            </a:extLst>
          </p:cNvPr>
          <p:cNvSpPr>
            <a:spLocks noGrp="1"/>
          </p:cNvSpPr>
          <p:nvPr>
            <p:ph type="sldNum" sz="quarter" idx="12"/>
          </p:nvPr>
        </p:nvSpPr>
        <p:spPr/>
        <p:txBody>
          <a:bodyPr/>
          <a:lstStyle/>
          <a:p>
            <a:fld id="{C19D2B53-EDAE-4B41-B849-8916FA40BCB6}" type="slidenum">
              <a:rPr lang="en-US" smtClean="0"/>
              <a:pPr/>
              <a:t>60</a:t>
            </a:fld>
            <a:endParaRPr lang="en-US" dirty="0"/>
          </a:p>
        </p:txBody>
      </p:sp>
      <p:sp>
        <p:nvSpPr>
          <p:cNvPr id="15" name="Rectangle 14">
            <a:extLst>
              <a:ext uri="{FF2B5EF4-FFF2-40B4-BE49-F238E27FC236}">
                <a16:creationId xmlns:a16="http://schemas.microsoft.com/office/drawing/2014/main" id="{857FFCE9-7B01-8550-4C6A-745FBA09AAB8}"/>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FF062FC6-75DD-488F-72C6-2A40F0299972}"/>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ECBE7973-22E8-D66C-B70B-F34DB0F90DEE}"/>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554C86A-51C5-3987-7CB0-143DE3CCEDE4}"/>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9CD9211B-9A2B-ED89-9B64-96B3201A33E6}"/>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BCF7182D-4FCD-A5C7-1174-9A4E8108FC87}"/>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0F078BA9-39B3-5A8C-8281-B37E45297AF7}"/>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12401D09-2EA2-D977-F7E2-050F52DFA22F}"/>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pic>
        <p:nvPicPr>
          <p:cNvPr id="3" name="Graphic 2" descr="Single gear with solid fill">
            <a:extLst>
              <a:ext uri="{FF2B5EF4-FFF2-40B4-BE49-F238E27FC236}">
                <a16:creationId xmlns:a16="http://schemas.microsoft.com/office/drawing/2014/main" id="{050D8491-F24C-F701-9400-E113AA563C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cxnSp>
        <p:nvCxnSpPr>
          <p:cNvPr id="23" name="Straight Connector 22">
            <a:extLst>
              <a:ext uri="{FF2B5EF4-FFF2-40B4-BE49-F238E27FC236}">
                <a16:creationId xmlns:a16="http://schemas.microsoft.com/office/drawing/2014/main" id="{107AC5AD-ABE8-285F-D083-C742AE123B80}"/>
              </a:ext>
            </a:extLst>
          </p:cNvPr>
          <p:cNvCxnSpPr/>
          <p:nvPr/>
        </p:nvCxnSpPr>
        <p:spPr>
          <a:xfrm>
            <a:off x="2814535"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8E1BF23-17A2-F89F-8B3D-B70F01820FE2}"/>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12" name="Rectangle 11">
            <a:extLst>
              <a:ext uri="{FF2B5EF4-FFF2-40B4-BE49-F238E27FC236}">
                <a16:creationId xmlns:a16="http://schemas.microsoft.com/office/drawing/2014/main" id="{BC5E2417-401C-B122-0436-18536CD71B58}"/>
              </a:ext>
            </a:extLst>
          </p:cNvPr>
          <p:cNvSpPr/>
          <p:nvPr/>
        </p:nvSpPr>
        <p:spPr>
          <a:xfrm rot="16200000">
            <a:off x="5104681"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3" name="TextBox 12">
            <a:extLst>
              <a:ext uri="{FF2B5EF4-FFF2-40B4-BE49-F238E27FC236}">
                <a16:creationId xmlns:a16="http://schemas.microsoft.com/office/drawing/2014/main" id="{F3653419-A22F-8D2A-E182-C5F4B30EE942}"/>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pic>
        <p:nvPicPr>
          <p:cNvPr id="5" name="Graphic 4" descr="Pause with solid fill">
            <a:extLst>
              <a:ext uri="{FF2B5EF4-FFF2-40B4-BE49-F238E27FC236}">
                <a16:creationId xmlns:a16="http://schemas.microsoft.com/office/drawing/2014/main" id="{2F6FADA2-7AEA-C48C-86EB-DBE45B824D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596" y="653543"/>
            <a:ext cx="914400" cy="914400"/>
          </a:xfrm>
          <a:prstGeom prst="rect">
            <a:avLst/>
          </a:prstGeom>
        </p:spPr>
      </p:pic>
      <p:sp>
        <p:nvSpPr>
          <p:cNvPr id="6" name="Rectangle 5">
            <a:extLst>
              <a:ext uri="{FF2B5EF4-FFF2-40B4-BE49-F238E27FC236}">
                <a16:creationId xmlns:a16="http://schemas.microsoft.com/office/drawing/2014/main" id="{2BC1AB1F-BB18-5CC9-63F0-8B04AFEA518D}"/>
              </a:ext>
            </a:extLst>
          </p:cNvPr>
          <p:cNvSpPr/>
          <p:nvPr/>
        </p:nvSpPr>
        <p:spPr>
          <a:xfrm flipH="1">
            <a:off x="459599" y="4238031"/>
            <a:ext cx="1187617" cy="143613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Rectangle 6">
            <a:extLst>
              <a:ext uri="{FF2B5EF4-FFF2-40B4-BE49-F238E27FC236}">
                <a16:creationId xmlns:a16="http://schemas.microsoft.com/office/drawing/2014/main" id="{E35DD39D-3CAB-B4BE-1B53-B0E0519F880A}"/>
              </a:ext>
            </a:extLst>
          </p:cNvPr>
          <p:cNvSpPr/>
          <p:nvPr/>
        </p:nvSpPr>
        <p:spPr>
          <a:xfrm flipH="1">
            <a:off x="952468" y="1526120"/>
            <a:ext cx="1609147" cy="110685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226B4903-B2A9-77B2-F2D2-9973118DB130}"/>
              </a:ext>
            </a:extLst>
          </p:cNvPr>
          <p:cNvSpPr txBox="1"/>
          <p:nvPr/>
        </p:nvSpPr>
        <p:spPr>
          <a:xfrm>
            <a:off x="4529779" y="3530502"/>
            <a:ext cx="2808051" cy="73549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additional memory requests</a:t>
            </a:r>
            <a:br>
              <a:rPr lang="en-US" sz="2600" dirty="0">
                <a:solidFill>
                  <a:schemeClr val="accent6">
                    <a:lumMod val="75000"/>
                  </a:schemeClr>
                </a:solidFill>
              </a:rPr>
            </a:br>
            <a:r>
              <a:rPr lang="en-US" sz="2600" dirty="0">
                <a:solidFill>
                  <a:schemeClr val="accent6">
                    <a:lumMod val="75000"/>
                  </a:schemeClr>
                </a:solidFill>
              </a:rPr>
              <a:t>do not change scheduling decisions</a:t>
            </a:r>
          </a:p>
        </p:txBody>
      </p:sp>
      <p:sp>
        <p:nvSpPr>
          <p:cNvPr id="9" name="Oval 8">
            <a:extLst>
              <a:ext uri="{FF2B5EF4-FFF2-40B4-BE49-F238E27FC236}">
                <a16:creationId xmlns:a16="http://schemas.microsoft.com/office/drawing/2014/main" id="{4B639EB5-6381-D613-7EEA-7B38B4820E8F}"/>
              </a:ext>
            </a:extLst>
          </p:cNvPr>
          <p:cNvSpPr/>
          <p:nvPr/>
        </p:nvSpPr>
        <p:spPr>
          <a:xfrm>
            <a:off x="5613764" y="2864789"/>
            <a:ext cx="640080" cy="64008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noProof="0"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Tree>
    <p:extLst>
      <p:ext uri="{BB962C8B-B14F-4D97-AF65-F5344CB8AC3E}">
        <p14:creationId xmlns:p14="http://schemas.microsoft.com/office/powerpoint/2010/main" val="30017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000B-011F-BE72-689B-4239CE5B5E1F}"/>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510E235-F658-073E-363B-E30484FD5555}"/>
              </a:ext>
            </a:extLst>
          </p:cNvPr>
          <p:cNvCxnSpPr>
            <a:cxnSpLocks/>
          </p:cNvCxnSpPr>
          <p:nvPr/>
        </p:nvCxnSpPr>
        <p:spPr>
          <a:xfrm>
            <a:off x="1087822" y="4690913"/>
            <a:ext cx="0" cy="773767"/>
          </a:xfrm>
          <a:prstGeom prst="line">
            <a:avLst/>
          </a:prstGeom>
          <a:ln w="38100">
            <a:solidFill>
              <a:srgbClr val="C0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5FBDCA-DB0B-F777-F340-2E5724F16EC0}"/>
              </a:ext>
            </a:extLst>
          </p:cNvPr>
          <p:cNvSpPr>
            <a:spLocks noGrp="1"/>
          </p:cNvSpPr>
          <p:nvPr>
            <p:ph type="title"/>
          </p:nvPr>
        </p:nvSpPr>
        <p:spPr/>
        <p:txBody>
          <a:bodyPr/>
          <a:lstStyle/>
          <a:p>
            <a:r>
              <a:rPr lang="en-US" dirty="0" err="1"/>
              <a:t>EasyDRAM</a:t>
            </a:r>
            <a:r>
              <a:rPr lang="en-US" dirty="0"/>
              <a:t> </a:t>
            </a:r>
            <a:r>
              <a:rPr lang="en-US" i="1" dirty="0"/>
              <a:t>with</a:t>
            </a:r>
            <a:r>
              <a:rPr lang="en-US" dirty="0"/>
              <a:t> Time Scaling</a:t>
            </a:r>
          </a:p>
        </p:txBody>
      </p:sp>
      <p:sp>
        <p:nvSpPr>
          <p:cNvPr id="4" name="Slide Number Placeholder 3">
            <a:extLst>
              <a:ext uri="{FF2B5EF4-FFF2-40B4-BE49-F238E27FC236}">
                <a16:creationId xmlns:a16="http://schemas.microsoft.com/office/drawing/2014/main" id="{03A22F67-6F9C-C937-F9A7-18029108DD97}"/>
              </a:ext>
            </a:extLst>
          </p:cNvPr>
          <p:cNvSpPr>
            <a:spLocks noGrp="1"/>
          </p:cNvSpPr>
          <p:nvPr>
            <p:ph type="sldNum" sz="quarter" idx="12"/>
          </p:nvPr>
        </p:nvSpPr>
        <p:spPr/>
        <p:txBody>
          <a:bodyPr/>
          <a:lstStyle/>
          <a:p>
            <a:fld id="{C19D2B53-EDAE-4B41-B849-8916FA40BCB6}" type="slidenum">
              <a:rPr lang="en-US" smtClean="0"/>
              <a:pPr/>
              <a:t>61</a:t>
            </a:fld>
            <a:endParaRPr lang="en-US" dirty="0"/>
          </a:p>
        </p:txBody>
      </p:sp>
      <p:sp>
        <p:nvSpPr>
          <p:cNvPr id="15" name="Rectangle 14">
            <a:extLst>
              <a:ext uri="{FF2B5EF4-FFF2-40B4-BE49-F238E27FC236}">
                <a16:creationId xmlns:a16="http://schemas.microsoft.com/office/drawing/2014/main" id="{84E07F11-2C41-4F09-9D2A-8BFAF1544ACD}"/>
              </a:ext>
            </a:extLst>
          </p:cNvPr>
          <p:cNvSpPr/>
          <p:nvPr/>
        </p:nvSpPr>
        <p:spPr>
          <a:xfrm>
            <a:off x="3909391" y="1322961"/>
            <a:ext cx="3970013" cy="1297009"/>
          </a:xfrm>
          <a:prstGeom prst="rect">
            <a:avLst/>
          </a:prstGeom>
          <a:noFill/>
          <a:ln w="38100">
            <a:solidFill>
              <a:schemeClr val="accent4">
                <a:lumMod val="75000"/>
              </a:schemeClr>
            </a:solidFill>
          </a:ln>
        </p:spPr>
        <p:txBody>
          <a:bodyPr wrap="square" rtlCol="0" anchor="t">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2700" i="0" u="none" strike="noStrike" kern="1200" cap="none" spc="0" normalizeH="0" baseline="0" noProof="0" dirty="0">
              <a:ln>
                <a:noFill/>
              </a:ln>
              <a:solidFill>
                <a:schemeClr val="accent4">
                  <a:lumMod val="75000"/>
                </a:schemeClr>
              </a:solidFill>
              <a:effectLst/>
              <a:uLnTx/>
              <a:uFillTx/>
              <a:latin typeface="+mj-lt"/>
            </a:endParaRPr>
          </a:p>
        </p:txBody>
      </p:sp>
      <p:sp>
        <p:nvSpPr>
          <p:cNvPr id="16" name="Rectangle 15">
            <a:extLst>
              <a:ext uri="{FF2B5EF4-FFF2-40B4-BE49-F238E27FC236}">
                <a16:creationId xmlns:a16="http://schemas.microsoft.com/office/drawing/2014/main" id="{0920D595-7373-8D27-A31A-B9EEE6ACB81E}"/>
              </a:ext>
            </a:extLst>
          </p:cNvPr>
          <p:cNvSpPr/>
          <p:nvPr/>
        </p:nvSpPr>
        <p:spPr>
          <a:xfrm>
            <a:off x="1179803" y="1571091"/>
            <a:ext cx="1095983" cy="800748"/>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chemeClr val="accent2">
                    <a:lumMod val="75000"/>
                  </a:schemeClr>
                </a:solidFill>
                <a:effectLst/>
                <a:uLnTx/>
                <a:uFillTx/>
                <a:latin typeface="+mj-lt"/>
              </a:rPr>
              <a:t>CPU Core</a:t>
            </a:r>
          </a:p>
        </p:txBody>
      </p:sp>
      <p:cxnSp>
        <p:nvCxnSpPr>
          <p:cNvPr id="17" name="Straight Arrow Connector 16">
            <a:extLst>
              <a:ext uri="{FF2B5EF4-FFF2-40B4-BE49-F238E27FC236}">
                <a16:creationId xmlns:a16="http://schemas.microsoft.com/office/drawing/2014/main" id="{143FF94C-7D14-BF84-ECBA-D418FCD00A06}"/>
              </a:ext>
            </a:extLst>
          </p:cNvPr>
          <p:cNvCxnSpPr/>
          <p:nvPr/>
        </p:nvCxnSpPr>
        <p:spPr>
          <a:xfrm>
            <a:off x="579384" y="5044966"/>
            <a:ext cx="81547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4EBB39C-D23C-3105-3879-49F6354CC4C3}"/>
              </a:ext>
            </a:extLst>
          </p:cNvPr>
          <p:cNvSpPr/>
          <p:nvPr/>
        </p:nvSpPr>
        <p:spPr>
          <a:xfrm>
            <a:off x="579384"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lang="en-US" sz="1600" dirty="0">
                <a:solidFill>
                  <a:schemeClr val="accent5">
                    <a:lumMod val="75000"/>
                  </a:schemeClr>
                </a:solidFill>
                <a:latin typeface="Trebuchet MS" panose="020B0703020202090204" pitchFamily="34" charset="0"/>
              </a:rPr>
              <a:t>1</a:t>
            </a:r>
            <a:endPar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24" name="Rounded Rectangle 23">
            <a:extLst>
              <a:ext uri="{FF2B5EF4-FFF2-40B4-BE49-F238E27FC236}">
                <a16:creationId xmlns:a16="http://schemas.microsoft.com/office/drawing/2014/main" id="{9DA99C5A-7464-2C70-C76A-00E0883F95FE}"/>
              </a:ext>
            </a:extLst>
          </p:cNvPr>
          <p:cNvSpPr/>
          <p:nvPr/>
        </p:nvSpPr>
        <p:spPr>
          <a:xfrm>
            <a:off x="4090974" y="1737691"/>
            <a:ext cx="1615837" cy="800748"/>
          </a:xfrm>
          <a:prstGeom prst="roundRect">
            <a:avLst/>
          </a:prstGeom>
          <a:solidFill>
            <a:schemeClr val="accent2">
              <a:lumMod val="20000"/>
              <a:lumOff val="80000"/>
            </a:schemeClr>
          </a:solid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TextBox 24">
            <a:extLst>
              <a:ext uri="{FF2B5EF4-FFF2-40B4-BE49-F238E27FC236}">
                <a16:creationId xmlns:a16="http://schemas.microsoft.com/office/drawing/2014/main" id="{6C4B5A87-DD43-0C10-AE67-6D685AB64D00}"/>
              </a:ext>
            </a:extLst>
          </p:cNvPr>
          <p:cNvSpPr txBox="1"/>
          <p:nvPr/>
        </p:nvSpPr>
        <p:spPr>
          <a:xfrm>
            <a:off x="3789939" y="1388825"/>
            <a:ext cx="2217906" cy="299545"/>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rPr>
              <a:t>Request Q.</a:t>
            </a:r>
          </a:p>
        </p:txBody>
      </p:sp>
      <p:sp>
        <p:nvSpPr>
          <p:cNvPr id="28" name="Rounded Rectangle 27">
            <a:extLst>
              <a:ext uri="{FF2B5EF4-FFF2-40B4-BE49-F238E27FC236}">
                <a16:creationId xmlns:a16="http://schemas.microsoft.com/office/drawing/2014/main" id="{A524525C-A2D4-ADBB-8223-6B33A756E77C}"/>
              </a:ext>
            </a:extLst>
          </p:cNvPr>
          <p:cNvSpPr/>
          <p:nvPr/>
        </p:nvSpPr>
        <p:spPr>
          <a:xfrm>
            <a:off x="6050604" y="1737691"/>
            <a:ext cx="1615837" cy="800748"/>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Scheduler</a:t>
            </a:r>
          </a:p>
        </p:txBody>
      </p:sp>
      <p:sp>
        <p:nvSpPr>
          <p:cNvPr id="29" name="TextBox 28">
            <a:extLst>
              <a:ext uri="{FF2B5EF4-FFF2-40B4-BE49-F238E27FC236}">
                <a16:creationId xmlns:a16="http://schemas.microsoft.com/office/drawing/2014/main" id="{A27D014D-3D85-6E93-FE39-687F217D6AA8}"/>
              </a:ext>
            </a:extLst>
          </p:cNvPr>
          <p:cNvSpPr txBox="1"/>
          <p:nvPr/>
        </p:nvSpPr>
        <p:spPr>
          <a:xfrm>
            <a:off x="4779522" y="987067"/>
            <a:ext cx="2224391" cy="209773"/>
          </a:xfrm>
          <a:prstGeom prst="rect">
            <a:avLst/>
          </a:prstGeom>
          <a:noFill/>
          <a:ln w="57150">
            <a:noFill/>
          </a:ln>
        </p:spPr>
        <p:txBody>
          <a:bodyPr wrap="none" rtlCol="0" anchor="ctr">
            <a:noAutofit/>
          </a:bodyPr>
          <a:lstStyle/>
          <a:p>
            <a:pPr algn="ctr">
              <a:lnSpc>
                <a:spcPct val="90000"/>
              </a:lnSpc>
            </a:pPr>
            <a:r>
              <a:rPr kumimoji="0" lang="en-US" sz="2800" i="0" u="none" strike="noStrike" kern="1200" cap="none" spc="0" normalizeH="0" baseline="0" noProof="0" dirty="0">
                <a:ln>
                  <a:noFill/>
                </a:ln>
                <a:solidFill>
                  <a:schemeClr val="accent4">
                    <a:lumMod val="75000"/>
                  </a:schemeClr>
                </a:solidFill>
                <a:effectLst/>
                <a:uLnTx/>
                <a:uFillTx/>
                <a:latin typeface="+mj-lt"/>
              </a:rPr>
              <a:t>Programmable Mem. Ctrl.</a:t>
            </a:r>
          </a:p>
        </p:txBody>
      </p:sp>
      <p:pic>
        <p:nvPicPr>
          <p:cNvPr id="3" name="Graphic 2" descr="Single gear with solid fill">
            <a:extLst>
              <a:ext uri="{FF2B5EF4-FFF2-40B4-BE49-F238E27FC236}">
                <a16:creationId xmlns:a16="http://schemas.microsoft.com/office/drawing/2014/main" id="{286BF40D-09CD-85CD-E45C-F645DF709A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829" y="1322961"/>
            <a:ext cx="914400" cy="914400"/>
          </a:xfrm>
          <a:prstGeom prst="rect">
            <a:avLst/>
          </a:prstGeom>
        </p:spPr>
      </p:pic>
      <p:cxnSp>
        <p:nvCxnSpPr>
          <p:cNvPr id="23" name="Straight Connector 22">
            <a:extLst>
              <a:ext uri="{FF2B5EF4-FFF2-40B4-BE49-F238E27FC236}">
                <a16:creationId xmlns:a16="http://schemas.microsoft.com/office/drawing/2014/main" id="{7B4EA90D-9E89-52B7-884D-9923AAED511B}"/>
              </a:ext>
            </a:extLst>
          </p:cNvPr>
          <p:cNvCxnSpPr/>
          <p:nvPr/>
        </p:nvCxnSpPr>
        <p:spPr>
          <a:xfrm>
            <a:off x="2814535" y="4351506"/>
            <a:ext cx="0" cy="1329447"/>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B4D18FA-8DEA-8316-9810-BF55695E5CC3}"/>
              </a:ext>
            </a:extLst>
          </p:cNvPr>
          <p:cNvSpPr/>
          <p:nvPr/>
        </p:nvSpPr>
        <p:spPr>
          <a:xfrm>
            <a:off x="1702778" y="4895193"/>
            <a:ext cx="1016877"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1600" i="0" u="none" strike="noStrike" kern="1200" cap="none" spc="0" normalizeH="0" baseline="0" noProof="0" dirty="0">
                <a:ln>
                  <a:noFill/>
                </a:ln>
                <a:solidFill>
                  <a:schemeClr val="accent5">
                    <a:lumMod val="75000"/>
                  </a:schemeClr>
                </a:solidFill>
                <a:effectLst/>
                <a:uLnTx/>
                <a:uFillTx/>
                <a:latin typeface="+mj-lt"/>
              </a:rPr>
              <a:t>Request</a:t>
            </a:r>
            <a:r>
              <a:rPr kumimoji="0" lang="en-US" sz="16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rPr>
              <a:t>2</a:t>
            </a:r>
          </a:p>
        </p:txBody>
      </p:sp>
      <p:sp>
        <p:nvSpPr>
          <p:cNvPr id="12" name="Rectangle 11">
            <a:extLst>
              <a:ext uri="{FF2B5EF4-FFF2-40B4-BE49-F238E27FC236}">
                <a16:creationId xmlns:a16="http://schemas.microsoft.com/office/drawing/2014/main" id="{E7D29016-BC49-232A-AAC4-1CA10773AD2D}"/>
              </a:ext>
            </a:extLst>
          </p:cNvPr>
          <p:cNvSpPr/>
          <p:nvPr/>
        </p:nvSpPr>
        <p:spPr>
          <a:xfrm rot="16200000">
            <a:off x="5104681" y="1988292"/>
            <a:ext cx="675863" cy="299545"/>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solidFill>
                  <a:schemeClr val="accent5">
                    <a:lumMod val="75000"/>
                  </a:schemeClr>
                </a:solidFill>
                <a:effectLst/>
                <a:uLnTx/>
                <a:uFillTx/>
                <a:latin typeface="+mj-lt"/>
              </a:rPr>
              <a:t>R</a:t>
            </a:r>
            <a:r>
              <a:rPr lang="en-US" sz="2000" dirty="0">
                <a:solidFill>
                  <a:schemeClr val="accent5">
                    <a:lumMod val="75000"/>
                  </a:schemeClr>
                </a:solidFill>
                <a:latin typeface="Trebuchet MS" panose="020B0703020202090204" pitchFamily="34" charset="0"/>
              </a:rPr>
              <a:t>2</a:t>
            </a:r>
            <a:endParaRPr kumimoji="0" lang="en-US" sz="2000" i="0" u="none" strike="noStrike" kern="1200" cap="none" spc="0" normalizeH="0" baseline="0" noProof="0" dirty="0">
              <a:ln>
                <a:noFill/>
              </a:ln>
              <a:solidFill>
                <a:schemeClr val="accent5">
                  <a:lumMod val="75000"/>
                </a:schemeClr>
              </a:solidFill>
              <a:effectLst/>
              <a:uLnTx/>
              <a:uFillTx/>
              <a:latin typeface="Trebuchet MS" panose="020B0703020202090204" pitchFamily="34" charset="0"/>
            </a:endParaRPr>
          </a:p>
        </p:txBody>
      </p:sp>
      <p:sp>
        <p:nvSpPr>
          <p:cNvPr id="13" name="TextBox 12">
            <a:extLst>
              <a:ext uri="{FF2B5EF4-FFF2-40B4-BE49-F238E27FC236}">
                <a16:creationId xmlns:a16="http://schemas.microsoft.com/office/drawing/2014/main" id="{FC077921-B996-AE2E-3F3A-79968F28328E}"/>
              </a:ext>
            </a:extLst>
          </p:cNvPr>
          <p:cNvSpPr txBox="1"/>
          <p:nvPr/>
        </p:nvSpPr>
        <p:spPr>
          <a:xfrm>
            <a:off x="6601838" y="5265684"/>
            <a:ext cx="2200113" cy="35472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time</a:t>
            </a:r>
            <a:br>
              <a:rPr lang="en-US" sz="2600" dirty="0">
                <a:solidFill>
                  <a:prstClr val="black"/>
                </a:solidFill>
              </a:rPr>
            </a:br>
            <a:r>
              <a:rPr lang="en-US" sz="2600" dirty="0">
                <a:solidFill>
                  <a:prstClr val="black"/>
                </a:solidFill>
              </a:rPr>
              <a:t>(</a:t>
            </a:r>
            <a:r>
              <a:rPr lang="en-US" sz="2600" dirty="0" err="1">
                <a:solidFill>
                  <a:prstClr val="black"/>
                </a:solidFill>
              </a:rPr>
              <a:t>cpu</a:t>
            </a:r>
            <a:r>
              <a:rPr lang="en-US" sz="2600" dirty="0">
                <a:solidFill>
                  <a:prstClr val="black"/>
                </a:solidFill>
              </a:rPr>
              <a:t> clock cycles)</a:t>
            </a:r>
          </a:p>
        </p:txBody>
      </p:sp>
      <p:pic>
        <p:nvPicPr>
          <p:cNvPr id="5" name="Graphic 4" descr="Pause with solid fill">
            <a:extLst>
              <a:ext uri="{FF2B5EF4-FFF2-40B4-BE49-F238E27FC236}">
                <a16:creationId xmlns:a16="http://schemas.microsoft.com/office/drawing/2014/main" id="{8F44D7D6-E862-6B23-7D53-3E0D3A9102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596" y="653543"/>
            <a:ext cx="914400" cy="914400"/>
          </a:xfrm>
          <a:prstGeom prst="rect">
            <a:avLst/>
          </a:prstGeom>
        </p:spPr>
      </p:pic>
      <p:sp>
        <p:nvSpPr>
          <p:cNvPr id="7" name="Rectangle 6">
            <a:extLst>
              <a:ext uri="{FF2B5EF4-FFF2-40B4-BE49-F238E27FC236}">
                <a16:creationId xmlns:a16="http://schemas.microsoft.com/office/drawing/2014/main" id="{3C7C69AA-32F9-DF80-40C3-CEF5B5E64B81}"/>
              </a:ext>
            </a:extLst>
          </p:cNvPr>
          <p:cNvSpPr/>
          <p:nvPr/>
        </p:nvSpPr>
        <p:spPr>
          <a:xfrm flipH="1">
            <a:off x="952468" y="1526120"/>
            <a:ext cx="1609147" cy="1106856"/>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BEFB7488-EC74-F236-A9F5-10A2D54A1BD3}"/>
              </a:ext>
            </a:extLst>
          </p:cNvPr>
          <p:cNvSpPr txBox="1"/>
          <p:nvPr/>
        </p:nvSpPr>
        <p:spPr>
          <a:xfrm>
            <a:off x="4529779" y="3530502"/>
            <a:ext cx="2808051" cy="73549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additional memory requests</a:t>
            </a:r>
            <a:br>
              <a:rPr lang="en-US" sz="2600" dirty="0">
                <a:solidFill>
                  <a:schemeClr val="accent6">
                    <a:lumMod val="75000"/>
                  </a:schemeClr>
                </a:solidFill>
              </a:rPr>
            </a:br>
            <a:r>
              <a:rPr lang="en-US" sz="2600" dirty="0">
                <a:solidFill>
                  <a:schemeClr val="accent6">
                    <a:lumMod val="75000"/>
                  </a:schemeClr>
                </a:solidFill>
              </a:rPr>
              <a:t>do not change scheduling decisions</a:t>
            </a:r>
          </a:p>
        </p:txBody>
      </p:sp>
      <p:sp>
        <p:nvSpPr>
          <p:cNvPr id="9" name="Oval 8">
            <a:extLst>
              <a:ext uri="{FF2B5EF4-FFF2-40B4-BE49-F238E27FC236}">
                <a16:creationId xmlns:a16="http://schemas.microsoft.com/office/drawing/2014/main" id="{A4DA7B13-92BF-042F-B7C3-590A8A620553}"/>
              </a:ext>
            </a:extLst>
          </p:cNvPr>
          <p:cNvSpPr/>
          <p:nvPr/>
        </p:nvSpPr>
        <p:spPr>
          <a:xfrm>
            <a:off x="5613764" y="2864789"/>
            <a:ext cx="640080" cy="640080"/>
          </a:xfrm>
          <a:prstGeom prst="ellipse">
            <a:avLst/>
          </a:prstGeom>
          <a:solidFill>
            <a:schemeClr val="accent6">
              <a:lumMod val="20000"/>
              <a:lumOff val="80000"/>
            </a:schemeClr>
          </a:solidFill>
          <a:ln w="38100">
            <a:solidFill>
              <a:schemeClr val="accent6">
                <a:lumMod val="75000"/>
              </a:schemeClr>
            </a:solidFill>
          </a:ln>
        </p:spPr>
        <p:txBody>
          <a:bodyPr wrap="square" lIns="0" tIns="0" rIns="0" bIns="0" rtlCol="0" anchor="ctr">
            <a:normAutofit fontScale="92500" lnSpcReduction="10000"/>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noProof="0"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6" name="Rectangle 5">
            <a:extLst>
              <a:ext uri="{FF2B5EF4-FFF2-40B4-BE49-F238E27FC236}">
                <a16:creationId xmlns:a16="http://schemas.microsoft.com/office/drawing/2014/main" id="{2218E271-AEE1-AE71-B72B-4ABF004D435D}"/>
              </a:ext>
            </a:extLst>
          </p:cNvPr>
          <p:cNvSpPr/>
          <p:nvPr/>
        </p:nvSpPr>
        <p:spPr>
          <a:xfrm flipH="1">
            <a:off x="459596" y="739302"/>
            <a:ext cx="8511381" cy="5382638"/>
          </a:xfrm>
          <a:prstGeom prst="rect">
            <a:avLst/>
          </a:prstGeom>
          <a:solidFill>
            <a:schemeClr val="bg1">
              <a:alpha val="96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10" name="Picture 9">
            <a:extLst>
              <a:ext uri="{FF2B5EF4-FFF2-40B4-BE49-F238E27FC236}">
                <a16:creationId xmlns:a16="http://schemas.microsoft.com/office/drawing/2014/main" id="{A6940A78-AAD3-B589-6C4B-CAF66DC7B2CB}"/>
              </a:ext>
            </a:extLst>
          </p:cNvPr>
          <p:cNvPicPr>
            <a:picLocks noChangeAspect="1"/>
          </p:cNvPicPr>
          <p:nvPr/>
        </p:nvPicPr>
        <p:blipFill>
          <a:blip r:embed="rId7"/>
          <a:stretch>
            <a:fillRect/>
          </a:stretch>
        </p:blipFill>
        <p:spPr>
          <a:xfrm>
            <a:off x="685800" y="1690985"/>
            <a:ext cx="7772400" cy="4608809"/>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14" name="TextBox 13">
            <a:extLst>
              <a:ext uri="{FF2B5EF4-FFF2-40B4-BE49-F238E27FC236}">
                <a16:creationId xmlns:a16="http://schemas.microsoft.com/office/drawing/2014/main" id="{3926BB9C-61DB-3788-0DFF-DAE0B800E771}"/>
              </a:ext>
            </a:extLst>
          </p:cNvPr>
          <p:cNvSpPr txBox="1"/>
          <p:nvPr/>
        </p:nvSpPr>
        <p:spPr>
          <a:xfrm>
            <a:off x="1125252" y="955065"/>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8"/>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2546022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5DDC-5FB8-C2CA-7488-4557F34C1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553C5-406A-7787-BE57-3F62BA422418}"/>
              </a:ext>
            </a:extLst>
          </p:cNvPr>
          <p:cNvSpPr>
            <a:spLocks noGrp="1"/>
          </p:cNvSpPr>
          <p:nvPr>
            <p:ph type="title"/>
          </p:nvPr>
        </p:nvSpPr>
        <p:spPr/>
        <p:txBody>
          <a:bodyPr/>
          <a:lstStyle/>
          <a:p>
            <a:r>
              <a:rPr lang="en-US" dirty="0"/>
              <a:t>Time Scaling is Validated (I)</a:t>
            </a:r>
          </a:p>
        </p:txBody>
      </p:sp>
      <p:sp>
        <p:nvSpPr>
          <p:cNvPr id="4" name="Slide Number Placeholder 3">
            <a:extLst>
              <a:ext uri="{FF2B5EF4-FFF2-40B4-BE49-F238E27FC236}">
                <a16:creationId xmlns:a16="http://schemas.microsoft.com/office/drawing/2014/main" id="{CB50BB03-F3D6-43FC-9D16-FDFCEF4E9350}"/>
              </a:ext>
            </a:extLst>
          </p:cNvPr>
          <p:cNvSpPr>
            <a:spLocks noGrp="1"/>
          </p:cNvSpPr>
          <p:nvPr>
            <p:ph type="sldNum" sz="quarter" idx="12"/>
          </p:nvPr>
        </p:nvSpPr>
        <p:spPr/>
        <p:txBody>
          <a:bodyPr/>
          <a:lstStyle/>
          <a:p>
            <a:fld id="{C19D2B53-EDAE-4B41-B849-8916FA40BCB6}" type="slidenum">
              <a:rPr lang="en-US" smtClean="0"/>
              <a:pPr/>
              <a:t>62</a:t>
            </a:fld>
            <a:endParaRPr lang="en-US" dirty="0"/>
          </a:p>
        </p:txBody>
      </p:sp>
      <p:sp>
        <p:nvSpPr>
          <p:cNvPr id="7" name="Content Placeholder 6">
            <a:extLst>
              <a:ext uri="{FF2B5EF4-FFF2-40B4-BE49-F238E27FC236}">
                <a16:creationId xmlns:a16="http://schemas.microsoft.com/office/drawing/2014/main" id="{31492A2A-2595-540B-C9D8-4119B28359DF}"/>
              </a:ext>
            </a:extLst>
          </p:cNvPr>
          <p:cNvSpPr>
            <a:spLocks noGrp="1"/>
          </p:cNvSpPr>
          <p:nvPr>
            <p:ph idx="1"/>
          </p:nvPr>
        </p:nvSpPr>
        <p:spPr/>
        <p:txBody>
          <a:bodyPr/>
          <a:lstStyle/>
          <a:p>
            <a:r>
              <a:rPr lang="en-US" dirty="0"/>
              <a:t>Use a two-level approach</a:t>
            </a:r>
          </a:p>
        </p:txBody>
      </p:sp>
      <p:sp>
        <p:nvSpPr>
          <p:cNvPr id="8" name="Oval 7">
            <a:extLst>
              <a:ext uri="{FF2B5EF4-FFF2-40B4-BE49-F238E27FC236}">
                <a16:creationId xmlns:a16="http://schemas.microsoft.com/office/drawing/2014/main" id="{C1D34698-1812-3C6F-3F2C-8C5B7EAA54E6}"/>
              </a:ext>
            </a:extLst>
          </p:cNvPr>
          <p:cNvSpPr/>
          <p:nvPr/>
        </p:nvSpPr>
        <p:spPr>
          <a:xfrm>
            <a:off x="257799" y="2360837"/>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10" name="TextBox 9">
            <a:extLst>
              <a:ext uri="{FF2B5EF4-FFF2-40B4-BE49-F238E27FC236}">
                <a16:creationId xmlns:a16="http://schemas.microsoft.com/office/drawing/2014/main" id="{6C7F4F1D-1247-4AD6-3C51-560023C1E0EB}"/>
              </a:ext>
            </a:extLst>
          </p:cNvPr>
          <p:cNvSpPr txBox="1"/>
          <p:nvPr/>
        </p:nvSpPr>
        <p:spPr>
          <a:xfrm>
            <a:off x="1274510" y="2360837"/>
            <a:ext cx="6408683" cy="914402"/>
          </a:xfrm>
          <a:prstGeom prst="rect">
            <a:avLst/>
          </a:prstGeom>
          <a:noFill/>
          <a:ln w="57150">
            <a:noFill/>
          </a:ln>
        </p:spPr>
        <p:txBody>
          <a:bodyPr wrap="none" rtlCol="0" anchor="ctr">
            <a:noAutofit/>
          </a:bodyPr>
          <a:lstStyle/>
          <a:p>
            <a:pPr>
              <a:lnSpc>
                <a:spcPct val="90000"/>
              </a:lnSpc>
            </a:pPr>
            <a:r>
              <a:rPr lang="en-US" sz="2600" dirty="0"/>
              <a:t>RTL </a:t>
            </a:r>
            <a:r>
              <a:rPr lang="en-US" sz="2600" dirty="0">
                <a:solidFill>
                  <a:schemeClr val="accent4">
                    <a:lumMod val="75000"/>
                  </a:schemeClr>
                </a:solidFill>
              </a:rPr>
              <a:t>simulation</a:t>
            </a:r>
            <a:r>
              <a:rPr lang="en-US" sz="2600" dirty="0"/>
              <a:t> of </a:t>
            </a:r>
            <a:r>
              <a:rPr lang="en-US" sz="2600" dirty="0" err="1"/>
              <a:t>EasyDRAM</a:t>
            </a:r>
            <a:endParaRPr lang="en-US" sz="2600" dirty="0"/>
          </a:p>
        </p:txBody>
      </p:sp>
      <p:sp>
        <p:nvSpPr>
          <p:cNvPr id="15" name="Oval 14">
            <a:extLst>
              <a:ext uri="{FF2B5EF4-FFF2-40B4-BE49-F238E27FC236}">
                <a16:creationId xmlns:a16="http://schemas.microsoft.com/office/drawing/2014/main" id="{DC0640C5-A73C-3067-5681-D86A4CCC05B2}"/>
              </a:ext>
            </a:extLst>
          </p:cNvPr>
          <p:cNvSpPr/>
          <p:nvPr/>
        </p:nvSpPr>
        <p:spPr>
          <a:xfrm>
            <a:off x="257799" y="4041388"/>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16" name="TextBox 15">
            <a:extLst>
              <a:ext uri="{FF2B5EF4-FFF2-40B4-BE49-F238E27FC236}">
                <a16:creationId xmlns:a16="http://schemas.microsoft.com/office/drawing/2014/main" id="{74C8D5FE-2E24-2643-0684-0FA2853A3D3F}"/>
              </a:ext>
            </a:extLst>
          </p:cNvPr>
          <p:cNvSpPr txBox="1"/>
          <p:nvPr/>
        </p:nvSpPr>
        <p:spPr>
          <a:xfrm>
            <a:off x="1274510" y="4041387"/>
            <a:ext cx="7611691" cy="914402"/>
          </a:xfrm>
          <a:prstGeom prst="rect">
            <a:avLst/>
          </a:prstGeom>
          <a:noFill/>
          <a:ln w="57150">
            <a:noFill/>
          </a:ln>
        </p:spPr>
        <p:txBody>
          <a:bodyPr wrap="none" rtlCol="0" anchor="ctr">
            <a:noAutofit/>
          </a:bodyPr>
          <a:lstStyle/>
          <a:p>
            <a:pPr>
              <a:lnSpc>
                <a:spcPct val="90000"/>
              </a:lnSpc>
            </a:pPr>
            <a:r>
              <a:rPr lang="en-US" sz="2600" dirty="0">
                <a:solidFill>
                  <a:schemeClr val="accent6">
                    <a:lumMod val="75000"/>
                  </a:schemeClr>
                </a:solidFill>
              </a:rPr>
              <a:t>Memory latency profile </a:t>
            </a:r>
            <a:r>
              <a:rPr lang="en-US" sz="2600" dirty="0"/>
              <a:t>comparison to</a:t>
            </a:r>
            <a:r>
              <a:rPr lang="en-US" sz="2600" dirty="0">
                <a:solidFill>
                  <a:schemeClr val="accent6">
                    <a:lumMod val="75000"/>
                  </a:schemeClr>
                </a:solidFill>
              </a:rPr>
              <a:t> a real system</a:t>
            </a:r>
            <a:endParaRPr lang="en-US" sz="2600" dirty="0">
              <a:solidFill>
                <a:prstClr val="black"/>
              </a:solidFill>
            </a:endParaRPr>
          </a:p>
        </p:txBody>
      </p:sp>
    </p:spTree>
    <p:extLst>
      <p:ext uri="{BB962C8B-B14F-4D97-AF65-F5344CB8AC3E}">
        <p14:creationId xmlns:p14="http://schemas.microsoft.com/office/powerpoint/2010/main" val="1383683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FD8D-9878-9706-F57F-CB00875D2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38951-CBFC-2824-47B5-C1B7C7918644}"/>
              </a:ext>
            </a:extLst>
          </p:cNvPr>
          <p:cNvSpPr>
            <a:spLocks noGrp="1"/>
          </p:cNvSpPr>
          <p:nvPr>
            <p:ph type="title"/>
          </p:nvPr>
        </p:nvSpPr>
        <p:spPr/>
        <p:txBody>
          <a:bodyPr/>
          <a:lstStyle/>
          <a:p>
            <a:r>
              <a:rPr lang="en-US" dirty="0" err="1"/>
              <a:t>EasyDRAM</a:t>
            </a:r>
            <a:r>
              <a:rPr lang="en-US" dirty="0"/>
              <a:t> Implementation</a:t>
            </a:r>
          </a:p>
        </p:txBody>
      </p:sp>
      <p:sp>
        <p:nvSpPr>
          <p:cNvPr id="4" name="Slide Number Placeholder 3">
            <a:extLst>
              <a:ext uri="{FF2B5EF4-FFF2-40B4-BE49-F238E27FC236}">
                <a16:creationId xmlns:a16="http://schemas.microsoft.com/office/drawing/2014/main" id="{432E7FC4-8F6D-4F49-6D9A-A1504DE961DC}"/>
              </a:ext>
            </a:extLst>
          </p:cNvPr>
          <p:cNvSpPr>
            <a:spLocks noGrp="1"/>
          </p:cNvSpPr>
          <p:nvPr>
            <p:ph type="sldNum" sz="quarter" idx="12"/>
          </p:nvPr>
        </p:nvSpPr>
        <p:spPr/>
        <p:txBody>
          <a:bodyPr/>
          <a:lstStyle/>
          <a:p>
            <a:fld id="{C19D2B53-EDAE-4B41-B849-8916FA40BCB6}" type="slidenum">
              <a:rPr lang="en-US" smtClean="0"/>
              <a:pPr/>
              <a:t>63</a:t>
            </a:fld>
            <a:endParaRPr lang="en-US" dirty="0"/>
          </a:p>
        </p:txBody>
      </p:sp>
      <p:pic>
        <p:nvPicPr>
          <p:cNvPr id="5" name="Picture 4">
            <a:extLst>
              <a:ext uri="{FF2B5EF4-FFF2-40B4-BE49-F238E27FC236}">
                <a16:creationId xmlns:a16="http://schemas.microsoft.com/office/drawing/2014/main" id="{3E34BC2E-E5DB-0E6F-2679-95541F64BBF1}"/>
              </a:ext>
            </a:extLst>
          </p:cNvPr>
          <p:cNvPicPr>
            <a:picLocks noChangeAspect="1"/>
          </p:cNvPicPr>
          <p:nvPr/>
        </p:nvPicPr>
        <p:blipFill>
          <a:blip r:embed="rId3"/>
          <a:stretch>
            <a:fillRect/>
          </a:stretch>
        </p:blipFill>
        <p:spPr>
          <a:xfrm>
            <a:off x="1472998" y="1582355"/>
            <a:ext cx="6198003" cy="4746883"/>
          </a:xfrm>
          <a:prstGeom prst="rect">
            <a:avLst/>
          </a:prstGeom>
        </p:spPr>
      </p:pic>
      <p:sp>
        <p:nvSpPr>
          <p:cNvPr id="3" name="TextBox 2">
            <a:extLst>
              <a:ext uri="{FF2B5EF4-FFF2-40B4-BE49-F238E27FC236}">
                <a16:creationId xmlns:a16="http://schemas.microsoft.com/office/drawing/2014/main" id="{77C17685-2FEF-037D-5E72-5CB057747C6F}"/>
              </a:ext>
            </a:extLst>
          </p:cNvPr>
          <p:cNvSpPr txBox="1"/>
          <p:nvPr/>
        </p:nvSpPr>
        <p:spPr>
          <a:xfrm>
            <a:off x="1125252" y="955065"/>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34231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59978-2F07-0C20-6544-5CA8E965F2F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1186023-BA08-5C64-59BC-40E02C6A0412}"/>
              </a:ext>
            </a:extLst>
          </p:cNvPr>
          <p:cNvSpPr>
            <a:spLocks noGrp="1"/>
          </p:cNvSpPr>
          <p:nvPr>
            <p:ph type="title"/>
          </p:nvPr>
        </p:nvSpPr>
        <p:spPr/>
        <p:txBody>
          <a:bodyPr>
            <a:noAutofit/>
          </a:bodyPr>
          <a:lstStyle/>
          <a:p>
            <a:r>
              <a:rPr lang="en-US" dirty="0" err="1"/>
              <a:t>EasyDRAM’s</a:t>
            </a:r>
            <a:r>
              <a:rPr lang="en-US" dirty="0"/>
              <a:t> FPGA Prototype</a:t>
            </a:r>
            <a:endParaRPr lang="tr-TR" dirty="0"/>
          </a:p>
        </p:txBody>
      </p:sp>
      <p:sp>
        <p:nvSpPr>
          <p:cNvPr id="5" name="TextBox 4">
            <a:extLst>
              <a:ext uri="{FF2B5EF4-FFF2-40B4-BE49-F238E27FC236}">
                <a16:creationId xmlns:a16="http://schemas.microsoft.com/office/drawing/2014/main" id="{785D0EC6-2CC8-DC6B-5889-78CFB5FC99C2}"/>
              </a:ext>
            </a:extLst>
          </p:cNvPr>
          <p:cNvSpPr txBox="1"/>
          <p:nvPr/>
        </p:nvSpPr>
        <p:spPr>
          <a:xfrm>
            <a:off x="321073" y="933435"/>
            <a:ext cx="8815517" cy="1149033"/>
          </a:xfrm>
          <a:prstGeom prst="rect">
            <a:avLst/>
          </a:prstGeom>
          <a:noFill/>
        </p:spPr>
        <p:txBody>
          <a:bodyPr wrap="square" rtlCol="0">
            <a:spAutoFit/>
          </a:bodyPr>
          <a:lstStyle/>
          <a:p>
            <a:pPr>
              <a:spcBef>
                <a:spcPts val="400"/>
              </a:spcBef>
            </a:pPr>
            <a:r>
              <a:rPr lang="en-US" sz="2400" dirty="0">
                <a:solidFill>
                  <a:schemeClr val="accent5"/>
                </a:solidFill>
                <a:latin typeface="Quire Sans" panose="020B0502040400020003" pitchFamily="34" charset="0"/>
                <a:ea typeface="Cambria" panose="02040503050406030204" pitchFamily="18" charset="0"/>
                <a:cs typeface="Quire Sans" panose="020B0502040400020003" pitchFamily="34" charset="0"/>
              </a:rPr>
              <a:t>Full system prototype </a:t>
            </a:r>
            <a:r>
              <a:rPr lang="en-US" sz="2400" dirty="0">
                <a:latin typeface="Quire Sans" panose="020B0502040400020003" pitchFamily="34" charset="0"/>
                <a:ea typeface="Cambria" panose="02040503050406030204" pitchFamily="18" charset="0"/>
                <a:cs typeface="Quire Sans" panose="020B0502040400020003" pitchFamily="34" charset="0"/>
              </a:rPr>
              <a:t>on Xilinx VCU</a:t>
            </a:r>
            <a:r>
              <a:rPr lang="en-US" sz="2400" dirty="0">
                <a:latin typeface="Trebuchet MS" panose="020B0703020202090204" pitchFamily="34" charset="0"/>
                <a:ea typeface="Cambria" panose="02040503050406030204" pitchFamily="18" charset="0"/>
                <a:cs typeface="Quire Sans" panose="020B0502040400020003" pitchFamily="34" charset="0"/>
              </a:rPr>
              <a:t>108</a:t>
            </a:r>
            <a:r>
              <a:rPr lang="en-US" sz="2400" dirty="0">
                <a:latin typeface="Quire Sans" panose="020B0502040400020003" pitchFamily="34" charset="0"/>
                <a:ea typeface="Cambria" panose="02040503050406030204" pitchFamily="18" charset="0"/>
                <a:cs typeface="Quire Sans" panose="020B0502040400020003" pitchFamily="34" charset="0"/>
              </a:rPr>
              <a:t> FPGA board</a:t>
            </a:r>
          </a:p>
          <a:p>
            <a:pPr marL="285750" indent="-285750">
              <a:spcBef>
                <a:spcPts val="400"/>
              </a:spcBef>
              <a:buFont typeface="Arial" panose="020B0604020202020204" pitchFamily="34" charset="0"/>
              <a:buChar char="•"/>
            </a:pPr>
            <a:r>
              <a:rPr lang="en-US" sz="1900" b="1" dirty="0">
                <a:latin typeface="Quire Sans" panose="020B0502040400020003" pitchFamily="34" charset="0"/>
                <a:ea typeface="Cambria" panose="02040503050406030204" pitchFamily="18" charset="0"/>
                <a:cs typeface="Quire Sans" panose="020B0502040400020003" pitchFamily="34" charset="0"/>
              </a:rPr>
              <a:t>RISC-V System: </a:t>
            </a:r>
            <a:r>
              <a:rPr lang="en-US" sz="1900" dirty="0">
                <a:latin typeface="Quire Sans" panose="020B0502040400020003" pitchFamily="34" charset="0"/>
                <a:ea typeface="Cambria" panose="02040503050406030204" pitchFamily="18" charset="0"/>
                <a:cs typeface="Quire Sans" panose="020B0502040400020003" pitchFamily="34" charset="0"/>
              </a:rPr>
              <a:t>Out-of-order Boom Core in Rocket Chip with </a:t>
            </a:r>
            <a:r>
              <a:rPr lang="en-US" sz="1900" dirty="0">
                <a:latin typeface="Trebuchet MS" panose="020B0703020202090204" pitchFamily="34" charset="0"/>
                <a:ea typeface="Cambria" panose="02040503050406030204" pitchFamily="18" charset="0"/>
                <a:cs typeface="Quire Sans" panose="020B0502040400020003" pitchFamily="34" charset="0"/>
              </a:rPr>
              <a:t>512</a:t>
            </a:r>
            <a:r>
              <a:rPr lang="en-US" sz="1900" dirty="0">
                <a:latin typeface="Quire Sans" panose="020B0502040400020003" pitchFamily="34" charset="0"/>
                <a:ea typeface="Cambria" panose="02040503050406030204" pitchFamily="18" charset="0"/>
                <a:cs typeface="Quire Sans" panose="020B0502040400020003" pitchFamily="34" charset="0"/>
              </a:rPr>
              <a:t> KiB L</a:t>
            </a:r>
            <a:r>
              <a:rPr lang="en-US" sz="1900" dirty="0">
                <a:latin typeface="Trebuchet MS" panose="020B0703020202090204" pitchFamily="34" charset="0"/>
                <a:ea typeface="Cambria" panose="02040503050406030204" pitchFamily="18" charset="0"/>
                <a:cs typeface="Quire Sans" panose="020B0502040400020003" pitchFamily="34" charset="0"/>
              </a:rPr>
              <a:t>2</a:t>
            </a:r>
            <a:r>
              <a:rPr lang="en-US" sz="1900" dirty="0">
                <a:latin typeface="Quire Sans" panose="020B0502040400020003" pitchFamily="34" charset="0"/>
                <a:ea typeface="Cambria" panose="02040503050406030204" pitchFamily="18" charset="0"/>
                <a:cs typeface="Quire Sans" panose="020B0502040400020003" pitchFamily="34" charset="0"/>
              </a:rPr>
              <a:t> cache</a:t>
            </a:r>
          </a:p>
          <a:p>
            <a:pPr marL="285750" indent="-285750">
              <a:spcBef>
                <a:spcPts val="400"/>
              </a:spcBef>
              <a:buFont typeface="Arial" panose="020B0604020202020204" pitchFamily="34" charset="0"/>
              <a:buChar char="•"/>
            </a:pPr>
            <a:r>
              <a:rPr lang="en-US" sz="1900" b="1" dirty="0">
                <a:latin typeface="Quire Sans" panose="020B0502040400020003" pitchFamily="34" charset="0"/>
                <a:ea typeface="Cambria" panose="02040503050406030204" pitchFamily="18" charset="0"/>
                <a:cs typeface="Quire Sans" panose="020B0502040400020003" pitchFamily="34" charset="0"/>
              </a:rPr>
              <a:t>Real DDR</a:t>
            </a:r>
            <a:r>
              <a:rPr lang="en-US" sz="1900" b="1" dirty="0">
                <a:latin typeface="Trebuchet MS" panose="020B0703020202090204" pitchFamily="34" charset="0"/>
                <a:ea typeface="Cambria" panose="02040503050406030204" pitchFamily="18" charset="0"/>
                <a:cs typeface="Quire Sans" panose="020B0502040400020003" pitchFamily="34" charset="0"/>
              </a:rPr>
              <a:t>4</a:t>
            </a:r>
            <a:r>
              <a:rPr lang="en-US" sz="1900" b="1" dirty="0">
                <a:latin typeface="Quire Sans" panose="020B0502040400020003" pitchFamily="34" charset="0"/>
                <a:ea typeface="Cambria" panose="02040503050406030204" pitchFamily="18" charset="0"/>
                <a:cs typeface="Quire Sans" panose="020B0502040400020003" pitchFamily="34" charset="0"/>
              </a:rPr>
              <a:t> DRAM:</a:t>
            </a:r>
            <a:r>
              <a:rPr lang="en-US" sz="1900" dirty="0">
                <a:latin typeface="Quire Sans" panose="020B0502040400020003" pitchFamily="34" charset="0"/>
                <a:ea typeface="Cambria" panose="02040503050406030204" pitchFamily="18" charset="0"/>
                <a:cs typeface="Quire Sans" panose="020B0502040400020003" pitchFamily="34" charset="0"/>
              </a:rPr>
              <a:t> Micron EDY</a:t>
            </a:r>
            <a:r>
              <a:rPr lang="en-US" sz="1900" dirty="0">
                <a:latin typeface="Trebuchet MS" panose="020B0703020202090204" pitchFamily="34" charset="0"/>
                <a:ea typeface="Cambria" panose="02040503050406030204" pitchFamily="18" charset="0"/>
                <a:cs typeface="Quire Sans" panose="020B0502040400020003" pitchFamily="34" charset="0"/>
              </a:rPr>
              <a:t>4016</a:t>
            </a:r>
            <a:r>
              <a:rPr lang="en-US" sz="1900" dirty="0">
                <a:latin typeface="Quire Sans" panose="020B0502040400020003" pitchFamily="34" charset="0"/>
                <a:ea typeface="Cambria" panose="02040503050406030204" pitchFamily="18" charset="0"/>
                <a:cs typeface="Quire Sans" panose="020B0502040400020003" pitchFamily="34" charset="0"/>
              </a:rPr>
              <a:t>AABG-DR-F-D, </a:t>
            </a:r>
            <a:r>
              <a:rPr lang="en-US" sz="1900" dirty="0">
                <a:latin typeface="Trebuchet MS" panose="020B0703020202090204" pitchFamily="34" charset="0"/>
                <a:ea typeface="Cambria" panose="02040503050406030204" pitchFamily="18" charset="0"/>
                <a:cs typeface="Quire Sans" panose="020B0502040400020003" pitchFamily="34" charset="0"/>
              </a:rPr>
              <a:t>4</a:t>
            </a:r>
            <a:r>
              <a:rPr lang="en-US" sz="1900" dirty="0">
                <a:latin typeface="Quire Sans" panose="020B0502040400020003" pitchFamily="34" charset="0"/>
                <a:ea typeface="Cambria" panose="02040503050406030204" pitchFamily="18" charset="0"/>
                <a:cs typeface="Quire Sans" panose="020B0502040400020003" pitchFamily="34" charset="0"/>
              </a:rPr>
              <a:t> GiB, </a:t>
            </a:r>
            <a:r>
              <a:rPr lang="en-US" sz="1900" dirty="0">
                <a:latin typeface="Trebuchet MS" panose="020B0703020202090204" pitchFamily="34" charset="0"/>
                <a:ea typeface="Cambria" panose="02040503050406030204" pitchFamily="18" charset="0"/>
                <a:cs typeface="Quire Sans" panose="020B0502040400020003" pitchFamily="34" charset="0"/>
              </a:rPr>
              <a:t>1,333</a:t>
            </a:r>
            <a:r>
              <a:rPr lang="en-US" sz="1900" dirty="0">
                <a:latin typeface="Quire Sans" panose="020B0502040400020003" pitchFamily="34" charset="0"/>
                <a:ea typeface="Cambria" panose="02040503050406030204" pitchFamily="18" charset="0"/>
                <a:cs typeface="Quire Sans" panose="020B0502040400020003" pitchFamily="34" charset="0"/>
              </a:rPr>
              <a:t> MT/s</a:t>
            </a:r>
            <a:endParaRPr lang="en-CH" sz="1900" dirty="0">
              <a:latin typeface="Quire Sans" panose="020B0502040400020003" pitchFamily="34" charset="0"/>
              <a:ea typeface="Cambria" panose="02040503050406030204" pitchFamily="18" charset="0"/>
              <a:cs typeface="Quire Sans" panose="020B0502040400020003" pitchFamily="34" charset="0"/>
            </a:endParaRPr>
          </a:p>
        </p:txBody>
      </p:sp>
      <p:pic>
        <p:nvPicPr>
          <p:cNvPr id="3" name="Picture 2">
            <a:extLst>
              <a:ext uri="{FF2B5EF4-FFF2-40B4-BE49-F238E27FC236}">
                <a16:creationId xmlns:a16="http://schemas.microsoft.com/office/drawing/2014/main" id="{79A2C6FD-7C2F-EC58-C1C5-45146A5DF772}"/>
              </a:ext>
            </a:extLst>
          </p:cNvPr>
          <p:cNvPicPr>
            <a:picLocks noChangeAspect="1"/>
          </p:cNvPicPr>
          <p:nvPr/>
        </p:nvPicPr>
        <p:blipFill>
          <a:blip r:embed="rId3"/>
          <a:stretch>
            <a:fillRect/>
          </a:stretch>
        </p:blipFill>
        <p:spPr>
          <a:xfrm rot="5400000">
            <a:off x="2453723" y="1948442"/>
            <a:ext cx="4236554" cy="4885734"/>
          </a:xfrm>
          <a:prstGeom prst="rect">
            <a:avLst/>
          </a:prstGeom>
        </p:spPr>
      </p:pic>
      <p:sp>
        <p:nvSpPr>
          <p:cNvPr id="4" name="Slide Number Placeholder 3">
            <a:extLst>
              <a:ext uri="{FF2B5EF4-FFF2-40B4-BE49-F238E27FC236}">
                <a16:creationId xmlns:a16="http://schemas.microsoft.com/office/drawing/2014/main" id="{4A5C5B9C-E40A-F8D0-DECD-FD2296F0367A}"/>
              </a:ext>
            </a:extLst>
          </p:cNvPr>
          <p:cNvSpPr>
            <a:spLocks noGrp="1"/>
          </p:cNvSpPr>
          <p:nvPr>
            <p:ph type="sldNum" sz="quarter" idx="12"/>
          </p:nvPr>
        </p:nvSpPr>
        <p:spPr/>
        <p:txBody>
          <a:bodyPr/>
          <a:lstStyle/>
          <a:p>
            <a:fld id="{C19D2B53-EDAE-4B41-B849-8916FA40BCB6}" type="slidenum">
              <a:rPr lang="en-US" smtClean="0"/>
              <a:pPr/>
              <a:t>64</a:t>
            </a:fld>
            <a:endParaRPr lang="en-US" dirty="0"/>
          </a:p>
        </p:txBody>
      </p:sp>
    </p:spTree>
    <p:extLst>
      <p:ext uri="{BB962C8B-B14F-4D97-AF65-F5344CB8AC3E}">
        <p14:creationId xmlns:p14="http://schemas.microsoft.com/office/powerpoint/2010/main" val="16498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03B8F-CD59-7C8A-EED5-6E9DF48F7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038EE6-F8B5-AE7D-9E96-622E522032B6}"/>
              </a:ext>
            </a:extLst>
          </p:cNvPr>
          <p:cNvSpPr>
            <a:spLocks noGrp="1"/>
          </p:cNvSpPr>
          <p:nvPr>
            <p:ph type="title"/>
          </p:nvPr>
        </p:nvSpPr>
        <p:spPr/>
        <p:txBody>
          <a:bodyPr/>
          <a:lstStyle/>
          <a:p>
            <a:r>
              <a:rPr lang="en-US" dirty="0"/>
              <a:t>Time Scaling is Validated (II)</a:t>
            </a:r>
          </a:p>
        </p:txBody>
      </p:sp>
      <p:sp>
        <p:nvSpPr>
          <p:cNvPr id="4" name="Slide Number Placeholder 3">
            <a:extLst>
              <a:ext uri="{FF2B5EF4-FFF2-40B4-BE49-F238E27FC236}">
                <a16:creationId xmlns:a16="http://schemas.microsoft.com/office/drawing/2014/main" id="{4A34904A-CA15-926A-064F-5FCA2C33B557}"/>
              </a:ext>
            </a:extLst>
          </p:cNvPr>
          <p:cNvSpPr>
            <a:spLocks noGrp="1"/>
          </p:cNvSpPr>
          <p:nvPr>
            <p:ph type="sldNum" sz="quarter" idx="12"/>
          </p:nvPr>
        </p:nvSpPr>
        <p:spPr/>
        <p:txBody>
          <a:bodyPr/>
          <a:lstStyle/>
          <a:p>
            <a:fld id="{C19D2B53-EDAE-4B41-B849-8916FA40BCB6}" type="slidenum">
              <a:rPr lang="en-US" smtClean="0"/>
              <a:pPr/>
              <a:t>65</a:t>
            </a:fld>
            <a:endParaRPr lang="en-US" dirty="0"/>
          </a:p>
        </p:txBody>
      </p:sp>
      <p:sp>
        <p:nvSpPr>
          <p:cNvPr id="7" name="Content Placeholder 6">
            <a:extLst>
              <a:ext uri="{FF2B5EF4-FFF2-40B4-BE49-F238E27FC236}">
                <a16:creationId xmlns:a16="http://schemas.microsoft.com/office/drawing/2014/main" id="{63FA8BBA-FB71-F355-A255-FDA9215F0FD6}"/>
              </a:ext>
            </a:extLst>
          </p:cNvPr>
          <p:cNvSpPr>
            <a:spLocks noGrp="1"/>
          </p:cNvSpPr>
          <p:nvPr>
            <p:ph idx="1"/>
          </p:nvPr>
        </p:nvSpPr>
        <p:spPr/>
        <p:txBody>
          <a:bodyPr/>
          <a:lstStyle/>
          <a:p>
            <a:r>
              <a:rPr lang="en-US" dirty="0"/>
              <a:t>Use a two-level approach</a:t>
            </a:r>
          </a:p>
        </p:txBody>
      </p:sp>
      <p:sp>
        <p:nvSpPr>
          <p:cNvPr id="8" name="Oval 7">
            <a:extLst>
              <a:ext uri="{FF2B5EF4-FFF2-40B4-BE49-F238E27FC236}">
                <a16:creationId xmlns:a16="http://schemas.microsoft.com/office/drawing/2014/main" id="{AC2EED43-0F71-F00D-ADF4-CFBF1BB3920F}"/>
              </a:ext>
            </a:extLst>
          </p:cNvPr>
          <p:cNvSpPr/>
          <p:nvPr/>
        </p:nvSpPr>
        <p:spPr>
          <a:xfrm>
            <a:off x="257799" y="2360837"/>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14" name="Rounded Rectangle 13">
            <a:extLst>
              <a:ext uri="{FF2B5EF4-FFF2-40B4-BE49-F238E27FC236}">
                <a16:creationId xmlns:a16="http://schemas.microsoft.com/office/drawing/2014/main" id="{F84A597A-AB19-385D-D618-D3195B6D4F2F}"/>
              </a:ext>
            </a:extLst>
          </p:cNvPr>
          <p:cNvSpPr/>
          <p:nvPr/>
        </p:nvSpPr>
        <p:spPr>
          <a:xfrm>
            <a:off x="84428" y="4481081"/>
            <a:ext cx="8975144" cy="1471978"/>
          </a:xfrm>
          <a:prstGeom prst="roundRect">
            <a:avLst/>
          </a:prstGeom>
          <a:solidFill>
            <a:schemeClr val="accent6">
              <a:lumMod val="20000"/>
              <a:lumOff val="80000"/>
            </a:schemeClr>
          </a:solid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err="1">
                <a:ln>
                  <a:noFill/>
                </a:ln>
                <a:effectLst/>
                <a:uLnTx/>
                <a:uFillTx/>
                <a:latin typeface="+mj-lt"/>
              </a:rPr>
              <a:t>EasyDRAM’s</a:t>
            </a:r>
            <a:r>
              <a:rPr kumimoji="0" lang="en-US" sz="2800" i="0" u="none" strike="noStrike" kern="1200" cap="none" spc="0" normalizeH="0" baseline="0" noProof="0" dirty="0">
                <a:ln>
                  <a:noFill/>
                </a:ln>
                <a:effectLst/>
                <a:uLnTx/>
                <a:uFillTx/>
                <a:latin typeface="+mj-lt"/>
              </a:rPr>
              <a:t> w/ Time Scaling </a:t>
            </a:r>
            <a:r>
              <a:rPr kumimoji="0" lang="en-US" sz="2800" i="0" u="none" strike="noStrike" kern="1200" cap="none" spc="0" normalizeH="0" baseline="0" noProof="0" dirty="0">
                <a:ln>
                  <a:noFill/>
                </a:ln>
                <a:solidFill>
                  <a:srgbClr val="C00000"/>
                </a:solidFill>
                <a:effectLst/>
                <a:uLnTx/>
                <a:uFillTx/>
                <a:latin typeface="+mj-lt"/>
              </a:rPr>
              <a:t>execution time </a:t>
            </a:r>
          </a:p>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a:ln>
                  <a:noFill/>
                </a:ln>
                <a:solidFill>
                  <a:srgbClr val="C00000"/>
                </a:solidFill>
                <a:effectLst/>
                <a:uLnTx/>
                <a:uFillTx/>
                <a:latin typeface="+mj-lt"/>
              </a:rPr>
              <a:t>within </a:t>
            </a:r>
            <a:r>
              <a:rPr kumimoji="0" lang="en-US" sz="2800" i="0" u="none" strike="noStrike" kern="1200" cap="none" spc="0" normalizeH="0" baseline="0" noProof="0" dirty="0">
                <a:ln>
                  <a:noFill/>
                </a:ln>
                <a:solidFill>
                  <a:srgbClr val="C00000"/>
                </a:solidFill>
                <a:effectLst/>
                <a:uLnTx/>
                <a:uFillTx/>
                <a:latin typeface="Trebuchet MS" panose="020B0703020202090204" pitchFamily="34" charset="0"/>
              </a:rPr>
              <a:t>0.1</a:t>
            </a:r>
            <a:r>
              <a:rPr kumimoji="0" lang="en-US" sz="2800" i="0" u="none" strike="noStrike" kern="1200" cap="none" spc="0" normalizeH="0" baseline="0" noProof="0" dirty="0">
                <a:ln>
                  <a:noFill/>
                </a:ln>
                <a:solidFill>
                  <a:srgbClr val="C00000"/>
                </a:solidFill>
                <a:effectLst/>
                <a:uLnTx/>
                <a:uFillTx/>
                <a:latin typeface="+mj-lt"/>
              </a:rPr>
              <a:t>%</a:t>
            </a:r>
            <a:r>
              <a:rPr lang="en-US" sz="2800" dirty="0">
                <a:solidFill>
                  <a:srgbClr val="C00000"/>
                </a:solidFill>
                <a:latin typeface="+mj-lt"/>
              </a:rPr>
              <a:t> </a:t>
            </a:r>
            <a:r>
              <a:rPr kumimoji="0" lang="en-US" sz="2800" i="0" u="none" strike="noStrike" kern="1200" cap="none" spc="0" normalizeH="0" baseline="0" noProof="0" dirty="0">
                <a:ln>
                  <a:noFill/>
                </a:ln>
                <a:effectLst/>
                <a:uLnTx/>
                <a:uFillTx/>
                <a:latin typeface="+mj-lt"/>
              </a:rPr>
              <a:t>of that of RTL simulation </a:t>
            </a:r>
            <a:br>
              <a:rPr kumimoji="0" lang="en-US" sz="2800" i="0" u="none" strike="noStrike" kern="1200" cap="none" spc="0" normalizeH="0" baseline="0" noProof="0" dirty="0">
                <a:ln>
                  <a:noFill/>
                </a:ln>
                <a:effectLst/>
                <a:uLnTx/>
                <a:uFillTx/>
                <a:latin typeface="+mj-lt"/>
              </a:rPr>
            </a:br>
            <a:r>
              <a:rPr kumimoji="0" lang="en-US" sz="2800" i="0" u="none" strike="noStrike" kern="1200" cap="none" spc="0" normalizeH="0" baseline="0" noProof="0" dirty="0">
                <a:ln>
                  <a:noFill/>
                </a:ln>
                <a:effectLst/>
                <a:uLnTx/>
                <a:uFillTx/>
                <a:latin typeface="+mj-lt"/>
              </a:rPr>
              <a:t>average across </a:t>
            </a:r>
            <a:r>
              <a:rPr kumimoji="0" lang="en-US" sz="2800" i="0" u="none" strike="noStrike" kern="1200" cap="none" spc="0" normalizeH="0" baseline="0" noProof="0" dirty="0">
                <a:ln>
                  <a:noFill/>
                </a:ln>
                <a:effectLst/>
                <a:uLnTx/>
                <a:uFillTx/>
                <a:latin typeface="Trebuchet MS" panose="020B0703020202090204" pitchFamily="34" charset="0"/>
              </a:rPr>
              <a:t>29</a:t>
            </a:r>
            <a:r>
              <a:rPr kumimoji="0" lang="en-US" sz="2800" i="0" u="none" strike="noStrike" kern="1200" cap="none" spc="0" normalizeH="0" baseline="0" noProof="0" dirty="0">
                <a:ln>
                  <a:noFill/>
                </a:ln>
                <a:effectLst/>
                <a:uLnTx/>
                <a:uFillTx/>
                <a:latin typeface="+mj-lt"/>
              </a:rPr>
              <a:t> microbenchmarks</a:t>
            </a:r>
          </a:p>
        </p:txBody>
      </p:sp>
      <p:sp>
        <p:nvSpPr>
          <p:cNvPr id="3" name="TextBox 2">
            <a:extLst>
              <a:ext uri="{FF2B5EF4-FFF2-40B4-BE49-F238E27FC236}">
                <a16:creationId xmlns:a16="http://schemas.microsoft.com/office/drawing/2014/main" id="{0C71F133-7063-E131-C94E-1F526908330C}"/>
              </a:ext>
            </a:extLst>
          </p:cNvPr>
          <p:cNvSpPr txBox="1"/>
          <p:nvPr/>
        </p:nvSpPr>
        <p:spPr>
          <a:xfrm>
            <a:off x="1274510" y="2376919"/>
            <a:ext cx="6408683" cy="914402"/>
          </a:xfrm>
          <a:prstGeom prst="rect">
            <a:avLst/>
          </a:prstGeom>
          <a:noFill/>
          <a:ln w="57150">
            <a:noFill/>
          </a:ln>
        </p:spPr>
        <p:txBody>
          <a:bodyPr wrap="none" rtlCol="0" anchor="ctr">
            <a:noAutofit/>
          </a:bodyPr>
          <a:lstStyle/>
          <a:p>
            <a:pPr>
              <a:lnSpc>
                <a:spcPct val="90000"/>
              </a:lnSpc>
            </a:pPr>
            <a:r>
              <a:rPr lang="en-US" sz="2600" dirty="0"/>
              <a:t>RTL </a:t>
            </a:r>
            <a:r>
              <a:rPr lang="en-US" sz="2600" dirty="0">
                <a:solidFill>
                  <a:schemeClr val="accent4">
                    <a:lumMod val="75000"/>
                  </a:schemeClr>
                </a:solidFill>
              </a:rPr>
              <a:t>simulation</a:t>
            </a:r>
            <a:r>
              <a:rPr lang="en-US" sz="2600" dirty="0"/>
              <a:t> of </a:t>
            </a:r>
            <a:r>
              <a:rPr lang="en-US" sz="2600" dirty="0" err="1"/>
              <a:t>EasyDRAM</a:t>
            </a:r>
            <a:endParaRPr lang="en-US" sz="2600" dirty="0"/>
          </a:p>
          <a:p>
            <a:pPr marL="514350" indent="-514350">
              <a:lnSpc>
                <a:spcPct val="90000"/>
              </a:lnSpc>
              <a:buFont typeface="+mj-lt"/>
              <a:buAutoNum type="arabicPeriod"/>
            </a:pPr>
            <a:r>
              <a:rPr lang="en-US" sz="2300" dirty="0">
                <a:latin typeface="Quire Sans" panose="020B0502040400020003" pitchFamily="34" charset="0"/>
                <a:cs typeface="Quire Sans" panose="020B0502040400020003" pitchFamily="34" charset="0"/>
              </a:rPr>
              <a:t>RTL simulation: core clocked at</a:t>
            </a:r>
            <a:r>
              <a:rPr lang="en-US" sz="2300" dirty="0">
                <a:solidFill>
                  <a:schemeClr val="accent4">
                    <a:lumMod val="75000"/>
                  </a:schemeClr>
                </a:solidFill>
                <a:latin typeface="Quire Sans" panose="020B0502040400020003" pitchFamily="34" charset="0"/>
                <a:cs typeface="Quire Sans" panose="020B0502040400020003" pitchFamily="34" charset="0"/>
              </a:rPr>
              <a:t> </a:t>
            </a:r>
            <a:r>
              <a:rPr lang="en-US" sz="2300" dirty="0">
                <a:solidFill>
                  <a:schemeClr val="accent4">
                    <a:lumMod val="75000"/>
                  </a:schemeClr>
                </a:solidFill>
                <a:latin typeface="Trebuchet MS" panose="020B0703020202090204" pitchFamily="34" charset="0"/>
              </a:rPr>
              <a:t>1</a:t>
            </a:r>
            <a:r>
              <a:rPr lang="en-US" sz="2300" dirty="0">
                <a:solidFill>
                  <a:schemeClr val="accent4">
                    <a:lumMod val="75000"/>
                  </a:schemeClr>
                </a:solidFill>
                <a:latin typeface="Quire Sans" panose="020B0502040400020003" pitchFamily="34" charset="0"/>
                <a:cs typeface="Quire Sans" panose="020B0502040400020003" pitchFamily="34" charset="0"/>
              </a:rPr>
              <a:t> GHz + </a:t>
            </a:r>
            <a:r>
              <a:rPr lang="en-US" sz="2300" b="1" dirty="0">
                <a:solidFill>
                  <a:schemeClr val="accent4">
                    <a:lumMod val="75000"/>
                  </a:schemeClr>
                </a:solidFill>
                <a:latin typeface="Quire Sans" panose="020B0502040400020003" pitchFamily="34" charset="0"/>
                <a:cs typeface="Quire Sans" panose="020B0502040400020003" pitchFamily="34" charset="0"/>
              </a:rPr>
              <a:t>No</a:t>
            </a:r>
            <a:r>
              <a:rPr lang="en-US" sz="2300" dirty="0">
                <a:solidFill>
                  <a:schemeClr val="accent4">
                    <a:lumMod val="75000"/>
                  </a:schemeClr>
                </a:solidFill>
                <a:latin typeface="Quire Sans" panose="020B0502040400020003" pitchFamily="34" charset="0"/>
                <a:cs typeface="Quire Sans" panose="020B0502040400020003" pitchFamily="34" charset="0"/>
              </a:rPr>
              <a:t> Time Scaling</a:t>
            </a:r>
          </a:p>
          <a:p>
            <a:pPr marL="514350" indent="-514350">
              <a:lnSpc>
                <a:spcPct val="90000"/>
              </a:lnSpc>
              <a:buFont typeface="+mj-lt"/>
              <a:buAutoNum type="arabicPeriod"/>
            </a:pPr>
            <a:r>
              <a:rPr lang="en-US" sz="2300" dirty="0" err="1">
                <a:latin typeface="Quire Sans" panose="020B0502040400020003" pitchFamily="34" charset="0"/>
                <a:cs typeface="Quire Sans" panose="020B0502040400020003" pitchFamily="34" charset="0"/>
              </a:rPr>
              <a:t>EasyDRAM</a:t>
            </a:r>
            <a:r>
              <a:rPr lang="en-US" sz="2300" dirty="0">
                <a:latin typeface="Quire Sans" panose="020B0502040400020003" pitchFamily="34" charset="0"/>
                <a:cs typeface="Quire Sans" panose="020B0502040400020003" pitchFamily="34" charset="0"/>
              </a:rPr>
              <a:t>: core clocked at </a:t>
            </a:r>
            <a:r>
              <a:rPr lang="en-US" sz="2300" dirty="0">
                <a:solidFill>
                  <a:schemeClr val="accent4">
                    <a:lumMod val="75000"/>
                  </a:schemeClr>
                </a:solidFill>
                <a:latin typeface="Trebuchet MS" panose="020B0703020202090204" pitchFamily="34" charset="0"/>
                <a:cs typeface="Quire Sans" panose="020B0502040400020003" pitchFamily="34" charset="0"/>
              </a:rPr>
              <a:t>100</a:t>
            </a:r>
            <a:r>
              <a:rPr lang="en-US" sz="2300" dirty="0">
                <a:solidFill>
                  <a:schemeClr val="accent4">
                    <a:lumMod val="75000"/>
                  </a:schemeClr>
                </a:solidFill>
                <a:latin typeface="Quire Sans" panose="020B0502040400020003" pitchFamily="34" charset="0"/>
                <a:cs typeface="Quire Sans" panose="020B0502040400020003" pitchFamily="34" charset="0"/>
              </a:rPr>
              <a:t> MHz + Time Scaling</a:t>
            </a:r>
          </a:p>
        </p:txBody>
      </p:sp>
    </p:spTree>
    <p:extLst>
      <p:ext uri="{BB962C8B-B14F-4D97-AF65-F5344CB8AC3E}">
        <p14:creationId xmlns:p14="http://schemas.microsoft.com/office/powerpoint/2010/main" val="28844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142EF-4A5C-2666-8459-092BCAEB1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930D0-778E-9A2F-E0D0-0CE00CF7FDA0}"/>
              </a:ext>
            </a:extLst>
          </p:cNvPr>
          <p:cNvSpPr>
            <a:spLocks noGrp="1"/>
          </p:cNvSpPr>
          <p:nvPr>
            <p:ph type="title"/>
          </p:nvPr>
        </p:nvSpPr>
        <p:spPr/>
        <p:txBody>
          <a:bodyPr/>
          <a:lstStyle/>
          <a:p>
            <a:r>
              <a:rPr lang="en-US" dirty="0"/>
              <a:t>Time Scaling is Validated (III)</a:t>
            </a:r>
          </a:p>
        </p:txBody>
      </p:sp>
      <p:sp>
        <p:nvSpPr>
          <p:cNvPr id="4" name="Slide Number Placeholder 3">
            <a:extLst>
              <a:ext uri="{FF2B5EF4-FFF2-40B4-BE49-F238E27FC236}">
                <a16:creationId xmlns:a16="http://schemas.microsoft.com/office/drawing/2014/main" id="{0629D891-3F53-467F-0C8F-E8993CCEBAC7}"/>
              </a:ext>
            </a:extLst>
          </p:cNvPr>
          <p:cNvSpPr>
            <a:spLocks noGrp="1"/>
          </p:cNvSpPr>
          <p:nvPr>
            <p:ph type="sldNum" sz="quarter" idx="12"/>
          </p:nvPr>
        </p:nvSpPr>
        <p:spPr/>
        <p:txBody>
          <a:bodyPr/>
          <a:lstStyle/>
          <a:p>
            <a:fld id="{C19D2B53-EDAE-4B41-B849-8916FA40BCB6}" type="slidenum">
              <a:rPr lang="en-US" smtClean="0"/>
              <a:pPr/>
              <a:t>66</a:t>
            </a:fld>
            <a:endParaRPr lang="en-US" dirty="0"/>
          </a:p>
        </p:txBody>
      </p:sp>
      <p:sp>
        <p:nvSpPr>
          <p:cNvPr id="3" name="Oval 2">
            <a:extLst>
              <a:ext uri="{FF2B5EF4-FFF2-40B4-BE49-F238E27FC236}">
                <a16:creationId xmlns:a16="http://schemas.microsoft.com/office/drawing/2014/main" id="{51315A9E-BB17-99FA-9EF9-B7AFC4EC933B}"/>
              </a:ext>
            </a:extLst>
          </p:cNvPr>
          <p:cNvSpPr/>
          <p:nvPr/>
        </p:nvSpPr>
        <p:spPr>
          <a:xfrm>
            <a:off x="342603" y="99211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5" name="TextBox 4">
            <a:extLst>
              <a:ext uri="{FF2B5EF4-FFF2-40B4-BE49-F238E27FC236}">
                <a16:creationId xmlns:a16="http://schemas.microsoft.com/office/drawing/2014/main" id="{944E6858-3203-8C74-D187-9807D415F334}"/>
              </a:ext>
            </a:extLst>
          </p:cNvPr>
          <p:cNvSpPr txBox="1"/>
          <p:nvPr/>
        </p:nvSpPr>
        <p:spPr>
          <a:xfrm>
            <a:off x="1359314" y="992109"/>
            <a:ext cx="7611691"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NVIDIA Jetson Nano SoC (ARM Cortex A</a:t>
            </a:r>
            <a:r>
              <a:rPr lang="en-US" sz="2600" dirty="0">
                <a:solidFill>
                  <a:prstClr val="black"/>
                </a:solidFill>
                <a:latin typeface="Trebuchet MS" panose="020B0703020202090204" pitchFamily="34" charset="0"/>
              </a:rPr>
              <a:t>57</a:t>
            </a:r>
            <a:r>
              <a:rPr lang="en-US" sz="2600" dirty="0">
                <a:solidFill>
                  <a:prstClr val="black"/>
                </a:solidFill>
              </a:rPr>
              <a:t> CPU)</a:t>
            </a:r>
          </a:p>
          <a:p>
            <a:pPr marL="457200" indent="-457200">
              <a:lnSpc>
                <a:spcPct val="90000"/>
              </a:lnSpc>
              <a:buFont typeface="Arial" panose="020B0604020202020204" pitchFamily="34" charset="0"/>
              <a:buChar char="•"/>
            </a:pPr>
            <a:r>
              <a:rPr lang="en-US" sz="2600" dirty="0">
                <a:solidFill>
                  <a:prstClr val="black"/>
                </a:solidFill>
              </a:rPr>
              <a:t>Configure </a:t>
            </a:r>
            <a:r>
              <a:rPr lang="en-US" sz="2600" dirty="0" err="1">
                <a:solidFill>
                  <a:prstClr val="black"/>
                </a:solidFill>
              </a:rPr>
              <a:t>EasyDRAM</a:t>
            </a:r>
            <a:r>
              <a:rPr lang="en-US" sz="2600" dirty="0">
                <a:solidFill>
                  <a:prstClr val="black"/>
                </a:solidFill>
              </a:rPr>
              <a:t> to </a:t>
            </a:r>
            <a:r>
              <a:rPr lang="en-US" sz="2600" dirty="0">
                <a:solidFill>
                  <a:schemeClr val="accent6">
                    <a:lumMod val="75000"/>
                  </a:schemeClr>
                </a:solidFill>
              </a:rPr>
              <a:t>match the SoC system</a:t>
            </a:r>
          </a:p>
          <a:p>
            <a:pPr marL="457200" indent="-457200">
              <a:lnSpc>
                <a:spcPct val="90000"/>
              </a:lnSpc>
              <a:buFont typeface="Arial" panose="020B0604020202020204" pitchFamily="34" charset="0"/>
              <a:buChar char="•"/>
            </a:pPr>
            <a:r>
              <a:rPr lang="en-US" sz="2600" dirty="0">
                <a:solidFill>
                  <a:prstClr val="black"/>
                </a:solidFill>
              </a:rPr>
              <a:t>Compare </a:t>
            </a:r>
            <a:r>
              <a:rPr lang="en-US" sz="2600" dirty="0">
                <a:solidFill>
                  <a:schemeClr val="accent6">
                    <a:lumMod val="75000"/>
                  </a:schemeClr>
                </a:solidFill>
              </a:rPr>
              <a:t>memory latency profile </a:t>
            </a:r>
            <a:r>
              <a:rPr lang="en-US" sz="2600" dirty="0">
                <a:solidFill>
                  <a:prstClr val="black"/>
                </a:solidFill>
              </a:rPr>
              <a:t>to </a:t>
            </a:r>
            <a:r>
              <a:rPr lang="en-US" sz="2600" dirty="0" err="1">
                <a:solidFill>
                  <a:prstClr val="black"/>
                </a:solidFill>
              </a:rPr>
              <a:t>EasyDRAM</a:t>
            </a:r>
            <a:endParaRPr lang="en-US" sz="2600" dirty="0">
              <a:solidFill>
                <a:prstClr val="black"/>
              </a:solidFill>
            </a:endParaRPr>
          </a:p>
        </p:txBody>
      </p:sp>
    </p:spTree>
    <p:extLst>
      <p:ext uri="{BB962C8B-B14F-4D97-AF65-F5344CB8AC3E}">
        <p14:creationId xmlns:p14="http://schemas.microsoft.com/office/powerpoint/2010/main" val="349705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3CD7-B84A-6801-E31C-E4332B424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D46DB-3FB2-C24B-A3F2-EA68F0DF1117}"/>
              </a:ext>
            </a:extLst>
          </p:cNvPr>
          <p:cNvSpPr>
            <a:spLocks noGrp="1"/>
          </p:cNvSpPr>
          <p:nvPr>
            <p:ph type="title"/>
          </p:nvPr>
        </p:nvSpPr>
        <p:spPr/>
        <p:txBody>
          <a:bodyPr/>
          <a:lstStyle/>
          <a:p>
            <a:r>
              <a:rPr lang="en-US" dirty="0"/>
              <a:t>Time Scaling is Validated (III)</a:t>
            </a:r>
          </a:p>
        </p:txBody>
      </p:sp>
      <p:sp>
        <p:nvSpPr>
          <p:cNvPr id="4" name="Slide Number Placeholder 3">
            <a:extLst>
              <a:ext uri="{FF2B5EF4-FFF2-40B4-BE49-F238E27FC236}">
                <a16:creationId xmlns:a16="http://schemas.microsoft.com/office/drawing/2014/main" id="{78561D11-4200-7B9C-93D3-1232893A3330}"/>
              </a:ext>
            </a:extLst>
          </p:cNvPr>
          <p:cNvSpPr>
            <a:spLocks noGrp="1"/>
          </p:cNvSpPr>
          <p:nvPr>
            <p:ph type="sldNum" sz="quarter" idx="12"/>
          </p:nvPr>
        </p:nvSpPr>
        <p:spPr/>
        <p:txBody>
          <a:bodyPr/>
          <a:lstStyle/>
          <a:p>
            <a:fld id="{C19D2B53-EDAE-4B41-B849-8916FA40BCB6}" type="slidenum">
              <a:rPr lang="en-US" smtClean="0"/>
              <a:pPr/>
              <a:t>67</a:t>
            </a:fld>
            <a:endParaRPr lang="en-US" dirty="0"/>
          </a:p>
        </p:txBody>
      </p:sp>
      <p:sp>
        <p:nvSpPr>
          <p:cNvPr id="3" name="Oval 2">
            <a:extLst>
              <a:ext uri="{FF2B5EF4-FFF2-40B4-BE49-F238E27FC236}">
                <a16:creationId xmlns:a16="http://schemas.microsoft.com/office/drawing/2014/main" id="{CCD52CFF-6B61-3C2C-D199-E10AFCA9E03F}"/>
              </a:ext>
            </a:extLst>
          </p:cNvPr>
          <p:cNvSpPr/>
          <p:nvPr/>
        </p:nvSpPr>
        <p:spPr>
          <a:xfrm>
            <a:off x="342603" y="99211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5" name="TextBox 4">
            <a:extLst>
              <a:ext uri="{FF2B5EF4-FFF2-40B4-BE49-F238E27FC236}">
                <a16:creationId xmlns:a16="http://schemas.microsoft.com/office/drawing/2014/main" id="{B4C1B01A-ED42-D0B4-1248-5CE9FFDBD67C}"/>
              </a:ext>
            </a:extLst>
          </p:cNvPr>
          <p:cNvSpPr txBox="1"/>
          <p:nvPr/>
        </p:nvSpPr>
        <p:spPr>
          <a:xfrm>
            <a:off x="1359314" y="992109"/>
            <a:ext cx="7611691"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NVIDIA Jetson Nano SoC (ARM Cortex A</a:t>
            </a:r>
            <a:r>
              <a:rPr lang="en-US" sz="2600" dirty="0">
                <a:solidFill>
                  <a:prstClr val="black"/>
                </a:solidFill>
                <a:latin typeface="Trebuchet MS" panose="020B0703020202090204" pitchFamily="34" charset="0"/>
              </a:rPr>
              <a:t>57</a:t>
            </a:r>
            <a:r>
              <a:rPr lang="en-US" sz="2600" dirty="0">
                <a:solidFill>
                  <a:prstClr val="black"/>
                </a:solidFill>
              </a:rPr>
              <a:t> CPU)</a:t>
            </a:r>
          </a:p>
          <a:p>
            <a:pPr marL="457200" indent="-457200">
              <a:lnSpc>
                <a:spcPct val="90000"/>
              </a:lnSpc>
              <a:buFont typeface="Arial" panose="020B0604020202020204" pitchFamily="34" charset="0"/>
              <a:buChar char="•"/>
            </a:pPr>
            <a:r>
              <a:rPr lang="en-US" sz="2600" dirty="0">
                <a:solidFill>
                  <a:prstClr val="black"/>
                </a:solidFill>
              </a:rPr>
              <a:t>Configure </a:t>
            </a:r>
            <a:r>
              <a:rPr lang="en-US" sz="2600" dirty="0" err="1">
                <a:solidFill>
                  <a:prstClr val="black"/>
                </a:solidFill>
              </a:rPr>
              <a:t>EasyDRAM</a:t>
            </a:r>
            <a:r>
              <a:rPr lang="en-US" sz="2600" dirty="0">
                <a:solidFill>
                  <a:prstClr val="black"/>
                </a:solidFill>
              </a:rPr>
              <a:t> to </a:t>
            </a:r>
            <a:r>
              <a:rPr lang="en-US" sz="2600" dirty="0">
                <a:solidFill>
                  <a:schemeClr val="accent6">
                    <a:lumMod val="75000"/>
                  </a:schemeClr>
                </a:solidFill>
              </a:rPr>
              <a:t>match the SoC system</a:t>
            </a:r>
          </a:p>
          <a:p>
            <a:pPr marL="457200" indent="-457200">
              <a:lnSpc>
                <a:spcPct val="90000"/>
              </a:lnSpc>
              <a:buFont typeface="Arial" panose="020B0604020202020204" pitchFamily="34" charset="0"/>
              <a:buChar char="•"/>
            </a:pPr>
            <a:r>
              <a:rPr lang="en-US" sz="2600" dirty="0">
                <a:solidFill>
                  <a:prstClr val="black"/>
                </a:solidFill>
              </a:rPr>
              <a:t>Compare </a:t>
            </a:r>
            <a:r>
              <a:rPr lang="en-US" sz="2600" dirty="0">
                <a:solidFill>
                  <a:schemeClr val="accent6">
                    <a:lumMod val="75000"/>
                  </a:schemeClr>
                </a:solidFill>
              </a:rPr>
              <a:t>memory latency profile </a:t>
            </a:r>
            <a:r>
              <a:rPr lang="en-US" sz="2600" dirty="0">
                <a:solidFill>
                  <a:prstClr val="black"/>
                </a:solidFill>
              </a:rPr>
              <a:t>to </a:t>
            </a:r>
            <a:r>
              <a:rPr lang="en-US" sz="2600" dirty="0" err="1">
                <a:solidFill>
                  <a:prstClr val="black"/>
                </a:solidFill>
              </a:rPr>
              <a:t>EasyDRAM</a:t>
            </a:r>
            <a:endParaRPr lang="en-US" sz="2600" dirty="0">
              <a:solidFill>
                <a:prstClr val="black"/>
              </a:solidFill>
            </a:endParaRPr>
          </a:p>
        </p:txBody>
      </p:sp>
      <p:pic>
        <p:nvPicPr>
          <p:cNvPr id="6" name="Picture 5">
            <a:extLst>
              <a:ext uri="{FF2B5EF4-FFF2-40B4-BE49-F238E27FC236}">
                <a16:creationId xmlns:a16="http://schemas.microsoft.com/office/drawing/2014/main" id="{94E39CB9-ADCE-CCB9-81B7-717DF0A07EBE}"/>
              </a:ext>
            </a:extLst>
          </p:cNvPr>
          <p:cNvPicPr>
            <a:picLocks noChangeAspect="1"/>
          </p:cNvPicPr>
          <p:nvPr/>
        </p:nvPicPr>
        <p:blipFill>
          <a:blip r:embed="rId3"/>
          <a:stretch>
            <a:fillRect/>
          </a:stretch>
        </p:blipFill>
        <p:spPr>
          <a:xfrm>
            <a:off x="699989" y="2223451"/>
            <a:ext cx="7518576" cy="3410997"/>
          </a:xfrm>
          <a:prstGeom prst="rect">
            <a:avLst/>
          </a:prstGeom>
        </p:spPr>
      </p:pic>
      <p:sp>
        <p:nvSpPr>
          <p:cNvPr id="7" name="Rectangle 6">
            <a:extLst>
              <a:ext uri="{FF2B5EF4-FFF2-40B4-BE49-F238E27FC236}">
                <a16:creationId xmlns:a16="http://schemas.microsoft.com/office/drawing/2014/main" id="{4E799341-70B4-1C8E-947B-09EB689B68A2}"/>
              </a:ext>
            </a:extLst>
          </p:cNvPr>
          <p:cNvSpPr/>
          <p:nvPr/>
        </p:nvSpPr>
        <p:spPr>
          <a:xfrm>
            <a:off x="1540781" y="2278849"/>
            <a:ext cx="6524858" cy="2299457"/>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598256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2D8F-19F1-287E-A64B-55305C55B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A25FC-D272-4B95-C64A-C82CDF0F0BCB}"/>
              </a:ext>
            </a:extLst>
          </p:cNvPr>
          <p:cNvSpPr>
            <a:spLocks noGrp="1"/>
          </p:cNvSpPr>
          <p:nvPr>
            <p:ph type="title"/>
          </p:nvPr>
        </p:nvSpPr>
        <p:spPr/>
        <p:txBody>
          <a:bodyPr/>
          <a:lstStyle/>
          <a:p>
            <a:r>
              <a:rPr lang="en-US" dirty="0"/>
              <a:t>Time Scaling is Validated (III)</a:t>
            </a:r>
          </a:p>
        </p:txBody>
      </p:sp>
      <p:sp>
        <p:nvSpPr>
          <p:cNvPr id="4" name="Slide Number Placeholder 3">
            <a:extLst>
              <a:ext uri="{FF2B5EF4-FFF2-40B4-BE49-F238E27FC236}">
                <a16:creationId xmlns:a16="http://schemas.microsoft.com/office/drawing/2014/main" id="{C1A498CB-7041-BD70-B984-3A5B8F3C69F5}"/>
              </a:ext>
            </a:extLst>
          </p:cNvPr>
          <p:cNvSpPr>
            <a:spLocks noGrp="1"/>
          </p:cNvSpPr>
          <p:nvPr>
            <p:ph type="sldNum" sz="quarter" idx="12"/>
          </p:nvPr>
        </p:nvSpPr>
        <p:spPr/>
        <p:txBody>
          <a:bodyPr/>
          <a:lstStyle/>
          <a:p>
            <a:fld id="{C19D2B53-EDAE-4B41-B849-8916FA40BCB6}" type="slidenum">
              <a:rPr lang="en-US" smtClean="0"/>
              <a:pPr/>
              <a:t>68</a:t>
            </a:fld>
            <a:endParaRPr lang="en-US" dirty="0"/>
          </a:p>
        </p:txBody>
      </p:sp>
      <p:sp>
        <p:nvSpPr>
          <p:cNvPr id="3" name="Oval 2">
            <a:extLst>
              <a:ext uri="{FF2B5EF4-FFF2-40B4-BE49-F238E27FC236}">
                <a16:creationId xmlns:a16="http://schemas.microsoft.com/office/drawing/2014/main" id="{26222F74-9B9B-68CB-96B0-F9EF8EC0C9EB}"/>
              </a:ext>
            </a:extLst>
          </p:cNvPr>
          <p:cNvSpPr/>
          <p:nvPr/>
        </p:nvSpPr>
        <p:spPr>
          <a:xfrm>
            <a:off x="342603" y="99211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5" name="TextBox 4">
            <a:extLst>
              <a:ext uri="{FF2B5EF4-FFF2-40B4-BE49-F238E27FC236}">
                <a16:creationId xmlns:a16="http://schemas.microsoft.com/office/drawing/2014/main" id="{0837A84C-91EB-B758-3367-56EB22A4B663}"/>
              </a:ext>
            </a:extLst>
          </p:cNvPr>
          <p:cNvSpPr txBox="1"/>
          <p:nvPr/>
        </p:nvSpPr>
        <p:spPr>
          <a:xfrm>
            <a:off x="1359314" y="992109"/>
            <a:ext cx="7611691" cy="914402"/>
          </a:xfrm>
          <a:prstGeom prst="rect">
            <a:avLst/>
          </a:prstGeom>
          <a:noFill/>
          <a:ln w="57150">
            <a:noFill/>
          </a:ln>
        </p:spPr>
        <p:txBody>
          <a:bodyPr wrap="none" rtlCol="0" anchor="ctr">
            <a:noAutofit/>
          </a:bodyPr>
          <a:lstStyle/>
          <a:p>
            <a:pPr>
              <a:lnSpc>
                <a:spcPct val="90000"/>
              </a:lnSpc>
            </a:pPr>
            <a:r>
              <a:rPr lang="en-US" sz="2600" dirty="0">
                <a:solidFill>
                  <a:prstClr val="black"/>
                </a:solidFill>
              </a:rPr>
              <a:t>NVIDIA Jetson Nano SoC (ARM Cortex A</a:t>
            </a:r>
            <a:r>
              <a:rPr lang="en-US" sz="2600" dirty="0">
                <a:solidFill>
                  <a:prstClr val="black"/>
                </a:solidFill>
                <a:latin typeface="Trebuchet MS" panose="020B0703020202090204" pitchFamily="34" charset="0"/>
              </a:rPr>
              <a:t>57</a:t>
            </a:r>
            <a:r>
              <a:rPr lang="en-US" sz="2600" dirty="0">
                <a:solidFill>
                  <a:prstClr val="black"/>
                </a:solidFill>
              </a:rPr>
              <a:t> CPU)</a:t>
            </a:r>
          </a:p>
          <a:p>
            <a:pPr marL="457200" indent="-457200">
              <a:lnSpc>
                <a:spcPct val="90000"/>
              </a:lnSpc>
              <a:buFont typeface="Arial" panose="020B0604020202020204" pitchFamily="34" charset="0"/>
              <a:buChar char="•"/>
            </a:pPr>
            <a:r>
              <a:rPr lang="en-US" sz="2600" dirty="0">
                <a:solidFill>
                  <a:prstClr val="black"/>
                </a:solidFill>
              </a:rPr>
              <a:t>Configure </a:t>
            </a:r>
            <a:r>
              <a:rPr lang="en-US" sz="2600" dirty="0" err="1">
                <a:solidFill>
                  <a:prstClr val="black"/>
                </a:solidFill>
              </a:rPr>
              <a:t>EasyDRAM</a:t>
            </a:r>
            <a:r>
              <a:rPr lang="en-US" sz="2600" dirty="0">
                <a:solidFill>
                  <a:prstClr val="black"/>
                </a:solidFill>
              </a:rPr>
              <a:t> to </a:t>
            </a:r>
            <a:r>
              <a:rPr lang="en-US" sz="2600" dirty="0">
                <a:solidFill>
                  <a:schemeClr val="accent6">
                    <a:lumMod val="75000"/>
                  </a:schemeClr>
                </a:solidFill>
              </a:rPr>
              <a:t>match the SoC system</a:t>
            </a:r>
          </a:p>
          <a:p>
            <a:pPr marL="457200" indent="-457200">
              <a:lnSpc>
                <a:spcPct val="90000"/>
              </a:lnSpc>
              <a:buFont typeface="Arial" panose="020B0604020202020204" pitchFamily="34" charset="0"/>
              <a:buChar char="•"/>
            </a:pPr>
            <a:r>
              <a:rPr lang="en-US" sz="2600" dirty="0">
                <a:solidFill>
                  <a:prstClr val="black"/>
                </a:solidFill>
              </a:rPr>
              <a:t>Compare </a:t>
            </a:r>
            <a:r>
              <a:rPr lang="en-US" sz="2600" dirty="0">
                <a:solidFill>
                  <a:schemeClr val="accent6">
                    <a:lumMod val="75000"/>
                  </a:schemeClr>
                </a:solidFill>
              </a:rPr>
              <a:t>memory latency profile </a:t>
            </a:r>
            <a:r>
              <a:rPr lang="en-US" sz="2600" dirty="0">
                <a:solidFill>
                  <a:prstClr val="black"/>
                </a:solidFill>
              </a:rPr>
              <a:t>to </a:t>
            </a:r>
            <a:r>
              <a:rPr lang="en-US" sz="2600" dirty="0" err="1">
                <a:solidFill>
                  <a:prstClr val="black"/>
                </a:solidFill>
              </a:rPr>
              <a:t>EasyDRAM</a:t>
            </a:r>
            <a:endParaRPr lang="en-US" sz="2600" dirty="0">
              <a:solidFill>
                <a:prstClr val="black"/>
              </a:solidFill>
            </a:endParaRPr>
          </a:p>
        </p:txBody>
      </p:sp>
      <p:pic>
        <p:nvPicPr>
          <p:cNvPr id="6" name="Picture 5">
            <a:extLst>
              <a:ext uri="{FF2B5EF4-FFF2-40B4-BE49-F238E27FC236}">
                <a16:creationId xmlns:a16="http://schemas.microsoft.com/office/drawing/2014/main" id="{CD75040D-432B-C47F-62B0-FFF4573911D9}"/>
              </a:ext>
            </a:extLst>
          </p:cNvPr>
          <p:cNvPicPr>
            <a:picLocks noChangeAspect="1"/>
          </p:cNvPicPr>
          <p:nvPr/>
        </p:nvPicPr>
        <p:blipFill>
          <a:blip r:embed="rId3"/>
          <a:stretch>
            <a:fillRect/>
          </a:stretch>
        </p:blipFill>
        <p:spPr>
          <a:xfrm>
            <a:off x="699989" y="2223451"/>
            <a:ext cx="7518576" cy="3410997"/>
          </a:xfrm>
          <a:prstGeom prst="rect">
            <a:avLst/>
          </a:prstGeom>
        </p:spPr>
      </p:pic>
      <p:sp>
        <p:nvSpPr>
          <p:cNvPr id="8" name="Rounded Rectangle 7">
            <a:extLst>
              <a:ext uri="{FF2B5EF4-FFF2-40B4-BE49-F238E27FC236}">
                <a16:creationId xmlns:a16="http://schemas.microsoft.com/office/drawing/2014/main" id="{CF921865-FC2A-9A89-3714-9E9EE8D28441}"/>
              </a:ext>
            </a:extLst>
          </p:cNvPr>
          <p:cNvSpPr/>
          <p:nvPr/>
        </p:nvSpPr>
        <p:spPr>
          <a:xfrm>
            <a:off x="84428" y="5328208"/>
            <a:ext cx="8975144" cy="1050139"/>
          </a:xfrm>
          <a:prstGeom prst="roundRect">
            <a:avLst/>
          </a:prstGeom>
          <a:solidFill>
            <a:schemeClr val="accent6">
              <a:lumMod val="20000"/>
              <a:lumOff val="80000"/>
            </a:schemeClr>
          </a:solid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800" i="0" u="none" strike="noStrike" kern="1200" cap="none" spc="0" normalizeH="0" baseline="0" noProof="0" dirty="0" err="1">
                <a:ln>
                  <a:noFill/>
                </a:ln>
                <a:effectLst/>
                <a:uLnTx/>
                <a:uFillTx/>
                <a:latin typeface="+mj-lt"/>
              </a:rPr>
              <a:t>EasyDRAM</a:t>
            </a:r>
            <a:r>
              <a:rPr kumimoji="0" lang="en-US" sz="2800" i="0" u="none" strike="noStrike" kern="1200" cap="none" spc="0" normalizeH="0" baseline="0" noProof="0" dirty="0">
                <a:ln>
                  <a:noFill/>
                </a:ln>
                <a:effectLst/>
                <a:uLnTx/>
                <a:uFillTx/>
                <a:latin typeface="+mj-lt"/>
              </a:rPr>
              <a:t> with Time</a:t>
            </a:r>
            <a:r>
              <a:rPr kumimoji="0" lang="en-US" sz="2800" i="0" u="none" strike="noStrike" kern="1200" cap="none" spc="0" normalizeH="0" noProof="0" dirty="0">
                <a:ln>
                  <a:noFill/>
                </a:ln>
                <a:effectLst/>
                <a:uLnTx/>
                <a:uFillTx/>
                <a:latin typeface="+mj-lt"/>
              </a:rPr>
              <a:t> Scaling exhibits</a:t>
            </a:r>
            <a:br>
              <a:rPr kumimoji="0" lang="en-US" sz="2800" i="0" u="none" strike="noStrike" kern="1200" cap="none" spc="0" normalizeH="0" noProof="0" dirty="0">
                <a:ln>
                  <a:noFill/>
                </a:ln>
                <a:effectLst/>
                <a:uLnTx/>
                <a:uFillTx/>
                <a:latin typeface="+mj-lt"/>
              </a:rPr>
            </a:br>
            <a:r>
              <a:rPr kumimoji="0" lang="en-US" sz="2800" i="0" u="none" strike="noStrike" kern="1200" cap="none" spc="0" normalizeH="0" noProof="0" dirty="0">
                <a:ln>
                  <a:noFill/>
                </a:ln>
                <a:solidFill>
                  <a:srgbClr val="C00000"/>
                </a:solidFill>
                <a:effectLst/>
                <a:uLnTx/>
                <a:uFillTx/>
                <a:latin typeface="+mj-lt"/>
              </a:rPr>
              <a:t>similar latency profile </a:t>
            </a:r>
            <a:r>
              <a:rPr kumimoji="0" lang="en-US" sz="2800" i="0" u="none" strike="noStrike" kern="1200" cap="none" spc="0" normalizeH="0" noProof="0" dirty="0">
                <a:ln>
                  <a:noFill/>
                </a:ln>
                <a:effectLst/>
                <a:uLnTx/>
                <a:uFillTx/>
                <a:latin typeface="+mj-lt"/>
              </a:rPr>
              <a:t>to the Cortex A</a:t>
            </a:r>
            <a:r>
              <a:rPr kumimoji="0" lang="en-US" sz="2800" i="0" u="none" strike="noStrike" kern="1200" cap="none" spc="0" normalizeH="0" noProof="0" dirty="0">
                <a:ln>
                  <a:noFill/>
                </a:ln>
                <a:effectLst/>
                <a:uLnTx/>
                <a:uFillTx/>
                <a:latin typeface="Trebuchet MS" panose="020B0703020202090204" pitchFamily="34" charset="0"/>
              </a:rPr>
              <a:t>57</a:t>
            </a:r>
            <a:r>
              <a:rPr kumimoji="0" lang="en-US" sz="2800" i="0" u="none" strike="noStrike" kern="1200" cap="none" spc="0" normalizeH="0" noProof="0" dirty="0">
                <a:ln>
                  <a:noFill/>
                </a:ln>
                <a:effectLst/>
                <a:uLnTx/>
                <a:uFillTx/>
                <a:latin typeface="+mj-lt"/>
              </a:rPr>
              <a:t> system</a:t>
            </a:r>
            <a:endParaRPr kumimoji="0" lang="en-US" sz="2800" i="0" u="none" strike="noStrike" kern="1200" cap="none" spc="0" normalizeH="0" baseline="0" noProof="0" dirty="0">
              <a:ln>
                <a:noFill/>
              </a:ln>
              <a:effectLst/>
              <a:uLnTx/>
              <a:uFillTx/>
              <a:latin typeface="+mj-lt"/>
            </a:endParaRPr>
          </a:p>
        </p:txBody>
      </p:sp>
      <p:sp>
        <p:nvSpPr>
          <p:cNvPr id="9" name="Rectangle 8">
            <a:extLst>
              <a:ext uri="{FF2B5EF4-FFF2-40B4-BE49-F238E27FC236}">
                <a16:creationId xmlns:a16="http://schemas.microsoft.com/office/drawing/2014/main" id="{50E5A4D5-C112-ED3F-9E30-5024879C730B}"/>
              </a:ext>
            </a:extLst>
          </p:cNvPr>
          <p:cNvSpPr/>
          <p:nvPr/>
        </p:nvSpPr>
        <p:spPr>
          <a:xfrm>
            <a:off x="1664840" y="2654913"/>
            <a:ext cx="2699056" cy="466659"/>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4608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27AFE-F159-C143-B466-2453DC111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12638-AEC2-4175-5BA8-231F0B2E2478}"/>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461529C8-0BB0-15E0-E2A7-97D43FAE9E83}"/>
              </a:ext>
            </a:extLst>
          </p:cNvPr>
          <p:cNvSpPr>
            <a:spLocks noGrp="1"/>
          </p:cNvSpPr>
          <p:nvPr>
            <p:ph idx="1"/>
          </p:nvPr>
        </p:nvSpPr>
        <p:spPr/>
        <p:txBody>
          <a:bodyPr>
            <a:noAutofit/>
          </a:bodyPr>
          <a:lstStyle/>
          <a:p>
            <a:pPr marL="640080" indent="-640080">
              <a:buFont typeface="+mj-lt"/>
              <a:buAutoNum type="romanUcPeriod"/>
            </a:pPr>
            <a:r>
              <a:rPr lang="en-US" sz="3200" dirty="0">
                <a:solidFill>
                  <a:schemeClr val="bg2">
                    <a:lumMod val="50000"/>
                  </a:schemeClr>
                </a:solidFill>
              </a:rPr>
              <a:t>Background</a:t>
            </a:r>
          </a:p>
          <a:p>
            <a:pPr marL="640080" indent="-640080">
              <a:buFont typeface="+mj-lt"/>
              <a:buAutoNum type="romanUcPeriod"/>
            </a:pPr>
            <a:endParaRPr lang="en-US" dirty="0"/>
          </a:p>
          <a:p>
            <a:pPr marL="640080" indent="-640080">
              <a:buFont typeface="+mj-lt"/>
              <a:buAutoNum type="romanUcPeriod"/>
            </a:pPr>
            <a:r>
              <a:rPr lang="en-US" sz="3200" dirty="0">
                <a:solidFill>
                  <a:srgbClr val="7F7F7F"/>
                </a:solidFill>
              </a:rPr>
              <a:t>Motivation</a:t>
            </a:r>
          </a:p>
          <a:p>
            <a:pPr marL="640080" indent="-640080">
              <a:buFont typeface="+mj-lt"/>
              <a:buAutoNum type="romanUcPeriod"/>
            </a:pPr>
            <a:endParaRPr lang="en-US" b="1" dirty="0"/>
          </a:p>
          <a:p>
            <a:pPr marL="640080" indent="-640080">
              <a:buFont typeface="+mj-lt"/>
              <a:buAutoNum type="romanUcPeriod"/>
            </a:pPr>
            <a:r>
              <a:rPr lang="en-US" sz="3200" dirty="0" err="1">
                <a:solidFill>
                  <a:srgbClr val="7F7F7F"/>
                </a:solidFill>
              </a:rPr>
              <a:t>EasyDRAM</a:t>
            </a:r>
            <a:endParaRPr lang="en-US" sz="3200" dirty="0">
              <a:solidFill>
                <a:srgbClr val="7F7F7F"/>
              </a:solidFill>
            </a:endParaRPr>
          </a:p>
          <a:p>
            <a:pPr marL="640080" indent="-640080">
              <a:buFont typeface="+mj-lt"/>
              <a:buAutoNum type="romanUcPeriod"/>
            </a:pPr>
            <a:endParaRPr lang="en-US" dirty="0"/>
          </a:p>
          <a:p>
            <a:pPr marL="640080" indent="-640080">
              <a:buFont typeface="+mj-lt"/>
              <a:buAutoNum type="romanUcPeriod"/>
            </a:pPr>
            <a:r>
              <a:rPr lang="en-US" sz="3200" b="1" dirty="0"/>
              <a:t>Case Studies</a:t>
            </a:r>
          </a:p>
          <a:p>
            <a:pPr marL="640080" indent="-640080">
              <a:buFont typeface="+mj-lt"/>
              <a:buAutoNum type="romanUcPeriod"/>
            </a:pPr>
            <a:endParaRPr lang="en-US" dirty="0"/>
          </a:p>
          <a:p>
            <a:pPr marL="640080" indent="-640080">
              <a:buFont typeface="+mj-lt"/>
              <a:buAutoNum type="romanUcPeriod"/>
            </a:pPr>
            <a:r>
              <a:rPr lang="en-US" sz="3200" dirty="0"/>
              <a:t>Conclusion</a:t>
            </a:r>
          </a:p>
        </p:txBody>
      </p:sp>
      <p:sp>
        <p:nvSpPr>
          <p:cNvPr id="4" name="Slide Number Placeholder 3">
            <a:extLst>
              <a:ext uri="{FF2B5EF4-FFF2-40B4-BE49-F238E27FC236}">
                <a16:creationId xmlns:a16="http://schemas.microsoft.com/office/drawing/2014/main" id="{3DAB0B0A-FB7E-44EC-395C-89BDC1263501}"/>
              </a:ext>
            </a:extLst>
          </p:cNvPr>
          <p:cNvSpPr>
            <a:spLocks noGrp="1"/>
          </p:cNvSpPr>
          <p:nvPr>
            <p:ph type="sldNum" sz="quarter" idx="12"/>
          </p:nvPr>
        </p:nvSpPr>
        <p:spPr/>
        <p:txBody>
          <a:bodyPr/>
          <a:lstStyle/>
          <a:p>
            <a:fld id="{C19D2B53-EDAE-4B41-B849-8916FA40BCB6}" type="slidenum">
              <a:rPr lang="en-US" smtClean="0"/>
              <a:pPr/>
              <a:t>69</a:t>
            </a:fld>
            <a:endParaRPr lang="en-US" dirty="0"/>
          </a:p>
        </p:txBody>
      </p:sp>
    </p:spTree>
    <p:extLst>
      <p:ext uri="{BB962C8B-B14F-4D97-AF65-F5344CB8AC3E}">
        <p14:creationId xmlns:p14="http://schemas.microsoft.com/office/powerpoint/2010/main" val="170682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F9BD-B896-F519-1C1F-EC948B05F061}"/>
              </a:ext>
            </a:extLst>
          </p:cNvPr>
          <p:cNvSpPr>
            <a:spLocks noGrp="1"/>
          </p:cNvSpPr>
          <p:nvPr>
            <p:ph type="title"/>
          </p:nvPr>
        </p:nvSpPr>
        <p:spPr/>
        <p:txBody>
          <a:bodyPr/>
          <a:lstStyle/>
          <a:p>
            <a:r>
              <a:rPr lang="en-US" dirty="0"/>
              <a:t>DRAM Techniques</a:t>
            </a:r>
          </a:p>
        </p:txBody>
      </p:sp>
      <p:sp>
        <p:nvSpPr>
          <p:cNvPr id="3" name="Content Placeholder 2">
            <a:extLst>
              <a:ext uri="{FF2B5EF4-FFF2-40B4-BE49-F238E27FC236}">
                <a16:creationId xmlns:a16="http://schemas.microsoft.com/office/drawing/2014/main" id="{350B053C-4812-16F4-0C41-F20931209390}"/>
              </a:ext>
            </a:extLst>
          </p:cNvPr>
          <p:cNvSpPr>
            <a:spLocks noGrp="1"/>
          </p:cNvSpPr>
          <p:nvPr>
            <p:ph idx="1"/>
          </p:nvPr>
        </p:nvSpPr>
        <p:spPr/>
        <p:txBody>
          <a:bodyPr/>
          <a:lstStyle/>
          <a:p>
            <a:r>
              <a:rPr lang="en-US" dirty="0"/>
              <a:t>DRAM techniques </a:t>
            </a:r>
            <a:r>
              <a:rPr lang="en-US" dirty="0">
                <a:solidFill>
                  <a:srgbClr val="C00000"/>
                </a:solidFill>
              </a:rPr>
              <a:t>violate standard timing parameters</a:t>
            </a:r>
            <a:br>
              <a:rPr lang="en-US" dirty="0"/>
            </a:br>
            <a:r>
              <a:rPr lang="en-US" dirty="0"/>
              <a:t>to </a:t>
            </a:r>
            <a:r>
              <a:rPr lang="en-US" dirty="0">
                <a:solidFill>
                  <a:schemeClr val="accent6">
                    <a:lumMod val="75000"/>
                  </a:schemeClr>
                </a:solidFill>
              </a:rPr>
              <a:t>improve latency </a:t>
            </a:r>
            <a:r>
              <a:rPr lang="en-US" dirty="0"/>
              <a:t>and </a:t>
            </a:r>
            <a:r>
              <a:rPr lang="en-US" dirty="0">
                <a:solidFill>
                  <a:schemeClr val="accent6">
                    <a:lumMod val="75000"/>
                  </a:schemeClr>
                </a:solidFill>
              </a:rPr>
              <a:t>computing capabilities </a:t>
            </a:r>
            <a:r>
              <a:rPr lang="en-US" dirty="0"/>
              <a:t>of DRAM</a:t>
            </a:r>
          </a:p>
          <a:p>
            <a:endParaRPr lang="en-US" dirty="0"/>
          </a:p>
          <a:p>
            <a:r>
              <a:rPr lang="en-US" dirty="0"/>
              <a:t>Many examples</a:t>
            </a:r>
          </a:p>
          <a:p>
            <a:pPr lvl="1">
              <a:lnSpc>
                <a:spcPct val="100000"/>
              </a:lnSpc>
            </a:pPr>
            <a:r>
              <a:rPr lang="en-US" dirty="0"/>
              <a:t>In-DRAM bulk data </a:t>
            </a:r>
            <a:r>
              <a:rPr lang="en-US" dirty="0">
                <a:solidFill>
                  <a:schemeClr val="accent2">
                    <a:lumMod val="75000"/>
                  </a:schemeClr>
                </a:solidFill>
              </a:rPr>
              <a:t>copy</a:t>
            </a:r>
            <a:r>
              <a:rPr lang="en-US" dirty="0"/>
              <a:t> and </a:t>
            </a:r>
            <a:r>
              <a:rPr lang="en-US" dirty="0">
                <a:solidFill>
                  <a:schemeClr val="accent2">
                    <a:lumMod val="75000"/>
                  </a:schemeClr>
                </a:solidFill>
              </a:rPr>
              <a:t>initialization</a:t>
            </a:r>
            <a:r>
              <a:rPr lang="en-US" dirty="0"/>
              <a:t> (</a:t>
            </a:r>
            <a:r>
              <a:rPr lang="en-US" dirty="0" err="1"/>
              <a:t>RowClone</a:t>
            </a:r>
            <a:r>
              <a:rPr lang="en-US" dirty="0"/>
              <a:t> </a:t>
            </a:r>
            <a:r>
              <a:rPr lang="en-US" sz="1600" dirty="0">
                <a:solidFill>
                  <a:srgbClr val="7030A0"/>
                </a:solidFill>
              </a:rPr>
              <a:t>[MICRO’</a:t>
            </a:r>
            <a:r>
              <a:rPr lang="en-US" sz="1600" dirty="0">
                <a:solidFill>
                  <a:srgbClr val="7030A0"/>
                </a:solidFill>
                <a:latin typeface="Trebuchet MS" panose="020B0703020202090204" pitchFamily="34" charset="0"/>
              </a:rPr>
              <a:t>13</a:t>
            </a:r>
            <a:r>
              <a:rPr lang="en-US" sz="1600" dirty="0">
                <a:solidFill>
                  <a:srgbClr val="7030A0"/>
                </a:solidFill>
              </a:rPr>
              <a:t>]</a:t>
            </a:r>
            <a:r>
              <a:rPr lang="en-US" dirty="0"/>
              <a:t>)</a:t>
            </a:r>
          </a:p>
          <a:p>
            <a:pPr lvl="1">
              <a:lnSpc>
                <a:spcPct val="100000"/>
              </a:lnSpc>
            </a:pPr>
            <a:r>
              <a:rPr lang="en-US" dirty="0"/>
              <a:t>Bulk </a:t>
            </a:r>
            <a:r>
              <a:rPr lang="en-US" dirty="0">
                <a:solidFill>
                  <a:schemeClr val="accent5">
                    <a:lumMod val="75000"/>
                  </a:schemeClr>
                </a:solidFill>
              </a:rPr>
              <a:t>bitwise operations </a:t>
            </a:r>
            <a:r>
              <a:rPr lang="en-US" dirty="0"/>
              <a:t>(Ambit </a:t>
            </a:r>
            <a:r>
              <a:rPr lang="en-US" sz="1600" dirty="0">
                <a:solidFill>
                  <a:srgbClr val="7030A0"/>
                </a:solidFill>
              </a:rPr>
              <a:t>[MICRO’</a:t>
            </a:r>
            <a:r>
              <a:rPr lang="en-US" sz="1600" dirty="0">
                <a:solidFill>
                  <a:srgbClr val="7030A0"/>
                </a:solidFill>
                <a:latin typeface="Trebuchet MS" panose="020B0703020202090204" pitchFamily="34" charset="0"/>
              </a:rPr>
              <a:t>17</a:t>
            </a:r>
            <a:r>
              <a:rPr lang="en-US" sz="1600" dirty="0">
                <a:solidFill>
                  <a:srgbClr val="7030A0"/>
                </a:solidFill>
              </a:rPr>
              <a:t>]</a:t>
            </a:r>
            <a:r>
              <a:rPr lang="en-US" dirty="0"/>
              <a:t>)</a:t>
            </a:r>
          </a:p>
          <a:p>
            <a:pPr lvl="1">
              <a:lnSpc>
                <a:spcPct val="100000"/>
              </a:lnSpc>
            </a:pPr>
            <a:r>
              <a:rPr lang="en-US" dirty="0"/>
              <a:t>DRAM </a:t>
            </a:r>
            <a:r>
              <a:rPr lang="en-US" dirty="0">
                <a:solidFill>
                  <a:srgbClr val="C00000"/>
                </a:solidFill>
              </a:rPr>
              <a:t>access latency reduction </a:t>
            </a:r>
            <a:r>
              <a:rPr lang="en-US" dirty="0"/>
              <a:t>(e.g., </a:t>
            </a:r>
            <a:r>
              <a:rPr lang="en-US" dirty="0" err="1"/>
              <a:t>SolarDRAM</a:t>
            </a:r>
            <a:r>
              <a:rPr lang="en-US" dirty="0"/>
              <a:t> </a:t>
            </a:r>
            <a:r>
              <a:rPr lang="en-US" sz="1600" dirty="0">
                <a:solidFill>
                  <a:srgbClr val="7030A0"/>
                </a:solidFill>
              </a:rPr>
              <a:t>[ICCD’</a:t>
            </a:r>
            <a:r>
              <a:rPr lang="en-US" sz="1600" dirty="0">
                <a:solidFill>
                  <a:srgbClr val="7030A0"/>
                </a:solidFill>
                <a:latin typeface="Trebuchet MS" panose="020B0703020202090204" pitchFamily="34" charset="0"/>
              </a:rPr>
              <a:t>18</a:t>
            </a:r>
            <a:r>
              <a:rPr lang="en-US" sz="1600" dirty="0">
                <a:solidFill>
                  <a:srgbClr val="7030A0"/>
                </a:solidFill>
              </a:rPr>
              <a:t>]</a:t>
            </a:r>
            <a:r>
              <a:rPr lang="en-US" dirty="0"/>
              <a:t>)</a:t>
            </a:r>
          </a:p>
          <a:p>
            <a:pPr lvl="1">
              <a:lnSpc>
                <a:spcPct val="100000"/>
              </a:lnSpc>
            </a:pPr>
            <a:r>
              <a:rPr lang="en-US" dirty="0"/>
              <a:t>Retention-aware </a:t>
            </a:r>
            <a:r>
              <a:rPr lang="en-US" dirty="0">
                <a:solidFill>
                  <a:schemeClr val="accent6">
                    <a:lumMod val="75000"/>
                  </a:schemeClr>
                </a:solidFill>
              </a:rPr>
              <a:t>intelligent refresh </a:t>
            </a:r>
            <a:r>
              <a:rPr lang="en-US" dirty="0"/>
              <a:t>(e.g., RAIDR </a:t>
            </a:r>
            <a:r>
              <a:rPr lang="en-US" sz="1600" dirty="0">
                <a:solidFill>
                  <a:srgbClr val="7030A0"/>
                </a:solidFill>
              </a:rPr>
              <a:t>[ISCA’</a:t>
            </a:r>
            <a:r>
              <a:rPr lang="en-US" sz="1600" dirty="0">
                <a:solidFill>
                  <a:srgbClr val="7030A0"/>
                </a:solidFill>
                <a:latin typeface="Trebuchet MS" panose="020B0703020202090204" pitchFamily="34" charset="0"/>
              </a:rPr>
              <a:t>12</a:t>
            </a:r>
            <a:r>
              <a:rPr lang="en-US" sz="1600" dirty="0">
                <a:solidFill>
                  <a:srgbClr val="7030A0"/>
                </a:solidFill>
              </a:rPr>
              <a:t>]</a:t>
            </a:r>
            <a:r>
              <a:rPr lang="en-US" dirty="0"/>
              <a:t>)</a:t>
            </a:r>
          </a:p>
          <a:p>
            <a:pPr lvl="1">
              <a:lnSpc>
                <a:spcPct val="100000"/>
              </a:lnSpc>
              <a:buClr>
                <a:schemeClr val="tx1"/>
              </a:buClr>
            </a:pPr>
            <a:r>
              <a:rPr lang="en-US" dirty="0">
                <a:solidFill>
                  <a:schemeClr val="accent4">
                    <a:lumMod val="75000"/>
                  </a:schemeClr>
                </a:solidFill>
              </a:rPr>
              <a:t>Random number generation</a:t>
            </a:r>
            <a:r>
              <a:rPr lang="en-US" dirty="0"/>
              <a:t> (e.g., QUAC-TRNG </a:t>
            </a:r>
            <a:r>
              <a:rPr lang="en-US" sz="1600" dirty="0">
                <a:solidFill>
                  <a:srgbClr val="7030A0"/>
                </a:solidFill>
              </a:rPr>
              <a:t>[ISCA’</a:t>
            </a:r>
            <a:r>
              <a:rPr lang="en-US" sz="1600" dirty="0">
                <a:solidFill>
                  <a:srgbClr val="7030A0"/>
                </a:solidFill>
                <a:latin typeface="Trebuchet MS" panose="020B0703020202090204" pitchFamily="34" charset="0"/>
              </a:rPr>
              <a:t>21</a:t>
            </a:r>
            <a:r>
              <a:rPr lang="en-US" sz="1600" dirty="0">
                <a:solidFill>
                  <a:srgbClr val="7030A0"/>
                </a:solidFill>
              </a:rPr>
              <a:t>]</a:t>
            </a:r>
            <a:r>
              <a:rPr lang="en-US" dirty="0"/>
              <a:t>)</a:t>
            </a:r>
          </a:p>
          <a:p>
            <a:pPr lvl="1"/>
            <a:r>
              <a:rPr lang="en-US" dirty="0"/>
              <a:t>… </a:t>
            </a:r>
          </a:p>
          <a:p>
            <a:pPr lvl="1"/>
            <a:endParaRPr lang="en-US" dirty="0"/>
          </a:p>
        </p:txBody>
      </p:sp>
      <p:sp>
        <p:nvSpPr>
          <p:cNvPr id="4" name="Slide Number Placeholder 3">
            <a:extLst>
              <a:ext uri="{FF2B5EF4-FFF2-40B4-BE49-F238E27FC236}">
                <a16:creationId xmlns:a16="http://schemas.microsoft.com/office/drawing/2014/main" id="{917E4250-9A42-9E1C-F8A8-01644C461758}"/>
              </a:ext>
            </a:extLst>
          </p:cNvPr>
          <p:cNvSpPr>
            <a:spLocks noGrp="1"/>
          </p:cNvSpPr>
          <p:nvPr>
            <p:ph type="sldNum" sz="quarter" idx="12"/>
          </p:nvPr>
        </p:nvSpPr>
        <p:spPr/>
        <p:txBody>
          <a:bodyPr/>
          <a:lstStyle/>
          <a:p>
            <a:fld id="{C19D2B53-EDAE-4B41-B849-8916FA40BCB6}" type="slidenum">
              <a:rPr lang="en-US" smtClean="0"/>
              <a:pPr/>
              <a:t>7</a:t>
            </a:fld>
            <a:endParaRPr lang="en-US" dirty="0"/>
          </a:p>
        </p:txBody>
      </p:sp>
    </p:spTree>
    <p:extLst>
      <p:ext uri="{BB962C8B-B14F-4D97-AF65-F5344CB8AC3E}">
        <p14:creationId xmlns:p14="http://schemas.microsoft.com/office/powerpoint/2010/main" val="54571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E8D7-0F3D-2C1B-962A-9D17A4B4EA2B}"/>
              </a:ext>
            </a:extLst>
          </p:cNvPr>
          <p:cNvSpPr>
            <a:spLocks noGrp="1"/>
          </p:cNvSpPr>
          <p:nvPr>
            <p:ph type="title"/>
          </p:nvPr>
        </p:nvSpPr>
        <p:spPr/>
        <p:txBody>
          <a:bodyPr/>
          <a:lstStyle/>
          <a:p>
            <a:r>
              <a:rPr lang="en-US" dirty="0"/>
              <a:t>Two Case Studies</a:t>
            </a:r>
          </a:p>
        </p:txBody>
      </p:sp>
      <p:sp>
        <p:nvSpPr>
          <p:cNvPr id="10" name="Content Placeholder 9">
            <a:extLst>
              <a:ext uri="{FF2B5EF4-FFF2-40B4-BE49-F238E27FC236}">
                <a16:creationId xmlns:a16="http://schemas.microsoft.com/office/drawing/2014/main" id="{20BFA5FD-3852-D736-C3E0-F76B60791407}"/>
              </a:ext>
            </a:extLst>
          </p:cNvPr>
          <p:cNvSpPr>
            <a:spLocks noGrp="1"/>
          </p:cNvSpPr>
          <p:nvPr>
            <p:ph idx="1"/>
          </p:nvPr>
        </p:nvSpPr>
        <p:spPr/>
        <p:txBody>
          <a:bodyPr>
            <a:normAutofit/>
          </a:bodyPr>
          <a:lstStyle/>
          <a:p>
            <a:r>
              <a:rPr lang="en-US" sz="3200" dirty="0"/>
              <a:t>Realistic performance evaluations of</a:t>
            </a:r>
          </a:p>
        </p:txBody>
      </p:sp>
      <p:sp>
        <p:nvSpPr>
          <p:cNvPr id="4" name="Slide Number Placeholder 3">
            <a:extLst>
              <a:ext uri="{FF2B5EF4-FFF2-40B4-BE49-F238E27FC236}">
                <a16:creationId xmlns:a16="http://schemas.microsoft.com/office/drawing/2014/main" id="{25975D3A-B53E-5F39-8F38-E38B8BB0A711}"/>
              </a:ext>
            </a:extLst>
          </p:cNvPr>
          <p:cNvSpPr>
            <a:spLocks noGrp="1"/>
          </p:cNvSpPr>
          <p:nvPr>
            <p:ph type="sldNum" sz="quarter" idx="12"/>
          </p:nvPr>
        </p:nvSpPr>
        <p:spPr/>
        <p:txBody>
          <a:bodyPr/>
          <a:lstStyle/>
          <a:p>
            <a:fld id="{C19D2B53-EDAE-4B41-B849-8916FA40BCB6}" type="slidenum">
              <a:rPr lang="en-US" smtClean="0"/>
              <a:pPr/>
              <a:t>70</a:t>
            </a:fld>
            <a:endParaRPr lang="en-US" dirty="0"/>
          </a:p>
        </p:txBody>
      </p:sp>
      <p:sp>
        <p:nvSpPr>
          <p:cNvPr id="5" name="Oval 4">
            <a:extLst>
              <a:ext uri="{FF2B5EF4-FFF2-40B4-BE49-F238E27FC236}">
                <a16:creationId xmlns:a16="http://schemas.microsoft.com/office/drawing/2014/main" id="{98F52F73-7DE3-0056-C231-02B2D4B0DE33}"/>
              </a:ext>
            </a:extLst>
          </p:cNvPr>
          <p:cNvSpPr/>
          <p:nvPr/>
        </p:nvSpPr>
        <p:spPr>
          <a:xfrm>
            <a:off x="600753" y="2366698"/>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4FDBDE4A-8B32-649B-2810-3ACB7C692C91}"/>
              </a:ext>
            </a:extLst>
          </p:cNvPr>
          <p:cNvSpPr txBox="1"/>
          <p:nvPr/>
        </p:nvSpPr>
        <p:spPr>
          <a:xfrm>
            <a:off x="1928129" y="2372560"/>
            <a:ext cx="5909071" cy="914402"/>
          </a:xfrm>
          <a:prstGeom prst="rect">
            <a:avLst/>
          </a:prstGeom>
          <a:noFill/>
          <a:ln w="57150">
            <a:noFill/>
          </a:ln>
        </p:spPr>
        <p:txBody>
          <a:bodyPr wrap="none" rtlCol="0" anchor="ctr">
            <a:noAutofit/>
          </a:bodyPr>
          <a:lstStyle/>
          <a:p>
            <a:pPr>
              <a:lnSpc>
                <a:spcPct val="90000"/>
              </a:lnSpc>
            </a:pPr>
            <a:r>
              <a:rPr lang="en-US" sz="3200" dirty="0"/>
              <a:t>In-DRAM Row Copy (RowClone)</a:t>
            </a:r>
          </a:p>
        </p:txBody>
      </p:sp>
      <p:sp>
        <p:nvSpPr>
          <p:cNvPr id="7" name="Oval 6">
            <a:extLst>
              <a:ext uri="{FF2B5EF4-FFF2-40B4-BE49-F238E27FC236}">
                <a16:creationId xmlns:a16="http://schemas.microsoft.com/office/drawing/2014/main" id="{1A89A836-26BD-8FC2-BCAD-39A96F63FAE6}"/>
              </a:ext>
            </a:extLst>
          </p:cNvPr>
          <p:cNvSpPr/>
          <p:nvPr/>
        </p:nvSpPr>
        <p:spPr>
          <a:xfrm>
            <a:off x="600753" y="416448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8" name="TextBox 7">
            <a:extLst>
              <a:ext uri="{FF2B5EF4-FFF2-40B4-BE49-F238E27FC236}">
                <a16:creationId xmlns:a16="http://schemas.microsoft.com/office/drawing/2014/main" id="{F1C1EA0A-DAE0-7279-E4D7-B2A4B177E325}"/>
              </a:ext>
            </a:extLst>
          </p:cNvPr>
          <p:cNvSpPr txBox="1"/>
          <p:nvPr/>
        </p:nvSpPr>
        <p:spPr>
          <a:xfrm>
            <a:off x="1928129" y="4164478"/>
            <a:ext cx="5909071" cy="914402"/>
          </a:xfrm>
          <a:prstGeom prst="rect">
            <a:avLst/>
          </a:prstGeom>
          <a:noFill/>
          <a:ln w="57150">
            <a:noFill/>
          </a:ln>
        </p:spPr>
        <p:txBody>
          <a:bodyPr wrap="none" rtlCol="0" anchor="ctr">
            <a:noAutofit/>
          </a:bodyPr>
          <a:lstStyle/>
          <a:p>
            <a:pPr>
              <a:lnSpc>
                <a:spcPct val="90000"/>
              </a:lnSpc>
            </a:pPr>
            <a:r>
              <a:rPr lang="en-US" sz="3200" dirty="0"/>
              <a:t>DRAM Access Latency Reduction</a:t>
            </a:r>
          </a:p>
        </p:txBody>
      </p:sp>
    </p:spTree>
    <p:extLst>
      <p:ext uri="{BB962C8B-B14F-4D97-AF65-F5344CB8AC3E}">
        <p14:creationId xmlns:p14="http://schemas.microsoft.com/office/powerpoint/2010/main" val="41699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4223-860A-AE4A-FFEF-98D71F5EB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DB0CF-98A7-4A0D-636C-9005ACB38B38}"/>
              </a:ext>
            </a:extLst>
          </p:cNvPr>
          <p:cNvSpPr>
            <a:spLocks noGrp="1"/>
          </p:cNvSpPr>
          <p:nvPr>
            <p:ph type="title"/>
          </p:nvPr>
        </p:nvSpPr>
        <p:spPr/>
        <p:txBody>
          <a:bodyPr/>
          <a:lstStyle/>
          <a:p>
            <a:r>
              <a:rPr lang="en-US" dirty="0"/>
              <a:t>Two Case Studies</a:t>
            </a:r>
          </a:p>
        </p:txBody>
      </p:sp>
      <p:sp>
        <p:nvSpPr>
          <p:cNvPr id="10" name="Content Placeholder 9">
            <a:extLst>
              <a:ext uri="{FF2B5EF4-FFF2-40B4-BE49-F238E27FC236}">
                <a16:creationId xmlns:a16="http://schemas.microsoft.com/office/drawing/2014/main" id="{32EABFF0-F70A-668E-C179-9BA806BDAAAE}"/>
              </a:ext>
            </a:extLst>
          </p:cNvPr>
          <p:cNvSpPr>
            <a:spLocks noGrp="1"/>
          </p:cNvSpPr>
          <p:nvPr>
            <p:ph idx="1"/>
          </p:nvPr>
        </p:nvSpPr>
        <p:spPr/>
        <p:txBody>
          <a:bodyPr>
            <a:normAutofit/>
          </a:bodyPr>
          <a:lstStyle/>
          <a:p>
            <a:r>
              <a:rPr lang="en-US" sz="3200" dirty="0"/>
              <a:t>Realistic performance evaluations of</a:t>
            </a:r>
          </a:p>
        </p:txBody>
      </p:sp>
      <p:sp>
        <p:nvSpPr>
          <p:cNvPr id="4" name="Slide Number Placeholder 3">
            <a:extLst>
              <a:ext uri="{FF2B5EF4-FFF2-40B4-BE49-F238E27FC236}">
                <a16:creationId xmlns:a16="http://schemas.microsoft.com/office/drawing/2014/main" id="{B6867E87-8CF5-3534-BC05-8DEB47DCE489}"/>
              </a:ext>
            </a:extLst>
          </p:cNvPr>
          <p:cNvSpPr>
            <a:spLocks noGrp="1"/>
          </p:cNvSpPr>
          <p:nvPr>
            <p:ph type="sldNum" sz="quarter" idx="12"/>
          </p:nvPr>
        </p:nvSpPr>
        <p:spPr/>
        <p:txBody>
          <a:bodyPr/>
          <a:lstStyle/>
          <a:p>
            <a:fld id="{C19D2B53-EDAE-4B41-B849-8916FA40BCB6}" type="slidenum">
              <a:rPr lang="en-US" smtClean="0"/>
              <a:pPr/>
              <a:t>71</a:t>
            </a:fld>
            <a:endParaRPr lang="en-US" dirty="0"/>
          </a:p>
        </p:txBody>
      </p:sp>
      <p:sp>
        <p:nvSpPr>
          <p:cNvPr id="5" name="Oval 4">
            <a:extLst>
              <a:ext uri="{FF2B5EF4-FFF2-40B4-BE49-F238E27FC236}">
                <a16:creationId xmlns:a16="http://schemas.microsoft.com/office/drawing/2014/main" id="{7EE5D0F1-706C-AB36-A9AF-38C7ED2F20A5}"/>
              </a:ext>
            </a:extLst>
          </p:cNvPr>
          <p:cNvSpPr/>
          <p:nvPr/>
        </p:nvSpPr>
        <p:spPr>
          <a:xfrm>
            <a:off x="600753" y="2366698"/>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8E7ABA81-EBCA-9C4E-B286-B71927BC0F09}"/>
              </a:ext>
            </a:extLst>
          </p:cNvPr>
          <p:cNvSpPr txBox="1"/>
          <p:nvPr/>
        </p:nvSpPr>
        <p:spPr>
          <a:xfrm>
            <a:off x="1928129" y="2372560"/>
            <a:ext cx="5909071" cy="914402"/>
          </a:xfrm>
          <a:prstGeom prst="rect">
            <a:avLst/>
          </a:prstGeom>
          <a:noFill/>
          <a:ln w="57150">
            <a:noFill/>
          </a:ln>
        </p:spPr>
        <p:txBody>
          <a:bodyPr wrap="none" rtlCol="0" anchor="ctr">
            <a:noAutofit/>
          </a:bodyPr>
          <a:lstStyle/>
          <a:p>
            <a:pPr>
              <a:lnSpc>
                <a:spcPct val="90000"/>
              </a:lnSpc>
            </a:pPr>
            <a:r>
              <a:rPr lang="en-US" sz="3200" b="1" dirty="0"/>
              <a:t>In-DRAM Row Copy (RowClone)</a:t>
            </a:r>
          </a:p>
        </p:txBody>
      </p:sp>
      <p:sp>
        <p:nvSpPr>
          <p:cNvPr id="7" name="Oval 6">
            <a:extLst>
              <a:ext uri="{FF2B5EF4-FFF2-40B4-BE49-F238E27FC236}">
                <a16:creationId xmlns:a16="http://schemas.microsoft.com/office/drawing/2014/main" id="{B31E1B4F-DCCF-87E2-A02F-AE5717FC8048}"/>
              </a:ext>
            </a:extLst>
          </p:cNvPr>
          <p:cNvSpPr/>
          <p:nvPr/>
        </p:nvSpPr>
        <p:spPr>
          <a:xfrm>
            <a:off x="600753" y="416448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8" name="TextBox 7">
            <a:extLst>
              <a:ext uri="{FF2B5EF4-FFF2-40B4-BE49-F238E27FC236}">
                <a16:creationId xmlns:a16="http://schemas.microsoft.com/office/drawing/2014/main" id="{DD33A4F6-EF76-5F90-1770-65BD3A7BA705}"/>
              </a:ext>
            </a:extLst>
          </p:cNvPr>
          <p:cNvSpPr txBox="1"/>
          <p:nvPr/>
        </p:nvSpPr>
        <p:spPr>
          <a:xfrm>
            <a:off x="1928129" y="4164478"/>
            <a:ext cx="5909071" cy="914402"/>
          </a:xfrm>
          <a:prstGeom prst="rect">
            <a:avLst/>
          </a:prstGeom>
          <a:noFill/>
          <a:ln w="57150">
            <a:noFill/>
          </a:ln>
        </p:spPr>
        <p:txBody>
          <a:bodyPr wrap="none" rtlCol="0" anchor="ctr">
            <a:noAutofit/>
          </a:bodyPr>
          <a:lstStyle/>
          <a:p>
            <a:pPr>
              <a:lnSpc>
                <a:spcPct val="90000"/>
              </a:lnSpc>
            </a:pPr>
            <a:r>
              <a:rPr lang="en-US" sz="3200" dirty="0"/>
              <a:t>DRAM Access Latency Reduction</a:t>
            </a:r>
          </a:p>
        </p:txBody>
      </p:sp>
      <p:sp>
        <p:nvSpPr>
          <p:cNvPr id="11" name="Rectangle 10">
            <a:extLst>
              <a:ext uri="{FF2B5EF4-FFF2-40B4-BE49-F238E27FC236}">
                <a16:creationId xmlns:a16="http://schemas.microsoft.com/office/drawing/2014/main" id="{B2D0EE0A-4DFC-0CBD-2705-0DCEC373F00F}"/>
              </a:ext>
            </a:extLst>
          </p:cNvPr>
          <p:cNvSpPr/>
          <p:nvPr/>
        </p:nvSpPr>
        <p:spPr>
          <a:xfrm>
            <a:off x="489518" y="3575564"/>
            <a:ext cx="7867016" cy="2299457"/>
          </a:xfrm>
          <a:prstGeom prst="rect">
            <a:avLst/>
          </a:prstGeom>
          <a:solidFill>
            <a:srgbClr val="FFFFFF">
              <a:alpha val="89804"/>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662485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9B2A6-BEA3-0481-8CEF-E1EDF6A34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2BE3B-F0F5-A4C8-4484-C57DAB3A86BE}"/>
              </a:ext>
            </a:extLst>
          </p:cNvPr>
          <p:cNvSpPr>
            <a:spLocks noGrp="1"/>
          </p:cNvSpPr>
          <p:nvPr>
            <p:ph type="title"/>
          </p:nvPr>
        </p:nvSpPr>
        <p:spPr/>
        <p:txBody>
          <a:bodyPr>
            <a:noAutofit/>
          </a:bodyPr>
          <a:lstStyle/>
          <a:p>
            <a:r>
              <a:rPr lang="en-US" sz="4000" dirty="0">
                <a:latin typeface="Quire Sans" panose="020B0502040400020003" pitchFamily="34" charset="0"/>
              </a:rPr>
              <a:t>Recall: </a:t>
            </a:r>
            <a:r>
              <a:rPr lang="en-TR" sz="4000">
                <a:latin typeface="Quire Sans" panose="020B0502040400020003" pitchFamily="34" charset="0"/>
              </a:rPr>
              <a:t>RowClone</a:t>
            </a:r>
            <a:r>
              <a:rPr lang="en-US" dirty="0">
                <a:latin typeface="Quire Sans" panose="020B0502040400020003" pitchFamily="34" charset="0"/>
              </a:rPr>
              <a:t> Key Idea</a:t>
            </a:r>
            <a:endParaRPr lang="en-TR" sz="4000" dirty="0">
              <a:latin typeface="Quire Sans" panose="020B0502040400020003" pitchFamily="34" charset="0"/>
            </a:endParaRPr>
          </a:p>
        </p:txBody>
      </p:sp>
      <p:cxnSp>
        <p:nvCxnSpPr>
          <p:cNvPr id="6" name="Straight Connector 90">
            <a:extLst>
              <a:ext uri="{FF2B5EF4-FFF2-40B4-BE49-F238E27FC236}">
                <a16:creationId xmlns:a16="http://schemas.microsoft.com/office/drawing/2014/main" id="{6E226D0E-D5E8-87A5-B410-F80C0B3890F7}"/>
              </a:ext>
            </a:extLst>
          </p:cNvPr>
          <p:cNvCxnSpPr>
            <a:cxnSpLocks/>
          </p:cNvCxnSpPr>
          <p:nvPr/>
        </p:nvCxnSpPr>
        <p:spPr>
          <a:xfrm flipH="1" flipV="1">
            <a:off x="3575386" y="1145070"/>
            <a:ext cx="22059" cy="2133601"/>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92">
            <a:extLst>
              <a:ext uri="{FF2B5EF4-FFF2-40B4-BE49-F238E27FC236}">
                <a16:creationId xmlns:a16="http://schemas.microsoft.com/office/drawing/2014/main" id="{BF88EAA4-40DB-317C-E956-31C4CE942571}"/>
              </a:ext>
            </a:extLst>
          </p:cNvPr>
          <p:cNvCxnSpPr/>
          <p:nvPr/>
        </p:nvCxnSpPr>
        <p:spPr>
          <a:xfrm rot="5400000" flipH="1" flipV="1">
            <a:off x="29557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93">
            <a:extLst>
              <a:ext uri="{FF2B5EF4-FFF2-40B4-BE49-F238E27FC236}">
                <a16:creationId xmlns:a16="http://schemas.microsoft.com/office/drawing/2014/main" id="{6CDE472E-500C-BE80-942C-387CF5DC0A29}"/>
              </a:ext>
            </a:extLst>
          </p:cNvPr>
          <p:cNvCxnSpPr/>
          <p:nvPr/>
        </p:nvCxnSpPr>
        <p:spPr>
          <a:xfrm rot="5400000" flipH="1" flipV="1">
            <a:off x="34129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94">
            <a:extLst>
              <a:ext uri="{FF2B5EF4-FFF2-40B4-BE49-F238E27FC236}">
                <a16:creationId xmlns:a16="http://schemas.microsoft.com/office/drawing/2014/main" id="{0DF9C25E-2982-403D-0101-0AD5DF2230EA}"/>
              </a:ext>
            </a:extLst>
          </p:cNvPr>
          <p:cNvCxnSpPr/>
          <p:nvPr/>
        </p:nvCxnSpPr>
        <p:spPr>
          <a:xfrm rot="5400000" flipH="1" flipV="1">
            <a:off x="38701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1EC276DC-D4AF-10C1-C3DC-8F11336FBB99}"/>
              </a:ext>
            </a:extLst>
          </p:cNvPr>
          <p:cNvCxnSpPr/>
          <p:nvPr/>
        </p:nvCxnSpPr>
        <p:spPr>
          <a:xfrm rot="5400000" flipH="1" flipV="1">
            <a:off x="43273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CFC56749-374B-95CB-07FD-08DC18D98950}"/>
              </a:ext>
            </a:extLst>
          </p:cNvPr>
          <p:cNvCxnSpPr/>
          <p:nvPr/>
        </p:nvCxnSpPr>
        <p:spPr>
          <a:xfrm rot="5400000" flipH="1" flipV="1">
            <a:off x="47845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E6BDCFD-F236-4A06-B9CD-DE33F9151A57}"/>
              </a:ext>
            </a:extLst>
          </p:cNvPr>
          <p:cNvSpPr/>
          <p:nvPr/>
        </p:nvSpPr>
        <p:spPr>
          <a:xfrm>
            <a:off x="37939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13" name="Oval 12">
            <a:extLst>
              <a:ext uri="{FF2B5EF4-FFF2-40B4-BE49-F238E27FC236}">
                <a16:creationId xmlns:a16="http://schemas.microsoft.com/office/drawing/2014/main" id="{51BDBA73-0E31-81EC-65AF-3DD224289C0F}"/>
              </a:ext>
            </a:extLst>
          </p:cNvPr>
          <p:cNvSpPr/>
          <p:nvPr/>
        </p:nvSpPr>
        <p:spPr>
          <a:xfrm>
            <a:off x="42511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14" name="Oval 13">
            <a:extLst>
              <a:ext uri="{FF2B5EF4-FFF2-40B4-BE49-F238E27FC236}">
                <a16:creationId xmlns:a16="http://schemas.microsoft.com/office/drawing/2014/main" id="{E0329E1B-0132-E019-9B24-54C714FC9E79}"/>
              </a:ext>
            </a:extLst>
          </p:cNvPr>
          <p:cNvSpPr/>
          <p:nvPr/>
        </p:nvSpPr>
        <p:spPr>
          <a:xfrm>
            <a:off x="47083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15" name="Oval 14">
            <a:extLst>
              <a:ext uri="{FF2B5EF4-FFF2-40B4-BE49-F238E27FC236}">
                <a16:creationId xmlns:a16="http://schemas.microsoft.com/office/drawing/2014/main" id="{C4F03916-F21A-5FFA-2A69-88EF7EFEB188}"/>
              </a:ext>
            </a:extLst>
          </p:cNvPr>
          <p:cNvSpPr/>
          <p:nvPr/>
        </p:nvSpPr>
        <p:spPr>
          <a:xfrm>
            <a:off x="51655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16" name="Oval 15">
            <a:extLst>
              <a:ext uri="{FF2B5EF4-FFF2-40B4-BE49-F238E27FC236}">
                <a16:creationId xmlns:a16="http://schemas.microsoft.com/office/drawing/2014/main" id="{E321600D-93A2-5F21-F3DE-56488BAF79C9}"/>
              </a:ext>
            </a:extLst>
          </p:cNvPr>
          <p:cNvSpPr/>
          <p:nvPr/>
        </p:nvSpPr>
        <p:spPr>
          <a:xfrm>
            <a:off x="56227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17" name="Oval 16">
            <a:extLst>
              <a:ext uri="{FF2B5EF4-FFF2-40B4-BE49-F238E27FC236}">
                <a16:creationId xmlns:a16="http://schemas.microsoft.com/office/drawing/2014/main" id="{3FFFA5C0-ABB3-12B9-8C6F-166C0C5208BC}"/>
              </a:ext>
            </a:extLst>
          </p:cNvPr>
          <p:cNvSpPr/>
          <p:nvPr/>
        </p:nvSpPr>
        <p:spPr>
          <a:xfrm>
            <a:off x="37939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18" name="Oval 17">
            <a:extLst>
              <a:ext uri="{FF2B5EF4-FFF2-40B4-BE49-F238E27FC236}">
                <a16:creationId xmlns:a16="http://schemas.microsoft.com/office/drawing/2014/main" id="{91230320-D59D-52FC-38E6-1F28A2166863}"/>
              </a:ext>
            </a:extLst>
          </p:cNvPr>
          <p:cNvSpPr/>
          <p:nvPr/>
        </p:nvSpPr>
        <p:spPr>
          <a:xfrm>
            <a:off x="42511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19" name="Oval 18">
            <a:extLst>
              <a:ext uri="{FF2B5EF4-FFF2-40B4-BE49-F238E27FC236}">
                <a16:creationId xmlns:a16="http://schemas.microsoft.com/office/drawing/2014/main" id="{85F6FD70-4B63-403C-3977-AB2AE42012F1}"/>
              </a:ext>
            </a:extLst>
          </p:cNvPr>
          <p:cNvSpPr/>
          <p:nvPr/>
        </p:nvSpPr>
        <p:spPr>
          <a:xfrm>
            <a:off x="47083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0" name="Oval 19">
            <a:extLst>
              <a:ext uri="{FF2B5EF4-FFF2-40B4-BE49-F238E27FC236}">
                <a16:creationId xmlns:a16="http://schemas.microsoft.com/office/drawing/2014/main" id="{D5C594AB-5B47-5AD5-D655-4B04CE6D088E}"/>
              </a:ext>
            </a:extLst>
          </p:cNvPr>
          <p:cNvSpPr/>
          <p:nvPr/>
        </p:nvSpPr>
        <p:spPr>
          <a:xfrm>
            <a:off x="51655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1" name="Oval 20">
            <a:extLst>
              <a:ext uri="{FF2B5EF4-FFF2-40B4-BE49-F238E27FC236}">
                <a16:creationId xmlns:a16="http://schemas.microsoft.com/office/drawing/2014/main" id="{BB62493B-E392-84BC-0BA4-1C5C1ACBAA66}"/>
              </a:ext>
            </a:extLst>
          </p:cNvPr>
          <p:cNvSpPr/>
          <p:nvPr/>
        </p:nvSpPr>
        <p:spPr>
          <a:xfrm>
            <a:off x="56227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2" name="Oval 21">
            <a:extLst>
              <a:ext uri="{FF2B5EF4-FFF2-40B4-BE49-F238E27FC236}">
                <a16:creationId xmlns:a16="http://schemas.microsoft.com/office/drawing/2014/main" id="{06D1FDFA-12A3-A562-3E98-090ADA082DD2}"/>
              </a:ext>
            </a:extLst>
          </p:cNvPr>
          <p:cNvSpPr/>
          <p:nvPr/>
        </p:nvSpPr>
        <p:spPr>
          <a:xfrm>
            <a:off x="3314700"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23" name="Oval 22">
            <a:extLst>
              <a:ext uri="{FF2B5EF4-FFF2-40B4-BE49-F238E27FC236}">
                <a16:creationId xmlns:a16="http://schemas.microsoft.com/office/drawing/2014/main" id="{22650517-9AC8-8A04-3143-8E2143D62BDB}"/>
              </a:ext>
            </a:extLst>
          </p:cNvPr>
          <p:cNvSpPr/>
          <p:nvPr/>
        </p:nvSpPr>
        <p:spPr>
          <a:xfrm>
            <a:off x="3314700"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4" name="Oval 23">
            <a:extLst>
              <a:ext uri="{FF2B5EF4-FFF2-40B4-BE49-F238E27FC236}">
                <a16:creationId xmlns:a16="http://schemas.microsoft.com/office/drawing/2014/main" id="{40E76F5D-DDBE-6426-7820-6C637CE01951}"/>
              </a:ext>
            </a:extLst>
          </p:cNvPr>
          <p:cNvSpPr/>
          <p:nvPr/>
        </p:nvSpPr>
        <p:spPr>
          <a:xfrm>
            <a:off x="37939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25" name="Oval 24">
            <a:extLst>
              <a:ext uri="{FF2B5EF4-FFF2-40B4-BE49-F238E27FC236}">
                <a16:creationId xmlns:a16="http://schemas.microsoft.com/office/drawing/2014/main" id="{DDC1AA3A-4E39-9516-64C2-9239155303EA}"/>
              </a:ext>
            </a:extLst>
          </p:cNvPr>
          <p:cNvSpPr/>
          <p:nvPr/>
        </p:nvSpPr>
        <p:spPr>
          <a:xfrm>
            <a:off x="42511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t</a:t>
            </a:r>
          </a:p>
        </p:txBody>
      </p:sp>
      <p:sp>
        <p:nvSpPr>
          <p:cNvPr id="26" name="Oval 25">
            <a:extLst>
              <a:ext uri="{FF2B5EF4-FFF2-40B4-BE49-F238E27FC236}">
                <a16:creationId xmlns:a16="http://schemas.microsoft.com/office/drawing/2014/main" id="{531E3F19-0CF3-057D-8C1B-4921F57335DC}"/>
              </a:ext>
            </a:extLst>
          </p:cNvPr>
          <p:cNvSpPr/>
          <p:nvPr/>
        </p:nvSpPr>
        <p:spPr>
          <a:xfrm>
            <a:off x="51655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27" name="Oval 26">
            <a:extLst>
              <a:ext uri="{FF2B5EF4-FFF2-40B4-BE49-F238E27FC236}">
                <a16:creationId xmlns:a16="http://schemas.microsoft.com/office/drawing/2014/main" id="{7FDFB600-91CF-ADE5-C4AF-A81463840158}"/>
              </a:ext>
            </a:extLst>
          </p:cNvPr>
          <p:cNvSpPr/>
          <p:nvPr/>
        </p:nvSpPr>
        <p:spPr>
          <a:xfrm>
            <a:off x="56227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28" name="Oval 27">
            <a:extLst>
              <a:ext uri="{FF2B5EF4-FFF2-40B4-BE49-F238E27FC236}">
                <a16:creationId xmlns:a16="http://schemas.microsoft.com/office/drawing/2014/main" id="{F7BC8C6A-4A62-9951-C95E-28CFFE53498F}"/>
              </a:ext>
            </a:extLst>
          </p:cNvPr>
          <p:cNvSpPr/>
          <p:nvPr/>
        </p:nvSpPr>
        <p:spPr>
          <a:xfrm>
            <a:off x="331470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d</a:t>
            </a:r>
          </a:p>
        </p:txBody>
      </p:sp>
      <p:sp>
        <p:nvSpPr>
          <p:cNvPr id="29" name="Oval 28">
            <a:extLst>
              <a:ext uri="{FF2B5EF4-FFF2-40B4-BE49-F238E27FC236}">
                <a16:creationId xmlns:a16="http://schemas.microsoft.com/office/drawing/2014/main" id="{89B3E482-DC02-5734-91BA-DCD097BAD89B}"/>
              </a:ext>
            </a:extLst>
          </p:cNvPr>
          <p:cNvSpPr/>
          <p:nvPr/>
        </p:nvSpPr>
        <p:spPr>
          <a:xfrm>
            <a:off x="4708360"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30" name="Oval 29">
            <a:extLst>
              <a:ext uri="{FF2B5EF4-FFF2-40B4-BE49-F238E27FC236}">
                <a16:creationId xmlns:a16="http://schemas.microsoft.com/office/drawing/2014/main" id="{03E0D3B2-EDE3-C380-2CEF-7D6E1E17D2D9}"/>
              </a:ext>
            </a:extLst>
          </p:cNvPr>
          <p:cNvSpPr/>
          <p:nvPr/>
        </p:nvSpPr>
        <p:spPr>
          <a:xfrm>
            <a:off x="3314700"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1" name="Oval 30">
            <a:extLst>
              <a:ext uri="{FF2B5EF4-FFF2-40B4-BE49-F238E27FC236}">
                <a16:creationId xmlns:a16="http://schemas.microsoft.com/office/drawing/2014/main" id="{CC099F64-6CD0-9B83-49AA-606A9C99F725}"/>
              </a:ext>
            </a:extLst>
          </p:cNvPr>
          <p:cNvSpPr/>
          <p:nvPr/>
        </p:nvSpPr>
        <p:spPr>
          <a:xfrm>
            <a:off x="37939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2" name="Oval 31">
            <a:extLst>
              <a:ext uri="{FF2B5EF4-FFF2-40B4-BE49-F238E27FC236}">
                <a16:creationId xmlns:a16="http://schemas.microsoft.com/office/drawing/2014/main" id="{4B04C1F2-389C-AD9D-2150-B0907801AD10}"/>
              </a:ext>
            </a:extLst>
          </p:cNvPr>
          <p:cNvSpPr/>
          <p:nvPr/>
        </p:nvSpPr>
        <p:spPr>
          <a:xfrm>
            <a:off x="42511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3" name="Oval 32">
            <a:extLst>
              <a:ext uri="{FF2B5EF4-FFF2-40B4-BE49-F238E27FC236}">
                <a16:creationId xmlns:a16="http://schemas.microsoft.com/office/drawing/2014/main" id="{B6B0F0DB-4E20-D2F6-EDAC-8397E90135E7}"/>
              </a:ext>
            </a:extLst>
          </p:cNvPr>
          <p:cNvSpPr/>
          <p:nvPr/>
        </p:nvSpPr>
        <p:spPr>
          <a:xfrm>
            <a:off x="47083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4" name="Oval 33">
            <a:extLst>
              <a:ext uri="{FF2B5EF4-FFF2-40B4-BE49-F238E27FC236}">
                <a16:creationId xmlns:a16="http://schemas.microsoft.com/office/drawing/2014/main" id="{E727E000-CAB4-8CCF-07B0-49CEC6B46792}"/>
              </a:ext>
            </a:extLst>
          </p:cNvPr>
          <p:cNvSpPr/>
          <p:nvPr/>
        </p:nvSpPr>
        <p:spPr>
          <a:xfrm>
            <a:off x="51655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5" name="Oval 34">
            <a:extLst>
              <a:ext uri="{FF2B5EF4-FFF2-40B4-BE49-F238E27FC236}">
                <a16:creationId xmlns:a16="http://schemas.microsoft.com/office/drawing/2014/main" id="{75524EEE-EFE4-925B-A59D-A248A0544972}"/>
              </a:ext>
            </a:extLst>
          </p:cNvPr>
          <p:cNvSpPr/>
          <p:nvPr/>
        </p:nvSpPr>
        <p:spPr>
          <a:xfrm>
            <a:off x="56227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cxnSp>
        <p:nvCxnSpPr>
          <p:cNvPr id="36" name="Curved Connector 64">
            <a:extLst>
              <a:ext uri="{FF2B5EF4-FFF2-40B4-BE49-F238E27FC236}">
                <a16:creationId xmlns:a16="http://schemas.microsoft.com/office/drawing/2014/main" id="{A314B6DC-608C-D67A-1E14-1F8E930D6680}"/>
              </a:ext>
            </a:extLst>
          </p:cNvPr>
          <p:cNvCxnSpPr/>
          <p:nvPr/>
        </p:nvCxnSpPr>
        <p:spPr>
          <a:xfrm rot="10800000" flipV="1">
            <a:off x="3319405" y="1454674"/>
            <a:ext cx="1588" cy="2259904"/>
          </a:xfrm>
          <a:prstGeom prst="curvedConnector3">
            <a:avLst>
              <a:gd name="adj1" fmla="val 52121553"/>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urved Connector 69">
            <a:extLst>
              <a:ext uri="{FF2B5EF4-FFF2-40B4-BE49-F238E27FC236}">
                <a16:creationId xmlns:a16="http://schemas.microsoft.com/office/drawing/2014/main" id="{580E168A-1DFA-EFCA-BEE9-D425D890AF9F}"/>
              </a:ext>
            </a:extLst>
          </p:cNvPr>
          <p:cNvCxnSpPr/>
          <p:nvPr/>
        </p:nvCxnSpPr>
        <p:spPr>
          <a:xfrm flipV="1">
            <a:off x="6079959" y="2479976"/>
            <a:ext cx="1588" cy="1258275"/>
          </a:xfrm>
          <a:prstGeom prst="curvedConnector3">
            <a:avLst>
              <a:gd name="adj1" fmla="val 41200832"/>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Rounded Rectangle 73">
            <a:extLst>
              <a:ext uri="{FF2B5EF4-FFF2-40B4-BE49-F238E27FC236}">
                <a16:creationId xmlns:a16="http://schemas.microsoft.com/office/drawing/2014/main" id="{D3E19F36-8229-CBC5-3260-DCF2BC95ABF4}"/>
              </a:ext>
            </a:extLst>
          </p:cNvPr>
          <p:cNvSpPr/>
          <p:nvPr/>
        </p:nvSpPr>
        <p:spPr>
          <a:xfrm>
            <a:off x="1507959" y="4793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800" b="1" dirty="0">
                <a:latin typeface="Trebuchet MS" panose="020B0703020202090204" pitchFamily="34" charset="0"/>
                <a:cs typeface="Quire Sans" panose="020B0502040400020003" pitchFamily="34" charset="0"/>
              </a:rPr>
              <a:t>1</a:t>
            </a:r>
            <a:r>
              <a:rPr lang="en-US" sz="2800" b="1" dirty="0">
                <a:latin typeface="Quire Sans" panose="020B0502040400020003" pitchFamily="34" charset="0"/>
                <a:cs typeface="Quire Sans" panose="020B0502040400020003" pitchFamily="34" charset="0"/>
              </a:rPr>
              <a:t>. Source row to sense amplifiers</a:t>
            </a:r>
          </a:p>
        </p:txBody>
      </p:sp>
      <p:sp>
        <p:nvSpPr>
          <p:cNvPr id="39" name="Rounded Rectangle 74">
            <a:extLst>
              <a:ext uri="{FF2B5EF4-FFF2-40B4-BE49-F238E27FC236}">
                <a16:creationId xmlns:a16="http://schemas.microsoft.com/office/drawing/2014/main" id="{85C46C67-C310-355D-7339-96E45732E031}"/>
              </a:ext>
            </a:extLst>
          </p:cNvPr>
          <p:cNvSpPr/>
          <p:nvPr/>
        </p:nvSpPr>
        <p:spPr>
          <a:xfrm>
            <a:off x="1507959" y="5555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800" b="1" dirty="0">
                <a:latin typeface="Trebuchet MS" panose="020B0703020202090204" pitchFamily="34" charset="0"/>
                <a:cs typeface="Quire Sans" panose="020B0502040400020003" pitchFamily="34" charset="0"/>
              </a:rPr>
              <a:t>2</a:t>
            </a:r>
            <a:r>
              <a:rPr lang="en-US" sz="2800" b="1" dirty="0">
                <a:latin typeface="Quire Sans" panose="020B0502040400020003" pitchFamily="34" charset="0"/>
                <a:cs typeface="Quire Sans" panose="020B0502040400020003" pitchFamily="34" charset="0"/>
              </a:rPr>
              <a:t>. Sense amplifiers to destination row</a:t>
            </a:r>
          </a:p>
        </p:txBody>
      </p:sp>
      <p:sp>
        <p:nvSpPr>
          <p:cNvPr id="40" name="TextBox 75">
            <a:extLst>
              <a:ext uri="{FF2B5EF4-FFF2-40B4-BE49-F238E27FC236}">
                <a16:creationId xmlns:a16="http://schemas.microsoft.com/office/drawing/2014/main" id="{57A76CD3-BD32-2032-3098-714F98EF96E6}"/>
              </a:ext>
            </a:extLst>
          </p:cNvPr>
          <p:cNvSpPr txBox="1"/>
          <p:nvPr/>
        </p:nvSpPr>
        <p:spPr>
          <a:xfrm>
            <a:off x="3357668" y="3992287"/>
            <a:ext cx="2751074" cy="523220"/>
          </a:xfrm>
          <a:prstGeom prst="rect">
            <a:avLst/>
          </a:prstGeom>
          <a:noFill/>
        </p:spPr>
        <p:txBody>
          <a:bodyPr wrap="none" rtlCol="0">
            <a:spAutoFit/>
          </a:bodyPr>
          <a:lstStyle/>
          <a:p>
            <a:r>
              <a:rPr lang="en-US" sz="2800" dirty="0">
                <a:solidFill>
                  <a:schemeClr val="tx1">
                    <a:lumMod val="95000"/>
                    <a:lumOff val="5000"/>
                  </a:schemeClr>
                </a:solidFill>
                <a:latin typeface="Quire Sans" panose="020B0502040400020003" pitchFamily="34" charset="0"/>
                <a:cs typeface="Quire Sans" panose="020B0502040400020003" pitchFamily="34" charset="0"/>
              </a:rPr>
              <a:t>Sense Amplifiers</a:t>
            </a:r>
          </a:p>
        </p:txBody>
      </p:sp>
      <p:sp>
        <p:nvSpPr>
          <p:cNvPr id="41" name="Rounded Rectangle 52">
            <a:extLst>
              <a:ext uri="{FF2B5EF4-FFF2-40B4-BE49-F238E27FC236}">
                <a16:creationId xmlns:a16="http://schemas.microsoft.com/office/drawing/2014/main" id="{A6830795-9668-2ABF-D17D-11493D09CFBD}"/>
              </a:ext>
            </a:extLst>
          </p:cNvPr>
          <p:cNvSpPr/>
          <p:nvPr/>
        </p:nvSpPr>
        <p:spPr>
          <a:xfrm>
            <a:off x="3336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grpSp>
        <p:nvGrpSpPr>
          <p:cNvPr id="42" name="Group 76">
            <a:extLst>
              <a:ext uri="{FF2B5EF4-FFF2-40B4-BE49-F238E27FC236}">
                <a16:creationId xmlns:a16="http://schemas.microsoft.com/office/drawing/2014/main" id="{EDB28AD9-EE48-64D3-5B50-F802995BE460}"/>
              </a:ext>
            </a:extLst>
          </p:cNvPr>
          <p:cNvGrpSpPr/>
          <p:nvPr/>
        </p:nvGrpSpPr>
        <p:grpSpPr>
          <a:xfrm>
            <a:off x="3314700" y="2202414"/>
            <a:ext cx="2765259" cy="457200"/>
            <a:chOff x="3048000" y="3733800"/>
            <a:chExt cx="2765259" cy="457200"/>
          </a:xfrm>
        </p:grpSpPr>
        <p:sp>
          <p:nvSpPr>
            <p:cNvPr id="43" name="Oval 42">
              <a:extLst>
                <a:ext uri="{FF2B5EF4-FFF2-40B4-BE49-F238E27FC236}">
                  <a16:creationId xmlns:a16="http://schemas.microsoft.com/office/drawing/2014/main" id="{06CD7472-0B5E-F6EF-B6E7-E67FDB9F386A}"/>
                </a:ext>
              </a:extLst>
            </p:cNvPr>
            <p:cNvSpPr/>
            <p:nvPr/>
          </p:nvSpPr>
          <p:spPr>
            <a:xfrm>
              <a:off x="35272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44" name="Oval 43">
              <a:extLst>
                <a:ext uri="{FF2B5EF4-FFF2-40B4-BE49-F238E27FC236}">
                  <a16:creationId xmlns:a16="http://schemas.microsoft.com/office/drawing/2014/main" id="{C4088D93-C4D8-85C7-56CD-974EAC1B03A9}"/>
                </a:ext>
              </a:extLst>
            </p:cNvPr>
            <p:cNvSpPr/>
            <p:nvPr/>
          </p:nvSpPr>
          <p:spPr>
            <a:xfrm>
              <a:off x="39844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45" name="Oval 44">
              <a:extLst>
                <a:ext uri="{FF2B5EF4-FFF2-40B4-BE49-F238E27FC236}">
                  <a16:creationId xmlns:a16="http://schemas.microsoft.com/office/drawing/2014/main" id="{6CE84146-B03D-3F74-5DF5-E3ADB56BB307}"/>
                </a:ext>
              </a:extLst>
            </p:cNvPr>
            <p:cNvSpPr/>
            <p:nvPr/>
          </p:nvSpPr>
          <p:spPr>
            <a:xfrm>
              <a:off x="44416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46" name="Oval 45">
              <a:extLst>
                <a:ext uri="{FF2B5EF4-FFF2-40B4-BE49-F238E27FC236}">
                  <a16:creationId xmlns:a16="http://schemas.microsoft.com/office/drawing/2014/main" id="{0277AA06-8097-944A-71CE-BE14F5E008F2}"/>
                </a:ext>
              </a:extLst>
            </p:cNvPr>
            <p:cNvSpPr/>
            <p:nvPr/>
          </p:nvSpPr>
          <p:spPr>
            <a:xfrm>
              <a:off x="48988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47" name="Oval 46">
              <a:extLst>
                <a:ext uri="{FF2B5EF4-FFF2-40B4-BE49-F238E27FC236}">
                  <a16:creationId xmlns:a16="http://schemas.microsoft.com/office/drawing/2014/main" id="{F5AEE95D-3A82-8A42-45DE-B81F79228DBC}"/>
                </a:ext>
              </a:extLst>
            </p:cNvPr>
            <p:cNvSpPr/>
            <p:nvPr/>
          </p:nvSpPr>
          <p:spPr>
            <a:xfrm>
              <a:off x="53560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48" name="Oval 47">
              <a:extLst>
                <a:ext uri="{FF2B5EF4-FFF2-40B4-BE49-F238E27FC236}">
                  <a16:creationId xmlns:a16="http://schemas.microsoft.com/office/drawing/2014/main" id="{64B4A21D-1E15-212A-C8D9-BAF91B99EF8E}"/>
                </a:ext>
              </a:extLst>
            </p:cNvPr>
            <p:cNvSpPr/>
            <p:nvPr/>
          </p:nvSpPr>
          <p:spPr>
            <a:xfrm>
              <a:off x="3048000"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grpSp>
      <p:sp>
        <p:nvSpPr>
          <p:cNvPr id="49" name="Rounded Rectangle 77">
            <a:extLst>
              <a:ext uri="{FF2B5EF4-FFF2-40B4-BE49-F238E27FC236}">
                <a16:creationId xmlns:a16="http://schemas.microsoft.com/office/drawing/2014/main" id="{E65F8FD3-809E-C673-A842-C718408C5FCB}"/>
              </a:ext>
            </a:extLst>
          </p:cNvPr>
          <p:cNvSpPr/>
          <p:nvPr/>
        </p:nvSpPr>
        <p:spPr>
          <a:xfrm>
            <a:off x="37939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0" name="Rounded Rectangle 78">
            <a:extLst>
              <a:ext uri="{FF2B5EF4-FFF2-40B4-BE49-F238E27FC236}">
                <a16:creationId xmlns:a16="http://schemas.microsoft.com/office/drawing/2014/main" id="{41E30611-75BA-6618-CE28-F956A2D07DE9}"/>
              </a:ext>
            </a:extLst>
          </p:cNvPr>
          <p:cNvSpPr/>
          <p:nvPr/>
        </p:nvSpPr>
        <p:spPr>
          <a:xfrm>
            <a:off x="42511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1" name="Rounded Rectangle 79">
            <a:extLst>
              <a:ext uri="{FF2B5EF4-FFF2-40B4-BE49-F238E27FC236}">
                <a16:creationId xmlns:a16="http://schemas.microsoft.com/office/drawing/2014/main" id="{B10860AF-9596-18C1-75E4-95717154B375}"/>
              </a:ext>
            </a:extLst>
          </p:cNvPr>
          <p:cNvSpPr/>
          <p:nvPr/>
        </p:nvSpPr>
        <p:spPr>
          <a:xfrm>
            <a:off x="47083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2" name="Rounded Rectangle 80">
            <a:extLst>
              <a:ext uri="{FF2B5EF4-FFF2-40B4-BE49-F238E27FC236}">
                <a16:creationId xmlns:a16="http://schemas.microsoft.com/office/drawing/2014/main" id="{B6024DB9-5EA2-B34B-5989-CC8E89C8E718}"/>
              </a:ext>
            </a:extLst>
          </p:cNvPr>
          <p:cNvSpPr/>
          <p:nvPr/>
        </p:nvSpPr>
        <p:spPr>
          <a:xfrm>
            <a:off x="51655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3" name="Rounded Rectangle 81">
            <a:extLst>
              <a:ext uri="{FF2B5EF4-FFF2-40B4-BE49-F238E27FC236}">
                <a16:creationId xmlns:a16="http://schemas.microsoft.com/office/drawing/2014/main" id="{C4A46B52-96CA-0827-F1D7-C5C30BDBA8AE}"/>
              </a:ext>
            </a:extLst>
          </p:cNvPr>
          <p:cNvSpPr/>
          <p:nvPr/>
        </p:nvSpPr>
        <p:spPr>
          <a:xfrm>
            <a:off x="5622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grpSp>
        <p:nvGrpSpPr>
          <p:cNvPr id="54" name="Group 88">
            <a:extLst>
              <a:ext uri="{FF2B5EF4-FFF2-40B4-BE49-F238E27FC236}">
                <a16:creationId xmlns:a16="http://schemas.microsoft.com/office/drawing/2014/main" id="{1CDEDEEB-5E69-5AC1-1EC8-C70A0D3E8A45}"/>
              </a:ext>
            </a:extLst>
          </p:cNvPr>
          <p:cNvGrpSpPr/>
          <p:nvPr/>
        </p:nvGrpSpPr>
        <p:grpSpPr>
          <a:xfrm>
            <a:off x="3336759" y="3269214"/>
            <a:ext cx="2743200" cy="685800"/>
            <a:chOff x="3048000" y="7696200"/>
            <a:chExt cx="2743200" cy="685800"/>
          </a:xfrm>
        </p:grpSpPr>
        <p:sp>
          <p:nvSpPr>
            <p:cNvPr id="55" name="Rounded Rectangle 82">
              <a:extLst>
                <a:ext uri="{FF2B5EF4-FFF2-40B4-BE49-F238E27FC236}">
                  <a16:creationId xmlns:a16="http://schemas.microsoft.com/office/drawing/2014/main" id="{23D1E376-6C6C-E4FB-CDDE-C745D6AF3EFC}"/>
                </a:ext>
              </a:extLst>
            </p:cNvPr>
            <p:cNvSpPr/>
            <p:nvPr/>
          </p:nvSpPr>
          <p:spPr>
            <a:xfrm>
              <a:off x="3048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56" name="Rounded Rectangle 83">
              <a:extLst>
                <a:ext uri="{FF2B5EF4-FFF2-40B4-BE49-F238E27FC236}">
                  <a16:creationId xmlns:a16="http://schemas.microsoft.com/office/drawing/2014/main" id="{09E6F8DA-C5A0-059D-A255-76113365DD6D}"/>
                </a:ext>
              </a:extLst>
            </p:cNvPr>
            <p:cNvSpPr/>
            <p:nvPr/>
          </p:nvSpPr>
          <p:spPr>
            <a:xfrm>
              <a:off x="35052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57" name="Rounded Rectangle 84">
              <a:extLst>
                <a:ext uri="{FF2B5EF4-FFF2-40B4-BE49-F238E27FC236}">
                  <a16:creationId xmlns:a16="http://schemas.microsoft.com/office/drawing/2014/main" id="{599737C0-AF8C-25F9-D457-AAA6B3B12C3E}"/>
                </a:ext>
              </a:extLst>
            </p:cNvPr>
            <p:cNvSpPr/>
            <p:nvPr/>
          </p:nvSpPr>
          <p:spPr>
            <a:xfrm>
              <a:off x="39624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58" name="Rounded Rectangle 85">
              <a:extLst>
                <a:ext uri="{FF2B5EF4-FFF2-40B4-BE49-F238E27FC236}">
                  <a16:creationId xmlns:a16="http://schemas.microsoft.com/office/drawing/2014/main" id="{2121065F-BB96-8846-652D-2C3F9D2B9078}"/>
                </a:ext>
              </a:extLst>
            </p:cNvPr>
            <p:cNvSpPr/>
            <p:nvPr/>
          </p:nvSpPr>
          <p:spPr>
            <a:xfrm>
              <a:off x="44196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59" name="Rounded Rectangle 86">
              <a:extLst>
                <a:ext uri="{FF2B5EF4-FFF2-40B4-BE49-F238E27FC236}">
                  <a16:creationId xmlns:a16="http://schemas.microsoft.com/office/drawing/2014/main" id="{15FA9206-913A-D684-02EF-AE3540DF0C58}"/>
                </a:ext>
              </a:extLst>
            </p:cNvPr>
            <p:cNvSpPr/>
            <p:nvPr/>
          </p:nvSpPr>
          <p:spPr>
            <a:xfrm>
              <a:off x="48768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60" name="Rounded Rectangle 87">
              <a:extLst>
                <a:ext uri="{FF2B5EF4-FFF2-40B4-BE49-F238E27FC236}">
                  <a16:creationId xmlns:a16="http://schemas.microsoft.com/office/drawing/2014/main" id="{F36FC067-FF98-9811-B7CD-35AA9732C573}"/>
                </a:ext>
              </a:extLst>
            </p:cNvPr>
            <p:cNvSpPr/>
            <p:nvPr/>
          </p:nvSpPr>
          <p:spPr>
            <a:xfrm>
              <a:off x="5334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grpSp>
      <p:sp>
        <p:nvSpPr>
          <p:cNvPr id="61" name="Oval 60">
            <a:extLst>
              <a:ext uri="{FF2B5EF4-FFF2-40B4-BE49-F238E27FC236}">
                <a16:creationId xmlns:a16="http://schemas.microsoft.com/office/drawing/2014/main" id="{6371D3EF-24A1-34C1-7287-7BDCD4D4248A}"/>
              </a:ext>
            </a:extLst>
          </p:cNvPr>
          <p:cNvSpPr/>
          <p:nvPr/>
        </p:nvSpPr>
        <p:spPr>
          <a:xfrm>
            <a:off x="593559" y="5555214"/>
            <a:ext cx="609600" cy="60960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Quire Sans" panose="020B0502040400020003" pitchFamily="34" charset="0"/>
                <a:cs typeface="Quire Sans" panose="020B0502040400020003" pitchFamily="34" charset="0"/>
              </a:rPr>
              <a:t>?</a:t>
            </a:r>
          </a:p>
        </p:txBody>
      </p:sp>
      <p:sp>
        <p:nvSpPr>
          <p:cNvPr id="62" name="Oval 61">
            <a:extLst>
              <a:ext uri="{FF2B5EF4-FFF2-40B4-BE49-F238E27FC236}">
                <a16:creationId xmlns:a16="http://schemas.microsoft.com/office/drawing/2014/main" id="{50B1EB9C-B6E4-D0CE-068B-3902411BB1F3}"/>
              </a:ext>
            </a:extLst>
          </p:cNvPr>
          <p:cNvSpPr/>
          <p:nvPr/>
        </p:nvSpPr>
        <p:spPr>
          <a:xfrm>
            <a:off x="593559" y="4793214"/>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Quire Sans" panose="020B0502040400020003" pitchFamily="34" charset="0"/>
                <a:cs typeface="Quire Sans" panose="020B0502040400020003" pitchFamily="34" charset="0"/>
                <a:sym typeface="Wingdings 2"/>
              </a:rPr>
              <a:t></a:t>
            </a:r>
            <a:endParaRPr lang="en-US" sz="3200" dirty="0">
              <a:latin typeface="Quire Sans" panose="020B0502040400020003" pitchFamily="34" charset="0"/>
              <a:cs typeface="Quire Sans" panose="020B0502040400020003" pitchFamily="34" charset="0"/>
            </a:endParaRPr>
          </a:p>
        </p:txBody>
      </p:sp>
      <p:sp>
        <p:nvSpPr>
          <p:cNvPr id="63" name="TextBox 62">
            <a:extLst>
              <a:ext uri="{FF2B5EF4-FFF2-40B4-BE49-F238E27FC236}">
                <a16:creationId xmlns:a16="http://schemas.microsoft.com/office/drawing/2014/main" id="{88B3C238-68EF-CD6A-53D6-348742BB4DDD}"/>
              </a:ext>
            </a:extLst>
          </p:cNvPr>
          <p:cNvSpPr txBox="1"/>
          <p:nvPr/>
        </p:nvSpPr>
        <p:spPr>
          <a:xfrm>
            <a:off x="3343939" y="6476796"/>
            <a:ext cx="2456122"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[Seshadri+ MICRO’</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13</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
        <p:nvSpPr>
          <p:cNvPr id="3" name="Slide Number Placeholder 2">
            <a:extLst>
              <a:ext uri="{FF2B5EF4-FFF2-40B4-BE49-F238E27FC236}">
                <a16:creationId xmlns:a16="http://schemas.microsoft.com/office/drawing/2014/main" id="{5262EC36-C528-4E0C-B557-E8F5BED987BF}"/>
              </a:ext>
            </a:extLst>
          </p:cNvPr>
          <p:cNvSpPr>
            <a:spLocks noGrp="1"/>
          </p:cNvSpPr>
          <p:nvPr>
            <p:ph type="sldNum" sz="quarter" idx="12"/>
          </p:nvPr>
        </p:nvSpPr>
        <p:spPr/>
        <p:txBody>
          <a:bodyPr/>
          <a:lstStyle/>
          <a:p>
            <a:fld id="{C19D2B53-EDAE-4B41-B849-8916FA40BCB6}" type="slidenum">
              <a:rPr lang="en-US" smtClean="0"/>
              <a:pPr/>
              <a:t>72</a:t>
            </a:fld>
            <a:endParaRPr lang="en-US" dirty="0"/>
          </a:p>
        </p:txBody>
      </p:sp>
    </p:spTree>
    <p:extLst>
      <p:ext uri="{BB962C8B-B14F-4D97-AF65-F5344CB8AC3E}">
        <p14:creationId xmlns:p14="http://schemas.microsoft.com/office/powerpoint/2010/main" val="566190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BACE-EB0E-E1BD-EDDD-86F1E71B06F7}"/>
            </a:ext>
          </a:extLst>
        </p:cNvPr>
        <p:cNvGrpSpPr/>
        <p:nvPr/>
      </p:nvGrpSpPr>
      <p:grpSpPr>
        <a:xfrm>
          <a:off x="0" y="0"/>
          <a:ext cx="0" cy="0"/>
          <a:chOff x="0" y="0"/>
          <a:chExt cx="0" cy="0"/>
        </a:xfrm>
      </p:grpSpPr>
      <p:sp>
        <p:nvSpPr>
          <p:cNvPr id="73" name="Rectangle 72">
            <a:extLst>
              <a:ext uri="{FF2B5EF4-FFF2-40B4-BE49-F238E27FC236}">
                <a16:creationId xmlns:a16="http://schemas.microsoft.com/office/drawing/2014/main" id="{6890D6C4-4510-142D-87F3-5E695BFAB4A7}"/>
              </a:ext>
            </a:extLst>
          </p:cNvPr>
          <p:cNvSpPr/>
          <p:nvPr/>
        </p:nvSpPr>
        <p:spPr>
          <a:xfrm>
            <a:off x="-2199" y="4792133"/>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latin typeface="Quire Sans" panose="020B0502040400020003" pitchFamily="34" charset="0"/>
              <a:cs typeface="Quire Sans" panose="020B0502040400020003" pitchFamily="34" charset="0"/>
            </a:endParaRPr>
          </a:p>
        </p:txBody>
      </p:sp>
      <p:sp>
        <p:nvSpPr>
          <p:cNvPr id="72" name="Rectangle 71">
            <a:extLst>
              <a:ext uri="{FF2B5EF4-FFF2-40B4-BE49-F238E27FC236}">
                <a16:creationId xmlns:a16="http://schemas.microsoft.com/office/drawing/2014/main" id="{3BFFFF6D-11DD-4EDA-E1C2-CBD5A1CF5D2A}"/>
              </a:ext>
            </a:extLst>
          </p:cNvPr>
          <p:cNvSpPr/>
          <p:nvPr/>
        </p:nvSpPr>
        <p:spPr>
          <a:xfrm>
            <a:off x="0" y="3217333"/>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753C670B-332E-F35F-3BB7-ED4B9F6766C6}"/>
              </a:ext>
            </a:extLst>
          </p:cNvPr>
          <p:cNvSpPr>
            <a:spLocks noGrp="1"/>
          </p:cNvSpPr>
          <p:nvPr>
            <p:ph type="title"/>
          </p:nvPr>
        </p:nvSpPr>
        <p:spPr/>
        <p:txBody>
          <a:bodyPr/>
          <a:lstStyle/>
          <a:p>
            <a:r>
              <a:rPr lang="en-US" dirty="0">
                <a:latin typeface="Quire Sans" panose="020B0502040400020003" pitchFamily="34" charset="0"/>
              </a:rPr>
              <a:t>RowClone in Real DRAM Chips</a:t>
            </a:r>
            <a:endParaRPr lang="en-CH" dirty="0">
              <a:latin typeface="Quire Sans" panose="020B0502040400020003" pitchFamily="34" charset="0"/>
            </a:endParaRPr>
          </a:p>
        </p:txBody>
      </p:sp>
      <p:sp>
        <p:nvSpPr>
          <p:cNvPr id="3" name="Content Placeholder 2">
            <a:extLst>
              <a:ext uri="{FF2B5EF4-FFF2-40B4-BE49-F238E27FC236}">
                <a16:creationId xmlns:a16="http://schemas.microsoft.com/office/drawing/2014/main" id="{E4D92DA5-B1CF-4F96-77EE-AA70CF5DD048}"/>
              </a:ext>
            </a:extLst>
          </p:cNvPr>
          <p:cNvSpPr>
            <a:spLocks noGrp="1"/>
          </p:cNvSpPr>
          <p:nvPr>
            <p:ph idx="1"/>
          </p:nvPr>
        </p:nvSpPr>
        <p:spPr>
          <a:xfrm>
            <a:off x="75991" y="982134"/>
            <a:ext cx="8987622" cy="5427944"/>
          </a:xfrm>
        </p:spPr>
        <p:txBody>
          <a:bodyPr/>
          <a:lstStyle/>
          <a:p>
            <a:pPr marL="0" indent="0">
              <a:buNone/>
            </a:pPr>
            <a:r>
              <a:rPr lang="en-US" sz="2700" b="1" dirty="0">
                <a:solidFill>
                  <a:schemeClr val="accent2">
                    <a:lumMod val="75000"/>
                  </a:schemeClr>
                </a:solidFill>
                <a:latin typeface="Quire Sans" panose="020B0502040400020003" pitchFamily="34" charset="0"/>
              </a:rPr>
              <a:t>Key Idea:</a:t>
            </a:r>
            <a:r>
              <a:rPr lang="en-US" sz="2700" b="1" dirty="0">
                <a:solidFill>
                  <a:srgbClr val="7030A0"/>
                </a:solidFill>
                <a:latin typeface="Quire Sans" panose="020B0502040400020003" pitchFamily="34" charset="0"/>
              </a:rPr>
              <a:t> </a:t>
            </a:r>
            <a:r>
              <a:rPr lang="en-US" sz="2700" dirty="0">
                <a:latin typeface="Quire Sans" panose="020B0502040400020003" pitchFamily="34" charset="0"/>
              </a:rPr>
              <a:t>Use </a:t>
            </a:r>
            <a:r>
              <a:rPr lang="en-US" sz="2700" dirty="0">
                <a:solidFill>
                  <a:schemeClr val="accent2">
                    <a:lumMod val="75000"/>
                  </a:schemeClr>
                </a:solidFill>
                <a:latin typeface="Quire Sans" panose="020B0502040400020003" pitchFamily="34" charset="0"/>
              </a:rPr>
              <a:t>carefully created DRAM command sequences</a:t>
            </a:r>
            <a:br>
              <a:rPr lang="en-US" sz="2400" dirty="0">
                <a:solidFill>
                  <a:srgbClr val="7030A0"/>
                </a:solidFill>
                <a:latin typeface="Quire Sans" panose="020B0502040400020003" pitchFamily="34" charset="0"/>
              </a:rPr>
            </a:br>
            <a:endParaRPr lang="en-US" sz="500" dirty="0">
              <a:solidFill>
                <a:srgbClr val="7030A0"/>
              </a:solidFill>
              <a:latin typeface="Quire Sans" panose="020B0502040400020003" pitchFamily="34" charset="0"/>
            </a:endParaRPr>
          </a:p>
          <a:p>
            <a:r>
              <a:rPr lang="en-US" sz="2400" dirty="0" err="1">
                <a:latin typeface="Quire Sans" panose="020B0502040400020003" pitchFamily="34" charset="0"/>
              </a:rPr>
              <a:t>ComputeDRAM</a:t>
            </a:r>
            <a:r>
              <a:rPr lang="en-US" sz="2400" dirty="0">
                <a:latin typeface="Quire Sans" panose="020B0502040400020003" pitchFamily="34" charset="0"/>
              </a:rPr>
              <a:t> </a:t>
            </a:r>
            <a:r>
              <a:rPr lang="en-US" sz="2400" b="1" dirty="0">
                <a:solidFill>
                  <a:srgbClr val="C00000"/>
                </a:solidFill>
                <a:latin typeface="Quire Sans" panose="020B0502040400020003" pitchFamily="34" charset="0"/>
              </a:rPr>
              <a:t>[Gao+, MICRO’</a:t>
            </a:r>
            <a:r>
              <a:rPr lang="en-US" sz="2400" b="1" dirty="0">
                <a:solidFill>
                  <a:srgbClr val="C00000"/>
                </a:solidFill>
                <a:latin typeface="Trebuchet MS" panose="020B0703020202090204" pitchFamily="34" charset="0"/>
              </a:rPr>
              <a:t>19</a:t>
            </a:r>
            <a:r>
              <a:rPr lang="en-US" sz="2400" b="1" dirty="0">
                <a:solidFill>
                  <a:srgbClr val="C00000"/>
                </a:solidFill>
                <a:latin typeface="Quire Sans" panose="020B0502040400020003" pitchFamily="34" charset="0"/>
              </a:rPr>
              <a:t>]</a:t>
            </a:r>
            <a:r>
              <a:rPr lang="en-US" sz="2400" dirty="0">
                <a:latin typeface="Quire Sans" panose="020B0502040400020003" pitchFamily="34" charset="0"/>
              </a:rPr>
              <a:t> demonstrates </a:t>
            </a:r>
            <a:br>
              <a:rPr lang="en-US" sz="2400" dirty="0">
                <a:latin typeface="Quire Sans" panose="020B0502040400020003" pitchFamily="34" charset="0"/>
              </a:rPr>
            </a:br>
            <a:r>
              <a:rPr lang="en-US" sz="2400" dirty="0">
                <a:latin typeface="Quire Sans" panose="020B0502040400020003" pitchFamily="34" charset="0"/>
              </a:rPr>
              <a:t> in-DRAM copy operations </a:t>
            </a:r>
            <a:r>
              <a:rPr lang="en-US" sz="2400" dirty="0">
                <a:solidFill>
                  <a:srgbClr val="C00000"/>
                </a:solidFill>
                <a:latin typeface="Quire Sans" panose="020B0502040400020003" pitchFamily="34" charset="0"/>
              </a:rPr>
              <a:t>in real DDR</a:t>
            </a:r>
            <a:r>
              <a:rPr lang="en-US" sz="2400" dirty="0">
                <a:solidFill>
                  <a:srgbClr val="C00000"/>
                </a:solidFill>
                <a:latin typeface="Trebuchet MS" panose="020B0703020202090204" pitchFamily="34" charset="0"/>
              </a:rPr>
              <a:t>3</a:t>
            </a:r>
            <a:r>
              <a:rPr lang="en-US" sz="2400" dirty="0">
                <a:solidFill>
                  <a:srgbClr val="C00000"/>
                </a:solidFill>
                <a:latin typeface="Quire Sans" panose="020B0502040400020003" pitchFamily="34" charset="0"/>
              </a:rPr>
              <a:t> chips</a:t>
            </a:r>
            <a:r>
              <a:rPr lang="en-US" sz="2400" dirty="0">
                <a:latin typeface="Quire Sans" panose="020B0502040400020003" pitchFamily="34" charset="0"/>
              </a:rPr>
              <a:t> </a:t>
            </a:r>
          </a:p>
          <a:p>
            <a:pPr>
              <a:buClr>
                <a:schemeClr val="tx1"/>
              </a:buClr>
            </a:pPr>
            <a:r>
              <a:rPr lang="en-US" sz="2400" dirty="0">
                <a:solidFill>
                  <a:schemeClr val="accent5"/>
                </a:solidFill>
                <a:latin typeface="Quire Sans" panose="020B0502040400020003" pitchFamily="34" charset="0"/>
              </a:rPr>
              <a:t>ACT </a:t>
            </a:r>
            <a:r>
              <a:rPr lang="en-US" sz="2400" dirty="0">
                <a:solidFill>
                  <a:schemeClr val="accent5"/>
                </a:solidFill>
                <a:latin typeface="Quire Sans" panose="020B0502040400020003" pitchFamily="34" charset="0"/>
                <a:sym typeface="Wingdings" panose="05000000000000000000" pitchFamily="2" charset="2"/>
              </a:rPr>
              <a:t> PRE  ACT </a:t>
            </a:r>
            <a:r>
              <a:rPr lang="en-US" sz="2400" dirty="0">
                <a:latin typeface="Quire Sans" panose="020B0502040400020003" pitchFamily="34" charset="0"/>
                <a:sym typeface="Wingdings" panose="05000000000000000000" pitchFamily="2" charset="2"/>
              </a:rPr>
              <a:t>command sequence</a:t>
            </a:r>
            <a:br>
              <a:rPr lang="en-US" sz="2400" dirty="0">
                <a:latin typeface="Quire Sans" panose="020B0502040400020003" pitchFamily="34" charset="0"/>
                <a:sym typeface="Wingdings" panose="05000000000000000000" pitchFamily="2" charset="2"/>
              </a:rPr>
            </a:br>
            <a:r>
              <a:rPr lang="en-US" sz="2400" dirty="0">
                <a:latin typeface="Quire Sans" panose="020B0502040400020003" pitchFamily="34" charset="0"/>
                <a:sym typeface="Wingdings" panose="05000000000000000000" pitchFamily="2" charset="2"/>
              </a:rPr>
              <a:t>with greatly </a:t>
            </a:r>
            <a:r>
              <a:rPr lang="en-US" sz="2400" dirty="0">
                <a:solidFill>
                  <a:schemeClr val="accent5"/>
                </a:solidFill>
                <a:latin typeface="Quire Sans" panose="020B0502040400020003" pitchFamily="34" charset="0"/>
                <a:sym typeface="Wingdings" panose="05000000000000000000" pitchFamily="2" charset="2"/>
              </a:rPr>
              <a:t>reduced DRAM timing parameters</a:t>
            </a:r>
          </a:p>
        </p:txBody>
      </p:sp>
      <p:sp>
        <p:nvSpPr>
          <p:cNvPr id="63" name="Dikdörtgen: Köşeleri Yuvarlatılmış 4">
            <a:extLst>
              <a:ext uri="{FF2B5EF4-FFF2-40B4-BE49-F238E27FC236}">
                <a16:creationId xmlns:a16="http://schemas.microsoft.com/office/drawing/2014/main" id="{BD0F6984-044B-69CE-13DA-ACBF2CF940BD}"/>
              </a:ext>
            </a:extLst>
          </p:cNvPr>
          <p:cNvSpPr/>
          <p:nvPr/>
        </p:nvSpPr>
        <p:spPr>
          <a:xfrm>
            <a:off x="1026774" y="333586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ACT S</a:t>
            </a:r>
          </a:p>
        </p:txBody>
      </p:sp>
      <p:sp>
        <p:nvSpPr>
          <p:cNvPr id="64" name="Dikdörtgen: Köşeleri Yuvarlatılmış 4">
            <a:extLst>
              <a:ext uri="{FF2B5EF4-FFF2-40B4-BE49-F238E27FC236}">
                <a16:creationId xmlns:a16="http://schemas.microsoft.com/office/drawing/2014/main" id="{809011A9-4D41-0A98-ED28-6A42C10951C9}"/>
              </a:ext>
            </a:extLst>
          </p:cNvPr>
          <p:cNvSpPr/>
          <p:nvPr/>
        </p:nvSpPr>
        <p:spPr>
          <a:xfrm>
            <a:off x="4572000" y="3335867"/>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PRE</a:t>
            </a:r>
          </a:p>
        </p:txBody>
      </p:sp>
      <p:cxnSp>
        <p:nvCxnSpPr>
          <p:cNvPr id="66" name="Straight Arrow Connector 65">
            <a:extLst>
              <a:ext uri="{FF2B5EF4-FFF2-40B4-BE49-F238E27FC236}">
                <a16:creationId xmlns:a16="http://schemas.microsoft.com/office/drawing/2014/main" id="{9F94FFCA-0124-F90B-882F-74CCA64D79F1}"/>
              </a:ext>
            </a:extLst>
          </p:cNvPr>
          <p:cNvCxnSpPr>
            <a:cxnSpLocks/>
            <a:stCxn id="63" idx="3"/>
            <a:endCxn id="64" idx="1"/>
          </p:cNvCxnSpPr>
          <p:nvPr/>
        </p:nvCxnSpPr>
        <p:spPr>
          <a:xfrm>
            <a:off x="2572350" y="3687710"/>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D29A3CC-B95F-4B0B-9FFB-7A3FBE5CC572}"/>
              </a:ext>
            </a:extLst>
          </p:cNvPr>
          <p:cNvCxnSpPr>
            <a:cxnSpLocks/>
            <a:stCxn id="64" idx="3"/>
            <a:endCxn id="17" idx="1"/>
          </p:cNvCxnSpPr>
          <p:nvPr/>
        </p:nvCxnSpPr>
        <p:spPr>
          <a:xfrm flipV="1">
            <a:off x="6117577" y="3685771"/>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Köşeleri Yuvarlatılmış 4">
            <a:extLst>
              <a:ext uri="{FF2B5EF4-FFF2-40B4-BE49-F238E27FC236}">
                <a16:creationId xmlns:a16="http://schemas.microsoft.com/office/drawing/2014/main" id="{D1377CAF-A962-75CA-A1F7-644654C8D30C}"/>
              </a:ext>
            </a:extLst>
          </p:cNvPr>
          <p:cNvSpPr/>
          <p:nvPr/>
        </p:nvSpPr>
        <p:spPr>
          <a:xfrm>
            <a:off x="7408541" y="3349927"/>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ACT D</a:t>
            </a:r>
          </a:p>
        </p:txBody>
      </p:sp>
      <p:sp>
        <p:nvSpPr>
          <p:cNvPr id="38" name="Dikdörtgen: Köşeleri Yuvarlatılmış 4">
            <a:extLst>
              <a:ext uri="{FF2B5EF4-FFF2-40B4-BE49-F238E27FC236}">
                <a16:creationId xmlns:a16="http://schemas.microsoft.com/office/drawing/2014/main" id="{42F1B0A4-3C83-58DE-239F-6BF9DB0C02B8}"/>
              </a:ext>
            </a:extLst>
          </p:cNvPr>
          <p:cNvSpPr/>
          <p:nvPr/>
        </p:nvSpPr>
        <p:spPr>
          <a:xfrm>
            <a:off x="1026774" y="495017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ACT S</a:t>
            </a:r>
          </a:p>
        </p:txBody>
      </p:sp>
      <p:sp>
        <p:nvSpPr>
          <p:cNvPr id="39" name="Dikdörtgen: Köşeleri Yuvarlatılmış 4">
            <a:extLst>
              <a:ext uri="{FF2B5EF4-FFF2-40B4-BE49-F238E27FC236}">
                <a16:creationId xmlns:a16="http://schemas.microsoft.com/office/drawing/2014/main" id="{7EB279EC-0595-BB58-F997-15D4A46A145A}"/>
              </a:ext>
            </a:extLst>
          </p:cNvPr>
          <p:cNvSpPr/>
          <p:nvPr/>
        </p:nvSpPr>
        <p:spPr>
          <a:xfrm>
            <a:off x="3203431" y="495017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PRE</a:t>
            </a:r>
          </a:p>
        </p:txBody>
      </p:sp>
      <p:cxnSp>
        <p:nvCxnSpPr>
          <p:cNvPr id="40" name="Straight Arrow Connector 39">
            <a:extLst>
              <a:ext uri="{FF2B5EF4-FFF2-40B4-BE49-F238E27FC236}">
                <a16:creationId xmlns:a16="http://schemas.microsoft.com/office/drawing/2014/main" id="{9D87B28B-B1EC-2D25-5986-B4A95CBA2759}"/>
              </a:ext>
            </a:extLst>
          </p:cNvPr>
          <p:cNvCxnSpPr>
            <a:cxnSpLocks/>
            <a:stCxn id="38" idx="3"/>
            <a:endCxn id="39" idx="1"/>
          </p:cNvCxnSpPr>
          <p:nvPr/>
        </p:nvCxnSpPr>
        <p:spPr>
          <a:xfrm>
            <a:off x="2572350" y="5302020"/>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5D6BFDD-15BA-D83D-754C-6212CE0B9540}"/>
              </a:ext>
            </a:extLst>
          </p:cNvPr>
          <p:cNvCxnSpPr>
            <a:cxnSpLocks/>
            <a:stCxn id="39" idx="3"/>
            <a:endCxn id="42" idx="1"/>
          </p:cNvCxnSpPr>
          <p:nvPr/>
        </p:nvCxnSpPr>
        <p:spPr>
          <a:xfrm flipV="1">
            <a:off x="4749008" y="5302019"/>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Dikdörtgen: Köşeleri Yuvarlatılmış 4">
            <a:extLst>
              <a:ext uri="{FF2B5EF4-FFF2-40B4-BE49-F238E27FC236}">
                <a16:creationId xmlns:a16="http://schemas.microsoft.com/office/drawing/2014/main" id="{63A4398E-556E-5545-822B-F7A890605114}"/>
              </a:ext>
            </a:extLst>
          </p:cNvPr>
          <p:cNvSpPr/>
          <p:nvPr/>
        </p:nvSpPr>
        <p:spPr>
          <a:xfrm>
            <a:off x="5380089" y="4966175"/>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Quire Sans" panose="020B0502040400020003" pitchFamily="34" charset="0"/>
                <a:cs typeface="Quire Sans" panose="020B0502040400020003" pitchFamily="34" charset="0"/>
              </a:rPr>
              <a:t>ACT D</a:t>
            </a:r>
          </a:p>
        </p:txBody>
      </p:sp>
      <p:sp>
        <p:nvSpPr>
          <p:cNvPr id="74" name="TextBox 73">
            <a:extLst>
              <a:ext uri="{FF2B5EF4-FFF2-40B4-BE49-F238E27FC236}">
                <a16:creationId xmlns:a16="http://schemas.microsoft.com/office/drawing/2014/main" id="{55E8B077-9050-F211-19EF-349AFC625E24}"/>
              </a:ext>
            </a:extLst>
          </p:cNvPr>
          <p:cNvSpPr txBox="1"/>
          <p:nvPr/>
        </p:nvSpPr>
        <p:spPr>
          <a:xfrm rot="16200000">
            <a:off x="-518997" y="3671896"/>
            <a:ext cx="1800578" cy="584775"/>
          </a:xfrm>
          <a:prstGeom prst="rect">
            <a:avLst/>
          </a:prstGeom>
          <a:noFill/>
        </p:spPr>
        <p:txBody>
          <a:bodyPr wrap="square" rtlCol="0" anchor="ctr">
            <a:spAutoFit/>
          </a:bodyPr>
          <a:lstStyle/>
          <a:p>
            <a:pPr algn="ctr"/>
            <a:r>
              <a:rPr lang="en-TR" sz="1600" b="1" dirty="0">
                <a:latin typeface="Quire Sans" panose="020B0502040400020003" pitchFamily="34" charset="0"/>
                <a:cs typeface="Quire Sans" panose="020B0502040400020003" pitchFamily="34" charset="0"/>
              </a:rPr>
              <a:t>Standard</a:t>
            </a:r>
            <a:br>
              <a:rPr lang="en-TR" sz="1600" b="1" dirty="0">
                <a:latin typeface="Quire Sans" panose="020B0502040400020003" pitchFamily="34" charset="0"/>
                <a:cs typeface="Quire Sans" panose="020B0502040400020003" pitchFamily="34" charset="0"/>
              </a:rPr>
            </a:br>
            <a:r>
              <a:rPr lang="en-TR" sz="1600" b="1" dirty="0">
                <a:latin typeface="Quire Sans" panose="020B0502040400020003" pitchFamily="34" charset="0"/>
                <a:cs typeface="Quire Sans" panose="020B0502040400020003" pitchFamily="34" charset="0"/>
              </a:rPr>
              <a:t>DRAM Timings</a:t>
            </a:r>
          </a:p>
        </p:txBody>
      </p:sp>
      <p:sp>
        <p:nvSpPr>
          <p:cNvPr id="75" name="TextBox 74">
            <a:extLst>
              <a:ext uri="{FF2B5EF4-FFF2-40B4-BE49-F238E27FC236}">
                <a16:creationId xmlns:a16="http://schemas.microsoft.com/office/drawing/2014/main" id="{1CCBC6DE-EBDC-1845-81DC-41DDDEACCA2E}"/>
              </a:ext>
            </a:extLst>
          </p:cNvPr>
          <p:cNvSpPr txBox="1"/>
          <p:nvPr/>
        </p:nvSpPr>
        <p:spPr>
          <a:xfrm rot="16200000">
            <a:off x="-536509" y="5217402"/>
            <a:ext cx="1800578" cy="584775"/>
          </a:xfrm>
          <a:prstGeom prst="rect">
            <a:avLst/>
          </a:prstGeom>
          <a:noFill/>
        </p:spPr>
        <p:txBody>
          <a:bodyPr wrap="square" rtlCol="0" anchor="ctr">
            <a:spAutoFit/>
          </a:bodyPr>
          <a:lstStyle/>
          <a:p>
            <a:pPr algn="ctr"/>
            <a:r>
              <a:rPr lang="en-TR" sz="1600" b="1" dirty="0">
                <a:latin typeface="Quire Sans" panose="020B0502040400020003" pitchFamily="34" charset="0"/>
                <a:cs typeface="Quire Sans" panose="020B0502040400020003" pitchFamily="34" charset="0"/>
              </a:rPr>
              <a:t>Violated</a:t>
            </a:r>
            <a:br>
              <a:rPr lang="en-TR" sz="1600" b="1" dirty="0">
                <a:latin typeface="Quire Sans" panose="020B0502040400020003" pitchFamily="34" charset="0"/>
                <a:cs typeface="Quire Sans" panose="020B0502040400020003" pitchFamily="34" charset="0"/>
              </a:rPr>
            </a:br>
            <a:r>
              <a:rPr lang="en-TR" sz="1600" b="1" dirty="0">
                <a:latin typeface="Quire Sans" panose="020B0502040400020003" pitchFamily="34" charset="0"/>
                <a:cs typeface="Quire Sans" panose="020B0502040400020003" pitchFamily="34" charset="0"/>
              </a:rPr>
              <a:t>DRAM Timings</a:t>
            </a:r>
          </a:p>
        </p:txBody>
      </p:sp>
      <p:sp>
        <p:nvSpPr>
          <p:cNvPr id="76" name="TextBox 75">
            <a:extLst>
              <a:ext uri="{FF2B5EF4-FFF2-40B4-BE49-F238E27FC236}">
                <a16:creationId xmlns:a16="http://schemas.microsoft.com/office/drawing/2014/main" id="{6C04E676-8F3A-3602-197E-585A09000227}"/>
              </a:ext>
            </a:extLst>
          </p:cNvPr>
          <p:cNvSpPr txBox="1"/>
          <p:nvPr/>
        </p:nvSpPr>
        <p:spPr>
          <a:xfrm>
            <a:off x="1732844" y="4131964"/>
            <a:ext cx="6472660" cy="461665"/>
          </a:xfrm>
          <a:prstGeom prst="rect">
            <a:avLst/>
          </a:prstGeom>
          <a:noFill/>
        </p:spPr>
        <p:txBody>
          <a:bodyPr wrap="square" rtlCol="0">
            <a:spAutoFit/>
          </a:bodyPr>
          <a:lstStyle/>
          <a:p>
            <a:pPr algn="ctr"/>
            <a:r>
              <a:rPr lang="en-TR" sz="2400" i="1" dirty="0">
                <a:latin typeface="Quire Sans" panose="020B0502040400020003" pitchFamily="34" charset="0"/>
                <a:cs typeface="Quire Sans" panose="020B0502040400020003" pitchFamily="34" charset="0"/>
              </a:rPr>
              <a:t>“activate row S, </a:t>
            </a:r>
            <a:r>
              <a:rPr lang="en-TR" sz="2400" i="1" dirty="0">
                <a:solidFill>
                  <a:srgbClr val="C00000"/>
                </a:solidFill>
                <a:latin typeface="Quire Sans" panose="020B0502040400020003" pitchFamily="34" charset="0"/>
                <a:cs typeface="Quire Sans" panose="020B0502040400020003" pitchFamily="34" charset="0"/>
              </a:rPr>
              <a:t>precharge</a:t>
            </a:r>
            <a:r>
              <a:rPr lang="en-TR" sz="2400" i="1" dirty="0">
                <a:latin typeface="Quire Sans" panose="020B0502040400020003" pitchFamily="34" charset="0"/>
                <a:cs typeface="Quire Sans" panose="020B0502040400020003" pitchFamily="34" charset="0"/>
              </a:rPr>
              <a:t>, then activate row D”</a:t>
            </a:r>
          </a:p>
        </p:txBody>
      </p:sp>
      <p:sp>
        <p:nvSpPr>
          <p:cNvPr id="77" name="TextBox 76">
            <a:extLst>
              <a:ext uri="{FF2B5EF4-FFF2-40B4-BE49-F238E27FC236}">
                <a16:creationId xmlns:a16="http://schemas.microsoft.com/office/drawing/2014/main" id="{482ED5B0-1DE7-92F1-7095-953AE0B556CC}"/>
              </a:ext>
            </a:extLst>
          </p:cNvPr>
          <p:cNvSpPr txBox="1"/>
          <p:nvPr/>
        </p:nvSpPr>
        <p:spPr>
          <a:xfrm>
            <a:off x="2290127" y="5702084"/>
            <a:ext cx="5358094" cy="461665"/>
          </a:xfrm>
          <a:prstGeom prst="rect">
            <a:avLst/>
          </a:prstGeom>
          <a:noFill/>
        </p:spPr>
        <p:txBody>
          <a:bodyPr wrap="square" rtlCol="0">
            <a:spAutoFit/>
          </a:bodyPr>
          <a:lstStyle/>
          <a:p>
            <a:pPr algn="ctr"/>
            <a:r>
              <a:rPr lang="en-TR" sz="2400" i="1" dirty="0">
                <a:latin typeface="Quire Sans" panose="020B0502040400020003" pitchFamily="34" charset="0"/>
                <a:cs typeface="Quire Sans" panose="020B0502040400020003" pitchFamily="34" charset="0"/>
              </a:rPr>
              <a:t>“activate row S, then activate row D”</a:t>
            </a:r>
          </a:p>
        </p:txBody>
      </p:sp>
      <p:sp>
        <p:nvSpPr>
          <p:cNvPr id="4" name="Slide Number Placeholder 3">
            <a:extLst>
              <a:ext uri="{FF2B5EF4-FFF2-40B4-BE49-F238E27FC236}">
                <a16:creationId xmlns:a16="http://schemas.microsoft.com/office/drawing/2014/main" id="{8812CE40-514A-52F0-ADDC-FC3B8DE63A75}"/>
              </a:ext>
            </a:extLst>
          </p:cNvPr>
          <p:cNvSpPr>
            <a:spLocks noGrp="1"/>
          </p:cNvSpPr>
          <p:nvPr>
            <p:ph type="sldNum" sz="quarter" idx="12"/>
          </p:nvPr>
        </p:nvSpPr>
        <p:spPr/>
        <p:txBody>
          <a:bodyPr/>
          <a:lstStyle/>
          <a:p>
            <a:fld id="{C19D2B53-EDAE-4B41-B849-8916FA40BCB6}" type="slidenum">
              <a:rPr lang="en-US" smtClean="0"/>
              <a:pPr/>
              <a:t>73</a:t>
            </a:fld>
            <a:endParaRPr lang="en-US" dirty="0"/>
          </a:p>
        </p:txBody>
      </p:sp>
    </p:spTree>
    <p:extLst>
      <p:ext uri="{BB962C8B-B14F-4D97-AF65-F5344CB8AC3E}">
        <p14:creationId xmlns:p14="http://schemas.microsoft.com/office/powerpoint/2010/main" val="14610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63" grpId="0" animBg="1"/>
      <p:bldP spid="64" grpId="0" animBg="1"/>
      <p:bldP spid="17" grpId="0" animBg="1"/>
      <p:bldP spid="38" grpId="0" animBg="1"/>
      <p:bldP spid="39" grpId="0" animBg="1"/>
      <p:bldP spid="42" grpId="0" animBg="1"/>
      <p:bldP spid="74" grpId="0"/>
      <p:bldP spid="75" grpId="0"/>
      <p:bldP spid="76" grpId="0"/>
      <p:bldP spid="7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CBF3-9B5D-01F2-A417-710995364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02FC7-1EFD-2A74-26AB-17194E816195}"/>
              </a:ext>
            </a:extLst>
          </p:cNvPr>
          <p:cNvSpPr>
            <a:spLocks noGrp="1"/>
          </p:cNvSpPr>
          <p:nvPr>
            <p:ph type="title"/>
          </p:nvPr>
        </p:nvSpPr>
        <p:spPr/>
        <p:txBody>
          <a:bodyPr>
            <a:normAutofit fontScale="90000"/>
          </a:bodyPr>
          <a:lstStyle/>
          <a:p>
            <a:r>
              <a:rPr lang="en-US" dirty="0"/>
              <a:t>RowClone Memory Allocation Constraints</a:t>
            </a:r>
          </a:p>
        </p:txBody>
      </p:sp>
      <p:sp>
        <p:nvSpPr>
          <p:cNvPr id="4" name="Slide Number Placeholder 3">
            <a:extLst>
              <a:ext uri="{FF2B5EF4-FFF2-40B4-BE49-F238E27FC236}">
                <a16:creationId xmlns:a16="http://schemas.microsoft.com/office/drawing/2014/main" id="{76991CFD-98FC-3214-6E0E-0B3CE8E080F4}"/>
              </a:ext>
            </a:extLst>
          </p:cNvPr>
          <p:cNvSpPr>
            <a:spLocks noGrp="1"/>
          </p:cNvSpPr>
          <p:nvPr>
            <p:ph type="sldNum" sz="quarter" idx="12"/>
          </p:nvPr>
        </p:nvSpPr>
        <p:spPr/>
        <p:txBody>
          <a:bodyPr/>
          <a:lstStyle/>
          <a:p>
            <a:fld id="{C19D2B53-EDAE-4B41-B849-8916FA40BCB6}" type="slidenum">
              <a:rPr lang="en-US" smtClean="0"/>
              <a:pPr/>
              <a:t>74</a:t>
            </a:fld>
            <a:endParaRPr lang="en-US" dirty="0"/>
          </a:p>
        </p:txBody>
      </p:sp>
      <p:pic>
        <p:nvPicPr>
          <p:cNvPr id="10" name="Picture 9">
            <a:extLst>
              <a:ext uri="{FF2B5EF4-FFF2-40B4-BE49-F238E27FC236}">
                <a16:creationId xmlns:a16="http://schemas.microsoft.com/office/drawing/2014/main" id="{42E65FB8-0385-FE2E-8651-52F9FCBDB70D}"/>
              </a:ext>
            </a:extLst>
          </p:cNvPr>
          <p:cNvPicPr>
            <a:picLocks noChangeAspect="1"/>
          </p:cNvPicPr>
          <p:nvPr/>
        </p:nvPicPr>
        <p:blipFill>
          <a:blip r:embed="rId3"/>
          <a:stretch>
            <a:fillRect/>
          </a:stretch>
        </p:blipFill>
        <p:spPr>
          <a:xfrm>
            <a:off x="418095" y="1322594"/>
            <a:ext cx="8492150" cy="3360656"/>
          </a:xfrm>
          <a:prstGeom prst="rect">
            <a:avLst/>
          </a:prstGeom>
        </p:spPr>
      </p:pic>
      <p:sp>
        <p:nvSpPr>
          <p:cNvPr id="17" name="Rectangle 16">
            <a:extLst>
              <a:ext uri="{FF2B5EF4-FFF2-40B4-BE49-F238E27FC236}">
                <a16:creationId xmlns:a16="http://schemas.microsoft.com/office/drawing/2014/main" id="{9FFEABF9-1563-65C0-49F5-7EEEFAB1FAD8}"/>
              </a:ext>
            </a:extLst>
          </p:cNvPr>
          <p:cNvSpPr/>
          <p:nvPr/>
        </p:nvSpPr>
        <p:spPr>
          <a:xfrm>
            <a:off x="1195754" y="1658815"/>
            <a:ext cx="7714491" cy="3024435"/>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4002391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CD12-369B-20C4-E23A-46F7ADFC8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08058-8C23-8A45-6971-32DB23EA8A64}"/>
              </a:ext>
            </a:extLst>
          </p:cNvPr>
          <p:cNvSpPr>
            <a:spLocks noGrp="1"/>
          </p:cNvSpPr>
          <p:nvPr>
            <p:ph type="title"/>
          </p:nvPr>
        </p:nvSpPr>
        <p:spPr/>
        <p:txBody>
          <a:bodyPr>
            <a:normAutofit fontScale="90000"/>
          </a:bodyPr>
          <a:lstStyle/>
          <a:p>
            <a:r>
              <a:rPr lang="en-US" dirty="0"/>
              <a:t>RowClone Memory Allocation Constraints</a:t>
            </a:r>
          </a:p>
        </p:txBody>
      </p:sp>
      <p:sp>
        <p:nvSpPr>
          <p:cNvPr id="4" name="Slide Number Placeholder 3">
            <a:extLst>
              <a:ext uri="{FF2B5EF4-FFF2-40B4-BE49-F238E27FC236}">
                <a16:creationId xmlns:a16="http://schemas.microsoft.com/office/drawing/2014/main" id="{264207E5-4512-29D7-D57D-889B8F907179}"/>
              </a:ext>
            </a:extLst>
          </p:cNvPr>
          <p:cNvSpPr>
            <a:spLocks noGrp="1"/>
          </p:cNvSpPr>
          <p:nvPr>
            <p:ph type="sldNum" sz="quarter" idx="12"/>
          </p:nvPr>
        </p:nvSpPr>
        <p:spPr/>
        <p:txBody>
          <a:bodyPr/>
          <a:lstStyle/>
          <a:p>
            <a:fld id="{C19D2B53-EDAE-4B41-B849-8916FA40BCB6}" type="slidenum">
              <a:rPr lang="en-US" smtClean="0"/>
              <a:pPr/>
              <a:t>75</a:t>
            </a:fld>
            <a:endParaRPr lang="en-US" dirty="0"/>
          </a:p>
        </p:txBody>
      </p:sp>
      <p:pic>
        <p:nvPicPr>
          <p:cNvPr id="10" name="Picture 9">
            <a:extLst>
              <a:ext uri="{FF2B5EF4-FFF2-40B4-BE49-F238E27FC236}">
                <a16:creationId xmlns:a16="http://schemas.microsoft.com/office/drawing/2014/main" id="{E80C11CB-1D55-BB7F-9AD9-28B03F5039EB}"/>
              </a:ext>
            </a:extLst>
          </p:cNvPr>
          <p:cNvPicPr>
            <a:picLocks noChangeAspect="1"/>
          </p:cNvPicPr>
          <p:nvPr/>
        </p:nvPicPr>
        <p:blipFill>
          <a:blip r:embed="rId3"/>
          <a:stretch>
            <a:fillRect/>
          </a:stretch>
        </p:blipFill>
        <p:spPr>
          <a:xfrm>
            <a:off x="418095" y="1322594"/>
            <a:ext cx="8492150" cy="3360656"/>
          </a:xfrm>
          <a:prstGeom prst="rect">
            <a:avLst/>
          </a:prstGeom>
        </p:spPr>
      </p:pic>
      <p:sp>
        <p:nvSpPr>
          <p:cNvPr id="17" name="Rectangle 16">
            <a:extLst>
              <a:ext uri="{FF2B5EF4-FFF2-40B4-BE49-F238E27FC236}">
                <a16:creationId xmlns:a16="http://schemas.microsoft.com/office/drawing/2014/main" id="{DFB6708E-817A-E3C8-CF0E-B74F9A0EF532}"/>
              </a:ext>
            </a:extLst>
          </p:cNvPr>
          <p:cNvSpPr/>
          <p:nvPr/>
        </p:nvSpPr>
        <p:spPr>
          <a:xfrm>
            <a:off x="4747846" y="1658815"/>
            <a:ext cx="4162399" cy="3024435"/>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3" name="Rectangle 2">
            <a:extLst>
              <a:ext uri="{FF2B5EF4-FFF2-40B4-BE49-F238E27FC236}">
                <a16:creationId xmlns:a16="http://schemas.microsoft.com/office/drawing/2014/main" id="{8098F3DB-03E8-1AEA-3D99-99E4344D18B7}"/>
              </a:ext>
            </a:extLst>
          </p:cNvPr>
          <p:cNvSpPr/>
          <p:nvPr/>
        </p:nvSpPr>
        <p:spPr>
          <a:xfrm>
            <a:off x="1277815" y="3171033"/>
            <a:ext cx="3470031" cy="1512218"/>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53651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7905-0CF7-6DD1-9DB3-9B0F80EDC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1C04C-FFA7-993C-9312-37BA44F28A87}"/>
              </a:ext>
            </a:extLst>
          </p:cNvPr>
          <p:cNvSpPr>
            <a:spLocks noGrp="1"/>
          </p:cNvSpPr>
          <p:nvPr>
            <p:ph type="title"/>
          </p:nvPr>
        </p:nvSpPr>
        <p:spPr/>
        <p:txBody>
          <a:bodyPr>
            <a:normAutofit fontScale="90000"/>
          </a:bodyPr>
          <a:lstStyle/>
          <a:p>
            <a:r>
              <a:rPr lang="en-US" dirty="0"/>
              <a:t>RowClone Memory Allocation Constraints</a:t>
            </a:r>
          </a:p>
        </p:txBody>
      </p:sp>
      <p:sp>
        <p:nvSpPr>
          <p:cNvPr id="4" name="Slide Number Placeholder 3">
            <a:extLst>
              <a:ext uri="{FF2B5EF4-FFF2-40B4-BE49-F238E27FC236}">
                <a16:creationId xmlns:a16="http://schemas.microsoft.com/office/drawing/2014/main" id="{63689AB0-A560-F734-B5F9-0988205DA82D}"/>
              </a:ext>
            </a:extLst>
          </p:cNvPr>
          <p:cNvSpPr>
            <a:spLocks noGrp="1"/>
          </p:cNvSpPr>
          <p:nvPr>
            <p:ph type="sldNum" sz="quarter" idx="12"/>
          </p:nvPr>
        </p:nvSpPr>
        <p:spPr/>
        <p:txBody>
          <a:bodyPr/>
          <a:lstStyle/>
          <a:p>
            <a:fld id="{C19D2B53-EDAE-4B41-B849-8916FA40BCB6}" type="slidenum">
              <a:rPr lang="en-US" smtClean="0"/>
              <a:pPr/>
              <a:t>76</a:t>
            </a:fld>
            <a:endParaRPr lang="en-US" dirty="0"/>
          </a:p>
        </p:txBody>
      </p:sp>
      <p:pic>
        <p:nvPicPr>
          <p:cNvPr id="10" name="Picture 9">
            <a:extLst>
              <a:ext uri="{FF2B5EF4-FFF2-40B4-BE49-F238E27FC236}">
                <a16:creationId xmlns:a16="http://schemas.microsoft.com/office/drawing/2014/main" id="{F60C3174-527C-78F0-4A59-2F961228265F}"/>
              </a:ext>
            </a:extLst>
          </p:cNvPr>
          <p:cNvPicPr>
            <a:picLocks noChangeAspect="1"/>
          </p:cNvPicPr>
          <p:nvPr/>
        </p:nvPicPr>
        <p:blipFill>
          <a:blip r:embed="rId3"/>
          <a:stretch>
            <a:fillRect/>
          </a:stretch>
        </p:blipFill>
        <p:spPr>
          <a:xfrm>
            <a:off x="418095" y="1322594"/>
            <a:ext cx="8492150" cy="3360656"/>
          </a:xfrm>
          <a:prstGeom prst="rect">
            <a:avLst/>
          </a:prstGeom>
        </p:spPr>
      </p:pic>
      <p:sp>
        <p:nvSpPr>
          <p:cNvPr id="17" name="Rectangle 16">
            <a:extLst>
              <a:ext uri="{FF2B5EF4-FFF2-40B4-BE49-F238E27FC236}">
                <a16:creationId xmlns:a16="http://schemas.microsoft.com/office/drawing/2014/main" id="{42FDBB08-374F-8D3B-9CD7-35A9E44FC2E8}"/>
              </a:ext>
            </a:extLst>
          </p:cNvPr>
          <p:cNvSpPr/>
          <p:nvPr/>
        </p:nvSpPr>
        <p:spPr>
          <a:xfrm>
            <a:off x="4747846" y="3147646"/>
            <a:ext cx="4162399" cy="1535604"/>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700648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F7F2B-97E6-11CB-4FB6-9BF70FD0D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09CB0-BFC2-9B88-9CB5-CA3CEE820FBE}"/>
              </a:ext>
            </a:extLst>
          </p:cNvPr>
          <p:cNvSpPr>
            <a:spLocks noGrp="1"/>
          </p:cNvSpPr>
          <p:nvPr>
            <p:ph type="title"/>
          </p:nvPr>
        </p:nvSpPr>
        <p:spPr/>
        <p:txBody>
          <a:bodyPr>
            <a:normAutofit fontScale="90000"/>
          </a:bodyPr>
          <a:lstStyle/>
          <a:p>
            <a:r>
              <a:rPr lang="en-US" dirty="0"/>
              <a:t>RowClone Memory Allocation Constraints</a:t>
            </a:r>
          </a:p>
        </p:txBody>
      </p:sp>
      <p:sp>
        <p:nvSpPr>
          <p:cNvPr id="4" name="Slide Number Placeholder 3">
            <a:extLst>
              <a:ext uri="{FF2B5EF4-FFF2-40B4-BE49-F238E27FC236}">
                <a16:creationId xmlns:a16="http://schemas.microsoft.com/office/drawing/2014/main" id="{2318BFD9-76A4-0D38-0C07-37829A200B59}"/>
              </a:ext>
            </a:extLst>
          </p:cNvPr>
          <p:cNvSpPr>
            <a:spLocks noGrp="1"/>
          </p:cNvSpPr>
          <p:nvPr>
            <p:ph type="sldNum" sz="quarter" idx="12"/>
          </p:nvPr>
        </p:nvSpPr>
        <p:spPr/>
        <p:txBody>
          <a:bodyPr/>
          <a:lstStyle/>
          <a:p>
            <a:fld id="{C19D2B53-EDAE-4B41-B849-8916FA40BCB6}" type="slidenum">
              <a:rPr lang="en-US" smtClean="0"/>
              <a:pPr/>
              <a:t>77</a:t>
            </a:fld>
            <a:endParaRPr lang="en-US" dirty="0"/>
          </a:p>
        </p:txBody>
      </p:sp>
      <p:pic>
        <p:nvPicPr>
          <p:cNvPr id="10" name="Picture 9">
            <a:extLst>
              <a:ext uri="{FF2B5EF4-FFF2-40B4-BE49-F238E27FC236}">
                <a16:creationId xmlns:a16="http://schemas.microsoft.com/office/drawing/2014/main" id="{20E28E0B-C01E-A2C7-6E03-1C88D65F7ED6}"/>
              </a:ext>
            </a:extLst>
          </p:cNvPr>
          <p:cNvPicPr>
            <a:picLocks noChangeAspect="1"/>
          </p:cNvPicPr>
          <p:nvPr/>
        </p:nvPicPr>
        <p:blipFill>
          <a:blip r:embed="rId3"/>
          <a:stretch>
            <a:fillRect/>
          </a:stretch>
        </p:blipFill>
        <p:spPr>
          <a:xfrm>
            <a:off x="418095" y="1322594"/>
            <a:ext cx="8492150" cy="3360656"/>
          </a:xfrm>
          <a:prstGeom prst="rect">
            <a:avLst/>
          </a:prstGeom>
        </p:spPr>
      </p:pic>
      <p:sp>
        <p:nvSpPr>
          <p:cNvPr id="13" name="Rectangle: Rounded Corners 6">
            <a:extLst>
              <a:ext uri="{FF2B5EF4-FFF2-40B4-BE49-F238E27FC236}">
                <a16:creationId xmlns:a16="http://schemas.microsoft.com/office/drawing/2014/main" id="{FFCCAE76-3086-A872-869F-A0C8944ECC1E}"/>
              </a:ext>
            </a:extLst>
          </p:cNvPr>
          <p:cNvSpPr/>
          <p:nvPr/>
        </p:nvSpPr>
        <p:spPr>
          <a:xfrm>
            <a:off x="1891445" y="5213640"/>
            <a:ext cx="5761160" cy="624006"/>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tx1"/>
                </a:solidFill>
                <a:latin typeface="Quire Sans" panose="020B0502040400020003" pitchFamily="34" charset="0"/>
                <a:ea typeface="Cambria" panose="02040503050406030204" pitchFamily="18" charset="0"/>
                <a:cs typeface="Quire Sans" panose="020B0502040400020003" pitchFamily="34" charset="0"/>
              </a:rPr>
              <a:t>Memory allocation that works for RowClone</a:t>
            </a:r>
            <a:endParaRPr lang="en-CH" sz="2000" b="1" dirty="0">
              <a:solidFill>
                <a:schemeClr val="tx1"/>
              </a:solidFill>
              <a:latin typeface="Quire Sans" panose="020B0502040400020003" pitchFamily="34" charset="0"/>
              <a:ea typeface="Cambria" panose="02040503050406030204" pitchFamily="18" charset="0"/>
              <a:cs typeface="Quire Sans" panose="020B0502040400020003" pitchFamily="34" charset="0"/>
            </a:endParaRPr>
          </a:p>
        </p:txBody>
      </p:sp>
      <p:sp>
        <p:nvSpPr>
          <p:cNvPr id="14" name="Oval 13">
            <a:extLst>
              <a:ext uri="{FF2B5EF4-FFF2-40B4-BE49-F238E27FC236}">
                <a16:creationId xmlns:a16="http://schemas.microsoft.com/office/drawing/2014/main" id="{F7361C35-63CC-A0F4-2B2F-1C03D11A4BBD}"/>
              </a:ext>
            </a:extLst>
          </p:cNvPr>
          <p:cNvSpPr/>
          <p:nvPr/>
        </p:nvSpPr>
        <p:spPr>
          <a:xfrm>
            <a:off x="1970600" y="530091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Quire Sans" panose="020B0502040400020003" pitchFamily="34" charset="0"/>
              <a:ea typeface="Cambria" panose="02040503050406030204" pitchFamily="18" charset="0"/>
              <a:cs typeface="Quire Sans" panose="020B0502040400020003" pitchFamily="34" charset="0"/>
            </a:endParaRPr>
          </a:p>
        </p:txBody>
      </p:sp>
      <p:sp>
        <p:nvSpPr>
          <p:cNvPr id="15" name="TextBox 14">
            <a:extLst>
              <a:ext uri="{FF2B5EF4-FFF2-40B4-BE49-F238E27FC236}">
                <a16:creationId xmlns:a16="http://schemas.microsoft.com/office/drawing/2014/main" id="{DF990FAC-C2AC-F328-4D43-908AD5CAB951}"/>
              </a:ext>
            </a:extLst>
          </p:cNvPr>
          <p:cNvSpPr txBox="1"/>
          <p:nvPr/>
        </p:nvSpPr>
        <p:spPr>
          <a:xfrm>
            <a:off x="1999909" y="5295057"/>
            <a:ext cx="551595" cy="461665"/>
          </a:xfrm>
          <a:prstGeom prst="rect">
            <a:avLst/>
          </a:prstGeom>
          <a:noFill/>
        </p:spPr>
        <p:txBody>
          <a:bodyPr wrap="square" rtlCol="0">
            <a:spAutoFit/>
          </a:bodyPr>
          <a:lstStyle/>
          <a:p>
            <a:r>
              <a:rPr lang="en-US" sz="2400" b="1" dirty="0">
                <a:latin typeface="Trebuchet MS" panose="020B0703020202090204" pitchFamily="34" charset="0"/>
                <a:ea typeface="Cambria" panose="02040503050406030204" pitchFamily="18" charset="0"/>
                <a:cs typeface="Quire Sans" panose="020B0502040400020003" pitchFamily="34" charset="0"/>
              </a:rPr>
              <a:t>4</a:t>
            </a:r>
            <a:endParaRPr lang="en-CH" sz="2400" b="1" dirty="0">
              <a:latin typeface="Trebuchet MS" panose="020B0703020202090204" pitchFamily="34" charset="0"/>
              <a:ea typeface="Cambria" panose="02040503050406030204" pitchFamily="18" charset="0"/>
              <a:cs typeface="Quire Sans" panose="020B0502040400020003" pitchFamily="34" charset="0"/>
            </a:endParaRPr>
          </a:p>
        </p:txBody>
      </p:sp>
    </p:spTree>
    <p:extLst>
      <p:ext uri="{BB962C8B-B14F-4D97-AF65-F5344CB8AC3E}">
        <p14:creationId xmlns:p14="http://schemas.microsoft.com/office/powerpoint/2010/main" val="272778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FF6F4-3436-2CF7-009D-503ED25A0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642DD-3513-EBDB-AF7F-AC210ADF5DA6}"/>
              </a:ext>
            </a:extLst>
          </p:cNvPr>
          <p:cNvSpPr>
            <a:spLocks noGrp="1"/>
          </p:cNvSpPr>
          <p:nvPr>
            <p:ph type="title"/>
          </p:nvPr>
        </p:nvSpPr>
        <p:spPr/>
        <p:txBody>
          <a:bodyPr/>
          <a:lstStyle/>
          <a:p>
            <a:r>
              <a:rPr lang="en-US" dirty="0"/>
              <a:t>RowClone Implementation</a:t>
            </a:r>
          </a:p>
        </p:txBody>
      </p:sp>
      <p:sp>
        <p:nvSpPr>
          <p:cNvPr id="3" name="Content Placeholder 2">
            <a:extLst>
              <a:ext uri="{FF2B5EF4-FFF2-40B4-BE49-F238E27FC236}">
                <a16:creationId xmlns:a16="http://schemas.microsoft.com/office/drawing/2014/main" id="{FC651595-7AD9-0CF9-DA58-FED10D5F4F21}"/>
              </a:ext>
            </a:extLst>
          </p:cNvPr>
          <p:cNvSpPr>
            <a:spLocks noGrp="1"/>
          </p:cNvSpPr>
          <p:nvPr>
            <p:ph idx="1"/>
          </p:nvPr>
        </p:nvSpPr>
        <p:spPr/>
        <p:txBody>
          <a:bodyPr/>
          <a:lstStyle/>
          <a:p>
            <a:r>
              <a:rPr lang="en-US" dirty="0"/>
              <a:t>Initialization/one-time cost to find </a:t>
            </a:r>
            <a:r>
              <a:rPr lang="en-US" dirty="0">
                <a:solidFill>
                  <a:schemeClr val="accent6">
                    <a:lumMod val="75000"/>
                  </a:schemeClr>
                </a:solidFill>
              </a:rPr>
              <a:t>reliable</a:t>
            </a:r>
            <a:r>
              <a:rPr lang="en-US" dirty="0"/>
              <a:t> </a:t>
            </a:r>
            <a:br>
              <a:rPr lang="en-US" dirty="0"/>
            </a:br>
            <a:r>
              <a:rPr lang="en-US" dirty="0"/>
              <a:t>source-target </a:t>
            </a:r>
            <a:r>
              <a:rPr lang="en-US" dirty="0">
                <a:solidFill>
                  <a:schemeClr val="accent6">
                    <a:lumMod val="75000"/>
                  </a:schemeClr>
                </a:solidFill>
              </a:rPr>
              <a:t>row pairs for RowClone</a:t>
            </a:r>
          </a:p>
        </p:txBody>
      </p:sp>
      <p:sp>
        <p:nvSpPr>
          <p:cNvPr id="4" name="Slide Number Placeholder 3">
            <a:extLst>
              <a:ext uri="{FF2B5EF4-FFF2-40B4-BE49-F238E27FC236}">
                <a16:creationId xmlns:a16="http://schemas.microsoft.com/office/drawing/2014/main" id="{8D53C2D1-2022-236C-075A-CB3821051959}"/>
              </a:ext>
            </a:extLst>
          </p:cNvPr>
          <p:cNvSpPr>
            <a:spLocks noGrp="1"/>
          </p:cNvSpPr>
          <p:nvPr>
            <p:ph type="sldNum" sz="quarter" idx="12"/>
          </p:nvPr>
        </p:nvSpPr>
        <p:spPr/>
        <p:txBody>
          <a:bodyPr/>
          <a:lstStyle/>
          <a:p>
            <a:fld id="{C19D2B53-EDAE-4B41-B849-8916FA40BCB6}" type="slidenum">
              <a:rPr lang="en-US" smtClean="0"/>
              <a:pPr/>
              <a:t>78</a:t>
            </a:fld>
            <a:endParaRPr lang="en-US" dirty="0"/>
          </a:p>
        </p:txBody>
      </p:sp>
      <p:sp>
        <p:nvSpPr>
          <p:cNvPr id="7" name="Rounded Rectangle 6">
            <a:extLst>
              <a:ext uri="{FF2B5EF4-FFF2-40B4-BE49-F238E27FC236}">
                <a16:creationId xmlns:a16="http://schemas.microsoft.com/office/drawing/2014/main" id="{A8AFAF79-F881-C21D-632A-4B8345CB6290}"/>
              </a:ext>
            </a:extLst>
          </p:cNvPr>
          <p:cNvSpPr/>
          <p:nvPr/>
        </p:nvSpPr>
        <p:spPr>
          <a:xfrm>
            <a:off x="1176782" y="2115278"/>
            <a:ext cx="1623571" cy="611185"/>
          </a:xfrm>
          <a:prstGeom prst="roundRect">
            <a:avLst/>
          </a:prstGeom>
          <a:solidFill>
            <a:schemeClr val="accent4">
              <a:lumMod val="20000"/>
              <a:lumOff val="80000"/>
            </a:schemeClr>
          </a:solidFill>
          <a:ln w="38100">
            <a:solidFill>
              <a:schemeClr val="accent4">
                <a:lumMod val="75000"/>
              </a:schemeClr>
            </a:solidFill>
          </a:ln>
        </p:spPr>
        <p:txBody>
          <a:bodyPr wrap="square" rtlCol="0" anchor="ctr">
            <a:noAutofit/>
          </a:bodyPr>
          <a:lstStyle/>
          <a:p>
            <a:pPr algn="ctr" defTabSz="457200"/>
            <a:r>
              <a:rPr lang="en-US" sz="2000" b="1" dirty="0">
                <a:solidFill>
                  <a:schemeClr val="accent4">
                    <a:lumMod val="75000"/>
                  </a:schemeClr>
                </a:solidFill>
                <a:latin typeface="+mj-lt"/>
              </a:rPr>
              <a:t>Source Row Address</a:t>
            </a:r>
          </a:p>
        </p:txBody>
      </p:sp>
      <p:sp>
        <p:nvSpPr>
          <p:cNvPr id="8" name="Rounded Rectangle 7">
            <a:extLst>
              <a:ext uri="{FF2B5EF4-FFF2-40B4-BE49-F238E27FC236}">
                <a16:creationId xmlns:a16="http://schemas.microsoft.com/office/drawing/2014/main" id="{7662BEB2-0ED8-E4BA-3988-34598B75826E}"/>
              </a:ext>
            </a:extLst>
          </p:cNvPr>
          <p:cNvSpPr/>
          <p:nvPr/>
        </p:nvSpPr>
        <p:spPr>
          <a:xfrm>
            <a:off x="3298622" y="2115278"/>
            <a:ext cx="1594340" cy="611185"/>
          </a:xfrm>
          <a:prstGeom prst="roundRect">
            <a:avLst/>
          </a:prstGeom>
          <a:solidFill>
            <a:schemeClr val="accent4">
              <a:lumMod val="20000"/>
              <a:lumOff val="80000"/>
            </a:schemeClr>
          </a:solid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accent4">
                    <a:lumMod val="75000"/>
                  </a:schemeClr>
                </a:solidFill>
                <a:effectLst/>
                <a:uLnTx/>
                <a:uFillTx/>
                <a:latin typeface="+mj-lt"/>
              </a:rPr>
              <a:t>Target Row Address</a:t>
            </a:r>
          </a:p>
        </p:txBody>
      </p:sp>
      <p:sp>
        <p:nvSpPr>
          <p:cNvPr id="9" name="Rounded Rectangle 8">
            <a:extLst>
              <a:ext uri="{FF2B5EF4-FFF2-40B4-BE49-F238E27FC236}">
                <a16:creationId xmlns:a16="http://schemas.microsoft.com/office/drawing/2014/main" id="{387B859F-DE8E-9F27-080D-083FC1A420A2}"/>
              </a:ext>
            </a:extLst>
          </p:cNvPr>
          <p:cNvSpPr/>
          <p:nvPr/>
        </p:nvSpPr>
        <p:spPr>
          <a:xfrm>
            <a:off x="1827376" y="3337648"/>
            <a:ext cx="2268416" cy="768157"/>
          </a:xfrm>
          <a:prstGeom prst="roundRect">
            <a:avLst>
              <a:gd name="adj" fmla="val 0"/>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accent5">
                    <a:lumMod val="75000"/>
                  </a:schemeClr>
                </a:solidFill>
                <a:effectLst/>
                <a:uLnTx/>
                <a:uFillTx/>
                <a:latin typeface="+mj-lt"/>
              </a:rPr>
              <a:t>RowClone</a:t>
            </a:r>
            <a:br>
              <a:rPr kumimoji="0" lang="en-US" sz="2000" b="1" i="0" u="none" strike="noStrike" kern="1200" cap="none" spc="0" normalizeH="0" baseline="0" noProof="0" dirty="0">
                <a:ln>
                  <a:noFill/>
                </a:ln>
                <a:solidFill>
                  <a:schemeClr val="accent5">
                    <a:lumMod val="75000"/>
                  </a:schemeClr>
                </a:solidFill>
                <a:effectLst/>
                <a:uLnTx/>
                <a:uFillTx/>
                <a:latin typeface="+mj-lt"/>
              </a:rPr>
            </a:br>
            <a:r>
              <a:rPr kumimoji="0" lang="en-US" sz="2000" b="1" i="0" u="none" strike="noStrike" kern="1200" cap="none" spc="0" normalizeH="0" baseline="0" noProof="0" dirty="0">
                <a:ln>
                  <a:noFill/>
                </a:ln>
                <a:solidFill>
                  <a:schemeClr val="accent5">
                    <a:lumMod val="75000"/>
                  </a:schemeClr>
                </a:solidFill>
                <a:effectLst/>
                <a:uLnTx/>
                <a:uFillTx/>
                <a:latin typeface="+mj-lt"/>
              </a:rPr>
              <a:t>Source </a:t>
            </a:r>
            <a:r>
              <a:rPr kumimoji="0" lang="en-US" sz="2000" b="1" i="0" u="none" strike="noStrike" kern="1200" cap="none" spc="0" normalizeH="0" baseline="0" noProof="0" dirty="0">
                <a:ln>
                  <a:noFill/>
                </a:ln>
                <a:solidFill>
                  <a:schemeClr val="accent5">
                    <a:lumMod val="75000"/>
                  </a:schemeClr>
                </a:solidFill>
                <a:effectLst/>
                <a:uLnTx/>
                <a:uFillTx/>
                <a:latin typeface="+mj-lt"/>
                <a:sym typeface="Wingdings" pitchFamily="2" charset="2"/>
              </a:rPr>
              <a:t></a:t>
            </a:r>
            <a:r>
              <a:rPr kumimoji="0" lang="en-US" sz="2000" b="1" i="0" u="none" strike="noStrike" kern="1200" cap="none" spc="0" normalizeH="0" baseline="0" noProof="0" dirty="0">
                <a:ln>
                  <a:noFill/>
                </a:ln>
                <a:solidFill>
                  <a:schemeClr val="accent5">
                    <a:lumMod val="75000"/>
                  </a:schemeClr>
                </a:solidFill>
                <a:effectLst/>
                <a:uLnTx/>
                <a:uFillTx/>
                <a:latin typeface="+mj-lt"/>
              </a:rPr>
              <a:t> Target</a:t>
            </a:r>
          </a:p>
        </p:txBody>
      </p:sp>
      <p:cxnSp>
        <p:nvCxnSpPr>
          <p:cNvPr id="11" name="Straight Arrow Connector 10">
            <a:extLst>
              <a:ext uri="{FF2B5EF4-FFF2-40B4-BE49-F238E27FC236}">
                <a16:creationId xmlns:a16="http://schemas.microsoft.com/office/drawing/2014/main" id="{474E6606-2170-638E-0784-0E6D39C9F40E}"/>
              </a:ext>
            </a:extLst>
          </p:cNvPr>
          <p:cNvCxnSpPr>
            <a:cxnSpLocks/>
            <a:stCxn id="8" idx="2"/>
            <a:endCxn id="9" idx="0"/>
          </p:cNvCxnSpPr>
          <p:nvPr/>
        </p:nvCxnSpPr>
        <p:spPr>
          <a:xfrm flipH="1">
            <a:off x="2961584" y="2726463"/>
            <a:ext cx="1134208" cy="6111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E19B20-96B5-7C06-F852-DE108B8D9881}"/>
              </a:ext>
            </a:extLst>
          </p:cNvPr>
          <p:cNvCxnSpPr>
            <a:cxnSpLocks/>
            <a:stCxn id="7" idx="2"/>
            <a:endCxn id="9" idx="0"/>
          </p:cNvCxnSpPr>
          <p:nvPr/>
        </p:nvCxnSpPr>
        <p:spPr>
          <a:xfrm>
            <a:off x="1988568" y="2726463"/>
            <a:ext cx="973016" cy="6111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F1C39AFC-0C01-A429-9AAE-2DFBA6037DD8}"/>
              </a:ext>
            </a:extLst>
          </p:cNvPr>
          <p:cNvSpPr/>
          <p:nvPr/>
        </p:nvSpPr>
        <p:spPr>
          <a:xfrm>
            <a:off x="1827376" y="4563235"/>
            <a:ext cx="2268416" cy="768157"/>
          </a:xfrm>
          <a:prstGeom prst="roundRect">
            <a:avLst>
              <a:gd name="adj" fmla="val 0"/>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accent6">
                    <a:lumMod val="75000"/>
                  </a:schemeClr>
                </a:solidFill>
                <a:effectLst/>
                <a:uLnTx/>
                <a:uFillTx/>
                <a:latin typeface="+mj-lt"/>
              </a:rPr>
              <a:t>Store address pair in a table</a:t>
            </a:r>
          </a:p>
        </p:txBody>
      </p:sp>
      <p:cxnSp>
        <p:nvCxnSpPr>
          <p:cNvPr id="18" name="Straight Arrow Connector 17">
            <a:extLst>
              <a:ext uri="{FF2B5EF4-FFF2-40B4-BE49-F238E27FC236}">
                <a16:creationId xmlns:a16="http://schemas.microsoft.com/office/drawing/2014/main" id="{003D474B-6701-2DBD-78C3-399A424FEE53}"/>
              </a:ext>
            </a:extLst>
          </p:cNvPr>
          <p:cNvCxnSpPr>
            <a:stCxn id="9" idx="2"/>
            <a:endCxn id="16" idx="0"/>
          </p:cNvCxnSpPr>
          <p:nvPr/>
        </p:nvCxnSpPr>
        <p:spPr>
          <a:xfrm>
            <a:off x="2961584" y="4105805"/>
            <a:ext cx="0" cy="45743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59F1A5-4B8A-B95D-68CD-89EF0BAF0107}"/>
              </a:ext>
            </a:extLst>
          </p:cNvPr>
          <p:cNvSpPr txBox="1"/>
          <p:nvPr/>
        </p:nvSpPr>
        <p:spPr>
          <a:xfrm>
            <a:off x="3058261" y="4256124"/>
            <a:ext cx="1201613" cy="172743"/>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Success</a:t>
            </a:r>
          </a:p>
        </p:txBody>
      </p:sp>
      <p:sp>
        <p:nvSpPr>
          <p:cNvPr id="20" name="TextBox 19">
            <a:extLst>
              <a:ext uri="{FF2B5EF4-FFF2-40B4-BE49-F238E27FC236}">
                <a16:creationId xmlns:a16="http://schemas.microsoft.com/office/drawing/2014/main" id="{B531F5DB-09C1-A8A8-6DE3-8B2F9F3761C9}"/>
              </a:ext>
            </a:extLst>
          </p:cNvPr>
          <p:cNvSpPr txBox="1"/>
          <p:nvPr/>
        </p:nvSpPr>
        <p:spPr>
          <a:xfrm>
            <a:off x="4148507" y="3827394"/>
            <a:ext cx="1201613" cy="172743"/>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Failure</a:t>
            </a:r>
          </a:p>
        </p:txBody>
      </p:sp>
      <p:cxnSp>
        <p:nvCxnSpPr>
          <p:cNvPr id="22" name="Elbow Connector 21">
            <a:extLst>
              <a:ext uri="{FF2B5EF4-FFF2-40B4-BE49-F238E27FC236}">
                <a16:creationId xmlns:a16="http://schemas.microsoft.com/office/drawing/2014/main" id="{D33F87BF-E321-D33E-4128-F2F3C9F08F66}"/>
              </a:ext>
            </a:extLst>
          </p:cNvPr>
          <p:cNvCxnSpPr>
            <a:cxnSpLocks/>
            <a:stCxn id="9" idx="3"/>
            <a:endCxn id="25" idx="2"/>
          </p:cNvCxnSpPr>
          <p:nvPr/>
        </p:nvCxnSpPr>
        <p:spPr>
          <a:xfrm flipV="1">
            <a:off x="4095792" y="3429000"/>
            <a:ext cx="2527710" cy="292727"/>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CF0C1F3-8601-E93A-02DE-9732C8E39EFF}"/>
              </a:ext>
            </a:extLst>
          </p:cNvPr>
          <p:cNvSpPr txBox="1"/>
          <p:nvPr/>
        </p:nvSpPr>
        <p:spPr>
          <a:xfrm>
            <a:off x="5291508" y="2699586"/>
            <a:ext cx="0" cy="0"/>
          </a:xfrm>
          <a:prstGeom prst="rect">
            <a:avLst/>
          </a:prstGeom>
          <a:noFill/>
          <a:ln w="57150">
            <a:noFill/>
          </a:ln>
        </p:spPr>
        <p:txBody>
          <a:bodyPr wrap="none" rtlCol="0" anchor="ctr">
            <a:noAutofit/>
          </a:bodyPr>
          <a:lstStyle/>
          <a:p>
            <a:pPr algn="ctr">
              <a:lnSpc>
                <a:spcPct val="90000"/>
              </a:lnSpc>
            </a:pPr>
            <a:endParaRPr lang="en-US" sz="2600" dirty="0">
              <a:solidFill>
                <a:prstClr val="black"/>
              </a:solidFill>
            </a:endParaRPr>
          </a:p>
        </p:txBody>
      </p:sp>
      <p:sp>
        <p:nvSpPr>
          <p:cNvPr id="25" name="Rounded Rectangle 24">
            <a:extLst>
              <a:ext uri="{FF2B5EF4-FFF2-40B4-BE49-F238E27FC236}">
                <a16:creationId xmlns:a16="http://schemas.microsoft.com/office/drawing/2014/main" id="{68C24222-72F7-96C8-E91C-03BB724B20EE}"/>
              </a:ext>
            </a:extLst>
          </p:cNvPr>
          <p:cNvSpPr/>
          <p:nvPr/>
        </p:nvSpPr>
        <p:spPr>
          <a:xfrm>
            <a:off x="5350120" y="2660843"/>
            <a:ext cx="2546764" cy="768157"/>
          </a:xfrm>
          <a:prstGeom prst="roundRect">
            <a:avLst>
              <a:gd name="adj" fmla="val 0"/>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000" b="1" dirty="0">
                <a:solidFill>
                  <a:srgbClr val="C00000"/>
                </a:solidFill>
                <a:latin typeface="+mj-lt"/>
              </a:rPr>
              <a:t>Increment </a:t>
            </a:r>
            <a:br>
              <a:rPr lang="en-US" sz="2000" b="1" dirty="0">
                <a:solidFill>
                  <a:srgbClr val="C00000"/>
                </a:solidFill>
                <a:latin typeface="+mj-lt"/>
              </a:rPr>
            </a:br>
            <a:r>
              <a:rPr lang="en-US" sz="2000" b="1" dirty="0">
                <a:solidFill>
                  <a:srgbClr val="C00000"/>
                </a:solidFill>
                <a:latin typeface="+mj-lt"/>
              </a:rPr>
              <a:t>Target Row Address</a:t>
            </a:r>
            <a:endParaRPr kumimoji="0" lang="en-US" sz="2000" b="1" i="0" u="none" strike="noStrike" kern="1200" cap="none" spc="0" normalizeH="0" baseline="0" noProof="0" dirty="0">
              <a:ln>
                <a:noFill/>
              </a:ln>
              <a:solidFill>
                <a:srgbClr val="C00000"/>
              </a:solidFill>
              <a:effectLst/>
              <a:uLnTx/>
              <a:uFillTx/>
              <a:latin typeface="+mj-lt"/>
            </a:endParaRPr>
          </a:p>
        </p:txBody>
      </p:sp>
      <p:cxnSp>
        <p:nvCxnSpPr>
          <p:cNvPr id="32" name="Elbow Connector 31">
            <a:extLst>
              <a:ext uri="{FF2B5EF4-FFF2-40B4-BE49-F238E27FC236}">
                <a16:creationId xmlns:a16="http://schemas.microsoft.com/office/drawing/2014/main" id="{11E9619A-2695-556E-9B9E-CE02BE2CC5A2}"/>
              </a:ext>
            </a:extLst>
          </p:cNvPr>
          <p:cNvCxnSpPr>
            <a:cxnSpLocks/>
            <a:stCxn id="25" idx="0"/>
            <a:endCxn id="8" idx="3"/>
          </p:cNvCxnSpPr>
          <p:nvPr/>
        </p:nvCxnSpPr>
        <p:spPr>
          <a:xfrm rot="16200000" flipV="1">
            <a:off x="5638246" y="1675587"/>
            <a:ext cx="239972" cy="173054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B4BD48A-2A20-2875-3C56-BA98B47D64E7}"/>
              </a:ext>
            </a:extLst>
          </p:cNvPr>
          <p:cNvSpPr txBox="1"/>
          <p:nvPr/>
        </p:nvSpPr>
        <p:spPr>
          <a:xfrm>
            <a:off x="5083345" y="4340941"/>
            <a:ext cx="2883873" cy="599341"/>
          </a:xfrm>
          <a:prstGeom prst="rect">
            <a:avLst/>
          </a:prstGeom>
          <a:noFill/>
          <a:ln w="57150">
            <a:noFill/>
          </a:ln>
        </p:spPr>
        <p:txBody>
          <a:bodyPr wrap="none" rtlCol="0" anchor="ctr">
            <a:noAutofit/>
          </a:bodyPr>
          <a:lstStyle/>
          <a:p>
            <a:pPr algn="ctr">
              <a:lnSpc>
                <a:spcPct val="90000"/>
              </a:lnSpc>
            </a:pPr>
            <a:r>
              <a:rPr lang="en-US" sz="2200" dirty="0">
                <a:solidFill>
                  <a:srgbClr val="C00000"/>
                </a:solidFill>
              </a:rPr>
              <a:t>Fail</a:t>
            </a:r>
            <a:r>
              <a:rPr lang="en-US" sz="2200" dirty="0">
                <a:solidFill>
                  <a:prstClr val="black"/>
                </a:solidFill>
              </a:rPr>
              <a:t> if </a:t>
            </a:r>
            <a:r>
              <a:rPr lang="en-US" sz="2200" dirty="0">
                <a:solidFill>
                  <a:srgbClr val="C00000"/>
                </a:solidFill>
              </a:rPr>
              <a:t>any of </a:t>
            </a:r>
            <a:r>
              <a:rPr lang="en-US" sz="2200" dirty="0">
                <a:solidFill>
                  <a:srgbClr val="C00000"/>
                </a:solidFill>
                <a:latin typeface="Trebuchet MS" panose="020B0703020202090204" pitchFamily="34" charset="0"/>
              </a:rPr>
              <a:t>1,000</a:t>
            </a:r>
            <a:r>
              <a:rPr lang="en-US" sz="2200" dirty="0">
                <a:solidFill>
                  <a:srgbClr val="C00000"/>
                </a:solidFill>
              </a:rPr>
              <a:t> </a:t>
            </a:r>
            <a:r>
              <a:rPr lang="en-US" sz="2200" dirty="0">
                <a:solidFill>
                  <a:prstClr val="black"/>
                </a:solidFill>
              </a:rPr>
              <a:t>repetitions</a:t>
            </a:r>
            <a:br>
              <a:rPr lang="en-US" sz="2200" dirty="0">
                <a:solidFill>
                  <a:prstClr val="black"/>
                </a:solidFill>
              </a:rPr>
            </a:br>
            <a:r>
              <a:rPr lang="en-US" sz="2200" dirty="0">
                <a:solidFill>
                  <a:prstClr val="black"/>
                </a:solidFill>
              </a:rPr>
              <a:t>incorrectly copy source to target</a:t>
            </a:r>
          </a:p>
        </p:txBody>
      </p:sp>
      <p:sp>
        <p:nvSpPr>
          <p:cNvPr id="36" name="Rectangle 35">
            <a:extLst>
              <a:ext uri="{FF2B5EF4-FFF2-40B4-BE49-F238E27FC236}">
                <a16:creationId xmlns:a16="http://schemas.microsoft.com/office/drawing/2014/main" id="{BDA895AB-8131-FC9B-D2CB-1AC9378CB0E3}"/>
              </a:ext>
            </a:extLst>
          </p:cNvPr>
          <p:cNvSpPr/>
          <p:nvPr/>
        </p:nvSpPr>
        <p:spPr>
          <a:xfrm>
            <a:off x="369949" y="1982363"/>
            <a:ext cx="8390144" cy="3538938"/>
          </a:xfrm>
          <a:prstGeom prst="rect">
            <a:avLst/>
          </a:prstGeom>
          <a:noFill/>
          <a:ln w="38100">
            <a:solidFill>
              <a:schemeClr val="accent2">
                <a:lumMod val="75000"/>
              </a:schemeClr>
            </a:solidFill>
            <a:prstDash val="dash"/>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37" name="TextBox 36">
            <a:extLst>
              <a:ext uri="{FF2B5EF4-FFF2-40B4-BE49-F238E27FC236}">
                <a16:creationId xmlns:a16="http://schemas.microsoft.com/office/drawing/2014/main" id="{CDE862D1-3DC8-0A88-EF12-5E80803551FD}"/>
              </a:ext>
            </a:extLst>
          </p:cNvPr>
          <p:cNvSpPr txBox="1"/>
          <p:nvPr/>
        </p:nvSpPr>
        <p:spPr>
          <a:xfrm>
            <a:off x="1961423" y="5724627"/>
            <a:ext cx="5221154" cy="255191"/>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Repeated for all source row addresses in the DRAM bank</a:t>
            </a:r>
          </a:p>
        </p:txBody>
      </p:sp>
      <p:sp>
        <p:nvSpPr>
          <p:cNvPr id="39" name="Rounded Rectangle 38">
            <a:extLst>
              <a:ext uri="{FF2B5EF4-FFF2-40B4-BE49-F238E27FC236}">
                <a16:creationId xmlns:a16="http://schemas.microsoft.com/office/drawing/2014/main" id="{01808D21-A2A8-27E2-5596-FBF80153345E}"/>
              </a:ext>
            </a:extLst>
          </p:cNvPr>
          <p:cNvSpPr/>
          <p:nvPr/>
        </p:nvSpPr>
        <p:spPr>
          <a:xfrm>
            <a:off x="1827376" y="3185941"/>
            <a:ext cx="914400" cy="246661"/>
          </a:xfrm>
          <a:prstGeom prst="roundRect">
            <a:avLst/>
          </a:prstGeom>
          <a:solidFill>
            <a:schemeClr val="bg1"/>
          </a:solid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i="0" u="none" strike="noStrike" kern="1200" cap="none" spc="0" normalizeH="0" baseline="0" noProof="0" dirty="0">
                <a:ln>
                  <a:noFill/>
                </a:ln>
                <a:effectLst/>
                <a:uLnTx/>
                <a:uFillTx/>
                <a:latin typeface="+mj-lt"/>
              </a:rPr>
              <a:t>x</a:t>
            </a:r>
            <a:r>
              <a:rPr kumimoji="0" lang="en-US" sz="2000" i="0" u="none" strike="noStrike" kern="1200" cap="none" spc="0" normalizeH="0" baseline="0" noProof="0" dirty="0">
                <a:ln>
                  <a:noFill/>
                </a:ln>
                <a:effectLst/>
                <a:uLnTx/>
                <a:uFillTx/>
                <a:latin typeface="Trebuchet MS" panose="020B0703020202090204" pitchFamily="34" charset="0"/>
              </a:rPr>
              <a:t>1000</a:t>
            </a:r>
          </a:p>
        </p:txBody>
      </p:sp>
    </p:spTree>
    <p:extLst>
      <p:ext uri="{BB962C8B-B14F-4D97-AF65-F5344CB8AC3E}">
        <p14:creationId xmlns:p14="http://schemas.microsoft.com/office/powerpoint/2010/main" val="41299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9" grpId="0"/>
      <p:bldP spid="20" grpId="0"/>
      <p:bldP spid="25" grpId="0" animBg="1"/>
      <p:bldP spid="35" grpId="0"/>
      <p:bldP spid="36" grpId="0" animBg="1"/>
      <p:bldP spid="37" grpId="0"/>
      <p:bldP spid="3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91C4-6D49-A560-61AC-3E58E2995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57FBA-C647-DC4E-2F8B-19151B726CAC}"/>
              </a:ext>
            </a:extLst>
          </p:cNvPr>
          <p:cNvSpPr>
            <a:spLocks noGrp="1"/>
          </p:cNvSpPr>
          <p:nvPr>
            <p:ph type="title"/>
          </p:nvPr>
        </p:nvSpPr>
        <p:spPr/>
        <p:txBody>
          <a:bodyPr/>
          <a:lstStyle/>
          <a:p>
            <a:r>
              <a:rPr lang="en-US" dirty="0"/>
              <a:t>RowClone Evaluation</a:t>
            </a:r>
          </a:p>
        </p:txBody>
      </p:sp>
      <p:sp>
        <p:nvSpPr>
          <p:cNvPr id="3" name="Content Placeholder 2">
            <a:extLst>
              <a:ext uri="{FF2B5EF4-FFF2-40B4-BE49-F238E27FC236}">
                <a16:creationId xmlns:a16="http://schemas.microsoft.com/office/drawing/2014/main" id="{5B748958-766A-0AA2-6C62-7665B3C858C1}"/>
              </a:ext>
            </a:extLst>
          </p:cNvPr>
          <p:cNvSpPr>
            <a:spLocks noGrp="1"/>
          </p:cNvSpPr>
          <p:nvPr>
            <p:ph idx="1"/>
          </p:nvPr>
        </p:nvSpPr>
        <p:spPr>
          <a:xfrm>
            <a:off x="155488" y="982979"/>
            <a:ext cx="8815517" cy="5724948"/>
          </a:xfrm>
        </p:spPr>
        <p:txBody>
          <a:bodyPr>
            <a:normAutofit/>
          </a:bodyPr>
          <a:lstStyle/>
          <a:p>
            <a:r>
              <a:rPr lang="en-US" dirty="0"/>
              <a:t>Evaluated system configurations</a:t>
            </a:r>
            <a:endParaRPr lang="en-US" sz="100" dirty="0"/>
          </a:p>
          <a:p>
            <a:pPr lvl="1"/>
            <a:r>
              <a:rPr lang="en-US" dirty="0" err="1"/>
              <a:t>EasyDRAM</a:t>
            </a:r>
            <a:r>
              <a:rPr lang="en-US" dirty="0"/>
              <a:t> – No Time Scaling</a:t>
            </a:r>
          </a:p>
          <a:p>
            <a:pPr marL="342883" lvl="1" indent="0">
              <a:buNone/>
            </a:pPr>
            <a:endParaRPr lang="en-US" sz="100" dirty="0"/>
          </a:p>
          <a:p>
            <a:pPr lvl="1"/>
            <a:r>
              <a:rPr lang="en-US" dirty="0" err="1"/>
              <a:t>EasyDRAM</a:t>
            </a:r>
            <a:r>
              <a:rPr lang="en-US" dirty="0"/>
              <a:t> – Time Scaling</a:t>
            </a:r>
          </a:p>
          <a:p>
            <a:pPr marL="342883" lvl="1" indent="0">
              <a:buNone/>
            </a:pPr>
            <a:endParaRPr lang="en-US" sz="100" dirty="0"/>
          </a:p>
          <a:p>
            <a:pPr lvl="1"/>
            <a:r>
              <a:rPr lang="en-US" dirty="0" err="1"/>
              <a:t>Ramulator</a:t>
            </a:r>
            <a:r>
              <a:rPr lang="en-US" dirty="0"/>
              <a:t> </a:t>
            </a:r>
            <a:r>
              <a:rPr lang="en-US" dirty="0">
                <a:latin typeface="Trebuchet MS" panose="020B0703020202090204" pitchFamily="34" charset="0"/>
              </a:rPr>
              <a:t>2.0</a:t>
            </a:r>
            <a:r>
              <a:rPr lang="en-US" dirty="0"/>
              <a:t> (configured to model </a:t>
            </a:r>
            <a:r>
              <a:rPr lang="en-US" dirty="0" err="1"/>
              <a:t>EasyDRAM’s</a:t>
            </a:r>
            <a:r>
              <a:rPr lang="en-US" dirty="0"/>
              <a:t> system)</a:t>
            </a:r>
          </a:p>
          <a:p>
            <a:pPr marL="0" indent="0">
              <a:buNone/>
            </a:pPr>
            <a:endParaRPr lang="en-US" sz="1800" dirty="0"/>
          </a:p>
          <a:p>
            <a:r>
              <a:rPr lang="en-US" dirty="0"/>
              <a:t>Workloads</a:t>
            </a:r>
            <a:endParaRPr lang="en-US" sz="100" dirty="0"/>
          </a:p>
          <a:p>
            <a:pPr lvl="1">
              <a:buClr>
                <a:schemeClr val="tx1"/>
              </a:buClr>
            </a:pPr>
            <a:r>
              <a:rPr lang="en-US" dirty="0">
                <a:solidFill>
                  <a:schemeClr val="accent4">
                    <a:lumMod val="75000"/>
                  </a:schemeClr>
                </a:solidFill>
              </a:rPr>
              <a:t>Copy: </a:t>
            </a:r>
            <a:r>
              <a:rPr lang="en-US" dirty="0"/>
              <a:t>Copy N-bytes from source array to target array</a:t>
            </a:r>
          </a:p>
          <a:p>
            <a:pPr lvl="1">
              <a:buClr>
                <a:schemeClr val="tx1"/>
              </a:buClr>
            </a:pPr>
            <a:endParaRPr lang="en-US" sz="100" dirty="0"/>
          </a:p>
          <a:p>
            <a:pPr lvl="1">
              <a:buClr>
                <a:schemeClr val="tx1"/>
              </a:buClr>
            </a:pPr>
            <a:r>
              <a:rPr lang="en-US" dirty="0">
                <a:solidFill>
                  <a:schemeClr val="accent4">
                    <a:lumMod val="75000"/>
                  </a:schemeClr>
                </a:solidFill>
              </a:rPr>
              <a:t>Init: </a:t>
            </a:r>
            <a:r>
              <a:rPr lang="en-US" dirty="0"/>
              <a:t>Initialize an N-byte array with data</a:t>
            </a:r>
          </a:p>
          <a:p>
            <a:pPr lvl="1">
              <a:buClr>
                <a:schemeClr val="tx1"/>
              </a:buClr>
            </a:pPr>
            <a:endParaRPr lang="en-US" sz="100" dirty="0"/>
          </a:p>
          <a:p>
            <a:pPr lvl="1">
              <a:buClr>
                <a:schemeClr val="tx1"/>
              </a:buClr>
            </a:pPr>
            <a:r>
              <a:rPr lang="en-US" dirty="0">
                <a:solidFill>
                  <a:schemeClr val="accent5">
                    <a:lumMod val="75000"/>
                  </a:schemeClr>
                </a:solidFill>
              </a:rPr>
              <a:t>CPU version:</a:t>
            </a:r>
            <a:r>
              <a:rPr lang="en-US" dirty="0"/>
              <a:t> Use load/store instructions</a:t>
            </a:r>
          </a:p>
          <a:p>
            <a:pPr lvl="1">
              <a:buClr>
                <a:schemeClr val="tx1"/>
              </a:buClr>
            </a:pPr>
            <a:endParaRPr lang="en-US" sz="100" dirty="0"/>
          </a:p>
          <a:p>
            <a:pPr lvl="1">
              <a:buClr>
                <a:schemeClr val="tx1"/>
              </a:buClr>
            </a:pPr>
            <a:r>
              <a:rPr lang="en-US" dirty="0">
                <a:solidFill>
                  <a:schemeClr val="accent5">
                    <a:lumMod val="75000"/>
                  </a:schemeClr>
                </a:solidFill>
              </a:rPr>
              <a:t>RowClone version:</a:t>
            </a:r>
            <a:r>
              <a:rPr lang="en-US" dirty="0"/>
              <a:t> Use in-DRAM row copy</a:t>
            </a:r>
          </a:p>
          <a:p>
            <a:pPr lvl="2">
              <a:buClr>
                <a:schemeClr val="tx1"/>
              </a:buClr>
            </a:pPr>
            <a:r>
              <a:rPr lang="en-US" sz="1900" dirty="0">
                <a:solidFill>
                  <a:schemeClr val="accent2">
                    <a:lumMod val="75000"/>
                  </a:schemeClr>
                </a:solidFill>
              </a:rPr>
              <a:t>RowClone – No Flush:</a:t>
            </a:r>
            <a:r>
              <a:rPr lang="en-US" sz="1900" dirty="0"/>
              <a:t> Data is up to date in DRAM (no cached copies)</a:t>
            </a:r>
          </a:p>
          <a:p>
            <a:pPr lvl="2">
              <a:buClr>
                <a:schemeClr val="tx1"/>
              </a:buClr>
            </a:pPr>
            <a:r>
              <a:rPr lang="en-US" sz="1900" dirty="0">
                <a:solidFill>
                  <a:schemeClr val="accent2">
                    <a:lumMod val="75000"/>
                  </a:schemeClr>
                </a:solidFill>
              </a:rPr>
              <a:t>RowClone – CLFLUSH:</a:t>
            </a:r>
            <a:r>
              <a:rPr lang="en-US" sz="1900" dirty="0"/>
              <a:t> Cached data must be flushed/invalidated to DRAM</a:t>
            </a:r>
          </a:p>
        </p:txBody>
      </p:sp>
      <p:sp>
        <p:nvSpPr>
          <p:cNvPr id="4" name="Slide Number Placeholder 3">
            <a:extLst>
              <a:ext uri="{FF2B5EF4-FFF2-40B4-BE49-F238E27FC236}">
                <a16:creationId xmlns:a16="http://schemas.microsoft.com/office/drawing/2014/main" id="{CD052E72-9E05-01BC-4069-3CCEC4247B43}"/>
              </a:ext>
            </a:extLst>
          </p:cNvPr>
          <p:cNvSpPr>
            <a:spLocks noGrp="1"/>
          </p:cNvSpPr>
          <p:nvPr>
            <p:ph type="sldNum" sz="quarter" idx="12"/>
          </p:nvPr>
        </p:nvSpPr>
        <p:spPr/>
        <p:txBody>
          <a:bodyPr/>
          <a:lstStyle/>
          <a:p>
            <a:fld id="{C19D2B53-EDAE-4B41-B849-8916FA40BCB6}" type="slidenum">
              <a:rPr lang="en-US" smtClean="0"/>
              <a:pPr/>
              <a:t>79</a:t>
            </a:fld>
            <a:endParaRPr lang="en-US" dirty="0"/>
          </a:p>
        </p:txBody>
      </p:sp>
    </p:spTree>
    <p:extLst>
      <p:ext uri="{BB962C8B-B14F-4D97-AF65-F5344CB8AC3E}">
        <p14:creationId xmlns:p14="http://schemas.microsoft.com/office/powerpoint/2010/main" val="71972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E6D8-8712-C55B-0F49-A891868F67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AC8AB33-03A9-B512-EA28-2450B618C412}"/>
              </a:ext>
            </a:extLst>
          </p:cNvPr>
          <p:cNvSpPr/>
          <p:nvPr/>
        </p:nvSpPr>
        <p:spPr>
          <a:xfrm>
            <a:off x="545592" y="2772508"/>
            <a:ext cx="8293607" cy="445476"/>
          </a:xfrm>
          <a:prstGeom prst="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Content Placeholder 2">
            <a:extLst>
              <a:ext uri="{FF2B5EF4-FFF2-40B4-BE49-F238E27FC236}">
                <a16:creationId xmlns:a16="http://schemas.microsoft.com/office/drawing/2014/main" id="{39A7F7F4-A65B-5ABD-F4B2-2ADA21729FCE}"/>
              </a:ext>
            </a:extLst>
          </p:cNvPr>
          <p:cNvSpPr>
            <a:spLocks noGrp="1"/>
          </p:cNvSpPr>
          <p:nvPr>
            <p:ph idx="1"/>
          </p:nvPr>
        </p:nvSpPr>
        <p:spPr/>
        <p:txBody>
          <a:bodyPr/>
          <a:lstStyle/>
          <a:p>
            <a:r>
              <a:rPr lang="en-US" dirty="0"/>
              <a:t>DRAM techniques </a:t>
            </a:r>
            <a:r>
              <a:rPr lang="en-US" dirty="0">
                <a:solidFill>
                  <a:srgbClr val="C00000"/>
                </a:solidFill>
              </a:rPr>
              <a:t>violate standard timing parameters</a:t>
            </a:r>
            <a:br>
              <a:rPr lang="en-US" dirty="0"/>
            </a:br>
            <a:r>
              <a:rPr lang="en-US" dirty="0"/>
              <a:t>to </a:t>
            </a:r>
            <a:r>
              <a:rPr lang="en-US" dirty="0">
                <a:solidFill>
                  <a:schemeClr val="accent6">
                    <a:lumMod val="75000"/>
                  </a:schemeClr>
                </a:solidFill>
              </a:rPr>
              <a:t>improve latency </a:t>
            </a:r>
            <a:r>
              <a:rPr lang="en-US" dirty="0"/>
              <a:t>and </a:t>
            </a:r>
            <a:r>
              <a:rPr lang="en-US" dirty="0">
                <a:solidFill>
                  <a:schemeClr val="accent6">
                    <a:lumMod val="75000"/>
                  </a:schemeClr>
                </a:solidFill>
              </a:rPr>
              <a:t>computing capabilities </a:t>
            </a:r>
            <a:r>
              <a:rPr lang="en-US" dirty="0"/>
              <a:t>of DRAM</a:t>
            </a:r>
          </a:p>
          <a:p>
            <a:endParaRPr lang="en-US" dirty="0"/>
          </a:p>
          <a:p>
            <a:r>
              <a:rPr lang="en-US" dirty="0"/>
              <a:t>Many examples</a:t>
            </a:r>
          </a:p>
          <a:p>
            <a:pPr lvl="1">
              <a:lnSpc>
                <a:spcPct val="100000"/>
              </a:lnSpc>
            </a:pPr>
            <a:r>
              <a:rPr lang="en-US" dirty="0"/>
              <a:t>In-DRAM bulk data </a:t>
            </a:r>
            <a:r>
              <a:rPr lang="en-US" dirty="0">
                <a:solidFill>
                  <a:schemeClr val="accent2">
                    <a:lumMod val="75000"/>
                  </a:schemeClr>
                </a:solidFill>
              </a:rPr>
              <a:t>copy</a:t>
            </a:r>
            <a:r>
              <a:rPr lang="en-US" dirty="0"/>
              <a:t> and </a:t>
            </a:r>
            <a:r>
              <a:rPr lang="en-US" dirty="0">
                <a:solidFill>
                  <a:schemeClr val="accent2">
                    <a:lumMod val="75000"/>
                  </a:schemeClr>
                </a:solidFill>
              </a:rPr>
              <a:t>initialization</a:t>
            </a:r>
            <a:r>
              <a:rPr lang="en-US" dirty="0"/>
              <a:t> (</a:t>
            </a:r>
            <a:r>
              <a:rPr lang="en-US" dirty="0" err="1"/>
              <a:t>RowClone</a:t>
            </a:r>
            <a:r>
              <a:rPr lang="en-US" dirty="0"/>
              <a:t> </a:t>
            </a:r>
            <a:r>
              <a:rPr lang="en-US" sz="1600" dirty="0">
                <a:solidFill>
                  <a:srgbClr val="7030A0"/>
                </a:solidFill>
              </a:rPr>
              <a:t>[MICRO’</a:t>
            </a:r>
            <a:r>
              <a:rPr lang="en-US" sz="1600" dirty="0">
                <a:solidFill>
                  <a:srgbClr val="7030A0"/>
                </a:solidFill>
                <a:latin typeface="Trebuchet MS" panose="020B0703020202090204" pitchFamily="34" charset="0"/>
              </a:rPr>
              <a:t>13</a:t>
            </a:r>
            <a:r>
              <a:rPr lang="en-US" sz="1600" dirty="0">
                <a:solidFill>
                  <a:srgbClr val="7030A0"/>
                </a:solidFill>
              </a:rPr>
              <a:t>]</a:t>
            </a:r>
            <a:r>
              <a:rPr lang="en-US" dirty="0"/>
              <a:t>)</a:t>
            </a:r>
          </a:p>
          <a:p>
            <a:pPr lvl="1">
              <a:lnSpc>
                <a:spcPct val="100000"/>
              </a:lnSpc>
            </a:pPr>
            <a:r>
              <a:rPr lang="en-US" dirty="0"/>
              <a:t>Bulk </a:t>
            </a:r>
            <a:r>
              <a:rPr lang="en-US" dirty="0">
                <a:solidFill>
                  <a:schemeClr val="accent5">
                    <a:lumMod val="75000"/>
                  </a:schemeClr>
                </a:solidFill>
              </a:rPr>
              <a:t>bitwise operations </a:t>
            </a:r>
            <a:r>
              <a:rPr lang="en-US" dirty="0"/>
              <a:t>(Ambit </a:t>
            </a:r>
            <a:r>
              <a:rPr lang="en-US" sz="1600" dirty="0">
                <a:solidFill>
                  <a:srgbClr val="7030A0"/>
                </a:solidFill>
              </a:rPr>
              <a:t>[MICRO’</a:t>
            </a:r>
            <a:r>
              <a:rPr lang="en-US" sz="1600" dirty="0">
                <a:solidFill>
                  <a:srgbClr val="7030A0"/>
                </a:solidFill>
                <a:latin typeface="Trebuchet MS" panose="020B0703020202090204" pitchFamily="34" charset="0"/>
              </a:rPr>
              <a:t>17</a:t>
            </a:r>
            <a:r>
              <a:rPr lang="en-US" sz="1600" dirty="0">
                <a:solidFill>
                  <a:srgbClr val="7030A0"/>
                </a:solidFill>
              </a:rPr>
              <a:t>]</a:t>
            </a:r>
            <a:r>
              <a:rPr lang="en-US" dirty="0"/>
              <a:t>)</a:t>
            </a:r>
          </a:p>
          <a:p>
            <a:pPr lvl="1">
              <a:lnSpc>
                <a:spcPct val="100000"/>
              </a:lnSpc>
            </a:pPr>
            <a:r>
              <a:rPr lang="en-US" dirty="0"/>
              <a:t>DRAM </a:t>
            </a:r>
            <a:r>
              <a:rPr lang="en-US" dirty="0">
                <a:solidFill>
                  <a:srgbClr val="C00000"/>
                </a:solidFill>
              </a:rPr>
              <a:t>access latency reduction </a:t>
            </a:r>
            <a:r>
              <a:rPr lang="en-US" dirty="0"/>
              <a:t>(e.g., </a:t>
            </a:r>
            <a:r>
              <a:rPr lang="en-US" dirty="0" err="1"/>
              <a:t>SolarDRAM</a:t>
            </a:r>
            <a:r>
              <a:rPr lang="en-US" dirty="0"/>
              <a:t> </a:t>
            </a:r>
            <a:r>
              <a:rPr lang="en-US" sz="1600" dirty="0">
                <a:solidFill>
                  <a:srgbClr val="7030A0"/>
                </a:solidFill>
              </a:rPr>
              <a:t>[ICCD’</a:t>
            </a:r>
            <a:r>
              <a:rPr lang="en-US" sz="1600" dirty="0">
                <a:solidFill>
                  <a:srgbClr val="7030A0"/>
                </a:solidFill>
                <a:latin typeface="Trebuchet MS" panose="020B0703020202090204" pitchFamily="34" charset="0"/>
              </a:rPr>
              <a:t>18</a:t>
            </a:r>
            <a:r>
              <a:rPr lang="en-US" sz="1600" dirty="0">
                <a:solidFill>
                  <a:srgbClr val="7030A0"/>
                </a:solidFill>
              </a:rPr>
              <a:t>]</a:t>
            </a:r>
            <a:r>
              <a:rPr lang="en-US" dirty="0"/>
              <a:t>)</a:t>
            </a:r>
          </a:p>
          <a:p>
            <a:pPr lvl="1">
              <a:lnSpc>
                <a:spcPct val="100000"/>
              </a:lnSpc>
            </a:pPr>
            <a:r>
              <a:rPr lang="en-US" dirty="0"/>
              <a:t>Retention-aware </a:t>
            </a:r>
            <a:r>
              <a:rPr lang="en-US" dirty="0">
                <a:solidFill>
                  <a:schemeClr val="accent6">
                    <a:lumMod val="75000"/>
                  </a:schemeClr>
                </a:solidFill>
              </a:rPr>
              <a:t>intelligent refresh </a:t>
            </a:r>
            <a:r>
              <a:rPr lang="en-US" dirty="0"/>
              <a:t>(e.g., RAIDR </a:t>
            </a:r>
            <a:r>
              <a:rPr lang="en-US" sz="1600" dirty="0">
                <a:solidFill>
                  <a:srgbClr val="7030A0"/>
                </a:solidFill>
              </a:rPr>
              <a:t>[ISCA’</a:t>
            </a:r>
            <a:r>
              <a:rPr lang="en-US" sz="1600" dirty="0">
                <a:solidFill>
                  <a:srgbClr val="7030A0"/>
                </a:solidFill>
                <a:latin typeface="Trebuchet MS" panose="020B0703020202090204" pitchFamily="34" charset="0"/>
              </a:rPr>
              <a:t>12</a:t>
            </a:r>
            <a:r>
              <a:rPr lang="en-US" sz="1600" dirty="0">
                <a:solidFill>
                  <a:srgbClr val="7030A0"/>
                </a:solidFill>
              </a:rPr>
              <a:t>]</a:t>
            </a:r>
            <a:r>
              <a:rPr lang="en-US" dirty="0"/>
              <a:t>)</a:t>
            </a:r>
          </a:p>
          <a:p>
            <a:pPr lvl="1">
              <a:lnSpc>
                <a:spcPct val="100000"/>
              </a:lnSpc>
              <a:buClr>
                <a:schemeClr val="tx1"/>
              </a:buClr>
            </a:pPr>
            <a:r>
              <a:rPr lang="en-US" dirty="0">
                <a:solidFill>
                  <a:schemeClr val="accent4">
                    <a:lumMod val="75000"/>
                  </a:schemeClr>
                </a:solidFill>
              </a:rPr>
              <a:t>Random number generation</a:t>
            </a:r>
            <a:r>
              <a:rPr lang="en-US" dirty="0"/>
              <a:t> (e.g., QUAC-TRNG </a:t>
            </a:r>
            <a:r>
              <a:rPr lang="en-US" sz="1600" dirty="0">
                <a:solidFill>
                  <a:srgbClr val="7030A0"/>
                </a:solidFill>
              </a:rPr>
              <a:t>[ISCA’</a:t>
            </a:r>
            <a:r>
              <a:rPr lang="en-US" sz="1600" dirty="0">
                <a:solidFill>
                  <a:srgbClr val="7030A0"/>
                </a:solidFill>
                <a:latin typeface="Trebuchet MS" panose="020B0703020202090204" pitchFamily="34" charset="0"/>
              </a:rPr>
              <a:t>21</a:t>
            </a:r>
            <a:r>
              <a:rPr lang="en-US" sz="1600" dirty="0">
                <a:solidFill>
                  <a:srgbClr val="7030A0"/>
                </a:solidFill>
              </a:rPr>
              <a:t>]</a:t>
            </a:r>
            <a:r>
              <a:rPr lang="en-US" dirty="0"/>
              <a:t>)</a:t>
            </a:r>
          </a:p>
          <a:p>
            <a:pPr lvl="1"/>
            <a:r>
              <a:rPr lang="en-US" dirty="0"/>
              <a:t>… </a:t>
            </a:r>
          </a:p>
          <a:p>
            <a:pPr lvl="1"/>
            <a:endParaRPr lang="en-US" dirty="0"/>
          </a:p>
        </p:txBody>
      </p:sp>
      <p:sp>
        <p:nvSpPr>
          <p:cNvPr id="2" name="Title 1">
            <a:extLst>
              <a:ext uri="{FF2B5EF4-FFF2-40B4-BE49-F238E27FC236}">
                <a16:creationId xmlns:a16="http://schemas.microsoft.com/office/drawing/2014/main" id="{2D76208D-15F7-636A-5292-30F11FB83467}"/>
              </a:ext>
            </a:extLst>
          </p:cNvPr>
          <p:cNvSpPr>
            <a:spLocks noGrp="1"/>
          </p:cNvSpPr>
          <p:nvPr>
            <p:ph type="title"/>
          </p:nvPr>
        </p:nvSpPr>
        <p:spPr/>
        <p:txBody>
          <a:bodyPr/>
          <a:lstStyle/>
          <a:p>
            <a:r>
              <a:rPr lang="en-US" dirty="0"/>
              <a:t>DRAM Techniques</a:t>
            </a:r>
          </a:p>
        </p:txBody>
      </p:sp>
      <p:sp>
        <p:nvSpPr>
          <p:cNvPr id="5" name="Rectangle 4">
            <a:extLst>
              <a:ext uri="{FF2B5EF4-FFF2-40B4-BE49-F238E27FC236}">
                <a16:creationId xmlns:a16="http://schemas.microsoft.com/office/drawing/2014/main" id="{E7157622-E06A-7BF5-5957-ECEE1FC6B4A5}"/>
              </a:ext>
            </a:extLst>
          </p:cNvPr>
          <p:cNvSpPr/>
          <p:nvPr/>
        </p:nvSpPr>
        <p:spPr>
          <a:xfrm>
            <a:off x="545593" y="3270738"/>
            <a:ext cx="7197499" cy="369277"/>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4" name="Slide Number Placeholder 3">
            <a:extLst>
              <a:ext uri="{FF2B5EF4-FFF2-40B4-BE49-F238E27FC236}">
                <a16:creationId xmlns:a16="http://schemas.microsoft.com/office/drawing/2014/main" id="{7DDECD29-0AC4-B3FE-E74E-1C7BFDD9956F}"/>
              </a:ext>
            </a:extLst>
          </p:cNvPr>
          <p:cNvSpPr>
            <a:spLocks noGrp="1"/>
          </p:cNvSpPr>
          <p:nvPr>
            <p:ph type="sldNum" sz="quarter" idx="12"/>
          </p:nvPr>
        </p:nvSpPr>
        <p:spPr/>
        <p:txBody>
          <a:bodyPr/>
          <a:lstStyle/>
          <a:p>
            <a:fld id="{C19D2B53-EDAE-4B41-B849-8916FA40BCB6}" type="slidenum">
              <a:rPr lang="en-US" smtClean="0"/>
              <a:pPr/>
              <a:t>8</a:t>
            </a:fld>
            <a:endParaRPr lang="en-US" dirty="0"/>
          </a:p>
        </p:txBody>
      </p:sp>
      <p:sp>
        <p:nvSpPr>
          <p:cNvPr id="6" name="Rectangle 5">
            <a:extLst>
              <a:ext uri="{FF2B5EF4-FFF2-40B4-BE49-F238E27FC236}">
                <a16:creationId xmlns:a16="http://schemas.microsoft.com/office/drawing/2014/main" id="{6D5385FA-A476-AB37-86E9-74AA3B9BFACD}"/>
              </a:ext>
            </a:extLst>
          </p:cNvPr>
          <p:cNvSpPr/>
          <p:nvPr/>
        </p:nvSpPr>
        <p:spPr>
          <a:xfrm>
            <a:off x="463532" y="4009292"/>
            <a:ext cx="7776578" cy="1189893"/>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567975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95BD0-46A0-68E7-B28D-F90F42301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0E640-AF2A-40F8-8E92-CEB455853363}"/>
              </a:ext>
            </a:extLst>
          </p:cNvPr>
          <p:cNvSpPr>
            <a:spLocks noGrp="1"/>
          </p:cNvSpPr>
          <p:nvPr>
            <p:ph type="title"/>
          </p:nvPr>
        </p:nvSpPr>
        <p:spPr/>
        <p:txBody>
          <a:bodyPr/>
          <a:lstStyle/>
          <a:p>
            <a:r>
              <a:rPr lang="en-US" dirty="0"/>
              <a:t>RowClone Evaluation</a:t>
            </a:r>
          </a:p>
        </p:txBody>
      </p:sp>
      <p:sp>
        <p:nvSpPr>
          <p:cNvPr id="3" name="Content Placeholder 2">
            <a:extLst>
              <a:ext uri="{FF2B5EF4-FFF2-40B4-BE49-F238E27FC236}">
                <a16:creationId xmlns:a16="http://schemas.microsoft.com/office/drawing/2014/main" id="{F8746839-5E29-1449-8E2E-9423204FA9A7}"/>
              </a:ext>
            </a:extLst>
          </p:cNvPr>
          <p:cNvSpPr>
            <a:spLocks noGrp="1"/>
          </p:cNvSpPr>
          <p:nvPr>
            <p:ph idx="1"/>
          </p:nvPr>
        </p:nvSpPr>
        <p:spPr>
          <a:xfrm>
            <a:off x="155488" y="982979"/>
            <a:ext cx="8815517" cy="5724948"/>
          </a:xfrm>
        </p:spPr>
        <p:txBody>
          <a:bodyPr>
            <a:normAutofit/>
          </a:bodyPr>
          <a:lstStyle/>
          <a:p>
            <a:r>
              <a:rPr lang="en-US" dirty="0"/>
              <a:t>Evaluated system configurations</a:t>
            </a:r>
            <a:endParaRPr lang="en-US" sz="100" dirty="0"/>
          </a:p>
          <a:p>
            <a:pPr lvl="1"/>
            <a:r>
              <a:rPr lang="en-US" dirty="0" err="1"/>
              <a:t>EasyDRAM</a:t>
            </a:r>
            <a:r>
              <a:rPr lang="en-US" dirty="0"/>
              <a:t> – No Time Scaling</a:t>
            </a:r>
          </a:p>
          <a:p>
            <a:pPr marL="342883" lvl="1" indent="0">
              <a:buNone/>
            </a:pPr>
            <a:endParaRPr lang="en-US" sz="100" dirty="0"/>
          </a:p>
          <a:p>
            <a:pPr lvl="1"/>
            <a:r>
              <a:rPr lang="en-US" dirty="0" err="1"/>
              <a:t>EasyDRAM</a:t>
            </a:r>
            <a:r>
              <a:rPr lang="en-US" dirty="0"/>
              <a:t> – Time Scaling</a:t>
            </a:r>
          </a:p>
          <a:p>
            <a:pPr marL="342883" lvl="1" indent="0">
              <a:buNone/>
            </a:pPr>
            <a:endParaRPr lang="en-US" sz="100" dirty="0"/>
          </a:p>
          <a:p>
            <a:pPr lvl="1"/>
            <a:r>
              <a:rPr lang="en-US" dirty="0" err="1"/>
              <a:t>Ramulator</a:t>
            </a:r>
            <a:r>
              <a:rPr lang="en-US" dirty="0"/>
              <a:t> </a:t>
            </a:r>
            <a:r>
              <a:rPr lang="en-US" dirty="0">
                <a:latin typeface="Trebuchet MS" panose="020B0703020202090204" pitchFamily="34" charset="0"/>
              </a:rPr>
              <a:t>2.0</a:t>
            </a:r>
            <a:r>
              <a:rPr lang="en-US" dirty="0"/>
              <a:t> (configured to model </a:t>
            </a:r>
            <a:r>
              <a:rPr lang="en-US" dirty="0" err="1"/>
              <a:t>EasyDRAM’s</a:t>
            </a:r>
            <a:r>
              <a:rPr lang="en-US" dirty="0"/>
              <a:t> system)</a:t>
            </a:r>
          </a:p>
          <a:p>
            <a:pPr marL="0" indent="0">
              <a:buNone/>
            </a:pPr>
            <a:endParaRPr lang="en-US" sz="1800" dirty="0"/>
          </a:p>
          <a:p>
            <a:r>
              <a:rPr lang="en-US" dirty="0"/>
              <a:t>Workloads</a:t>
            </a:r>
            <a:endParaRPr lang="en-US" sz="100" dirty="0"/>
          </a:p>
          <a:p>
            <a:pPr lvl="1">
              <a:buClr>
                <a:schemeClr val="tx1"/>
              </a:buClr>
            </a:pPr>
            <a:r>
              <a:rPr lang="en-US" dirty="0">
                <a:solidFill>
                  <a:schemeClr val="accent4">
                    <a:lumMod val="75000"/>
                  </a:schemeClr>
                </a:solidFill>
              </a:rPr>
              <a:t>Copy: </a:t>
            </a:r>
            <a:r>
              <a:rPr lang="en-US" dirty="0"/>
              <a:t>Copy N-bytes from source array to target array</a:t>
            </a:r>
          </a:p>
          <a:p>
            <a:pPr lvl="1">
              <a:buClr>
                <a:schemeClr val="tx1"/>
              </a:buClr>
            </a:pPr>
            <a:endParaRPr lang="en-US" sz="100" dirty="0"/>
          </a:p>
          <a:p>
            <a:pPr lvl="1">
              <a:buClr>
                <a:schemeClr val="tx1"/>
              </a:buClr>
            </a:pPr>
            <a:r>
              <a:rPr lang="en-US" dirty="0">
                <a:solidFill>
                  <a:schemeClr val="accent4">
                    <a:lumMod val="75000"/>
                  </a:schemeClr>
                </a:solidFill>
              </a:rPr>
              <a:t>Init: </a:t>
            </a:r>
            <a:r>
              <a:rPr lang="en-US" dirty="0"/>
              <a:t>Initialize an N-byte array with data</a:t>
            </a:r>
          </a:p>
          <a:p>
            <a:pPr lvl="1">
              <a:buClr>
                <a:schemeClr val="tx1"/>
              </a:buClr>
            </a:pPr>
            <a:endParaRPr lang="en-US" sz="100" dirty="0"/>
          </a:p>
          <a:p>
            <a:pPr lvl="1">
              <a:buClr>
                <a:schemeClr val="tx1"/>
              </a:buClr>
            </a:pPr>
            <a:r>
              <a:rPr lang="en-US" dirty="0">
                <a:solidFill>
                  <a:schemeClr val="accent5">
                    <a:lumMod val="75000"/>
                  </a:schemeClr>
                </a:solidFill>
              </a:rPr>
              <a:t>CPU version:</a:t>
            </a:r>
            <a:r>
              <a:rPr lang="en-US" dirty="0"/>
              <a:t> Use load/store instructions</a:t>
            </a:r>
          </a:p>
          <a:p>
            <a:pPr lvl="1">
              <a:buClr>
                <a:schemeClr val="tx1"/>
              </a:buClr>
            </a:pPr>
            <a:endParaRPr lang="en-US" sz="100" dirty="0"/>
          </a:p>
          <a:p>
            <a:pPr lvl="1">
              <a:buClr>
                <a:schemeClr val="tx1"/>
              </a:buClr>
            </a:pPr>
            <a:r>
              <a:rPr lang="en-US" dirty="0">
                <a:solidFill>
                  <a:schemeClr val="accent5">
                    <a:lumMod val="75000"/>
                  </a:schemeClr>
                </a:solidFill>
              </a:rPr>
              <a:t>RowClone version:</a:t>
            </a:r>
            <a:r>
              <a:rPr lang="en-US" dirty="0"/>
              <a:t> Use in-DRAM row copy</a:t>
            </a:r>
          </a:p>
          <a:p>
            <a:pPr lvl="2">
              <a:buClr>
                <a:schemeClr val="tx1"/>
              </a:buClr>
            </a:pPr>
            <a:r>
              <a:rPr lang="en-US" sz="1900" dirty="0">
                <a:solidFill>
                  <a:schemeClr val="accent2">
                    <a:lumMod val="75000"/>
                  </a:schemeClr>
                </a:solidFill>
              </a:rPr>
              <a:t>RowClone – No Flush:</a:t>
            </a:r>
            <a:r>
              <a:rPr lang="en-US" sz="1900" dirty="0"/>
              <a:t> Data is up to date in DRAM (no cached copies)</a:t>
            </a:r>
          </a:p>
          <a:p>
            <a:pPr lvl="2">
              <a:buClr>
                <a:schemeClr val="tx1"/>
              </a:buClr>
            </a:pPr>
            <a:r>
              <a:rPr lang="en-US" sz="1900" dirty="0">
                <a:solidFill>
                  <a:schemeClr val="accent2">
                    <a:lumMod val="75000"/>
                  </a:schemeClr>
                </a:solidFill>
              </a:rPr>
              <a:t>RowClone – CLFLUSH:</a:t>
            </a:r>
            <a:r>
              <a:rPr lang="en-US" sz="1900" dirty="0"/>
              <a:t> Cached data must be flushed/invalidated to DRAM</a:t>
            </a:r>
          </a:p>
        </p:txBody>
      </p:sp>
      <p:sp>
        <p:nvSpPr>
          <p:cNvPr id="4" name="Slide Number Placeholder 3">
            <a:extLst>
              <a:ext uri="{FF2B5EF4-FFF2-40B4-BE49-F238E27FC236}">
                <a16:creationId xmlns:a16="http://schemas.microsoft.com/office/drawing/2014/main" id="{0CAE18CC-56AB-80CC-CDD6-8D1D47215C8D}"/>
              </a:ext>
            </a:extLst>
          </p:cNvPr>
          <p:cNvSpPr>
            <a:spLocks noGrp="1"/>
          </p:cNvSpPr>
          <p:nvPr>
            <p:ph type="sldNum" sz="quarter" idx="12"/>
          </p:nvPr>
        </p:nvSpPr>
        <p:spPr/>
        <p:txBody>
          <a:bodyPr/>
          <a:lstStyle/>
          <a:p>
            <a:fld id="{C19D2B53-EDAE-4B41-B849-8916FA40BCB6}" type="slidenum">
              <a:rPr lang="en-US" smtClean="0"/>
              <a:pPr/>
              <a:t>80</a:t>
            </a:fld>
            <a:endParaRPr lang="en-US" dirty="0"/>
          </a:p>
        </p:txBody>
      </p:sp>
      <p:sp>
        <p:nvSpPr>
          <p:cNvPr id="7" name="Rectangle 6">
            <a:extLst>
              <a:ext uri="{FF2B5EF4-FFF2-40B4-BE49-F238E27FC236}">
                <a16:creationId xmlns:a16="http://schemas.microsoft.com/office/drawing/2014/main" id="{41EAE364-B714-FC64-FC75-247CA2F8BEC8}"/>
              </a:ext>
            </a:extLst>
          </p:cNvPr>
          <p:cNvSpPr/>
          <p:nvPr/>
        </p:nvSpPr>
        <p:spPr>
          <a:xfrm>
            <a:off x="522575" y="3906416"/>
            <a:ext cx="5407962" cy="51598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F8278C89-B330-EDE9-7A2F-332D279DFAE3}"/>
              </a:ext>
            </a:extLst>
          </p:cNvPr>
          <p:cNvSpPr/>
          <p:nvPr/>
        </p:nvSpPr>
        <p:spPr>
          <a:xfrm>
            <a:off x="735934" y="5538651"/>
            <a:ext cx="8016179" cy="33637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353189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4321-AC6E-2E49-BA98-3B96E8CC4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EFEAF-77EC-6BE1-5846-B55BEA32D83A}"/>
              </a:ext>
            </a:extLst>
          </p:cNvPr>
          <p:cNvSpPr>
            <a:spLocks noGrp="1"/>
          </p:cNvSpPr>
          <p:nvPr>
            <p:ph type="title"/>
          </p:nvPr>
        </p:nvSpPr>
        <p:spPr/>
        <p:txBody>
          <a:bodyPr/>
          <a:lstStyle/>
          <a:p>
            <a:r>
              <a:rPr lang="en-US" dirty="0"/>
              <a:t>RowClone Evaluation</a:t>
            </a:r>
          </a:p>
        </p:txBody>
      </p:sp>
      <p:sp>
        <p:nvSpPr>
          <p:cNvPr id="3" name="Content Placeholder 2">
            <a:extLst>
              <a:ext uri="{FF2B5EF4-FFF2-40B4-BE49-F238E27FC236}">
                <a16:creationId xmlns:a16="http://schemas.microsoft.com/office/drawing/2014/main" id="{B5D8F8F4-914C-08AA-CA74-36FD40B91E65}"/>
              </a:ext>
            </a:extLst>
          </p:cNvPr>
          <p:cNvSpPr>
            <a:spLocks noGrp="1"/>
          </p:cNvSpPr>
          <p:nvPr>
            <p:ph idx="1"/>
          </p:nvPr>
        </p:nvSpPr>
        <p:spPr>
          <a:xfrm>
            <a:off x="155488" y="982979"/>
            <a:ext cx="8815517" cy="5724948"/>
          </a:xfrm>
        </p:spPr>
        <p:txBody>
          <a:bodyPr>
            <a:normAutofit/>
          </a:bodyPr>
          <a:lstStyle/>
          <a:p>
            <a:r>
              <a:rPr lang="en-US" dirty="0"/>
              <a:t>Evaluated system configurations</a:t>
            </a:r>
            <a:endParaRPr lang="en-US" sz="100" dirty="0"/>
          </a:p>
          <a:p>
            <a:pPr lvl="1"/>
            <a:r>
              <a:rPr lang="en-US" dirty="0" err="1"/>
              <a:t>EasyDRAM</a:t>
            </a:r>
            <a:r>
              <a:rPr lang="en-US" dirty="0"/>
              <a:t> – No Time Scaling</a:t>
            </a:r>
          </a:p>
          <a:p>
            <a:pPr marL="342883" lvl="1" indent="0">
              <a:buNone/>
            </a:pPr>
            <a:endParaRPr lang="en-US" sz="100" dirty="0"/>
          </a:p>
          <a:p>
            <a:pPr lvl="1"/>
            <a:r>
              <a:rPr lang="en-US" dirty="0" err="1"/>
              <a:t>EasyDRAM</a:t>
            </a:r>
            <a:r>
              <a:rPr lang="en-US" dirty="0"/>
              <a:t> – Time Scaling</a:t>
            </a:r>
          </a:p>
          <a:p>
            <a:pPr marL="342883" lvl="1" indent="0">
              <a:buNone/>
            </a:pPr>
            <a:endParaRPr lang="en-US" sz="100" dirty="0"/>
          </a:p>
          <a:p>
            <a:pPr lvl="1"/>
            <a:r>
              <a:rPr lang="en-US" dirty="0" err="1"/>
              <a:t>Ramulator</a:t>
            </a:r>
            <a:r>
              <a:rPr lang="en-US" dirty="0"/>
              <a:t> </a:t>
            </a:r>
            <a:r>
              <a:rPr lang="en-US" dirty="0">
                <a:latin typeface="Trebuchet MS" panose="020B0703020202090204" pitchFamily="34" charset="0"/>
              </a:rPr>
              <a:t>2.0</a:t>
            </a:r>
            <a:r>
              <a:rPr lang="en-US" dirty="0"/>
              <a:t> (configured to model </a:t>
            </a:r>
            <a:r>
              <a:rPr lang="en-US" dirty="0" err="1"/>
              <a:t>EasyDRAM’s</a:t>
            </a:r>
            <a:r>
              <a:rPr lang="en-US" dirty="0"/>
              <a:t> system)</a:t>
            </a:r>
          </a:p>
          <a:p>
            <a:pPr marL="0" indent="0">
              <a:buNone/>
            </a:pPr>
            <a:endParaRPr lang="en-US" sz="1800" dirty="0"/>
          </a:p>
          <a:p>
            <a:r>
              <a:rPr lang="en-US" dirty="0"/>
              <a:t>Workloads</a:t>
            </a:r>
            <a:endParaRPr lang="en-US" sz="100" dirty="0"/>
          </a:p>
          <a:p>
            <a:pPr lvl="1">
              <a:buClr>
                <a:schemeClr val="tx1"/>
              </a:buClr>
            </a:pPr>
            <a:r>
              <a:rPr lang="en-US" dirty="0">
                <a:solidFill>
                  <a:schemeClr val="accent4">
                    <a:lumMod val="75000"/>
                  </a:schemeClr>
                </a:solidFill>
              </a:rPr>
              <a:t>Copy: </a:t>
            </a:r>
            <a:r>
              <a:rPr lang="en-US" dirty="0"/>
              <a:t>Copy N-bytes from source array to target array</a:t>
            </a:r>
          </a:p>
          <a:p>
            <a:pPr lvl="1">
              <a:buClr>
                <a:schemeClr val="tx1"/>
              </a:buClr>
            </a:pPr>
            <a:endParaRPr lang="en-US" sz="100" dirty="0"/>
          </a:p>
          <a:p>
            <a:pPr lvl="1">
              <a:buClr>
                <a:schemeClr val="tx1"/>
              </a:buClr>
            </a:pPr>
            <a:r>
              <a:rPr lang="en-US" dirty="0">
                <a:solidFill>
                  <a:schemeClr val="accent4">
                    <a:lumMod val="75000"/>
                  </a:schemeClr>
                </a:solidFill>
              </a:rPr>
              <a:t>Init: </a:t>
            </a:r>
            <a:r>
              <a:rPr lang="en-US" dirty="0"/>
              <a:t>Initialize an N-byte array with data</a:t>
            </a:r>
          </a:p>
          <a:p>
            <a:pPr lvl="1">
              <a:buClr>
                <a:schemeClr val="tx1"/>
              </a:buClr>
            </a:pPr>
            <a:endParaRPr lang="en-US" sz="100" dirty="0"/>
          </a:p>
          <a:p>
            <a:pPr lvl="1">
              <a:buClr>
                <a:schemeClr val="tx1"/>
              </a:buClr>
            </a:pPr>
            <a:r>
              <a:rPr lang="en-US" dirty="0">
                <a:solidFill>
                  <a:schemeClr val="accent5">
                    <a:lumMod val="75000"/>
                  </a:schemeClr>
                </a:solidFill>
              </a:rPr>
              <a:t>CPU version:</a:t>
            </a:r>
            <a:r>
              <a:rPr lang="en-US" dirty="0"/>
              <a:t> Use load/store instructions</a:t>
            </a:r>
          </a:p>
          <a:p>
            <a:pPr lvl="1">
              <a:buClr>
                <a:schemeClr val="tx1"/>
              </a:buClr>
            </a:pPr>
            <a:endParaRPr lang="en-US" sz="100" dirty="0"/>
          </a:p>
          <a:p>
            <a:pPr lvl="1">
              <a:buClr>
                <a:schemeClr val="tx1"/>
              </a:buClr>
            </a:pPr>
            <a:r>
              <a:rPr lang="en-US" dirty="0">
                <a:solidFill>
                  <a:schemeClr val="accent5">
                    <a:lumMod val="75000"/>
                  </a:schemeClr>
                </a:solidFill>
              </a:rPr>
              <a:t>RowClone version:</a:t>
            </a:r>
            <a:r>
              <a:rPr lang="en-US" dirty="0"/>
              <a:t> Use in-DRAM row copy</a:t>
            </a:r>
          </a:p>
          <a:p>
            <a:pPr lvl="2">
              <a:buClr>
                <a:schemeClr val="tx1"/>
              </a:buClr>
            </a:pPr>
            <a:r>
              <a:rPr lang="en-US" sz="1900" dirty="0">
                <a:solidFill>
                  <a:schemeClr val="accent2">
                    <a:lumMod val="75000"/>
                  </a:schemeClr>
                </a:solidFill>
              </a:rPr>
              <a:t>RowClone – No Flush:</a:t>
            </a:r>
            <a:r>
              <a:rPr lang="en-US" sz="1900" dirty="0"/>
              <a:t> Data is up to date in DRAM (no cached copies)</a:t>
            </a:r>
          </a:p>
          <a:p>
            <a:pPr lvl="2">
              <a:buClr>
                <a:schemeClr val="tx1"/>
              </a:buClr>
            </a:pPr>
            <a:r>
              <a:rPr lang="en-US" sz="1900" dirty="0">
                <a:solidFill>
                  <a:schemeClr val="accent2">
                    <a:lumMod val="75000"/>
                  </a:schemeClr>
                </a:solidFill>
              </a:rPr>
              <a:t>RowClone – CLFLUSH:</a:t>
            </a:r>
            <a:r>
              <a:rPr lang="en-US" sz="1900" dirty="0"/>
              <a:t> Cached data must be flushed/invalidated to DRAM</a:t>
            </a:r>
          </a:p>
        </p:txBody>
      </p:sp>
      <p:sp>
        <p:nvSpPr>
          <p:cNvPr id="4" name="Slide Number Placeholder 3">
            <a:extLst>
              <a:ext uri="{FF2B5EF4-FFF2-40B4-BE49-F238E27FC236}">
                <a16:creationId xmlns:a16="http://schemas.microsoft.com/office/drawing/2014/main" id="{C4A3D778-D7E1-C4BD-E180-CA3C2FEDEB34}"/>
              </a:ext>
            </a:extLst>
          </p:cNvPr>
          <p:cNvSpPr>
            <a:spLocks noGrp="1"/>
          </p:cNvSpPr>
          <p:nvPr>
            <p:ph type="sldNum" sz="quarter" idx="12"/>
          </p:nvPr>
        </p:nvSpPr>
        <p:spPr/>
        <p:txBody>
          <a:bodyPr/>
          <a:lstStyle/>
          <a:p>
            <a:fld id="{C19D2B53-EDAE-4B41-B849-8916FA40BCB6}" type="slidenum">
              <a:rPr lang="en-US" smtClean="0"/>
              <a:pPr/>
              <a:t>81</a:t>
            </a:fld>
            <a:endParaRPr lang="en-US" dirty="0"/>
          </a:p>
        </p:txBody>
      </p:sp>
      <p:sp>
        <p:nvSpPr>
          <p:cNvPr id="7" name="Rectangle 6">
            <a:extLst>
              <a:ext uri="{FF2B5EF4-FFF2-40B4-BE49-F238E27FC236}">
                <a16:creationId xmlns:a16="http://schemas.microsoft.com/office/drawing/2014/main" id="{442BBF2D-CA46-7714-AF50-4E64E415B17B}"/>
              </a:ext>
            </a:extLst>
          </p:cNvPr>
          <p:cNvSpPr/>
          <p:nvPr/>
        </p:nvSpPr>
        <p:spPr>
          <a:xfrm>
            <a:off x="531282" y="3587461"/>
            <a:ext cx="7210637" cy="33637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4C234A37-7C27-9F33-4CEA-1383DACF220A}"/>
              </a:ext>
            </a:extLst>
          </p:cNvPr>
          <p:cNvSpPr/>
          <p:nvPr/>
        </p:nvSpPr>
        <p:spPr>
          <a:xfrm>
            <a:off x="805603" y="5233850"/>
            <a:ext cx="8016179" cy="33637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5" name="TextBox 4">
            <a:extLst>
              <a:ext uri="{FF2B5EF4-FFF2-40B4-BE49-F238E27FC236}">
                <a16:creationId xmlns:a16="http://schemas.microsoft.com/office/drawing/2014/main" id="{A1DF252E-046F-D192-583D-67570DDAAFF5}"/>
              </a:ext>
            </a:extLst>
          </p:cNvPr>
          <p:cNvSpPr txBox="1"/>
          <p:nvPr/>
        </p:nvSpPr>
        <p:spPr>
          <a:xfrm>
            <a:off x="1203629" y="6008843"/>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3"/>
              </a:rPr>
              <a:t>https://arxiv.org/pdf/2506.10441</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2704834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8DB0-ED3F-C39F-54D0-24DC1A36E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3E16D-09DA-0FC0-17B0-910A24F65122}"/>
              </a:ext>
            </a:extLst>
          </p:cNvPr>
          <p:cNvSpPr>
            <a:spLocks noGrp="1"/>
          </p:cNvSpPr>
          <p:nvPr>
            <p:ph type="title"/>
          </p:nvPr>
        </p:nvSpPr>
        <p:spPr/>
        <p:txBody>
          <a:bodyPr>
            <a:normAutofit/>
          </a:bodyPr>
          <a:lstStyle/>
          <a:p>
            <a:r>
              <a:rPr lang="en-US" sz="3800" dirty="0"/>
              <a:t>Key Takeaways</a:t>
            </a:r>
          </a:p>
        </p:txBody>
      </p:sp>
      <p:sp>
        <p:nvSpPr>
          <p:cNvPr id="4" name="Slide Number Placeholder 3">
            <a:extLst>
              <a:ext uri="{FF2B5EF4-FFF2-40B4-BE49-F238E27FC236}">
                <a16:creationId xmlns:a16="http://schemas.microsoft.com/office/drawing/2014/main" id="{8182B8D3-643E-AB5A-6131-0C7F29664DFB}"/>
              </a:ext>
            </a:extLst>
          </p:cNvPr>
          <p:cNvSpPr>
            <a:spLocks noGrp="1"/>
          </p:cNvSpPr>
          <p:nvPr>
            <p:ph type="sldNum" sz="quarter" idx="12"/>
          </p:nvPr>
        </p:nvSpPr>
        <p:spPr/>
        <p:txBody>
          <a:bodyPr/>
          <a:lstStyle/>
          <a:p>
            <a:fld id="{C19D2B53-EDAE-4B41-B849-8916FA40BCB6}" type="slidenum">
              <a:rPr lang="en-US" smtClean="0"/>
              <a:pPr/>
              <a:t>82</a:t>
            </a:fld>
            <a:endParaRPr lang="en-US" dirty="0"/>
          </a:p>
        </p:txBody>
      </p:sp>
      <p:grpSp>
        <p:nvGrpSpPr>
          <p:cNvPr id="23" name="Group 22">
            <a:extLst>
              <a:ext uri="{FF2B5EF4-FFF2-40B4-BE49-F238E27FC236}">
                <a16:creationId xmlns:a16="http://schemas.microsoft.com/office/drawing/2014/main" id="{80BDFFDA-5A8A-AA14-2E6A-3D38D187D9ED}"/>
              </a:ext>
            </a:extLst>
          </p:cNvPr>
          <p:cNvGrpSpPr/>
          <p:nvPr/>
        </p:nvGrpSpPr>
        <p:grpSpPr>
          <a:xfrm>
            <a:off x="248098" y="1434819"/>
            <a:ext cx="8647804" cy="1994181"/>
            <a:chOff x="248098" y="2185540"/>
            <a:chExt cx="8647804" cy="3213741"/>
          </a:xfrm>
        </p:grpSpPr>
        <p:sp>
          <p:nvSpPr>
            <p:cNvPr id="24" name="Rounded Rectangle 23">
              <a:extLst>
                <a:ext uri="{FF2B5EF4-FFF2-40B4-BE49-F238E27FC236}">
                  <a16:creationId xmlns:a16="http://schemas.microsoft.com/office/drawing/2014/main" id="{EBE6B1C7-A86A-4A78-4CC4-80472AE87353}"/>
                </a:ext>
              </a:extLst>
            </p:cNvPr>
            <p:cNvSpPr/>
            <p:nvPr/>
          </p:nvSpPr>
          <p:spPr>
            <a:xfrm>
              <a:off x="248098" y="2185540"/>
              <a:ext cx="8647804" cy="3213741"/>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25" name="Rectangle 24">
              <a:extLst>
                <a:ext uri="{FF2B5EF4-FFF2-40B4-BE49-F238E27FC236}">
                  <a16:creationId xmlns:a16="http://schemas.microsoft.com/office/drawing/2014/main" id="{A757C710-4155-B804-5721-F93D310040EF}"/>
                </a:ext>
              </a:extLst>
            </p:cNvPr>
            <p:cNvSpPr/>
            <p:nvPr/>
          </p:nvSpPr>
          <p:spPr>
            <a:xfrm>
              <a:off x="318574" y="3004303"/>
              <a:ext cx="8497318" cy="2237998"/>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DRAM technique evaluation platforms that </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do not faithfully model a modern processor </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report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high benefits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in</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favor of DRAM techniques</a:t>
              </a:r>
            </a:p>
          </p:txBody>
        </p:sp>
        <p:sp>
          <p:nvSpPr>
            <p:cNvPr id="26" name="TextBox 25">
              <a:extLst>
                <a:ext uri="{FF2B5EF4-FFF2-40B4-BE49-F238E27FC236}">
                  <a16:creationId xmlns:a16="http://schemas.microsoft.com/office/drawing/2014/main" id="{E0F03224-3DCA-C649-87D7-5A1C1C1E4E19}"/>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27" name="Group 26">
            <a:extLst>
              <a:ext uri="{FF2B5EF4-FFF2-40B4-BE49-F238E27FC236}">
                <a16:creationId xmlns:a16="http://schemas.microsoft.com/office/drawing/2014/main" id="{B6D94A1D-A566-CBAF-CF14-AB6134CEC004}"/>
              </a:ext>
            </a:extLst>
          </p:cNvPr>
          <p:cNvGrpSpPr/>
          <p:nvPr/>
        </p:nvGrpSpPr>
        <p:grpSpPr>
          <a:xfrm>
            <a:off x="248098" y="3946872"/>
            <a:ext cx="8647804" cy="1706314"/>
            <a:chOff x="248098" y="2185542"/>
            <a:chExt cx="8647804" cy="2146136"/>
          </a:xfrm>
        </p:grpSpPr>
        <p:sp>
          <p:nvSpPr>
            <p:cNvPr id="28" name="Rounded Rectangle 27">
              <a:extLst>
                <a:ext uri="{FF2B5EF4-FFF2-40B4-BE49-F238E27FC236}">
                  <a16:creationId xmlns:a16="http://schemas.microsoft.com/office/drawing/2014/main" id="{819FF5A5-64E1-C768-1AE2-8130D6F4AA0F}"/>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29" name="Rectangle 28">
              <a:extLst>
                <a:ext uri="{FF2B5EF4-FFF2-40B4-BE49-F238E27FC236}">
                  <a16:creationId xmlns:a16="http://schemas.microsoft.com/office/drawing/2014/main" id="{55A9E1F3-73D2-447F-11E7-246BD866DCF7}"/>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RowClone (still) </a:t>
              </a:r>
              <a:r>
                <a:rPr kumimoji="0" lang="en-US" sz="2800" b="0" i="0" u="none" strike="noStrike" kern="1200" cap="none" spc="0" normalizeH="0" baseline="0" noProof="0" dirty="0">
                  <a:ln>
                    <a:noFill/>
                  </a:ln>
                  <a:solidFill>
                    <a:schemeClr val="accent2">
                      <a:lumMod val="75000"/>
                    </a:schemeClr>
                  </a:solidFill>
                  <a:effectLst/>
                  <a:uLnTx/>
                  <a:uFillTx/>
                  <a:latin typeface="Quire Sans" panose="020B0502040400020003" pitchFamily="34" charset="0"/>
                  <a:cs typeface="Quire Sans" panose="020B0502040400020003" pitchFamily="34" charset="0"/>
                </a:rPr>
                <a:t>significantly improves performance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when compared to a </a:t>
              </a:r>
              <a:r>
                <a:rPr kumimoji="0" lang="en-US" sz="2800" b="0" i="0" u="none" strike="noStrike" kern="1200" cap="none" spc="0" normalizeH="0" baseline="0" noProof="0" dirty="0">
                  <a:ln>
                    <a:noFill/>
                  </a:ln>
                  <a:solidFill>
                    <a:schemeClr val="accent2">
                      <a:lumMod val="75000"/>
                    </a:schemeClr>
                  </a:solidFill>
                  <a:effectLst/>
                  <a:uLnTx/>
                  <a:uFillTx/>
                  <a:latin typeface="Quire Sans" panose="020B0502040400020003" pitchFamily="34" charset="0"/>
                  <a:cs typeface="Quire Sans" panose="020B0502040400020003" pitchFamily="34" charset="0"/>
                </a:rPr>
                <a:t>modern CPU baseline</a:t>
              </a:r>
            </a:p>
          </p:txBody>
        </p:sp>
        <p:sp>
          <p:nvSpPr>
            <p:cNvPr id="30" name="TextBox 29">
              <a:extLst>
                <a:ext uri="{FF2B5EF4-FFF2-40B4-BE49-F238E27FC236}">
                  <a16:creationId xmlns:a16="http://schemas.microsoft.com/office/drawing/2014/main" id="{3BE90B37-DA81-FE83-E730-079C75D647CE}"/>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spTree>
    <p:extLst>
      <p:ext uri="{BB962C8B-B14F-4D97-AF65-F5344CB8AC3E}">
        <p14:creationId xmlns:p14="http://schemas.microsoft.com/office/powerpoint/2010/main" val="32313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82D5-2100-7995-131B-646D70E9F071}"/>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B3657071-98A3-0B44-261D-143442C6DFE2}"/>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DBC7F08A-8B63-1DD4-A7C0-A782CE4D6CA2}"/>
              </a:ext>
            </a:extLst>
          </p:cNvPr>
          <p:cNvSpPr>
            <a:spLocks noGrp="1"/>
          </p:cNvSpPr>
          <p:nvPr>
            <p:ph type="sldNum" sz="quarter" idx="12"/>
          </p:nvPr>
        </p:nvSpPr>
        <p:spPr/>
        <p:txBody>
          <a:bodyPr/>
          <a:lstStyle/>
          <a:p>
            <a:fld id="{C19D2B53-EDAE-4B41-B849-8916FA40BCB6}" type="slidenum">
              <a:rPr lang="en-US" smtClean="0"/>
              <a:pPr/>
              <a:t>83</a:t>
            </a:fld>
            <a:endParaRPr lang="en-US" dirty="0"/>
          </a:p>
        </p:txBody>
      </p:sp>
      <p:sp>
        <p:nvSpPr>
          <p:cNvPr id="6" name="TextBox 5">
            <a:extLst>
              <a:ext uri="{FF2B5EF4-FFF2-40B4-BE49-F238E27FC236}">
                <a16:creationId xmlns:a16="http://schemas.microsoft.com/office/drawing/2014/main" id="{566905C3-069C-BC72-69E6-690F717631B6}"/>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sp>
        <p:nvSpPr>
          <p:cNvPr id="7" name="Rectangle 6">
            <a:extLst>
              <a:ext uri="{FF2B5EF4-FFF2-40B4-BE49-F238E27FC236}">
                <a16:creationId xmlns:a16="http://schemas.microsoft.com/office/drawing/2014/main" id="{2511C76B-DA50-3B07-157A-347CBBE61596}"/>
              </a:ext>
            </a:extLst>
          </p:cNvPr>
          <p:cNvSpPr/>
          <p:nvPr/>
        </p:nvSpPr>
        <p:spPr>
          <a:xfrm>
            <a:off x="2298936" y="1504510"/>
            <a:ext cx="6288016" cy="2331765"/>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0D9112BE-891D-306D-DD3C-9F2CF5169EFD}"/>
              </a:ext>
            </a:extLst>
          </p:cNvPr>
          <p:cNvSpPr/>
          <p:nvPr/>
        </p:nvSpPr>
        <p:spPr>
          <a:xfrm>
            <a:off x="2298935" y="3997474"/>
            <a:ext cx="6414909" cy="906574"/>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81688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F954-9558-3366-431C-146D6D8D4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B622C-90B9-E238-F38F-5D3E0620057C}"/>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4A0022C6-B92E-B970-55C4-B2AE2E136FE0}"/>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B70F7218-3694-1C4C-8DC2-541080BFB413}"/>
              </a:ext>
            </a:extLst>
          </p:cNvPr>
          <p:cNvSpPr>
            <a:spLocks noGrp="1"/>
          </p:cNvSpPr>
          <p:nvPr>
            <p:ph type="sldNum" sz="quarter" idx="12"/>
          </p:nvPr>
        </p:nvSpPr>
        <p:spPr/>
        <p:txBody>
          <a:bodyPr/>
          <a:lstStyle/>
          <a:p>
            <a:fld id="{C19D2B53-EDAE-4B41-B849-8916FA40BCB6}" type="slidenum">
              <a:rPr lang="en-US" smtClean="0"/>
              <a:pPr/>
              <a:t>84</a:t>
            </a:fld>
            <a:endParaRPr lang="en-US" dirty="0"/>
          </a:p>
        </p:txBody>
      </p:sp>
      <p:sp>
        <p:nvSpPr>
          <p:cNvPr id="6" name="TextBox 5">
            <a:extLst>
              <a:ext uri="{FF2B5EF4-FFF2-40B4-BE49-F238E27FC236}">
                <a16:creationId xmlns:a16="http://schemas.microsoft.com/office/drawing/2014/main" id="{D01B0A2B-75DF-9360-492E-20890E67A218}"/>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sp>
        <p:nvSpPr>
          <p:cNvPr id="7" name="Rectangle 6">
            <a:extLst>
              <a:ext uri="{FF2B5EF4-FFF2-40B4-BE49-F238E27FC236}">
                <a16:creationId xmlns:a16="http://schemas.microsoft.com/office/drawing/2014/main" id="{AF93950A-6EC7-3BA6-2B6B-451BDD5F6AC5}"/>
              </a:ext>
            </a:extLst>
          </p:cNvPr>
          <p:cNvSpPr/>
          <p:nvPr/>
        </p:nvSpPr>
        <p:spPr>
          <a:xfrm>
            <a:off x="2298936" y="1504510"/>
            <a:ext cx="6288016" cy="2331765"/>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847108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42B0-D307-6CF7-23C5-3524F236A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95D26-3BCD-CD90-9973-FF107E94A1F7}"/>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33342094-EFEB-71EF-BF86-9545510E2BF3}"/>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590BFCE9-781A-38C9-2DD2-8AEFF0D6CA87}"/>
              </a:ext>
            </a:extLst>
          </p:cNvPr>
          <p:cNvSpPr>
            <a:spLocks noGrp="1"/>
          </p:cNvSpPr>
          <p:nvPr>
            <p:ph type="sldNum" sz="quarter" idx="12"/>
          </p:nvPr>
        </p:nvSpPr>
        <p:spPr/>
        <p:txBody>
          <a:bodyPr/>
          <a:lstStyle/>
          <a:p>
            <a:fld id="{C19D2B53-EDAE-4B41-B849-8916FA40BCB6}" type="slidenum">
              <a:rPr lang="en-US" smtClean="0"/>
              <a:pPr/>
              <a:t>85</a:t>
            </a:fld>
            <a:endParaRPr lang="en-US" dirty="0"/>
          </a:p>
        </p:txBody>
      </p:sp>
      <p:sp>
        <p:nvSpPr>
          <p:cNvPr id="6" name="TextBox 5">
            <a:extLst>
              <a:ext uri="{FF2B5EF4-FFF2-40B4-BE49-F238E27FC236}">
                <a16:creationId xmlns:a16="http://schemas.microsoft.com/office/drawing/2014/main" id="{56BDC9BC-C41F-2C99-3CF5-D0E0AC09B3F5}"/>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sp>
        <p:nvSpPr>
          <p:cNvPr id="7" name="Rectangle 6">
            <a:extLst>
              <a:ext uri="{FF2B5EF4-FFF2-40B4-BE49-F238E27FC236}">
                <a16:creationId xmlns:a16="http://schemas.microsoft.com/office/drawing/2014/main" id="{7C7470B1-7B04-DDE1-63F3-3E49F1B14AA9}"/>
              </a:ext>
            </a:extLst>
          </p:cNvPr>
          <p:cNvSpPr/>
          <p:nvPr/>
        </p:nvSpPr>
        <p:spPr>
          <a:xfrm>
            <a:off x="2806262" y="1481960"/>
            <a:ext cx="5780690" cy="2354316"/>
          </a:xfrm>
          <a:prstGeom prst="rect">
            <a:avLst/>
          </a:prstGeom>
          <a:solidFill>
            <a:srgbClr val="FFFFFF"/>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pic>
        <p:nvPicPr>
          <p:cNvPr id="3" name="Picture 2">
            <a:extLst>
              <a:ext uri="{FF2B5EF4-FFF2-40B4-BE49-F238E27FC236}">
                <a16:creationId xmlns:a16="http://schemas.microsoft.com/office/drawing/2014/main" id="{F4D6D6D3-6E57-D911-DBEB-8402C91AACC0}"/>
              </a:ext>
            </a:extLst>
          </p:cNvPr>
          <p:cNvPicPr>
            <a:picLocks noChangeAspect="1"/>
          </p:cNvPicPr>
          <p:nvPr/>
        </p:nvPicPr>
        <p:blipFill>
          <a:blip r:embed="rId4"/>
          <a:stretch>
            <a:fillRect/>
          </a:stretch>
        </p:blipFill>
        <p:spPr>
          <a:xfrm>
            <a:off x="1119737" y="777682"/>
            <a:ext cx="7687932" cy="380415"/>
          </a:xfrm>
          <a:prstGeom prst="rect">
            <a:avLst/>
          </a:prstGeom>
        </p:spPr>
      </p:pic>
    </p:spTree>
    <p:extLst>
      <p:ext uri="{BB962C8B-B14F-4D97-AF65-F5344CB8AC3E}">
        <p14:creationId xmlns:p14="http://schemas.microsoft.com/office/powerpoint/2010/main" val="98337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B7564-54DC-5B54-830A-94CFEB439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21196-05AF-84CD-7332-12997C85D275}"/>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6A50D3A6-A2A4-FDF6-492C-04297D9C6A8D}"/>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DA10EC6D-C54E-4975-42DF-5CCB65FB1EAD}"/>
              </a:ext>
            </a:extLst>
          </p:cNvPr>
          <p:cNvSpPr>
            <a:spLocks noGrp="1"/>
          </p:cNvSpPr>
          <p:nvPr>
            <p:ph type="sldNum" sz="quarter" idx="12"/>
          </p:nvPr>
        </p:nvSpPr>
        <p:spPr/>
        <p:txBody>
          <a:bodyPr/>
          <a:lstStyle/>
          <a:p>
            <a:fld id="{C19D2B53-EDAE-4B41-B849-8916FA40BCB6}" type="slidenum">
              <a:rPr lang="en-US" smtClean="0"/>
              <a:pPr/>
              <a:t>86</a:t>
            </a:fld>
            <a:endParaRPr lang="en-US" dirty="0"/>
          </a:p>
        </p:txBody>
      </p:sp>
      <p:sp>
        <p:nvSpPr>
          <p:cNvPr id="6" name="TextBox 5">
            <a:extLst>
              <a:ext uri="{FF2B5EF4-FFF2-40B4-BE49-F238E27FC236}">
                <a16:creationId xmlns:a16="http://schemas.microsoft.com/office/drawing/2014/main" id="{99384192-F9D0-75DC-6586-FAFCB933A9EA}"/>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pic>
        <p:nvPicPr>
          <p:cNvPr id="3" name="Picture 2">
            <a:extLst>
              <a:ext uri="{FF2B5EF4-FFF2-40B4-BE49-F238E27FC236}">
                <a16:creationId xmlns:a16="http://schemas.microsoft.com/office/drawing/2014/main" id="{2E647006-8161-1C16-76B2-E62B97573FD0}"/>
              </a:ext>
            </a:extLst>
          </p:cNvPr>
          <p:cNvPicPr>
            <a:picLocks noChangeAspect="1"/>
          </p:cNvPicPr>
          <p:nvPr/>
        </p:nvPicPr>
        <p:blipFill>
          <a:blip r:embed="rId4"/>
          <a:stretch>
            <a:fillRect/>
          </a:stretch>
        </p:blipFill>
        <p:spPr>
          <a:xfrm>
            <a:off x="1119737" y="777682"/>
            <a:ext cx="7687932" cy="380415"/>
          </a:xfrm>
          <a:prstGeom prst="rect">
            <a:avLst/>
          </a:prstGeom>
        </p:spPr>
      </p:pic>
    </p:spTree>
    <p:extLst>
      <p:ext uri="{BB962C8B-B14F-4D97-AF65-F5344CB8AC3E}">
        <p14:creationId xmlns:p14="http://schemas.microsoft.com/office/powerpoint/2010/main" val="2344474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A448-6E95-A074-0CD8-1F608B93E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5A88E-B2B6-C947-81A0-6C12DECD2D56}"/>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AD3C6E00-5B30-5733-74EC-A7FCD7D6A047}"/>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37C0969D-1CF6-926A-0F4F-D8EDA048D4F8}"/>
              </a:ext>
            </a:extLst>
          </p:cNvPr>
          <p:cNvSpPr>
            <a:spLocks noGrp="1"/>
          </p:cNvSpPr>
          <p:nvPr>
            <p:ph type="sldNum" sz="quarter" idx="12"/>
          </p:nvPr>
        </p:nvSpPr>
        <p:spPr/>
        <p:txBody>
          <a:bodyPr/>
          <a:lstStyle/>
          <a:p>
            <a:fld id="{C19D2B53-EDAE-4B41-B849-8916FA40BCB6}" type="slidenum">
              <a:rPr lang="en-US" smtClean="0"/>
              <a:pPr/>
              <a:t>87</a:t>
            </a:fld>
            <a:endParaRPr lang="en-US" dirty="0"/>
          </a:p>
        </p:txBody>
      </p:sp>
      <p:sp>
        <p:nvSpPr>
          <p:cNvPr id="6" name="TextBox 5">
            <a:extLst>
              <a:ext uri="{FF2B5EF4-FFF2-40B4-BE49-F238E27FC236}">
                <a16:creationId xmlns:a16="http://schemas.microsoft.com/office/drawing/2014/main" id="{369061BE-4A80-243A-01BB-F8840794F070}"/>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pic>
        <p:nvPicPr>
          <p:cNvPr id="3" name="Picture 2">
            <a:extLst>
              <a:ext uri="{FF2B5EF4-FFF2-40B4-BE49-F238E27FC236}">
                <a16:creationId xmlns:a16="http://schemas.microsoft.com/office/drawing/2014/main" id="{62CEDA78-98B6-3A5D-D9E2-434007638556}"/>
              </a:ext>
            </a:extLst>
          </p:cNvPr>
          <p:cNvPicPr>
            <a:picLocks noChangeAspect="1"/>
          </p:cNvPicPr>
          <p:nvPr/>
        </p:nvPicPr>
        <p:blipFill>
          <a:blip r:embed="rId4"/>
          <a:stretch>
            <a:fillRect/>
          </a:stretch>
        </p:blipFill>
        <p:spPr>
          <a:xfrm>
            <a:off x="1119737" y="777682"/>
            <a:ext cx="7687932" cy="380415"/>
          </a:xfrm>
          <a:prstGeom prst="rect">
            <a:avLst/>
          </a:prstGeom>
        </p:spPr>
      </p:pic>
      <p:sp>
        <p:nvSpPr>
          <p:cNvPr id="10" name="Rectangle 9">
            <a:extLst>
              <a:ext uri="{FF2B5EF4-FFF2-40B4-BE49-F238E27FC236}">
                <a16:creationId xmlns:a16="http://schemas.microsoft.com/office/drawing/2014/main" id="{634CB886-9BFA-457D-D282-C6D4F8E8B36F}"/>
              </a:ext>
            </a:extLst>
          </p:cNvPr>
          <p:cNvSpPr/>
          <p:nvPr/>
        </p:nvSpPr>
        <p:spPr>
          <a:xfrm>
            <a:off x="2455878" y="2197100"/>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6E86266E-5C25-5882-3887-DC7CFA4881E3}"/>
              </a:ext>
            </a:extLst>
          </p:cNvPr>
          <p:cNvSpPr/>
          <p:nvPr/>
        </p:nvSpPr>
        <p:spPr>
          <a:xfrm>
            <a:off x="2991964" y="2197099"/>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Rectangle 12">
            <a:extLst>
              <a:ext uri="{FF2B5EF4-FFF2-40B4-BE49-F238E27FC236}">
                <a16:creationId xmlns:a16="http://schemas.microsoft.com/office/drawing/2014/main" id="{AB88E66A-A293-AB90-A979-F6AF148A3467}"/>
              </a:ext>
            </a:extLst>
          </p:cNvPr>
          <p:cNvSpPr/>
          <p:nvPr/>
        </p:nvSpPr>
        <p:spPr>
          <a:xfrm>
            <a:off x="3517559" y="2197099"/>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E961429F-3FFE-C997-01ED-6DE5A717D4E3}"/>
              </a:ext>
            </a:extLst>
          </p:cNvPr>
          <p:cNvSpPr/>
          <p:nvPr/>
        </p:nvSpPr>
        <p:spPr>
          <a:xfrm>
            <a:off x="4043154" y="2197098"/>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B648F0B2-A33B-9DCB-ED49-EEDBA9DB911A}"/>
              </a:ext>
            </a:extLst>
          </p:cNvPr>
          <p:cNvSpPr/>
          <p:nvPr/>
        </p:nvSpPr>
        <p:spPr>
          <a:xfrm>
            <a:off x="4585590" y="2197098"/>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6" name="Rectangle 15">
            <a:extLst>
              <a:ext uri="{FF2B5EF4-FFF2-40B4-BE49-F238E27FC236}">
                <a16:creationId xmlns:a16="http://schemas.microsoft.com/office/drawing/2014/main" id="{4C6865C8-8515-0BE1-1190-5D5969A55474}"/>
              </a:ext>
            </a:extLst>
          </p:cNvPr>
          <p:cNvSpPr/>
          <p:nvPr/>
        </p:nvSpPr>
        <p:spPr>
          <a:xfrm>
            <a:off x="5107650" y="2197097"/>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F0EC1BB0-93A2-25ED-84F9-B4EC3ABFA3EF}"/>
              </a:ext>
            </a:extLst>
          </p:cNvPr>
          <p:cNvSpPr/>
          <p:nvPr/>
        </p:nvSpPr>
        <p:spPr>
          <a:xfrm>
            <a:off x="5643736" y="2197096"/>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8" name="Rectangle 17">
            <a:extLst>
              <a:ext uri="{FF2B5EF4-FFF2-40B4-BE49-F238E27FC236}">
                <a16:creationId xmlns:a16="http://schemas.microsoft.com/office/drawing/2014/main" id="{06B7D88C-866F-6C2C-3B46-2D49841882D8}"/>
              </a:ext>
            </a:extLst>
          </p:cNvPr>
          <p:cNvSpPr/>
          <p:nvPr/>
        </p:nvSpPr>
        <p:spPr>
          <a:xfrm>
            <a:off x="6172146" y="2195561"/>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9" name="Rectangle 18">
            <a:extLst>
              <a:ext uri="{FF2B5EF4-FFF2-40B4-BE49-F238E27FC236}">
                <a16:creationId xmlns:a16="http://schemas.microsoft.com/office/drawing/2014/main" id="{5F7E244A-67EF-5A5B-EC91-3784EDDBCC4C}"/>
              </a:ext>
            </a:extLst>
          </p:cNvPr>
          <p:cNvSpPr/>
          <p:nvPr/>
        </p:nvSpPr>
        <p:spPr>
          <a:xfrm>
            <a:off x="6700556" y="2195560"/>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0" name="Rectangle 19">
            <a:extLst>
              <a:ext uri="{FF2B5EF4-FFF2-40B4-BE49-F238E27FC236}">
                <a16:creationId xmlns:a16="http://schemas.microsoft.com/office/drawing/2014/main" id="{8C874D3F-67B4-BB62-5952-95520953F516}"/>
              </a:ext>
            </a:extLst>
          </p:cNvPr>
          <p:cNvSpPr/>
          <p:nvPr/>
        </p:nvSpPr>
        <p:spPr>
          <a:xfrm>
            <a:off x="7236642" y="2195560"/>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1" name="Rectangle 20">
            <a:extLst>
              <a:ext uri="{FF2B5EF4-FFF2-40B4-BE49-F238E27FC236}">
                <a16:creationId xmlns:a16="http://schemas.microsoft.com/office/drawing/2014/main" id="{64BB8732-2EA9-46AB-B16F-04FCE5D0F19A}"/>
              </a:ext>
            </a:extLst>
          </p:cNvPr>
          <p:cNvSpPr/>
          <p:nvPr/>
        </p:nvSpPr>
        <p:spPr>
          <a:xfrm>
            <a:off x="7765052" y="2195559"/>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2" name="Rectangle 21">
            <a:extLst>
              <a:ext uri="{FF2B5EF4-FFF2-40B4-BE49-F238E27FC236}">
                <a16:creationId xmlns:a16="http://schemas.microsoft.com/office/drawing/2014/main" id="{561FA9D7-6C97-3C30-F4AC-9E71ECE0FE0F}"/>
              </a:ext>
            </a:extLst>
          </p:cNvPr>
          <p:cNvSpPr/>
          <p:nvPr/>
        </p:nvSpPr>
        <p:spPr>
          <a:xfrm>
            <a:off x="8301138" y="2195559"/>
            <a:ext cx="29429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96148737-CEC5-4F11-033B-BEB32AFB0059}"/>
              </a:ext>
            </a:extLst>
          </p:cNvPr>
          <p:cNvSpPr txBox="1"/>
          <p:nvPr/>
        </p:nvSpPr>
        <p:spPr>
          <a:xfrm>
            <a:off x="-8754" y="5051898"/>
            <a:ext cx="9144000" cy="1272735"/>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err="1">
                <a:solidFill>
                  <a:srgbClr val="7030A0"/>
                </a:solidFill>
                <a:latin typeface="Quire Sans" panose="020B0502040400020003" pitchFamily="34" charset="0"/>
              </a:rPr>
              <a:t>EasyDRAM</a:t>
            </a:r>
            <a:r>
              <a:rPr lang="en-US" sz="2800" dirty="0">
                <a:solidFill>
                  <a:srgbClr val="7030A0"/>
                </a:solidFill>
                <a:latin typeface="Quire Sans" panose="020B0502040400020003" pitchFamily="34" charset="0"/>
              </a:rPr>
              <a:t> – No Time Scaling </a:t>
            </a:r>
            <a:r>
              <a:rPr lang="en-US" sz="2800" dirty="0">
                <a:solidFill>
                  <a:prstClr val="black"/>
                </a:solidFill>
                <a:latin typeface="Quire Sans" panose="020B0502040400020003" pitchFamily="34" charset="0"/>
              </a:rPr>
              <a:t>demonstrates</a:t>
            </a:r>
            <a:br>
              <a:rPr lang="en-US" sz="2800" dirty="0">
                <a:solidFill>
                  <a:prstClr val="black"/>
                </a:solidFill>
                <a:latin typeface="Quire Sans" panose="020B0502040400020003" pitchFamily="34" charset="0"/>
              </a:rPr>
            </a:br>
            <a:r>
              <a:rPr lang="en-US" sz="2800" dirty="0">
                <a:solidFill>
                  <a:prstClr val="black"/>
                </a:solidFill>
                <a:latin typeface="Trebuchet MS" panose="020B0703020202090204" pitchFamily="34" charset="0"/>
              </a:rPr>
              <a:t>307</a:t>
            </a:r>
            <a:r>
              <a:rPr lang="en-US" sz="2800" dirty="0">
                <a:solidFill>
                  <a:prstClr val="black"/>
                </a:solidFill>
                <a:latin typeface="Quire Sans" panose="020B0502040400020003" pitchFamily="34" charset="0"/>
              </a:rPr>
              <a:t>x (</a:t>
            </a:r>
            <a:r>
              <a:rPr lang="en-US" sz="2800" dirty="0">
                <a:solidFill>
                  <a:prstClr val="black"/>
                </a:solidFill>
                <a:latin typeface="Trebuchet MS" panose="020B0703020202090204" pitchFamily="34" charset="0"/>
              </a:rPr>
              <a:t>423</a:t>
            </a:r>
            <a:r>
              <a:rPr lang="en-US" sz="2800" dirty="0">
                <a:solidFill>
                  <a:prstClr val="black"/>
                </a:solidFill>
                <a:latin typeface="Quire Sans" panose="020B0502040400020003" pitchFamily="34" charset="0"/>
              </a:rPr>
              <a:t>x) average (maximum) speedup </a:t>
            </a:r>
            <a:br>
              <a:rPr lang="en-US" sz="2800" dirty="0">
                <a:solidFill>
                  <a:prstClr val="black"/>
                </a:solidFill>
                <a:latin typeface="Quire Sans" panose="020B0502040400020003" pitchFamily="34" charset="0"/>
              </a:rPr>
            </a:br>
            <a:r>
              <a:rPr lang="en-US" sz="2800" dirty="0">
                <a:solidFill>
                  <a:prstClr val="black"/>
                </a:solidFill>
                <a:latin typeface="Quire Sans" panose="020B0502040400020003" pitchFamily="34" charset="0"/>
              </a:rPr>
              <a:t>across tested array sizes</a:t>
            </a:r>
            <a:endParaRPr lang="en-US" sz="2800" dirty="0">
              <a:solidFill>
                <a:srgbClr val="C55910"/>
              </a:solidFill>
              <a:latin typeface="Quire Sans" panose="020B0502040400020003" pitchFamily="34" charset="0"/>
              <a:ea typeface="Cambria"/>
            </a:endParaRPr>
          </a:p>
        </p:txBody>
      </p:sp>
      <p:sp>
        <p:nvSpPr>
          <p:cNvPr id="8" name="Rectangle 7">
            <a:extLst>
              <a:ext uri="{FF2B5EF4-FFF2-40B4-BE49-F238E27FC236}">
                <a16:creationId xmlns:a16="http://schemas.microsoft.com/office/drawing/2014/main" id="{E95C5125-F403-0CC5-55D5-D4735E5823F8}"/>
              </a:ext>
            </a:extLst>
          </p:cNvPr>
          <p:cNvSpPr/>
          <p:nvPr/>
        </p:nvSpPr>
        <p:spPr>
          <a:xfrm>
            <a:off x="4259285" y="712288"/>
            <a:ext cx="4506814" cy="48465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4181783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5A3FA-5A59-8EAC-DB2F-ED3BADEBD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EE287-D0C2-7CEA-DE63-FA49F8882052}"/>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DB1FA1BE-CF35-5C40-425F-ABD3EC1F0957}"/>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294D5B65-0A99-BD1C-3B1A-3EC8C3064CFF}"/>
              </a:ext>
            </a:extLst>
          </p:cNvPr>
          <p:cNvSpPr>
            <a:spLocks noGrp="1"/>
          </p:cNvSpPr>
          <p:nvPr>
            <p:ph type="sldNum" sz="quarter" idx="12"/>
          </p:nvPr>
        </p:nvSpPr>
        <p:spPr/>
        <p:txBody>
          <a:bodyPr/>
          <a:lstStyle/>
          <a:p>
            <a:fld id="{C19D2B53-EDAE-4B41-B849-8916FA40BCB6}" type="slidenum">
              <a:rPr lang="en-US" smtClean="0"/>
              <a:pPr/>
              <a:t>88</a:t>
            </a:fld>
            <a:endParaRPr lang="en-US" dirty="0"/>
          </a:p>
        </p:txBody>
      </p:sp>
      <p:sp>
        <p:nvSpPr>
          <p:cNvPr id="6" name="TextBox 5">
            <a:extLst>
              <a:ext uri="{FF2B5EF4-FFF2-40B4-BE49-F238E27FC236}">
                <a16:creationId xmlns:a16="http://schemas.microsoft.com/office/drawing/2014/main" id="{D63EA2A7-944D-5367-248F-6D318149853A}"/>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pic>
        <p:nvPicPr>
          <p:cNvPr id="3" name="Picture 2">
            <a:extLst>
              <a:ext uri="{FF2B5EF4-FFF2-40B4-BE49-F238E27FC236}">
                <a16:creationId xmlns:a16="http://schemas.microsoft.com/office/drawing/2014/main" id="{DE039CD0-0045-21EA-095C-A490E6079E41}"/>
              </a:ext>
            </a:extLst>
          </p:cNvPr>
          <p:cNvPicPr>
            <a:picLocks noChangeAspect="1"/>
          </p:cNvPicPr>
          <p:nvPr/>
        </p:nvPicPr>
        <p:blipFill>
          <a:blip r:embed="rId4"/>
          <a:stretch>
            <a:fillRect/>
          </a:stretch>
        </p:blipFill>
        <p:spPr>
          <a:xfrm>
            <a:off x="1119737" y="777682"/>
            <a:ext cx="7687932" cy="380415"/>
          </a:xfrm>
          <a:prstGeom prst="rect">
            <a:avLst/>
          </a:prstGeom>
        </p:spPr>
      </p:pic>
      <p:sp>
        <p:nvSpPr>
          <p:cNvPr id="10" name="Rectangle 9">
            <a:extLst>
              <a:ext uri="{FF2B5EF4-FFF2-40B4-BE49-F238E27FC236}">
                <a16:creationId xmlns:a16="http://schemas.microsoft.com/office/drawing/2014/main" id="{6E70909A-505D-6CF4-CD6C-4E90FBA96635}"/>
              </a:ext>
            </a:extLst>
          </p:cNvPr>
          <p:cNvSpPr/>
          <p:nvPr/>
        </p:nvSpPr>
        <p:spPr>
          <a:xfrm>
            <a:off x="2596550" y="2197100"/>
            <a:ext cx="153617"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14E971CA-CBEE-A506-E4A9-1ECA7A6502DF}"/>
              </a:ext>
            </a:extLst>
          </p:cNvPr>
          <p:cNvSpPr/>
          <p:nvPr/>
        </p:nvSpPr>
        <p:spPr>
          <a:xfrm>
            <a:off x="3124720" y="2197099"/>
            <a:ext cx="153617"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Rectangle 12">
            <a:extLst>
              <a:ext uri="{FF2B5EF4-FFF2-40B4-BE49-F238E27FC236}">
                <a16:creationId xmlns:a16="http://schemas.microsoft.com/office/drawing/2014/main" id="{98C637A4-8AAC-CE2C-F417-BDDB2786A56B}"/>
              </a:ext>
            </a:extLst>
          </p:cNvPr>
          <p:cNvSpPr/>
          <p:nvPr/>
        </p:nvSpPr>
        <p:spPr>
          <a:xfrm>
            <a:off x="3652889" y="2197099"/>
            <a:ext cx="158959"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52B5973C-185F-C237-EFC8-91AA5C77E2FB}"/>
              </a:ext>
            </a:extLst>
          </p:cNvPr>
          <p:cNvSpPr/>
          <p:nvPr/>
        </p:nvSpPr>
        <p:spPr>
          <a:xfrm>
            <a:off x="4186400" y="2197098"/>
            <a:ext cx="15896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40B92E96-139A-B93D-33EE-E9FEB0F9D8C3}"/>
              </a:ext>
            </a:extLst>
          </p:cNvPr>
          <p:cNvSpPr/>
          <p:nvPr/>
        </p:nvSpPr>
        <p:spPr>
          <a:xfrm>
            <a:off x="4720920" y="2197098"/>
            <a:ext cx="15896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6" name="Rectangle 15">
            <a:extLst>
              <a:ext uri="{FF2B5EF4-FFF2-40B4-BE49-F238E27FC236}">
                <a16:creationId xmlns:a16="http://schemas.microsoft.com/office/drawing/2014/main" id="{43AC9375-1F78-3FB8-9151-050735194860}"/>
              </a:ext>
            </a:extLst>
          </p:cNvPr>
          <p:cNvSpPr/>
          <p:nvPr/>
        </p:nvSpPr>
        <p:spPr>
          <a:xfrm>
            <a:off x="5253422" y="2197097"/>
            <a:ext cx="148517"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B03B17ED-D51A-3D04-B6D0-D35A532B8A31}"/>
              </a:ext>
            </a:extLst>
          </p:cNvPr>
          <p:cNvSpPr/>
          <p:nvPr/>
        </p:nvSpPr>
        <p:spPr>
          <a:xfrm>
            <a:off x="5784408" y="2197096"/>
            <a:ext cx="153618"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8" name="Rectangle 17">
            <a:extLst>
              <a:ext uri="{FF2B5EF4-FFF2-40B4-BE49-F238E27FC236}">
                <a16:creationId xmlns:a16="http://schemas.microsoft.com/office/drawing/2014/main" id="{8A2184EC-8D28-5CF5-E543-7541FB61291B}"/>
              </a:ext>
            </a:extLst>
          </p:cNvPr>
          <p:cNvSpPr/>
          <p:nvPr/>
        </p:nvSpPr>
        <p:spPr>
          <a:xfrm>
            <a:off x="6306466" y="2195561"/>
            <a:ext cx="159969"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9" name="Rectangle 18">
            <a:extLst>
              <a:ext uri="{FF2B5EF4-FFF2-40B4-BE49-F238E27FC236}">
                <a16:creationId xmlns:a16="http://schemas.microsoft.com/office/drawing/2014/main" id="{5957C5A9-6406-0F1F-0BF2-0AD46390D5DC}"/>
              </a:ext>
            </a:extLst>
          </p:cNvPr>
          <p:cNvSpPr/>
          <p:nvPr/>
        </p:nvSpPr>
        <p:spPr>
          <a:xfrm>
            <a:off x="6841226" y="2195560"/>
            <a:ext cx="153619"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0" name="Rectangle 19">
            <a:extLst>
              <a:ext uri="{FF2B5EF4-FFF2-40B4-BE49-F238E27FC236}">
                <a16:creationId xmlns:a16="http://schemas.microsoft.com/office/drawing/2014/main" id="{BADB5029-C84E-FEBE-69CC-7D285040187C}"/>
              </a:ext>
            </a:extLst>
          </p:cNvPr>
          <p:cNvSpPr/>
          <p:nvPr/>
        </p:nvSpPr>
        <p:spPr>
          <a:xfrm>
            <a:off x="7375746" y="2195560"/>
            <a:ext cx="155186"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1" name="Rectangle 20">
            <a:extLst>
              <a:ext uri="{FF2B5EF4-FFF2-40B4-BE49-F238E27FC236}">
                <a16:creationId xmlns:a16="http://schemas.microsoft.com/office/drawing/2014/main" id="{A5528952-6E61-441F-FF9F-79A7F37CA3EA}"/>
              </a:ext>
            </a:extLst>
          </p:cNvPr>
          <p:cNvSpPr/>
          <p:nvPr/>
        </p:nvSpPr>
        <p:spPr>
          <a:xfrm>
            <a:off x="7905722" y="2195559"/>
            <a:ext cx="153620"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2" name="Rectangle 21">
            <a:extLst>
              <a:ext uri="{FF2B5EF4-FFF2-40B4-BE49-F238E27FC236}">
                <a16:creationId xmlns:a16="http://schemas.microsoft.com/office/drawing/2014/main" id="{7B12EF1C-F13C-FA7D-CB7F-0DCD05143766}"/>
              </a:ext>
            </a:extLst>
          </p:cNvPr>
          <p:cNvSpPr/>
          <p:nvPr/>
        </p:nvSpPr>
        <p:spPr>
          <a:xfrm>
            <a:off x="8433892" y="2195559"/>
            <a:ext cx="161536" cy="1655051"/>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53137915-1C83-B56E-20D7-6AB3ED2A3181}"/>
              </a:ext>
            </a:extLst>
          </p:cNvPr>
          <p:cNvSpPr txBox="1"/>
          <p:nvPr/>
        </p:nvSpPr>
        <p:spPr>
          <a:xfrm>
            <a:off x="-8754" y="5051898"/>
            <a:ext cx="9144000" cy="1272735"/>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err="1">
                <a:solidFill>
                  <a:schemeClr val="accent4">
                    <a:lumMod val="75000"/>
                  </a:schemeClr>
                </a:solidFill>
                <a:latin typeface="Quire Sans" panose="020B0502040400020003" pitchFamily="34" charset="0"/>
              </a:rPr>
              <a:t>EasyDRAM</a:t>
            </a:r>
            <a:r>
              <a:rPr lang="en-US" sz="2800" dirty="0">
                <a:solidFill>
                  <a:schemeClr val="accent4">
                    <a:lumMod val="75000"/>
                  </a:schemeClr>
                </a:solidFill>
                <a:latin typeface="Quire Sans" panose="020B0502040400020003" pitchFamily="34" charset="0"/>
              </a:rPr>
              <a:t> –Time Scaling</a:t>
            </a:r>
            <a:r>
              <a:rPr lang="en-US" sz="2800" dirty="0">
                <a:solidFill>
                  <a:srgbClr val="7030A0"/>
                </a:solidFill>
                <a:latin typeface="Quire Sans" panose="020B0502040400020003" pitchFamily="34" charset="0"/>
              </a:rPr>
              <a:t> </a:t>
            </a:r>
            <a:r>
              <a:rPr lang="en-US" sz="2800" dirty="0">
                <a:solidFill>
                  <a:prstClr val="black"/>
                </a:solidFill>
                <a:latin typeface="Quire Sans" panose="020B0502040400020003" pitchFamily="34" charset="0"/>
              </a:rPr>
              <a:t>demonstrates</a:t>
            </a:r>
            <a:br>
              <a:rPr lang="en-US" sz="2800" dirty="0">
                <a:solidFill>
                  <a:prstClr val="black"/>
                </a:solidFill>
                <a:latin typeface="Quire Sans" panose="020B0502040400020003" pitchFamily="34" charset="0"/>
              </a:rPr>
            </a:br>
            <a:r>
              <a:rPr lang="en-US" sz="2800" dirty="0">
                <a:solidFill>
                  <a:prstClr val="black"/>
                </a:solidFill>
                <a:latin typeface="Trebuchet MS" panose="020B0703020202090204" pitchFamily="34" charset="0"/>
              </a:rPr>
              <a:t>15.0</a:t>
            </a:r>
            <a:r>
              <a:rPr lang="en-US" sz="2800" dirty="0">
                <a:solidFill>
                  <a:prstClr val="black"/>
                </a:solidFill>
                <a:latin typeface="Quire Sans" panose="020B0502040400020003" pitchFamily="34" charset="0"/>
              </a:rPr>
              <a:t>x (</a:t>
            </a:r>
            <a:r>
              <a:rPr lang="en-US" sz="2800" dirty="0">
                <a:solidFill>
                  <a:prstClr val="black"/>
                </a:solidFill>
                <a:latin typeface="Trebuchet MS" panose="020B0703020202090204" pitchFamily="34" charset="0"/>
              </a:rPr>
              <a:t>17.4</a:t>
            </a:r>
            <a:r>
              <a:rPr lang="en-US" sz="2800" dirty="0">
                <a:solidFill>
                  <a:prstClr val="black"/>
                </a:solidFill>
                <a:latin typeface="Quire Sans" panose="020B0502040400020003" pitchFamily="34" charset="0"/>
              </a:rPr>
              <a:t>x) average (maximum) speedup </a:t>
            </a:r>
            <a:br>
              <a:rPr lang="en-US" sz="2800" dirty="0">
                <a:solidFill>
                  <a:prstClr val="black"/>
                </a:solidFill>
                <a:latin typeface="Quire Sans" panose="020B0502040400020003" pitchFamily="34" charset="0"/>
              </a:rPr>
            </a:br>
            <a:r>
              <a:rPr lang="en-US" sz="2800" dirty="0">
                <a:solidFill>
                  <a:prstClr val="black"/>
                </a:solidFill>
                <a:latin typeface="Quire Sans" panose="020B0502040400020003" pitchFamily="34" charset="0"/>
              </a:rPr>
              <a:t>across tested array sizes</a:t>
            </a:r>
            <a:endParaRPr lang="en-US" sz="2800" dirty="0">
              <a:solidFill>
                <a:srgbClr val="C55910"/>
              </a:solidFill>
              <a:latin typeface="Quire Sans" panose="020B0502040400020003" pitchFamily="34" charset="0"/>
              <a:ea typeface="Cambria"/>
            </a:endParaRPr>
          </a:p>
        </p:txBody>
      </p:sp>
      <p:sp>
        <p:nvSpPr>
          <p:cNvPr id="8" name="Rectangle 7">
            <a:extLst>
              <a:ext uri="{FF2B5EF4-FFF2-40B4-BE49-F238E27FC236}">
                <a16:creationId xmlns:a16="http://schemas.microsoft.com/office/drawing/2014/main" id="{FD27B002-03A5-DD75-1154-BDB8D1961308}"/>
              </a:ext>
            </a:extLst>
          </p:cNvPr>
          <p:cNvSpPr/>
          <p:nvPr/>
        </p:nvSpPr>
        <p:spPr>
          <a:xfrm>
            <a:off x="1119737" y="712288"/>
            <a:ext cx="3066663" cy="48465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377C6C42-BCE0-B3FA-9632-6D7905F259D0}"/>
              </a:ext>
            </a:extLst>
          </p:cNvPr>
          <p:cNvSpPr/>
          <p:nvPr/>
        </p:nvSpPr>
        <p:spPr>
          <a:xfrm>
            <a:off x="6994845" y="738184"/>
            <a:ext cx="2069418" cy="48465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798838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9A01-7ABB-9826-6C63-321D4E214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ACB97-2365-5655-DA9D-77EE10F9EFB5}"/>
              </a:ext>
            </a:extLst>
          </p:cNvPr>
          <p:cNvSpPr>
            <a:spLocks noGrp="1"/>
          </p:cNvSpPr>
          <p:nvPr>
            <p:ph type="title"/>
          </p:nvPr>
        </p:nvSpPr>
        <p:spPr/>
        <p:txBody>
          <a:bodyPr>
            <a:normAutofit/>
          </a:bodyPr>
          <a:lstStyle/>
          <a:p>
            <a:r>
              <a:rPr lang="en-US" sz="3800" dirty="0"/>
              <a:t>Execution Time (RowClone – No Flush)</a:t>
            </a:r>
          </a:p>
        </p:txBody>
      </p:sp>
      <p:pic>
        <p:nvPicPr>
          <p:cNvPr id="5" name="Content Placeholder 4">
            <a:extLst>
              <a:ext uri="{FF2B5EF4-FFF2-40B4-BE49-F238E27FC236}">
                <a16:creationId xmlns:a16="http://schemas.microsoft.com/office/drawing/2014/main" id="{F0A15E08-E9EA-1311-2EC0-D51D91730BAF}"/>
              </a:ext>
            </a:extLst>
          </p:cNvPr>
          <p:cNvPicPr>
            <a:picLocks noGrp="1" noChangeAspect="1"/>
          </p:cNvPicPr>
          <p:nvPr>
            <p:ph idx="1"/>
          </p:nvPr>
        </p:nvPicPr>
        <p:blipFill>
          <a:blip r:embed="rId3"/>
          <a:stretch>
            <a:fillRect/>
          </a:stretch>
        </p:blipFill>
        <p:spPr>
          <a:xfrm>
            <a:off x="1119737" y="1176183"/>
            <a:ext cx="7594108" cy="3727864"/>
          </a:xfrm>
          <a:prstGeom prst="rect">
            <a:avLst/>
          </a:prstGeom>
        </p:spPr>
      </p:pic>
      <p:sp>
        <p:nvSpPr>
          <p:cNvPr id="4" name="Slide Number Placeholder 3">
            <a:extLst>
              <a:ext uri="{FF2B5EF4-FFF2-40B4-BE49-F238E27FC236}">
                <a16:creationId xmlns:a16="http://schemas.microsoft.com/office/drawing/2014/main" id="{06F21826-474C-2E7D-C71D-F80434BAC489}"/>
              </a:ext>
            </a:extLst>
          </p:cNvPr>
          <p:cNvSpPr>
            <a:spLocks noGrp="1"/>
          </p:cNvSpPr>
          <p:nvPr>
            <p:ph type="sldNum" sz="quarter" idx="12"/>
          </p:nvPr>
        </p:nvSpPr>
        <p:spPr/>
        <p:txBody>
          <a:bodyPr/>
          <a:lstStyle/>
          <a:p>
            <a:fld id="{C19D2B53-EDAE-4B41-B849-8916FA40BCB6}" type="slidenum">
              <a:rPr lang="en-US" smtClean="0"/>
              <a:pPr/>
              <a:t>89</a:t>
            </a:fld>
            <a:endParaRPr lang="en-US" dirty="0"/>
          </a:p>
        </p:txBody>
      </p:sp>
      <p:sp>
        <p:nvSpPr>
          <p:cNvPr id="6" name="TextBox 5">
            <a:extLst>
              <a:ext uri="{FF2B5EF4-FFF2-40B4-BE49-F238E27FC236}">
                <a16:creationId xmlns:a16="http://schemas.microsoft.com/office/drawing/2014/main" id="{DB0F82F6-75BA-9D44-2CFA-596EC28A0B64}"/>
              </a:ext>
            </a:extLst>
          </p:cNvPr>
          <p:cNvSpPr txBox="1"/>
          <p:nvPr/>
        </p:nvSpPr>
        <p:spPr>
          <a:xfrm rot="16200000">
            <a:off x="-1172672" y="2643354"/>
            <a:ext cx="3647090" cy="441435"/>
          </a:xfrm>
          <a:prstGeom prst="rect">
            <a:avLst/>
          </a:prstGeom>
          <a:noFill/>
          <a:ln w="57150">
            <a:noFill/>
          </a:ln>
        </p:spPr>
        <p:txBody>
          <a:bodyPr wrap="none" rtlCol="0" anchor="ctr">
            <a:noAutofit/>
          </a:bodyPr>
          <a:lstStyle/>
          <a:p>
            <a:pPr algn="ctr">
              <a:lnSpc>
                <a:spcPct val="90000"/>
              </a:lnSpc>
            </a:pPr>
            <a:r>
              <a:rPr lang="en-US" sz="2800" dirty="0">
                <a:solidFill>
                  <a:prstClr val="black"/>
                </a:solidFill>
              </a:rPr>
              <a:t>RowClone-Copy Speedup </a:t>
            </a:r>
            <a:br>
              <a:rPr lang="en-US" sz="2800" dirty="0">
                <a:solidFill>
                  <a:prstClr val="black"/>
                </a:solidFill>
              </a:rPr>
            </a:br>
            <a:r>
              <a:rPr lang="en-US" sz="2800" dirty="0">
                <a:solidFill>
                  <a:prstClr val="black"/>
                </a:solidFill>
              </a:rPr>
              <a:t>Normalized to CPU-Copy</a:t>
            </a:r>
          </a:p>
        </p:txBody>
      </p:sp>
      <p:pic>
        <p:nvPicPr>
          <p:cNvPr id="3" name="Picture 2">
            <a:extLst>
              <a:ext uri="{FF2B5EF4-FFF2-40B4-BE49-F238E27FC236}">
                <a16:creationId xmlns:a16="http://schemas.microsoft.com/office/drawing/2014/main" id="{DC07730B-C144-3103-4123-F8C7133E2922}"/>
              </a:ext>
            </a:extLst>
          </p:cNvPr>
          <p:cNvPicPr>
            <a:picLocks noChangeAspect="1"/>
          </p:cNvPicPr>
          <p:nvPr/>
        </p:nvPicPr>
        <p:blipFill>
          <a:blip r:embed="rId4"/>
          <a:stretch>
            <a:fillRect/>
          </a:stretch>
        </p:blipFill>
        <p:spPr>
          <a:xfrm>
            <a:off x="1119737" y="777682"/>
            <a:ext cx="7687932" cy="380415"/>
          </a:xfrm>
          <a:prstGeom prst="rect">
            <a:avLst/>
          </a:prstGeom>
        </p:spPr>
      </p:pic>
      <p:sp>
        <p:nvSpPr>
          <p:cNvPr id="10" name="Rectangle 9">
            <a:extLst>
              <a:ext uri="{FF2B5EF4-FFF2-40B4-BE49-F238E27FC236}">
                <a16:creationId xmlns:a16="http://schemas.microsoft.com/office/drawing/2014/main" id="{5F917CAE-5401-F591-BB96-07DC4F125111}"/>
              </a:ext>
            </a:extLst>
          </p:cNvPr>
          <p:cNvSpPr/>
          <p:nvPr/>
        </p:nvSpPr>
        <p:spPr>
          <a:xfrm>
            <a:off x="2297118" y="1971965"/>
            <a:ext cx="153617" cy="1878646"/>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47A60985-29AB-352D-B36D-D9297EDC7182}"/>
              </a:ext>
            </a:extLst>
          </p:cNvPr>
          <p:cNvSpPr/>
          <p:nvPr/>
        </p:nvSpPr>
        <p:spPr>
          <a:xfrm>
            <a:off x="2825525" y="1814945"/>
            <a:ext cx="153617" cy="2035665"/>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Rectangle 12">
            <a:extLst>
              <a:ext uri="{FF2B5EF4-FFF2-40B4-BE49-F238E27FC236}">
                <a16:creationId xmlns:a16="http://schemas.microsoft.com/office/drawing/2014/main" id="{6DCC6B0A-A0A5-327D-6904-058344976196}"/>
              </a:ext>
            </a:extLst>
          </p:cNvPr>
          <p:cNvSpPr/>
          <p:nvPr/>
        </p:nvSpPr>
        <p:spPr>
          <a:xfrm>
            <a:off x="3353932" y="1782619"/>
            <a:ext cx="158959" cy="2067992"/>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CE1ABAAF-3DBD-8535-675A-FE64EFDC1361}"/>
              </a:ext>
            </a:extLst>
          </p:cNvPr>
          <p:cNvSpPr/>
          <p:nvPr/>
        </p:nvSpPr>
        <p:spPr>
          <a:xfrm>
            <a:off x="3881939" y="1717964"/>
            <a:ext cx="158960" cy="2132645"/>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BF5541DC-A3AB-AE67-06D3-04F27C71FB52}"/>
              </a:ext>
            </a:extLst>
          </p:cNvPr>
          <p:cNvSpPr/>
          <p:nvPr/>
        </p:nvSpPr>
        <p:spPr>
          <a:xfrm>
            <a:off x="4410876" y="1717965"/>
            <a:ext cx="158960" cy="2132646"/>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6" name="Rectangle 15">
            <a:extLst>
              <a:ext uri="{FF2B5EF4-FFF2-40B4-BE49-F238E27FC236}">
                <a16:creationId xmlns:a16="http://schemas.microsoft.com/office/drawing/2014/main" id="{2867FC10-0E54-6086-B8FE-5244B543BADE}"/>
              </a:ext>
            </a:extLst>
          </p:cNvPr>
          <p:cNvSpPr/>
          <p:nvPr/>
        </p:nvSpPr>
        <p:spPr>
          <a:xfrm>
            <a:off x="4947996" y="1634836"/>
            <a:ext cx="148517" cy="221577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E6BCC9E0-591E-B20B-20B6-8C8896FA35DC}"/>
              </a:ext>
            </a:extLst>
          </p:cNvPr>
          <p:cNvSpPr/>
          <p:nvPr/>
        </p:nvSpPr>
        <p:spPr>
          <a:xfrm>
            <a:off x="5474359" y="1597891"/>
            <a:ext cx="153618" cy="2252719"/>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8" name="Rectangle 17">
            <a:extLst>
              <a:ext uri="{FF2B5EF4-FFF2-40B4-BE49-F238E27FC236}">
                <a16:creationId xmlns:a16="http://schemas.microsoft.com/office/drawing/2014/main" id="{A5F24126-87F1-5A71-535B-27ACF7E8587D}"/>
              </a:ext>
            </a:extLst>
          </p:cNvPr>
          <p:cNvSpPr/>
          <p:nvPr/>
        </p:nvSpPr>
        <p:spPr>
          <a:xfrm>
            <a:off x="6005823" y="1531495"/>
            <a:ext cx="159969" cy="2319116"/>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9" name="Rectangle 18">
            <a:extLst>
              <a:ext uri="{FF2B5EF4-FFF2-40B4-BE49-F238E27FC236}">
                <a16:creationId xmlns:a16="http://schemas.microsoft.com/office/drawing/2014/main" id="{112824CA-AF17-7118-3BD1-6B490BDE1F15}"/>
              </a:ext>
            </a:extLst>
          </p:cNvPr>
          <p:cNvSpPr/>
          <p:nvPr/>
        </p:nvSpPr>
        <p:spPr>
          <a:xfrm>
            <a:off x="6540342" y="1565564"/>
            <a:ext cx="153619" cy="2285046"/>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1" name="Rectangle 20">
            <a:extLst>
              <a:ext uri="{FF2B5EF4-FFF2-40B4-BE49-F238E27FC236}">
                <a16:creationId xmlns:a16="http://schemas.microsoft.com/office/drawing/2014/main" id="{240C4029-0AC9-F174-6A33-08CE88609F38}"/>
              </a:ext>
            </a:extLst>
          </p:cNvPr>
          <p:cNvSpPr/>
          <p:nvPr/>
        </p:nvSpPr>
        <p:spPr>
          <a:xfrm>
            <a:off x="7598032" y="1565564"/>
            <a:ext cx="153620" cy="2285045"/>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2" name="Rectangle 21">
            <a:extLst>
              <a:ext uri="{FF2B5EF4-FFF2-40B4-BE49-F238E27FC236}">
                <a16:creationId xmlns:a16="http://schemas.microsoft.com/office/drawing/2014/main" id="{C7E11A3C-9B15-E20E-054E-E15B78C4F9A0}"/>
              </a:ext>
            </a:extLst>
          </p:cNvPr>
          <p:cNvSpPr/>
          <p:nvPr/>
        </p:nvSpPr>
        <p:spPr>
          <a:xfrm>
            <a:off x="8126652" y="1565564"/>
            <a:ext cx="161536" cy="2285045"/>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7" name="TextBox 6">
            <a:extLst>
              <a:ext uri="{FF2B5EF4-FFF2-40B4-BE49-F238E27FC236}">
                <a16:creationId xmlns:a16="http://schemas.microsoft.com/office/drawing/2014/main" id="{2BB0A29A-9F2D-7E87-936D-74444DEFAD8E}"/>
              </a:ext>
            </a:extLst>
          </p:cNvPr>
          <p:cNvSpPr txBox="1"/>
          <p:nvPr/>
        </p:nvSpPr>
        <p:spPr>
          <a:xfrm>
            <a:off x="-8754" y="5051898"/>
            <a:ext cx="9144000" cy="1272735"/>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err="1">
                <a:solidFill>
                  <a:schemeClr val="accent3">
                    <a:lumMod val="75000"/>
                  </a:schemeClr>
                </a:solidFill>
                <a:latin typeface="Quire Sans" panose="020B0502040400020003" pitchFamily="34" charset="0"/>
              </a:rPr>
              <a:t>Ramulator</a:t>
            </a:r>
            <a:r>
              <a:rPr lang="en-US" sz="2800" dirty="0">
                <a:solidFill>
                  <a:schemeClr val="accent3">
                    <a:lumMod val="75000"/>
                  </a:schemeClr>
                </a:solidFill>
                <a:latin typeface="Quire Sans" panose="020B0502040400020003" pitchFamily="34" charset="0"/>
              </a:rPr>
              <a:t> </a:t>
            </a:r>
            <a:r>
              <a:rPr lang="en-US" sz="2800" dirty="0">
                <a:solidFill>
                  <a:schemeClr val="accent3">
                    <a:lumMod val="75000"/>
                  </a:schemeClr>
                </a:solidFill>
                <a:latin typeface="Trebuchet MS" panose="020B0703020202090204" pitchFamily="34" charset="0"/>
              </a:rPr>
              <a:t>2.0</a:t>
            </a:r>
            <a:r>
              <a:rPr lang="en-US" sz="2800" dirty="0">
                <a:solidFill>
                  <a:srgbClr val="7030A0"/>
                </a:solidFill>
                <a:latin typeface="Quire Sans" panose="020B0502040400020003" pitchFamily="34" charset="0"/>
              </a:rPr>
              <a:t> </a:t>
            </a:r>
            <a:r>
              <a:rPr lang="en-US" sz="2800" dirty="0">
                <a:solidFill>
                  <a:prstClr val="black"/>
                </a:solidFill>
                <a:latin typeface="Quire Sans" panose="020B0502040400020003" pitchFamily="34" charset="0"/>
              </a:rPr>
              <a:t>demonstrates</a:t>
            </a:r>
            <a:br>
              <a:rPr lang="en-US" sz="2800" dirty="0">
                <a:solidFill>
                  <a:prstClr val="black"/>
                </a:solidFill>
                <a:latin typeface="Quire Sans" panose="020B0502040400020003" pitchFamily="34" charset="0"/>
              </a:rPr>
            </a:br>
            <a:r>
              <a:rPr lang="en-US" sz="2800" dirty="0">
                <a:solidFill>
                  <a:prstClr val="black"/>
                </a:solidFill>
                <a:latin typeface="Trebuchet MS" panose="020B0703020202090204" pitchFamily="34" charset="0"/>
              </a:rPr>
              <a:t>27.2</a:t>
            </a:r>
            <a:r>
              <a:rPr lang="en-US" sz="2800" dirty="0">
                <a:solidFill>
                  <a:prstClr val="black"/>
                </a:solidFill>
                <a:latin typeface="Quire Sans" panose="020B0502040400020003" pitchFamily="34" charset="0"/>
              </a:rPr>
              <a:t>x (</a:t>
            </a:r>
            <a:r>
              <a:rPr lang="en-US" sz="2800" dirty="0">
                <a:solidFill>
                  <a:prstClr val="black"/>
                </a:solidFill>
                <a:latin typeface="Trebuchet MS" panose="020B0703020202090204" pitchFamily="34" charset="0"/>
              </a:rPr>
              <a:t>33.0</a:t>
            </a:r>
            <a:r>
              <a:rPr lang="en-US" sz="2800" dirty="0">
                <a:solidFill>
                  <a:prstClr val="black"/>
                </a:solidFill>
                <a:latin typeface="Quire Sans" panose="020B0502040400020003" pitchFamily="34" charset="0"/>
              </a:rPr>
              <a:t>x) average (maximum) speedup </a:t>
            </a:r>
            <a:br>
              <a:rPr lang="en-US" sz="2800" dirty="0">
                <a:solidFill>
                  <a:prstClr val="black"/>
                </a:solidFill>
                <a:latin typeface="Quire Sans" panose="020B0502040400020003" pitchFamily="34" charset="0"/>
              </a:rPr>
            </a:br>
            <a:r>
              <a:rPr lang="en-US" sz="2800" dirty="0">
                <a:solidFill>
                  <a:prstClr val="black"/>
                </a:solidFill>
                <a:latin typeface="Quire Sans" panose="020B0502040400020003" pitchFamily="34" charset="0"/>
              </a:rPr>
              <a:t>across tested array sizes</a:t>
            </a:r>
            <a:endParaRPr lang="en-US" sz="2800" dirty="0">
              <a:solidFill>
                <a:srgbClr val="C55910"/>
              </a:solidFill>
              <a:latin typeface="Quire Sans" panose="020B0502040400020003" pitchFamily="34" charset="0"/>
              <a:ea typeface="Cambria"/>
            </a:endParaRPr>
          </a:p>
        </p:txBody>
      </p:sp>
      <p:sp>
        <p:nvSpPr>
          <p:cNvPr id="9" name="Rectangle 8">
            <a:extLst>
              <a:ext uri="{FF2B5EF4-FFF2-40B4-BE49-F238E27FC236}">
                <a16:creationId xmlns:a16="http://schemas.microsoft.com/office/drawing/2014/main" id="{817D0BF3-0525-AB0F-602C-D02B31A5DFAD}"/>
              </a:ext>
            </a:extLst>
          </p:cNvPr>
          <p:cNvSpPr/>
          <p:nvPr/>
        </p:nvSpPr>
        <p:spPr>
          <a:xfrm>
            <a:off x="7069413" y="1565564"/>
            <a:ext cx="153619" cy="2285045"/>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Rectangle 10">
            <a:extLst>
              <a:ext uri="{FF2B5EF4-FFF2-40B4-BE49-F238E27FC236}">
                <a16:creationId xmlns:a16="http://schemas.microsoft.com/office/drawing/2014/main" id="{91FDB318-4356-EC0F-08D2-8A5E54E395B0}"/>
              </a:ext>
            </a:extLst>
          </p:cNvPr>
          <p:cNvSpPr/>
          <p:nvPr/>
        </p:nvSpPr>
        <p:spPr>
          <a:xfrm>
            <a:off x="1119737" y="748297"/>
            <a:ext cx="5690366" cy="484653"/>
          </a:xfrm>
          <a:prstGeom prst="rect">
            <a:avLst/>
          </a:prstGeom>
          <a:solidFill>
            <a:srgbClr val="FFFFFF">
              <a:alpha val="89975"/>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04628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dirty="0">
                <a:latin typeface="Quire Sans" panose="020B0502040400020003" pitchFamily="34" charset="0"/>
              </a:rPr>
              <a:t>Row-</a:t>
            </a:r>
            <a:r>
              <a:rPr lang="en-TR" sz="4000" dirty="0">
                <a:latin typeface="Quire Sans" panose="020B0502040400020003" pitchFamily="34" charset="0"/>
              </a:rPr>
              <a:t>Copy: Key Idea (RowClone)</a:t>
            </a:r>
          </a:p>
        </p:txBody>
      </p:sp>
      <p:cxnSp>
        <p:nvCxnSpPr>
          <p:cNvPr id="6" name="Straight Connector 90">
            <a:extLst>
              <a:ext uri="{FF2B5EF4-FFF2-40B4-BE49-F238E27FC236}">
                <a16:creationId xmlns:a16="http://schemas.microsoft.com/office/drawing/2014/main" id="{DC93BE41-8298-A543-9498-ADEC506F90FE}"/>
              </a:ext>
            </a:extLst>
          </p:cNvPr>
          <p:cNvCxnSpPr>
            <a:cxnSpLocks/>
          </p:cNvCxnSpPr>
          <p:nvPr/>
        </p:nvCxnSpPr>
        <p:spPr>
          <a:xfrm flipH="1" flipV="1">
            <a:off x="3575386" y="1145070"/>
            <a:ext cx="22059" cy="2133601"/>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92">
            <a:extLst>
              <a:ext uri="{FF2B5EF4-FFF2-40B4-BE49-F238E27FC236}">
                <a16:creationId xmlns:a16="http://schemas.microsoft.com/office/drawing/2014/main" id="{32026806-1774-E041-9F3B-A3F0AD583130}"/>
              </a:ext>
            </a:extLst>
          </p:cNvPr>
          <p:cNvCxnSpPr/>
          <p:nvPr/>
        </p:nvCxnSpPr>
        <p:spPr>
          <a:xfrm rot="5400000" flipH="1" flipV="1">
            <a:off x="29557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93">
            <a:extLst>
              <a:ext uri="{FF2B5EF4-FFF2-40B4-BE49-F238E27FC236}">
                <a16:creationId xmlns:a16="http://schemas.microsoft.com/office/drawing/2014/main" id="{26D35D72-131B-2345-83D1-6B45C3E4B3BF}"/>
              </a:ext>
            </a:extLst>
          </p:cNvPr>
          <p:cNvCxnSpPr/>
          <p:nvPr/>
        </p:nvCxnSpPr>
        <p:spPr>
          <a:xfrm rot="5400000" flipH="1" flipV="1">
            <a:off x="34129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94">
            <a:extLst>
              <a:ext uri="{FF2B5EF4-FFF2-40B4-BE49-F238E27FC236}">
                <a16:creationId xmlns:a16="http://schemas.microsoft.com/office/drawing/2014/main" id="{1EB98602-B5C5-144B-8804-A6E99E0838E8}"/>
              </a:ext>
            </a:extLst>
          </p:cNvPr>
          <p:cNvCxnSpPr/>
          <p:nvPr/>
        </p:nvCxnSpPr>
        <p:spPr>
          <a:xfrm rot="5400000" flipH="1" flipV="1">
            <a:off x="38701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A3E6FCB6-B5F4-F142-93B4-D708B3F918F8}"/>
              </a:ext>
            </a:extLst>
          </p:cNvPr>
          <p:cNvCxnSpPr/>
          <p:nvPr/>
        </p:nvCxnSpPr>
        <p:spPr>
          <a:xfrm rot="5400000" flipH="1" flipV="1">
            <a:off x="43273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5D437002-B48D-774C-9602-46DC9E27FEB4}"/>
              </a:ext>
            </a:extLst>
          </p:cNvPr>
          <p:cNvCxnSpPr/>
          <p:nvPr/>
        </p:nvCxnSpPr>
        <p:spPr>
          <a:xfrm rot="5400000" flipH="1" flipV="1">
            <a:off x="47845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6D2314D-8882-AE4A-A035-FCA6D6B5DA8C}"/>
              </a:ext>
            </a:extLst>
          </p:cNvPr>
          <p:cNvSpPr/>
          <p:nvPr/>
        </p:nvSpPr>
        <p:spPr>
          <a:xfrm>
            <a:off x="37939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13" name="Oval 12">
            <a:extLst>
              <a:ext uri="{FF2B5EF4-FFF2-40B4-BE49-F238E27FC236}">
                <a16:creationId xmlns:a16="http://schemas.microsoft.com/office/drawing/2014/main" id="{6D1BB6FF-C048-4F47-8CA1-4E055277FB6C}"/>
              </a:ext>
            </a:extLst>
          </p:cNvPr>
          <p:cNvSpPr/>
          <p:nvPr/>
        </p:nvSpPr>
        <p:spPr>
          <a:xfrm>
            <a:off x="42511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14" name="Oval 13">
            <a:extLst>
              <a:ext uri="{FF2B5EF4-FFF2-40B4-BE49-F238E27FC236}">
                <a16:creationId xmlns:a16="http://schemas.microsoft.com/office/drawing/2014/main" id="{948165C6-6828-384B-B3E7-BF0175FDE595}"/>
              </a:ext>
            </a:extLst>
          </p:cNvPr>
          <p:cNvSpPr/>
          <p:nvPr/>
        </p:nvSpPr>
        <p:spPr>
          <a:xfrm>
            <a:off x="47083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15" name="Oval 14">
            <a:extLst>
              <a:ext uri="{FF2B5EF4-FFF2-40B4-BE49-F238E27FC236}">
                <a16:creationId xmlns:a16="http://schemas.microsoft.com/office/drawing/2014/main" id="{A0C3A15F-93BD-3A4F-A8BE-9A46C13FACEF}"/>
              </a:ext>
            </a:extLst>
          </p:cNvPr>
          <p:cNvSpPr/>
          <p:nvPr/>
        </p:nvSpPr>
        <p:spPr>
          <a:xfrm>
            <a:off x="51655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16" name="Oval 15">
            <a:extLst>
              <a:ext uri="{FF2B5EF4-FFF2-40B4-BE49-F238E27FC236}">
                <a16:creationId xmlns:a16="http://schemas.microsoft.com/office/drawing/2014/main" id="{610307F3-0ABF-4445-B19F-D4C1560421AC}"/>
              </a:ext>
            </a:extLst>
          </p:cNvPr>
          <p:cNvSpPr/>
          <p:nvPr/>
        </p:nvSpPr>
        <p:spPr>
          <a:xfrm>
            <a:off x="56227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17" name="Oval 16">
            <a:extLst>
              <a:ext uri="{FF2B5EF4-FFF2-40B4-BE49-F238E27FC236}">
                <a16:creationId xmlns:a16="http://schemas.microsoft.com/office/drawing/2014/main" id="{6293E125-EDA5-3B41-B6DC-0919F5D5B074}"/>
              </a:ext>
            </a:extLst>
          </p:cNvPr>
          <p:cNvSpPr/>
          <p:nvPr/>
        </p:nvSpPr>
        <p:spPr>
          <a:xfrm>
            <a:off x="37939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18" name="Oval 17">
            <a:extLst>
              <a:ext uri="{FF2B5EF4-FFF2-40B4-BE49-F238E27FC236}">
                <a16:creationId xmlns:a16="http://schemas.microsoft.com/office/drawing/2014/main" id="{6DAADE2F-D409-174C-8E23-9DB879FA89AA}"/>
              </a:ext>
            </a:extLst>
          </p:cNvPr>
          <p:cNvSpPr/>
          <p:nvPr/>
        </p:nvSpPr>
        <p:spPr>
          <a:xfrm>
            <a:off x="42511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19" name="Oval 18">
            <a:extLst>
              <a:ext uri="{FF2B5EF4-FFF2-40B4-BE49-F238E27FC236}">
                <a16:creationId xmlns:a16="http://schemas.microsoft.com/office/drawing/2014/main" id="{443918E5-B81C-764E-A9B3-5166A05367BE}"/>
              </a:ext>
            </a:extLst>
          </p:cNvPr>
          <p:cNvSpPr/>
          <p:nvPr/>
        </p:nvSpPr>
        <p:spPr>
          <a:xfrm>
            <a:off x="47083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0" name="Oval 19">
            <a:extLst>
              <a:ext uri="{FF2B5EF4-FFF2-40B4-BE49-F238E27FC236}">
                <a16:creationId xmlns:a16="http://schemas.microsoft.com/office/drawing/2014/main" id="{96CD5291-F2E0-2245-8261-0E75AE20DD2B}"/>
              </a:ext>
            </a:extLst>
          </p:cNvPr>
          <p:cNvSpPr/>
          <p:nvPr/>
        </p:nvSpPr>
        <p:spPr>
          <a:xfrm>
            <a:off x="51655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1" name="Oval 20">
            <a:extLst>
              <a:ext uri="{FF2B5EF4-FFF2-40B4-BE49-F238E27FC236}">
                <a16:creationId xmlns:a16="http://schemas.microsoft.com/office/drawing/2014/main" id="{30C76276-6EC1-B147-9152-F2CFC1A1EFBD}"/>
              </a:ext>
            </a:extLst>
          </p:cNvPr>
          <p:cNvSpPr/>
          <p:nvPr/>
        </p:nvSpPr>
        <p:spPr>
          <a:xfrm>
            <a:off x="56227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2" name="Oval 21">
            <a:extLst>
              <a:ext uri="{FF2B5EF4-FFF2-40B4-BE49-F238E27FC236}">
                <a16:creationId xmlns:a16="http://schemas.microsoft.com/office/drawing/2014/main" id="{9B4B291C-1020-DE48-9B5A-C3D5D9BEC1AA}"/>
              </a:ext>
            </a:extLst>
          </p:cNvPr>
          <p:cNvSpPr/>
          <p:nvPr/>
        </p:nvSpPr>
        <p:spPr>
          <a:xfrm>
            <a:off x="3314700"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23" name="Oval 22">
            <a:extLst>
              <a:ext uri="{FF2B5EF4-FFF2-40B4-BE49-F238E27FC236}">
                <a16:creationId xmlns:a16="http://schemas.microsoft.com/office/drawing/2014/main" id="{01EC4ACC-6785-F546-88E8-7520E38F8FAC}"/>
              </a:ext>
            </a:extLst>
          </p:cNvPr>
          <p:cNvSpPr/>
          <p:nvPr/>
        </p:nvSpPr>
        <p:spPr>
          <a:xfrm>
            <a:off x="3314700"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24" name="Oval 23">
            <a:extLst>
              <a:ext uri="{FF2B5EF4-FFF2-40B4-BE49-F238E27FC236}">
                <a16:creationId xmlns:a16="http://schemas.microsoft.com/office/drawing/2014/main" id="{59E165C7-0636-BC4B-9F98-DDC5BF393244}"/>
              </a:ext>
            </a:extLst>
          </p:cNvPr>
          <p:cNvSpPr/>
          <p:nvPr/>
        </p:nvSpPr>
        <p:spPr>
          <a:xfrm>
            <a:off x="37939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25" name="Oval 24">
            <a:extLst>
              <a:ext uri="{FF2B5EF4-FFF2-40B4-BE49-F238E27FC236}">
                <a16:creationId xmlns:a16="http://schemas.microsoft.com/office/drawing/2014/main" id="{FBB2D0D2-22C0-9042-BE30-077017064347}"/>
              </a:ext>
            </a:extLst>
          </p:cNvPr>
          <p:cNvSpPr/>
          <p:nvPr/>
        </p:nvSpPr>
        <p:spPr>
          <a:xfrm>
            <a:off x="42511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t</a:t>
            </a:r>
          </a:p>
        </p:txBody>
      </p:sp>
      <p:sp>
        <p:nvSpPr>
          <p:cNvPr id="26" name="Oval 25">
            <a:extLst>
              <a:ext uri="{FF2B5EF4-FFF2-40B4-BE49-F238E27FC236}">
                <a16:creationId xmlns:a16="http://schemas.microsoft.com/office/drawing/2014/main" id="{C118A03B-F77B-1A4D-AEC8-64B7C40337AB}"/>
              </a:ext>
            </a:extLst>
          </p:cNvPr>
          <p:cNvSpPr/>
          <p:nvPr/>
        </p:nvSpPr>
        <p:spPr>
          <a:xfrm>
            <a:off x="51655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27" name="Oval 26">
            <a:extLst>
              <a:ext uri="{FF2B5EF4-FFF2-40B4-BE49-F238E27FC236}">
                <a16:creationId xmlns:a16="http://schemas.microsoft.com/office/drawing/2014/main" id="{D5303760-241A-B945-B1CE-AD4B399C0759}"/>
              </a:ext>
            </a:extLst>
          </p:cNvPr>
          <p:cNvSpPr/>
          <p:nvPr/>
        </p:nvSpPr>
        <p:spPr>
          <a:xfrm>
            <a:off x="56227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28" name="Oval 27">
            <a:extLst>
              <a:ext uri="{FF2B5EF4-FFF2-40B4-BE49-F238E27FC236}">
                <a16:creationId xmlns:a16="http://schemas.microsoft.com/office/drawing/2014/main" id="{D6776C81-5D76-8449-8020-36AC206B7CC4}"/>
              </a:ext>
            </a:extLst>
          </p:cNvPr>
          <p:cNvSpPr/>
          <p:nvPr/>
        </p:nvSpPr>
        <p:spPr>
          <a:xfrm>
            <a:off x="331470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d</a:t>
            </a:r>
          </a:p>
        </p:txBody>
      </p:sp>
      <p:sp>
        <p:nvSpPr>
          <p:cNvPr id="29" name="Oval 28">
            <a:extLst>
              <a:ext uri="{FF2B5EF4-FFF2-40B4-BE49-F238E27FC236}">
                <a16:creationId xmlns:a16="http://schemas.microsoft.com/office/drawing/2014/main" id="{3B89ED6C-09F0-384B-BBDA-9585F0AAFA2B}"/>
              </a:ext>
            </a:extLst>
          </p:cNvPr>
          <p:cNvSpPr/>
          <p:nvPr/>
        </p:nvSpPr>
        <p:spPr>
          <a:xfrm>
            <a:off x="4708360"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30" name="Oval 29">
            <a:extLst>
              <a:ext uri="{FF2B5EF4-FFF2-40B4-BE49-F238E27FC236}">
                <a16:creationId xmlns:a16="http://schemas.microsoft.com/office/drawing/2014/main" id="{D0B9E2E5-3666-A040-BF3C-A2D5FBB16E4A}"/>
              </a:ext>
            </a:extLst>
          </p:cNvPr>
          <p:cNvSpPr/>
          <p:nvPr/>
        </p:nvSpPr>
        <p:spPr>
          <a:xfrm>
            <a:off x="3314700"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1" name="Oval 30">
            <a:extLst>
              <a:ext uri="{FF2B5EF4-FFF2-40B4-BE49-F238E27FC236}">
                <a16:creationId xmlns:a16="http://schemas.microsoft.com/office/drawing/2014/main" id="{A10A05FF-D38A-0647-99E0-C8085C3335EE}"/>
              </a:ext>
            </a:extLst>
          </p:cNvPr>
          <p:cNvSpPr/>
          <p:nvPr/>
        </p:nvSpPr>
        <p:spPr>
          <a:xfrm>
            <a:off x="37939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2" name="Oval 31">
            <a:extLst>
              <a:ext uri="{FF2B5EF4-FFF2-40B4-BE49-F238E27FC236}">
                <a16:creationId xmlns:a16="http://schemas.microsoft.com/office/drawing/2014/main" id="{A2891298-0632-9842-9274-3DE6B2F7DFBB}"/>
              </a:ext>
            </a:extLst>
          </p:cNvPr>
          <p:cNvSpPr/>
          <p:nvPr/>
        </p:nvSpPr>
        <p:spPr>
          <a:xfrm>
            <a:off x="42511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3" name="Oval 32">
            <a:extLst>
              <a:ext uri="{FF2B5EF4-FFF2-40B4-BE49-F238E27FC236}">
                <a16:creationId xmlns:a16="http://schemas.microsoft.com/office/drawing/2014/main" id="{3B8870D6-587C-4942-8B6B-E8396BF33E83}"/>
              </a:ext>
            </a:extLst>
          </p:cNvPr>
          <p:cNvSpPr/>
          <p:nvPr/>
        </p:nvSpPr>
        <p:spPr>
          <a:xfrm>
            <a:off x="47083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4" name="Oval 33">
            <a:extLst>
              <a:ext uri="{FF2B5EF4-FFF2-40B4-BE49-F238E27FC236}">
                <a16:creationId xmlns:a16="http://schemas.microsoft.com/office/drawing/2014/main" id="{2B748F75-6915-DD4F-83DF-F31046E87F0A}"/>
              </a:ext>
            </a:extLst>
          </p:cNvPr>
          <p:cNvSpPr/>
          <p:nvPr/>
        </p:nvSpPr>
        <p:spPr>
          <a:xfrm>
            <a:off x="51655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sp>
        <p:nvSpPr>
          <p:cNvPr id="35" name="Oval 34">
            <a:extLst>
              <a:ext uri="{FF2B5EF4-FFF2-40B4-BE49-F238E27FC236}">
                <a16:creationId xmlns:a16="http://schemas.microsoft.com/office/drawing/2014/main" id="{716E70D3-B9BE-6A43-8E4F-685BD47556D1}"/>
              </a:ext>
            </a:extLst>
          </p:cNvPr>
          <p:cNvSpPr/>
          <p:nvPr/>
        </p:nvSpPr>
        <p:spPr>
          <a:xfrm>
            <a:off x="56227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Quire Sans" panose="020B0502040400020003" pitchFamily="34" charset="0"/>
              <a:cs typeface="Quire Sans" panose="020B0502040400020003" pitchFamily="34" charset="0"/>
            </a:endParaRPr>
          </a:p>
        </p:txBody>
      </p:sp>
      <p:cxnSp>
        <p:nvCxnSpPr>
          <p:cNvPr id="36" name="Curved Connector 64">
            <a:extLst>
              <a:ext uri="{FF2B5EF4-FFF2-40B4-BE49-F238E27FC236}">
                <a16:creationId xmlns:a16="http://schemas.microsoft.com/office/drawing/2014/main" id="{DD22920B-A884-2C45-8364-8E305BEED3A3}"/>
              </a:ext>
            </a:extLst>
          </p:cNvPr>
          <p:cNvCxnSpPr/>
          <p:nvPr/>
        </p:nvCxnSpPr>
        <p:spPr>
          <a:xfrm rot="10800000" flipV="1">
            <a:off x="3319405" y="1454674"/>
            <a:ext cx="1588" cy="2259904"/>
          </a:xfrm>
          <a:prstGeom prst="curvedConnector3">
            <a:avLst>
              <a:gd name="adj1" fmla="val 52121553"/>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urved Connector 69">
            <a:extLst>
              <a:ext uri="{FF2B5EF4-FFF2-40B4-BE49-F238E27FC236}">
                <a16:creationId xmlns:a16="http://schemas.microsoft.com/office/drawing/2014/main" id="{416C7445-87FC-324E-A5EB-BB2CEFD37625}"/>
              </a:ext>
            </a:extLst>
          </p:cNvPr>
          <p:cNvCxnSpPr/>
          <p:nvPr/>
        </p:nvCxnSpPr>
        <p:spPr>
          <a:xfrm flipV="1">
            <a:off x="6079959" y="2479976"/>
            <a:ext cx="1588" cy="1258275"/>
          </a:xfrm>
          <a:prstGeom prst="curvedConnector3">
            <a:avLst>
              <a:gd name="adj1" fmla="val 41200832"/>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Rounded Rectangle 73">
            <a:extLst>
              <a:ext uri="{FF2B5EF4-FFF2-40B4-BE49-F238E27FC236}">
                <a16:creationId xmlns:a16="http://schemas.microsoft.com/office/drawing/2014/main" id="{68D7C117-464C-9F46-B462-073A99792F8F}"/>
              </a:ext>
            </a:extLst>
          </p:cNvPr>
          <p:cNvSpPr/>
          <p:nvPr/>
        </p:nvSpPr>
        <p:spPr>
          <a:xfrm>
            <a:off x="1507959" y="4793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800" b="1" dirty="0">
                <a:latin typeface="Trebuchet MS" panose="020B0703020202090204" pitchFamily="34" charset="0"/>
                <a:cs typeface="Quire Sans" panose="020B0502040400020003" pitchFamily="34" charset="0"/>
              </a:rPr>
              <a:t>1</a:t>
            </a:r>
            <a:r>
              <a:rPr lang="en-US" sz="2800" b="1" dirty="0">
                <a:latin typeface="Quire Sans" panose="020B0502040400020003" pitchFamily="34" charset="0"/>
                <a:cs typeface="Quire Sans" panose="020B0502040400020003" pitchFamily="34" charset="0"/>
              </a:rPr>
              <a:t>. Source row to sense amplifiers</a:t>
            </a:r>
          </a:p>
        </p:txBody>
      </p:sp>
      <p:sp>
        <p:nvSpPr>
          <p:cNvPr id="39" name="Rounded Rectangle 74">
            <a:extLst>
              <a:ext uri="{FF2B5EF4-FFF2-40B4-BE49-F238E27FC236}">
                <a16:creationId xmlns:a16="http://schemas.microsoft.com/office/drawing/2014/main" id="{DCDEF526-ABD5-1F41-93A6-5A2FF25B5C50}"/>
              </a:ext>
            </a:extLst>
          </p:cNvPr>
          <p:cNvSpPr/>
          <p:nvPr/>
        </p:nvSpPr>
        <p:spPr>
          <a:xfrm>
            <a:off x="1507959" y="5555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800" b="1" dirty="0">
                <a:latin typeface="Trebuchet MS" panose="020B0703020202090204" pitchFamily="34" charset="0"/>
                <a:cs typeface="Quire Sans" panose="020B0502040400020003" pitchFamily="34" charset="0"/>
              </a:rPr>
              <a:t>2</a:t>
            </a:r>
            <a:r>
              <a:rPr lang="en-US" sz="2800" b="1" dirty="0">
                <a:latin typeface="Quire Sans" panose="020B0502040400020003" pitchFamily="34" charset="0"/>
                <a:cs typeface="Quire Sans" panose="020B0502040400020003" pitchFamily="34" charset="0"/>
              </a:rPr>
              <a:t>. Sense amplifiers to destination row</a:t>
            </a:r>
          </a:p>
        </p:txBody>
      </p:sp>
      <p:sp>
        <p:nvSpPr>
          <p:cNvPr id="40" name="TextBox 75">
            <a:extLst>
              <a:ext uri="{FF2B5EF4-FFF2-40B4-BE49-F238E27FC236}">
                <a16:creationId xmlns:a16="http://schemas.microsoft.com/office/drawing/2014/main" id="{1D297357-A2CA-BA48-B3D2-D6C1126734A0}"/>
              </a:ext>
            </a:extLst>
          </p:cNvPr>
          <p:cNvSpPr txBox="1"/>
          <p:nvPr/>
        </p:nvSpPr>
        <p:spPr>
          <a:xfrm>
            <a:off x="3357668" y="3992287"/>
            <a:ext cx="2751074" cy="523220"/>
          </a:xfrm>
          <a:prstGeom prst="rect">
            <a:avLst/>
          </a:prstGeom>
          <a:noFill/>
        </p:spPr>
        <p:txBody>
          <a:bodyPr wrap="none" rtlCol="0">
            <a:spAutoFit/>
          </a:bodyPr>
          <a:lstStyle/>
          <a:p>
            <a:r>
              <a:rPr lang="en-US" sz="2800" dirty="0">
                <a:solidFill>
                  <a:schemeClr val="tx1">
                    <a:lumMod val="95000"/>
                    <a:lumOff val="5000"/>
                  </a:schemeClr>
                </a:solidFill>
                <a:latin typeface="Quire Sans" panose="020B0502040400020003" pitchFamily="34" charset="0"/>
                <a:cs typeface="Quire Sans" panose="020B0502040400020003" pitchFamily="34" charset="0"/>
              </a:rPr>
              <a:t>Sense Amplifiers</a:t>
            </a:r>
          </a:p>
        </p:txBody>
      </p:sp>
      <p:sp>
        <p:nvSpPr>
          <p:cNvPr id="41" name="Rounded Rectangle 52">
            <a:extLst>
              <a:ext uri="{FF2B5EF4-FFF2-40B4-BE49-F238E27FC236}">
                <a16:creationId xmlns:a16="http://schemas.microsoft.com/office/drawing/2014/main" id="{FFEDDF43-511C-B142-94A2-6A3DF17171BF}"/>
              </a:ext>
            </a:extLst>
          </p:cNvPr>
          <p:cNvSpPr/>
          <p:nvPr/>
        </p:nvSpPr>
        <p:spPr>
          <a:xfrm>
            <a:off x="3336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grpSp>
        <p:nvGrpSpPr>
          <p:cNvPr id="42" name="Group 76">
            <a:extLst>
              <a:ext uri="{FF2B5EF4-FFF2-40B4-BE49-F238E27FC236}">
                <a16:creationId xmlns:a16="http://schemas.microsoft.com/office/drawing/2014/main" id="{C02826A3-B195-A647-8695-D71357146264}"/>
              </a:ext>
            </a:extLst>
          </p:cNvPr>
          <p:cNvGrpSpPr/>
          <p:nvPr/>
        </p:nvGrpSpPr>
        <p:grpSpPr>
          <a:xfrm>
            <a:off x="3314700" y="2202414"/>
            <a:ext cx="2765259" cy="457200"/>
            <a:chOff x="3048000" y="3733800"/>
            <a:chExt cx="2765259" cy="457200"/>
          </a:xfrm>
        </p:grpSpPr>
        <p:sp>
          <p:nvSpPr>
            <p:cNvPr id="43" name="Oval 42">
              <a:extLst>
                <a:ext uri="{FF2B5EF4-FFF2-40B4-BE49-F238E27FC236}">
                  <a16:creationId xmlns:a16="http://schemas.microsoft.com/office/drawing/2014/main" id="{E960464A-EDB6-4649-B480-E497ED5BDEF1}"/>
                </a:ext>
              </a:extLst>
            </p:cNvPr>
            <p:cNvSpPr/>
            <p:nvPr/>
          </p:nvSpPr>
          <p:spPr>
            <a:xfrm>
              <a:off x="35272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44" name="Oval 43">
              <a:extLst>
                <a:ext uri="{FF2B5EF4-FFF2-40B4-BE49-F238E27FC236}">
                  <a16:creationId xmlns:a16="http://schemas.microsoft.com/office/drawing/2014/main" id="{7A419A0A-8D43-6C4F-88A7-5FECA93537E0}"/>
                </a:ext>
              </a:extLst>
            </p:cNvPr>
            <p:cNvSpPr/>
            <p:nvPr/>
          </p:nvSpPr>
          <p:spPr>
            <a:xfrm>
              <a:off x="39844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45" name="Oval 44">
              <a:extLst>
                <a:ext uri="{FF2B5EF4-FFF2-40B4-BE49-F238E27FC236}">
                  <a16:creationId xmlns:a16="http://schemas.microsoft.com/office/drawing/2014/main" id="{49741574-6CE5-864D-A183-C014B1EC4826}"/>
                </a:ext>
              </a:extLst>
            </p:cNvPr>
            <p:cNvSpPr/>
            <p:nvPr/>
          </p:nvSpPr>
          <p:spPr>
            <a:xfrm>
              <a:off x="44416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46" name="Oval 45">
              <a:extLst>
                <a:ext uri="{FF2B5EF4-FFF2-40B4-BE49-F238E27FC236}">
                  <a16:creationId xmlns:a16="http://schemas.microsoft.com/office/drawing/2014/main" id="{BD4FB5DC-3FEF-F447-B9B5-B6E7039F710D}"/>
                </a:ext>
              </a:extLst>
            </p:cNvPr>
            <p:cNvSpPr/>
            <p:nvPr/>
          </p:nvSpPr>
          <p:spPr>
            <a:xfrm>
              <a:off x="48988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47" name="Oval 46">
              <a:extLst>
                <a:ext uri="{FF2B5EF4-FFF2-40B4-BE49-F238E27FC236}">
                  <a16:creationId xmlns:a16="http://schemas.microsoft.com/office/drawing/2014/main" id="{DDA3D222-93AE-8F4D-B5E2-FDA012A66EB8}"/>
                </a:ext>
              </a:extLst>
            </p:cNvPr>
            <p:cNvSpPr/>
            <p:nvPr/>
          </p:nvSpPr>
          <p:spPr>
            <a:xfrm>
              <a:off x="53560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sp>
          <p:nvSpPr>
            <p:cNvPr id="48" name="Oval 47">
              <a:extLst>
                <a:ext uri="{FF2B5EF4-FFF2-40B4-BE49-F238E27FC236}">
                  <a16:creationId xmlns:a16="http://schemas.microsoft.com/office/drawing/2014/main" id="{0D202BC5-236F-8E4D-B6F2-7B6027AF7AFF}"/>
                </a:ext>
              </a:extLst>
            </p:cNvPr>
            <p:cNvSpPr/>
            <p:nvPr/>
          </p:nvSpPr>
          <p:spPr>
            <a:xfrm>
              <a:off x="3048000"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grpSp>
      <p:sp>
        <p:nvSpPr>
          <p:cNvPr id="49" name="Rounded Rectangle 77">
            <a:extLst>
              <a:ext uri="{FF2B5EF4-FFF2-40B4-BE49-F238E27FC236}">
                <a16:creationId xmlns:a16="http://schemas.microsoft.com/office/drawing/2014/main" id="{9375AC98-9004-CA4C-8EBF-FE60A2A6584A}"/>
              </a:ext>
            </a:extLst>
          </p:cNvPr>
          <p:cNvSpPr/>
          <p:nvPr/>
        </p:nvSpPr>
        <p:spPr>
          <a:xfrm>
            <a:off x="37939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0" name="Rounded Rectangle 78">
            <a:extLst>
              <a:ext uri="{FF2B5EF4-FFF2-40B4-BE49-F238E27FC236}">
                <a16:creationId xmlns:a16="http://schemas.microsoft.com/office/drawing/2014/main" id="{2CE998A5-3262-DA4C-92BB-03F8C70C4E13}"/>
              </a:ext>
            </a:extLst>
          </p:cNvPr>
          <p:cNvSpPr/>
          <p:nvPr/>
        </p:nvSpPr>
        <p:spPr>
          <a:xfrm>
            <a:off x="42511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1" name="Rounded Rectangle 79">
            <a:extLst>
              <a:ext uri="{FF2B5EF4-FFF2-40B4-BE49-F238E27FC236}">
                <a16:creationId xmlns:a16="http://schemas.microsoft.com/office/drawing/2014/main" id="{DD765D44-C1D0-E448-8570-913E3290DF91}"/>
              </a:ext>
            </a:extLst>
          </p:cNvPr>
          <p:cNvSpPr/>
          <p:nvPr/>
        </p:nvSpPr>
        <p:spPr>
          <a:xfrm>
            <a:off x="47083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2" name="Rounded Rectangle 80">
            <a:extLst>
              <a:ext uri="{FF2B5EF4-FFF2-40B4-BE49-F238E27FC236}">
                <a16:creationId xmlns:a16="http://schemas.microsoft.com/office/drawing/2014/main" id="{53181CB6-9E68-7843-9790-B7BAE83D186F}"/>
              </a:ext>
            </a:extLst>
          </p:cNvPr>
          <p:cNvSpPr/>
          <p:nvPr/>
        </p:nvSpPr>
        <p:spPr>
          <a:xfrm>
            <a:off x="51655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sp>
        <p:nvSpPr>
          <p:cNvPr id="53" name="Rounded Rectangle 81">
            <a:extLst>
              <a:ext uri="{FF2B5EF4-FFF2-40B4-BE49-F238E27FC236}">
                <a16:creationId xmlns:a16="http://schemas.microsoft.com/office/drawing/2014/main" id="{F73708A0-D697-8C42-A696-C251979F1BF5}"/>
              </a:ext>
            </a:extLst>
          </p:cNvPr>
          <p:cNvSpPr/>
          <p:nvPr/>
        </p:nvSpPr>
        <p:spPr>
          <a:xfrm>
            <a:off x="5622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Quire Sans" panose="020B0502040400020003" pitchFamily="34" charset="0"/>
              <a:cs typeface="Quire Sans" panose="020B0502040400020003" pitchFamily="34" charset="0"/>
            </a:endParaRPr>
          </a:p>
        </p:txBody>
      </p:sp>
      <p:grpSp>
        <p:nvGrpSpPr>
          <p:cNvPr id="54" name="Group 88">
            <a:extLst>
              <a:ext uri="{FF2B5EF4-FFF2-40B4-BE49-F238E27FC236}">
                <a16:creationId xmlns:a16="http://schemas.microsoft.com/office/drawing/2014/main" id="{BBC10ED0-1284-4E4F-94C9-130F782B3598}"/>
              </a:ext>
            </a:extLst>
          </p:cNvPr>
          <p:cNvGrpSpPr/>
          <p:nvPr/>
        </p:nvGrpSpPr>
        <p:grpSpPr>
          <a:xfrm>
            <a:off x="3336759" y="3269214"/>
            <a:ext cx="2743200" cy="685800"/>
            <a:chOff x="3048000" y="7696200"/>
            <a:chExt cx="2743200" cy="685800"/>
          </a:xfrm>
        </p:grpSpPr>
        <p:sp>
          <p:nvSpPr>
            <p:cNvPr id="55" name="Rounded Rectangle 82">
              <a:extLst>
                <a:ext uri="{FF2B5EF4-FFF2-40B4-BE49-F238E27FC236}">
                  <a16:creationId xmlns:a16="http://schemas.microsoft.com/office/drawing/2014/main" id="{082C2FC9-9891-5947-8A9F-279C22B51098}"/>
                </a:ext>
              </a:extLst>
            </p:cNvPr>
            <p:cNvSpPr/>
            <p:nvPr/>
          </p:nvSpPr>
          <p:spPr>
            <a:xfrm>
              <a:off x="3048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s</a:t>
              </a:r>
            </a:p>
          </p:txBody>
        </p:sp>
        <p:sp>
          <p:nvSpPr>
            <p:cNvPr id="56" name="Rounded Rectangle 83">
              <a:extLst>
                <a:ext uri="{FF2B5EF4-FFF2-40B4-BE49-F238E27FC236}">
                  <a16:creationId xmlns:a16="http://schemas.microsoft.com/office/drawing/2014/main" id="{6EF64EA3-42A5-884D-AEE8-290A2E9C2C5D}"/>
                </a:ext>
              </a:extLst>
            </p:cNvPr>
            <p:cNvSpPr/>
            <p:nvPr/>
          </p:nvSpPr>
          <p:spPr>
            <a:xfrm>
              <a:off x="35052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57" name="Rounded Rectangle 84">
              <a:extLst>
                <a:ext uri="{FF2B5EF4-FFF2-40B4-BE49-F238E27FC236}">
                  <a16:creationId xmlns:a16="http://schemas.microsoft.com/office/drawing/2014/main" id="{289A63CE-BDEA-D747-B4ED-3A812612CC5E}"/>
                </a:ext>
              </a:extLst>
            </p:cNvPr>
            <p:cNvSpPr/>
            <p:nvPr/>
          </p:nvSpPr>
          <p:spPr>
            <a:xfrm>
              <a:off x="39624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c</a:t>
              </a:r>
            </a:p>
          </p:txBody>
        </p:sp>
        <p:sp>
          <p:nvSpPr>
            <p:cNvPr id="58" name="Rounded Rectangle 85">
              <a:extLst>
                <a:ext uri="{FF2B5EF4-FFF2-40B4-BE49-F238E27FC236}">
                  <a16:creationId xmlns:a16="http://schemas.microsoft.com/office/drawing/2014/main" id="{F234983A-BF55-9E4F-B828-00A7CEDEC7CA}"/>
                </a:ext>
              </a:extLst>
            </p:cNvPr>
            <p:cNvSpPr/>
            <p:nvPr/>
          </p:nvSpPr>
          <p:spPr>
            <a:xfrm>
              <a:off x="44196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r</a:t>
              </a:r>
            </a:p>
          </p:txBody>
        </p:sp>
        <p:sp>
          <p:nvSpPr>
            <p:cNvPr id="59" name="Rounded Rectangle 86">
              <a:extLst>
                <a:ext uri="{FF2B5EF4-FFF2-40B4-BE49-F238E27FC236}">
                  <a16:creationId xmlns:a16="http://schemas.microsoft.com/office/drawing/2014/main" id="{920DAE28-304C-4B4A-B3D9-2BA1587C2C01}"/>
                </a:ext>
              </a:extLst>
            </p:cNvPr>
            <p:cNvSpPr/>
            <p:nvPr/>
          </p:nvSpPr>
          <p:spPr>
            <a:xfrm>
              <a:off x="48768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o</a:t>
              </a:r>
            </a:p>
          </p:txBody>
        </p:sp>
        <p:sp>
          <p:nvSpPr>
            <p:cNvPr id="60" name="Rounded Rectangle 87">
              <a:extLst>
                <a:ext uri="{FF2B5EF4-FFF2-40B4-BE49-F238E27FC236}">
                  <a16:creationId xmlns:a16="http://schemas.microsoft.com/office/drawing/2014/main" id="{C302E451-1213-FB45-B913-0FC59265937C}"/>
                </a:ext>
              </a:extLst>
            </p:cNvPr>
            <p:cNvSpPr/>
            <p:nvPr/>
          </p:nvSpPr>
          <p:spPr>
            <a:xfrm>
              <a:off x="5334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Quire Sans" panose="020B0502040400020003" pitchFamily="34" charset="0"/>
                  <a:cs typeface="Quire Sans" panose="020B0502040400020003" pitchFamily="34" charset="0"/>
                </a:rPr>
                <a:t>w</a:t>
              </a:r>
            </a:p>
          </p:txBody>
        </p:sp>
      </p:grpSp>
      <p:sp>
        <p:nvSpPr>
          <p:cNvPr id="61" name="Oval 60">
            <a:extLst>
              <a:ext uri="{FF2B5EF4-FFF2-40B4-BE49-F238E27FC236}">
                <a16:creationId xmlns:a16="http://schemas.microsoft.com/office/drawing/2014/main" id="{ACADB4B4-549C-924B-8FB3-FE60C887AE04}"/>
              </a:ext>
            </a:extLst>
          </p:cNvPr>
          <p:cNvSpPr/>
          <p:nvPr/>
        </p:nvSpPr>
        <p:spPr>
          <a:xfrm>
            <a:off x="593559" y="5555214"/>
            <a:ext cx="609600" cy="60960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Quire Sans" panose="020B0502040400020003" pitchFamily="34" charset="0"/>
                <a:cs typeface="Quire Sans" panose="020B0502040400020003" pitchFamily="34" charset="0"/>
              </a:rPr>
              <a:t>?</a:t>
            </a:r>
          </a:p>
        </p:txBody>
      </p:sp>
      <p:sp>
        <p:nvSpPr>
          <p:cNvPr id="62" name="Oval 61">
            <a:extLst>
              <a:ext uri="{FF2B5EF4-FFF2-40B4-BE49-F238E27FC236}">
                <a16:creationId xmlns:a16="http://schemas.microsoft.com/office/drawing/2014/main" id="{2DBA8AD8-8F29-6F42-9EFB-5DBB1FF0C12B}"/>
              </a:ext>
            </a:extLst>
          </p:cNvPr>
          <p:cNvSpPr/>
          <p:nvPr/>
        </p:nvSpPr>
        <p:spPr>
          <a:xfrm>
            <a:off x="593559" y="4793214"/>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Quire Sans" panose="020B0502040400020003" pitchFamily="34" charset="0"/>
                <a:cs typeface="Quire Sans" panose="020B0502040400020003" pitchFamily="34" charset="0"/>
                <a:sym typeface="Wingdings 2"/>
              </a:rPr>
              <a:t></a:t>
            </a:r>
            <a:endParaRPr lang="en-US" sz="3200" dirty="0">
              <a:latin typeface="Quire Sans" panose="020B0502040400020003" pitchFamily="34" charset="0"/>
              <a:cs typeface="Quire Sans" panose="020B0502040400020003" pitchFamily="34" charset="0"/>
            </a:endParaRPr>
          </a:p>
        </p:txBody>
      </p:sp>
      <p:sp>
        <p:nvSpPr>
          <p:cNvPr id="63" name="TextBox 62">
            <a:extLst>
              <a:ext uri="{FF2B5EF4-FFF2-40B4-BE49-F238E27FC236}">
                <a16:creationId xmlns:a16="http://schemas.microsoft.com/office/drawing/2014/main" id="{7D66F050-FBDA-4CD7-7A06-B33C0D4DC712}"/>
              </a:ext>
            </a:extLst>
          </p:cNvPr>
          <p:cNvSpPr txBox="1"/>
          <p:nvPr/>
        </p:nvSpPr>
        <p:spPr>
          <a:xfrm>
            <a:off x="3343939" y="6476796"/>
            <a:ext cx="2456122"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[Seshadri+ MICRO’</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13</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
        <p:nvSpPr>
          <p:cNvPr id="3" name="Slide Number Placeholder 2">
            <a:extLst>
              <a:ext uri="{FF2B5EF4-FFF2-40B4-BE49-F238E27FC236}">
                <a16:creationId xmlns:a16="http://schemas.microsoft.com/office/drawing/2014/main" id="{F47A2E24-FC77-343A-01CA-45204500CC9D}"/>
              </a:ext>
            </a:extLst>
          </p:cNvPr>
          <p:cNvSpPr>
            <a:spLocks noGrp="1"/>
          </p:cNvSpPr>
          <p:nvPr>
            <p:ph type="sldNum" sz="quarter" idx="12"/>
          </p:nvPr>
        </p:nvSpPr>
        <p:spPr/>
        <p:txBody>
          <a:bodyPr/>
          <a:lstStyle/>
          <a:p>
            <a:fld id="{C19D2B53-EDAE-4B41-B849-8916FA40BCB6}" type="slidenum">
              <a:rPr lang="en-US" smtClean="0"/>
              <a:pPr/>
              <a:t>9</a:t>
            </a:fld>
            <a:endParaRPr lang="en-US" dirty="0"/>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61" grpId="0" animBg="1"/>
      <p:bldP spid="6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118F-BC22-566A-EDB1-AA28A69FB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111B1-08B0-F20F-D483-AC3757006FAB}"/>
              </a:ext>
            </a:extLst>
          </p:cNvPr>
          <p:cNvSpPr>
            <a:spLocks noGrp="1"/>
          </p:cNvSpPr>
          <p:nvPr>
            <p:ph type="title"/>
          </p:nvPr>
        </p:nvSpPr>
        <p:spPr/>
        <p:txBody>
          <a:bodyPr>
            <a:normAutofit/>
          </a:bodyPr>
          <a:lstStyle/>
          <a:p>
            <a:r>
              <a:rPr lang="en-US" sz="3800" dirty="0"/>
              <a:t>Key Takeaways</a:t>
            </a:r>
          </a:p>
        </p:txBody>
      </p:sp>
      <p:sp>
        <p:nvSpPr>
          <p:cNvPr id="4" name="Slide Number Placeholder 3">
            <a:extLst>
              <a:ext uri="{FF2B5EF4-FFF2-40B4-BE49-F238E27FC236}">
                <a16:creationId xmlns:a16="http://schemas.microsoft.com/office/drawing/2014/main" id="{FA96A766-9751-C160-93A2-27C4EA75188E}"/>
              </a:ext>
            </a:extLst>
          </p:cNvPr>
          <p:cNvSpPr>
            <a:spLocks noGrp="1"/>
          </p:cNvSpPr>
          <p:nvPr>
            <p:ph type="sldNum" sz="quarter" idx="12"/>
          </p:nvPr>
        </p:nvSpPr>
        <p:spPr/>
        <p:txBody>
          <a:bodyPr/>
          <a:lstStyle/>
          <a:p>
            <a:fld id="{C19D2B53-EDAE-4B41-B849-8916FA40BCB6}" type="slidenum">
              <a:rPr lang="en-US" smtClean="0"/>
              <a:pPr/>
              <a:t>90</a:t>
            </a:fld>
            <a:endParaRPr lang="en-US" dirty="0"/>
          </a:p>
        </p:txBody>
      </p:sp>
      <p:grpSp>
        <p:nvGrpSpPr>
          <p:cNvPr id="23" name="Group 22">
            <a:extLst>
              <a:ext uri="{FF2B5EF4-FFF2-40B4-BE49-F238E27FC236}">
                <a16:creationId xmlns:a16="http://schemas.microsoft.com/office/drawing/2014/main" id="{123C5C1B-21AD-6726-C492-7176D175E56A}"/>
              </a:ext>
            </a:extLst>
          </p:cNvPr>
          <p:cNvGrpSpPr/>
          <p:nvPr/>
        </p:nvGrpSpPr>
        <p:grpSpPr>
          <a:xfrm>
            <a:off x="248098" y="1434819"/>
            <a:ext cx="8647804" cy="1994181"/>
            <a:chOff x="248098" y="2185540"/>
            <a:chExt cx="8647804" cy="3213741"/>
          </a:xfrm>
        </p:grpSpPr>
        <p:sp>
          <p:nvSpPr>
            <p:cNvPr id="24" name="Rounded Rectangle 23">
              <a:extLst>
                <a:ext uri="{FF2B5EF4-FFF2-40B4-BE49-F238E27FC236}">
                  <a16:creationId xmlns:a16="http://schemas.microsoft.com/office/drawing/2014/main" id="{517DB94D-407E-01E9-15C3-DAA2B4A73CE8}"/>
                </a:ext>
              </a:extLst>
            </p:cNvPr>
            <p:cNvSpPr/>
            <p:nvPr/>
          </p:nvSpPr>
          <p:spPr>
            <a:xfrm>
              <a:off x="248098" y="2185540"/>
              <a:ext cx="8647804" cy="3213741"/>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25" name="Rectangle 24">
              <a:extLst>
                <a:ext uri="{FF2B5EF4-FFF2-40B4-BE49-F238E27FC236}">
                  <a16:creationId xmlns:a16="http://schemas.microsoft.com/office/drawing/2014/main" id="{372B8AB8-971A-92EF-FAE2-CA7A845B9484}"/>
                </a:ext>
              </a:extLst>
            </p:cNvPr>
            <p:cNvSpPr/>
            <p:nvPr/>
          </p:nvSpPr>
          <p:spPr>
            <a:xfrm>
              <a:off x="318574" y="3004303"/>
              <a:ext cx="8497318" cy="2237998"/>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DRAM technique evaluation platforms that </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do not faithfully model a modern processor </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report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high benefits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in</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favor of DRAM techniques</a:t>
              </a:r>
            </a:p>
          </p:txBody>
        </p:sp>
        <p:sp>
          <p:nvSpPr>
            <p:cNvPr id="26" name="TextBox 25">
              <a:extLst>
                <a:ext uri="{FF2B5EF4-FFF2-40B4-BE49-F238E27FC236}">
                  <a16:creationId xmlns:a16="http://schemas.microsoft.com/office/drawing/2014/main" id="{F5161C47-890D-B676-C8DE-94CAC4779D82}"/>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27" name="Group 26">
            <a:extLst>
              <a:ext uri="{FF2B5EF4-FFF2-40B4-BE49-F238E27FC236}">
                <a16:creationId xmlns:a16="http://schemas.microsoft.com/office/drawing/2014/main" id="{A4A6316D-D26A-F09B-061D-2EDE588A1B08}"/>
              </a:ext>
            </a:extLst>
          </p:cNvPr>
          <p:cNvGrpSpPr/>
          <p:nvPr/>
        </p:nvGrpSpPr>
        <p:grpSpPr>
          <a:xfrm>
            <a:off x="248098" y="3946872"/>
            <a:ext cx="8647804" cy="1706314"/>
            <a:chOff x="248098" y="2185542"/>
            <a:chExt cx="8647804" cy="2146136"/>
          </a:xfrm>
        </p:grpSpPr>
        <p:sp>
          <p:nvSpPr>
            <p:cNvPr id="28" name="Rounded Rectangle 27">
              <a:extLst>
                <a:ext uri="{FF2B5EF4-FFF2-40B4-BE49-F238E27FC236}">
                  <a16:creationId xmlns:a16="http://schemas.microsoft.com/office/drawing/2014/main" id="{DCFFA191-8C31-DC8D-3228-0600C54425E1}"/>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29" name="Rectangle 28">
              <a:extLst>
                <a:ext uri="{FF2B5EF4-FFF2-40B4-BE49-F238E27FC236}">
                  <a16:creationId xmlns:a16="http://schemas.microsoft.com/office/drawing/2014/main" id="{5D63ADC1-30A6-50ED-0885-FE9F7C0D18F7}"/>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RowClone (still) </a:t>
              </a:r>
              <a:r>
                <a:rPr kumimoji="0" lang="en-US" sz="2800" b="0" i="0" u="none" strike="noStrike" kern="1200" cap="none" spc="0" normalizeH="0" baseline="0" noProof="0" dirty="0">
                  <a:ln>
                    <a:noFill/>
                  </a:ln>
                  <a:solidFill>
                    <a:schemeClr val="accent2">
                      <a:lumMod val="75000"/>
                    </a:schemeClr>
                  </a:solidFill>
                  <a:effectLst/>
                  <a:uLnTx/>
                  <a:uFillTx/>
                  <a:latin typeface="Quire Sans" panose="020B0502040400020003" pitchFamily="34" charset="0"/>
                  <a:cs typeface="Quire Sans" panose="020B0502040400020003" pitchFamily="34" charset="0"/>
                </a:rPr>
                <a:t>significantly improves performance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when compared to a </a:t>
              </a:r>
              <a:r>
                <a:rPr kumimoji="0" lang="en-US" sz="2800" b="0" i="0" u="none" strike="noStrike" kern="1200" cap="none" spc="0" normalizeH="0" baseline="0" noProof="0" dirty="0">
                  <a:ln>
                    <a:noFill/>
                  </a:ln>
                  <a:solidFill>
                    <a:schemeClr val="accent2">
                      <a:lumMod val="75000"/>
                    </a:schemeClr>
                  </a:solidFill>
                  <a:effectLst/>
                  <a:uLnTx/>
                  <a:uFillTx/>
                  <a:latin typeface="Quire Sans" panose="020B0502040400020003" pitchFamily="34" charset="0"/>
                  <a:cs typeface="Quire Sans" panose="020B0502040400020003" pitchFamily="34" charset="0"/>
                </a:rPr>
                <a:t>modern CPU baseline</a:t>
              </a:r>
            </a:p>
          </p:txBody>
        </p:sp>
        <p:sp>
          <p:nvSpPr>
            <p:cNvPr id="30" name="TextBox 29">
              <a:extLst>
                <a:ext uri="{FF2B5EF4-FFF2-40B4-BE49-F238E27FC236}">
                  <a16:creationId xmlns:a16="http://schemas.microsoft.com/office/drawing/2014/main" id="{7DC6E271-E4D3-FDBE-18C8-9152CCFE5A89}"/>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spTree>
    <p:extLst>
      <p:ext uri="{BB962C8B-B14F-4D97-AF65-F5344CB8AC3E}">
        <p14:creationId xmlns:p14="http://schemas.microsoft.com/office/powerpoint/2010/main" val="940007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3F30-469C-6EBD-0E92-26821A9D9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D31E2-DAF5-D69E-6AD8-C5D1C9A04264}"/>
              </a:ext>
            </a:extLst>
          </p:cNvPr>
          <p:cNvSpPr>
            <a:spLocks noGrp="1"/>
          </p:cNvSpPr>
          <p:nvPr>
            <p:ph type="title"/>
          </p:nvPr>
        </p:nvSpPr>
        <p:spPr/>
        <p:txBody>
          <a:bodyPr/>
          <a:lstStyle/>
          <a:p>
            <a:r>
              <a:rPr lang="en-US" dirty="0"/>
              <a:t>Two Case Studies</a:t>
            </a:r>
          </a:p>
        </p:txBody>
      </p:sp>
      <p:sp>
        <p:nvSpPr>
          <p:cNvPr id="10" name="Content Placeholder 9">
            <a:extLst>
              <a:ext uri="{FF2B5EF4-FFF2-40B4-BE49-F238E27FC236}">
                <a16:creationId xmlns:a16="http://schemas.microsoft.com/office/drawing/2014/main" id="{B15641D3-D694-CFE8-8117-E37D2B52F62F}"/>
              </a:ext>
            </a:extLst>
          </p:cNvPr>
          <p:cNvSpPr>
            <a:spLocks noGrp="1"/>
          </p:cNvSpPr>
          <p:nvPr>
            <p:ph idx="1"/>
          </p:nvPr>
        </p:nvSpPr>
        <p:spPr/>
        <p:txBody>
          <a:bodyPr>
            <a:normAutofit/>
          </a:bodyPr>
          <a:lstStyle/>
          <a:p>
            <a:r>
              <a:rPr lang="en-US" sz="3200" dirty="0"/>
              <a:t>Realistic performance evaluations of</a:t>
            </a:r>
          </a:p>
        </p:txBody>
      </p:sp>
      <p:sp>
        <p:nvSpPr>
          <p:cNvPr id="4" name="Slide Number Placeholder 3">
            <a:extLst>
              <a:ext uri="{FF2B5EF4-FFF2-40B4-BE49-F238E27FC236}">
                <a16:creationId xmlns:a16="http://schemas.microsoft.com/office/drawing/2014/main" id="{43E080AB-5CDC-F2D2-42CF-59FE48CE1B91}"/>
              </a:ext>
            </a:extLst>
          </p:cNvPr>
          <p:cNvSpPr>
            <a:spLocks noGrp="1"/>
          </p:cNvSpPr>
          <p:nvPr>
            <p:ph type="sldNum" sz="quarter" idx="12"/>
          </p:nvPr>
        </p:nvSpPr>
        <p:spPr/>
        <p:txBody>
          <a:bodyPr/>
          <a:lstStyle/>
          <a:p>
            <a:fld id="{C19D2B53-EDAE-4B41-B849-8916FA40BCB6}" type="slidenum">
              <a:rPr lang="en-US" smtClean="0"/>
              <a:pPr/>
              <a:t>91</a:t>
            </a:fld>
            <a:endParaRPr lang="en-US" dirty="0"/>
          </a:p>
        </p:txBody>
      </p:sp>
      <p:sp>
        <p:nvSpPr>
          <p:cNvPr id="5" name="Oval 4">
            <a:extLst>
              <a:ext uri="{FF2B5EF4-FFF2-40B4-BE49-F238E27FC236}">
                <a16:creationId xmlns:a16="http://schemas.microsoft.com/office/drawing/2014/main" id="{80C8FE88-3D6F-F06F-395A-61748AB02F38}"/>
              </a:ext>
            </a:extLst>
          </p:cNvPr>
          <p:cNvSpPr/>
          <p:nvPr/>
        </p:nvSpPr>
        <p:spPr>
          <a:xfrm>
            <a:off x="600753" y="2366698"/>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08D5BAF2-D9CF-D234-80A3-C414D3AD7163}"/>
              </a:ext>
            </a:extLst>
          </p:cNvPr>
          <p:cNvSpPr txBox="1"/>
          <p:nvPr/>
        </p:nvSpPr>
        <p:spPr>
          <a:xfrm>
            <a:off x="1928129" y="2372560"/>
            <a:ext cx="5909071" cy="914402"/>
          </a:xfrm>
          <a:prstGeom prst="rect">
            <a:avLst/>
          </a:prstGeom>
          <a:noFill/>
          <a:ln w="57150">
            <a:noFill/>
          </a:ln>
        </p:spPr>
        <p:txBody>
          <a:bodyPr wrap="none" rtlCol="0" anchor="ctr">
            <a:noAutofit/>
          </a:bodyPr>
          <a:lstStyle/>
          <a:p>
            <a:pPr>
              <a:lnSpc>
                <a:spcPct val="90000"/>
              </a:lnSpc>
            </a:pPr>
            <a:r>
              <a:rPr lang="en-US" sz="3200" b="1" dirty="0"/>
              <a:t>In-DRAM Row Copy (RowClone)</a:t>
            </a:r>
          </a:p>
        </p:txBody>
      </p:sp>
      <p:sp>
        <p:nvSpPr>
          <p:cNvPr id="7" name="Oval 6">
            <a:extLst>
              <a:ext uri="{FF2B5EF4-FFF2-40B4-BE49-F238E27FC236}">
                <a16:creationId xmlns:a16="http://schemas.microsoft.com/office/drawing/2014/main" id="{DD13C4C1-156D-0F35-78FC-6E442A233E71}"/>
              </a:ext>
            </a:extLst>
          </p:cNvPr>
          <p:cNvSpPr/>
          <p:nvPr/>
        </p:nvSpPr>
        <p:spPr>
          <a:xfrm>
            <a:off x="600753" y="416448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8" name="TextBox 7">
            <a:extLst>
              <a:ext uri="{FF2B5EF4-FFF2-40B4-BE49-F238E27FC236}">
                <a16:creationId xmlns:a16="http://schemas.microsoft.com/office/drawing/2014/main" id="{D25D7296-086B-165E-9C06-08EEF5EFA2E5}"/>
              </a:ext>
            </a:extLst>
          </p:cNvPr>
          <p:cNvSpPr txBox="1"/>
          <p:nvPr/>
        </p:nvSpPr>
        <p:spPr>
          <a:xfrm>
            <a:off x="1928129" y="4164478"/>
            <a:ext cx="5909071" cy="914402"/>
          </a:xfrm>
          <a:prstGeom prst="rect">
            <a:avLst/>
          </a:prstGeom>
          <a:noFill/>
          <a:ln w="57150">
            <a:noFill/>
          </a:ln>
        </p:spPr>
        <p:txBody>
          <a:bodyPr wrap="none" rtlCol="0" anchor="ctr">
            <a:noAutofit/>
          </a:bodyPr>
          <a:lstStyle/>
          <a:p>
            <a:pPr>
              <a:lnSpc>
                <a:spcPct val="90000"/>
              </a:lnSpc>
            </a:pPr>
            <a:r>
              <a:rPr lang="en-US" sz="3200" dirty="0"/>
              <a:t>DRAM Access Latency Reduction</a:t>
            </a:r>
          </a:p>
        </p:txBody>
      </p:sp>
    </p:spTree>
    <p:extLst>
      <p:ext uri="{BB962C8B-B14F-4D97-AF65-F5344CB8AC3E}">
        <p14:creationId xmlns:p14="http://schemas.microsoft.com/office/powerpoint/2010/main" val="18816104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496D-85F9-8F24-EFF4-B5F6267B0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A6839-1C71-AF38-AFF8-321B799CF793}"/>
              </a:ext>
            </a:extLst>
          </p:cNvPr>
          <p:cNvSpPr>
            <a:spLocks noGrp="1"/>
          </p:cNvSpPr>
          <p:nvPr>
            <p:ph type="title"/>
          </p:nvPr>
        </p:nvSpPr>
        <p:spPr/>
        <p:txBody>
          <a:bodyPr/>
          <a:lstStyle/>
          <a:p>
            <a:r>
              <a:rPr lang="en-US" dirty="0"/>
              <a:t>Two Case Studies</a:t>
            </a:r>
          </a:p>
        </p:txBody>
      </p:sp>
      <p:sp>
        <p:nvSpPr>
          <p:cNvPr id="10" name="Content Placeholder 9">
            <a:extLst>
              <a:ext uri="{FF2B5EF4-FFF2-40B4-BE49-F238E27FC236}">
                <a16:creationId xmlns:a16="http://schemas.microsoft.com/office/drawing/2014/main" id="{8B1DEDF1-0EEC-A4E4-365F-AD17E5574DBC}"/>
              </a:ext>
            </a:extLst>
          </p:cNvPr>
          <p:cNvSpPr>
            <a:spLocks noGrp="1"/>
          </p:cNvSpPr>
          <p:nvPr>
            <p:ph idx="1"/>
          </p:nvPr>
        </p:nvSpPr>
        <p:spPr/>
        <p:txBody>
          <a:bodyPr>
            <a:normAutofit/>
          </a:bodyPr>
          <a:lstStyle/>
          <a:p>
            <a:r>
              <a:rPr lang="en-US" sz="3200" dirty="0"/>
              <a:t>Realistic performance evaluations of</a:t>
            </a:r>
          </a:p>
        </p:txBody>
      </p:sp>
      <p:sp>
        <p:nvSpPr>
          <p:cNvPr id="4" name="Slide Number Placeholder 3">
            <a:extLst>
              <a:ext uri="{FF2B5EF4-FFF2-40B4-BE49-F238E27FC236}">
                <a16:creationId xmlns:a16="http://schemas.microsoft.com/office/drawing/2014/main" id="{475EBA15-C28B-F925-0765-4D1311BF536F}"/>
              </a:ext>
            </a:extLst>
          </p:cNvPr>
          <p:cNvSpPr>
            <a:spLocks noGrp="1"/>
          </p:cNvSpPr>
          <p:nvPr>
            <p:ph type="sldNum" sz="quarter" idx="12"/>
          </p:nvPr>
        </p:nvSpPr>
        <p:spPr/>
        <p:txBody>
          <a:bodyPr/>
          <a:lstStyle/>
          <a:p>
            <a:fld id="{C19D2B53-EDAE-4B41-B849-8916FA40BCB6}" type="slidenum">
              <a:rPr lang="en-US" smtClean="0"/>
              <a:pPr/>
              <a:t>92</a:t>
            </a:fld>
            <a:endParaRPr lang="en-US" dirty="0"/>
          </a:p>
        </p:txBody>
      </p:sp>
      <p:sp>
        <p:nvSpPr>
          <p:cNvPr id="5" name="Oval 4">
            <a:extLst>
              <a:ext uri="{FF2B5EF4-FFF2-40B4-BE49-F238E27FC236}">
                <a16:creationId xmlns:a16="http://schemas.microsoft.com/office/drawing/2014/main" id="{45C87A98-5B02-9626-4ED9-FAF26BA91A6C}"/>
              </a:ext>
            </a:extLst>
          </p:cNvPr>
          <p:cNvSpPr/>
          <p:nvPr/>
        </p:nvSpPr>
        <p:spPr>
          <a:xfrm>
            <a:off x="600753" y="2366698"/>
            <a:ext cx="914400" cy="914400"/>
          </a:xfrm>
          <a:prstGeom prst="ellipse">
            <a:avLst/>
          </a:prstGeom>
          <a:solidFill>
            <a:schemeClr val="accent4">
              <a:lumMod val="20000"/>
              <a:lumOff val="80000"/>
            </a:schemeClr>
          </a:solidFill>
          <a:ln w="38100">
            <a:solidFill>
              <a:schemeClr val="accent4">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4">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293CC05D-EFAE-0938-8ECA-614FD306AC04}"/>
              </a:ext>
            </a:extLst>
          </p:cNvPr>
          <p:cNvSpPr txBox="1"/>
          <p:nvPr/>
        </p:nvSpPr>
        <p:spPr>
          <a:xfrm>
            <a:off x="1928129" y="2372560"/>
            <a:ext cx="5909071" cy="914402"/>
          </a:xfrm>
          <a:prstGeom prst="rect">
            <a:avLst/>
          </a:prstGeom>
          <a:noFill/>
          <a:ln w="57150">
            <a:noFill/>
          </a:ln>
        </p:spPr>
        <p:txBody>
          <a:bodyPr wrap="none" rtlCol="0" anchor="ctr">
            <a:noAutofit/>
          </a:bodyPr>
          <a:lstStyle/>
          <a:p>
            <a:pPr>
              <a:lnSpc>
                <a:spcPct val="90000"/>
              </a:lnSpc>
            </a:pPr>
            <a:r>
              <a:rPr lang="en-US" sz="3200" dirty="0"/>
              <a:t>In-DRAM Row Copy (RowClone)</a:t>
            </a:r>
          </a:p>
        </p:txBody>
      </p:sp>
      <p:sp>
        <p:nvSpPr>
          <p:cNvPr id="7" name="Oval 6">
            <a:extLst>
              <a:ext uri="{FF2B5EF4-FFF2-40B4-BE49-F238E27FC236}">
                <a16:creationId xmlns:a16="http://schemas.microsoft.com/office/drawing/2014/main" id="{C3D5B100-7D2D-F106-C59A-84799F596089}"/>
              </a:ext>
            </a:extLst>
          </p:cNvPr>
          <p:cNvSpPr/>
          <p:nvPr/>
        </p:nvSpPr>
        <p:spPr>
          <a:xfrm>
            <a:off x="600753" y="4164480"/>
            <a:ext cx="914400" cy="914400"/>
          </a:xfrm>
          <a:prstGeom prst="ellipse">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6">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6">
                  <a:lumMod val="75000"/>
                </a:schemeClr>
              </a:solidFill>
              <a:effectLst/>
              <a:uLnTx/>
              <a:uFillTx/>
              <a:latin typeface="Trebuchet MS" panose="020B0703020202090204" pitchFamily="34" charset="0"/>
            </a:endParaRPr>
          </a:p>
        </p:txBody>
      </p:sp>
      <p:sp>
        <p:nvSpPr>
          <p:cNvPr id="8" name="TextBox 7">
            <a:extLst>
              <a:ext uri="{FF2B5EF4-FFF2-40B4-BE49-F238E27FC236}">
                <a16:creationId xmlns:a16="http://schemas.microsoft.com/office/drawing/2014/main" id="{4E8A6B9E-B59B-6106-AC85-C93D5B089CC2}"/>
              </a:ext>
            </a:extLst>
          </p:cNvPr>
          <p:cNvSpPr txBox="1"/>
          <p:nvPr/>
        </p:nvSpPr>
        <p:spPr>
          <a:xfrm>
            <a:off x="1928129" y="4164478"/>
            <a:ext cx="5909071" cy="914402"/>
          </a:xfrm>
          <a:prstGeom prst="rect">
            <a:avLst/>
          </a:prstGeom>
          <a:noFill/>
          <a:ln w="57150">
            <a:noFill/>
          </a:ln>
        </p:spPr>
        <p:txBody>
          <a:bodyPr wrap="none" rtlCol="0" anchor="ctr">
            <a:noAutofit/>
          </a:bodyPr>
          <a:lstStyle/>
          <a:p>
            <a:pPr>
              <a:lnSpc>
                <a:spcPct val="90000"/>
              </a:lnSpc>
            </a:pPr>
            <a:r>
              <a:rPr lang="en-US" sz="3200" b="1" dirty="0"/>
              <a:t>DRAM Access Latency Reduction</a:t>
            </a:r>
          </a:p>
        </p:txBody>
      </p:sp>
      <p:sp>
        <p:nvSpPr>
          <p:cNvPr id="11" name="Rectangle 10">
            <a:extLst>
              <a:ext uri="{FF2B5EF4-FFF2-40B4-BE49-F238E27FC236}">
                <a16:creationId xmlns:a16="http://schemas.microsoft.com/office/drawing/2014/main" id="{FDA83B3D-00E5-46B1-FDED-0DA5516F4CCC}"/>
              </a:ext>
            </a:extLst>
          </p:cNvPr>
          <p:cNvSpPr/>
          <p:nvPr/>
        </p:nvSpPr>
        <p:spPr>
          <a:xfrm>
            <a:off x="521506" y="1575479"/>
            <a:ext cx="7867016" cy="2299457"/>
          </a:xfrm>
          <a:prstGeom prst="rect">
            <a:avLst/>
          </a:prstGeom>
          <a:solidFill>
            <a:srgbClr val="FFFFFF">
              <a:alpha val="89804"/>
            </a:srgb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739030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9100C-42E9-2B67-3298-4C8D032E22BF}"/>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54883B13-5847-9E46-A8C9-A5E1BAAC10B0}"/>
              </a:ext>
            </a:extLst>
          </p:cNvPr>
          <p:cNvGrpSpPr/>
          <p:nvPr/>
        </p:nvGrpSpPr>
        <p:grpSpPr>
          <a:xfrm>
            <a:off x="2832102" y="1392322"/>
            <a:ext cx="3577213" cy="3431477"/>
            <a:chOff x="6451817" y="73723"/>
            <a:chExt cx="2611796" cy="2369557"/>
          </a:xfrm>
        </p:grpSpPr>
        <p:grpSp>
          <p:nvGrpSpPr>
            <p:cNvPr id="32" name="Group 31">
              <a:extLst>
                <a:ext uri="{FF2B5EF4-FFF2-40B4-BE49-F238E27FC236}">
                  <a16:creationId xmlns:a16="http://schemas.microsoft.com/office/drawing/2014/main" id="{EB9482E7-643D-2441-931C-924E27843D93}"/>
                </a:ext>
              </a:extLst>
            </p:cNvPr>
            <p:cNvGrpSpPr/>
            <p:nvPr/>
          </p:nvGrpSpPr>
          <p:grpSpPr>
            <a:xfrm>
              <a:off x="6451817" y="73723"/>
              <a:ext cx="2611796" cy="2369557"/>
              <a:chOff x="-52931" y="1016557"/>
              <a:chExt cx="3471820" cy="2983179"/>
            </a:xfrm>
          </p:grpSpPr>
          <p:sp>
            <p:nvSpPr>
              <p:cNvPr id="5" name="Rectangle 4">
                <a:extLst>
                  <a:ext uri="{FF2B5EF4-FFF2-40B4-BE49-F238E27FC236}">
                    <a16:creationId xmlns:a16="http://schemas.microsoft.com/office/drawing/2014/main" id="{F8C10EB4-B8AA-EE1B-2169-DCE6524DE930}"/>
                  </a:ext>
                </a:extLst>
              </p:cNvPr>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wordline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6" name="Straight Arrow Connector 5">
                <a:extLst>
                  <a:ext uri="{FF2B5EF4-FFF2-40B4-BE49-F238E27FC236}">
                    <a16:creationId xmlns:a16="http://schemas.microsoft.com/office/drawing/2014/main" id="{E09A3BC6-FECA-BA7F-1217-1AD70AB73FA4}"/>
                  </a:ext>
                </a:extLst>
              </p:cNvPr>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2EE3549-A6DB-FEA7-EC7A-2A824663AFB4}"/>
                  </a:ext>
                </a:extLst>
              </p:cNvPr>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capacitor</a:t>
                </a:r>
              </a:p>
            </p:txBody>
          </p:sp>
          <p:sp>
            <p:nvSpPr>
              <p:cNvPr id="8" name="Rectangle 7">
                <a:extLst>
                  <a:ext uri="{FF2B5EF4-FFF2-40B4-BE49-F238E27FC236}">
                    <a16:creationId xmlns:a16="http://schemas.microsoft.com/office/drawing/2014/main" id="{0D6162D8-DF95-7D0D-D2BE-9D1B42503090}"/>
                  </a:ext>
                </a:extLst>
              </p:cNvPr>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access</a:t>
                </a:r>
              </a:p>
            </p:txBody>
          </p:sp>
          <p:sp>
            <p:nvSpPr>
              <p:cNvPr id="9" name="Rectangle 8">
                <a:extLst>
                  <a:ext uri="{FF2B5EF4-FFF2-40B4-BE49-F238E27FC236}">
                    <a16:creationId xmlns:a16="http://schemas.microsoft.com/office/drawing/2014/main" id="{DD6E177E-4847-7F2B-8793-827B9A9DDA36}"/>
                  </a:ext>
                </a:extLst>
              </p:cNvPr>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Quire Sans" panose="020B0502040400020003" pitchFamily="34" charset="0"/>
                    <a:cs typeface="Quire Sans" panose="020B0502040400020003" pitchFamily="34" charset="0"/>
                  </a:rPr>
                  <a:t>transistor</a:t>
                </a:r>
              </a:p>
            </p:txBody>
          </p:sp>
          <p:sp>
            <p:nvSpPr>
              <p:cNvPr id="10" name="Rectangle 9">
                <a:extLst>
                  <a:ext uri="{FF2B5EF4-FFF2-40B4-BE49-F238E27FC236}">
                    <a16:creationId xmlns:a16="http://schemas.microsoft.com/office/drawing/2014/main" id="{05A7EA4C-013C-2E65-5AC7-EBB470F6775D}"/>
                  </a:ext>
                </a:extLst>
              </p:cNvPr>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Quire Sans" panose="020B0502040400020003" pitchFamily="34" charset="0"/>
                    <a:cs typeface="Quire Sans" panose="020B0502040400020003" pitchFamily="34" charset="0"/>
                  </a:rPr>
                  <a:t>bitline</a:t>
                </a:r>
                <a:endParaRPr lang="en-US" sz="2000" i="1" dirty="0">
                  <a:solidFill>
                    <a:schemeClr val="tx1"/>
                  </a:solidFill>
                  <a:latin typeface="Quire Sans" panose="020B0502040400020003" pitchFamily="34" charset="0"/>
                  <a:cs typeface="Quire Sans" panose="020B0502040400020003" pitchFamily="34" charset="0"/>
                </a:endParaRPr>
              </a:p>
            </p:txBody>
          </p:sp>
          <p:cxnSp>
            <p:nvCxnSpPr>
              <p:cNvPr id="11" name="Straight Arrow Connector 10">
                <a:extLst>
                  <a:ext uri="{FF2B5EF4-FFF2-40B4-BE49-F238E27FC236}">
                    <a16:creationId xmlns:a16="http://schemas.microsoft.com/office/drawing/2014/main" id="{A5EFD9BB-4297-185D-C9EA-D46152433137}"/>
                  </a:ext>
                </a:extLst>
              </p:cNvPr>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9467D1-07C4-6F31-7B4A-4D468A466E77}"/>
                  </a:ext>
                </a:extLst>
              </p:cNvPr>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83F57A-B33E-B456-8539-C08F38685C6B}"/>
                  </a:ext>
                </a:extLst>
              </p:cNvPr>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9A8E25-CD3E-2ED6-71D8-AFCE9183849F}"/>
                  </a:ext>
                </a:extLst>
              </p:cNvPr>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298981-3800-31B5-D790-09AFE10946FB}"/>
                  </a:ext>
                </a:extLst>
              </p:cNvPr>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26E17B-B6FB-3585-14D6-73431E18BD4D}"/>
                  </a:ext>
                </a:extLst>
              </p:cNvPr>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AC3DB5-AE51-5892-F167-C975CB05269B}"/>
                  </a:ext>
                </a:extLst>
              </p:cNvPr>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460D36-F3B6-D728-F1A1-59C7D88DFC9A}"/>
                  </a:ext>
                </a:extLst>
              </p:cNvPr>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F2F5462-A6C5-E2AB-A3E2-7AA79B20AE8F}"/>
                  </a:ext>
                </a:extLst>
              </p:cNvPr>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C646487-7BE2-6EB0-67A6-E3B1F6A5BCC7}"/>
                  </a:ext>
                </a:extLst>
              </p:cNvPr>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07613B58-266A-5B8F-8FF4-7340FD622C7D}"/>
                  </a:ext>
                </a:extLst>
              </p:cNvPr>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B8C85B3-EEC9-61D7-BD06-6C8948F4866A}"/>
                  </a:ext>
                </a:extLst>
              </p:cNvPr>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71E6D85-CFC1-8EB2-6492-2579D0C72B7A}"/>
                  </a:ext>
                </a:extLst>
              </p:cNvPr>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89F3C7-949C-3A51-CD19-050F4A456A0A}"/>
                  </a:ext>
                </a:extLst>
              </p:cNvPr>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7156CF-93A4-94BC-864E-912D213C6B48}"/>
                  </a:ext>
                </a:extLst>
              </p:cNvPr>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A138521-2570-8E16-BB88-583853B7BDBC}"/>
                  </a:ext>
                </a:extLst>
              </p:cNvPr>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50EC6885-3C6C-E7C9-86D1-311D48B5C409}"/>
                </a:ext>
              </a:extLst>
            </p:cNvPr>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Quire Sans" panose="020B0502040400020003" pitchFamily="34" charset="0"/>
                  <a:cs typeface="Quire Sans" panose="020B0502040400020003" pitchFamily="34" charset="0"/>
                </a:rPr>
                <a:t>SA</a:t>
              </a:r>
            </a:p>
          </p:txBody>
        </p:sp>
      </p:grpSp>
      <p:sp>
        <p:nvSpPr>
          <p:cNvPr id="3" name="Rectangle 2">
            <a:extLst>
              <a:ext uri="{FF2B5EF4-FFF2-40B4-BE49-F238E27FC236}">
                <a16:creationId xmlns:a16="http://schemas.microsoft.com/office/drawing/2014/main" id="{2557D8FB-49EC-87DA-6F9C-61938AC56DB6}"/>
              </a:ext>
            </a:extLst>
          </p:cNvPr>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52" name="Straight Connector 51">
            <a:extLst>
              <a:ext uri="{FF2B5EF4-FFF2-40B4-BE49-F238E27FC236}">
                <a16:creationId xmlns:a16="http://schemas.microsoft.com/office/drawing/2014/main" id="{66F5E880-D403-0B3C-9342-77C29CA7CB6B}"/>
              </a:ext>
            </a:extLst>
          </p:cNvPr>
          <p:cNvCxnSpPr>
            <a:stCxn id="46" idx="3"/>
            <a:endCxn id="46" idx="3"/>
          </p:cNvCxnSpPr>
          <p:nvPr/>
        </p:nvCxnSpPr>
        <p:spPr>
          <a:xfrm>
            <a:off x="108523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14BACFBA-A396-E3BB-F407-D8589D7F6F90}"/>
              </a:ext>
            </a:extLst>
          </p:cNvPr>
          <p:cNvGrpSpPr/>
          <p:nvPr/>
        </p:nvGrpSpPr>
        <p:grpSpPr>
          <a:xfrm>
            <a:off x="23322" y="1960255"/>
            <a:ext cx="8458827" cy="3522955"/>
            <a:chOff x="124920" y="2084239"/>
            <a:chExt cx="8458827" cy="3522955"/>
          </a:xfrm>
        </p:grpSpPr>
        <p:grpSp>
          <p:nvGrpSpPr>
            <p:cNvPr id="75" name="Group 74">
              <a:extLst>
                <a:ext uri="{FF2B5EF4-FFF2-40B4-BE49-F238E27FC236}">
                  <a16:creationId xmlns:a16="http://schemas.microsoft.com/office/drawing/2014/main" id="{E2B3999C-77DC-680D-AD0A-54E78EAB3576}"/>
                </a:ext>
              </a:extLst>
            </p:cNvPr>
            <p:cNvGrpSpPr/>
            <p:nvPr/>
          </p:nvGrpSpPr>
          <p:grpSpPr>
            <a:xfrm>
              <a:off x="124920" y="2084239"/>
              <a:ext cx="8458827" cy="3522955"/>
              <a:chOff x="124920" y="2084239"/>
              <a:chExt cx="8458827" cy="3522955"/>
            </a:xfrm>
          </p:grpSpPr>
          <p:cxnSp>
            <p:nvCxnSpPr>
              <p:cNvPr id="34" name="Straight Connector 33">
                <a:extLst>
                  <a:ext uri="{FF2B5EF4-FFF2-40B4-BE49-F238E27FC236}">
                    <a16:creationId xmlns:a16="http://schemas.microsoft.com/office/drawing/2014/main" id="{1DEEAFAA-B160-E838-58BE-9FC35648224C}"/>
                  </a:ext>
                </a:extLst>
              </p:cNvPr>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AC263C-DF64-F409-C18D-4B54989B09E9}"/>
                  </a:ext>
                </a:extLst>
              </p:cNvPr>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FF519F-4058-CB0E-7AC9-7438B2B53B44}"/>
                  </a:ext>
                </a:extLst>
              </p:cNvPr>
              <p:cNvSpPr txBox="1"/>
              <p:nvPr/>
            </p:nvSpPr>
            <p:spPr>
              <a:xfrm>
                <a:off x="554928" y="2084239"/>
                <a:ext cx="631904"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b="1" baseline="-25000" dirty="0">
                  <a:latin typeface="Quire Sans" panose="020B0502040400020003" pitchFamily="34" charset="0"/>
                  <a:cs typeface="Quire Sans" panose="020B0502040400020003" pitchFamily="34" charset="0"/>
                </a:endParaRPr>
              </a:p>
            </p:txBody>
          </p:sp>
          <p:sp>
            <p:nvSpPr>
              <p:cNvPr id="48" name="TextBox 47">
                <a:extLst>
                  <a:ext uri="{FF2B5EF4-FFF2-40B4-BE49-F238E27FC236}">
                    <a16:creationId xmlns:a16="http://schemas.microsoft.com/office/drawing/2014/main" id="{BD3ACF04-D30A-0005-A86F-029DBA7800A8}"/>
                  </a:ext>
                </a:extLst>
              </p:cNvPr>
              <p:cNvSpPr txBox="1"/>
              <p:nvPr/>
            </p:nvSpPr>
            <p:spPr>
              <a:xfrm>
                <a:off x="124920" y="5145529"/>
                <a:ext cx="1109599"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0.5 </a:t>
                </a:r>
                <a:r>
                  <a:rPr lang="en-US" sz="2400" b="1" dirty="0" err="1">
                    <a:latin typeface="Quire Sans" panose="020B0502040400020003" pitchFamily="34" charset="0"/>
                    <a:cs typeface="Quire Sans" panose="020B0502040400020003" pitchFamily="34" charset="0"/>
                  </a:rPr>
                  <a:t>V</a:t>
                </a:r>
                <a:r>
                  <a:rPr lang="en-US" sz="2400" b="1" baseline="-25000" dirty="0" err="1">
                    <a:latin typeface="Quire Sans" panose="020B0502040400020003" pitchFamily="34" charset="0"/>
                    <a:cs typeface="Quire Sans" panose="020B0502040400020003" pitchFamily="34" charset="0"/>
                  </a:rPr>
                  <a:t>dd</a:t>
                </a:r>
                <a:endParaRPr lang="en-US" sz="2400" b="1" baseline="-25000" dirty="0">
                  <a:latin typeface="Quire Sans" panose="020B0502040400020003" pitchFamily="34" charset="0"/>
                  <a:cs typeface="Quire Sans" panose="020B0502040400020003" pitchFamily="34" charset="0"/>
                </a:endParaRPr>
              </a:p>
            </p:txBody>
          </p:sp>
        </p:grpSp>
        <p:cxnSp>
          <p:nvCxnSpPr>
            <p:cNvPr id="54" name="Straight Connector 53">
              <a:extLst>
                <a:ext uri="{FF2B5EF4-FFF2-40B4-BE49-F238E27FC236}">
                  <a16:creationId xmlns:a16="http://schemas.microsoft.com/office/drawing/2014/main" id="{645FD1CF-0FBF-29BF-0FF8-9B0C111DE71C}"/>
                </a:ext>
              </a:extLst>
            </p:cNvPr>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ACF9F1D4-B117-33AF-C997-562AF18180A0}"/>
              </a:ext>
            </a:extLst>
          </p:cNvPr>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E6352A0-1D4E-5E0C-652D-8AFA2CD47B84}"/>
              </a:ext>
            </a:extLst>
          </p:cNvPr>
          <p:cNvGrpSpPr/>
          <p:nvPr/>
        </p:nvGrpSpPr>
        <p:grpSpPr>
          <a:xfrm>
            <a:off x="1841501" y="4766362"/>
            <a:ext cx="1992208" cy="621453"/>
            <a:chOff x="1943099" y="4890346"/>
            <a:chExt cx="1992208" cy="621453"/>
          </a:xfrm>
        </p:grpSpPr>
        <p:sp>
          <p:nvSpPr>
            <p:cNvPr id="61" name="Freeform 60">
              <a:extLst>
                <a:ext uri="{FF2B5EF4-FFF2-40B4-BE49-F238E27FC236}">
                  <a16:creationId xmlns:a16="http://schemas.microsoft.com/office/drawing/2014/main" id="{C8DA46D7-328F-42A0-7A24-D3693782124B}"/>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68" name="Straight Connector 67">
              <a:extLst>
                <a:ext uri="{FF2B5EF4-FFF2-40B4-BE49-F238E27FC236}">
                  <a16:creationId xmlns:a16="http://schemas.microsoft.com/office/drawing/2014/main" id="{37F83058-6ED0-2D84-6DEE-CCA324D24859}"/>
                </a:ext>
              </a:extLst>
            </p:cNvPr>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E918F95-EF16-1178-BF9A-52D27B67D55F}"/>
              </a:ext>
            </a:extLst>
          </p:cNvPr>
          <p:cNvGrpSpPr/>
          <p:nvPr/>
        </p:nvGrpSpPr>
        <p:grpSpPr>
          <a:xfrm>
            <a:off x="3804255" y="2186281"/>
            <a:ext cx="4523252" cy="2600929"/>
            <a:chOff x="1943099" y="4890346"/>
            <a:chExt cx="1992208" cy="621453"/>
          </a:xfrm>
        </p:grpSpPr>
        <p:sp>
          <p:nvSpPr>
            <p:cNvPr id="73" name="Freeform 72">
              <a:extLst>
                <a:ext uri="{FF2B5EF4-FFF2-40B4-BE49-F238E27FC236}">
                  <a16:creationId xmlns:a16="http://schemas.microsoft.com/office/drawing/2014/main" id="{430EB84C-8BB4-8B79-CB79-51E5C55D642A}"/>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74" name="Straight Connector 73">
              <a:extLst>
                <a:ext uri="{FF2B5EF4-FFF2-40B4-BE49-F238E27FC236}">
                  <a16:creationId xmlns:a16="http://schemas.microsoft.com/office/drawing/2014/main" id="{A635947F-90DA-A6E7-B7DB-6797684B0490}"/>
                </a:ext>
              </a:extLst>
            </p:cNvPr>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78457018-256A-DF6F-9BDD-BA664C050AD4}"/>
              </a:ext>
            </a:extLst>
          </p:cNvPr>
          <p:cNvGrpSpPr/>
          <p:nvPr/>
        </p:nvGrpSpPr>
        <p:grpSpPr>
          <a:xfrm>
            <a:off x="1217789" y="5371413"/>
            <a:ext cx="1247423" cy="632961"/>
            <a:chOff x="1319387" y="5523973"/>
            <a:chExt cx="1247423" cy="632961"/>
          </a:xfrm>
        </p:grpSpPr>
        <p:sp>
          <p:nvSpPr>
            <p:cNvPr id="82" name="Rounded Rectangle 81">
              <a:extLst>
                <a:ext uri="{FF2B5EF4-FFF2-40B4-BE49-F238E27FC236}">
                  <a16:creationId xmlns:a16="http://schemas.microsoft.com/office/drawing/2014/main" id="{C2416045-A997-B891-EB2B-935D6276041D}"/>
                </a:ext>
              </a:extLst>
            </p:cNvPr>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4" name="Straight Arrow Connector 83">
              <a:extLst>
                <a:ext uri="{FF2B5EF4-FFF2-40B4-BE49-F238E27FC236}">
                  <a16:creationId xmlns:a16="http://schemas.microsoft.com/office/drawing/2014/main" id="{AFD5180F-5719-5AAA-876C-A690E9AF72F3}"/>
                </a:ext>
              </a:extLst>
            </p:cNvPr>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767B83B-6D3F-5826-E9B7-9D5D4D500EE8}"/>
              </a:ext>
            </a:extLst>
          </p:cNvPr>
          <p:cNvGrpSpPr/>
          <p:nvPr/>
        </p:nvGrpSpPr>
        <p:grpSpPr>
          <a:xfrm>
            <a:off x="3187266" y="5369208"/>
            <a:ext cx="1247423" cy="629111"/>
            <a:chOff x="1319387" y="5492987"/>
            <a:chExt cx="1247423" cy="629111"/>
          </a:xfrm>
        </p:grpSpPr>
        <p:sp>
          <p:nvSpPr>
            <p:cNvPr id="87" name="Rounded Rectangle 86">
              <a:extLst>
                <a:ext uri="{FF2B5EF4-FFF2-40B4-BE49-F238E27FC236}">
                  <a16:creationId xmlns:a16="http://schemas.microsoft.com/office/drawing/2014/main" id="{E9182568-3A88-FFC0-A1E4-E7263DE7D909}"/>
                </a:ext>
              </a:extLst>
            </p:cNvPr>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cxnSp>
          <p:nvCxnSpPr>
            <p:cNvPr id="88" name="Straight Arrow Connector 87">
              <a:extLst>
                <a:ext uri="{FF2B5EF4-FFF2-40B4-BE49-F238E27FC236}">
                  <a16:creationId xmlns:a16="http://schemas.microsoft.com/office/drawing/2014/main" id="{F6F265A1-B8F7-7674-98A2-A6E5102FF2DF}"/>
                </a:ext>
              </a:extLst>
            </p:cNvPr>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43E1C9C0-C2BE-91DF-C602-B2435E451280}"/>
              </a:ext>
            </a:extLst>
          </p:cNvPr>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C1328AA7-8473-7A11-EFFD-DCD6271DC1EC}"/>
              </a:ext>
            </a:extLst>
          </p:cNvPr>
          <p:cNvGrpSpPr/>
          <p:nvPr/>
        </p:nvGrpSpPr>
        <p:grpSpPr>
          <a:xfrm>
            <a:off x="1841090" y="2012313"/>
            <a:ext cx="6477521" cy="3370363"/>
            <a:chOff x="1841090" y="2136297"/>
            <a:chExt cx="6477521" cy="3370363"/>
          </a:xfrm>
        </p:grpSpPr>
        <p:sp>
          <p:nvSpPr>
            <p:cNvPr id="99" name="Freeform 98">
              <a:extLst>
                <a:ext uri="{FF2B5EF4-FFF2-40B4-BE49-F238E27FC236}">
                  <a16:creationId xmlns:a16="http://schemas.microsoft.com/office/drawing/2014/main" id="{06A2CB81-AC43-BAD3-7AD2-F00B703BFCEC}"/>
                </a:ext>
              </a:extLst>
            </p:cNvPr>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nvGrpSpPr>
            <p:cNvPr id="110" name="Group 109">
              <a:extLst>
                <a:ext uri="{FF2B5EF4-FFF2-40B4-BE49-F238E27FC236}">
                  <a16:creationId xmlns:a16="http://schemas.microsoft.com/office/drawing/2014/main" id="{C39AA0D1-954C-AED9-7360-E6CBA80A469B}"/>
                </a:ext>
              </a:extLst>
            </p:cNvPr>
            <p:cNvGrpSpPr/>
            <p:nvPr/>
          </p:nvGrpSpPr>
          <p:grpSpPr>
            <a:xfrm>
              <a:off x="3827782" y="2136297"/>
              <a:ext cx="4490829" cy="2615285"/>
              <a:chOff x="1943099" y="4890346"/>
              <a:chExt cx="1992208" cy="621453"/>
            </a:xfrm>
          </p:grpSpPr>
          <p:sp>
            <p:nvSpPr>
              <p:cNvPr id="111" name="Freeform 110">
                <a:extLst>
                  <a:ext uri="{FF2B5EF4-FFF2-40B4-BE49-F238E27FC236}">
                    <a16:creationId xmlns:a16="http://schemas.microsoft.com/office/drawing/2014/main" id="{C88BDBA4-4616-15DD-E1BA-5C4CF1DB06B0}"/>
                  </a:ext>
                </a:extLst>
              </p:cNvPr>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cxnSp>
            <p:nvCxnSpPr>
              <p:cNvPr id="112" name="Straight Connector 111">
                <a:extLst>
                  <a:ext uri="{FF2B5EF4-FFF2-40B4-BE49-F238E27FC236}">
                    <a16:creationId xmlns:a16="http://schemas.microsoft.com/office/drawing/2014/main" id="{B1B89813-B97D-2342-04D7-92514168D5E5}"/>
                  </a:ext>
                </a:extLst>
              </p:cNvPr>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a:extLst>
              <a:ext uri="{FF2B5EF4-FFF2-40B4-BE49-F238E27FC236}">
                <a16:creationId xmlns:a16="http://schemas.microsoft.com/office/drawing/2014/main" id="{C54E4E9D-27E2-CB33-5CCD-39F537AD88D2}"/>
              </a:ext>
            </a:extLst>
          </p:cNvPr>
          <p:cNvGrpSpPr/>
          <p:nvPr/>
        </p:nvGrpSpPr>
        <p:grpSpPr>
          <a:xfrm>
            <a:off x="1854349" y="2424210"/>
            <a:ext cx="6433695" cy="2931208"/>
            <a:chOff x="1854349" y="2629912"/>
            <a:chExt cx="6433695" cy="2849490"/>
          </a:xfrm>
        </p:grpSpPr>
        <p:sp>
          <p:nvSpPr>
            <p:cNvPr id="96" name="Freeform 95">
              <a:extLst>
                <a:ext uri="{FF2B5EF4-FFF2-40B4-BE49-F238E27FC236}">
                  <a16:creationId xmlns:a16="http://schemas.microsoft.com/office/drawing/2014/main" id="{8F5622BB-8230-18AC-BE93-117F73D5D9DB}"/>
                </a:ext>
              </a:extLst>
            </p:cNvPr>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17" name="Freeform 116">
              <a:extLst>
                <a:ext uri="{FF2B5EF4-FFF2-40B4-BE49-F238E27FC236}">
                  <a16:creationId xmlns:a16="http://schemas.microsoft.com/office/drawing/2014/main" id="{8F75CD64-6B11-D214-D2B4-A71F1A3B8604}"/>
                </a:ext>
              </a:extLst>
            </p:cNvPr>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25" name="Group 124">
            <a:extLst>
              <a:ext uri="{FF2B5EF4-FFF2-40B4-BE49-F238E27FC236}">
                <a16:creationId xmlns:a16="http://schemas.microsoft.com/office/drawing/2014/main" id="{B64FB72E-1883-3EFD-4F52-1E4DA98FE4E4}"/>
              </a:ext>
            </a:extLst>
          </p:cNvPr>
          <p:cNvGrpSpPr/>
          <p:nvPr/>
        </p:nvGrpSpPr>
        <p:grpSpPr>
          <a:xfrm>
            <a:off x="1847591" y="2683952"/>
            <a:ext cx="6440499" cy="2685256"/>
            <a:chOff x="1847591" y="2807936"/>
            <a:chExt cx="6440499" cy="2685256"/>
          </a:xfrm>
        </p:grpSpPr>
        <p:sp>
          <p:nvSpPr>
            <p:cNvPr id="105" name="Freeform 104">
              <a:extLst>
                <a:ext uri="{FF2B5EF4-FFF2-40B4-BE49-F238E27FC236}">
                  <a16:creationId xmlns:a16="http://schemas.microsoft.com/office/drawing/2014/main" id="{D3B77868-1F4F-7BAA-1811-3C7FB6A6E33C}"/>
                </a:ext>
              </a:extLst>
            </p:cNvPr>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20" name="Freeform 119">
              <a:extLst>
                <a:ext uri="{FF2B5EF4-FFF2-40B4-BE49-F238E27FC236}">
                  <a16:creationId xmlns:a16="http://schemas.microsoft.com/office/drawing/2014/main" id="{B964C4D0-3931-8BD9-050D-2B072179BFDC}"/>
                </a:ext>
              </a:extLst>
            </p:cNvPr>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26" name="TextBox 125">
            <a:extLst>
              <a:ext uri="{FF2B5EF4-FFF2-40B4-BE49-F238E27FC236}">
                <a16:creationId xmlns:a16="http://schemas.microsoft.com/office/drawing/2014/main" id="{9982B824-0F3B-4B27-D98E-B590C9705EDB}"/>
              </a:ext>
            </a:extLst>
          </p:cNvPr>
          <p:cNvSpPr txBox="1"/>
          <p:nvPr/>
        </p:nvSpPr>
        <p:spPr>
          <a:xfrm rot="16200000">
            <a:off x="-808042" y="3545155"/>
            <a:ext cx="2193229" cy="461665"/>
          </a:xfrm>
          <a:prstGeom prst="rect">
            <a:avLst/>
          </a:prstGeom>
          <a:noFill/>
        </p:spPr>
        <p:txBody>
          <a:bodyPr wrap="none" rtlCol="0">
            <a:spAutoFit/>
          </a:bodyPr>
          <a:lstStyle/>
          <a:p>
            <a:r>
              <a:rPr lang="en-US" sz="2400" b="1" dirty="0" err="1">
                <a:latin typeface="Quire Sans" panose="020B0502040400020003" pitchFamily="34" charset="0"/>
                <a:cs typeface="Quire Sans" panose="020B0502040400020003" pitchFamily="34" charset="0"/>
              </a:rPr>
              <a:t>Bitline</a:t>
            </a:r>
            <a:r>
              <a:rPr lang="en-US" sz="2400" b="1" dirty="0">
                <a:latin typeface="Quire Sans" panose="020B0502040400020003" pitchFamily="34" charset="0"/>
                <a:cs typeface="Quire Sans" panose="020B0502040400020003" pitchFamily="34" charset="0"/>
              </a:rPr>
              <a:t> Voltage</a:t>
            </a:r>
          </a:p>
        </p:txBody>
      </p:sp>
      <p:sp>
        <p:nvSpPr>
          <p:cNvPr id="127" name="TextBox 126">
            <a:extLst>
              <a:ext uri="{FF2B5EF4-FFF2-40B4-BE49-F238E27FC236}">
                <a16:creationId xmlns:a16="http://schemas.microsoft.com/office/drawing/2014/main" id="{0533E78F-8394-923E-7EB9-48936F600B9F}"/>
              </a:ext>
            </a:extLst>
          </p:cNvPr>
          <p:cNvSpPr txBox="1"/>
          <p:nvPr/>
        </p:nvSpPr>
        <p:spPr>
          <a:xfrm>
            <a:off x="4283811" y="5324737"/>
            <a:ext cx="867545" cy="461665"/>
          </a:xfrm>
          <a:prstGeom prst="rect">
            <a:avLst/>
          </a:prstGeom>
          <a:noFill/>
        </p:spPr>
        <p:txBody>
          <a:bodyPr wrap="none" rtlCol="0">
            <a:spAutoFit/>
          </a:bodyPr>
          <a:lstStyle/>
          <a:p>
            <a:r>
              <a:rPr lang="en-US" sz="2400" b="1" dirty="0">
                <a:latin typeface="Quire Sans" panose="020B0502040400020003" pitchFamily="34" charset="0"/>
                <a:cs typeface="Quire Sans" panose="020B0502040400020003" pitchFamily="34" charset="0"/>
              </a:rPr>
              <a:t>Time</a:t>
            </a:r>
          </a:p>
        </p:txBody>
      </p:sp>
      <p:sp>
        <p:nvSpPr>
          <p:cNvPr id="128" name="TextBox 127">
            <a:extLst>
              <a:ext uri="{FF2B5EF4-FFF2-40B4-BE49-F238E27FC236}">
                <a16:creationId xmlns:a16="http://schemas.microsoft.com/office/drawing/2014/main" id="{DD15F37A-2005-99C3-F9E0-A1E238587817}"/>
              </a:ext>
            </a:extLst>
          </p:cNvPr>
          <p:cNvSpPr txBox="1"/>
          <p:nvPr/>
        </p:nvSpPr>
        <p:spPr>
          <a:xfrm>
            <a:off x="1532459" y="2746288"/>
            <a:ext cx="1922322" cy="707886"/>
          </a:xfrm>
          <a:prstGeom prst="rect">
            <a:avLst/>
          </a:prstGeom>
          <a:noFill/>
        </p:spPr>
        <p:txBody>
          <a:bodyPr wrap="none" rtlCol="0">
            <a:spAutoFit/>
          </a:bodyPr>
          <a:lstStyle/>
          <a:p>
            <a:pPr algn="ctr"/>
            <a:r>
              <a:rPr lang="en-US" sz="2000" i="1" dirty="0">
                <a:solidFill>
                  <a:schemeClr val="bg1">
                    <a:lumMod val="50000"/>
                  </a:schemeClr>
                </a:solidFill>
                <a:latin typeface="Quire Sans" panose="020B0502040400020003" pitchFamily="34" charset="0"/>
                <a:cs typeface="Quire Sans" panose="020B0502040400020003" pitchFamily="34" charset="0"/>
              </a:rPr>
              <a:t>Ready to Access </a:t>
            </a:r>
          </a:p>
          <a:p>
            <a:pPr algn="ctr"/>
            <a:r>
              <a:rPr lang="en-US" sz="2000" i="1" dirty="0">
                <a:solidFill>
                  <a:schemeClr val="bg1">
                    <a:lumMod val="50000"/>
                  </a:schemeClr>
                </a:solidFill>
                <a:latin typeface="Quire Sans" panose="020B0502040400020003" pitchFamily="34" charset="0"/>
                <a:cs typeface="Quire Sans" panose="020B0502040400020003" pitchFamily="34" charset="0"/>
              </a:rPr>
              <a:t>Voltage Level</a:t>
            </a:r>
          </a:p>
        </p:txBody>
      </p:sp>
      <p:sp>
        <p:nvSpPr>
          <p:cNvPr id="136" name="TextBox 135">
            <a:extLst>
              <a:ext uri="{FF2B5EF4-FFF2-40B4-BE49-F238E27FC236}">
                <a16:creationId xmlns:a16="http://schemas.microsoft.com/office/drawing/2014/main" id="{6746DEC2-3A4F-B52F-6B50-50F94BC361AA}"/>
              </a:ext>
            </a:extLst>
          </p:cNvPr>
          <p:cNvSpPr txBox="1"/>
          <p:nvPr/>
        </p:nvSpPr>
        <p:spPr>
          <a:xfrm>
            <a:off x="4666205" y="6196174"/>
            <a:ext cx="708848" cy="461665"/>
          </a:xfrm>
          <a:prstGeom prst="rect">
            <a:avLst/>
          </a:prstGeom>
          <a:noFill/>
        </p:spPr>
        <p:txBody>
          <a:bodyPr wrap="none" rtlCol="0">
            <a:spAutoFit/>
          </a:bodyPr>
          <a:lstStyle/>
          <a:p>
            <a:r>
              <a:rPr lang="en-US" sz="2400" b="1" dirty="0" err="1">
                <a:solidFill>
                  <a:schemeClr val="accent1">
                    <a:lumMod val="50000"/>
                  </a:schemeClr>
                </a:solidFill>
                <a:latin typeface="Quire Sans" panose="020B0502040400020003" pitchFamily="34" charset="0"/>
                <a:cs typeface="Quire Sans" panose="020B0502040400020003" pitchFamily="34" charset="0"/>
              </a:rPr>
              <a:t>t</a:t>
            </a:r>
            <a:r>
              <a:rPr lang="en-US" sz="2400" b="1" baseline="-25000" dirty="0" err="1">
                <a:solidFill>
                  <a:schemeClr val="accent1">
                    <a:lumMod val="50000"/>
                  </a:schemeClr>
                </a:solidFill>
                <a:latin typeface="Quire Sans" panose="020B0502040400020003" pitchFamily="34" charset="0"/>
                <a:cs typeface="Quire Sans" panose="020B0502040400020003" pitchFamily="34" charset="0"/>
              </a:rPr>
              <a:t>RCD</a:t>
            </a:r>
            <a:endParaRPr lang="en-US" sz="2400" b="1" baseline="-25000" dirty="0">
              <a:solidFill>
                <a:schemeClr val="accent1">
                  <a:lumMod val="50000"/>
                </a:schemeClr>
              </a:solidFill>
              <a:latin typeface="Quire Sans" panose="020B0502040400020003" pitchFamily="34" charset="0"/>
              <a:cs typeface="Quire Sans" panose="020B0502040400020003" pitchFamily="34" charset="0"/>
            </a:endParaRPr>
          </a:p>
        </p:txBody>
      </p:sp>
      <p:grpSp>
        <p:nvGrpSpPr>
          <p:cNvPr id="31" name="Group 30">
            <a:extLst>
              <a:ext uri="{FF2B5EF4-FFF2-40B4-BE49-F238E27FC236}">
                <a16:creationId xmlns:a16="http://schemas.microsoft.com/office/drawing/2014/main" id="{1E90299C-DBC1-7E6E-B374-A77070A235B4}"/>
              </a:ext>
            </a:extLst>
          </p:cNvPr>
          <p:cNvGrpSpPr/>
          <p:nvPr/>
        </p:nvGrpSpPr>
        <p:grpSpPr>
          <a:xfrm>
            <a:off x="1832047" y="6094196"/>
            <a:ext cx="6464628" cy="184780"/>
            <a:chOff x="1832047" y="6094196"/>
            <a:chExt cx="6464628" cy="184780"/>
          </a:xfrm>
        </p:grpSpPr>
        <p:cxnSp>
          <p:nvCxnSpPr>
            <p:cNvPr id="130" name="Straight Connector 129">
              <a:extLst>
                <a:ext uri="{FF2B5EF4-FFF2-40B4-BE49-F238E27FC236}">
                  <a16:creationId xmlns:a16="http://schemas.microsoft.com/office/drawing/2014/main" id="{D3841682-0A8A-A5AD-0E43-3D2CA8B583EF}"/>
                </a:ext>
              </a:extLst>
            </p:cNvPr>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429ACA9-4978-CBC7-63BF-FD7EB96BB8F2}"/>
                </a:ext>
              </a:extLst>
            </p:cNvPr>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D537EB1-1CE0-40C5-1A3B-0A0CB170E260}"/>
                </a:ext>
              </a:extLst>
            </p:cNvPr>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B0B80472-5445-C532-FE74-7E31B90E59EE}"/>
              </a:ext>
            </a:extLst>
          </p:cNvPr>
          <p:cNvSpPr txBox="1"/>
          <p:nvPr/>
        </p:nvSpPr>
        <p:spPr>
          <a:xfrm>
            <a:off x="382838" y="2515455"/>
            <a:ext cx="744114" cy="461665"/>
          </a:xfrm>
          <a:prstGeom prst="rect">
            <a:avLst/>
          </a:prstGeom>
          <a:noFill/>
        </p:spPr>
        <p:txBody>
          <a:bodyPr wrap="none" rtlCol="0">
            <a:spAutoFit/>
          </a:bodyPr>
          <a:lstStyle/>
          <a:p>
            <a:r>
              <a:rPr lang="en-US" sz="2400" b="1">
                <a:latin typeface="Quire Sans" panose="020B0502040400020003" pitchFamily="34" charset="0"/>
                <a:cs typeface="Quire Sans" panose="020B0502040400020003" pitchFamily="34" charset="0"/>
              </a:rPr>
              <a:t>V</a:t>
            </a:r>
            <a:r>
              <a:rPr lang="en-US" sz="2400" b="1" baseline="-25000">
                <a:latin typeface="Quire Sans" panose="020B0502040400020003" pitchFamily="34" charset="0"/>
                <a:cs typeface="Quire Sans" panose="020B0502040400020003" pitchFamily="34" charset="0"/>
              </a:rPr>
              <a:t>min</a:t>
            </a:r>
            <a:endParaRPr lang="en-US" b="1" baseline="-25000" dirty="0">
              <a:latin typeface="Quire Sans" panose="020B0502040400020003" pitchFamily="34" charset="0"/>
              <a:cs typeface="Quire Sans" panose="020B0502040400020003" pitchFamily="34" charset="0"/>
            </a:endParaRPr>
          </a:p>
        </p:txBody>
      </p:sp>
      <p:sp>
        <p:nvSpPr>
          <p:cNvPr id="150" name="Rectangle 149">
            <a:extLst>
              <a:ext uri="{FF2B5EF4-FFF2-40B4-BE49-F238E27FC236}">
                <a16:creationId xmlns:a16="http://schemas.microsoft.com/office/drawing/2014/main" id="{8051EF1D-73A2-99C7-0510-11B74240BEF2}"/>
              </a:ext>
            </a:extLst>
          </p:cNvPr>
          <p:cNvSpPr/>
          <p:nvPr/>
        </p:nvSpPr>
        <p:spPr>
          <a:xfrm>
            <a:off x="1247792" y="5591792"/>
            <a:ext cx="1369286"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ACTIVATE</a:t>
            </a:r>
            <a:endParaRPr lang="en-US" sz="2000" dirty="0">
              <a:latin typeface="Quire Sans" panose="020B0502040400020003" pitchFamily="34" charset="0"/>
              <a:cs typeface="Quire Sans" panose="020B0502040400020003" pitchFamily="34" charset="0"/>
            </a:endParaRPr>
          </a:p>
        </p:txBody>
      </p:sp>
      <p:sp>
        <p:nvSpPr>
          <p:cNvPr id="151" name="Rectangle 150">
            <a:extLst>
              <a:ext uri="{FF2B5EF4-FFF2-40B4-BE49-F238E27FC236}">
                <a16:creationId xmlns:a16="http://schemas.microsoft.com/office/drawing/2014/main" id="{82476F48-D53B-4C49-5FC8-01E802F90A76}"/>
              </a:ext>
            </a:extLst>
          </p:cNvPr>
          <p:cNvSpPr/>
          <p:nvPr/>
        </p:nvSpPr>
        <p:spPr>
          <a:xfrm>
            <a:off x="3140451" y="5592664"/>
            <a:ext cx="1327608" cy="400110"/>
          </a:xfrm>
          <a:prstGeom prst="rect">
            <a:avLst/>
          </a:prstGeom>
        </p:spPr>
        <p:txBody>
          <a:bodyPr wrap="none">
            <a:spAutoFit/>
          </a:bodyPr>
          <a:lstStyle/>
          <a:p>
            <a:pPr algn="ctr"/>
            <a:r>
              <a:rPr lang="en-US" sz="2000" b="1" dirty="0">
                <a:latin typeface="Quire Sans" panose="020B0502040400020003" pitchFamily="34" charset="0"/>
                <a:cs typeface="Quire Sans" panose="020B0502040400020003" pitchFamily="34" charset="0"/>
              </a:rPr>
              <a:t>SA Enable</a:t>
            </a:r>
          </a:p>
        </p:txBody>
      </p:sp>
      <p:grpSp>
        <p:nvGrpSpPr>
          <p:cNvPr id="39" name="Group 38">
            <a:extLst>
              <a:ext uri="{FF2B5EF4-FFF2-40B4-BE49-F238E27FC236}">
                <a16:creationId xmlns:a16="http://schemas.microsoft.com/office/drawing/2014/main" id="{0D192647-82E8-4FDF-F4BA-F70398F1723B}"/>
              </a:ext>
            </a:extLst>
          </p:cNvPr>
          <p:cNvGrpSpPr/>
          <p:nvPr/>
        </p:nvGrpSpPr>
        <p:grpSpPr>
          <a:xfrm>
            <a:off x="4812513" y="1940903"/>
            <a:ext cx="4572638" cy="4349433"/>
            <a:chOff x="7831197" y="1940903"/>
            <a:chExt cx="4572638" cy="4349433"/>
          </a:xfrm>
        </p:grpSpPr>
        <p:grpSp>
          <p:nvGrpSpPr>
            <p:cNvPr id="89" name="Group 88">
              <a:extLst>
                <a:ext uri="{FF2B5EF4-FFF2-40B4-BE49-F238E27FC236}">
                  <a16:creationId xmlns:a16="http://schemas.microsoft.com/office/drawing/2014/main" id="{03D92FAB-EC46-0042-A547-353BE49D1131}"/>
                </a:ext>
              </a:extLst>
            </p:cNvPr>
            <p:cNvGrpSpPr/>
            <p:nvPr/>
          </p:nvGrpSpPr>
          <p:grpSpPr>
            <a:xfrm>
              <a:off x="7831197" y="5385225"/>
              <a:ext cx="913694" cy="632961"/>
              <a:chOff x="1217789" y="5523973"/>
              <a:chExt cx="1467950" cy="632961"/>
            </a:xfrm>
          </p:grpSpPr>
          <p:cxnSp>
            <p:nvCxnSpPr>
              <p:cNvPr id="91" name="Straight Arrow Connector 90">
                <a:extLst>
                  <a:ext uri="{FF2B5EF4-FFF2-40B4-BE49-F238E27FC236}">
                    <a16:creationId xmlns:a16="http://schemas.microsoft.com/office/drawing/2014/main" id="{2D100E33-06D7-BE13-15E5-C8FD0FF5F47F}"/>
                  </a:ext>
                </a:extLst>
              </p:cNvPr>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1A0FA4A9-800E-BB6D-5A2E-EFF8E7AEF782}"/>
                  </a:ext>
                </a:extLst>
              </p:cNvPr>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Quire Sans" panose="020B0502040400020003" pitchFamily="34" charset="0"/>
                  <a:cs typeface="Quire Sans" panose="020B0502040400020003" pitchFamily="34" charset="0"/>
                </a:endParaRPr>
              </a:p>
            </p:txBody>
          </p:sp>
        </p:grpSp>
        <p:grpSp>
          <p:nvGrpSpPr>
            <p:cNvPr id="36" name="Group 35">
              <a:extLst>
                <a:ext uri="{FF2B5EF4-FFF2-40B4-BE49-F238E27FC236}">
                  <a16:creationId xmlns:a16="http://schemas.microsoft.com/office/drawing/2014/main" id="{184E4D7B-CB9D-C70B-352B-4BA032C608E8}"/>
                </a:ext>
              </a:extLst>
            </p:cNvPr>
            <p:cNvGrpSpPr/>
            <p:nvPr/>
          </p:nvGrpSpPr>
          <p:grpSpPr>
            <a:xfrm>
              <a:off x="8283457" y="1940903"/>
              <a:ext cx="4120378" cy="4349433"/>
              <a:chOff x="8283457" y="1940903"/>
              <a:chExt cx="4120378" cy="4349433"/>
            </a:xfrm>
          </p:grpSpPr>
          <p:cxnSp>
            <p:nvCxnSpPr>
              <p:cNvPr id="27" name="Straight Connector 26">
                <a:extLst>
                  <a:ext uri="{FF2B5EF4-FFF2-40B4-BE49-F238E27FC236}">
                    <a16:creationId xmlns:a16="http://schemas.microsoft.com/office/drawing/2014/main" id="{5851DD58-A7D6-58FF-9ECC-02ABAEC55955}"/>
                  </a:ext>
                </a:extLst>
              </p:cNvPr>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FC63F7B-916B-3E61-3079-F5B0E762549A}"/>
                  </a:ext>
                </a:extLst>
              </p:cNvPr>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80FF8D1F-1213-C05C-0FA2-A24F5D138AD8}"/>
                  </a:ext>
                </a:extLst>
              </p:cNvPr>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52" name="Rectangle 151">
              <a:extLst>
                <a:ext uri="{FF2B5EF4-FFF2-40B4-BE49-F238E27FC236}">
                  <a16:creationId xmlns:a16="http://schemas.microsoft.com/office/drawing/2014/main" id="{93D366E0-3A86-F29D-D490-B56D98862060}"/>
                </a:ext>
              </a:extLst>
            </p:cNvPr>
            <p:cNvSpPr/>
            <p:nvPr/>
          </p:nvSpPr>
          <p:spPr>
            <a:xfrm>
              <a:off x="7898506" y="5618076"/>
              <a:ext cx="846707" cy="400110"/>
            </a:xfrm>
            <a:prstGeom prst="rect">
              <a:avLst/>
            </a:prstGeom>
          </p:spPr>
          <p:txBody>
            <a:bodyPr wrap="none">
              <a:spAutoFit/>
            </a:bodyPr>
            <a:lstStyle/>
            <a:p>
              <a:r>
                <a:rPr lang="en-US" sz="2000" b="1" dirty="0">
                  <a:latin typeface="Quire Sans" panose="020B0502040400020003" pitchFamily="34" charset="0"/>
                  <a:cs typeface="Quire Sans" panose="020B0502040400020003" pitchFamily="34" charset="0"/>
                </a:rPr>
                <a:t>READ</a:t>
              </a:r>
              <a:endParaRPr lang="en-US" sz="2000" dirty="0">
                <a:latin typeface="Quire Sans" panose="020B0502040400020003" pitchFamily="34" charset="0"/>
                <a:cs typeface="Quire Sans" panose="020B0502040400020003" pitchFamily="34" charset="0"/>
              </a:endParaRPr>
            </a:p>
          </p:txBody>
        </p:sp>
      </p:grpSp>
      <p:grpSp>
        <p:nvGrpSpPr>
          <p:cNvPr id="101" name="Group 100">
            <a:extLst>
              <a:ext uri="{FF2B5EF4-FFF2-40B4-BE49-F238E27FC236}">
                <a16:creationId xmlns:a16="http://schemas.microsoft.com/office/drawing/2014/main" id="{282A742F-C27D-9157-1D18-64785F3D7C42}"/>
              </a:ext>
            </a:extLst>
          </p:cNvPr>
          <p:cNvGrpSpPr/>
          <p:nvPr/>
        </p:nvGrpSpPr>
        <p:grpSpPr>
          <a:xfrm>
            <a:off x="1854350" y="2416908"/>
            <a:ext cx="6433695" cy="2934313"/>
            <a:chOff x="1854349" y="2629912"/>
            <a:chExt cx="6433695" cy="2849490"/>
          </a:xfrm>
        </p:grpSpPr>
        <p:sp>
          <p:nvSpPr>
            <p:cNvPr id="102" name="Freeform 101">
              <a:extLst>
                <a:ext uri="{FF2B5EF4-FFF2-40B4-BE49-F238E27FC236}">
                  <a16:creationId xmlns:a16="http://schemas.microsoft.com/office/drawing/2014/main" id="{CE985816-2F23-FABA-4969-A0B2C56BC968}"/>
                </a:ext>
              </a:extLst>
            </p:cNvPr>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3" name="Freeform 102">
              <a:extLst>
                <a:ext uri="{FF2B5EF4-FFF2-40B4-BE49-F238E27FC236}">
                  <a16:creationId xmlns:a16="http://schemas.microsoft.com/office/drawing/2014/main" id="{28426066-B2A4-E69D-38F1-AA17D678EA95}"/>
                </a:ext>
              </a:extLst>
            </p:cNvPr>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grpSp>
        <p:nvGrpSpPr>
          <p:cNvPr id="104" name="Group 103">
            <a:extLst>
              <a:ext uri="{FF2B5EF4-FFF2-40B4-BE49-F238E27FC236}">
                <a16:creationId xmlns:a16="http://schemas.microsoft.com/office/drawing/2014/main" id="{4C7275C3-A78D-AD2F-917C-4BE64613421D}"/>
              </a:ext>
            </a:extLst>
          </p:cNvPr>
          <p:cNvGrpSpPr/>
          <p:nvPr/>
        </p:nvGrpSpPr>
        <p:grpSpPr>
          <a:xfrm>
            <a:off x="1847592" y="2679755"/>
            <a:ext cx="6440499" cy="2685256"/>
            <a:chOff x="1847591" y="2807936"/>
            <a:chExt cx="6440499" cy="2685256"/>
          </a:xfrm>
        </p:grpSpPr>
        <p:sp>
          <p:nvSpPr>
            <p:cNvPr id="106" name="Freeform 105">
              <a:extLst>
                <a:ext uri="{FF2B5EF4-FFF2-40B4-BE49-F238E27FC236}">
                  <a16:creationId xmlns:a16="http://schemas.microsoft.com/office/drawing/2014/main" id="{ED6543FC-0BD1-2999-FEFC-886E26298743}"/>
                </a:ext>
              </a:extLst>
            </p:cNvPr>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107" name="Freeform 106">
              <a:extLst>
                <a:ext uri="{FF2B5EF4-FFF2-40B4-BE49-F238E27FC236}">
                  <a16:creationId xmlns:a16="http://schemas.microsoft.com/office/drawing/2014/main" id="{D0564BE9-166C-17D6-6B14-16796D18BD20}"/>
                </a:ext>
              </a:extLst>
            </p:cNvPr>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108" name="Title 1">
            <a:extLst>
              <a:ext uri="{FF2B5EF4-FFF2-40B4-BE49-F238E27FC236}">
                <a16:creationId xmlns:a16="http://schemas.microsoft.com/office/drawing/2014/main" id="{E1027FF3-F367-DB3C-3D5D-E57BCE297CD1}"/>
              </a:ext>
            </a:extLst>
          </p:cNvPr>
          <p:cNvSpPr txBox="1">
            <a:spLocks/>
          </p:cNvSpPr>
          <p:nvPr/>
        </p:nvSpPr>
        <p:spPr>
          <a:xfrm>
            <a:off x="171451" y="140677"/>
            <a:ext cx="8708780" cy="7411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1" i="0" u="none" strike="noStrike" kern="1200" cap="none" spc="0" normalizeH="0" baseline="0" noProof="0" dirty="0">
                <a:ln>
                  <a:noFill/>
                </a:ln>
                <a:solidFill>
                  <a:srgbClr val="4472C4">
                    <a:lumMod val="75000"/>
                  </a:srgbClr>
                </a:solidFill>
                <a:effectLst/>
                <a:uLnTx/>
                <a:uFillTx/>
                <a:latin typeface="Quire Sans"/>
                <a:ea typeface="Verdana" panose="020B0604030504040204" pitchFamily="34" charset="0"/>
                <a:cs typeface="Quire Sans" panose="020B0502040400020003" pitchFamily="34" charset="0"/>
              </a:rPr>
              <a:t>DRAM Access Latency Reduction: Key Idea</a:t>
            </a:r>
            <a:endParaRPr lang="en-US" sz="4800" b="1" dirty="0">
              <a:solidFill>
                <a:schemeClr val="accent5">
                  <a:lumMod val="75000"/>
                </a:schemeClr>
              </a:solidFill>
              <a:ea typeface="Verdana" panose="020B0604030504040204" pitchFamily="34" charset="0"/>
              <a:cs typeface="Quire Sans" panose="020B0502040400020003" pitchFamily="34" charset="0"/>
            </a:endParaRPr>
          </a:p>
        </p:txBody>
      </p:sp>
      <p:grpSp>
        <p:nvGrpSpPr>
          <p:cNvPr id="114" name="Group 113">
            <a:extLst>
              <a:ext uri="{FF2B5EF4-FFF2-40B4-BE49-F238E27FC236}">
                <a16:creationId xmlns:a16="http://schemas.microsoft.com/office/drawing/2014/main" id="{DC7E37EE-4D2D-164D-B8E7-CBEFB33FF12E}"/>
              </a:ext>
            </a:extLst>
          </p:cNvPr>
          <p:cNvGrpSpPr/>
          <p:nvPr/>
        </p:nvGrpSpPr>
        <p:grpSpPr>
          <a:xfrm>
            <a:off x="8256203" y="1432412"/>
            <a:ext cx="878767" cy="1822847"/>
            <a:chOff x="8256203" y="1432412"/>
            <a:chExt cx="878767" cy="1822847"/>
          </a:xfrm>
        </p:grpSpPr>
        <p:sp>
          <p:nvSpPr>
            <p:cNvPr id="115" name="TextBox 114">
              <a:extLst>
                <a:ext uri="{FF2B5EF4-FFF2-40B4-BE49-F238E27FC236}">
                  <a16:creationId xmlns:a16="http://schemas.microsoft.com/office/drawing/2014/main" id="{B712CEBC-8F20-E5AE-6606-EAF6B64A4780}"/>
                </a:ext>
              </a:extLst>
            </p:cNvPr>
            <p:cNvSpPr txBox="1"/>
            <p:nvPr/>
          </p:nvSpPr>
          <p:spPr>
            <a:xfrm>
              <a:off x="8317588" y="2608928"/>
              <a:ext cx="811441" cy="646331"/>
            </a:xfrm>
            <a:prstGeom prst="rect">
              <a:avLst/>
            </a:prstGeom>
            <a:noFill/>
          </p:spPr>
          <p:txBody>
            <a:bodyPr wrap="none" rtlCol="0">
              <a:spAutoFit/>
            </a:bodyPr>
            <a:lstStyle/>
            <a:p>
              <a:pPr algn="ctr"/>
              <a:r>
                <a:rPr lang="en-US" b="1" dirty="0">
                  <a:solidFill>
                    <a:srgbClr val="C00000"/>
                  </a:solidFill>
                  <a:latin typeface="Quire Sans" panose="020B0502040400020003" pitchFamily="34" charset="0"/>
                  <a:cs typeface="Quire Sans" panose="020B0502040400020003" pitchFamily="34" charset="0"/>
                </a:rPr>
                <a:t>Weak</a:t>
              </a:r>
            </a:p>
            <a:p>
              <a:pPr algn="ctr"/>
              <a:r>
                <a:rPr lang="en-US" b="1" dirty="0">
                  <a:solidFill>
                    <a:srgbClr val="C00000"/>
                  </a:solidFill>
                  <a:latin typeface="Quire Sans" panose="020B0502040400020003" pitchFamily="34" charset="0"/>
                  <a:cs typeface="Quire Sans" panose="020B0502040400020003" pitchFamily="34" charset="0"/>
                </a:rPr>
                <a:t>(slow)</a:t>
              </a:r>
            </a:p>
          </p:txBody>
        </p:sp>
        <p:sp>
          <p:nvSpPr>
            <p:cNvPr id="116" name="TextBox 115">
              <a:extLst>
                <a:ext uri="{FF2B5EF4-FFF2-40B4-BE49-F238E27FC236}">
                  <a16:creationId xmlns:a16="http://schemas.microsoft.com/office/drawing/2014/main" id="{495E3535-5E71-8A57-2857-B5DC1043CF78}"/>
                </a:ext>
              </a:extLst>
            </p:cNvPr>
            <p:cNvSpPr txBox="1"/>
            <p:nvPr/>
          </p:nvSpPr>
          <p:spPr>
            <a:xfrm>
              <a:off x="8256203" y="1432412"/>
              <a:ext cx="878767" cy="646331"/>
            </a:xfrm>
            <a:prstGeom prst="rect">
              <a:avLst/>
            </a:prstGeom>
            <a:noFill/>
          </p:spPr>
          <p:txBody>
            <a:bodyPr wrap="none" rtlCol="0">
              <a:spAutoFit/>
            </a:bodyPr>
            <a:lstStyle/>
            <a:p>
              <a:pPr algn="ctr"/>
              <a:r>
                <a:rPr lang="en-US" b="1" dirty="0">
                  <a:solidFill>
                    <a:schemeClr val="accent6">
                      <a:lumMod val="75000"/>
                    </a:schemeClr>
                  </a:solidFill>
                  <a:latin typeface="Quire Sans" panose="020B0502040400020003" pitchFamily="34" charset="0"/>
                  <a:cs typeface="Quire Sans" panose="020B0502040400020003" pitchFamily="34" charset="0"/>
                </a:rPr>
                <a:t>Strong</a:t>
              </a:r>
            </a:p>
            <a:p>
              <a:pPr algn="ctr"/>
              <a:r>
                <a:rPr lang="en-US" b="1" dirty="0">
                  <a:solidFill>
                    <a:schemeClr val="accent6">
                      <a:lumMod val="75000"/>
                    </a:schemeClr>
                  </a:solidFill>
                  <a:latin typeface="Quire Sans" panose="020B0502040400020003" pitchFamily="34" charset="0"/>
                  <a:cs typeface="Quire Sans" panose="020B0502040400020003" pitchFamily="34" charset="0"/>
                </a:rPr>
                <a:t>(fast)</a:t>
              </a:r>
            </a:p>
          </p:txBody>
        </p:sp>
        <p:sp>
          <p:nvSpPr>
            <p:cNvPr id="118" name="Up-Down Arrow 117">
              <a:extLst>
                <a:ext uri="{FF2B5EF4-FFF2-40B4-BE49-F238E27FC236}">
                  <a16:creationId xmlns:a16="http://schemas.microsoft.com/office/drawing/2014/main" id="{6DFE2E84-EF51-2AFC-1E80-46DC0F50EF23}"/>
                </a:ext>
              </a:extLst>
            </p:cNvPr>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grpSp>
      <p:sp>
        <p:nvSpPr>
          <p:cNvPr id="2" name="Oval 1">
            <a:extLst>
              <a:ext uri="{FF2B5EF4-FFF2-40B4-BE49-F238E27FC236}">
                <a16:creationId xmlns:a16="http://schemas.microsoft.com/office/drawing/2014/main" id="{844F8DE9-1095-1E61-784B-8036CF213595}"/>
              </a:ext>
            </a:extLst>
          </p:cNvPr>
          <p:cNvSpPr/>
          <p:nvPr/>
        </p:nvSpPr>
        <p:spPr>
          <a:xfrm>
            <a:off x="5128451" y="2472429"/>
            <a:ext cx="276597" cy="273137"/>
          </a:xfrm>
          <a:prstGeom prst="ellipse">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28" name="Oval 27">
            <a:extLst>
              <a:ext uri="{FF2B5EF4-FFF2-40B4-BE49-F238E27FC236}">
                <a16:creationId xmlns:a16="http://schemas.microsoft.com/office/drawing/2014/main" id="{F3D849B8-E100-BD22-00A9-E8B04BB47C6C}"/>
              </a:ext>
            </a:extLst>
          </p:cNvPr>
          <p:cNvSpPr/>
          <p:nvPr/>
        </p:nvSpPr>
        <p:spPr>
          <a:xfrm>
            <a:off x="5127540" y="2312803"/>
            <a:ext cx="276597" cy="273137"/>
          </a:xfrm>
          <a:prstGeom prst="ellipse">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29" name="TextBox 28">
            <a:extLst>
              <a:ext uri="{FF2B5EF4-FFF2-40B4-BE49-F238E27FC236}">
                <a16:creationId xmlns:a16="http://schemas.microsoft.com/office/drawing/2014/main" id="{7C46DEA8-A2F5-728E-6D4A-76A958936E3E}"/>
              </a:ext>
            </a:extLst>
          </p:cNvPr>
          <p:cNvSpPr txBox="1"/>
          <p:nvPr/>
        </p:nvSpPr>
        <p:spPr>
          <a:xfrm>
            <a:off x="2294656" y="1186800"/>
            <a:ext cx="3567124" cy="1200329"/>
          </a:xfrm>
          <a:prstGeom prst="rect">
            <a:avLst/>
          </a:prstGeom>
          <a:noFill/>
        </p:spPr>
        <p:txBody>
          <a:bodyPr wrap="square" rtlCol="0">
            <a:spAutoFit/>
          </a:bodyPr>
          <a:lstStyle/>
          <a:p>
            <a:r>
              <a:rPr lang="en-US" sz="2400" b="1" i="1" dirty="0">
                <a:solidFill>
                  <a:schemeClr val="accent6">
                    <a:lumMod val="75000"/>
                  </a:schemeClr>
                </a:solidFill>
                <a:latin typeface="Quire Sans" panose="020B0502040400020003" pitchFamily="34" charset="0"/>
                <a:cs typeface="Quire Sans" panose="020B0502040400020003" pitchFamily="34" charset="0"/>
              </a:rPr>
              <a:t>Stronger </a:t>
            </a:r>
            <a:r>
              <a:rPr lang="en-US" sz="2400" b="1" i="1" dirty="0">
                <a:latin typeface="Quire Sans" panose="020B0502040400020003" pitchFamily="34" charset="0"/>
                <a:cs typeface="Quire Sans" panose="020B0502040400020003" pitchFamily="34" charset="0"/>
              </a:rPr>
              <a:t>cells can be </a:t>
            </a:r>
            <a:r>
              <a:rPr lang="en-US" sz="2400" b="1" i="1" dirty="0">
                <a:solidFill>
                  <a:schemeClr val="accent6">
                    <a:lumMod val="75000"/>
                  </a:schemeClr>
                </a:solidFill>
                <a:latin typeface="Quire Sans" panose="020B0502040400020003" pitchFamily="34" charset="0"/>
                <a:cs typeface="Quire Sans" panose="020B0502040400020003" pitchFamily="34" charset="0"/>
              </a:rPr>
              <a:t>reliably accessed </a:t>
            </a:r>
            <a:br>
              <a:rPr lang="en-US" sz="2400" b="1" i="1" dirty="0">
                <a:solidFill>
                  <a:schemeClr val="accent6">
                    <a:lumMod val="75000"/>
                  </a:schemeClr>
                </a:solidFill>
                <a:latin typeface="Quire Sans" panose="020B0502040400020003" pitchFamily="34" charset="0"/>
                <a:cs typeface="Quire Sans" panose="020B0502040400020003" pitchFamily="34" charset="0"/>
              </a:rPr>
            </a:br>
            <a:r>
              <a:rPr lang="en-US" sz="2400" b="1" i="1" dirty="0">
                <a:latin typeface="Quire Sans" panose="020B0502040400020003" pitchFamily="34" charset="0"/>
                <a:cs typeface="Quire Sans" panose="020B0502040400020003" pitchFamily="34" charset="0"/>
              </a:rPr>
              <a:t>with a </a:t>
            </a:r>
            <a:r>
              <a:rPr lang="en-US" sz="2400" b="1" i="1" dirty="0">
                <a:solidFill>
                  <a:schemeClr val="accent6">
                    <a:lumMod val="75000"/>
                  </a:schemeClr>
                </a:solidFill>
                <a:latin typeface="Quire Sans" panose="020B0502040400020003" pitchFamily="34" charset="0"/>
                <a:cs typeface="Quire Sans" panose="020B0502040400020003" pitchFamily="34" charset="0"/>
              </a:rPr>
              <a:t>reduced </a:t>
            </a:r>
            <a:r>
              <a:rPr lang="en-US" sz="2400" b="1" i="1" dirty="0" err="1">
                <a:solidFill>
                  <a:schemeClr val="accent6">
                    <a:lumMod val="75000"/>
                  </a:schemeClr>
                </a:solidFill>
                <a:latin typeface="Quire Sans" panose="020B0502040400020003" pitchFamily="34" charset="0"/>
                <a:cs typeface="Quire Sans" panose="020B0502040400020003" pitchFamily="34" charset="0"/>
              </a:rPr>
              <a:t>t</a:t>
            </a:r>
            <a:r>
              <a:rPr lang="en-US" sz="2400" b="1" i="1" baseline="-25000" dirty="0" err="1">
                <a:solidFill>
                  <a:schemeClr val="accent6">
                    <a:lumMod val="75000"/>
                  </a:schemeClr>
                </a:solidFill>
                <a:latin typeface="Quire Sans" panose="020B0502040400020003" pitchFamily="34" charset="0"/>
                <a:cs typeface="Quire Sans" panose="020B0502040400020003" pitchFamily="34" charset="0"/>
              </a:rPr>
              <a:t>RCD</a:t>
            </a:r>
            <a:endParaRPr lang="en-US" sz="2400" b="1" i="1" baseline="-25000" dirty="0">
              <a:solidFill>
                <a:schemeClr val="accent6">
                  <a:lumMod val="75000"/>
                </a:schemeClr>
              </a:solidFill>
              <a:latin typeface="Quire Sans" panose="020B0502040400020003" pitchFamily="34" charset="0"/>
              <a:cs typeface="Quire Sans" panose="020B0502040400020003" pitchFamily="34" charset="0"/>
            </a:endParaRPr>
          </a:p>
        </p:txBody>
      </p:sp>
      <p:sp>
        <p:nvSpPr>
          <p:cNvPr id="45" name="Slide Number Placeholder 44">
            <a:extLst>
              <a:ext uri="{FF2B5EF4-FFF2-40B4-BE49-F238E27FC236}">
                <a16:creationId xmlns:a16="http://schemas.microsoft.com/office/drawing/2014/main" id="{16A116B9-E494-0B89-6DCA-FA29700BFD77}"/>
              </a:ext>
            </a:extLst>
          </p:cNvPr>
          <p:cNvSpPr>
            <a:spLocks noGrp="1"/>
          </p:cNvSpPr>
          <p:nvPr>
            <p:ph type="sldNum" sz="quarter" idx="12"/>
          </p:nvPr>
        </p:nvSpPr>
        <p:spPr/>
        <p:txBody>
          <a:bodyPr/>
          <a:lstStyle/>
          <a:p>
            <a:fld id="{C19D2B53-EDAE-4B41-B849-8916FA40BCB6}" type="slidenum">
              <a:rPr lang="en-US" smtClean="0"/>
              <a:pPr/>
              <a:t>93</a:t>
            </a:fld>
            <a:endParaRPr lang="en-US" dirty="0"/>
          </a:p>
        </p:txBody>
      </p:sp>
      <p:sp>
        <p:nvSpPr>
          <p:cNvPr id="47" name="TextBox 46">
            <a:extLst>
              <a:ext uri="{FF2B5EF4-FFF2-40B4-BE49-F238E27FC236}">
                <a16:creationId xmlns:a16="http://schemas.microsoft.com/office/drawing/2014/main" id="{78AC24B3-3BDA-B72E-DAAC-B6B55E29BF99}"/>
              </a:ext>
            </a:extLst>
          </p:cNvPr>
          <p:cNvSpPr txBox="1"/>
          <p:nvPr/>
        </p:nvSpPr>
        <p:spPr>
          <a:xfrm>
            <a:off x="6635651" y="6369153"/>
            <a:ext cx="185980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HPCA’</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18</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Tree>
    <p:extLst>
      <p:ext uri="{BB962C8B-B14F-4D97-AF65-F5344CB8AC3E}">
        <p14:creationId xmlns:p14="http://schemas.microsoft.com/office/powerpoint/2010/main" val="3884524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657FF-FA29-1601-08FC-187631DB8E0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25E5282A-6506-264C-A77B-7B7632B2E071}"/>
              </a:ext>
            </a:extLst>
          </p:cNvPr>
          <p:cNvSpPr/>
          <p:nvPr/>
        </p:nvSpPr>
        <p:spPr>
          <a:xfrm>
            <a:off x="4007135" y="1843202"/>
            <a:ext cx="1894114" cy="240781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Quire Sans" panose="020B0502040400020003" pitchFamily="34" charset="0"/>
              <a:cs typeface="Quire Sans" panose="020B0502040400020003" pitchFamily="34" charset="0"/>
            </a:endParaRPr>
          </a:p>
        </p:txBody>
      </p:sp>
      <p:sp>
        <p:nvSpPr>
          <p:cNvPr id="5" name="Title 1">
            <a:extLst>
              <a:ext uri="{FF2B5EF4-FFF2-40B4-BE49-F238E27FC236}">
                <a16:creationId xmlns:a16="http://schemas.microsoft.com/office/drawing/2014/main" id="{CB79F4BD-E48B-EA50-BB2A-4D962CE11ED2}"/>
              </a:ext>
            </a:extLst>
          </p:cNvPr>
          <p:cNvSpPr>
            <a:spLocks noGrp="1"/>
          </p:cNvSpPr>
          <p:nvPr>
            <p:ph type="title"/>
          </p:nvPr>
        </p:nvSpPr>
        <p:spPr>
          <a:xfrm>
            <a:off x="171451" y="140677"/>
            <a:ext cx="8708780" cy="741120"/>
          </a:xfrm>
        </p:spPr>
        <p:txBody>
          <a:bodyPr>
            <a:noAutofit/>
          </a:bodyPr>
          <a:lstStyle/>
          <a:p>
            <a:r>
              <a:rPr lang="en-US" sz="3600" b="1" dirty="0">
                <a:latin typeface="Quire Sans" panose="020B0502040400020003" pitchFamily="34" charset="0"/>
              </a:rPr>
              <a:t>Solar-DRAM: </a:t>
            </a:r>
            <a:br>
              <a:rPr lang="en-US" sz="3600" b="1" dirty="0">
                <a:latin typeface="Quire Sans" panose="020B0502040400020003" pitchFamily="34" charset="0"/>
              </a:rPr>
            </a:br>
            <a:r>
              <a:rPr lang="en-US" sz="3600" b="1" dirty="0">
                <a:latin typeface="Quire Sans" panose="020B0502040400020003" pitchFamily="34" charset="0"/>
              </a:rPr>
              <a:t>Variable Latency Cache Lines (VLC)</a:t>
            </a:r>
          </a:p>
        </p:txBody>
      </p:sp>
      <p:sp>
        <p:nvSpPr>
          <p:cNvPr id="30" name="Rounded Rectangle 29">
            <a:extLst>
              <a:ext uri="{FF2B5EF4-FFF2-40B4-BE49-F238E27FC236}">
                <a16:creationId xmlns:a16="http://schemas.microsoft.com/office/drawing/2014/main" id="{FA14BEB4-7D9D-B11D-44E0-52FB17CD968A}"/>
              </a:ext>
            </a:extLst>
          </p:cNvPr>
          <p:cNvSpPr/>
          <p:nvPr/>
        </p:nvSpPr>
        <p:spPr>
          <a:xfrm rot="16200000">
            <a:off x="222738" y="2860437"/>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Row Decoder</a:t>
            </a:r>
          </a:p>
        </p:txBody>
      </p:sp>
      <p:cxnSp>
        <p:nvCxnSpPr>
          <p:cNvPr id="32" name="Straight Connector 31">
            <a:extLst>
              <a:ext uri="{FF2B5EF4-FFF2-40B4-BE49-F238E27FC236}">
                <a16:creationId xmlns:a16="http://schemas.microsoft.com/office/drawing/2014/main" id="{A0C13894-BE55-BEF9-CF80-F6C228671470}"/>
              </a:ext>
            </a:extLst>
          </p:cNvPr>
          <p:cNvCxnSpPr/>
          <p:nvPr/>
        </p:nvCxnSpPr>
        <p:spPr>
          <a:xfrm>
            <a:off x="1875692" y="2485297"/>
            <a:ext cx="427892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5890C0-9839-9381-B47F-8E6860CBA96C}"/>
              </a:ext>
            </a:extLst>
          </p:cNvPr>
          <p:cNvCxnSpPr/>
          <p:nvPr/>
        </p:nvCxnSpPr>
        <p:spPr>
          <a:xfrm>
            <a:off x="1875691" y="3329356"/>
            <a:ext cx="427892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439E5A-AF1E-8BD2-3824-E0B6D70CEE02}"/>
              </a:ext>
            </a:extLst>
          </p:cNvPr>
          <p:cNvCxnSpPr>
            <a:cxnSpLocks/>
          </p:cNvCxnSpPr>
          <p:nvPr/>
        </p:nvCxnSpPr>
        <p:spPr>
          <a:xfrm>
            <a:off x="2426676" y="2074990"/>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ABE10-4A89-72EC-B578-32DEDABDE43C}"/>
              </a:ext>
            </a:extLst>
          </p:cNvPr>
          <p:cNvCxnSpPr>
            <a:cxnSpLocks/>
          </p:cNvCxnSpPr>
          <p:nvPr/>
        </p:nvCxnSpPr>
        <p:spPr>
          <a:xfrm>
            <a:off x="3622430" y="205706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18CA622-5C86-A403-6875-9A551C49CFEA}"/>
              </a:ext>
            </a:extLst>
          </p:cNvPr>
          <p:cNvCxnSpPr>
            <a:cxnSpLocks/>
          </p:cNvCxnSpPr>
          <p:nvPr/>
        </p:nvCxnSpPr>
        <p:spPr>
          <a:xfrm>
            <a:off x="4947138" y="2074990"/>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64C866-7E5B-F89B-3812-1FB4C9C9F580}"/>
              </a:ext>
            </a:extLst>
          </p:cNvPr>
          <p:cNvCxnSpPr>
            <a:cxnSpLocks/>
          </p:cNvCxnSpPr>
          <p:nvPr/>
        </p:nvCxnSpPr>
        <p:spPr>
          <a:xfrm>
            <a:off x="4360984" y="2074990"/>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A729BE-15B6-3C54-2941-ED3972536A05}"/>
              </a:ext>
            </a:extLst>
          </p:cNvPr>
          <p:cNvCxnSpPr>
            <a:cxnSpLocks/>
          </p:cNvCxnSpPr>
          <p:nvPr/>
        </p:nvCxnSpPr>
        <p:spPr>
          <a:xfrm>
            <a:off x="5556738" y="2074990"/>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A58501D-053C-F3FB-3B69-3EB39704F924}"/>
              </a:ext>
            </a:extLst>
          </p:cNvPr>
          <p:cNvCxnSpPr>
            <a:cxnSpLocks/>
          </p:cNvCxnSpPr>
          <p:nvPr/>
        </p:nvCxnSpPr>
        <p:spPr>
          <a:xfrm>
            <a:off x="3036275" y="2074990"/>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3B61CE5E-1EA0-12EB-832E-010119FBBFD5}"/>
              </a:ext>
            </a:extLst>
          </p:cNvPr>
          <p:cNvSpPr/>
          <p:nvPr/>
        </p:nvSpPr>
        <p:spPr>
          <a:xfrm>
            <a:off x="4044461" y="2215667"/>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Quire Sans" panose="020B0502040400020003" pitchFamily="34" charset="0"/>
                <a:cs typeface="Quire Sans" panose="020B0502040400020003" pitchFamily="34" charset="0"/>
              </a:rPr>
              <a:t>Cache line</a:t>
            </a:r>
          </a:p>
        </p:txBody>
      </p:sp>
      <p:sp>
        <p:nvSpPr>
          <p:cNvPr id="50" name="Rounded Rectangle 49">
            <a:extLst>
              <a:ext uri="{FF2B5EF4-FFF2-40B4-BE49-F238E27FC236}">
                <a16:creationId xmlns:a16="http://schemas.microsoft.com/office/drawing/2014/main" id="{499FDE27-FD68-9BC0-D737-D73E7EC0FB43}"/>
              </a:ext>
            </a:extLst>
          </p:cNvPr>
          <p:cNvSpPr/>
          <p:nvPr/>
        </p:nvSpPr>
        <p:spPr>
          <a:xfrm>
            <a:off x="4044461" y="3059726"/>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ire Sans" panose="020B0502040400020003" pitchFamily="34" charset="0"/>
              <a:cs typeface="Quire Sans" panose="020B0502040400020003" pitchFamily="34" charset="0"/>
            </a:endParaRPr>
          </a:p>
        </p:txBody>
      </p:sp>
      <p:sp>
        <p:nvSpPr>
          <p:cNvPr id="52" name="TextBox 51">
            <a:extLst>
              <a:ext uri="{FF2B5EF4-FFF2-40B4-BE49-F238E27FC236}">
                <a16:creationId xmlns:a16="http://schemas.microsoft.com/office/drawing/2014/main" id="{E1CBF481-44F4-7A3B-D41E-5215B2D36236}"/>
              </a:ext>
            </a:extLst>
          </p:cNvPr>
          <p:cNvSpPr txBox="1"/>
          <p:nvPr/>
        </p:nvSpPr>
        <p:spPr>
          <a:xfrm rot="5400000">
            <a:off x="3867319" y="3701207"/>
            <a:ext cx="494046" cy="584775"/>
          </a:xfrm>
          <a:prstGeom prst="rect">
            <a:avLst/>
          </a:prstGeom>
          <a:noFill/>
        </p:spPr>
        <p:txBody>
          <a:bodyPr wrap="none" rtlCol="0">
            <a:spAutoFit/>
          </a:bodyPr>
          <a:lstStyle/>
          <a:p>
            <a:r>
              <a:rPr lang="en-US" sz="3200" b="1" dirty="0">
                <a:latin typeface="Quire Sans" panose="020B0502040400020003" pitchFamily="34" charset="0"/>
                <a:cs typeface="Quire Sans" panose="020B0502040400020003" pitchFamily="34" charset="0"/>
              </a:rPr>
              <a:t>…</a:t>
            </a:r>
          </a:p>
        </p:txBody>
      </p:sp>
      <p:sp>
        <p:nvSpPr>
          <p:cNvPr id="53" name="TextBox 52">
            <a:extLst>
              <a:ext uri="{FF2B5EF4-FFF2-40B4-BE49-F238E27FC236}">
                <a16:creationId xmlns:a16="http://schemas.microsoft.com/office/drawing/2014/main" id="{E50CAFCA-4BC1-B5D9-25F4-61D43A173C44}"/>
              </a:ext>
            </a:extLst>
          </p:cNvPr>
          <p:cNvSpPr txBox="1"/>
          <p:nvPr/>
        </p:nvSpPr>
        <p:spPr>
          <a:xfrm rot="5400000">
            <a:off x="2585147" y="3716909"/>
            <a:ext cx="494046" cy="584775"/>
          </a:xfrm>
          <a:prstGeom prst="rect">
            <a:avLst/>
          </a:prstGeom>
          <a:noFill/>
        </p:spPr>
        <p:txBody>
          <a:bodyPr wrap="none" rtlCol="0">
            <a:spAutoFit/>
          </a:bodyPr>
          <a:lstStyle/>
          <a:p>
            <a:r>
              <a:rPr lang="en-US" sz="3200" b="1" dirty="0">
                <a:latin typeface="Quire Sans" panose="020B0502040400020003" pitchFamily="34" charset="0"/>
                <a:cs typeface="Quire Sans" panose="020B0502040400020003" pitchFamily="34" charset="0"/>
              </a:rPr>
              <a:t>…</a:t>
            </a:r>
          </a:p>
        </p:txBody>
      </p:sp>
      <p:sp>
        <p:nvSpPr>
          <p:cNvPr id="54" name="TextBox 53">
            <a:extLst>
              <a:ext uri="{FF2B5EF4-FFF2-40B4-BE49-F238E27FC236}">
                <a16:creationId xmlns:a16="http://schemas.microsoft.com/office/drawing/2014/main" id="{801DE981-C2F9-4227-14EC-D4FE10580298}"/>
              </a:ext>
            </a:extLst>
          </p:cNvPr>
          <p:cNvSpPr txBox="1"/>
          <p:nvPr/>
        </p:nvSpPr>
        <p:spPr>
          <a:xfrm rot="5400000">
            <a:off x="5141226" y="3697446"/>
            <a:ext cx="494046" cy="584775"/>
          </a:xfrm>
          <a:prstGeom prst="rect">
            <a:avLst/>
          </a:prstGeom>
          <a:noFill/>
        </p:spPr>
        <p:txBody>
          <a:bodyPr wrap="none" rtlCol="0">
            <a:spAutoFit/>
          </a:bodyPr>
          <a:lstStyle/>
          <a:p>
            <a:r>
              <a:rPr lang="en-US" sz="3200" b="1" dirty="0">
                <a:latin typeface="Quire Sans" panose="020B0502040400020003" pitchFamily="34" charset="0"/>
                <a:cs typeface="Quire Sans" panose="020B0502040400020003" pitchFamily="34" charset="0"/>
              </a:rPr>
              <a:t>…</a:t>
            </a:r>
          </a:p>
        </p:txBody>
      </p:sp>
      <p:sp>
        <p:nvSpPr>
          <p:cNvPr id="55" name="TextBox 54">
            <a:extLst>
              <a:ext uri="{FF2B5EF4-FFF2-40B4-BE49-F238E27FC236}">
                <a16:creationId xmlns:a16="http://schemas.microsoft.com/office/drawing/2014/main" id="{8E91D544-B055-3C64-C155-9F8F4068ACF0}"/>
              </a:ext>
            </a:extLst>
          </p:cNvPr>
          <p:cNvSpPr txBox="1"/>
          <p:nvPr/>
        </p:nvSpPr>
        <p:spPr>
          <a:xfrm>
            <a:off x="6142007" y="2929901"/>
            <a:ext cx="494046" cy="584775"/>
          </a:xfrm>
          <a:prstGeom prst="rect">
            <a:avLst/>
          </a:prstGeom>
          <a:noFill/>
        </p:spPr>
        <p:txBody>
          <a:bodyPr wrap="none" rtlCol="0">
            <a:spAutoFit/>
          </a:bodyPr>
          <a:lstStyle/>
          <a:p>
            <a:r>
              <a:rPr lang="en-US" sz="3200" b="1" dirty="0">
                <a:latin typeface="Quire Sans" panose="020B0502040400020003" pitchFamily="34" charset="0"/>
                <a:cs typeface="Quire Sans" panose="020B0502040400020003" pitchFamily="34" charset="0"/>
              </a:rPr>
              <a:t>…</a:t>
            </a:r>
          </a:p>
        </p:txBody>
      </p:sp>
      <p:sp>
        <p:nvSpPr>
          <p:cNvPr id="56" name="TextBox 55">
            <a:extLst>
              <a:ext uri="{FF2B5EF4-FFF2-40B4-BE49-F238E27FC236}">
                <a16:creationId xmlns:a16="http://schemas.microsoft.com/office/drawing/2014/main" id="{44EB16A4-1D06-9E9D-F1F7-1B7A2F0B43B2}"/>
              </a:ext>
            </a:extLst>
          </p:cNvPr>
          <p:cNvSpPr txBox="1"/>
          <p:nvPr/>
        </p:nvSpPr>
        <p:spPr>
          <a:xfrm>
            <a:off x="6139132" y="2098891"/>
            <a:ext cx="494046" cy="584775"/>
          </a:xfrm>
          <a:prstGeom prst="rect">
            <a:avLst/>
          </a:prstGeom>
          <a:noFill/>
        </p:spPr>
        <p:txBody>
          <a:bodyPr wrap="none" rtlCol="0">
            <a:spAutoFit/>
          </a:bodyPr>
          <a:lstStyle/>
          <a:p>
            <a:r>
              <a:rPr lang="en-US" sz="3200" b="1" dirty="0">
                <a:latin typeface="Quire Sans" panose="020B0502040400020003" pitchFamily="34" charset="0"/>
                <a:cs typeface="Quire Sans" panose="020B0502040400020003" pitchFamily="34" charset="0"/>
              </a:rPr>
              <a:t>…</a:t>
            </a:r>
          </a:p>
        </p:txBody>
      </p:sp>
      <p:sp>
        <p:nvSpPr>
          <p:cNvPr id="57" name="Content Placeholder 2">
            <a:extLst>
              <a:ext uri="{FF2B5EF4-FFF2-40B4-BE49-F238E27FC236}">
                <a16:creationId xmlns:a16="http://schemas.microsoft.com/office/drawing/2014/main" id="{125E42B2-EDDD-2427-3A38-E06C6CB9730D}"/>
              </a:ext>
            </a:extLst>
          </p:cNvPr>
          <p:cNvSpPr>
            <a:spLocks noGrp="1"/>
          </p:cNvSpPr>
          <p:nvPr>
            <p:ph idx="1"/>
          </p:nvPr>
        </p:nvSpPr>
        <p:spPr>
          <a:xfrm>
            <a:off x="171450" y="5255691"/>
            <a:ext cx="8972549" cy="1044302"/>
          </a:xfrm>
        </p:spPr>
        <p:txBody>
          <a:bodyPr>
            <a:normAutofit/>
          </a:bodyPr>
          <a:lstStyle/>
          <a:p>
            <a:pPr marL="0" indent="0">
              <a:buNone/>
            </a:pPr>
            <a:r>
              <a:rPr lang="en-US" sz="2400" dirty="0">
                <a:latin typeface="Quire Sans" panose="020B0502040400020003" pitchFamily="34" charset="0"/>
              </a:rPr>
              <a:t>Identifies subarray columns comprised of </a:t>
            </a:r>
            <a:r>
              <a:rPr lang="en-US" sz="2400" dirty="0">
                <a:solidFill>
                  <a:schemeClr val="accent6">
                    <a:lumMod val="75000"/>
                  </a:schemeClr>
                </a:solidFill>
                <a:latin typeface="Quire Sans" panose="020B0502040400020003" pitchFamily="34" charset="0"/>
              </a:rPr>
              <a:t>strong </a:t>
            </a:r>
            <a:r>
              <a:rPr lang="en-US" sz="2400" dirty="0" err="1">
                <a:solidFill>
                  <a:schemeClr val="accent6">
                    <a:lumMod val="75000"/>
                  </a:schemeClr>
                </a:solidFill>
                <a:latin typeface="Quire Sans" panose="020B0502040400020003" pitchFamily="34" charset="0"/>
              </a:rPr>
              <a:t>bitlines</a:t>
            </a:r>
            <a:endParaRPr lang="en-US" sz="2400" dirty="0">
              <a:latin typeface="Quire Sans" panose="020B0502040400020003" pitchFamily="34" charset="0"/>
            </a:endParaRPr>
          </a:p>
          <a:p>
            <a:pPr marL="0" indent="0">
              <a:buNone/>
            </a:pPr>
            <a:r>
              <a:rPr lang="en-US" sz="2400" dirty="0">
                <a:latin typeface="Quire Sans" panose="020B0502040400020003" pitchFamily="34" charset="0"/>
              </a:rPr>
              <a:t>Access cache lines in strong subarray columns with a </a:t>
            </a:r>
            <a:r>
              <a:rPr lang="en-US" sz="2400" dirty="0">
                <a:solidFill>
                  <a:srgbClr val="0070C0"/>
                </a:solidFill>
                <a:latin typeface="Quire Sans" panose="020B0502040400020003" pitchFamily="34" charset="0"/>
              </a:rPr>
              <a:t>reduced </a:t>
            </a:r>
            <a:r>
              <a:rPr lang="en-US" sz="2400" dirty="0" err="1">
                <a:solidFill>
                  <a:srgbClr val="0070C0"/>
                </a:solidFill>
                <a:latin typeface="Quire Sans" panose="020B0502040400020003" pitchFamily="34" charset="0"/>
              </a:rPr>
              <a:t>t</a:t>
            </a:r>
            <a:r>
              <a:rPr lang="en-US" sz="2400" baseline="-25000" dirty="0" err="1">
                <a:solidFill>
                  <a:srgbClr val="0070C0"/>
                </a:solidFill>
                <a:latin typeface="Quire Sans" panose="020B0502040400020003" pitchFamily="34" charset="0"/>
              </a:rPr>
              <a:t>RCD</a:t>
            </a:r>
            <a:r>
              <a:rPr lang="en-US" sz="2400" dirty="0">
                <a:solidFill>
                  <a:srgbClr val="0070C0"/>
                </a:solidFill>
                <a:latin typeface="Quire Sans" panose="020B0502040400020003" pitchFamily="34" charset="0"/>
              </a:rPr>
              <a:t> </a:t>
            </a:r>
            <a:endParaRPr lang="en-US" sz="2400" baseline="-25000" dirty="0">
              <a:solidFill>
                <a:srgbClr val="0070C0"/>
              </a:solidFill>
              <a:latin typeface="Quire Sans" panose="020B0502040400020003" pitchFamily="34" charset="0"/>
            </a:endParaRPr>
          </a:p>
        </p:txBody>
      </p:sp>
      <p:cxnSp>
        <p:nvCxnSpPr>
          <p:cNvPr id="58" name="Straight Connector 57">
            <a:extLst>
              <a:ext uri="{FF2B5EF4-FFF2-40B4-BE49-F238E27FC236}">
                <a16:creationId xmlns:a16="http://schemas.microsoft.com/office/drawing/2014/main" id="{966D2F78-AB86-A1B4-AEDF-225CE1A13DF4}"/>
              </a:ext>
            </a:extLst>
          </p:cNvPr>
          <p:cNvCxnSpPr>
            <a:cxnSpLocks/>
          </p:cNvCxnSpPr>
          <p:nvPr/>
        </p:nvCxnSpPr>
        <p:spPr>
          <a:xfrm>
            <a:off x="2426676" y="2070656"/>
            <a:ext cx="0" cy="2438400"/>
          </a:xfrm>
          <a:prstGeom prst="line">
            <a:avLst/>
          </a:prstGeom>
          <a:ln w="1079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43B2172-3271-3F83-03A0-FB8096A44DBD}"/>
              </a:ext>
            </a:extLst>
          </p:cNvPr>
          <p:cNvCxnSpPr>
            <a:cxnSpLocks/>
          </p:cNvCxnSpPr>
          <p:nvPr/>
        </p:nvCxnSpPr>
        <p:spPr>
          <a:xfrm>
            <a:off x="3619671" y="2058247"/>
            <a:ext cx="0" cy="2438400"/>
          </a:xfrm>
          <a:prstGeom prst="line">
            <a:avLst/>
          </a:prstGeom>
          <a:ln w="10795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37903010-D575-175C-AFE0-70ED2D61EEA1}"/>
              </a:ext>
            </a:extLst>
          </p:cNvPr>
          <p:cNvSpPr/>
          <p:nvPr/>
        </p:nvSpPr>
        <p:spPr>
          <a:xfrm>
            <a:off x="2133599" y="2215668"/>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85000"/>
                  <a:lumOff val="15000"/>
                </a:schemeClr>
              </a:solidFill>
              <a:latin typeface="Quire Sans" panose="020B0502040400020003" pitchFamily="34" charset="0"/>
              <a:cs typeface="Quire Sans" panose="020B0502040400020003" pitchFamily="34" charset="0"/>
            </a:endParaRPr>
          </a:p>
        </p:txBody>
      </p:sp>
      <p:sp>
        <p:nvSpPr>
          <p:cNvPr id="49" name="Rounded Rectangle 48">
            <a:extLst>
              <a:ext uri="{FF2B5EF4-FFF2-40B4-BE49-F238E27FC236}">
                <a16:creationId xmlns:a16="http://schemas.microsoft.com/office/drawing/2014/main" id="{64680028-E864-A4CC-83D6-D2E669233AE9}"/>
              </a:ext>
            </a:extLst>
          </p:cNvPr>
          <p:cNvSpPr/>
          <p:nvPr/>
        </p:nvSpPr>
        <p:spPr>
          <a:xfrm>
            <a:off x="2133598" y="3059727"/>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51" name="Rounded Rectangle 50">
            <a:extLst>
              <a:ext uri="{FF2B5EF4-FFF2-40B4-BE49-F238E27FC236}">
                <a16:creationId xmlns:a16="http://schemas.microsoft.com/office/drawing/2014/main" id="{33777A1D-3E04-6395-D2CB-9104176D403E}"/>
              </a:ext>
            </a:extLst>
          </p:cNvPr>
          <p:cNvSpPr/>
          <p:nvPr/>
        </p:nvSpPr>
        <p:spPr>
          <a:xfrm>
            <a:off x="2133598" y="4243760"/>
            <a:ext cx="3739665"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Quire Sans" panose="020B0502040400020003" pitchFamily="34" charset="0"/>
                <a:cs typeface="Quire Sans" panose="020B0502040400020003" pitchFamily="34" charset="0"/>
              </a:rPr>
              <a:t>Local Row Buffer</a:t>
            </a:r>
          </a:p>
        </p:txBody>
      </p:sp>
      <p:grpSp>
        <p:nvGrpSpPr>
          <p:cNvPr id="60" name="Group 59">
            <a:extLst>
              <a:ext uri="{FF2B5EF4-FFF2-40B4-BE49-F238E27FC236}">
                <a16:creationId xmlns:a16="http://schemas.microsoft.com/office/drawing/2014/main" id="{A0AAF113-E507-7148-E27B-7FF3AE0D14DC}"/>
              </a:ext>
            </a:extLst>
          </p:cNvPr>
          <p:cNvGrpSpPr/>
          <p:nvPr/>
        </p:nvGrpSpPr>
        <p:grpSpPr>
          <a:xfrm>
            <a:off x="513741" y="1196721"/>
            <a:ext cx="1832553" cy="896198"/>
            <a:chOff x="491204" y="1806180"/>
            <a:chExt cx="1832553" cy="896198"/>
          </a:xfrm>
        </p:grpSpPr>
        <p:sp>
          <p:nvSpPr>
            <p:cNvPr id="61" name="Rectangle 60">
              <a:extLst>
                <a:ext uri="{FF2B5EF4-FFF2-40B4-BE49-F238E27FC236}">
                  <a16:creationId xmlns:a16="http://schemas.microsoft.com/office/drawing/2014/main" id="{CE877F21-5664-D42D-BAFE-62F068D21654}"/>
                </a:ext>
              </a:extLst>
            </p:cNvPr>
            <p:cNvSpPr/>
            <p:nvPr/>
          </p:nvSpPr>
          <p:spPr>
            <a:xfrm>
              <a:off x="491204" y="1806180"/>
              <a:ext cx="1832553" cy="461665"/>
            </a:xfrm>
            <a:prstGeom prst="rect">
              <a:avLst/>
            </a:prstGeom>
          </p:spPr>
          <p:txBody>
            <a:bodyPr wrap="none">
              <a:spAutoFit/>
            </a:bodyPr>
            <a:lstStyle/>
            <a:p>
              <a:pPr algn="ctr"/>
              <a:r>
                <a:rPr lang="en-US" sz="2400" dirty="0">
                  <a:solidFill>
                    <a:srgbClr val="C00000"/>
                  </a:solidFill>
                  <a:latin typeface="Quire Sans" panose="020B0502040400020003" pitchFamily="34" charset="0"/>
                  <a:cs typeface="Quire Sans" panose="020B0502040400020003" pitchFamily="34" charset="0"/>
                </a:rPr>
                <a:t>Weak </a:t>
              </a:r>
              <a:r>
                <a:rPr lang="en-US" sz="2400" dirty="0" err="1">
                  <a:solidFill>
                    <a:srgbClr val="C00000"/>
                  </a:solidFill>
                  <a:latin typeface="Quire Sans" panose="020B0502040400020003" pitchFamily="34" charset="0"/>
                  <a:cs typeface="Quire Sans" panose="020B0502040400020003" pitchFamily="34" charset="0"/>
                </a:rPr>
                <a:t>bitline</a:t>
              </a:r>
              <a:endParaRPr lang="en-US" sz="2400" dirty="0">
                <a:solidFill>
                  <a:srgbClr val="C00000"/>
                </a:solidFill>
                <a:latin typeface="Quire Sans" panose="020B0502040400020003" pitchFamily="34" charset="0"/>
                <a:cs typeface="Quire Sans" panose="020B0502040400020003" pitchFamily="34" charset="0"/>
              </a:endParaRPr>
            </a:p>
          </p:txBody>
        </p:sp>
        <p:cxnSp>
          <p:nvCxnSpPr>
            <p:cNvPr id="62" name="Straight Arrow Connector 61">
              <a:extLst>
                <a:ext uri="{FF2B5EF4-FFF2-40B4-BE49-F238E27FC236}">
                  <a16:creationId xmlns:a16="http://schemas.microsoft.com/office/drawing/2014/main" id="{5575E3BE-319C-CB8B-C4E8-0B111FF5F174}"/>
                </a:ext>
              </a:extLst>
            </p:cNvPr>
            <p:cNvCxnSpPr>
              <a:cxnSpLocks/>
            </p:cNvCxnSpPr>
            <p:nvPr/>
          </p:nvCxnSpPr>
          <p:spPr>
            <a:xfrm>
              <a:off x="1670919" y="2366557"/>
              <a:ext cx="544210" cy="335821"/>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69C58E75-7CF3-B810-288C-A66098DB061E}"/>
              </a:ext>
            </a:extLst>
          </p:cNvPr>
          <p:cNvGrpSpPr/>
          <p:nvPr/>
        </p:nvGrpSpPr>
        <p:grpSpPr>
          <a:xfrm>
            <a:off x="5650984" y="1256992"/>
            <a:ext cx="2113784" cy="828018"/>
            <a:chOff x="274095" y="1806180"/>
            <a:chExt cx="2113784" cy="828018"/>
          </a:xfrm>
        </p:grpSpPr>
        <p:sp>
          <p:nvSpPr>
            <p:cNvPr id="67" name="Rectangle 66">
              <a:extLst>
                <a:ext uri="{FF2B5EF4-FFF2-40B4-BE49-F238E27FC236}">
                  <a16:creationId xmlns:a16="http://schemas.microsoft.com/office/drawing/2014/main" id="{90846B54-EAB2-7732-8F7C-71038C6FB4FC}"/>
                </a:ext>
              </a:extLst>
            </p:cNvPr>
            <p:cNvSpPr/>
            <p:nvPr/>
          </p:nvSpPr>
          <p:spPr>
            <a:xfrm>
              <a:off x="427086" y="1806180"/>
              <a:ext cx="1960793" cy="461665"/>
            </a:xfrm>
            <a:prstGeom prst="rect">
              <a:avLst/>
            </a:prstGeom>
          </p:spPr>
          <p:txBody>
            <a:bodyPr wrap="none">
              <a:spAutoFit/>
            </a:bodyPr>
            <a:lstStyle/>
            <a:p>
              <a:pPr algn="ctr"/>
              <a:r>
                <a:rPr lang="en-US" sz="2400" dirty="0">
                  <a:solidFill>
                    <a:schemeClr val="accent6">
                      <a:lumMod val="75000"/>
                    </a:schemeClr>
                  </a:solidFill>
                  <a:latin typeface="Quire Sans" panose="020B0502040400020003" pitchFamily="34" charset="0"/>
                  <a:cs typeface="Quire Sans" panose="020B0502040400020003" pitchFamily="34" charset="0"/>
                </a:rPr>
                <a:t>Strong </a:t>
              </a:r>
              <a:r>
                <a:rPr lang="en-US" sz="2400" dirty="0" err="1">
                  <a:solidFill>
                    <a:schemeClr val="accent6">
                      <a:lumMod val="75000"/>
                    </a:schemeClr>
                  </a:solidFill>
                  <a:latin typeface="Quire Sans" panose="020B0502040400020003" pitchFamily="34" charset="0"/>
                  <a:cs typeface="Quire Sans" panose="020B0502040400020003" pitchFamily="34" charset="0"/>
                </a:rPr>
                <a:t>bitline</a:t>
              </a:r>
              <a:endParaRPr lang="en-US" sz="2400" dirty="0">
                <a:solidFill>
                  <a:schemeClr val="accent6">
                    <a:lumMod val="75000"/>
                  </a:schemeClr>
                </a:solidFill>
                <a:latin typeface="Quire Sans" panose="020B0502040400020003" pitchFamily="34" charset="0"/>
                <a:cs typeface="Quire Sans" panose="020B0502040400020003" pitchFamily="34" charset="0"/>
              </a:endParaRPr>
            </a:p>
          </p:txBody>
        </p:sp>
        <p:cxnSp>
          <p:nvCxnSpPr>
            <p:cNvPr id="68" name="Straight Arrow Connector 67">
              <a:extLst>
                <a:ext uri="{FF2B5EF4-FFF2-40B4-BE49-F238E27FC236}">
                  <a16:creationId xmlns:a16="http://schemas.microsoft.com/office/drawing/2014/main" id="{579B794C-1B04-B99C-BF75-88F9ED100E69}"/>
                </a:ext>
              </a:extLst>
            </p:cNvPr>
            <p:cNvCxnSpPr>
              <a:cxnSpLocks/>
            </p:cNvCxnSpPr>
            <p:nvPr/>
          </p:nvCxnSpPr>
          <p:spPr>
            <a:xfrm flipH="1">
              <a:off x="274095" y="2361860"/>
              <a:ext cx="515354" cy="27233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34D02A1-4EF2-206B-D3E8-639C0610F185}"/>
              </a:ext>
            </a:extLst>
          </p:cNvPr>
          <p:cNvGrpSpPr/>
          <p:nvPr/>
        </p:nvGrpSpPr>
        <p:grpSpPr>
          <a:xfrm>
            <a:off x="5908661" y="3683334"/>
            <a:ext cx="3011154" cy="830997"/>
            <a:chOff x="-184481" y="1601103"/>
            <a:chExt cx="3011154" cy="830997"/>
          </a:xfrm>
        </p:grpSpPr>
        <p:sp>
          <p:nvSpPr>
            <p:cNvPr id="36" name="Rectangle 35">
              <a:extLst>
                <a:ext uri="{FF2B5EF4-FFF2-40B4-BE49-F238E27FC236}">
                  <a16:creationId xmlns:a16="http://schemas.microsoft.com/office/drawing/2014/main" id="{00881B31-BC2D-2A7D-DE30-6F24C45D5583}"/>
                </a:ext>
              </a:extLst>
            </p:cNvPr>
            <p:cNvSpPr/>
            <p:nvPr/>
          </p:nvSpPr>
          <p:spPr>
            <a:xfrm>
              <a:off x="463526" y="1601103"/>
              <a:ext cx="2363147" cy="830997"/>
            </a:xfrm>
            <a:prstGeom prst="rect">
              <a:avLst/>
            </a:prstGeom>
          </p:spPr>
          <p:txBody>
            <a:bodyPr wrap="none">
              <a:spAutoFit/>
            </a:bodyPr>
            <a:lstStyle/>
            <a:p>
              <a:pPr algn="ctr"/>
              <a:r>
                <a:rPr lang="en-US" sz="2400" dirty="0">
                  <a:solidFill>
                    <a:schemeClr val="accent6">
                      <a:lumMod val="75000"/>
                    </a:schemeClr>
                  </a:solidFill>
                  <a:latin typeface="Quire Sans" panose="020B0502040400020003" pitchFamily="34" charset="0"/>
                  <a:cs typeface="Quire Sans" panose="020B0502040400020003" pitchFamily="34" charset="0"/>
                </a:rPr>
                <a:t>Strong subarray </a:t>
              </a:r>
            </a:p>
            <a:p>
              <a:pPr algn="ctr"/>
              <a:r>
                <a:rPr lang="en-US" sz="2400" dirty="0">
                  <a:solidFill>
                    <a:schemeClr val="accent6">
                      <a:lumMod val="75000"/>
                    </a:schemeClr>
                  </a:solidFill>
                  <a:latin typeface="Quire Sans" panose="020B0502040400020003" pitchFamily="34" charset="0"/>
                  <a:cs typeface="Quire Sans" panose="020B0502040400020003" pitchFamily="34" charset="0"/>
                </a:rPr>
                <a:t>column</a:t>
              </a:r>
            </a:p>
          </p:txBody>
        </p:sp>
        <p:cxnSp>
          <p:nvCxnSpPr>
            <p:cNvPr id="37" name="Straight Arrow Connector 36">
              <a:extLst>
                <a:ext uri="{FF2B5EF4-FFF2-40B4-BE49-F238E27FC236}">
                  <a16:creationId xmlns:a16="http://schemas.microsoft.com/office/drawing/2014/main" id="{03776F6D-9399-5AEC-DA49-50C35EA96A6D}"/>
                </a:ext>
              </a:extLst>
            </p:cNvPr>
            <p:cNvCxnSpPr>
              <a:cxnSpLocks/>
            </p:cNvCxnSpPr>
            <p:nvPr/>
          </p:nvCxnSpPr>
          <p:spPr>
            <a:xfrm flipH="1" flipV="1">
              <a:off x="-184481" y="1871572"/>
              <a:ext cx="433619" cy="6539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FFF9F48A-90C5-9976-37AD-7E3A474D661A}"/>
              </a:ext>
            </a:extLst>
          </p:cNvPr>
          <p:cNvSpPr>
            <a:spLocks noGrp="1"/>
          </p:cNvSpPr>
          <p:nvPr>
            <p:ph type="sldNum" sz="quarter" idx="12"/>
          </p:nvPr>
        </p:nvSpPr>
        <p:spPr/>
        <p:txBody>
          <a:bodyPr/>
          <a:lstStyle/>
          <a:p>
            <a:fld id="{C19D2B53-EDAE-4B41-B849-8916FA40BCB6}" type="slidenum">
              <a:rPr lang="en-US" smtClean="0"/>
              <a:pPr/>
              <a:t>94</a:t>
            </a:fld>
            <a:endParaRPr lang="en-US" dirty="0"/>
          </a:p>
        </p:txBody>
      </p:sp>
      <p:sp>
        <p:nvSpPr>
          <p:cNvPr id="3" name="TextBox 2">
            <a:extLst>
              <a:ext uri="{FF2B5EF4-FFF2-40B4-BE49-F238E27FC236}">
                <a16:creationId xmlns:a16="http://schemas.microsoft.com/office/drawing/2014/main" id="{760C7900-11F2-33A1-FA45-298BF6942A77}"/>
              </a:ext>
            </a:extLst>
          </p:cNvPr>
          <p:cNvSpPr txBox="1"/>
          <p:nvPr/>
        </p:nvSpPr>
        <p:spPr>
          <a:xfrm>
            <a:off x="6635651" y="6369153"/>
            <a:ext cx="1774845" cy="369332"/>
          </a:xfrm>
          <a:prstGeom prst="rect">
            <a:avLst/>
          </a:prstGeom>
          <a:noFill/>
        </p:spPr>
        <p:txBody>
          <a:bodyPr wrap="none" rtlCol="0">
            <a:spAutoFit/>
          </a:bodyPr>
          <a:lstStyle/>
          <a:p>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[Kim+ ICCD’</a:t>
            </a:r>
            <a:r>
              <a:rPr lang="en-US" b="1" dirty="0">
                <a:solidFill>
                  <a:srgbClr val="7030A0"/>
                </a:solidFill>
                <a:latin typeface="Trebuchet MS" panose="020B0703020202090204" pitchFamily="34" charset="0"/>
                <a:ea typeface="Cambria" panose="02040503050406030204" pitchFamily="18" charset="0"/>
                <a:cs typeface="Quire Sans" panose="020B0502040400020003" pitchFamily="34" charset="0"/>
              </a:rPr>
              <a:t>18</a:t>
            </a:r>
            <a:r>
              <a:rPr lang="en-US" b="1" dirty="0">
                <a:solidFill>
                  <a:srgbClr val="7030A0"/>
                </a:solidFill>
                <a:latin typeface="Quire Sans" panose="020B0502040400020003" pitchFamily="34" charset="0"/>
                <a:ea typeface="Cambria" panose="02040503050406030204" pitchFamily="18" charset="0"/>
                <a:cs typeface="Quire Sans" panose="020B0502040400020003" pitchFamily="34" charset="0"/>
              </a:rPr>
              <a:t>]</a:t>
            </a:r>
          </a:p>
        </p:txBody>
      </p:sp>
    </p:spTree>
    <p:extLst>
      <p:ext uri="{BB962C8B-B14F-4D97-AF65-F5344CB8AC3E}">
        <p14:creationId xmlns:p14="http://schemas.microsoft.com/office/powerpoint/2010/main" val="3305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48" grpId="0" animBg="1"/>
      <p:bldP spid="50" grpId="0" animBg="1"/>
      <p:bldP spid="52" grpId="0"/>
      <p:bldP spid="53" grpId="0"/>
      <p:bldP spid="54" grpId="0"/>
      <p:bldP spid="55" grpId="0"/>
      <p:bldP spid="56" grpId="0"/>
      <p:bldP spid="47" grpId="0" animBg="1"/>
      <p:bldP spid="49" grpId="0" animBg="1"/>
      <p:bldP spid="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8F1C-EA69-A901-ABE5-367629FDE797}"/>
              </a:ext>
            </a:extLst>
          </p:cNvPr>
          <p:cNvSpPr>
            <a:spLocks noGrp="1"/>
          </p:cNvSpPr>
          <p:nvPr>
            <p:ph type="title"/>
          </p:nvPr>
        </p:nvSpPr>
        <p:spPr/>
        <p:txBody>
          <a:bodyPr/>
          <a:lstStyle/>
          <a:p>
            <a:r>
              <a:rPr lang="en-US" dirty="0" err="1"/>
              <a:t>SolarDRAM</a:t>
            </a:r>
            <a:r>
              <a:rPr lang="en-US" dirty="0"/>
              <a:t> VLC Implementation</a:t>
            </a:r>
          </a:p>
        </p:txBody>
      </p:sp>
      <p:sp>
        <p:nvSpPr>
          <p:cNvPr id="3" name="Content Placeholder 2">
            <a:extLst>
              <a:ext uri="{FF2B5EF4-FFF2-40B4-BE49-F238E27FC236}">
                <a16:creationId xmlns:a16="http://schemas.microsoft.com/office/drawing/2014/main" id="{96ADBF0A-3B3B-3A2E-A1DB-306E6CE72C2D}"/>
              </a:ext>
            </a:extLst>
          </p:cNvPr>
          <p:cNvSpPr>
            <a:spLocks noGrp="1"/>
          </p:cNvSpPr>
          <p:nvPr>
            <p:ph idx="1"/>
          </p:nvPr>
        </p:nvSpPr>
        <p:spPr>
          <a:xfrm>
            <a:off x="155488" y="982980"/>
            <a:ext cx="8815517" cy="3889810"/>
          </a:xfrm>
        </p:spPr>
        <p:txBody>
          <a:bodyPr/>
          <a:lstStyle/>
          <a:p>
            <a:r>
              <a:rPr lang="en-US" dirty="0"/>
              <a:t>Storing the minimum </a:t>
            </a:r>
            <a:r>
              <a:rPr lang="en-US" dirty="0" err="1"/>
              <a:t>t</a:t>
            </a:r>
            <a:r>
              <a:rPr lang="en-US" baseline="-25000" dirty="0" err="1"/>
              <a:t>RCD</a:t>
            </a:r>
            <a:r>
              <a:rPr lang="en-US" dirty="0"/>
              <a:t> value of all cache lines </a:t>
            </a:r>
            <a:br>
              <a:rPr lang="en-US" dirty="0"/>
            </a:br>
            <a:r>
              <a:rPr lang="en-US" dirty="0"/>
              <a:t>is </a:t>
            </a:r>
            <a:r>
              <a:rPr lang="en-US" dirty="0">
                <a:solidFill>
                  <a:srgbClr val="C00000"/>
                </a:solidFill>
              </a:rPr>
              <a:t>not scalable</a:t>
            </a:r>
          </a:p>
          <a:p>
            <a:pPr lvl="1"/>
            <a:r>
              <a:rPr lang="en-US" dirty="0">
                <a:latin typeface="Trebuchet MS" panose="020B0703020202090204" pitchFamily="34" charset="0"/>
              </a:rPr>
              <a:t>64</a:t>
            </a:r>
            <a:r>
              <a:rPr lang="en-US" dirty="0"/>
              <a:t>M such cache lines in a </a:t>
            </a:r>
            <a:r>
              <a:rPr lang="en-US" dirty="0">
                <a:latin typeface="Trebuchet MS" panose="020B0703020202090204" pitchFamily="34" charset="0"/>
              </a:rPr>
              <a:t>4</a:t>
            </a:r>
            <a:r>
              <a:rPr lang="en-US" dirty="0"/>
              <a:t> GiB module</a:t>
            </a:r>
          </a:p>
          <a:p>
            <a:pPr marL="342883" lvl="1" indent="0">
              <a:buNone/>
            </a:pPr>
            <a:endParaRPr lang="en-US" dirty="0"/>
          </a:p>
          <a:p>
            <a:r>
              <a:rPr lang="en-US" dirty="0"/>
              <a:t>Reduce storage overhead</a:t>
            </a:r>
          </a:p>
          <a:p>
            <a:pPr marL="0" indent="0">
              <a:buNone/>
            </a:pPr>
            <a:endParaRPr lang="en-US" sz="100" dirty="0"/>
          </a:p>
          <a:p>
            <a:pPr marL="514350" indent="-514350">
              <a:buFont typeface="+mj-lt"/>
              <a:buAutoNum type="arabicPeriod"/>
            </a:pPr>
            <a:r>
              <a:rPr lang="en-US" sz="2600" dirty="0"/>
              <a:t>Use </a:t>
            </a:r>
            <a:r>
              <a:rPr lang="en-US" sz="2600" dirty="0" err="1"/>
              <a:t>t</a:t>
            </a:r>
            <a:r>
              <a:rPr lang="en-US" sz="2600" baseline="-25000" dirty="0" err="1"/>
              <a:t>RCD</a:t>
            </a:r>
            <a:r>
              <a:rPr lang="en-US" sz="2600" dirty="0"/>
              <a:t> of </a:t>
            </a:r>
            <a:r>
              <a:rPr lang="en-US" sz="2600" dirty="0">
                <a:solidFill>
                  <a:schemeClr val="accent6">
                    <a:lumMod val="75000"/>
                  </a:schemeClr>
                </a:solidFill>
              </a:rPr>
              <a:t>weakest cache line </a:t>
            </a:r>
            <a:r>
              <a:rPr lang="en-US" sz="2600" dirty="0"/>
              <a:t>in a row for that </a:t>
            </a:r>
            <a:r>
              <a:rPr lang="en-US" sz="2600" dirty="0">
                <a:solidFill>
                  <a:schemeClr val="accent6">
                    <a:lumMod val="75000"/>
                  </a:schemeClr>
                </a:solidFill>
              </a:rPr>
              <a:t>row</a:t>
            </a:r>
          </a:p>
          <a:p>
            <a:pPr marL="693738" lvl="1" indent="-406400"/>
            <a:r>
              <a:rPr lang="en-US" dirty="0"/>
              <a:t>Factor of </a:t>
            </a:r>
            <a:r>
              <a:rPr lang="en-US" dirty="0">
                <a:latin typeface="Trebuchet MS" panose="020B0703020202090204" pitchFamily="34" charset="0"/>
              </a:rPr>
              <a:t>128</a:t>
            </a:r>
            <a:r>
              <a:rPr lang="en-US" dirty="0"/>
              <a:t> storage reduction</a:t>
            </a:r>
          </a:p>
          <a:p>
            <a:pPr marL="287338" lvl="1" indent="0">
              <a:buNone/>
            </a:pPr>
            <a:endParaRPr lang="en-US" sz="200" dirty="0"/>
          </a:p>
          <a:p>
            <a:pPr marL="514350" indent="-514350">
              <a:buFont typeface="+mj-lt"/>
              <a:buAutoNum type="arabicPeriod"/>
            </a:pPr>
            <a:r>
              <a:rPr lang="en-US" sz="2600" dirty="0"/>
              <a:t>Use storage-efficient </a:t>
            </a:r>
            <a:r>
              <a:rPr lang="en-US" sz="2600" dirty="0">
                <a:solidFill>
                  <a:schemeClr val="accent2">
                    <a:lumMod val="75000"/>
                  </a:schemeClr>
                </a:solidFill>
              </a:rPr>
              <a:t>Bloom filter </a:t>
            </a:r>
            <a:r>
              <a:rPr lang="en-US" sz="2600" dirty="0"/>
              <a:t>to store </a:t>
            </a:r>
            <a:r>
              <a:rPr lang="en-US" sz="2600" dirty="0">
                <a:solidFill>
                  <a:schemeClr val="accent2">
                    <a:lumMod val="75000"/>
                  </a:schemeClr>
                </a:solidFill>
              </a:rPr>
              <a:t>weak row IDs</a:t>
            </a:r>
          </a:p>
        </p:txBody>
      </p:sp>
      <p:sp>
        <p:nvSpPr>
          <p:cNvPr id="4" name="Slide Number Placeholder 3">
            <a:extLst>
              <a:ext uri="{FF2B5EF4-FFF2-40B4-BE49-F238E27FC236}">
                <a16:creationId xmlns:a16="http://schemas.microsoft.com/office/drawing/2014/main" id="{34AD8EB6-A8CC-D15E-2CD1-37CA21A50286}"/>
              </a:ext>
            </a:extLst>
          </p:cNvPr>
          <p:cNvSpPr>
            <a:spLocks noGrp="1"/>
          </p:cNvSpPr>
          <p:nvPr>
            <p:ph type="sldNum" sz="quarter" idx="12"/>
          </p:nvPr>
        </p:nvSpPr>
        <p:spPr/>
        <p:txBody>
          <a:bodyPr/>
          <a:lstStyle/>
          <a:p>
            <a:fld id="{C19D2B53-EDAE-4B41-B849-8916FA40BCB6}" type="slidenum">
              <a:rPr lang="en-US" smtClean="0"/>
              <a:pPr/>
              <a:t>95</a:t>
            </a:fld>
            <a:endParaRPr lang="en-US" dirty="0"/>
          </a:p>
        </p:txBody>
      </p:sp>
      <p:sp>
        <p:nvSpPr>
          <p:cNvPr id="5" name="Rectangle 4">
            <a:extLst>
              <a:ext uri="{FF2B5EF4-FFF2-40B4-BE49-F238E27FC236}">
                <a16:creationId xmlns:a16="http://schemas.microsoft.com/office/drawing/2014/main" id="{729796F3-9DFB-12DC-32A4-AE9CB619B683}"/>
              </a:ext>
            </a:extLst>
          </p:cNvPr>
          <p:cNvSpPr/>
          <p:nvPr/>
        </p:nvSpPr>
        <p:spPr>
          <a:xfrm>
            <a:off x="2211073" y="5176865"/>
            <a:ext cx="2009274" cy="914400"/>
          </a:xfrm>
          <a:prstGeom prst="rect">
            <a:avLst/>
          </a:prstGeom>
          <a:noFill/>
          <a:ln w="381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200" i="0" u="none" strike="noStrike" kern="1200" cap="none" spc="0" normalizeH="0" baseline="0" noProof="0" dirty="0">
                <a:ln>
                  <a:noFill/>
                </a:ln>
                <a:solidFill>
                  <a:schemeClr val="accent2">
                    <a:lumMod val="75000"/>
                  </a:schemeClr>
                </a:solidFill>
                <a:effectLst/>
                <a:uLnTx/>
                <a:uFillTx/>
                <a:latin typeface="+mj-lt"/>
              </a:rPr>
              <a:t>Bloom Filter</a:t>
            </a:r>
          </a:p>
        </p:txBody>
      </p:sp>
      <p:cxnSp>
        <p:nvCxnSpPr>
          <p:cNvPr id="7" name="Straight Arrow Connector 6">
            <a:extLst>
              <a:ext uri="{FF2B5EF4-FFF2-40B4-BE49-F238E27FC236}">
                <a16:creationId xmlns:a16="http://schemas.microsoft.com/office/drawing/2014/main" id="{99BAB866-61B7-36A9-6545-9FD54F5067A0}"/>
              </a:ext>
            </a:extLst>
          </p:cNvPr>
          <p:cNvCxnSpPr>
            <a:cxnSpLocks/>
            <a:endCxn id="5" idx="1"/>
          </p:cNvCxnSpPr>
          <p:nvPr/>
        </p:nvCxnSpPr>
        <p:spPr>
          <a:xfrm>
            <a:off x="457201" y="5634065"/>
            <a:ext cx="17538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11E203-6198-F211-5EB7-C112434EE3AF}"/>
              </a:ext>
            </a:extLst>
          </p:cNvPr>
          <p:cNvSpPr txBox="1"/>
          <p:nvPr/>
        </p:nvSpPr>
        <p:spPr>
          <a:xfrm>
            <a:off x="453094" y="5315238"/>
            <a:ext cx="1395663" cy="180455"/>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Row address</a:t>
            </a:r>
          </a:p>
        </p:txBody>
      </p:sp>
      <p:sp>
        <p:nvSpPr>
          <p:cNvPr id="10" name="Rounded Rectangle 9">
            <a:extLst>
              <a:ext uri="{FF2B5EF4-FFF2-40B4-BE49-F238E27FC236}">
                <a16:creationId xmlns:a16="http://schemas.microsoft.com/office/drawing/2014/main" id="{E0867D62-75D7-027A-DD26-B38CB02A0247}"/>
              </a:ext>
            </a:extLst>
          </p:cNvPr>
          <p:cNvSpPr/>
          <p:nvPr/>
        </p:nvSpPr>
        <p:spPr>
          <a:xfrm>
            <a:off x="5570621" y="4954594"/>
            <a:ext cx="3284621" cy="528761"/>
          </a:xfrm>
          <a:prstGeom prst="roundRect">
            <a:avLst/>
          </a:prstGeom>
          <a:solidFill>
            <a:schemeClr val="accent6">
              <a:lumMod val="20000"/>
              <a:lumOff val="80000"/>
            </a:schemeClr>
          </a:solid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6">
                    <a:lumMod val="75000"/>
                  </a:schemeClr>
                </a:solidFill>
                <a:effectLst/>
                <a:uLnTx/>
                <a:uFillTx/>
                <a:latin typeface="+mj-lt"/>
              </a:rPr>
              <a:t>Use low </a:t>
            </a:r>
            <a:r>
              <a:rPr kumimoji="0" lang="en-US" sz="2400" i="0" u="none" strike="noStrike" kern="1200" cap="none" spc="0" normalizeH="0" baseline="0" noProof="0" dirty="0" err="1">
                <a:ln>
                  <a:noFill/>
                </a:ln>
                <a:solidFill>
                  <a:schemeClr val="accent6">
                    <a:lumMod val="75000"/>
                  </a:schemeClr>
                </a:solidFill>
                <a:effectLst/>
                <a:uLnTx/>
                <a:uFillTx/>
                <a:latin typeface="+mj-lt"/>
              </a:rPr>
              <a:t>tRCD</a:t>
            </a:r>
            <a:endParaRPr kumimoji="0" lang="en-US" sz="2400" i="0" u="none" strike="noStrike" kern="1200" cap="none" spc="0" normalizeH="0" baseline="0" noProof="0" dirty="0">
              <a:ln>
                <a:noFill/>
              </a:ln>
              <a:solidFill>
                <a:schemeClr val="accent6">
                  <a:lumMod val="75000"/>
                </a:schemeClr>
              </a:solidFill>
              <a:effectLst/>
              <a:uLnTx/>
              <a:uFillTx/>
              <a:latin typeface="+mj-lt"/>
            </a:endParaRPr>
          </a:p>
        </p:txBody>
      </p:sp>
      <p:sp>
        <p:nvSpPr>
          <p:cNvPr id="12" name="Rounded Rectangle 11">
            <a:extLst>
              <a:ext uri="{FF2B5EF4-FFF2-40B4-BE49-F238E27FC236}">
                <a16:creationId xmlns:a16="http://schemas.microsoft.com/office/drawing/2014/main" id="{D8FCB3A2-BA2F-C677-D103-FCD0605774BD}"/>
              </a:ext>
            </a:extLst>
          </p:cNvPr>
          <p:cNvSpPr/>
          <p:nvPr/>
        </p:nvSpPr>
        <p:spPr>
          <a:xfrm>
            <a:off x="5570621" y="5857915"/>
            <a:ext cx="3284621" cy="528761"/>
          </a:xfrm>
          <a:prstGeom prst="roundRect">
            <a:avLst/>
          </a:prstGeom>
          <a:solidFill>
            <a:schemeClr val="accent5">
              <a:lumMod val="20000"/>
              <a:lumOff val="8000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400" i="0" u="none" strike="noStrike" kern="1200" cap="none" spc="0" normalizeH="0" baseline="0" noProof="0" dirty="0">
                <a:ln>
                  <a:noFill/>
                </a:ln>
                <a:solidFill>
                  <a:schemeClr val="accent5">
                    <a:lumMod val="75000"/>
                  </a:schemeClr>
                </a:solidFill>
                <a:effectLst/>
                <a:uLnTx/>
                <a:uFillTx/>
                <a:latin typeface="+mj-lt"/>
              </a:rPr>
              <a:t>Use high </a:t>
            </a:r>
            <a:r>
              <a:rPr kumimoji="0" lang="en-US" sz="2400" i="0" u="none" strike="noStrike" kern="1200" cap="none" spc="0" normalizeH="0" baseline="0" noProof="0" dirty="0" err="1">
                <a:ln>
                  <a:noFill/>
                </a:ln>
                <a:solidFill>
                  <a:schemeClr val="accent5">
                    <a:lumMod val="75000"/>
                  </a:schemeClr>
                </a:solidFill>
                <a:effectLst/>
                <a:uLnTx/>
                <a:uFillTx/>
                <a:latin typeface="+mj-lt"/>
              </a:rPr>
              <a:t>tRCD</a:t>
            </a:r>
            <a:endParaRPr kumimoji="0" lang="en-US" sz="2400" i="0" u="none" strike="noStrike" kern="1200" cap="none" spc="0" normalizeH="0" baseline="0" noProof="0" dirty="0">
              <a:ln>
                <a:noFill/>
              </a:ln>
              <a:solidFill>
                <a:schemeClr val="accent5">
                  <a:lumMod val="75000"/>
                </a:schemeClr>
              </a:solidFill>
              <a:effectLst/>
              <a:uLnTx/>
              <a:uFillTx/>
              <a:latin typeface="+mj-lt"/>
            </a:endParaRPr>
          </a:p>
        </p:txBody>
      </p:sp>
      <p:cxnSp>
        <p:nvCxnSpPr>
          <p:cNvPr id="14" name="Straight Arrow Connector 13">
            <a:extLst>
              <a:ext uri="{FF2B5EF4-FFF2-40B4-BE49-F238E27FC236}">
                <a16:creationId xmlns:a16="http://schemas.microsoft.com/office/drawing/2014/main" id="{33229505-6365-C497-E674-735E6F8CE4A1}"/>
              </a:ext>
            </a:extLst>
          </p:cNvPr>
          <p:cNvCxnSpPr>
            <a:stCxn id="5" idx="3"/>
            <a:endCxn id="12" idx="1"/>
          </p:cNvCxnSpPr>
          <p:nvPr/>
        </p:nvCxnSpPr>
        <p:spPr>
          <a:xfrm>
            <a:off x="4220347" y="5634065"/>
            <a:ext cx="1350274" cy="488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5589CB-3573-72EE-9136-72950740FF6E}"/>
              </a:ext>
            </a:extLst>
          </p:cNvPr>
          <p:cNvCxnSpPr>
            <a:cxnSpLocks/>
            <a:stCxn id="5" idx="3"/>
            <a:endCxn id="10" idx="1"/>
          </p:cNvCxnSpPr>
          <p:nvPr/>
        </p:nvCxnSpPr>
        <p:spPr>
          <a:xfrm flipV="1">
            <a:off x="4220347" y="5218975"/>
            <a:ext cx="1350274" cy="4150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4C6E570-1BE0-7462-54F5-787E1CA85D35}"/>
              </a:ext>
            </a:extLst>
          </p:cNvPr>
          <p:cNvSpPr txBox="1"/>
          <p:nvPr/>
        </p:nvSpPr>
        <p:spPr>
          <a:xfrm rot="1395918">
            <a:off x="4449293" y="5911149"/>
            <a:ext cx="815724" cy="276011"/>
          </a:xfrm>
          <a:prstGeom prst="rect">
            <a:avLst/>
          </a:prstGeom>
          <a:noFill/>
          <a:ln w="57150">
            <a:noFill/>
          </a:ln>
        </p:spPr>
        <p:txBody>
          <a:bodyPr wrap="none" rtlCol="0" anchor="ctr">
            <a:noAutofit/>
          </a:bodyPr>
          <a:lstStyle/>
          <a:p>
            <a:pPr algn="ctr">
              <a:lnSpc>
                <a:spcPct val="90000"/>
              </a:lnSpc>
            </a:pPr>
            <a:r>
              <a:rPr lang="en-US" sz="2600" dirty="0">
                <a:solidFill>
                  <a:schemeClr val="accent5">
                    <a:lumMod val="75000"/>
                  </a:schemeClr>
                </a:solidFill>
              </a:rPr>
              <a:t>contains</a:t>
            </a:r>
          </a:p>
        </p:txBody>
      </p:sp>
      <p:sp>
        <p:nvSpPr>
          <p:cNvPr id="19" name="TextBox 18">
            <a:extLst>
              <a:ext uri="{FF2B5EF4-FFF2-40B4-BE49-F238E27FC236}">
                <a16:creationId xmlns:a16="http://schemas.microsoft.com/office/drawing/2014/main" id="{3C2E4BC9-E4BF-F3D1-5451-2B3D383FB776}"/>
              </a:ext>
            </a:extLst>
          </p:cNvPr>
          <p:cNvSpPr txBox="1"/>
          <p:nvPr/>
        </p:nvSpPr>
        <p:spPr>
          <a:xfrm rot="20504554">
            <a:off x="4487621" y="5041990"/>
            <a:ext cx="815724" cy="276011"/>
          </a:xfrm>
          <a:prstGeom prst="rect">
            <a:avLst/>
          </a:prstGeom>
          <a:noFill/>
          <a:ln w="57150">
            <a:noFill/>
          </a:ln>
        </p:spPr>
        <p:txBody>
          <a:bodyPr wrap="none" rtlCol="0" anchor="ctr">
            <a:noAutofit/>
          </a:bodyPr>
          <a:lstStyle/>
          <a:p>
            <a:pPr algn="ctr">
              <a:lnSpc>
                <a:spcPct val="90000"/>
              </a:lnSpc>
            </a:pPr>
            <a:r>
              <a:rPr lang="en-US" sz="2400" dirty="0">
                <a:solidFill>
                  <a:schemeClr val="accent6">
                    <a:lumMod val="75000"/>
                  </a:schemeClr>
                </a:solidFill>
              </a:rPr>
              <a:t>not found</a:t>
            </a:r>
          </a:p>
        </p:txBody>
      </p:sp>
    </p:spTree>
    <p:extLst>
      <p:ext uri="{BB962C8B-B14F-4D97-AF65-F5344CB8AC3E}">
        <p14:creationId xmlns:p14="http://schemas.microsoft.com/office/powerpoint/2010/main" val="354330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2" grpId="0" animBg="1"/>
      <p:bldP spid="18"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56FD-EB84-A54E-7028-668FE0B5F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1CFA0-6657-2E79-D047-079592983320}"/>
              </a:ext>
            </a:extLst>
          </p:cNvPr>
          <p:cNvSpPr>
            <a:spLocks noGrp="1"/>
          </p:cNvSpPr>
          <p:nvPr>
            <p:ph type="title"/>
          </p:nvPr>
        </p:nvSpPr>
        <p:spPr/>
        <p:txBody>
          <a:bodyPr/>
          <a:lstStyle/>
          <a:p>
            <a:r>
              <a:rPr lang="en-US" dirty="0" err="1"/>
              <a:t>EasyDRAM</a:t>
            </a:r>
            <a:r>
              <a:rPr lang="en-US" dirty="0"/>
              <a:t> VLC Profile</a:t>
            </a:r>
          </a:p>
        </p:txBody>
      </p:sp>
      <p:sp>
        <p:nvSpPr>
          <p:cNvPr id="21" name="Content Placeholder 20">
            <a:extLst>
              <a:ext uri="{FF2B5EF4-FFF2-40B4-BE49-F238E27FC236}">
                <a16:creationId xmlns:a16="http://schemas.microsoft.com/office/drawing/2014/main" id="{EC06506C-D2D1-4607-F3D3-7092DC895B74}"/>
              </a:ext>
            </a:extLst>
          </p:cNvPr>
          <p:cNvSpPr>
            <a:spLocks noGrp="1"/>
          </p:cNvSpPr>
          <p:nvPr>
            <p:ph idx="1"/>
          </p:nvPr>
        </p:nvSpPr>
        <p:spPr/>
        <p:txBody>
          <a:bodyPr/>
          <a:lstStyle/>
          <a:p>
            <a:r>
              <a:rPr lang="en-US" dirty="0"/>
              <a:t>Characterize </a:t>
            </a:r>
            <a:r>
              <a:rPr lang="en-US" dirty="0">
                <a:latin typeface="Trebuchet MS" panose="020B0703020202090204" pitchFamily="34" charset="0"/>
              </a:rPr>
              <a:t>4</a:t>
            </a:r>
            <a:r>
              <a:rPr lang="en-US" dirty="0"/>
              <a:t>K DRAM rows in </a:t>
            </a:r>
            <a:r>
              <a:rPr lang="en-US" dirty="0">
                <a:latin typeface="Trebuchet MS" panose="020B0703020202090204" pitchFamily="34" charset="0"/>
              </a:rPr>
              <a:t>2</a:t>
            </a:r>
            <a:r>
              <a:rPr lang="en-US" dirty="0"/>
              <a:t> banks</a:t>
            </a:r>
            <a:br>
              <a:rPr lang="en-US" dirty="0"/>
            </a:br>
            <a:r>
              <a:rPr lang="en-US" dirty="0"/>
              <a:t>for </a:t>
            </a:r>
            <a:r>
              <a:rPr lang="en-US" dirty="0">
                <a:solidFill>
                  <a:srgbClr val="C00000"/>
                </a:solidFill>
              </a:rPr>
              <a:t>access latency failures</a:t>
            </a:r>
          </a:p>
          <a:p>
            <a:pPr lvl="1"/>
            <a:r>
              <a:rPr lang="en-US" dirty="0"/>
              <a:t>Nominal </a:t>
            </a:r>
            <a:r>
              <a:rPr lang="en-US" dirty="0" err="1"/>
              <a:t>t</a:t>
            </a:r>
            <a:r>
              <a:rPr lang="en-US" baseline="-25000" dirty="0" err="1"/>
              <a:t>RCD</a:t>
            </a:r>
            <a:r>
              <a:rPr lang="en-US" dirty="0"/>
              <a:t> for our module is </a:t>
            </a:r>
            <a:r>
              <a:rPr lang="en-US" dirty="0">
                <a:latin typeface="Trebuchet MS" panose="020B0703020202090204" pitchFamily="34" charset="0"/>
              </a:rPr>
              <a:t>13.5</a:t>
            </a:r>
            <a:r>
              <a:rPr lang="en-US" dirty="0"/>
              <a:t> ns</a:t>
            </a:r>
          </a:p>
        </p:txBody>
      </p:sp>
      <p:sp>
        <p:nvSpPr>
          <p:cNvPr id="4" name="Slide Number Placeholder 3">
            <a:extLst>
              <a:ext uri="{FF2B5EF4-FFF2-40B4-BE49-F238E27FC236}">
                <a16:creationId xmlns:a16="http://schemas.microsoft.com/office/drawing/2014/main" id="{9CE3A412-2CD2-8D3C-D430-F38E9BC7B364}"/>
              </a:ext>
            </a:extLst>
          </p:cNvPr>
          <p:cNvSpPr>
            <a:spLocks noGrp="1"/>
          </p:cNvSpPr>
          <p:nvPr>
            <p:ph type="sldNum" sz="quarter" idx="12"/>
          </p:nvPr>
        </p:nvSpPr>
        <p:spPr/>
        <p:txBody>
          <a:bodyPr/>
          <a:lstStyle/>
          <a:p>
            <a:fld id="{C19D2B53-EDAE-4B41-B849-8916FA40BCB6}" type="slidenum">
              <a:rPr lang="en-US" smtClean="0"/>
              <a:pPr/>
              <a:t>96</a:t>
            </a:fld>
            <a:endParaRPr lang="en-US" dirty="0"/>
          </a:p>
        </p:txBody>
      </p:sp>
      <p:pic>
        <p:nvPicPr>
          <p:cNvPr id="10" name="Picture 9">
            <a:extLst>
              <a:ext uri="{FF2B5EF4-FFF2-40B4-BE49-F238E27FC236}">
                <a16:creationId xmlns:a16="http://schemas.microsoft.com/office/drawing/2014/main" id="{684B2E74-B61F-B61A-D8BF-E08F92DC3213}"/>
              </a:ext>
            </a:extLst>
          </p:cNvPr>
          <p:cNvPicPr>
            <a:picLocks noChangeAspect="1"/>
          </p:cNvPicPr>
          <p:nvPr/>
        </p:nvPicPr>
        <p:blipFill>
          <a:blip r:embed="rId3"/>
          <a:stretch>
            <a:fillRect/>
          </a:stretch>
        </p:blipFill>
        <p:spPr>
          <a:xfrm>
            <a:off x="814834" y="2615958"/>
            <a:ext cx="7772400" cy="3543299"/>
          </a:xfrm>
          <a:prstGeom prst="rect">
            <a:avLst/>
          </a:prstGeom>
        </p:spPr>
      </p:pic>
      <p:sp>
        <p:nvSpPr>
          <p:cNvPr id="13" name="Rectangle 12">
            <a:extLst>
              <a:ext uri="{FF2B5EF4-FFF2-40B4-BE49-F238E27FC236}">
                <a16:creationId xmlns:a16="http://schemas.microsoft.com/office/drawing/2014/main" id="{A711E37D-E1D5-B799-BDFE-00694D4C5D97}"/>
              </a:ext>
            </a:extLst>
          </p:cNvPr>
          <p:cNvSpPr/>
          <p:nvPr/>
        </p:nvSpPr>
        <p:spPr>
          <a:xfrm>
            <a:off x="1500634" y="2892916"/>
            <a:ext cx="2649415" cy="2678723"/>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BD88E7DB-D642-5FFC-ADDF-D802DBEF99CC}"/>
              </a:ext>
            </a:extLst>
          </p:cNvPr>
          <p:cNvSpPr/>
          <p:nvPr/>
        </p:nvSpPr>
        <p:spPr>
          <a:xfrm>
            <a:off x="4572081" y="2892916"/>
            <a:ext cx="2649415" cy="2678723"/>
          </a:xfrm>
          <a:prstGeom prst="rect">
            <a:avLst/>
          </a:prstGeom>
          <a:solidFill>
            <a:schemeClr val="bg1"/>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9558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80F4-5585-F3E5-3D9E-66CE94ACB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901F5-614D-C393-068D-435E34F0146D}"/>
              </a:ext>
            </a:extLst>
          </p:cNvPr>
          <p:cNvSpPr>
            <a:spLocks noGrp="1"/>
          </p:cNvSpPr>
          <p:nvPr>
            <p:ph type="title"/>
          </p:nvPr>
        </p:nvSpPr>
        <p:spPr/>
        <p:txBody>
          <a:bodyPr/>
          <a:lstStyle/>
          <a:p>
            <a:r>
              <a:rPr lang="en-US" dirty="0" err="1"/>
              <a:t>EasyDRAM</a:t>
            </a:r>
            <a:r>
              <a:rPr lang="en-US" dirty="0"/>
              <a:t> VLC Profile</a:t>
            </a:r>
          </a:p>
        </p:txBody>
      </p:sp>
      <p:sp>
        <p:nvSpPr>
          <p:cNvPr id="21" name="Content Placeholder 20">
            <a:extLst>
              <a:ext uri="{FF2B5EF4-FFF2-40B4-BE49-F238E27FC236}">
                <a16:creationId xmlns:a16="http://schemas.microsoft.com/office/drawing/2014/main" id="{2CEB84A5-A1AD-E0E2-FB4D-61BC93C56DD7}"/>
              </a:ext>
            </a:extLst>
          </p:cNvPr>
          <p:cNvSpPr>
            <a:spLocks noGrp="1"/>
          </p:cNvSpPr>
          <p:nvPr>
            <p:ph idx="1"/>
          </p:nvPr>
        </p:nvSpPr>
        <p:spPr/>
        <p:txBody>
          <a:bodyPr/>
          <a:lstStyle/>
          <a:p>
            <a:r>
              <a:rPr lang="en-US" dirty="0"/>
              <a:t>Characterize </a:t>
            </a:r>
            <a:r>
              <a:rPr lang="en-US" dirty="0">
                <a:latin typeface="Trebuchet MS" panose="020B0703020202090204" pitchFamily="34" charset="0"/>
              </a:rPr>
              <a:t>4</a:t>
            </a:r>
            <a:r>
              <a:rPr lang="en-US" dirty="0"/>
              <a:t>K DRAM rows in </a:t>
            </a:r>
            <a:r>
              <a:rPr lang="en-US" dirty="0">
                <a:latin typeface="Trebuchet MS" panose="020B0703020202090204" pitchFamily="34" charset="0"/>
              </a:rPr>
              <a:t>2</a:t>
            </a:r>
            <a:r>
              <a:rPr lang="en-US" dirty="0"/>
              <a:t> banks</a:t>
            </a:r>
            <a:br>
              <a:rPr lang="en-US" dirty="0"/>
            </a:br>
            <a:r>
              <a:rPr lang="en-US" dirty="0"/>
              <a:t>for </a:t>
            </a:r>
            <a:r>
              <a:rPr lang="en-US" dirty="0">
                <a:solidFill>
                  <a:srgbClr val="C00000"/>
                </a:solidFill>
              </a:rPr>
              <a:t>access latency failures</a:t>
            </a:r>
          </a:p>
          <a:p>
            <a:pPr lvl="1"/>
            <a:r>
              <a:rPr lang="en-US" dirty="0"/>
              <a:t>Nominal </a:t>
            </a:r>
            <a:r>
              <a:rPr lang="en-US" dirty="0" err="1"/>
              <a:t>t</a:t>
            </a:r>
            <a:r>
              <a:rPr lang="en-US" baseline="-25000" dirty="0" err="1"/>
              <a:t>RCD</a:t>
            </a:r>
            <a:r>
              <a:rPr lang="en-US" dirty="0"/>
              <a:t> for our module is </a:t>
            </a:r>
            <a:r>
              <a:rPr lang="en-US" dirty="0">
                <a:latin typeface="Trebuchet MS" panose="020B0703020202090204" pitchFamily="34" charset="0"/>
              </a:rPr>
              <a:t>13.5</a:t>
            </a:r>
            <a:r>
              <a:rPr lang="en-US" dirty="0"/>
              <a:t> ns</a:t>
            </a:r>
          </a:p>
        </p:txBody>
      </p:sp>
      <p:sp>
        <p:nvSpPr>
          <p:cNvPr id="4" name="Slide Number Placeholder 3">
            <a:extLst>
              <a:ext uri="{FF2B5EF4-FFF2-40B4-BE49-F238E27FC236}">
                <a16:creationId xmlns:a16="http://schemas.microsoft.com/office/drawing/2014/main" id="{75846BB5-5325-5C46-D1F4-363DA8866273}"/>
              </a:ext>
            </a:extLst>
          </p:cNvPr>
          <p:cNvSpPr>
            <a:spLocks noGrp="1"/>
          </p:cNvSpPr>
          <p:nvPr>
            <p:ph type="sldNum" sz="quarter" idx="12"/>
          </p:nvPr>
        </p:nvSpPr>
        <p:spPr/>
        <p:txBody>
          <a:bodyPr/>
          <a:lstStyle/>
          <a:p>
            <a:fld id="{C19D2B53-EDAE-4B41-B849-8916FA40BCB6}" type="slidenum">
              <a:rPr lang="en-US" smtClean="0"/>
              <a:pPr/>
              <a:t>97</a:t>
            </a:fld>
            <a:endParaRPr lang="en-US" dirty="0"/>
          </a:p>
        </p:txBody>
      </p:sp>
      <p:pic>
        <p:nvPicPr>
          <p:cNvPr id="10" name="Picture 9">
            <a:extLst>
              <a:ext uri="{FF2B5EF4-FFF2-40B4-BE49-F238E27FC236}">
                <a16:creationId xmlns:a16="http://schemas.microsoft.com/office/drawing/2014/main" id="{6DAF5207-9CAA-1BDE-F801-6C50BB01F14F}"/>
              </a:ext>
            </a:extLst>
          </p:cNvPr>
          <p:cNvPicPr>
            <a:picLocks noChangeAspect="1"/>
          </p:cNvPicPr>
          <p:nvPr/>
        </p:nvPicPr>
        <p:blipFill>
          <a:blip r:embed="rId3"/>
          <a:stretch>
            <a:fillRect/>
          </a:stretch>
        </p:blipFill>
        <p:spPr>
          <a:xfrm>
            <a:off x="814834" y="2615958"/>
            <a:ext cx="7772400" cy="3543299"/>
          </a:xfrm>
          <a:prstGeom prst="rect">
            <a:avLst/>
          </a:prstGeom>
        </p:spPr>
      </p:pic>
    </p:spTree>
    <p:extLst>
      <p:ext uri="{BB962C8B-B14F-4D97-AF65-F5344CB8AC3E}">
        <p14:creationId xmlns:p14="http://schemas.microsoft.com/office/powerpoint/2010/main" val="179634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0269-7D40-1405-C03A-BB703CE9C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ACF37-8443-93D8-4F8D-A00ED8388588}"/>
              </a:ext>
            </a:extLst>
          </p:cNvPr>
          <p:cNvSpPr>
            <a:spLocks noGrp="1"/>
          </p:cNvSpPr>
          <p:nvPr>
            <p:ph type="title"/>
          </p:nvPr>
        </p:nvSpPr>
        <p:spPr/>
        <p:txBody>
          <a:bodyPr/>
          <a:lstStyle/>
          <a:p>
            <a:r>
              <a:rPr lang="en-US" dirty="0" err="1"/>
              <a:t>EasyDRAM</a:t>
            </a:r>
            <a:r>
              <a:rPr lang="en-US" dirty="0"/>
              <a:t> VLC Profile</a:t>
            </a:r>
          </a:p>
        </p:txBody>
      </p:sp>
      <p:sp>
        <p:nvSpPr>
          <p:cNvPr id="4" name="Slide Number Placeholder 3">
            <a:extLst>
              <a:ext uri="{FF2B5EF4-FFF2-40B4-BE49-F238E27FC236}">
                <a16:creationId xmlns:a16="http://schemas.microsoft.com/office/drawing/2014/main" id="{E418E8F2-0429-7B8E-691D-61E1C1F511DA}"/>
              </a:ext>
            </a:extLst>
          </p:cNvPr>
          <p:cNvSpPr>
            <a:spLocks noGrp="1"/>
          </p:cNvSpPr>
          <p:nvPr>
            <p:ph type="sldNum" sz="quarter" idx="12"/>
          </p:nvPr>
        </p:nvSpPr>
        <p:spPr/>
        <p:txBody>
          <a:bodyPr/>
          <a:lstStyle/>
          <a:p>
            <a:fld id="{C19D2B53-EDAE-4B41-B849-8916FA40BCB6}" type="slidenum">
              <a:rPr lang="en-US" smtClean="0"/>
              <a:pPr/>
              <a:t>98</a:t>
            </a:fld>
            <a:endParaRPr lang="en-US" dirty="0"/>
          </a:p>
        </p:txBody>
      </p:sp>
      <p:pic>
        <p:nvPicPr>
          <p:cNvPr id="10" name="Picture 9">
            <a:extLst>
              <a:ext uri="{FF2B5EF4-FFF2-40B4-BE49-F238E27FC236}">
                <a16:creationId xmlns:a16="http://schemas.microsoft.com/office/drawing/2014/main" id="{4D854BC3-1D79-2AD3-7E3F-6AF0383B8D1D}"/>
              </a:ext>
            </a:extLst>
          </p:cNvPr>
          <p:cNvPicPr>
            <a:picLocks noChangeAspect="1"/>
          </p:cNvPicPr>
          <p:nvPr/>
        </p:nvPicPr>
        <p:blipFill>
          <a:blip r:embed="rId3"/>
          <a:stretch>
            <a:fillRect/>
          </a:stretch>
        </p:blipFill>
        <p:spPr>
          <a:xfrm>
            <a:off x="814834" y="880946"/>
            <a:ext cx="7772400" cy="3543299"/>
          </a:xfrm>
          <a:prstGeom prst="rect">
            <a:avLst/>
          </a:prstGeom>
        </p:spPr>
      </p:pic>
      <p:sp>
        <p:nvSpPr>
          <p:cNvPr id="3" name="TextBox 2">
            <a:extLst>
              <a:ext uri="{FF2B5EF4-FFF2-40B4-BE49-F238E27FC236}">
                <a16:creationId xmlns:a16="http://schemas.microsoft.com/office/drawing/2014/main" id="{9A4FEFC7-6016-F269-4608-E1F6450AB509}"/>
              </a:ext>
            </a:extLst>
          </p:cNvPr>
          <p:cNvSpPr txBox="1"/>
          <p:nvPr/>
        </p:nvSpPr>
        <p:spPr>
          <a:xfrm>
            <a:off x="0" y="4559529"/>
            <a:ext cx="9144000" cy="627933"/>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latin typeface="Quire Sans" panose="020B0502040400020003" pitchFamily="34" charset="0"/>
              </a:rPr>
              <a:t>All cache lines </a:t>
            </a:r>
            <a:r>
              <a:rPr lang="en-US" sz="2600" dirty="0">
                <a:solidFill>
                  <a:schemeClr val="accent6">
                    <a:lumMod val="75000"/>
                  </a:schemeClr>
                </a:solidFill>
                <a:latin typeface="Quire Sans" panose="020B0502040400020003" pitchFamily="34" charset="0"/>
              </a:rPr>
              <a:t>reliably operate </a:t>
            </a:r>
            <a:r>
              <a:rPr lang="en-US" sz="2600" dirty="0">
                <a:latin typeface="Quire Sans" panose="020B0502040400020003" pitchFamily="34" charset="0"/>
              </a:rPr>
              <a:t>at </a:t>
            </a:r>
            <a:r>
              <a:rPr lang="en-US" sz="2600" dirty="0">
                <a:solidFill>
                  <a:schemeClr val="accent2">
                    <a:lumMod val="75000"/>
                  </a:schemeClr>
                </a:solidFill>
                <a:latin typeface="Quire Sans" panose="020B0502040400020003" pitchFamily="34" charset="0"/>
              </a:rPr>
              <a:t>&lt; nominal </a:t>
            </a:r>
            <a:r>
              <a:rPr lang="en-US" sz="2600" dirty="0" err="1">
                <a:solidFill>
                  <a:schemeClr val="accent2">
                    <a:lumMod val="75000"/>
                  </a:schemeClr>
                </a:solidFill>
                <a:latin typeface="Quire Sans" panose="020B0502040400020003" pitchFamily="34" charset="0"/>
              </a:rPr>
              <a:t>tRCD</a:t>
            </a:r>
            <a:endParaRPr lang="en-US" sz="2600" dirty="0">
              <a:solidFill>
                <a:schemeClr val="accent2">
                  <a:lumMod val="75000"/>
                </a:schemeClr>
              </a:solidFill>
              <a:latin typeface="Quire Sans" panose="020B0502040400020003" pitchFamily="34" charset="0"/>
              <a:ea typeface="Cambria"/>
            </a:endParaRPr>
          </a:p>
        </p:txBody>
      </p:sp>
      <p:sp>
        <p:nvSpPr>
          <p:cNvPr id="5" name="TextBox 4">
            <a:extLst>
              <a:ext uri="{FF2B5EF4-FFF2-40B4-BE49-F238E27FC236}">
                <a16:creationId xmlns:a16="http://schemas.microsoft.com/office/drawing/2014/main" id="{1C528A2D-1DE2-F4AB-7B00-158CDB3B4BE5}"/>
              </a:ext>
            </a:extLst>
          </p:cNvPr>
          <p:cNvSpPr txBox="1"/>
          <p:nvPr/>
        </p:nvSpPr>
        <p:spPr>
          <a:xfrm>
            <a:off x="0" y="5380886"/>
            <a:ext cx="9144000" cy="888519"/>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latin typeface="Quire Sans" panose="020B0502040400020003" pitchFamily="34" charset="0"/>
              </a:rPr>
              <a:t>The fraction (</a:t>
            </a:r>
            <a:r>
              <a:rPr lang="en-US" sz="2600" dirty="0">
                <a:latin typeface="Trebuchet MS" panose="020B0703020202090204" pitchFamily="34" charset="0"/>
              </a:rPr>
              <a:t>84.5</a:t>
            </a:r>
            <a:r>
              <a:rPr lang="en-US" sz="2600" dirty="0">
                <a:latin typeface="Quire Sans" panose="020B0502040400020003" pitchFamily="34" charset="0"/>
              </a:rPr>
              <a:t>%) of </a:t>
            </a:r>
            <a:r>
              <a:rPr lang="en-US" sz="2600" dirty="0">
                <a:solidFill>
                  <a:schemeClr val="accent6">
                    <a:lumMod val="50000"/>
                  </a:schemeClr>
                </a:solidFill>
                <a:latin typeface="Quire Sans" panose="020B0502040400020003" pitchFamily="34" charset="0"/>
              </a:rPr>
              <a:t>“stronger” cache lines</a:t>
            </a:r>
            <a:r>
              <a:rPr lang="en-US" sz="2600" dirty="0">
                <a:latin typeface="Quire Sans" panose="020B0502040400020003" pitchFamily="34" charset="0"/>
              </a:rPr>
              <a:t> (</a:t>
            </a:r>
            <a:r>
              <a:rPr lang="en-US" sz="2600" dirty="0" err="1">
                <a:latin typeface="Quire Sans" panose="020B0502040400020003" pitchFamily="34" charset="0"/>
              </a:rPr>
              <a:t>t</a:t>
            </a:r>
            <a:r>
              <a:rPr lang="en-US" sz="2600" baseline="-25000" dirty="0" err="1">
                <a:latin typeface="Quire Sans" panose="020B0502040400020003" pitchFamily="34" charset="0"/>
              </a:rPr>
              <a:t>RCD</a:t>
            </a:r>
            <a:r>
              <a:rPr lang="en-US" sz="2600" dirty="0">
                <a:latin typeface="Quire Sans" panose="020B0502040400020003" pitchFamily="34" charset="0"/>
              </a:rPr>
              <a:t> = </a:t>
            </a:r>
            <a:r>
              <a:rPr lang="en-US" sz="2600" dirty="0">
                <a:latin typeface="Trebuchet MS" panose="020B0703020202090204" pitchFamily="34" charset="0"/>
              </a:rPr>
              <a:t>9.0</a:t>
            </a:r>
            <a:r>
              <a:rPr lang="en-US" sz="2600" dirty="0">
                <a:latin typeface="Quire Sans" panose="020B0502040400020003" pitchFamily="34" charset="0"/>
              </a:rPr>
              <a:t> ns)</a:t>
            </a:r>
            <a:br>
              <a:rPr lang="en-US" sz="2600" dirty="0">
                <a:latin typeface="Quire Sans" panose="020B0502040400020003" pitchFamily="34" charset="0"/>
              </a:rPr>
            </a:br>
            <a:r>
              <a:rPr lang="en-US" sz="2600" dirty="0">
                <a:solidFill>
                  <a:schemeClr val="accent2">
                    <a:lumMod val="75000"/>
                  </a:schemeClr>
                </a:solidFill>
                <a:latin typeface="Quire Sans" panose="020B0502040400020003" pitchFamily="34" charset="0"/>
              </a:rPr>
              <a:t>far exceed </a:t>
            </a:r>
            <a:r>
              <a:rPr lang="en-US" sz="2600" dirty="0">
                <a:latin typeface="Quire Sans" panose="020B0502040400020003" pitchFamily="34" charset="0"/>
              </a:rPr>
              <a:t>that of </a:t>
            </a:r>
            <a:r>
              <a:rPr lang="en-US" sz="2600" dirty="0">
                <a:solidFill>
                  <a:schemeClr val="accent6">
                    <a:lumMod val="75000"/>
                  </a:schemeClr>
                </a:solidFill>
                <a:latin typeface="Quire Sans" panose="020B0502040400020003" pitchFamily="34" charset="0"/>
              </a:rPr>
              <a:t>“weaker” cache lines</a:t>
            </a:r>
            <a:r>
              <a:rPr lang="en-US" sz="2600" dirty="0">
                <a:solidFill>
                  <a:schemeClr val="accent6">
                    <a:lumMod val="60000"/>
                    <a:lumOff val="40000"/>
                  </a:schemeClr>
                </a:solidFill>
                <a:latin typeface="Quire Sans" panose="020B0502040400020003" pitchFamily="34" charset="0"/>
              </a:rPr>
              <a:t> </a:t>
            </a:r>
            <a:r>
              <a:rPr lang="en-US" sz="2600" dirty="0">
                <a:latin typeface="Quire Sans" panose="020B0502040400020003" pitchFamily="34" charset="0"/>
              </a:rPr>
              <a:t>(</a:t>
            </a:r>
            <a:r>
              <a:rPr lang="en-US" sz="2600" dirty="0" err="1">
                <a:latin typeface="Quire Sans" panose="020B0502040400020003" pitchFamily="34" charset="0"/>
              </a:rPr>
              <a:t>t</a:t>
            </a:r>
            <a:r>
              <a:rPr lang="en-US" sz="2600" baseline="-25000" dirty="0" err="1">
                <a:latin typeface="Quire Sans" panose="020B0502040400020003" pitchFamily="34" charset="0"/>
              </a:rPr>
              <a:t>RCD</a:t>
            </a:r>
            <a:r>
              <a:rPr lang="en-US" sz="2600" dirty="0">
                <a:latin typeface="Quire Sans" panose="020B0502040400020003" pitchFamily="34" charset="0"/>
              </a:rPr>
              <a:t> = </a:t>
            </a:r>
            <a:r>
              <a:rPr lang="en-US" sz="2600" dirty="0">
                <a:latin typeface="Trebuchet MS" panose="020B0703020202090204" pitchFamily="34" charset="0"/>
              </a:rPr>
              <a:t>10.5</a:t>
            </a:r>
            <a:r>
              <a:rPr lang="en-US" sz="2600" dirty="0">
                <a:latin typeface="Quire Sans" panose="020B0502040400020003" pitchFamily="34" charset="0"/>
              </a:rPr>
              <a:t> ns)</a:t>
            </a:r>
            <a:endParaRPr lang="en-US" sz="2600" dirty="0">
              <a:solidFill>
                <a:schemeClr val="accent2">
                  <a:lumMod val="75000"/>
                </a:schemeClr>
              </a:solidFill>
              <a:latin typeface="Quire Sans" panose="020B0502040400020003" pitchFamily="34" charset="0"/>
              <a:ea typeface="Cambria"/>
            </a:endParaRPr>
          </a:p>
        </p:txBody>
      </p:sp>
    </p:spTree>
    <p:extLst>
      <p:ext uri="{BB962C8B-B14F-4D97-AF65-F5344CB8AC3E}">
        <p14:creationId xmlns:p14="http://schemas.microsoft.com/office/powerpoint/2010/main" val="41724604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FBAB-84E8-5648-888C-D36CE5CD4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AD129-9D45-50BD-34C1-DC6FE0BD650D}"/>
              </a:ext>
            </a:extLst>
          </p:cNvPr>
          <p:cNvSpPr>
            <a:spLocks noGrp="1"/>
          </p:cNvSpPr>
          <p:nvPr>
            <p:ph type="title"/>
          </p:nvPr>
        </p:nvSpPr>
        <p:spPr/>
        <p:txBody>
          <a:bodyPr/>
          <a:lstStyle/>
          <a:p>
            <a:r>
              <a:rPr lang="en-US" dirty="0" err="1"/>
              <a:t>SolarDRAM</a:t>
            </a:r>
            <a:r>
              <a:rPr lang="en-US" dirty="0"/>
              <a:t> Evaluation</a:t>
            </a:r>
          </a:p>
        </p:txBody>
      </p:sp>
      <p:sp>
        <p:nvSpPr>
          <p:cNvPr id="18" name="Content Placeholder 17">
            <a:extLst>
              <a:ext uri="{FF2B5EF4-FFF2-40B4-BE49-F238E27FC236}">
                <a16:creationId xmlns:a16="http://schemas.microsoft.com/office/drawing/2014/main" id="{386B9781-9393-2EF8-7D04-F6155B118E45}"/>
              </a:ext>
            </a:extLst>
          </p:cNvPr>
          <p:cNvSpPr>
            <a:spLocks noGrp="1"/>
          </p:cNvSpPr>
          <p:nvPr>
            <p:ph idx="1"/>
          </p:nvPr>
        </p:nvSpPr>
        <p:spPr/>
        <p:txBody>
          <a:bodyPr/>
          <a:lstStyle/>
          <a:p>
            <a:r>
              <a:rPr lang="en-US" dirty="0"/>
              <a:t>Evaluated system configurations</a:t>
            </a:r>
          </a:p>
          <a:p>
            <a:pPr lvl="1">
              <a:lnSpc>
                <a:spcPct val="100000"/>
              </a:lnSpc>
            </a:pPr>
            <a:r>
              <a:rPr lang="en-US" dirty="0" err="1"/>
              <a:t>EasyDRAM</a:t>
            </a:r>
            <a:r>
              <a:rPr lang="en-US" dirty="0"/>
              <a:t> – Time Scaling</a:t>
            </a:r>
          </a:p>
          <a:p>
            <a:pPr marL="342883" lvl="1" indent="0">
              <a:lnSpc>
                <a:spcPct val="100000"/>
              </a:lnSpc>
              <a:buNone/>
            </a:pPr>
            <a:endParaRPr lang="en-US" sz="100" dirty="0"/>
          </a:p>
          <a:p>
            <a:pPr lvl="1">
              <a:lnSpc>
                <a:spcPct val="100000"/>
              </a:lnSpc>
            </a:pPr>
            <a:r>
              <a:rPr lang="en-US" dirty="0" err="1"/>
              <a:t>Ramulator</a:t>
            </a:r>
            <a:r>
              <a:rPr lang="en-US" dirty="0"/>
              <a:t> </a:t>
            </a:r>
            <a:r>
              <a:rPr lang="en-US" dirty="0">
                <a:latin typeface="Trebuchet MS" panose="020B0703020202090204" pitchFamily="34" charset="0"/>
              </a:rPr>
              <a:t>2.0</a:t>
            </a:r>
            <a:r>
              <a:rPr lang="en-US" dirty="0"/>
              <a:t> (configured to model </a:t>
            </a:r>
            <a:r>
              <a:rPr lang="en-US" dirty="0" err="1"/>
              <a:t>EasyDRAM’s</a:t>
            </a:r>
            <a:r>
              <a:rPr lang="en-US" dirty="0"/>
              <a:t> system)</a:t>
            </a:r>
          </a:p>
          <a:p>
            <a:pPr lvl="1"/>
            <a:endParaRPr lang="en-US" dirty="0"/>
          </a:p>
          <a:p>
            <a:pPr lvl="1"/>
            <a:endParaRPr lang="en-US" dirty="0"/>
          </a:p>
          <a:p>
            <a:r>
              <a:rPr lang="en-US" dirty="0" err="1"/>
              <a:t>PolyBench</a:t>
            </a:r>
            <a:r>
              <a:rPr lang="en-US" dirty="0"/>
              <a:t> workload suite</a:t>
            </a:r>
          </a:p>
          <a:p>
            <a:pPr marL="0" indent="0">
              <a:buNone/>
            </a:pPr>
            <a:endParaRPr lang="en-US" sz="100" dirty="0"/>
          </a:p>
          <a:p>
            <a:pPr lvl="1">
              <a:lnSpc>
                <a:spcPct val="100000"/>
              </a:lnSpc>
            </a:pPr>
            <a:r>
              <a:rPr lang="en-US" dirty="0"/>
              <a:t>Executed </a:t>
            </a:r>
            <a:r>
              <a:rPr lang="en-US" dirty="0">
                <a:solidFill>
                  <a:schemeClr val="accent6">
                    <a:lumMod val="75000"/>
                  </a:schemeClr>
                </a:solidFill>
              </a:rPr>
              <a:t>end-to-end </a:t>
            </a:r>
            <a:r>
              <a:rPr lang="en-US" dirty="0"/>
              <a:t>in </a:t>
            </a:r>
            <a:r>
              <a:rPr lang="en-US" dirty="0" err="1"/>
              <a:t>EasyDRAM</a:t>
            </a:r>
            <a:endParaRPr lang="en-US" dirty="0"/>
          </a:p>
          <a:p>
            <a:pPr marL="342883" lvl="1" indent="0">
              <a:lnSpc>
                <a:spcPct val="100000"/>
              </a:lnSpc>
              <a:buNone/>
            </a:pPr>
            <a:endParaRPr lang="en-US" sz="100" dirty="0"/>
          </a:p>
          <a:p>
            <a:pPr lvl="1">
              <a:lnSpc>
                <a:spcPct val="100000"/>
              </a:lnSpc>
              <a:buClr>
                <a:schemeClr val="tx1"/>
              </a:buClr>
            </a:pPr>
            <a:r>
              <a:rPr lang="en-US" dirty="0">
                <a:solidFill>
                  <a:schemeClr val="accent5">
                    <a:lumMod val="75000"/>
                  </a:schemeClr>
                </a:solidFill>
              </a:rPr>
              <a:t>First </a:t>
            </a:r>
            <a:r>
              <a:rPr lang="en-US" dirty="0">
                <a:solidFill>
                  <a:schemeClr val="accent5">
                    <a:lumMod val="75000"/>
                  </a:schemeClr>
                </a:solidFill>
                <a:latin typeface="Trebuchet MS" panose="020B0703020202090204" pitchFamily="34" charset="0"/>
              </a:rPr>
              <a:t>500</a:t>
            </a:r>
            <a:r>
              <a:rPr lang="en-US" dirty="0">
                <a:solidFill>
                  <a:schemeClr val="accent5">
                    <a:lumMod val="75000"/>
                  </a:schemeClr>
                </a:solidFill>
              </a:rPr>
              <a:t>M instructions </a:t>
            </a:r>
            <a:r>
              <a:rPr lang="en-US" dirty="0"/>
              <a:t>executed for </a:t>
            </a:r>
            <a:r>
              <a:rPr lang="en-US" dirty="0" err="1"/>
              <a:t>Ramulator</a:t>
            </a:r>
            <a:r>
              <a:rPr lang="en-US" dirty="0"/>
              <a:t> </a:t>
            </a:r>
            <a:r>
              <a:rPr lang="en-US" dirty="0">
                <a:latin typeface="Trebuchet MS" panose="020B0703020202090204" pitchFamily="34" charset="0"/>
              </a:rPr>
              <a:t>2.0</a:t>
            </a:r>
          </a:p>
          <a:p>
            <a:pPr lvl="1"/>
            <a:endParaRPr lang="en-US" dirty="0">
              <a:latin typeface="Trebuchet MS" panose="020B0703020202090204" pitchFamily="34" charset="0"/>
            </a:endParaRPr>
          </a:p>
          <a:p>
            <a:endParaRPr lang="en-US" dirty="0">
              <a:latin typeface="Trebuchet MS" panose="020B0703020202090204" pitchFamily="34" charset="0"/>
            </a:endParaRPr>
          </a:p>
        </p:txBody>
      </p:sp>
      <p:sp>
        <p:nvSpPr>
          <p:cNvPr id="4" name="Slide Number Placeholder 3">
            <a:extLst>
              <a:ext uri="{FF2B5EF4-FFF2-40B4-BE49-F238E27FC236}">
                <a16:creationId xmlns:a16="http://schemas.microsoft.com/office/drawing/2014/main" id="{1991B813-9256-4889-B8CD-B9D437FEFFC5}"/>
              </a:ext>
            </a:extLst>
          </p:cNvPr>
          <p:cNvSpPr>
            <a:spLocks noGrp="1"/>
          </p:cNvSpPr>
          <p:nvPr>
            <p:ph type="sldNum" sz="quarter" idx="12"/>
          </p:nvPr>
        </p:nvSpPr>
        <p:spPr/>
        <p:txBody>
          <a:bodyPr/>
          <a:lstStyle/>
          <a:p>
            <a:fld id="{C19D2B53-EDAE-4B41-B849-8916FA40BCB6}" type="slidenum">
              <a:rPr lang="en-US" smtClean="0"/>
              <a:pPr/>
              <a:t>99</a:t>
            </a:fld>
            <a:endParaRPr lang="en-US" dirty="0"/>
          </a:p>
        </p:txBody>
      </p:sp>
    </p:spTree>
    <p:extLst>
      <p:ext uri="{BB962C8B-B14F-4D97-AF65-F5344CB8AC3E}">
        <p14:creationId xmlns:p14="http://schemas.microsoft.com/office/powerpoint/2010/main" val="25630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tx1"/>
          </a:solidFill>
        </a:ln>
      </a:spPr>
      <a:bodyPr wrap="square" rtlCol="0" anchor="ctr">
        <a:noAutofit/>
      </a:bodyPr>
      <a:lstStyle>
        <a:defPPr marL="0" marR="0" indent="0" algn="ctr" defTabSz="457200" rtl="0" eaLnBrk="1" fontAlgn="auto" latinLnBrk="0" hangingPunct="1">
          <a:lnSpc>
            <a:spcPct val="100000"/>
          </a:lnSpc>
          <a:spcBef>
            <a:spcPts val="0"/>
          </a:spcBef>
          <a:spcAft>
            <a:spcPts val="0"/>
          </a:spcAft>
          <a:buClrTx/>
          <a:buSzTx/>
          <a:buFontTx/>
          <a:buNone/>
          <a:tabLst/>
          <a:defRPr kumimoji="0" sz="3200" b="1" i="0" u="none" strike="noStrike" kern="1200" cap="none" spc="0" normalizeH="0" baseline="0" noProof="0" dirty="0" smtClean="0">
            <a:ln>
              <a:noFill/>
            </a:ln>
            <a:solidFill>
              <a:schemeClr val="accent2">
                <a:lumMod val="75000"/>
              </a:schemeClr>
            </a:solidFill>
            <a:effectLst/>
            <a:uLnTx/>
            <a:uFillTx/>
            <a:latin typeface="+mj-lt"/>
          </a:defRPr>
        </a:defPPr>
      </a:lstStyle>
    </a:spDef>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ln w="57150">
          <a:noFill/>
        </a:ln>
      </a:spPr>
      <a:bodyPr wrap="none" rtlCol="0" anchor="ctr">
        <a:noAutofit/>
      </a:bodyPr>
      <a:lstStyle>
        <a:defPPr algn="ctr">
          <a:lnSpc>
            <a:spcPct val="90000"/>
          </a:lnSpc>
          <a:defRPr sz="2600" dirty="0" smtClean="0">
            <a:solidFill>
              <a:prstClr val="black"/>
            </a:solidFill>
          </a:defRPr>
        </a:defPPr>
      </a:lstStyle>
    </a:txDef>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92427</TotalTime>
  <Words>9251</Words>
  <Application>Microsoft Macintosh PowerPoint</Application>
  <PresentationFormat>On-screen Show (4:3)</PresentationFormat>
  <Paragraphs>1607</Paragraphs>
  <Slides>117</Slides>
  <Notes>110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117</vt:i4>
      </vt:variant>
    </vt:vector>
  </HeadingPairs>
  <TitlesOfParts>
    <vt:vector size="124" baseType="lpstr">
      <vt:lpstr>Trebuchet MS</vt:lpstr>
      <vt:lpstr>Quire Sans</vt:lpstr>
      <vt:lpstr>Calibri</vt:lpstr>
      <vt:lpstr>Verdana</vt:lpstr>
      <vt:lpstr>Arial</vt:lpstr>
      <vt:lpstr>Consolas</vt:lpstr>
      <vt:lpstr>BEER</vt:lpstr>
      <vt:lpstr>EasyDRAM  An FPGA-based Infrastructure for  Fast and Accurate End-to-End Evaluation of  Emerging DRAM Techniques</vt:lpstr>
      <vt:lpstr>EasyDRAM Summary</vt:lpstr>
      <vt:lpstr>Talk Outline</vt:lpstr>
      <vt:lpstr>Talk Outline</vt:lpstr>
      <vt:lpstr>DRAM Organization</vt:lpstr>
      <vt:lpstr>DRAM Operation</vt:lpstr>
      <vt:lpstr>DRAM Techniques</vt:lpstr>
      <vt:lpstr>DRAM Techniques</vt:lpstr>
      <vt:lpstr>Row-Copy: Key Idea (RowClone)</vt:lpstr>
      <vt:lpstr>DRAM Techniques</vt:lpstr>
      <vt:lpstr>PowerPoint Presentation</vt:lpstr>
      <vt:lpstr>PowerPoint Presentation</vt:lpstr>
      <vt:lpstr>PowerPoint Presentation</vt:lpstr>
      <vt:lpstr>Talk Outline</vt:lpstr>
      <vt:lpstr>System Support for DRAM Techniques</vt:lpstr>
      <vt:lpstr>FPGA-Based Evaluation Platforms</vt:lpstr>
      <vt:lpstr>FPGA-Based Evaluation Platforms</vt:lpstr>
      <vt:lpstr>Hardware Design Expertise Requirement</vt:lpstr>
      <vt:lpstr>FPGA-Based Evaluation Platforms</vt:lpstr>
      <vt:lpstr>Disproportionately Low CPU Clock Frequency</vt:lpstr>
      <vt:lpstr>The Clock Frequency is Discrepant</vt:lpstr>
      <vt:lpstr>Problem</vt:lpstr>
      <vt:lpstr>Our Goal</vt:lpstr>
      <vt:lpstr>Talk Outline</vt:lpstr>
      <vt:lpstr>EasyDRAM Key Ideas</vt:lpstr>
      <vt:lpstr>EasyDRAM Overview</vt:lpstr>
      <vt:lpstr>EasyDRAM Overview</vt:lpstr>
      <vt:lpstr>Programmable Memory Controller</vt:lpstr>
      <vt:lpstr>Programmable Memory Controller</vt:lpstr>
      <vt:lpstr>Programmable Memory Controller</vt:lpstr>
      <vt:lpstr>Programmable Memory Controller</vt:lpstr>
      <vt:lpstr>Programmable Memory Controller</vt:lpstr>
      <vt:lpstr>Programmable Memory Controller</vt:lpstr>
      <vt:lpstr>Using a Programmable Memory Controller in an FPGA-based System is Challenging</vt:lpstr>
      <vt:lpstr>Recall: Clock Frequency Discrepancy</vt:lpstr>
      <vt:lpstr>Another View of EasyDRAM</vt:lpstr>
      <vt:lpstr>Another View of EasyDRAM</vt:lpstr>
      <vt:lpstr>EasyDRAM Issues DRAM Commands at Nanosecond Granularity</vt:lpstr>
      <vt:lpstr>EasyDRAM Issues DRAM Commands at Nanosecond Granularity</vt:lpstr>
      <vt:lpstr>EasyDRAM Issues DRAM Commands at Nanosecond Granularity</vt:lpstr>
      <vt:lpstr>DDR4 DRAM Testing Infrastructure</vt:lpstr>
      <vt:lpstr>HBM2 DRAM Testing Infrastructure</vt:lpstr>
      <vt:lpstr>Another View of EasyDRAM</vt:lpstr>
      <vt:lpstr>Another View of EasyDRAM</vt:lpstr>
      <vt:lpstr>EasyDRAM without Time Scaling</vt:lpstr>
      <vt:lpstr>EasyDRAM without Time Scaling</vt:lpstr>
      <vt:lpstr>EasyDRAM without Time Scaling</vt:lpstr>
      <vt:lpstr>EasyDRAM without Time Scaling</vt:lpstr>
      <vt:lpstr>EasyDRAM without Time Scaling</vt:lpstr>
      <vt:lpstr>EasyDRAM without Time Scaling</vt:lpstr>
      <vt:lpstr>EasyDRAM without Time Scaling</vt:lpstr>
      <vt:lpstr>EasyDRAM without Time Scaling</vt:lpstr>
      <vt:lpstr>Time Scaling Key Ideas</vt:lpstr>
      <vt:lpstr>EasyDRAM with Time Scaling</vt:lpstr>
      <vt:lpstr>EasyDRAM with Time Scaling</vt:lpstr>
      <vt:lpstr>EasyDRAM with Time Scaling</vt:lpstr>
      <vt:lpstr>EasyDRAM with Time Scaling</vt:lpstr>
      <vt:lpstr>EasyDRAM with Time Scaling</vt:lpstr>
      <vt:lpstr>EasyDRAM with Time Scaling</vt:lpstr>
      <vt:lpstr>EasyDRAM with Time Scaling</vt:lpstr>
      <vt:lpstr>EasyDRAM with Time Scaling</vt:lpstr>
      <vt:lpstr>Time Scaling is Validated (I)</vt:lpstr>
      <vt:lpstr>EasyDRAM Implementation</vt:lpstr>
      <vt:lpstr>EasyDRAM’s FPGA Prototype</vt:lpstr>
      <vt:lpstr>Time Scaling is Validated (II)</vt:lpstr>
      <vt:lpstr>Time Scaling is Validated (III)</vt:lpstr>
      <vt:lpstr>Time Scaling is Validated (III)</vt:lpstr>
      <vt:lpstr>Time Scaling is Validated (III)</vt:lpstr>
      <vt:lpstr>Talk Outline</vt:lpstr>
      <vt:lpstr>Two Case Studies</vt:lpstr>
      <vt:lpstr>Two Case Studies</vt:lpstr>
      <vt:lpstr>Recall: RowClone Key Idea</vt:lpstr>
      <vt:lpstr>RowClone in Real DRAM Chips</vt:lpstr>
      <vt:lpstr>RowClone Memory Allocation Constraints</vt:lpstr>
      <vt:lpstr>RowClone Memory Allocation Constraints</vt:lpstr>
      <vt:lpstr>RowClone Memory Allocation Constraints</vt:lpstr>
      <vt:lpstr>RowClone Memory Allocation Constraints</vt:lpstr>
      <vt:lpstr>RowClone Implementation</vt:lpstr>
      <vt:lpstr>RowClone Evaluation</vt:lpstr>
      <vt:lpstr>RowClone Evaluation</vt:lpstr>
      <vt:lpstr>RowClone Evaluation</vt:lpstr>
      <vt:lpstr>Key Takeaways</vt:lpstr>
      <vt:lpstr>Execution Time (RowClone – No Flush)</vt:lpstr>
      <vt:lpstr>Execution Time (RowClone – No Flush)</vt:lpstr>
      <vt:lpstr>Execution Time (RowClone – No Flush)</vt:lpstr>
      <vt:lpstr>Execution Time (RowClone – No Flush)</vt:lpstr>
      <vt:lpstr>Execution Time (RowClone – No Flush)</vt:lpstr>
      <vt:lpstr>Execution Time (RowClone – No Flush)</vt:lpstr>
      <vt:lpstr>Execution Time (RowClone – No Flush)</vt:lpstr>
      <vt:lpstr>Key Takeaways</vt:lpstr>
      <vt:lpstr>Two Case Studies</vt:lpstr>
      <vt:lpstr>Two Case Studies</vt:lpstr>
      <vt:lpstr>PowerPoint Presentation</vt:lpstr>
      <vt:lpstr>Solar-DRAM:  Variable Latency Cache Lines (VLC)</vt:lpstr>
      <vt:lpstr>SolarDRAM VLC Implementation</vt:lpstr>
      <vt:lpstr>EasyDRAM VLC Profile</vt:lpstr>
      <vt:lpstr>EasyDRAM VLC Profile</vt:lpstr>
      <vt:lpstr>EasyDRAM VLC Profile</vt:lpstr>
      <vt:lpstr>SolarDRAM Evaluation</vt:lpstr>
      <vt:lpstr>SolarDRAM Results</vt:lpstr>
      <vt:lpstr>SolarDRAM Results</vt:lpstr>
      <vt:lpstr>SolarDRAM Execution Time</vt:lpstr>
      <vt:lpstr>SolarDRAM Simulation Time</vt:lpstr>
      <vt:lpstr>Talk Outline</vt:lpstr>
      <vt:lpstr>EasyDRAM Conclusion</vt:lpstr>
      <vt:lpstr>Extended Version on arXiv</vt:lpstr>
      <vt:lpstr>EasyDRAM is Open Source</vt:lpstr>
      <vt:lpstr>EasyDRAM  An FPGA-based Infrastructure for  Fast and Accurate End-to-End Evaluation of  Emerging DRAM Techniques</vt:lpstr>
      <vt:lpstr>EasyDRAM Backup Slides</vt:lpstr>
      <vt:lpstr>EasyDRAM vs. Other Platforms</vt:lpstr>
      <vt:lpstr>Lifetime of a Memory Request</vt:lpstr>
      <vt:lpstr>RowClone and Init – No Flush</vt:lpstr>
      <vt:lpstr>RowClone and Init – CLFLUSH</vt:lpstr>
      <vt:lpstr>How Does a Program  Issue RowClone Operations?</vt:lpstr>
      <vt:lpstr>HLS vs. EasyDRAM  Programmable Memory Controller</vt:lpstr>
      <vt:lpstr>Why not use the hard  ARM core in the FPGA?</vt:lpstr>
      <vt:lpstr>What is new?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Ahead FS’18</dc:title>
  <dc:creator>Minesh Patel</dc:creator>
  <cp:lastModifiedBy>Olgun  Ataberk</cp:lastModifiedBy>
  <cp:revision>4657</cp:revision>
  <dcterms:created xsi:type="dcterms:W3CDTF">2018-09-22T12:36:22Z</dcterms:created>
  <dcterms:modified xsi:type="dcterms:W3CDTF">2025-06-24T12:45:08Z</dcterms:modified>
</cp:coreProperties>
</file>