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3"/>
  </p:notesMasterIdLst>
  <p:handoutMasterIdLst>
    <p:handoutMasterId r:id="rId64"/>
  </p:handoutMasterIdLst>
  <p:sldIdLst>
    <p:sldId id="426" r:id="rId2"/>
    <p:sldId id="8328" r:id="rId3"/>
    <p:sldId id="8345" r:id="rId4"/>
    <p:sldId id="7888" r:id="rId5"/>
    <p:sldId id="1275" r:id="rId6"/>
    <p:sldId id="8265" r:id="rId7"/>
    <p:sldId id="8342" r:id="rId8"/>
    <p:sldId id="8343" r:id="rId9"/>
    <p:sldId id="8356" r:id="rId10"/>
    <p:sldId id="8266" r:id="rId11"/>
    <p:sldId id="8287" r:id="rId12"/>
    <p:sldId id="8347" r:id="rId13"/>
    <p:sldId id="8348" r:id="rId14"/>
    <p:sldId id="8350" r:id="rId15"/>
    <p:sldId id="8349" r:id="rId16"/>
    <p:sldId id="8294" r:id="rId17"/>
    <p:sldId id="8290" r:id="rId18"/>
    <p:sldId id="8351" r:id="rId19"/>
    <p:sldId id="8353" r:id="rId20"/>
    <p:sldId id="8355" r:id="rId21"/>
    <p:sldId id="8357" r:id="rId22"/>
    <p:sldId id="8293" r:id="rId23"/>
    <p:sldId id="8302" r:id="rId24"/>
    <p:sldId id="8317" r:id="rId25"/>
    <p:sldId id="8306" r:id="rId26"/>
    <p:sldId id="8304" r:id="rId27"/>
    <p:sldId id="8369" r:id="rId28"/>
    <p:sldId id="8305" r:id="rId29"/>
    <p:sldId id="8307" r:id="rId30"/>
    <p:sldId id="8308" r:id="rId31"/>
    <p:sldId id="8319" r:id="rId32"/>
    <p:sldId id="8365" r:id="rId33"/>
    <p:sldId id="8309" r:id="rId34"/>
    <p:sldId id="8310" r:id="rId35"/>
    <p:sldId id="8368" r:id="rId36"/>
    <p:sldId id="8371" r:id="rId37"/>
    <p:sldId id="8367" r:id="rId38"/>
    <p:sldId id="8372" r:id="rId39"/>
    <p:sldId id="8311" r:id="rId40"/>
    <p:sldId id="8312" r:id="rId41"/>
    <p:sldId id="8320" r:id="rId42"/>
    <p:sldId id="8366" r:id="rId43"/>
    <p:sldId id="8321" r:id="rId44"/>
    <p:sldId id="8326" r:id="rId45"/>
    <p:sldId id="8339" r:id="rId46"/>
    <p:sldId id="8314" r:id="rId47"/>
    <p:sldId id="8374" r:id="rId48"/>
    <p:sldId id="8375" r:id="rId49"/>
    <p:sldId id="8377" r:id="rId50"/>
    <p:sldId id="8376" r:id="rId51"/>
    <p:sldId id="8318" r:id="rId52"/>
    <p:sldId id="8316" r:id="rId53"/>
    <p:sldId id="8358" r:id="rId54"/>
    <p:sldId id="8364" r:id="rId55"/>
    <p:sldId id="8373" r:id="rId56"/>
    <p:sldId id="8322" r:id="rId57"/>
    <p:sldId id="8327" r:id="rId58"/>
    <p:sldId id="367" r:id="rId59"/>
    <p:sldId id="8359" r:id="rId60"/>
    <p:sldId id="8344" r:id="rId61"/>
    <p:sldId id="8362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MPACT" id="{BF61A124-3890-433B-B436-F07C8318A017}">
          <p14:sldIdLst>
            <p14:sldId id="426"/>
            <p14:sldId id="8328"/>
            <p14:sldId id="8345"/>
            <p14:sldId id="7888"/>
            <p14:sldId id="1275"/>
            <p14:sldId id="8265"/>
            <p14:sldId id="8342"/>
            <p14:sldId id="8343"/>
            <p14:sldId id="8356"/>
            <p14:sldId id="8266"/>
            <p14:sldId id="8287"/>
            <p14:sldId id="8347"/>
            <p14:sldId id="8348"/>
            <p14:sldId id="8350"/>
            <p14:sldId id="8349"/>
            <p14:sldId id="8294"/>
            <p14:sldId id="8290"/>
            <p14:sldId id="8351"/>
            <p14:sldId id="8353"/>
            <p14:sldId id="8355"/>
            <p14:sldId id="8357"/>
            <p14:sldId id="8293"/>
            <p14:sldId id="8302"/>
            <p14:sldId id="8317"/>
            <p14:sldId id="8306"/>
            <p14:sldId id="8304"/>
            <p14:sldId id="8369"/>
            <p14:sldId id="8305"/>
            <p14:sldId id="8307"/>
            <p14:sldId id="8308"/>
            <p14:sldId id="8319"/>
            <p14:sldId id="8365"/>
            <p14:sldId id="8309"/>
            <p14:sldId id="8310"/>
            <p14:sldId id="8368"/>
            <p14:sldId id="8371"/>
            <p14:sldId id="8367"/>
            <p14:sldId id="8372"/>
            <p14:sldId id="8311"/>
            <p14:sldId id="8312"/>
            <p14:sldId id="8320"/>
            <p14:sldId id="8366"/>
            <p14:sldId id="8321"/>
            <p14:sldId id="8326"/>
            <p14:sldId id="8339"/>
            <p14:sldId id="8314"/>
            <p14:sldId id="8374"/>
            <p14:sldId id="8375"/>
            <p14:sldId id="8377"/>
            <p14:sldId id="8376"/>
            <p14:sldId id="8318"/>
            <p14:sldId id="8316"/>
            <p14:sldId id="8358"/>
            <p14:sldId id="8364"/>
            <p14:sldId id="8373"/>
            <p14:sldId id="8322"/>
            <p14:sldId id="8327"/>
            <p14:sldId id="367"/>
            <p14:sldId id="8359"/>
            <p14:sldId id="8344"/>
            <p14:sldId id="8362"/>
          </p14:sldIdLst>
        </p14:section>
        <p14:section name="Backups" id="{EE9FAFB5-37D9-4FB5-9743-80F9C2F0ABE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F25"/>
    <a:srgbClr val="DAD3F9"/>
    <a:srgbClr val="E1257C"/>
    <a:srgbClr val="6D40DC"/>
    <a:srgbClr val="316CE3"/>
    <a:srgbClr val="C4D7FC"/>
    <a:srgbClr val="B4C7E7"/>
    <a:srgbClr val="FFEBCD"/>
    <a:srgbClr val="E28700"/>
    <a:srgbClr val="629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70135" autoAdjust="0"/>
  </p:normalViewPr>
  <p:slideViewPr>
    <p:cSldViewPr snapToGrid="0">
      <p:cViewPr varScale="1">
        <p:scale>
          <a:sx n="140" d="100"/>
          <a:sy n="140" d="100"/>
        </p:scale>
        <p:origin x="3163" y="101"/>
      </p:cViewPr>
      <p:guideLst/>
    </p:cSldViewPr>
  </p:slideViewPr>
  <p:notesTextViewPr>
    <p:cViewPr>
      <p:scale>
        <a:sx n="153" d="100"/>
        <a:sy n="153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Sayfa1!$C$1</c:f>
              <c:strCache>
                <c:ptCount val="1"/>
                <c:pt idx="0">
                  <c:v>Baseline Attack</c:v>
                </c:pt>
              </c:strCache>
            </c:strRef>
          </c:tx>
          <c:spPr>
            <a:solidFill>
              <a:srgbClr val="FFAE3C"/>
            </a:solidFill>
            <a:ln w="28575">
              <a:solidFill>
                <a:schemeClr val="tx1"/>
              </a:solidFill>
            </a:ln>
            <a:effectLst/>
          </c:spPr>
          <c:invertIfNegative val="0"/>
          <c:cat>
            <c:strRef>
              <c:f>Sayfa1!$A$4:$A$9</c:f>
              <c:strCache>
                <c:ptCount val="6"/>
                <c:pt idx="0">
                  <c:v>4MB</c:v>
                </c:pt>
                <c:pt idx="1">
                  <c:v>8MB</c:v>
                </c:pt>
                <c:pt idx="2">
                  <c:v>16MB</c:v>
                </c:pt>
                <c:pt idx="3">
                  <c:v>32MB</c:v>
                </c:pt>
                <c:pt idx="4">
                  <c:v>64MB</c:v>
                </c:pt>
                <c:pt idx="5">
                  <c:v>128MB</c:v>
                </c:pt>
              </c:strCache>
            </c:strRef>
          </c:cat>
          <c:val>
            <c:numRef>
              <c:f>Sayfa1!$C$4:$C$9</c:f>
              <c:numCache>
                <c:formatCode>General</c:formatCode>
                <c:ptCount val="6"/>
                <c:pt idx="0">
                  <c:v>2.29</c:v>
                </c:pt>
                <c:pt idx="1">
                  <c:v>1.81</c:v>
                </c:pt>
                <c:pt idx="2">
                  <c:v>1.4</c:v>
                </c:pt>
                <c:pt idx="3">
                  <c:v>1.06</c:v>
                </c:pt>
                <c:pt idx="4">
                  <c:v>0.79</c:v>
                </c:pt>
                <c:pt idx="5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45-49F1-A7FF-44B49D55B7CB}"/>
            </c:ext>
          </c:extLst>
        </c:ser>
        <c:ser>
          <c:idx val="1"/>
          <c:order val="1"/>
          <c:tx>
            <c:strRef>
              <c:f>Sayfa1!$D$1</c:f>
              <c:strCache>
                <c:ptCount val="1"/>
                <c:pt idx="0">
                  <c:v>Direct Memory Access Attack</c:v>
                </c:pt>
              </c:strCache>
            </c:strRef>
          </c:tx>
          <c:spPr>
            <a:solidFill>
              <a:srgbClr val="00B050"/>
            </a:solidFill>
            <a:ln w="28575">
              <a:solidFill>
                <a:schemeClr val="tx1"/>
              </a:solidFill>
            </a:ln>
            <a:effectLst/>
          </c:spPr>
          <c:invertIfNegative val="0"/>
          <c:cat>
            <c:strRef>
              <c:f>Sayfa1!$A$4:$A$9</c:f>
              <c:strCache>
                <c:ptCount val="6"/>
                <c:pt idx="0">
                  <c:v>4MB</c:v>
                </c:pt>
                <c:pt idx="1">
                  <c:v>8MB</c:v>
                </c:pt>
                <c:pt idx="2">
                  <c:v>16MB</c:v>
                </c:pt>
                <c:pt idx="3">
                  <c:v>32MB</c:v>
                </c:pt>
                <c:pt idx="4">
                  <c:v>64MB</c:v>
                </c:pt>
                <c:pt idx="5">
                  <c:v>128MB</c:v>
                </c:pt>
              </c:strCache>
            </c:strRef>
          </c:cat>
          <c:val>
            <c:numRef>
              <c:f>Sayfa1!$D$4:$D$9</c:f>
              <c:numCache>
                <c:formatCode>General</c:formatCode>
                <c:ptCount val="6"/>
                <c:pt idx="0">
                  <c:v>11.27</c:v>
                </c:pt>
                <c:pt idx="1">
                  <c:v>11.27</c:v>
                </c:pt>
                <c:pt idx="2">
                  <c:v>11.27</c:v>
                </c:pt>
                <c:pt idx="3">
                  <c:v>11.27</c:v>
                </c:pt>
                <c:pt idx="4">
                  <c:v>11.27</c:v>
                </c:pt>
                <c:pt idx="5">
                  <c:v>11.27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45-49F1-A7FF-44B49D55B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9387359"/>
        <c:axId val="979403679"/>
      </c:barChart>
      <c:catAx>
        <c:axId val="979387359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12700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>
                    <a:solidFill>
                      <a:schemeClr val="tx1"/>
                    </a:solidFill>
                  </a:rPr>
                  <a:t>LLC Size</a:t>
                </a:r>
                <a:endParaRPr lang="tr-TR" sz="24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cross"/>
        <c:tickLblPos val="nextTo"/>
        <c:spPr>
          <a:noFill/>
          <a:ln w="285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79403679"/>
        <c:crosses val="autoZero"/>
        <c:auto val="1"/>
        <c:lblAlgn val="ctr"/>
        <c:lblOffset val="100"/>
        <c:noMultiLvlLbl val="0"/>
      </c:catAx>
      <c:valAx>
        <c:axId val="979403679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minorGridlines>
          <c:spPr>
            <a:ln w="12700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>
                    <a:solidFill>
                      <a:schemeClr val="tx1"/>
                    </a:solidFill>
                  </a:rPr>
                  <a:t>Throughput (Mb/s)</a:t>
                </a:r>
                <a:endParaRPr lang="tr-TR" sz="240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3150608523412167E-2"/>
              <c:y val="0.119666113723686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cross"/>
        <c:minorTickMark val="cross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79387359"/>
        <c:crosses val="autoZero"/>
        <c:crossBetween val="between"/>
        <c:minorUnit val="1"/>
      </c:valAx>
      <c:spPr>
        <a:noFill/>
        <a:ln w="28575">
          <a:solidFill>
            <a:schemeClr val="tx1"/>
          </a:solidFill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legendEntry>
      <c:layout>
        <c:manualLayout>
          <c:xMode val="edge"/>
          <c:yMode val="edge"/>
          <c:x val="0.16904892194506665"/>
          <c:y val="3.9002949551945665E-2"/>
          <c:w val="0.73457024742515831"/>
          <c:h val="0.10207352285771445"/>
        </c:manualLayout>
      </c:layout>
      <c:overlay val="0"/>
      <c:spPr>
        <a:noFill/>
        <a:ln w="28575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Sender</c:v>
                </c:pt>
              </c:strCache>
            </c:strRef>
          </c:tx>
          <c:spPr>
            <a:solidFill>
              <a:srgbClr val="6D40DC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IMPACT-PNM</c:v>
                </c:pt>
                <c:pt idx="1">
                  <c:v>IMPACT-PUM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2750</c:v>
                </c:pt>
                <c:pt idx="1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2D-48B1-94CD-D26C443ED6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Receiver</c:v>
                </c:pt>
              </c:strCache>
            </c:strRef>
          </c:tx>
          <c:spPr>
            <a:solidFill>
              <a:srgbClr val="E1257C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IMPACT-PNM</c:v>
                </c:pt>
                <c:pt idx="1">
                  <c:v>IMPACT-PUM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3100</c:v>
                </c:pt>
                <c:pt idx="1">
                  <c:v>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2D-48B1-94CD-D26C443ED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199695679"/>
        <c:axId val="1199692799"/>
      </c:barChart>
      <c:catAx>
        <c:axId val="1199695679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199692799"/>
        <c:crosses val="autoZero"/>
        <c:auto val="1"/>
        <c:lblAlgn val="ctr"/>
        <c:lblOffset val="100"/>
        <c:noMultiLvlLbl val="0"/>
      </c:catAx>
      <c:valAx>
        <c:axId val="1199692799"/>
        <c:scaling>
          <c:orientation val="minMax"/>
        </c:scaling>
        <c:delete val="0"/>
        <c:axPos val="b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/>
                    </a:solidFill>
                  </a:rPr>
                  <a:t>Latency</a:t>
                </a:r>
                <a:r>
                  <a:rPr lang="en-US" sz="2000" baseline="0" dirty="0">
                    <a:solidFill>
                      <a:schemeClr val="tx1"/>
                    </a:solidFill>
                  </a:rPr>
                  <a:t> (cycles)</a:t>
                </a:r>
                <a:endParaRPr lang="en-US" sz="20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199695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AA832AD0-4930-4A38-9417-2B65CA063F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5B7EE4F-C375-412A-A2C2-5B3E3E3228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EE74D-3E80-4630-85C1-9DAA3B40707E}" type="datetimeFigureOut">
              <a:rPr lang="tr-TR" smtClean="0"/>
              <a:t>25.11.2025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3C7215F-F397-40E9-8612-970E766789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AE5EB41-4C5E-4B7B-986F-D0317A93D1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505F3-A52E-44E1-BBC9-38B71473DE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461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F0D30-3E46-4825-8588-D9B6072F0A29}" type="datetimeFigureOut">
              <a:rPr lang="tr-TR" smtClean="0"/>
              <a:t>25.11.2025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5BF41-557F-464F-A572-936F8C7D12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263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8454C-0913-C982-01C8-17CB5F26A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846E1D5-6A97-D3D7-4E10-96A942F751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FFE4A92A-F5DB-C0B9-4C1D-D52548238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73588C0-B669-20A9-2E5C-9397D5503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3674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OS-related overheads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0762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creates an opportunity for an IMPACT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816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E19A7-5229-48D0-41E4-F6705CCCF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3053B693-F183-1BCE-B198-0CD28C03A7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C5CD0756-4D21-5669-25B0-AD736148F7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4A689FC-8085-0AF2-4F77-7999A50B0B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0255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190FC-18D2-0025-CBAB-256E9D11F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3196F416-C4E0-E389-F026-F6A2AAFADF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334DF1E7-4574-9640-D262-6833CDA25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C7F31B5-D665-BC47-388B-4DB43FC93D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6551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5228D-4BF8-7B60-C924-A6D86149C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213C108-62B8-2F18-2D6E-6018DE5BFF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555BB2CD-9513-A74B-FA8D-B29E4B6213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D8513D7-B8C6-F69C-378A-D89C333B96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0670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53097-B56D-B39F-BCB2-94CE6F728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B5176F47-BCD6-F0D7-CCF2-552F0893ED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0D68034-3C50-8D69-CC7F-CEA5730866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highlights the need for low-cost mitigations against IMPACT for robust future systems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62F9B67-0E97-EBC4-86E7-A65965337B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7780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Today's computing systems are processor centric,</a:t>
            </a:r>
          </a:p>
          <a:p>
            <a:r>
              <a:rPr lang="en-US" dirty="0"/>
              <a:t>Which means that all data is processed in the processor at great system cost</a:t>
            </a:r>
          </a:p>
          <a:p>
            <a:r>
              <a:rPr lang="en-US" dirty="0"/>
              <a:t>by first fetching the data to the computing unit, </a:t>
            </a:r>
          </a:p>
          <a:p>
            <a:r>
              <a:rPr lang="en-US" dirty="0"/>
              <a:t>then doing the computation to get the results, finally writing back the results to the main memory</a:t>
            </a:r>
          </a:p>
          <a:p>
            <a:r>
              <a:rPr lang="en-US" dirty="0"/>
              <a:t>This leads to spending more than 60% of the total system energy on data movement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2456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Processing-in-Memory architectures alleviate data movement bottlenecks by moving computation to where the data resides. Such architectures can be implemented </a:t>
            </a:r>
          </a:p>
          <a:p>
            <a:endParaRPr lang="en-US"/>
          </a:p>
          <a:p>
            <a:r>
              <a:rPr lang="en-US"/>
              <a:t>[CLICK] by adding logic near the memory arrays, in what is called processing-near-memory or</a:t>
            </a:r>
          </a:p>
          <a:p>
            <a:endParaRPr lang="en-US"/>
          </a:p>
          <a:p>
            <a:r>
              <a:rPr lang="en-US"/>
              <a:t>[CLICK] by using the analog operating principles of the memory cells to perform computation, in what is called processing-using-memory</a:t>
            </a:r>
          </a:p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BD74-A3FE-8D41-A5F8-7391B7541C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43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set of PIM techniques are already implemented in real products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 of which are shown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many more are expected to be adopted in the near future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Therefore, it is important to investigate the security aspects of such techniques and implement countermeasures to avoid potential widespread security vulnerabilities that their deployment can cause.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However, no prior work analyzes and evaluates the security of emerging PIM architectures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Against timing covert- and side-channel attacks.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3870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Changing the memory system architecture requires revisiting the main memory-based timing channels that exploit shared main memory states</a:t>
            </a:r>
          </a:p>
          <a:p>
            <a:r>
              <a:rPr lang="en-US" dirty="0"/>
              <a:t>A prominent example of this is DRAM row buffer-based timing channels</a:t>
            </a:r>
          </a:p>
          <a:p>
            <a:r>
              <a:rPr lang="en-US" dirty="0"/>
              <a:t>A DRAM bank consists of multiple DRAM rows that share a row buffer</a:t>
            </a:r>
          </a:p>
          <a:p>
            <a:r>
              <a:rPr lang="en-US" dirty="0"/>
              <a:t>Which acts as an in-DRAM cache</a:t>
            </a:r>
          </a:p>
          <a:p>
            <a:r>
              <a:rPr lang="en-US" dirty="0"/>
              <a:t>To access a data in a DRAM row, we first need to open the DRAM row, which copies the content of the row to the row buffer and then perform read and write operations</a:t>
            </a:r>
          </a:p>
          <a:p>
            <a:r>
              <a:rPr lang="en-US" dirty="0"/>
              <a:t>The memory controller serves the next accesses to the same row with lower latency because the content is already in the row buffer</a:t>
            </a:r>
          </a:p>
          <a:p>
            <a:r>
              <a:rPr lang="en-US" dirty="0"/>
              <a:t>However, to access a different DRAM row, the memory controller first needs to close the open row and then open the target row, which is much slower.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4972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2684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assume PIM-Enabled instructions as our PNM architecture</a:t>
            </a:r>
          </a:p>
          <a:p>
            <a:r>
              <a:rPr lang="en-US" dirty="0"/>
              <a:t>Which introduces compute units, called PCUs, on the host side and on the memory side</a:t>
            </a:r>
          </a:p>
          <a:p>
            <a:endParaRPr lang="en-US" dirty="0"/>
          </a:p>
          <a:p>
            <a:r>
              <a:rPr lang="en-US" dirty="0"/>
              <a:t>A management unit manages PCUs</a:t>
            </a:r>
          </a:p>
          <a:p>
            <a:r>
              <a:rPr lang="en-US" dirty="0"/>
              <a:t>And decides where to execute an operation based on its locality characteristics</a:t>
            </a:r>
          </a:p>
          <a:p>
            <a:endParaRPr lang="en-US" dirty="0"/>
          </a:p>
          <a:p>
            <a:r>
              <a:rPr lang="en-US" dirty="0"/>
              <a:t>If the operation benefits from the cache hierarchy it is executed on the host side</a:t>
            </a:r>
          </a:p>
          <a:p>
            <a:r>
              <a:rPr lang="en-US" dirty="0"/>
              <a:t>If it benefits from reduced latency, it is executed on the memory 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8837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21F79-9562-21A5-14DE-A9A13C786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DDF921-C8E3-F069-0F78-DA9DA4EE20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0CEADE-7BD7-3CF2-68A0-C6F6D9EF2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47564-DB18-AE51-EC2B-7AEA3CE76A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5BF41-557F-464F-A572-936F8C7D1291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05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8E83-158B-4B59-84E9-E280E6DBC3FC}" type="datetime1">
              <a:rPr lang="tr-TR" smtClean="0"/>
              <a:t>25.11.2025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36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78DC-E34F-485C-BBC9-32750B73CCB6}" type="datetime1">
              <a:rPr lang="tr-TR" smtClean="0"/>
              <a:t>25.11.2025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886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333B-CC29-4525-88F0-A44EF15B0F10}" type="datetime1">
              <a:rPr lang="tr-TR" smtClean="0"/>
              <a:t>25.11.2025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358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F644-7E65-48F8-93BF-10F482289F2D}" type="datetime1">
              <a:rPr lang="tr-TR" smtClean="0"/>
              <a:t>25.11.2025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987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>
            <a:lvl1pPr>
              <a:buClr>
                <a:srgbClr val="CC9900"/>
              </a:buClr>
              <a:defRPr/>
            </a:lvl1pPr>
            <a:lvl2pPr>
              <a:buClr>
                <a:srgbClr val="006633"/>
              </a:buClr>
              <a:defRPr/>
            </a:lvl2pPr>
            <a:lvl3pPr>
              <a:buClr>
                <a:srgbClr val="CC9900"/>
              </a:buClr>
              <a:defRPr/>
            </a:lvl3pPr>
            <a:lvl4pPr>
              <a:buClr>
                <a:srgbClr val="006633"/>
              </a:buClr>
              <a:defRPr/>
            </a:lvl4pPr>
            <a:lvl5pPr>
              <a:buClr>
                <a:srgbClr val="CC99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E574D81-B5DE-384D-B24B-566C679AE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953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67A03328-A26B-0D75-E944-B0D91AFD99F5}"/>
              </a:ext>
            </a:extLst>
          </p:cNvPr>
          <p:cNvSpPr/>
          <p:nvPr userDrawn="1"/>
        </p:nvSpPr>
        <p:spPr>
          <a:xfrm>
            <a:off x="0" y="0"/>
            <a:ext cx="9143998" cy="8728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4" y="0"/>
            <a:ext cx="8894618" cy="931025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88967"/>
            <a:ext cx="9143999" cy="5087996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1078" y="6517178"/>
            <a:ext cx="1033897" cy="204298"/>
          </a:xfrm>
        </p:spPr>
        <p:txBody>
          <a:bodyPr/>
          <a:lstStyle/>
          <a:p>
            <a:fld id="{A332BEE0-9135-4AC6-885F-82FD1AE2535E}" type="datetime1">
              <a:rPr lang="tr-TR" smtClean="0"/>
              <a:t>25.11.2025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8299" y="6517178"/>
            <a:ext cx="4427556" cy="20429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854" y="6517178"/>
            <a:ext cx="489065" cy="204298"/>
          </a:xfrm>
        </p:spPr>
        <p:txBody>
          <a:bodyPr/>
          <a:lstStyle>
            <a:lvl1pPr>
              <a:defRPr sz="1800"/>
            </a:lvl1pPr>
          </a:lstStyle>
          <a:p>
            <a:fld id="{CBE5B309-C2CE-4D90-B104-F7E98438FC65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9" name="Graphic 2">
            <a:extLst>
              <a:ext uri="{FF2B5EF4-FFF2-40B4-BE49-F238E27FC236}">
                <a16:creationId xmlns:a16="http://schemas.microsoft.com/office/drawing/2014/main" id="{2D315ADC-F693-4AFB-AC3B-1C4C4DCE7A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00" y="6514678"/>
            <a:ext cx="1315489" cy="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6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4" y="0"/>
            <a:ext cx="8894618" cy="931025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2963E3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88967"/>
            <a:ext cx="9143999" cy="5087996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1078" y="6517178"/>
            <a:ext cx="1033897" cy="204298"/>
          </a:xfrm>
        </p:spPr>
        <p:txBody>
          <a:bodyPr/>
          <a:lstStyle/>
          <a:p>
            <a:fld id="{A332BEE0-9135-4AC6-885F-82FD1AE2535E}" type="datetime1">
              <a:rPr lang="tr-TR" smtClean="0"/>
              <a:t>25.11.2025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8299" y="6517178"/>
            <a:ext cx="4427556" cy="20429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854" y="6517178"/>
            <a:ext cx="489065" cy="204298"/>
          </a:xfrm>
        </p:spPr>
        <p:txBody>
          <a:bodyPr/>
          <a:lstStyle>
            <a:lvl1pPr>
              <a:defRPr sz="1800"/>
            </a:lvl1pPr>
          </a:lstStyle>
          <a:p>
            <a:fld id="{CBE5B309-C2CE-4D90-B104-F7E98438FC65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9" name="Graphic 2">
            <a:extLst>
              <a:ext uri="{FF2B5EF4-FFF2-40B4-BE49-F238E27FC236}">
                <a16:creationId xmlns:a16="http://schemas.microsoft.com/office/drawing/2014/main" id="{2D315ADC-F693-4AFB-AC3B-1C4C4DCE7A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00" y="6514678"/>
            <a:ext cx="1315489" cy="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6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D87A-3270-44B8-81B9-EE9946E7E5FC}" type="datetime1">
              <a:rPr lang="tr-TR" smtClean="0"/>
              <a:t>25.11.2025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060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979C-F9C2-4CFE-B5A9-0C6B05A5D3EC}" type="datetime1">
              <a:rPr lang="tr-TR" smtClean="0"/>
              <a:t>25.11.2025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24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7655-2E18-480C-9064-E1B296A32B7A}" type="datetime1">
              <a:rPr lang="tr-TR" smtClean="0"/>
              <a:t>25.11.2025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460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BE6C-826E-4CEC-84E2-E26B95886B92}" type="datetime1">
              <a:rPr lang="tr-TR" smtClean="0"/>
              <a:t>25.11.2025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2647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6753-E1F1-41BE-961E-DEE85F5F88E3}" type="datetime1">
              <a:rPr lang="tr-TR" smtClean="0"/>
              <a:t>25.11.2025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34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802B-CCFE-42A6-B3E1-C435C701A830}" type="datetime1">
              <a:rPr lang="tr-TR" smtClean="0"/>
              <a:t>25.11.2025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538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7F34D-9950-478C-A4B2-CD9A98A43558}" type="datetime1">
              <a:rPr lang="tr-TR" smtClean="0"/>
              <a:t>25.11.2025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5B309-C2CE-4D90-B104-F7E98438FC65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68EA19BC-84E2-B20E-D9CA-F6EC07ACDA63}"/>
              </a:ext>
            </a:extLst>
          </p:cNvPr>
          <p:cNvSpPr/>
          <p:nvPr userDrawn="1"/>
        </p:nvSpPr>
        <p:spPr>
          <a:xfrm>
            <a:off x="-1089858" y="27727"/>
            <a:ext cx="849085" cy="466531"/>
          </a:xfrm>
          <a:prstGeom prst="rect">
            <a:avLst/>
          </a:prstGeom>
          <a:solidFill>
            <a:srgbClr val="6292F7"/>
          </a:solidFill>
          <a:ln>
            <a:solidFill>
              <a:srgbClr val="6292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6292F7"/>
              </a:solidFill>
            </a:endParaRP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1CA6EA86-CEF8-C463-FE7C-0B40F3AFCADF}"/>
              </a:ext>
            </a:extLst>
          </p:cNvPr>
          <p:cNvSpPr/>
          <p:nvPr userDrawn="1"/>
        </p:nvSpPr>
        <p:spPr>
          <a:xfrm>
            <a:off x="-1089859" y="565792"/>
            <a:ext cx="849085" cy="466531"/>
          </a:xfrm>
          <a:prstGeom prst="rect">
            <a:avLst/>
          </a:prstGeom>
          <a:solidFill>
            <a:srgbClr val="7A62E7"/>
          </a:solidFill>
          <a:ln>
            <a:solidFill>
              <a:srgbClr val="7A62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43F55123-6402-8B8A-CAD4-A9BD906B569D}"/>
              </a:ext>
            </a:extLst>
          </p:cNvPr>
          <p:cNvSpPr/>
          <p:nvPr userDrawn="1"/>
        </p:nvSpPr>
        <p:spPr>
          <a:xfrm>
            <a:off x="-1089859" y="1103857"/>
            <a:ext cx="849085" cy="466531"/>
          </a:xfrm>
          <a:prstGeom prst="rect">
            <a:avLst/>
          </a:prstGeom>
          <a:solidFill>
            <a:srgbClr val="E1257C"/>
          </a:solidFill>
          <a:ln>
            <a:solidFill>
              <a:srgbClr val="E125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A45B484E-4836-A2F4-9832-3B0D69CA46A4}"/>
              </a:ext>
            </a:extLst>
          </p:cNvPr>
          <p:cNvSpPr/>
          <p:nvPr userDrawn="1"/>
        </p:nvSpPr>
        <p:spPr>
          <a:xfrm>
            <a:off x="-1089860" y="1643319"/>
            <a:ext cx="849085" cy="466531"/>
          </a:xfrm>
          <a:prstGeom prst="rect">
            <a:avLst/>
          </a:prstGeom>
          <a:solidFill>
            <a:srgbClr val="FF5F25"/>
          </a:solidFill>
          <a:ln>
            <a:solidFill>
              <a:srgbClr val="FF5F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2F4B1A99-F06E-82E8-CD81-123648DC1EBE}"/>
              </a:ext>
            </a:extLst>
          </p:cNvPr>
          <p:cNvSpPr/>
          <p:nvPr userDrawn="1"/>
        </p:nvSpPr>
        <p:spPr>
          <a:xfrm>
            <a:off x="-1089861" y="2181384"/>
            <a:ext cx="849085" cy="466531"/>
          </a:xfrm>
          <a:prstGeom prst="rect">
            <a:avLst/>
          </a:prstGeom>
          <a:solidFill>
            <a:srgbClr val="FFAE3C"/>
          </a:solidFill>
          <a:ln>
            <a:solidFill>
              <a:srgbClr val="FFA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A4F6B98-E975-0A4F-B04B-5F3FD87BA154}"/>
              </a:ext>
            </a:extLst>
          </p:cNvPr>
          <p:cNvSpPr/>
          <p:nvPr userDrawn="1"/>
        </p:nvSpPr>
        <p:spPr>
          <a:xfrm>
            <a:off x="-2067758" y="27727"/>
            <a:ext cx="849085" cy="466531"/>
          </a:xfrm>
          <a:prstGeom prst="rect">
            <a:avLst/>
          </a:prstGeom>
          <a:solidFill>
            <a:srgbClr val="C4D7FC"/>
          </a:solidFill>
          <a:ln>
            <a:solidFill>
              <a:srgbClr val="6292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6292F7"/>
              </a:solidFill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E3FD0C4-2418-8E58-968D-B3352EDC4962}"/>
              </a:ext>
            </a:extLst>
          </p:cNvPr>
          <p:cNvSpPr/>
          <p:nvPr userDrawn="1"/>
        </p:nvSpPr>
        <p:spPr>
          <a:xfrm>
            <a:off x="-2067759" y="565792"/>
            <a:ext cx="849085" cy="466531"/>
          </a:xfrm>
          <a:prstGeom prst="rect">
            <a:avLst/>
          </a:prstGeom>
          <a:solidFill>
            <a:srgbClr val="DAD3F9"/>
          </a:solidFill>
          <a:ln>
            <a:solidFill>
              <a:srgbClr val="7A62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F99CE5C-B9DD-70C9-7D13-418B7A165D7F}"/>
              </a:ext>
            </a:extLst>
          </p:cNvPr>
          <p:cNvSpPr/>
          <p:nvPr userDrawn="1"/>
        </p:nvSpPr>
        <p:spPr>
          <a:xfrm>
            <a:off x="-2067759" y="1103857"/>
            <a:ext cx="849085" cy="466531"/>
          </a:xfrm>
          <a:prstGeom prst="rect">
            <a:avLst/>
          </a:prstGeom>
          <a:solidFill>
            <a:srgbClr val="F9D3E4"/>
          </a:solidFill>
          <a:ln>
            <a:solidFill>
              <a:srgbClr val="E125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2188929A-C5F3-4188-7020-EB1FFA19992C}"/>
              </a:ext>
            </a:extLst>
          </p:cNvPr>
          <p:cNvSpPr/>
          <p:nvPr userDrawn="1"/>
        </p:nvSpPr>
        <p:spPr>
          <a:xfrm>
            <a:off x="-2067760" y="1643319"/>
            <a:ext cx="849085" cy="466531"/>
          </a:xfrm>
          <a:prstGeom prst="rect">
            <a:avLst/>
          </a:prstGeom>
          <a:solidFill>
            <a:srgbClr val="FFE0D5"/>
          </a:solidFill>
          <a:ln>
            <a:solidFill>
              <a:srgbClr val="FF5F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A6E8508F-0BC5-6B63-2377-26895A041F3E}"/>
              </a:ext>
            </a:extLst>
          </p:cNvPr>
          <p:cNvSpPr/>
          <p:nvPr userDrawn="1"/>
        </p:nvSpPr>
        <p:spPr>
          <a:xfrm>
            <a:off x="-2067761" y="2181384"/>
            <a:ext cx="849085" cy="466531"/>
          </a:xfrm>
          <a:prstGeom prst="rect">
            <a:avLst/>
          </a:prstGeom>
          <a:solidFill>
            <a:srgbClr val="FFEBCD"/>
          </a:solidFill>
          <a:ln>
            <a:solidFill>
              <a:srgbClr val="FFA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EACC24E1-3D4E-7201-E434-FBF75F2CE77F}"/>
              </a:ext>
            </a:extLst>
          </p:cNvPr>
          <p:cNvSpPr/>
          <p:nvPr userDrawn="1"/>
        </p:nvSpPr>
        <p:spPr>
          <a:xfrm>
            <a:off x="-1089858" y="2827758"/>
            <a:ext cx="849085" cy="466531"/>
          </a:xfrm>
          <a:prstGeom prst="rect">
            <a:avLst/>
          </a:prstGeom>
          <a:solidFill>
            <a:srgbClr val="316CE3"/>
          </a:solidFill>
          <a:ln>
            <a:solidFill>
              <a:srgbClr val="6292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6292F7"/>
              </a:solidFill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45B9A5FD-9A57-5F6B-EF78-3522196A3F17}"/>
              </a:ext>
            </a:extLst>
          </p:cNvPr>
          <p:cNvSpPr/>
          <p:nvPr userDrawn="1"/>
        </p:nvSpPr>
        <p:spPr>
          <a:xfrm>
            <a:off x="-1089859" y="3365823"/>
            <a:ext cx="849085" cy="466531"/>
          </a:xfrm>
          <a:prstGeom prst="rect">
            <a:avLst/>
          </a:prstGeom>
          <a:solidFill>
            <a:srgbClr val="6D40DC"/>
          </a:solidFill>
          <a:ln>
            <a:solidFill>
              <a:srgbClr val="7A62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757EAE82-DA6F-8200-93B7-2D9FECEAD20F}"/>
              </a:ext>
            </a:extLst>
          </p:cNvPr>
          <p:cNvSpPr/>
          <p:nvPr userDrawn="1"/>
        </p:nvSpPr>
        <p:spPr>
          <a:xfrm>
            <a:off x="-1089859" y="3903888"/>
            <a:ext cx="849085" cy="466531"/>
          </a:xfrm>
          <a:prstGeom prst="rect">
            <a:avLst/>
          </a:prstGeom>
          <a:solidFill>
            <a:srgbClr val="B3195F"/>
          </a:solidFill>
          <a:ln>
            <a:solidFill>
              <a:srgbClr val="E125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A0108268-F182-A605-81F2-7244B77BDE3C}"/>
              </a:ext>
            </a:extLst>
          </p:cNvPr>
          <p:cNvSpPr/>
          <p:nvPr userDrawn="1"/>
        </p:nvSpPr>
        <p:spPr>
          <a:xfrm>
            <a:off x="-1089860" y="4443350"/>
            <a:ext cx="849085" cy="466531"/>
          </a:xfrm>
          <a:prstGeom prst="rect">
            <a:avLst/>
          </a:prstGeom>
          <a:solidFill>
            <a:srgbClr val="F23F00"/>
          </a:solidFill>
          <a:ln>
            <a:solidFill>
              <a:srgbClr val="FF5F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4C75A030-42E4-77C7-5F87-BBC2F3410A37}"/>
              </a:ext>
            </a:extLst>
          </p:cNvPr>
          <p:cNvSpPr/>
          <p:nvPr userDrawn="1"/>
        </p:nvSpPr>
        <p:spPr>
          <a:xfrm>
            <a:off x="-1089861" y="4981415"/>
            <a:ext cx="849085" cy="466531"/>
          </a:xfrm>
          <a:prstGeom prst="rect">
            <a:avLst/>
          </a:prstGeom>
          <a:solidFill>
            <a:srgbClr val="E28700"/>
          </a:solidFill>
          <a:ln>
            <a:solidFill>
              <a:srgbClr val="FFA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Dikdörtgen 22">
            <a:extLst>
              <a:ext uri="{FF2B5EF4-FFF2-40B4-BE49-F238E27FC236}">
                <a16:creationId xmlns:a16="http://schemas.microsoft.com/office/drawing/2014/main" id="{ED7281BD-BA72-AF3E-A75F-0F410F9ADE44}"/>
              </a:ext>
            </a:extLst>
          </p:cNvPr>
          <p:cNvSpPr/>
          <p:nvPr userDrawn="1"/>
        </p:nvSpPr>
        <p:spPr>
          <a:xfrm>
            <a:off x="-2067762" y="3365823"/>
            <a:ext cx="849085" cy="466531"/>
          </a:xfrm>
          <a:prstGeom prst="rect">
            <a:avLst/>
          </a:prstGeom>
          <a:solidFill>
            <a:srgbClr val="9DCB7B"/>
          </a:solidFill>
          <a:ln>
            <a:solidFill>
              <a:srgbClr val="9DCB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6292F7"/>
              </a:solidFill>
            </a:endParaRPr>
          </a:p>
        </p:txBody>
      </p:sp>
      <p:sp>
        <p:nvSpPr>
          <p:cNvPr id="13" name="Dikdörtgen 6">
            <a:extLst>
              <a:ext uri="{FF2B5EF4-FFF2-40B4-BE49-F238E27FC236}">
                <a16:creationId xmlns:a16="http://schemas.microsoft.com/office/drawing/2014/main" id="{3DE03990-4673-8CBF-549E-7C46790BAE84}"/>
              </a:ext>
            </a:extLst>
          </p:cNvPr>
          <p:cNvSpPr/>
          <p:nvPr userDrawn="1"/>
        </p:nvSpPr>
        <p:spPr>
          <a:xfrm>
            <a:off x="-2067761" y="2827757"/>
            <a:ext cx="849085" cy="466531"/>
          </a:xfrm>
          <a:prstGeom prst="rect">
            <a:avLst/>
          </a:prstGeom>
          <a:solidFill>
            <a:srgbClr val="E3F0D9"/>
          </a:solidFill>
          <a:ln>
            <a:solidFill>
              <a:srgbClr val="9DCB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6292F7"/>
              </a:solidFill>
            </a:endParaRPr>
          </a:p>
        </p:txBody>
      </p:sp>
      <p:sp>
        <p:nvSpPr>
          <p:cNvPr id="14" name="Dikdörtgen 18">
            <a:extLst>
              <a:ext uri="{FF2B5EF4-FFF2-40B4-BE49-F238E27FC236}">
                <a16:creationId xmlns:a16="http://schemas.microsoft.com/office/drawing/2014/main" id="{54B7FB9C-3AC6-AE0D-56F1-21414F277366}"/>
              </a:ext>
            </a:extLst>
          </p:cNvPr>
          <p:cNvSpPr/>
          <p:nvPr userDrawn="1"/>
        </p:nvSpPr>
        <p:spPr>
          <a:xfrm>
            <a:off x="-2067763" y="3903888"/>
            <a:ext cx="849085" cy="466531"/>
          </a:xfrm>
          <a:prstGeom prst="rect">
            <a:avLst/>
          </a:prstGeom>
          <a:solidFill>
            <a:srgbClr val="6CA541"/>
          </a:solidFill>
          <a:ln>
            <a:solidFill>
              <a:srgbClr val="9DCB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6292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5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5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4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2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2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IMPAC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2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MU-SAFARI/IMPACT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2404.11284" TargetMode="External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404.11284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CMU-SAFARI/IMPACT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tif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IMPAC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39.png"/><Relationship Id="rId4" Type="http://schemas.openxmlformats.org/officeDocument/2006/relationships/image" Target="../media/image2.sv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54887-40F5-4CFF-AA26-D43C0BBEB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D50BCC52-95FD-7175-75F9-185D3B0C8854}"/>
              </a:ext>
            </a:extLst>
          </p:cNvPr>
          <p:cNvSpPr/>
          <p:nvPr/>
        </p:nvSpPr>
        <p:spPr>
          <a:xfrm>
            <a:off x="0" y="0"/>
            <a:ext cx="9144000" cy="3428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FB0915A-1D44-441F-790C-2E410969A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1131575"/>
            <a:ext cx="9144001" cy="192509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000" b="1" dirty="0">
                <a:ea typeface="Tahoma" panose="020B0604030504040204" pitchFamily="34" charset="0"/>
                <a:cs typeface="Tahoma" panose="020B0604030504040204" pitchFamily="34" charset="0"/>
              </a:rPr>
              <a:t>Revisiting Main Memory-Based </a:t>
            </a:r>
            <a:br>
              <a:rPr lang="en-US" sz="4000" b="1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>
                <a:ea typeface="Tahoma" panose="020B0604030504040204" pitchFamily="34" charset="0"/>
                <a:cs typeface="Tahoma" panose="020B0604030504040204" pitchFamily="34" charset="0"/>
              </a:rPr>
              <a:t>Covert and Side Channel Attacks</a:t>
            </a:r>
            <a:br>
              <a:rPr lang="en-US" sz="4000" b="1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>
                <a:ea typeface="Tahoma" panose="020B0604030504040204" pitchFamily="34" charset="0"/>
                <a:cs typeface="Tahoma" panose="020B0604030504040204" pitchFamily="34" charset="0"/>
              </a:rPr>
              <a:t>in the Context of Processing-in-Memory</a:t>
            </a:r>
            <a:endParaRPr lang="tr-TR" sz="4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A6634C4-0B3F-14E3-6FEF-E365798D1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912623"/>
            <a:ext cx="9144000" cy="15225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800" b="1" dirty="0">
                <a:solidFill>
                  <a:srgbClr val="26262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F. Nisa Bostancı</a:t>
            </a:r>
            <a:r>
              <a:rPr lang="en-US" sz="2800" b="1" dirty="0">
                <a:solidFill>
                  <a:srgbClr val="26262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K. Kanellopoulos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A. Olgun     A. G.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Yaglikci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I. E. Yuksel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N. Mansouri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Ghiasi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Z.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Bingol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M.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Sadrosadati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O. Mutlu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6C17EC6-BE3E-3205-73D8-50B451437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8050" y="6356351"/>
            <a:ext cx="3086100" cy="3651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3" name="Graphic 2">
            <a:extLst>
              <a:ext uri="{FF2B5EF4-FFF2-40B4-BE49-F238E27FC236}">
                <a16:creationId xmlns:a16="http://schemas.microsoft.com/office/drawing/2014/main" id="{08516644-76D7-9335-FBD8-1CCD4E7AD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9716" y="6162073"/>
            <a:ext cx="2251491" cy="43314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C8A58B58-D42A-D156-1E3C-D8A6BF8262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20" t="33599" r="12247" b="30996"/>
          <a:stretch/>
        </p:blipFill>
        <p:spPr>
          <a:xfrm>
            <a:off x="5848868" y="6170229"/>
            <a:ext cx="2665416" cy="458568"/>
          </a:xfrm>
          <a:prstGeom prst="rect">
            <a:avLst/>
          </a:prstGeom>
        </p:spPr>
      </p:pic>
      <p:sp>
        <p:nvSpPr>
          <p:cNvPr id="7" name="Alt Başlık 2">
            <a:extLst>
              <a:ext uri="{FF2B5EF4-FFF2-40B4-BE49-F238E27FC236}">
                <a16:creationId xmlns:a16="http://schemas.microsoft.com/office/drawing/2014/main" id="{C5C6D6C4-35DF-1701-1ECC-FFCAC81B3F52}"/>
              </a:ext>
            </a:extLst>
          </p:cNvPr>
          <p:cNvSpPr txBox="1">
            <a:spLocks/>
          </p:cNvSpPr>
          <p:nvPr/>
        </p:nvSpPr>
        <p:spPr>
          <a:xfrm>
            <a:off x="394283" y="5375866"/>
            <a:ext cx="8355434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>
              <a:solidFill>
                <a:srgbClr val="2626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Alt Başlık 2">
            <a:extLst>
              <a:ext uri="{FF2B5EF4-FFF2-40B4-BE49-F238E27FC236}">
                <a16:creationId xmlns:a16="http://schemas.microsoft.com/office/drawing/2014/main" id="{661639F4-FA01-ACB8-335F-2A6D235206E4}"/>
              </a:ext>
            </a:extLst>
          </p:cNvPr>
          <p:cNvSpPr txBox="1">
            <a:spLocks/>
          </p:cNvSpPr>
          <p:nvPr/>
        </p:nvSpPr>
        <p:spPr>
          <a:xfrm>
            <a:off x="546683" y="5528266"/>
            <a:ext cx="8355434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>
              <a:solidFill>
                <a:srgbClr val="2626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Resim 9" descr="grafik, tasarı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8866A07D-5BBB-BFA8-E088-3BF18B1151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76" y="195555"/>
            <a:ext cx="687166" cy="556862"/>
          </a:xfrm>
          <a:prstGeom prst="rect">
            <a:avLst/>
          </a:prstGeom>
        </p:spPr>
      </p:pic>
      <p:pic>
        <p:nvPicPr>
          <p:cNvPr id="8" name="Resim 11" descr="daire, grafik, ekran görüntüsü, tasarım içeren bir resim&#10;&#10;Açıklama otomatik olarak oluşturuldu">
            <a:extLst>
              <a:ext uri="{FF2B5EF4-FFF2-40B4-BE49-F238E27FC236}">
                <a16:creationId xmlns:a16="http://schemas.microsoft.com/office/drawing/2014/main" id="{1BA9EE8C-B418-722E-F981-EBCDB59EAE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457" y="328021"/>
            <a:ext cx="801760" cy="422424"/>
          </a:xfrm>
          <a:prstGeom prst="rect">
            <a:avLst/>
          </a:prstGeom>
        </p:spPr>
      </p:pic>
      <p:pic>
        <p:nvPicPr>
          <p:cNvPr id="9" name="Resim 14" descr="logo, grafik, kırpıntı çizim, simge, sembol içeren bir resim&#10;&#10;Açıklama otomatik olarak oluşturuldu">
            <a:extLst>
              <a:ext uri="{FF2B5EF4-FFF2-40B4-BE49-F238E27FC236}">
                <a16:creationId xmlns:a16="http://schemas.microsoft.com/office/drawing/2014/main" id="{633465D8-CE57-B2DE-EFF7-DE6670AF6E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365" y="148595"/>
            <a:ext cx="501752" cy="60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16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8C84F-A022-119D-E12C-3FAD29F52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94767-ED16-CAC7-A10C-234F3184D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PIM architectures create opportunities for critical main memory-based timing attacks due to two reasons: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B1BAF5-4C55-D814-1396-D892D1B4E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DADAA-B3A8-114E-BBC8-A47A11BC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10</a:t>
            </a:fld>
            <a:endParaRPr lang="tr-TR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A7A794-6579-8A3A-E272-8B45A7555F6B}"/>
              </a:ext>
            </a:extLst>
          </p:cNvPr>
          <p:cNvGrpSpPr/>
          <p:nvPr/>
        </p:nvGrpSpPr>
        <p:grpSpPr>
          <a:xfrm>
            <a:off x="1" y="2492794"/>
            <a:ext cx="9144000" cy="1243688"/>
            <a:chOff x="0" y="4292807"/>
            <a:chExt cx="9204671" cy="124368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D5DAF5-105B-E781-A1EF-81145E5C6021}"/>
                </a:ext>
              </a:extLst>
            </p:cNvPr>
            <p:cNvSpPr/>
            <p:nvPr/>
          </p:nvSpPr>
          <p:spPr>
            <a:xfrm>
              <a:off x="0" y="4292807"/>
              <a:ext cx="9204671" cy="1243688"/>
            </a:xfrm>
            <a:prstGeom prst="rect">
              <a:avLst/>
            </a:prstGeom>
            <a:solidFill>
              <a:srgbClr val="FFE0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 PIM architectures provide </a:t>
              </a:r>
              <a:r>
                <a:rPr lang="en-US" sz="2400" b="1" dirty="0">
                  <a:solidFill>
                    <a:srgbClr val="316CE3"/>
                  </a:solidFill>
                </a:rPr>
                <a:t>direct access to main memory</a:t>
              </a:r>
              <a:r>
                <a:rPr lang="en-US" sz="2400" dirty="0">
                  <a:solidFill>
                    <a:schemeClr val="tx1"/>
                  </a:solidFill>
                </a:rPr>
                <a:t>, </a:t>
              </a:r>
              <a:br>
                <a:rPr lang="en-US" sz="2400" dirty="0">
                  <a:solidFill>
                    <a:schemeClr val="tx1"/>
                  </a:solidFill>
                </a:rPr>
              </a:br>
              <a:r>
                <a:rPr lang="en-US" sz="2400" b="1" dirty="0">
                  <a:solidFill>
                    <a:schemeClr val="tx1"/>
                  </a:solidFill>
                </a:rPr>
                <a:t>a key building block </a:t>
              </a:r>
              <a:r>
                <a:rPr lang="en-US" sz="2400" dirty="0">
                  <a:solidFill>
                    <a:schemeClr val="tx1"/>
                  </a:solidFill>
                </a:rPr>
                <a:t>for </a:t>
              </a:r>
              <a:r>
                <a:rPr lang="en-US" sz="2400" b="1" dirty="0">
                  <a:solidFill>
                    <a:schemeClr val="tx1"/>
                  </a:solidFill>
                </a:rPr>
                <a:t>high-throughput </a:t>
              </a:r>
              <a:br>
                <a:rPr lang="en-US" sz="2400" b="1" dirty="0">
                  <a:solidFill>
                    <a:schemeClr val="tx1"/>
                  </a:solidFill>
                </a:rPr>
              </a:br>
              <a:r>
                <a:rPr lang="en-US" sz="2400" b="1" dirty="0">
                  <a:solidFill>
                    <a:schemeClr val="tx1"/>
                  </a:solidFill>
                </a:rPr>
                <a:t>main memory-based timing attacks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E721F5-6752-3D8E-433D-5EC2D698DC85}"/>
                </a:ext>
              </a:extLst>
            </p:cNvPr>
            <p:cNvSpPr txBox="1"/>
            <p:nvPr/>
          </p:nvSpPr>
          <p:spPr>
            <a:xfrm>
              <a:off x="133885" y="4307990"/>
              <a:ext cx="8221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F1CCD2-49DE-D81D-C6B3-F04D8655EC34}"/>
              </a:ext>
            </a:extLst>
          </p:cNvPr>
          <p:cNvGrpSpPr/>
          <p:nvPr/>
        </p:nvGrpSpPr>
        <p:grpSpPr>
          <a:xfrm>
            <a:off x="8313" y="4283120"/>
            <a:ext cx="9144000" cy="1243688"/>
            <a:chOff x="0" y="4292807"/>
            <a:chExt cx="9204671" cy="124368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51C7D3-8BA2-87E9-A006-62E3083D466A}"/>
                </a:ext>
              </a:extLst>
            </p:cNvPr>
            <p:cNvSpPr/>
            <p:nvPr/>
          </p:nvSpPr>
          <p:spPr>
            <a:xfrm>
              <a:off x="0" y="4292807"/>
              <a:ext cx="9204671" cy="1243688"/>
            </a:xfrm>
            <a:prstGeom prst="rect">
              <a:avLst/>
            </a:prstGeom>
            <a:solidFill>
              <a:srgbClr val="FFE0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Defenses against these attacks </a:t>
              </a:r>
              <a:br>
                <a:rPr lang="en-US" sz="2400" dirty="0">
                  <a:solidFill>
                    <a:schemeClr val="tx1"/>
                  </a:solidFill>
                </a:rPr>
              </a:br>
              <a:r>
                <a:rPr lang="en-US" sz="2400" dirty="0">
                  <a:solidFill>
                    <a:schemeClr val="tx1"/>
                  </a:solidFill>
                </a:rPr>
                <a:t>either </a:t>
              </a:r>
              <a:r>
                <a:rPr lang="en-US" sz="2400" b="1" dirty="0">
                  <a:solidFill>
                    <a:schemeClr val="tx1"/>
                  </a:solidFill>
                </a:rPr>
                <a:t>incur high performance overheads </a:t>
              </a:r>
              <a:br>
                <a:rPr lang="en-US" sz="2400" dirty="0">
                  <a:solidFill>
                    <a:schemeClr val="tx1"/>
                  </a:solidFill>
                </a:rPr>
              </a:br>
              <a:r>
                <a:rPr lang="en-US" sz="2400" dirty="0">
                  <a:solidFill>
                    <a:schemeClr val="tx1"/>
                  </a:solidFill>
                </a:rPr>
                <a:t>or </a:t>
              </a:r>
              <a:r>
                <a:rPr lang="en-US" sz="2400" b="1" dirty="0">
                  <a:solidFill>
                    <a:schemeClr val="tx1"/>
                  </a:solidFill>
                </a:rPr>
                <a:t>are </a:t>
              </a:r>
              <a:r>
                <a:rPr lang="en-US" sz="2400" b="1" i="1" dirty="0">
                  <a:solidFill>
                    <a:schemeClr val="tx1"/>
                  </a:solidFill>
                </a:rPr>
                <a:t>not </a:t>
              </a:r>
              <a:r>
                <a:rPr lang="en-US" sz="2400" b="1" dirty="0">
                  <a:solidFill>
                    <a:schemeClr val="tx1"/>
                  </a:solidFill>
                </a:rPr>
                <a:t>applicable to PIM architectures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10EBFC-F4CC-1F31-8F5E-47534C76DA6F}"/>
                </a:ext>
              </a:extLst>
            </p:cNvPr>
            <p:cNvSpPr txBox="1"/>
            <p:nvPr/>
          </p:nvSpPr>
          <p:spPr>
            <a:xfrm>
              <a:off x="133885" y="4307990"/>
              <a:ext cx="8221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9F8668-8230-C644-2854-8C803EDD63A8}"/>
              </a:ext>
            </a:extLst>
          </p:cNvPr>
          <p:cNvSpPr/>
          <p:nvPr/>
        </p:nvSpPr>
        <p:spPr>
          <a:xfrm>
            <a:off x="-99204" y="4076697"/>
            <a:ext cx="9402793" cy="1570008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3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E4DE-05D9-88FC-6EF8-79FFEC72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Direct Access to Main Memory - (I)</a:t>
            </a:r>
          </a:p>
        </p:txBody>
      </p:sp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C3E98ABE-96BF-EE7E-3E18-AB2B80384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54360"/>
            <a:ext cx="9143999" cy="5122604"/>
          </a:xfrm>
        </p:spPr>
        <p:txBody>
          <a:bodyPr/>
          <a:lstStyle/>
          <a:p>
            <a:r>
              <a:rPr lang="en-US" dirty="0"/>
              <a:t>Attacker leaks information by timing a memory access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F6DAB8-19D8-51AD-6FEC-FE6EC65C6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B3576-A202-69A7-0D09-A03D6106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11</a:t>
            </a:fld>
            <a:endParaRPr lang="tr-TR" dirty="0"/>
          </a:p>
        </p:txBody>
      </p:sp>
      <p:sp>
        <p:nvSpPr>
          <p:cNvPr id="93" name="Rectangle 4">
            <a:extLst>
              <a:ext uri="{FF2B5EF4-FFF2-40B4-BE49-F238E27FC236}">
                <a16:creationId xmlns:a16="http://schemas.microsoft.com/office/drawing/2014/main" id="{0DEB18E3-3D07-9499-F0D4-200FB6A13C2D}"/>
              </a:ext>
            </a:extLst>
          </p:cNvPr>
          <p:cNvSpPr/>
          <p:nvPr/>
        </p:nvSpPr>
        <p:spPr>
          <a:xfrm>
            <a:off x="1529896" y="2449742"/>
            <a:ext cx="1316837" cy="2303481"/>
          </a:xfrm>
          <a:prstGeom prst="rect">
            <a:avLst/>
          </a:prstGeom>
          <a:solidFill>
            <a:srgbClr val="FFEBCD"/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Core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A441058-16DF-938C-F35F-A5820D16F4FD}"/>
              </a:ext>
            </a:extLst>
          </p:cNvPr>
          <p:cNvGrpSpPr/>
          <p:nvPr/>
        </p:nvGrpSpPr>
        <p:grpSpPr>
          <a:xfrm flipH="1">
            <a:off x="373004" y="1732456"/>
            <a:ext cx="1393802" cy="1659693"/>
            <a:chOff x="6926974" y="1016812"/>
            <a:chExt cx="2358031" cy="2807866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E216CCC-CE64-24D9-A628-6382725005BC}"/>
                </a:ext>
              </a:extLst>
            </p:cNvPr>
            <p:cNvSpPr/>
            <p:nvPr/>
          </p:nvSpPr>
          <p:spPr>
            <a:xfrm>
              <a:off x="6926974" y="1310989"/>
              <a:ext cx="1899794" cy="1899796"/>
            </a:xfrm>
            <a:prstGeom prst="ellipse">
              <a:avLst/>
            </a:prstGeom>
            <a:solidFill>
              <a:srgbClr val="6D40DC"/>
            </a:solidFill>
            <a:ln>
              <a:solidFill>
                <a:srgbClr val="6D40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6" name="Graphic 95" descr="Old woman wearing lightning shirt">
              <a:extLst>
                <a:ext uri="{FF2B5EF4-FFF2-40B4-BE49-F238E27FC236}">
                  <a16:creationId xmlns:a16="http://schemas.microsoft.com/office/drawing/2014/main" id="{FF5AEF51-879F-E937-753C-65C759A31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7011645" y="1016812"/>
              <a:ext cx="1475628" cy="2272944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162AB28-2A63-9E07-7F6F-B8A1E9744A39}"/>
                </a:ext>
              </a:extLst>
            </p:cNvPr>
            <p:cNvSpPr txBox="1"/>
            <p:nvPr/>
          </p:nvSpPr>
          <p:spPr>
            <a:xfrm>
              <a:off x="7161415" y="3147773"/>
              <a:ext cx="2123590" cy="676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6D40DC"/>
                  </a:solidFill>
                </a:rPr>
                <a:t>Attacker</a:t>
              </a:r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62DEF6E-E606-9585-67E5-5C6D714A0EE6}"/>
              </a:ext>
            </a:extLst>
          </p:cNvPr>
          <p:cNvCxnSpPr>
            <a:cxnSpLocks/>
          </p:cNvCxnSpPr>
          <p:nvPr/>
        </p:nvCxnSpPr>
        <p:spPr>
          <a:xfrm>
            <a:off x="3088433" y="3103770"/>
            <a:ext cx="2565918" cy="0"/>
          </a:xfrm>
          <a:prstGeom prst="straightConnector1">
            <a:avLst/>
          </a:prstGeom>
          <a:ln w="57150">
            <a:solidFill>
              <a:srgbClr val="6D40DC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C511D1B-567B-189F-42AD-FB48D91A70CC}"/>
              </a:ext>
            </a:extLst>
          </p:cNvPr>
          <p:cNvSpPr txBox="1"/>
          <p:nvPr/>
        </p:nvSpPr>
        <p:spPr>
          <a:xfrm>
            <a:off x="2846733" y="2675854"/>
            <a:ext cx="3066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Read A</a:t>
            </a:r>
            <a:endParaRPr lang="en-US" sz="2000" b="1" dirty="0">
              <a:solidFill>
                <a:srgbClr val="00B050"/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2D68F5F-1ED1-EBC5-4BAD-FEB5B953B6D7}"/>
              </a:ext>
            </a:extLst>
          </p:cNvPr>
          <p:cNvCxnSpPr>
            <a:cxnSpLocks/>
          </p:cNvCxnSpPr>
          <p:nvPr/>
        </p:nvCxnSpPr>
        <p:spPr>
          <a:xfrm>
            <a:off x="3088433" y="3388610"/>
            <a:ext cx="2565918" cy="0"/>
          </a:xfrm>
          <a:prstGeom prst="straightConnector1">
            <a:avLst/>
          </a:prstGeom>
          <a:ln w="57150">
            <a:solidFill>
              <a:srgbClr val="6D40DC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77A65B7-EE2E-B30E-587F-9C21186E6251}"/>
              </a:ext>
            </a:extLst>
          </p:cNvPr>
          <p:cNvSpPr txBox="1"/>
          <p:nvPr/>
        </p:nvSpPr>
        <p:spPr>
          <a:xfrm>
            <a:off x="2846733" y="3446954"/>
            <a:ext cx="3000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Data 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11AFAB7-A263-1167-D342-1EECE4B81D01}"/>
              </a:ext>
            </a:extLst>
          </p:cNvPr>
          <p:cNvSpPr/>
          <p:nvPr/>
        </p:nvSpPr>
        <p:spPr>
          <a:xfrm>
            <a:off x="2923040" y="2675854"/>
            <a:ext cx="2904591" cy="1168149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8F2D805-5133-5DA5-695F-80B5DF4132D6}"/>
              </a:ext>
            </a:extLst>
          </p:cNvPr>
          <p:cNvSpPr txBox="1"/>
          <p:nvPr/>
        </p:nvSpPr>
        <p:spPr>
          <a:xfrm>
            <a:off x="3255279" y="3961717"/>
            <a:ext cx="2147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leaks information (i.e., 1-bit)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254F904-9A42-F54F-0593-A85B8DE10D0A}"/>
              </a:ext>
            </a:extLst>
          </p:cNvPr>
          <p:cNvGrpSpPr/>
          <p:nvPr/>
        </p:nvGrpSpPr>
        <p:grpSpPr>
          <a:xfrm>
            <a:off x="2936109" y="2363208"/>
            <a:ext cx="662079" cy="662079"/>
            <a:chOff x="5723857" y="1708219"/>
            <a:chExt cx="930601" cy="930601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DD60C1F-FC03-609B-9873-E26FE95B0EA2}"/>
                </a:ext>
              </a:extLst>
            </p:cNvPr>
            <p:cNvSpPr/>
            <p:nvPr/>
          </p:nvSpPr>
          <p:spPr>
            <a:xfrm>
              <a:off x="5861022" y="1896680"/>
              <a:ext cx="646613" cy="6466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Graphic 56" descr="Stopwatch with solid fill">
              <a:extLst>
                <a:ext uri="{FF2B5EF4-FFF2-40B4-BE49-F238E27FC236}">
                  <a16:creationId xmlns:a16="http://schemas.microsoft.com/office/drawing/2014/main" id="{5F579071-0DFF-89B3-0252-F21700870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23857" y="1708219"/>
              <a:ext cx="930601" cy="930601"/>
            </a:xfrm>
            <a:prstGeom prst="rect">
              <a:avLst/>
            </a:prstGeom>
          </p:spPr>
        </p:pic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7C8DFC02-0518-FB6B-7139-E2A7FF994868}"/>
              </a:ext>
            </a:extLst>
          </p:cNvPr>
          <p:cNvGrpSpPr/>
          <p:nvPr/>
        </p:nvGrpSpPr>
        <p:grpSpPr>
          <a:xfrm>
            <a:off x="5957777" y="2449741"/>
            <a:ext cx="2067129" cy="2303479"/>
            <a:chOff x="5957777" y="2449741"/>
            <a:chExt cx="2067129" cy="2303479"/>
          </a:xfrm>
        </p:grpSpPr>
        <p:sp>
          <p:nvSpPr>
            <p:cNvPr id="195" name="Rectangle 4">
              <a:extLst>
                <a:ext uri="{FF2B5EF4-FFF2-40B4-BE49-F238E27FC236}">
                  <a16:creationId xmlns:a16="http://schemas.microsoft.com/office/drawing/2014/main" id="{DF66627D-A42F-7E48-7629-C05E0F82E413}"/>
                </a:ext>
              </a:extLst>
            </p:cNvPr>
            <p:cNvSpPr/>
            <p:nvPr/>
          </p:nvSpPr>
          <p:spPr>
            <a:xfrm>
              <a:off x="5957777" y="2449741"/>
              <a:ext cx="2067129" cy="2303479"/>
            </a:xfrm>
            <a:prstGeom prst="rect">
              <a:avLst/>
            </a:prstGeom>
            <a:solidFill>
              <a:srgbClr val="C1DEAC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algn="ctr" defTabSz="914400">
                <a:defRPr/>
              </a:pPr>
              <a:endParaRPr lang="en-US" sz="2400" b="1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CE9FE035-BE9E-4830-2EFB-318525067331}"/>
                </a:ext>
              </a:extLst>
            </p:cNvPr>
            <p:cNvSpPr txBox="1"/>
            <p:nvPr/>
          </p:nvSpPr>
          <p:spPr>
            <a:xfrm>
              <a:off x="5997407" y="3370647"/>
              <a:ext cx="1987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Main Memory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547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44" grpId="0" animBg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FFE14-0C1D-F581-3D3A-D3AD1D6A1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63808-3FCC-093D-8506-05B527FC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Direct Access to Main Memory - (I)</a:t>
            </a:r>
          </a:p>
        </p:txBody>
      </p:sp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61D0483D-FA70-6B72-DC77-B4C7C4FB1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Attacker leaks information by timing a memory access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High throughput attacks require </a:t>
            </a:r>
            <a:r>
              <a:rPr lang="en-US" b="1" dirty="0">
                <a:solidFill>
                  <a:srgbClr val="00B050"/>
                </a:solidFill>
              </a:rPr>
              <a:t>reliable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00B050"/>
                </a:solidFill>
              </a:rPr>
              <a:t>fast access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dirty="0"/>
              <a:t>to main memory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73B96E-0B32-7A1B-663A-361F99504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35A03-CF08-AC7B-579B-B353BE28C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12</a:t>
            </a:fld>
            <a:endParaRPr lang="tr-TR" dirty="0"/>
          </a:p>
        </p:txBody>
      </p:sp>
      <p:sp>
        <p:nvSpPr>
          <p:cNvPr id="93" name="Rectangle 4">
            <a:extLst>
              <a:ext uri="{FF2B5EF4-FFF2-40B4-BE49-F238E27FC236}">
                <a16:creationId xmlns:a16="http://schemas.microsoft.com/office/drawing/2014/main" id="{56D13A56-C046-B6A9-000E-72DE633F56EE}"/>
              </a:ext>
            </a:extLst>
          </p:cNvPr>
          <p:cNvSpPr/>
          <p:nvPr/>
        </p:nvSpPr>
        <p:spPr>
          <a:xfrm>
            <a:off x="1529896" y="2449742"/>
            <a:ext cx="1316837" cy="2303481"/>
          </a:xfrm>
          <a:prstGeom prst="rect">
            <a:avLst/>
          </a:prstGeom>
          <a:solidFill>
            <a:srgbClr val="FFEBCD"/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Core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92DAFC1-DFFA-9BB5-8C95-3CAA97D9DEBA}"/>
              </a:ext>
            </a:extLst>
          </p:cNvPr>
          <p:cNvGrpSpPr/>
          <p:nvPr/>
        </p:nvGrpSpPr>
        <p:grpSpPr>
          <a:xfrm flipH="1">
            <a:off x="373004" y="1732456"/>
            <a:ext cx="1393802" cy="1659693"/>
            <a:chOff x="6926974" y="1016812"/>
            <a:chExt cx="2358031" cy="2807866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9663644-C54D-C27A-E323-308CC3B1FA4F}"/>
                </a:ext>
              </a:extLst>
            </p:cNvPr>
            <p:cNvSpPr/>
            <p:nvPr/>
          </p:nvSpPr>
          <p:spPr>
            <a:xfrm>
              <a:off x="6926974" y="1310989"/>
              <a:ext cx="1899794" cy="1899796"/>
            </a:xfrm>
            <a:prstGeom prst="ellipse">
              <a:avLst/>
            </a:prstGeom>
            <a:solidFill>
              <a:srgbClr val="6D40DC"/>
            </a:solidFill>
            <a:ln>
              <a:solidFill>
                <a:srgbClr val="6D40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6" name="Graphic 95" descr="Old woman wearing lightning shirt">
              <a:extLst>
                <a:ext uri="{FF2B5EF4-FFF2-40B4-BE49-F238E27FC236}">
                  <a16:creationId xmlns:a16="http://schemas.microsoft.com/office/drawing/2014/main" id="{E541F2A8-CEA4-F14E-DC80-83BC7F8A0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7011645" y="1016812"/>
              <a:ext cx="1475628" cy="2272944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8942105-1CBD-AC55-AA60-EE64B7081665}"/>
                </a:ext>
              </a:extLst>
            </p:cNvPr>
            <p:cNvSpPr txBox="1"/>
            <p:nvPr/>
          </p:nvSpPr>
          <p:spPr>
            <a:xfrm>
              <a:off x="7161415" y="3147773"/>
              <a:ext cx="2123590" cy="676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6D40DC"/>
                  </a:solidFill>
                </a:rPr>
                <a:t>Attacker</a:t>
              </a:r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733679F-2038-6E32-E8A9-7E4ECDD7CCE4}"/>
              </a:ext>
            </a:extLst>
          </p:cNvPr>
          <p:cNvCxnSpPr>
            <a:cxnSpLocks/>
          </p:cNvCxnSpPr>
          <p:nvPr/>
        </p:nvCxnSpPr>
        <p:spPr>
          <a:xfrm>
            <a:off x="3106096" y="2707199"/>
            <a:ext cx="2565918" cy="0"/>
          </a:xfrm>
          <a:prstGeom prst="straightConnector1">
            <a:avLst/>
          </a:prstGeom>
          <a:ln w="57150">
            <a:solidFill>
              <a:srgbClr val="6D40DC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31EFC25-19FF-2F8E-A6D9-70AF38ED8CAA}"/>
              </a:ext>
            </a:extLst>
          </p:cNvPr>
          <p:cNvCxnSpPr>
            <a:cxnSpLocks/>
          </p:cNvCxnSpPr>
          <p:nvPr/>
        </p:nvCxnSpPr>
        <p:spPr>
          <a:xfrm>
            <a:off x="3106096" y="2992039"/>
            <a:ext cx="2565918" cy="0"/>
          </a:xfrm>
          <a:prstGeom prst="straightConnector1">
            <a:avLst/>
          </a:prstGeom>
          <a:ln w="57150">
            <a:solidFill>
              <a:srgbClr val="6D40DC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EC46DFF-FA8D-0F98-0DFD-1D52B0C8FF96}"/>
              </a:ext>
            </a:extLst>
          </p:cNvPr>
          <p:cNvGrpSpPr/>
          <p:nvPr/>
        </p:nvGrpSpPr>
        <p:grpSpPr>
          <a:xfrm>
            <a:off x="4058016" y="2498039"/>
            <a:ext cx="662079" cy="662079"/>
            <a:chOff x="5723857" y="1708219"/>
            <a:chExt cx="930601" cy="930601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9AD2F28-9D96-FD53-F881-EAA6C14E0524}"/>
                </a:ext>
              </a:extLst>
            </p:cNvPr>
            <p:cNvSpPr/>
            <p:nvPr/>
          </p:nvSpPr>
          <p:spPr>
            <a:xfrm>
              <a:off x="5861022" y="1896680"/>
              <a:ext cx="646613" cy="6466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Graphic 56" descr="Stopwatch with solid fill">
              <a:extLst>
                <a:ext uri="{FF2B5EF4-FFF2-40B4-BE49-F238E27FC236}">
                  <a16:creationId xmlns:a16="http://schemas.microsoft.com/office/drawing/2014/main" id="{F76A02FA-4B92-0743-58D0-ECDC0BCE4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23857" y="1708219"/>
              <a:ext cx="930601" cy="930601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F4C7FDF-1C5C-E6F4-C440-26F8CDFE4E44}"/>
              </a:ext>
            </a:extLst>
          </p:cNvPr>
          <p:cNvGrpSpPr/>
          <p:nvPr/>
        </p:nvGrpSpPr>
        <p:grpSpPr>
          <a:xfrm>
            <a:off x="3106096" y="3239087"/>
            <a:ext cx="2565918" cy="662079"/>
            <a:chOff x="3106096" y="3239087"/>
            <a:chExt cx="2565918" cy="66207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AF0B434-D4A3-E338-BB11-2E4FC4941E61}"/>
                </a:ext>
              </a:extLst>
            </p:cNvPr>
            <p:cNvCxnSpPr>
              <a:cxnSpLocks/>
            </p:cNvCxnSpPr>
            <p:nvPr/>
          </p:nvCxnSpPr>
          <p:spPr>
            <a:xfrm>
              <a:off x="3106096" y="3448247"/>
              <a:ext cx="2565918" cy="0"/>
            </a:xfrm>
            <a:prstGeom prst="straightConnector1">
              <a:avLst/>
            </a:prstGeom>
            <a:ln w="57150">
              <a:solidFill>
                <a:srgbClr val="6D40DC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EEEED83-C6D4-B7EC-8353-476FF4CC1A00}"/>
                </a:ext>
              </a:extLst>
            </p:cNvPr>
            <p:cNvCxnSpPr>
              <a:cxnSpLocks/>
            </p:cNvCxnSpPr>
            <p:nvPr/>
          </p:nvCxnSpPr>
          <p:spPr>
            <a:xfrm>
              <a:off x="3106096" y="3733087"/>
              <a:ext cx="2565918" cy="0"/>
            </a:xfrm>
            <a:prstGeom prst="straightConnector1">
              <a:avLst/>
            </a:prstGeom>
            <a:ln w="57150">
              <a:solidFill>
                <a:srgbClr val="6D40DC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6F96068-0533-5E08-2E18-3C4BC4DA7C81}"/>
                </a:ext>
              </a:extLst>
            </p:cNvPr>
            <p:cNvGrpSpPr/>
            <p:nvPr/>
          </p:nvGrpSpPr>
          <p:grpSpPr>
            <a:xfrm>
              <a:off x="4058016" y="3239087"/>
              <a:ext cx="662079" cy="662079"/>
              <a:chOff x="5723857" y="1708219"/>
              <a:chExt cx="930601" cy="93060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BC9A2AD-45F7-3D95-4BEC-5F87C47529E9}"/>
                  </a:ext>
                </a:extLst>
              </p:cNvPr>
              <p:cNvSpPr/>
              <p:nvPr/>
            </p:nvSpPr>
            <p:spPr>
              <a:xfrm>
                <a:off x="5861022" y="1896680"/>
                <a:ext cx="646613" cy="64661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Graphic 44" descr="Stopwatch with solid fill">
                <a:extLst>
                  <a:ext uri="{FF2B5EF4-FFF2-40B4-BE49-F238E27FC236}">
                    <a16:creationId xmlns:a16="http://schemas.microsoft.com/office/drawing/2014/main" id="{99571B23-50A8-F849-C7E3-806723DC5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23857" y="1708219"/>
                <a:ext cx="930601" cy="930601"/>
              </a:xfrm>
              <a:prstGeom prst="rect">
                <a:avLst/>
              </a:prstGeom>
            </p:spPr>
          </p:pic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B57FDB2-CBB6-976D-85C9-544A2BEF8401}"/>
              </a:ext>
            </a:extLst>
          </p:cNvPr>
          <p:cNvGrpSpPr/>
          <p:nvPr/>
        </p:nvGrpSpPr>
        <p:grpSpPr>
          <a:xfrm>
            <a:off x="3106096" y="4147453"/>
            <a:ext cx="2565918" cy="662079"/>
            <a:chOff x="3106096" y="3938795"/>
            <a:chExt cx="2565918" cy="662079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A7589F2-A005-CE88-5DBE-CD8E3D82BCCF}"/>
                </a:ext>
              </a:extLst>
            </p:cNvPr>
            <p:cNvCxnSpPr>
              <a:cxnSpLocks/>
            </p:cNvCxnSpPr>
            <p:nvPr/>
          </p:nvCxnSpPr>
          <p:spPr>
            <a:xfrm>
              <a:off x="3106096" y="4147955"/>
              <a:ext cx="2565918" cy="0"/>
            </a:xfrm>
            <a:prstGeom prst="straightConnector1">
              <a:avLst/>
            </a:prstGeom>
            <a:ln w="57150">
              <a:solidFill>
                <a:srgbClr val="6D40DC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E4903DF-044D-359D-56C3-9D3CEC1973B3}"/>
                </a:ext>
              </a:extLst>
            </p:cNvPr>
            <p:cNvCxnSpPr>
              <a:cxnSpLocks/>
            </p:cNvCxnSpPr>
            <p:nvPr/>
          </p:nvCxnSpPr>
          <p:spPr>
            <a:xfrm>
              <a:off x="3106096" y="4432795"/>
              <a:ext cx="2565918" cy="0"/>
            </a:xfrm>
            <a:prstGeom prst="straightConnector1">
              <a:avLst/>
            </a:prstGeom>
            <a:ln w="57150">
              <a:solidFill>
                <a:srgbClr val="6D40DC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34D89F0-04F4-1C31-7093-B704350A59C1}"/>
                </a:ext>
              </a:extLst>
            </p:cNvPr>
            <p:cNvGrpSpPr/>
            <p:nvPr/>
          </p:nvGrpSpPr>
          <p:grpSpPr>
            <a:xfrm>
              <a:off x="4058016" y="3938795"/>
              <a:ext cx="662079" cy="662079"/>
              <a:chOff x="5723857" y="1708219"/>
              <a:chExt cx="930601" cy="930601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CBB1A64B-DD05-6D38-D80F-E99FC1756189}"/>
                  </a:ext>
                </a:extLst>
              </p:cNvPr>
              <p:cNvSpPr/>
              <p:nvPr/>
            </p:nvSpPr>
            <p:spPr>
              <a:xfrm>
                <a:off x="5861022" y="1896680"/>
                <a:ext cx="646613" cy="64661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5" name="Graphic 54" descr="Stopwatch with solid fill">
                <a:extLst>
                  <a:ext uri="{FF2B5EF4-FFF2-40B4-BE49-F238E27FC236}">
                    <a16:creationId xmlns:a16="http://schemas.microsoft.com/office/drawing/2014/main" id="{2272B3BA-E920-F690-B37E-622A685412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23857" y="1708219"/>
                <a:ext cx="930601" cy="930601"/>
              </a:xfrm>
              <a:prstGeom prst="rect">
                <a:avLst/>
              </a:prstGeom>
            </p:spPr>
          </p:pic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E2874BA4-89CF-7266-AE31-025F208ADDFF}"/>
              </a:ext>
            </a:extLst>
          </p:cNvPr>
          <p:cNvSpPr txBox="1"/>
          <p:nvPr/>
        </p:nvSpPr>
        <p:spPr>
          <a:xfrm rot="5400000">
            <a:off x="3968299" y="3845927"/>
            <a:ext cx="986256" cy="370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1D95232E-2A71-B5D0-544E-D6AED6B95337}"/>
              </a:ext>
            </a:extLst>
          </p:cNvPr>
          <p:cNvGrpSpPr/>
          <p:nvPr/>
        </p:nvGrpSpPr>
        <p:grpSpPr>
          <a:xfrm>
            <a:off x="5957777" y="2449741"/>
            <a:ext cx="2067129" cy="2303479"/>
            <a:chOff x="5957777" y="2449741"/>
            <a:chExt cx="2067129" cy="2303479"/>
          </a:xfrm>
        </p:grpSpPr>
        <p:sp>
          <p:nvSpPr>
            <p:cNvPr id="204" name="Rectangle 4">
              <a:extLst>
                <a:ext uri="{FF2B5EF4-FFF2-40B4-BE49-F238E27FC236}">
                  <a16:creationId xmlns:a16="http://schemas.microsoft.com/office/drawing/2014/main" id="{3AF92A0D-467F-4093-E573-917B9EF0622F}"/>
                </a:ext>
              </a:extLst>
            </p:cNvPr>
            <p:cNvSpPr/>
            <p:nvPr/>
          </p:nvSpPr>
          <p:spPr>
            <a:xfrm>
              <a:off x="5957777" y="2449741"/>
              <a:ext cx="2067129" cy="2303479"/>
            </a:xfrm>
            <a:prstGeom prst="rect">
              <a:avLst/>
            </a:prstGeom>
            <a:solidFill>
              <a:srgbClr val="C1DEAC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algn="ctr" defTabSz="914400">
                <a:defRPr/>
              </a:pPr>
              <a:endParaRPr lang="en-US" sz="2400" b="1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653185E3-57E1-73ED-CE70-B07559B350D2}"/>
                </a:ext>
              </a:extLst>
            </p:cNvPr>
            <p:cNvSpPr txBox="1"/>
            <p:nvPr/>
          </p:nvSpPr>
          <p:spPr>
            <a:xfrm>
              <a:off x="5997407" y="3370647"/>
              <a:ext cx="1987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Main Memory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2902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EA1F7-91E6-080B-1325-5BF3E7064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B2D91-2747-8344-C499-D741B7B23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Direct Access to Main Memory - (II)</a:t>
            </a:r>
          </a:p>
        </p:txBody>
      </p:sp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DAF65323-0693-9B7C-461A-35027046D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98376"/>
            <a:ext cx="9143999" cy="57231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High throughput attacks are difficult in compute-centric architectures</a:t>
            </a:r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r>
              <a:rPr lang="en-US" dirty="0"/>
              <a:t>Deep cache hierarchies </a:t>
            </a:r>
          </a:p>
          <a:p>
            <a:pPr lvl="1"/>
            <a:r>
              <a:rPr lang="en-US" dirty="0">
                <a:solidFill>
                  <a:srgbClr val="316CE3"/>
                </a:solidFill>
              </a:rPr>
              <a:t>filter memory accesses </a:t>
            </a:r>
            <a:r>
              <a:rPr lang="en-US" dirty="0"/>
              <a:t>and </a:t>
            </a:r>
          </a:p>
          <a:p>
            <a:pPr lvl="1"/>
            <a:r>
              <a:rPr lang="en-US" dirty="0">
                <a:solidFill>
                  <a:srgbClr val="316CE3"/>
                </a:solidFill>
              </a:rPr>
              <a:t>incur additional latency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C9CEC5-27A2-F0E6-272A-77CB7F61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9EF495-151A-F46D-4A07-5F31C9E7E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93" name="Rectangle 4">
            <a:extLst>
              <a:ext uri="{FF2B5EF4-FFF2-40B4-BE49-F238E27FC236}">
                <a16:creationId xmlns:a16="http://schemas.microsoft.com/office/drawing/2014/main" id="{4EB8FAA8-70BD-C009-CB9B-3F90FA2CE425}"/>
              </a:ext>
            </a:extLst>
          </p:cNvPr>
          <p:cNvSpPr/>
          <p:nvPr/>
        </p:nvSpPr>
        <p:spPr>
          <a:xfrm>
            <a:off x="1529896" y="2449742"/>
            <a:ext cx="1316837" cy="2303481"/>
          </a:xfrm>
          <a:prstGeom prst="rect">
            <a:avLst/>
          </a:prstGeom>
          <a:solidFill>
            <a:srgbClr val="FFEBCD"/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Core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C4DB0C1-D5B4-06EB-31DD-3D61F3462A7C}"/>
              </a:ext>
            </a:extLst>
          </p:cNvPr>
          <p:cNvGrpSpPr/>
          <p:nvPr/>
        </p:nvGrpSpPr>
        <p:grpSpPr>
          <a:xfrm flipH="1">
            <a:off x="373004" y="1732456"/>
            <a:ext cx="1393802" cy="1659693"/>
            <a:chOff x="6926974" y="1016812"/>
            <a:chExt cx="2358031" cy="2807866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3D66D70-720C-3CD7-85FD-D5ABE5D69D3E}"/>
                </a:ext>
              </a:extLst>
            </p:cNvPr>
            <p:cNvSpPr/>
            <p:nvPr/>
          </p:nvSpPr>
          <p:spPr>
            <a:xfrm>
              <a:off x="6926974" y="1310989"/>
              <a:ext cx="1899794" cy="1899796"/>
            </a:xfrm>
            <a:prstGeom prst="ellipse">
              <a:avLst/>
            </a:prstGeom>
            <a:solidFill>
              <a:srgbClr val="6D40DC"/>
            </a:solidFill>
            <a:ln>
              <a:solidFill>
                <a:srgbClr val="6D40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6" name="Graphic 95" descr="Old woman wearing lightning shirt">
              <a:extLst>
                <a:ext uri="{FF2B5EF4-FFF2-40B4-BE49-F238E27FC236}">
                  <a16:creationId xmlns:a16="http://schemas.microsoft.com/office/drawing/2014/main" id="{636DAF8E-807D-6177-A02A-7F74DAF23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7011645" y="1016812"/>
              <a:ext cx="1475628" cy="2272944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7C019C2-D4BF-B75F-1CC3-09D1008B93C7}"/>
                </a:ext>
              </a:extLst>
            </p:cNvPr>
            <p:cNvSpPr txBox="1"/>
            <p:nvPr/>
          </p:nvSpPr>
          <p:spPr>
            <a:xfrm>
              <a:off x="7161415" y="3147773"/>
              <a:ext cx="2123590" cy="676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6D40DC"/>
                  </a:solidFill>
                </a:rPr>
                <a:t>Attacker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4B312CB-C68E-81F2-D4D2-B3872BA0C9FD}"/>
              </a:ext>
            </a:extLst>
          </p:cNvPr>
          <p:cNvSpPr txBox="1"/>
          <p:nvPr/>
        </p:nvSpPr>
        <p:spPr>
          <a:xfrm>
            <a:off x="2475946" y="4836498"/>
            <a:ext cx="400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Compute-Centric Architectures</a:t>
            </a:r>
          </a:p>
        </p:txBody>
      </p:sp>
      <p:sp>
        <p:nvSpPr>
          <p:cNvPr id="47" name="Rectangle 4">
            <a:extLst>
              <a:ext uri="{FF2B5EF4-FFF2-40B4-BE49-F238E27FC236}">
                <a16:creationId xmlns:a16="http://schemas.microsoft.com/office/drawing/2014/main" id="{DEFF24D7-DE97-6F41-1DFB-B710718E08F1}"/>
              </a:ext>
            </a:extLst>
          </p:cNvPr>
          <p:cNvSpPr/>
          <p:nvPr/>
        </p:nvSpPr>
        <p:spPr>
          <a:xfrm>
            <a:off x="3632944" y="2446597"/>
            <a:ext cx="1542126" cy="2303481"/>
          </a:xfrm>
          <a:prstGeom prst="rect">
            <a:avLst/>
          </a:prstGeom>
          <a:solidFill>
            <a:srgbClr val="C4D7FC"/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Cache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Hierarchy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8B8BFF4-31BF-6726-B4FC-A3FB8FF86435}"/>
              </a:ext>
            </a:extLst>
          </p:cNvPr>
          <p:cNvCxnSpPr>
            <a:cxnSpLocks/>
          </p:cNvCxnSpPr>
          <p:nvPr/>
        </p:nvCxnSpPr>
        <p:spPr>
          <a:xfrm>
            <a:off x="2846733" y="2707199"/>
            <a:ext cx="862203" cy="0"/>
          </a:xfrm>
          <a:prstGeom prst="straightConnector1">
            <a:avLst/>
          </a:prstGeom>
          <a:ln w="57150">
            <a:solidFill>
              <a:srgbClr val="6D40DC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1C7A4C2-3E3D-5FFD-C439-2ADED3B8766A}"/>
              </a:ext>
            </a:extLst>
          </p:cNvPr>
          <p:cNvCxnSpPr>
            <a:cxnSpLocks/>
          </p:cNvCxnSpPr>
          <p:nvPr/>
        </p:nvCxnSpPr>
        <p:spPr>
          <a:xfrm>
            <a:off x="2846733" y="2992039"/>
            <a:ext cx="862203" cy="0"/>
          </a:xfrm>
          <a:prstGeom prst="straightConnector1">
            <a:avLst/>
          </a:prstGeom>
          <a:ln w="57150">
            <a:solidFill>
              <a:srgbClr val="6D40DC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B8E05B3-1FAE-8C08-A646-6411538F94BD}"/>
              </a:ext>
            </a:extLst>
          </p:cNvPr>
          <p:cNvGrpSpPr/>
          <p:nvPr/>
        </p:nvGrpSpPr>
        <p:grpSpPr>
          <a:xfrm>
            <a:off x="2846733" y="4411434"/>
            <a:ext cx="3092246" cy="0"/>
            <a:chOff x="2846733" y="4411434"/>
            <a:chExt cx="3092246" cy="0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1443046-B844-6E43-551D-16CAD149E829}"/>
                </a:ext>
              </a:extLst>
            </p:cNvPr>
            <p:cNvCxnSpPr>
              <a:cxnSpLocks/>
            </p:cNvCxnSpPr>
            <p:nvPr/>
          </p:nvCxnSpPr>
          <p:spPr>
            <a:xfrm>
              <a:off x="2846733" y="4411434"/>
              <a:ext cx="862203" cy="0"/>
            </a:xfrm>
            <a:prstGeom prst="straightConnector1">
              <a:avLst/>
            </a:prstGeom>
            <a:ln w="57150">
              <a:solidFill>
                <a:srgbClr val="6D40DC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DF0F6D4-92F7-C408-0E4B-4A775F2D91B9}"/>
                </a:ext>
              </a:extLst>
            </p:cNvPr>
            <p:cNvCxnSpPr>
              <a:cxnSpLocks/>
            </p:cNvCxnSpPr>
            <p:nvPr/>
          </p:nvCxnSpPr>
          <p:spPr>
            <a:xfrm>
              <a:off x="5076776" y="4411434"/>
              <a:ext cx="862203" cy="0"/>
            </a:xfrm>
            <a:prstGeom prst="straightConnector1">
              <a:avLst/>
            </a:prstGeom>
            <a:ln w="57150">
              <a:solidFill>
                <a:srgbClr val="6D40DC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9C72844-5434-1BDF-338D-739C287ACBCB}"/>
              </a:ext>
            </a:extLst>
          </p:cNvPr>
          <p:cNvCxnSpPr>
            <a:cxnSpLocks/>
          </p:cNvCxnSpPr>
          <p:nvPr/>
        </p:nvCxnSpPr>
        <p:spPr>
          <a:xfrm>
            <a:off x="5138186" y="2832861"/>
            <a:ext cx="862203" cy="0"/>
          </a:xfrm>
          <a:prstGeom prst="straightConnector1">
            <a:avLst/>
          </a:prstGeom>
          <a:ln w="57150">
            <a:solidFill>
              <a:srgbClr val="6D40DC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254B0A3-B600-2EBD-148B-1E143CB2F700}"/>
              </a:ext>
            </a:extLst>
          </p:cNvPr>
          <p:cNvGrpSpPr/>
          <p:nvPr/>
        </p:nvGrpSpPr>
        <p:grpSpPr>
          <a:xfrm>
            <a:off x="2846733" y="4129316"/>
            <a:ext cx="3153656" cy="0"/>
            <a:chOff x="2846733" y="4129316"/>
            <a:chExt cx="3153656" cy="0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B3D73EE9-DF9F-20D6-D836-6B23A93E7A44}"/>
                </a:ext>
              </a:extLst>
            </p:cNvPr>
            <p:cNvCxnSpPr>
              <a:cxnSpLocks/>
            </p:cNvCxnSpPr>
            <p:nvPr/>
          </p:nvCxnSpPr>
          <p:spPr>
            <a:xfrm>
              <a:off x="2846733" y="4129316"/>
              <a:ext cx="862203" cy="0"/>
            </a:xfrm>
            <a:prstGeom prst="straightConnector1">
              <a:avLst/>
            </a:prstGeom>
            <a:ln w="57150">
              <a:solidFill>
                <a:srgbClr val="6D40DC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B3804C35-4615-E1F8-A158-33CD0524E51A}"/>
                </a:ext>
              </a:extLst>
            </p:cNvPr>
            <p:cNvCxnSpPr>
              <a:cxnSpLocks/>
            </p:cNvCxnSpPr>
            <p:nvPr/>
          </p:nvCxnSpPr>
          <p:spPr>
            <a:xfrm>
              <a:off x="5138186" y="4129316"/>
              <a:ext cx="862203" cy="0"/>
            </a:xfrm>
            <a:prstGeom prst="straightConnector1">
              <a:avLst/>
            </a:prstGeom>
            <a:ln w="57150">
              <a:solidFill>
                <a:srgbClr val="6D40DC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FD537B70-14D2-88F0-1C8F-67B1512DBA97}"/>
              </a:ext>
            </a:extLst>
          </p:cNvPr>
          <p:cNvGrpSpPr/>
          <p:nvPr/>
        </p:nvGrpSpPr>
        <p:grpSpPr>
          <a:xfrm>
            <a:off x="5957777" y="2449741"/>
            <a:ext cx="2067129" cy="2303479"/>
            <a:chOff x="5957777" y="2449741"/>
            <a:chExt cx="2067129" cy="2303479"/>
          </a:xfrm>
        </p:grpSpPr>
        <p:sp>
          <p:nvSpPr>
            <p:cNvPr id="222" name="Rectangle 4">
              <a:extLst>
                <a:ext uri="{FF2B5EF4-FFF2-40B4-BE49-F238E27FC236}">
                  <a16:creationId xmlns:a16="http://schemas.microsoft.com/office/drawing/2014/main" id="{FAAE1FB6-984D-64DE-1A14-076344B1A95D}"/>
                </a:ext>
              </a:extLst>
            </p:cNvPr>
            <p:cNvSpPr/>
            <p:nvPr/>
          </p:nvSpPr>
          <p:spPr>
            <a:xfrm>
              <a:off x="5957777" y="2449741"/>
              <a:ext cx="2067129" cy="2303479"/>
            </a:xfrm>
            <a:prstGeom prst="rect">
              <a:avLst/>
            </a:prstGeom>
            <a:solidFill>
              <a:srgbClr val="C1DEAC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algn="ctr" defTabSz="914400">
                <a:defRPr/>
              </a:pPr>
              <a:endParaRPr lang="en-US" sz="2400" b="1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26FB45AB-33A9-10AB-4622-4A9773D4088A}"/>
                </a:ext>
              </a:extLst>
            </p:cNvPr>
            <p:cNvSpPr txBox="1"/>
            <p:nvPr/>
          </p:nvSpPr>
          <p:spPr>
            <a:xfrm>
              <a:off x="5997407" y="3370647"/>
              <a:ext cx="1987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Main Memory</a:t>
              </a:r>
            </a:p>
          </p:txBody>
        </p:sp>
      </p:grpSp>
      <p:sp>
        <p:nvSpPr>
          <p:cNvPr id="65" name="Cross 64">
            <a:extLst>
              <a:ext uri="{FF2B5EF4-FFF2-40B4-BE49-F238E27FC236}">
                <a16:creationId xmlns:a16="http://schemas.microsoft.com/office/drawing/2014/main" id="{1F77DEDE-B7CD-547F-5EA2-ADAA48E0898C}"/>
              </a:ext>
            </a:extLst>
          </p:cNvPr>
          <p:cNvSpPr/>
          <p:nvPr/>
        </p:nvSpPr>
        <p:spPr>
          <a:xfrm rot="2700000">
            <a:off x="5336867" y="2634575"/>
            <a:ext cx="396571" cy="396571"/>
          </a:xfrm>
          <a:prstGeom prst="plus">
            <a:avLst>
              <a:gd name="adj" fmla="val 43823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01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 animBg="1"/>
      <p:bldP spid="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15028-9B8A-6E3F-9D34-466CB266C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F1CCD-99EC-ADEB-EBB8-E27025F0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Direct Access to Main Memory - (II)</a:t>
            </a:r>
          </a:p>
        </p:txBody>
      </p:sp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37657250-B5B9-DB10-BEE7-76E5ACC84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98375"/>
            <a:ext cx="9143999" cy="5178587"/>
          </a:xfrm>
        </p:spPr>
        <p:txBody>
          <a:bodyPr>
            <a:normAutofit/>
          </a:bodyPr>
          <a:lstStyle/>
          <a:p>
            <a:r>
              <a:rPr lang="en-US" dirty="0"/>
              <a:t>Attackers </a:t>
            </a:r>
            <a:r>
              <a:rPr lang="en-US" dirty="0">
                <a:solidFill>
                  <a:srgbClr val="FF5F25"/>
                </a:solidFill>
              </a:rPr>
              <a:t>manipulate the caches </a:t>
            </a:r>
            <a:r>
              <a:rPr lang="en-US" dirty="0"/>
              <a:t>to access main memory (with a higher probability)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r">
              <a:buNone/>
            </a:pPr>
            <a:r>
              <a:rPr lang="en-US" dirty="0"/>
              <a:t>at </a:t>
            </a:r>
            <a:r>
              <a:rPr lang="en-US" dirty="0">
                <a:solidFill>
                  <a:srgbClr val="FF5F25"/>
                </a:solidFill>
              </a:rPr>
              <a:t>the cost of a higher access latency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B7D63-BCDF-72BD-D2D3-A8C9D3CA3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F4934-F34F-3A49-6241-86D8E91B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14</a:t>
            </a:fld>
            <a:endParaRPr lang="tr-TR" dirty="0"/>
          </a:p>
        </p:txBody>
      </p:sp>
      <p:sp>
        <p:nvSpPr>
          <p:cNvPr id="93" name="Rectangle 4">
            <a:extLst>
              <a:ext uri="{FF2B5EF4-FFF2-40B4-BE49-F238E27FC236}">
                <a16:creationId xmlns:a16="http://schemas.microsoft.com/office/drawing/2014/main" id="{83222D15-2DE4-EAD6-1EBB-9A939AA8F9A8}"/>
              </a:ext>
            </a:extLst>
          </p:cNvPr>
          <p:cNvSpPr/>
          <p:nvPr/>
        </p:nvSpPr>
        <p:spPr>
          <a:xfrm>
            <a:off x="1529896" y="2449742"/>
            <a:ext cx="1316837" cy="2303481"/>
          </a:xfrm>
          <a:prstGeom prst="rect">
            <a:avLst/>
          </a:prstGeom>
          <a:solidFill>
            <a:srgbClr val="FFEBCD"/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Core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B8EC8E4-8654-048A-E8A7-D869263C7742}"/>
              </a:ext>
            </a:extLst>
          </p:cNvPr>
          <p:cNvGrpSpPr/>
          <p:nvPr/>
        </p:nvGrpSpPr>
        <p:grpSpPr>
          <a:xfrm flipH="1">
            <a:off x="373004" y="1732456"/>
            <a:ext cx="1393802" cy="1659693"/>
            <a:chOff x="6926974" y="1016812"/>
            <a:chExt cx="2358031" cy="2807866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FAAFBF0-77ED-A8EB-60E1-A3BE45FA55F2}"/>
                </a:ext>
              </a:extLst>
            </p:cNvPr>
            <p:cNvSpPr/>
            <p:nvPr/>
          </p:nvSpPr>
          <p:spPr>
            <a:xfrm>
              <a:off x="6926974" y="1310989"/>
              <a:ext cx="1899794" cy="1899796"/>
            </a:xfrm>
            <a:prstGeom prst="ellipse">
              <a:avLst/>
            </a:prstGeom>
            <a:solidFill>
              <a:srgbClr val="6D40DC"/>
            </a:solidFill>
            <a:ln>
              <a:solidFill>
                <a:srgbClr val="6D40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6" name="Graphic 95" descr="Old woman wearing lightning shirt">
              <a:extLst>
                <a:ext uri="{FF2B5EF4-FFF2-40B4-BE49-F238E27FC236}">
                  <a16:creationId xmlns:a16="http://schemas.microsoft.com/office/drawing/2014/main" id="{7111C2D5-5A19-7AA7-EB36-7B90F2DBD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7011645" y="1016812"/>
              <a:ext cx="1475628" cy="2272944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490ED89-1243-5DAD-26FA-9E028190FDFE}"/>
                </a:ext>
              </a:extLst>
            </p:cNvPr>
            <p:cNvSpPr txBox="1"/>
            <p:nvPr/>
          </p:nvSpPr>
          <p:spPr>
            <a:xfrm>
              <a:off x="7161415" y="3147773"/>
              <a:ext cx="2123590" cy="676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6D40DC"/>
                  </a:solidFill>
                </a:rPr>
                <a:t>Attacker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24033F4-FC12-7D71-2C23-2208CE5E7246}"/>
              </a:ext>
            </a:extLst>
          </p:cNvPr>
          <p:cNvSpPr txBox="1"/>
          <p:nvPr/>
        </p:nvSpPr>
        <p:spPr>
          <a:xfrm>
            <a:off x="2475946" y="4836498"/>
            <a:ext cx="400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Compute-Centric Architectures</a:t>
            </a:r>
          </a:p>
        </p:txBody>
      </p:sp>
      <p:sp>
        <p:nvSpPr>
          <p:cNvPr id="47" name="Rectangle 4">
            <a:extLst>
              <a:ext uri="{FF2B5EF4-FFF2-40B4-BE49-F238E27FC236}">
                <a16:creationId xmlns:a16="http://schemas.microsoft.com/office/drawing/2014/main" id="{261EE57A-A947-C004-2364-ACB09716C439}"/>
              </a:ext>
            </a:extLst>
          </p:cNvPr>
          <p:cNvSpPr/>
          <p:nvPr/>
        </p:nvSpPr>
        <p:spPr>
          <a:xfrm>
            <a:off x="3632944" y="2446597"/>
            <a:ext cx="1542126" cy="2303481"/>
          </a:xfrm>
          <a:prstGeom prst="rect">
            <a:avLst/>
          </a:prstGeom>
          <a:solidFill>
            <a:srgbClr val="C4D7FC"/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Cache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Hierarchy</a:t>
            </a: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86A74099-991A-3BE9-C107-E7CDA9F6DC14}"/>
              </a:ext>
            </a:extLst>
          </p:cNvPr>
          <p:cNvGrpSpPr/>
          <p:nvPr/>
        </p:nvGrpSpPr>
        <p:grpSpPr>
          <a:xfrm>
            <a:off x="5957777" y="2449741"/>
            <a:ext cx="2067129" cy="2303479"/>
            <a:chOff x="5957777" y="2449741"/>
            <a:chExt cx="2067129" cy="2303479"/>
          </a:xfrm>
        </p:grpSpPr>
        <p:sp>
          <p:nvSpPr>
            <p:cNvPr id="222" name="Rectangle 4">
              <a:extLst>
                <a:ext uri="{FF2B5EF4-FFF2-40B4-BE49-F238E27FC236}">
                  <a16:creationId xmlns:a16="http://schemas.microsoft.com/office/drawing/2014/main" id="{CF860E8A-35DC-DF2F-1FCC-5656BF88B9B1}"/>
                </a:ext>
              </a:extLst>
            </p:cNvPr>
            <p:cNvSpPr/>
            <p:nvPr/>
          </p:nvSpPr>
          <p:spPr>
            <a:xfrm>
              <a:off x="5957777" y="2449741"/>
              <a:ext cx="2067129" cy="2303479"/>
            </a:xfrm>
            <a:prstGeom prst="rect">
              <a:avLst/>
            </a:prstGeom>
            <a:solidFill>
              <a:srgbClr val="C1DEAC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algn="ctr" defTabSz="914400">
                <a:defRPr/>
              </a:pPr>
              <a:endParaRPr lang="en-US" sz="2400" b="1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2149B552-251A-A352-EBBE-4127942048A1}"/>
                </a:ext>
              </a:extLst>
            </p:cNvPr>
            <p:cNvSpPr txBox="1"/>
            <p:nvPr/>
          </p:nvSpPr>
          <p:spPr>
            <a:xfrm>
              <a:off x="5997407" y="3370647"/>
              <a:ext cx="1987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Main Memory</a:t>
              </a: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13B4E9E-43B1-3049-C340-264D45FD09F8}"/>
              </a:ext>
            </a:extLst>
          </p:cNvPr>
          <p:cNvSpPr/>
          <p:nvPr/>
        </p:nvSpPr>
        <p:spPr>
          <a:xfrm>
            <a:off x="2500604" y="2079713"/>
            <a:ext cx="1623527" cy="644826"/>
          </a:xfrm>
          <a:custGeom>
            <a:avLst/>
            <a:gdLst>
              <a:gd name="connsiteX0" fmla="*/ 0 w 1623527"/>
              <a:gd name="connsiteY0" fmla="*/ 644826 h 644826"/>
              <a:gd name="connsiteX1" fmla="*/ 326572 w 1623527"/>
              <a:gd name="connsiteY1" fmla="*/ 131642 h 644826"/>
              <a:gd name="connsiteX2" fmla="*/ 830425 w 1623527"/>
              <a:gd name="connsiteY2" fmla="*/ 1014 h 644826"/>
              <a:gd name="connsiteX3" fmla="*/ 1352939 w 1623527"/>
              <a:gd name="connsiteY3" fmla="*/ 103650 h 644826"/>
              <a:gd name="connsiteX4" fmla="*/ 1623527 w 1623527"/>
              <a:gd name="connsiteY4" fmla="*/ 598173 h 64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527" h="644826">
                <a:moveTo>
                  <a:pt x="0" y="644826"/>
                </a:moveTo>
                <a:cubicBezTo>
                  <a:pt x="94084" y="441885"/>
                  <a:pt x="188168" y="238944"/>
                  <a:pt x="326572" y="131642"/>
                </a:cubicBezTo>
                <a:cubicBezTo>
                  <a:pt x="464976" y="24340"/>
                  <a:pt x="659364" y="5679"/>
                  <a:pt x="830425" y="1014"/>
                </a:cubicBezTo>
                <a:cubicBezTo>
                  <a:pt x="1001486" y="-3651"/>
                  <a:pt x="1220755" y="4124"/>
                  <a:pt x="1352939" y="103650"/>
                </a:cubicBezTo>
                <a:cubicBezTo>
                  <a:pt x="1485123" y="203176"/>
                  <a:pt x="1554325" y="400674"/>
                  <a:pt x="1623527" y="598173"/>
                </a:cubicBezTo>
              </a:path>
            </a:pathLst>
          </a:custGeom>
          <a:noFill/>
          <a:ln w="38100">
            <a:solidFill>
              <a:srgbClr val="FF5F25"/>
            </a:solidFill>
            <a:prstDash val="sysDash"/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1623527"/>
                      <a:gd name="connsiteY0" fmla="*/ 644826 h 644826"/>
                      <a:gd name="connsiteX1" fmla="*/ 326572 w 1623527"/>
                      <a:gd name="connsiteY1" fmla="*/ 131642 h 644826"/>
                      <a:gd name="connsiteX2" fmla="*/ 830425 w 1623527"/>
                      <a:gd name="connsiteY2" fmla="*/ 1014 h 644826"/>
                      <a:gd name="connsiteX3" fmla="*/ 1352939 w 1623527"/>
                      <a:gd name="connsiteY3" fmla="*/ 103650 h 644826"/>
                      <a:gd name="connsiteX4" fmla="*/ 1623527 w 1623527"/>
                      <a:gd name="connsiteY4" fmla="*/ 598173 h 644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23527" h="644826" extrusionOk="0">
                        <a:moveTo>
                          <a:pt x="0" y="644826"/>
                        </a:moveTo>
                        <a:cubicBezTo>
                          <a:pt x="70365" y="442900"/>
                          <a:pt x="205493" y="255977"/>
                          <a:pt x="326572" y="131642"/>
                        </a:cubicBezTo>
                        <a:cubicBezTo>
                          <a:pt x="467162" y="28827"/>
                          <a:pt x="660304" y="34353"/>
                          <a:pt x="830425" y="1014"/>
                        </a:cubicBezTo>
                        <a:cubicBezTo>
                          <a:pt x="985265" y="-28123"/>
                          <a:pt x="1230985" y="16493"/>
                          <a:pt x="1352939" y="103650"/>
                        </a:cubicBezTo>
                        <a:cubicBezTo>
                          <a:pt x="1494144" y="169623"/>
                          <a:pt x="1571026" y="431811"/>
                          <a:pt x="1623527" y="598173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68A70A-2938-AD54-3EF7-371EBA7BE95B}"/>
              </a:ext>
            </a:extLst>
          </p:cNvPr>
          <p:cNvSpPr txBox="1"/>
          <p:nvPr/>
        </p:nvSpPr>
        <p:spPr>
          <a:xfrm>
            <a:off x="4224002" y="1652291"/>
            <a:ext cx="4919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5F25"/>
                </a:solidFill>
                <a:latin typeface="+mj-lt"/>
              </a:rPr>
              <a:t>e.g., eviction sets (creating many accesses), cache flush instructions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B587D2-770A-9F0B-65E4-1F4A50CA12EF}"/>
              </a:ext>
            </a:extLst>
          </p:cNvPr>
          <p:cNvCxnSpPr>
            <a:cxnSpLocks/>
          </p:cNvCxnSpPr>
          <p:nvPr/>
        </p:nvCxnSpPr>
        <p:spPr>
          <a:xfrm>
            <a:off x="2846733" y="2707199"/>
            <a:ext cx="862203" cy="0"/>
          </a:xfrm>
          <a:prstGeom prst="straightConnector1">
            <a:avLst/>
          </a:prstGeom>
          <a:ln w="57150">
            <a:solidFill>
              <a:srgbClr val="6D40DC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F43E8B-723C-CF74-C005-0CF1B692748D}"/>
              </a:ext>
            </a:extLst>
          </p:cNvPr>
          <p:cNvCxnSpPr>
            <a:cxnSpLocks/>
          </p:cNvCxnSpPr>
          <p:nvPr/>
        </p:nvCxnSpPr>
        <p:spPr>
          <a:xfrm>
            <a:off x="2846733" y="2992039"/>
            <a:ext cx="862203" cy="0"/>
          </a:xfrm>
          <a:prstGeom prst="straightConnector1">
            <a:avLst/>
          </a:prstGeom>
          <a:ln w="57150">
            <a:solidFill>
              <a:srgbClr val="6D40DC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A3EC4E-11E4-A843-53AE-6F4849C2B4A5}"/>
              </a:ext>
            </a:extLst>
          </p:cNvPr>
          <p:cNvCxnSpPr>
            <a:cxnSpLocks/>
          </p:cNvCxnSpPr>
          <p:nvPr/>
        </p:nvCxnSpPr>
        <p:spPr>
          <a:xfrm>
            <a:off x="5156408" y="2707199"/>
            <a:ext cx="862203" cy="0"/>
          </a:xfrm>
          <a:prstGeom prst="straightConnector1">
            <a:avLst/>
          </a:prstGeom>
          <a:ln w="57150">
            <a:solidFill>
              <a:srgbClr val="6D40DC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4FCA0E-CB0A-1D0B-7ED8-0AB1D88DCBFB}"/>
              </a:ext>
            </a:extLst>
          </p:cNvPr>
          <p:cNvCxnSpPr>
            <a:cxnSpLocks/>
          </p:cNvCxnSpPr>
          <p:nvPr/>
        </p:nvCxnSpPr>
        <p:spPr>
          <a:xfrm>
            <a:off x="5156408" y="2992039"/>
            <a:ext cx="862203" cy="0"/>
          </a:xfrm>
          <a:prstGeom prst="straightConnector1">
            <a:avLst/>
          </a:prstGeom>
          <a:ln w="57150">
            <a:solidFill>
              <a:srgbClr val="6D40DC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952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4F3CF-477F-E2C4-143F-3FAEB4621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421C4ABF-52A9-0B2F-38FC-6F6B53C3E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98375"/>
            <a:ext cx="9143999" cy="5178587"/>
          </a:xfrm>
        </p:spPr>
        <p:txBody>
          <a:bodyPr>
            <a:normAutofit/>
          </a:bodyPr>
          <a:lstStyle/>
          <a:p>
            <a:r>
              <a:rPr lang="en-US" dirty="0"/>
              <a:t>PIM architectures provide </a:t>
            </a:r>
            <a:r>
              <a:rPr lang="en-US" dirty="0" err="1"/>
              <a:t>userspace</a:t>
            </a:r>
            <a:r>
              <a:rPr lang="en-US" dirty="0"/>
              <a:t> applications with 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fast </a:t>
            </a:r>
            <a:r>
              <a:rPr lang="en-US" dirty="0"/>
              <a:t>and </a:t>
            </a:r>
            <a:r>
              <a:rPr lang="en-US" dirty="0">
                <a:solidFill>
                  <a:srgbClr val="00B050"/>
                </a:solidFill>
              </a:rPr>
              <a:t>reliable direct main memory access</a:t>
            </a:r>
          </a:p>
          <a:p>
            <a:endParaRPr lang="en-US" dirty="0"/>
          </a:p>
        </p:txBody>
      </p:sp>
      <p:sp>
        <p:nvSpPr>
          <p:cNvPr id="237" name="Rectangle 4">
            <a:extLst>
              <a:ext uri="{FF2B5EF4-FFF2-40B4-BE49-F238E27FC236}">
                <a16:creationId xmlns:a16="http://schemas.microsoft.com/office/drawing/2014/main" id="{7BB0DC08-E121-2174-5F50-F980762A83FD}"/>
              </a:ext>
            </a:extLst>
          </p:cNvPr>
          <p:cNvSpPr/>
          <p:nvPr/>
        </p:nvSpPr>
        <p:spPr>
          <a:xfrm>
            <a:off x="3632944" y="2446597"/>
            <a:ext cx="1542126" cy="2303481"/>
          </a:xfrm>
          <a:prstGeom prst="rect">
            <a:avLst/>
          </a:prstGeom>
          <a:solidFill>
            <a:srgbClr val="C4D7FC"/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Cache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Hierarchy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D3CD7F-B307-F29B-362A-87E50EAC5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Direct Access to Main Memory - (III)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C1E003-4B8D-1389-A7A4-F7CDC3F8B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D6F676-70F3-B8E7-F948-FBC22CCF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15</a:t>
            </a:fld>
            <a:endParaRPr lang="tr-TR" dirty="0"/>
          </a:p>
        </p:txBody>
      </p:sp>
      <p:sp>
        <p:nvSpPr>
          <p:cNvPr id="90" name="Rectangle 6">
            <a:extLst>
              <a:ext uri="{FF2B5EF4-FFF2-40B4-BE49-F238E27FC236}">
                <a16:creationId xmlns:a16="http://schemas.microsoft.com/office/drawing/2014/main" id="{BD45DBCB-BF94-179A-8D7E-C691F6FEE688}"/>
              </a:ext>
            </a:extLst>
          </p:cNvPr>
          <p:cNvSpPr/>
          <p:nvPr/>
        </p:nvSpPr>
        <p:spPr>
          <a:xfrm>
            <a:off x="5938979" y="4270123"/>
            <a:ext cx="2326611" cy="2930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93" name="Rectangle 4">
            <a:extLst>
              <a:ext uri="{FF2B5EF4-FFF2-40B4-BE49-F238E27FC236}">
                <a16:creationId xmlns:a16="http://schemas.microsoft.com/office/drawing/2014/main" id="{A09460F6-B242-3219-0800-8F9238AD3C6D}"/>
              </a:ext>
            </a:extLst>
          </p:cNvPr>
          <p:cNvSpPr/>
          <p:nvPr/>
        </p:nvSpPr>
        <p:spPr>
          <a:xfrm>
            <a:off x="1529896" y="2449742"/>
            <a:ext cx="1316837" cy="2303481"/>
          </a:xfrm>
          <a:prstGeom prst="rect">
            <a:avLst/>
          </a:prstGeom>
          <a:solidFill>
            <a:srgbClr val="FFEBCD"/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Core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2ADF5C3-4755-A397-8401-A74A2CDB9C7D}"/>
              </a:ext>
            </a:extLst>
          </p:cNvPr>
          <p:cNvGrpSpPr/>
          <p:nvPr/>
        </p:nvGrpSpPr>
        <p:grpSpPr>
          <a:xfrm flipH="1">
            <a:off x="373004" y="1732456"/>
            <a:ext cx="1393802" cy="1659693"/>
            <a:chOff x="6926974" y="1016812"/>
            <a:chExt cx="2358031" cy="2807866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86078BD-B973-7D84-CCA0-F020194899CF}"/>
                </a:ext>
              </a:extLst>
            </p:cNvPr>
            <p:cNvSpPr/>
            <p:nvPr/>
          </p:nvSpPr>
          <p:spPr>
            <a:xfrm>
              <a:off x="6926974" y="1310989"/>
              <a:ext cx="1899794" cy="1899796"/>
            </a:xfrm>
            <a:prstGeom prst="ellipse">
              <a:avLst/>
            </a:prstGeom>
            <a:solidFill>
              <a:srgbClr val="6D40DC"/>
            </a:solidFill>
            <a:ln>
              <a:solidFill>
                <a:srgbClr val="6D40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6" name="Graphic 95" descr="Old woman wearing lightning shirt">
              <a:extLst>
                <a:ext uri="{FF2B5EF4-FFF2-40B4-BE49-F238E27FC236}">
                  <a16:creationId xmlns:a16="http://schemas.microsoft.com/office/drawing/2014/main" id="{EC554300-BA85-0095-238C-AA27C8172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7011645" y="1016812"/>
              <a:ext cx="1475628" cy="2272944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83EFF27-BFBA-EBEF-DB69-56F9C62F4680}"/>
                </a:ext>
              </a:extLst>
            </p:cNvPr>
            <p:cNvSpPr txBox="1"/>
            <p:nvPr/>
          </p:nvSpPr>
          <p:spPr>
            <a:xfrm>
              <a:off x="7161415" y="3147773"/>
              <a:ext cx="2123590" cy="676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6D40DC"/>
                  </a:solidFill>
                </a:rPr>
                <a:t>Attacker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4D7265F-C689-FFEB-A3DB-71363019C5A6}"/>
              </a:ext>
            </a:extLst>
          </p:cNvPr>
          <p:cNvSpPr txBox="1"/>
          <p:nvPr/>
        </p:nvSpPr>
        <p:spPr>
          <a:xfrm>
            <a:off x="2150311" y="5372326"/>
            <a:ext cx="4473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Processing-in-Memory Architectures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71A1008-4FF4-0606-2BE4-6E0EAB03FD6C}"/>
              </a:ext>
            </a:extLst>
          </p:cNvPr>
          <p:cNvGrpSpPr/>
          <p:nvPr/>
        </p:nvGrpSpPr>
        <p:grpSpPr>
          <a:xfrm>
            <a:off x="5957777" y="2022641"/>
            <a:ext cx="2067129" cy="2730579"/>
            <a:chOff x="6045315" y="2022641"/>
            <a:chExt cx="2067129" cy="2730579"/>
          </a:xfrm>
        </p:grpSpPr>
        <p:sp>
          <p:nvSpPr>
            <p:cNvPr id="150" name="Rectangle 4">
              <a:extLst>
                <a:ext uri="{FF2B5EF4-FFF2-40B4-BE49-F238E27FC236}">
                  <a16:creationId xmlns:a16="http://schemas.microsoft.com/office/drawing/2014/main" id="{D30ADCB5-C3D6-4DB9-45A1-2EFB94DCC20E}"/>
                </a:ext>
              </a:extLst>
            </p:cNvPr>
            <p:cNvSpPr/>
            <p:nvPr/>
          </p:nvSpPr>
          <p:spPr>
            <a:xfrm>
              <a:off x="6045315" y="2449741"/>
              <a:ext cx="2067129" cy="2303479"/>
            </a:xfrm>
            <a:prstGeom prst="rect">
              <a:avLst/>
            </a:prstGeom>
            <a:solidFill>
              <a:srgbClr val="C1DEAC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algn="ctr" defTabSz="914400">
                <a:defRPr/>
              </a:pPr>
              <a:endParaRPr lang="en-US" sz="2400" b="1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51" name="Group 157">
              <a:extLst>
                <a:ext uri="{FF2B5EF4-FFF2-40B4-BE49-F238E27FC236}">
                  <a16:creationId xmlns:a16="http://schemas.microsoft.com/office/drawing/2014/main" id="{5A7789C6-0385-5D26-7664-D0E3F8B786C0}"/>
                </a:ext>
              </a:extLst>
            </p:cNvPr>
            <p:cNvGrpSpPr/>
            <p:nvPr/>
          </p:nvGrpSpPr>
          <p:grpSpPr>
            <a:xfrm>
              <a:off x="6332105" y="2515316"/>
              <a:ext cx="1493548" cy="2215630"/>
              <a:chOff x="7365229" y="4319864"/>
              <a:chExt cx="1213294" cy="1799882"/>
            </a:xfrm>
          </p:grpSpPr>
          <p:grpSp>
            <p:nvGrpSpPr>
              <p:cNvPr id="153" name="Group 158">
                <a:extLst>
                  <a:ext uri="{FF2B5EF4-FFF2-40B4-BE49-F238E27FC236}">
                    <a16:creationId xmlns:a16="http://schemas.microsoft.com/office/drawing/2014/main" id="{1019165D-22AD-7263-AC45-45BEE1CFFB4B}"/>
                  </a:ext>
                </a:extLst>
              </p:cNvPr>
              <p:cNvGrpSpPr/>
              <p:nvPr/>
            </p:nvGrpSpPr>
            <p:grpSpPr>
              <a:xfrm>
                <a:off x="7365229" y="5200300"/>
                <a:ext cx="1213294" cy="919446"/>
                <a:chOff x="4961468" y="1380763"/>
                <a:chExt cx="1083732" cy="796381"/>
              </a:xfrm>
            </p:grpSpPr>
            <p:grpSp>
              <p:nvGrpSpPr>
                <p:cNvPr id="188" name="Group 198">
                  <a:extLst>
                    <a:ext uri="{FF2B5EF4-FFF2-40B4-BE49-F238E27FC236}">
                      <a16:creationId xmlns:a16="http://schemas.microsoft.com/office/drawing/2014/main" id="{06242FB0-8392-4099-7492-6BAA7D420DC8}"/>
                    </a:ext>
                  </a:extLst>
                </p:cNvPr>
                <p:cNvGrpSpPr/>
                <p:nvPr/>
              </p:nvGrpSpPr>
              <p:grpSpPr>
                <a:xfrm>
                  <a:off x="4961468" y="1380763"/>
                  <a:ext cx="1083732" cy="796381"/>
                  <a:chOff x="4961468" y="1380763"/>
                  <a:chExt cx="1083732" cy="796381"/>
                </a:xfrm>
              </p:grpSpPr>
              <p:sp>
                <p:nvSpPr>
                  <p:cNvPr id="190" name="Rectangle 203">
                    <a:extLst>
                      <a:ext uri="{FF2B5EF4-FFF2-40B4-BE49-F238E27FC236}">
                        <a16:creationId xmlns:a16="http://schemas.microsoft.com/office/drawing/2014/main" id="{CC960E89-4FE1-2954-1726-6CC30C59994F}"/>
                      </a:ext>
                    </a:extLst>
                  </p:cNvPr>
                  <p:cNvSpPr/>
                  <p:nvPr/>
                </p:nvSpPr>
                <p:spPr>
                  <a:xfrm>
                    <a:off x="4961468" y="1380763"/>
                    <a:ext cx="1083732" cy="5930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91" name="Group 204">
                    <a:extLst>
                      <a:ext uri="{FF2B5EF4-FFF2-40B4-BE49-F238E27FC236}">
                        <a16:creationId xmlns:a16="http://schemas.microsoft.com/office/drawing/2014/main" id="{641AE095-8ADD-C736-2EDE-1E37A5499D8C}"/>
                      </a:ext>
                    </a:extLst>
                  </p:cNvPr>
                  <p:cNvGrpSpPr/>
                  <p:nvPr/>
                </p:nvGrpSpPr>
                <p:grpSpPr>
                  <a:xfrm>
                    <a:off x="4994689" y="1414865"/>
                    <a:ext cx="996193" cy="762279"/>
                    <a:chOff x="4994689" y="1414865"/>
                    <a:chExt cx="996193" cy="762279"/>
                  </a:xfrm>
                </p:grpSpPr>
                <p:cxnSp>
                  <p:nvCxnSpPr>
                    <p:cNvPr id="192" name="Straight Connector 205">
                      <a:extLst>
                        <a:ext uri="{FF2B5EF4-FFF2-40B4-BE49-F238E27FC236}">
                          <a16:creationId xmlns:a16="http://schemas.microsoft.com/office/drawing/2014/main" id="{EB5673C8-332B-C85E-AB0A-9AF1229A325B}"/>
                        </a:ext>
                      </a:extLst>
                    </p:cNvPr>
                    <p:cNvCxnSpPr>
                      <a:cxnSpLocks/>
                      <a:stCxn id="203" idx="2"/>
                      <a:endCxn id="207" idx="6"/>
                    </p:cNvCxnSpPr>
                    <p:nvPr/>
                  </p:nvCxnSpPr>
                  <p:spPr>
                    <a:xfrm flipV="1">
                      <a:off x="4995336" y="1676639"/>
                      <a:ext cx="995546" cy="0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93" name="Straight Connector 206">
                      <a:extLst>
                        <a:ext uri="{FF2B5EF4-FFF2-40B4-BE49-F238E27FC236}">
                          <a16:creationId xmlns:a16="http://schemas.microsoft.com/office/drawing/2014/main" id="{894B1932-735F-0EB7-4E87-002241EBF99F}"/>
                        </a:ext>
                      </a:extLst>
                    </p:cNvPr>
                    <p:cNvCxnSpPr>
                      <a:cxnSpLocks/>
                      <a:stCxn id="204" idx="2"/>
                      <a:endCxn id="208" idx="6"/>
                    </p:cNvCxnSpPr>
                    <p:nvPr/>
                  </p:nvCxnSpPr>
                  <p:spPr>
                    <a:xfrm flipV="1">
                      <a:off x="4995335" y="1856558"/>
                      <a:ext cx="995546" cy="0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94" name="Straight Connector 207">
                      <a:extLst>
                        <a:ext uri="{FF2B5EF4-FFF2-40B4-BE49-F238E27FC236}">
                          <a16:creationId xmlns:a16="http://schemas.microsoft.com/office/drawing/2014/main" id="{4F05AD32-9485-65C0-49DC-665BB39AFC0E}"/>
                        </a:ext>
                      </a:extLst>
                    </p:cNvPr>
                    <p:cNvCxnSpPr>
                      <a:cxnSpLocks/>
                      <a:stCxn id="205" idx="2"/>
                      <a:endCxn id="209" idx="6"/>
                    </p:cNvCxnSpPr>
                    <p:nvPr/>
                  </p:nvCxnSpPr>
                  <p:spPr>
                    <a:xfrm flipV="1">
                      <a:off x="4994689" y="1496974"/>
                      <a:ext cx="995546" cy="0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grpSp>
                  <p:nvGrpSpPr>
                    <p:cNvPr id="195" name="Group 208">
                      <a:extLst>
                        <a:ext uri="{FF2B5EF4-FFF2-40B4-BE49-F238E27FC236}">
                          <a16:creationId xmlns:a16="http://schemas.microsoft.com/office/drawing/2014/main" id="{53EC1542-0C1A-165C-5D2B-8D39D5FD492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04995" y="1424282"/>
                      <a:ext cx="146030" cy="752862"/>
                      <a:chOff x="5204995" y="1424282"/>
                      <a:chExt cx="146030" cy="752862"/>
                    </a:xfrm>
                  </p:grpSpPr>
                  <p:cxnSp>
                    <p:nvCxnSpPr>
                      <p:cNvPr id="214" name="Straight Connector 227">
                        <a:extLst>
                          <a:ext uri="{FF2B5EF4-FFF2-40B4-BE49-F238E27FC236}">
                            <a16:creationId xmlns:a16="http://schemas.microsoft.com/office/drawing/2014/main" id="{B21FF9AF-6AC0-0D58-7E46-48CDEA8987A7}"/>
                          </a:ext>
                        </a:extLst>
                      </p:cNvPr>
                      <p:cNvCxnSpPr>
                        <a:cxnSpLocks/>
                        <a:stCxn id="217" idx="0"/>
                      </p:cNvCxnSpPr>
                      <p:nvPr/>
                    </p:nvCxnSpPr>
                    <p:spPr>
                      <a:xfrm>
                        <a:off x="5277687" y="1424282"/>
                        <a:ext cx="0" cy="752862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sp>
                    <p:nvSpPr>
                      <p:cNvPr id="215" name="Oval 214">
                        <a:extLst>
                          <a:ext uri="{FF2B5EF4-FFF2-40B4-BE49-F238E27FC236}">
                            <a16:creationId xmlns:a16="http://schemas.microsoft.com/office/drawing/2014/main" id="{2B885ADE-7598-E140-D373-FFA5ABDAD5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05642" y="1603947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595E"/>
                      </a:solidFill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6" name="Oval 215">
                        <a:extLst>
                          <a:ext uri="{FF2B5EF4-FFF2-40B4-BE49-F238E27FC236}">
                            <a16:creationId xmlns:a16="http://schemas.microsoft.com/office/drawing/2014/main" id="{7CFE990B-608F-7492-51BD-E9F55791DE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05641" y="1783866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595E"/>
                      </a:solidFill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7" name="Oval 216">
                        <a:extLst>
                          <a:ext uri="{FF2B5EF4-FFF2-40B4-BE49-F238E27FC236}">
                            <a16:creationId xmlns:a16="http://schemas.microsoft.com/office/drawing/2014/main" id="{013557E6-F7BF-95C0-BADB-EB1DB3A3DC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04995" y="1424282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595E"/>
                      </a:solidFill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96" name="Group 209">
                      <a:extLst>
                        <a:ext uri="{FF2B5EF4-FFF2-40B4-BE49-F238E27FC236}">
                          <a16:creationId xmlns:a16="http://schemas.microsoft.com/office/drawing/2014/main" id="{A3916348-D897-0A71-B245-94B54DBF36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19036" y="1419988"/>
                      <a:ext cx="146030" cy="757156"/>
                      <a:chOff x="5204995" y="1424282"/>
                      <a:chExt cx="146030" cy="757156"/>
                    </a:xfrm>
                  </p:grpSpPr>
                  <p:cxnSp>
                    <p:nvCxnSpPr>
                      <p:cNvPr id="210" name="Straight Connector 223">
                        <a:extLst>
                          <a:ext uri="{FF2B5EF4-FFF2-40B4-BE49-F238E27FC236}">
                            <a16:creationId xmlns:a16="http://schemas.microsoft.com/office/drawing/2014/main" id="{B35A53A6-0E93-45B7-3348-2E2EB61425BF}"/>
                          </a:ext>
                        </a:extLst>
                      </p:cNvPr>
                      <p:cNvCxnSpPr>
                        <a:cxnSpLocks/>
                        <a:stCxn id="213" idx="0"/>
                      </p:cNvCxnSpPr>
                      <p:nvPr/>
                    </p:nvCxnSpPr>
                    <p:spPr>
                      <a:xfrm>
                        <a:off x="5277687" y="1424282"/>
                        <a:ext cx="0" cy="757156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sp>
                    <p:nvSpPr>
                      <p:cNvPr id="211" name="Oval 210">
                        <a:extLst>
                          <a:ext uri="{FF2B5EF4-FFF2-40B4-BE49-F238E27FC236}">
                            <a16:creationId xmlns:a16="http://schemas.microsoft.com/office/drawing/2014/main" id="{552146E2-DF17-B933-F6D7-E69E11822C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05642" y="1603947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595E"/>
                      </a:solidFill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2" name="Oval 211">
                        <a:extLst>
                          <a:ext uri="{FF2B5EF4-FFF2-40B4-BE49-F238E27FC236}">
                            <a16:creationId xmlns:a16="http://schemas.microsoft.com/office/drawing/2014/main" id="{FCB12AF6-953D-4275-85B7-465DA4559F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05641" y="1783866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595E"/>
                      </a:solidFill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3" name="Oval 212">
                        <a:extLst>
                          <a:ext uri="{FF2B5EF4-FFF2-40B4-BE49-F238E27FC236}">
                            <a16:creationId xmlns:a16="http://schemas.microsoft.com/office/drawing/2014/main" id="{D9601B8E-26BB-C96A-9CEB-D36F0D777D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04995" y="1424282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595E"/>
                      </a:solidFill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97" name="Oval 196">
                      <a:extLst>
                        <a:ext uri="{FF2B5EF4-FFF2-40B4-BE49-F238E27FC236}">
                          <a16:creationId xmlns:a16="http://schemas.microsoft.com/office/drawing/2014/main" id="{FD5929DE-2DF0-96C0-FA4F-27ECAD91FD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33076" y="1599653"/>
                      <a:ext cx="145383" cy="145383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</a:p>
                  </p:txBody>
                </p:sp>
                <p:grpSp>
                  <p:nvGrpSpPr>
                    <p:cNvPr id="198" name="Group 211">
                      <a:extLst>
                        <a:ext uri="{FF2B5EF4-FFF2-40B4-BE49-F238E27FC236}">
                          <a16:creationId xmlns:a16="http://schemas.microsoft.com/office/drawing/2014/main" id="{A4EC2E29-B4D2-B9DF-84C1-A17A5171B9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44852" y="1424282"/>
                      <a:ext cx="146030" cy="752862"/>
                      <a:chOff x="5204995" y="1424282"/>
                      <a:chExt cx="146030" cy="752862"/>
                    </a:xfrm>
                  </p:grpSpPr>
                  <p:cxnSp>
                    <p:nvCxnSpPr>
                      <p:cNvPr id="206" name="Straight Connector 219">
                        <a:extLst>
                          <a:ext uri="{FF2B5EF4-FFF2-40B4-BE49-F238E27FC236}">
                            <a16:creationId xmlns:a16="http://schemas.microsoft.com/office/drawing/2014/main" id="{CDBBD7AB-4C2B-8300-CD9B-6C967D1594C5}"/>
                          </a:ext>
                        </a:extLst>
                      </p:cNvPr>
                      <p:cNvCxnSpPr>
                        <a:cxnSpLocks/>
                        <a:stCxn id="209" idx="0"/>
                      </p:cNvCxnSpPr>
                      <p:nvPr/>
                    </p:nvCxnSpPr>
                    <p:spPr>
                      <a:xfrm>
                        <a:off x="5277687" y="1424282"/>
                        <a:ext cx="0" cy="752862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sp>
                    <p:nvSpPr>
                      <p:cNvPr id="207" name="Oval 206">
                        <a:extLst>
                          <a:ext uri="{FF2B5EF4-FFF2-40B4-BE49-F238E27FC236}">
                            <a16:creationId xmlns:a16="http://schemas.microsoft.com/office/drawing/2014/main" id="{5E87E358-1C38-D2E5-A6AE-EFDF351B6B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05642" y="1603947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595E"/>
                      </a:solidFill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08" name="Oval 207">
                        <a:extLst>
                          <a:ext uri="{FF2B5EF4-FFF2-40B4-BE49-F238E27FC236}">
                            <a16:creationId xmlns:a16="http://schemas.microsoft.com/office/drawing/2014/main" id="{8F7A5493-B090-102B-9759-59A914039C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05641" y="1783866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595E"/>
                      </a:solidFill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09" name="Oval 208">
                        <a:extLst>
                          <a:ext uri="{FF2B5EF4-FFF2-40B4-BE49-F238E27FC236}">
                            <a16:creationId xmlns:a16="http://schemas.microsoft.com/office/drawing/2014/main" id="{5B5F75A8-F065-EA1D-1C7D-F13A12C8C7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04995" y="1424282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595E"/>
                      </a:solidFill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99" name="Group 212">
                      <a:extLst>
                        <a:ext uri="{FF2B5EF4-FFF2-40B4-BE49-F238E27FC236}">
                          <a16:creationId xmlns:a16="http://schemas.microsoft.com/office/drawing/2014/main" id="{F2A20E0F-B5C0-66D4-6EFE-690D6451725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94689" y="1429152"/>
                      <a:ext cx="146030" cy="747992"/>
                      <a:chOff x="5204995" y="1424282"/>
                      <a:chExt cx="146030" cy="747992"/>
                    </a:xfrm>
                  </p:grpSpPr>
                  <p:cxnSp>
                    <p:nvCxnSpPr>
                      <p:cNvPr id="202" name="Straight Connector 215">
                        <a:extLst>
                          <a:ext uri="{FF2B5EF4-FFF2-40B4-BE49-F238E27FC236}">
                            <a16:creationId xmlns:a16="http://schemas.microsoft.com/office/drawing/2014/main" id="{1F95E49E-D5C4-CFCC-1127-FD1473408C62}"/>
                          </a:ext>
                        </a:extLst>
                      </p:cNvPr>
                      <p:cNvCxnSpPr>
                        <a:cxnSpLocks/>
                        <a:stCxn id="205" idx="0"/>
                      </p:cNvCxnSpPr>
                      <p:nvPr/>
                    </p:nvCxnSpPr>
                    <p:spPr>
                      <a:xfrm>
                        <a:off x="5277687" y="1424282"/>
                        <a:ext cx="0" cy="747992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sp>
                    <p:nvSpPr>
                      <p:cNvPr id="203" name="Oval 202">
                        <a:extLst>
                          <a:ext uri="{FF2B5EF4-FFF2-40B4-BE49-F238E27FC236}">
                            <a16:creationId xmlns:a16="http://schemas.microsoft.com/office/drawing/2014/main" id="{06553466-F06F-62AE-795E-509AD0394B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05642" y="1603947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595E"/>
                      </a:solidFill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04" name="Oval 203">
                        <a:extLst>
                          <a:ext uri="{FF2B5EF4-FFF2-40B4-BE49-F238E27FC236}">
                            <a16:creationId xmlns:a16="http://schemas.microsoft.com/office/drawing/2014/main" id="{C47029F5-90F0-5569-F34B-98EABF706C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05641" y="1783866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595E"/>
                      </a:solidFill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05" name="Oval 204">
                        <a:extLst>
                          <a:ext uri="{FF2B5EF4-FFF2-40B4-BE49-F238E27FC236}">
                            <a16:creationId xmlns:a16="http://schemas.microsoft.com/office/drawing/2014/main" id="{3B437431-2DCC-ABBF-CED5-F80D793DE7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04995" y="1424282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595E"/>
                      </a:solidFill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00" name="Oval 199">
                      <a:extLst>
                        <a:ext uri="{FF2B5EF4-FFF2-40B4-BE49-F238E27FC236}">
                          <a16:creationId xmlns:a16="http://schemas.microsoft.com/office/drawing/2014/main" id="{D5C00926-C0B6-FB2B-B323-F0847AED02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36464" y="1414865"/>
                      <a:ext cx="145383" cy="145383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1" name="Oval 200">
                      <a:extLst>
                        <a:ext uri="{FF2B5EF4-FFF2-40B4-BE49-F238E27FC236}">
                          <a16:creationId xmlns:a16="http://schemas.microsoft.com/office/drawing/2014/main" id="{C7DF2EFE-AE1E-C814-1B57-E8A3C031E6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30166" y="1787487"/>
                      <a:ext cx="145383" cy="145383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89" name="Rectangle 200">
                  <a:extLst>
                    <a:ext uri="{FF2B5EF4-FFF2-40B4-BE49-F238E27FC236}">
                      <a16:creationId xmlns:a16="http://schemas.microsoft.com/office/drawing/2014/main" id="{AF0025DF-67C8-DD5A-5CAC-83CFF04DE45D}"/>
                    </a:ext>
                  </a:extLst>
                </p:cNvPr>
                <p:cNvSpPr/>
                <p:nvPr/>
              </p:nvSpPr>
              <p:spPr>
                <a:xfrm>
                  <a:off x="4961468" y="1974809"/>
                  <a:ext cx="1083732" cy="111866"/>
                </a:xfrm>
                <a:prstGeom prst="rect">
                  <a:avLst/>
                </a:prstGeom>
                <a:solidFill>
                  <a:srgbClr val="8AC926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54" name="Straight Connector 159">
                <a:extLst>
                  <a:ext uri="{FF2B5EF4-FFF2-40B4-BE49-F238E27FC236}">
                    <a16:creationId xmlns:a16="http://schemas.microsoft.com/office/drawing/2014/main" id="{BA480B53-CAA3-ABE0-A934-68BE9B7BBC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7996" y="6017421"/>
                <a:ext cx="0" cy="10232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55" name="Group 160">
                <a:extLst>
                  <a:ext uri="{FF2B5EF4-FFF2-40B4-BE49-F238E27FC236}">
                    <a16:creationId xmlns:a16="http://schemas.microsoft.com/office/drawing/2014/main" id="{977AB6E0-7232-BCFA-B399-6B2090123458}"/>
                  </a:ext>
                </a:extLst>
              </p:cNvPr>
              <p:cNvGrpSpPr/>
              <p:nvPr/>
            </p:nvGrpSpPr>
            <p:grpSpPr>
              <a:xfrm>
                <a:off x="7365229" y="4319864"/>
                <a:ext cx="1213294" cy="880436"/>
                <a:chOff x="7365229" y="4319864"/>
                <a:chExt cx="1213294" cy="880436"/>
              </a:xfrm>
            </p:grpSpPr>
            <p:cxnSp>
              <p:nvCxnSpPr>
                <p:cNvPr id="156" name="Straight Connector 161">
                  <a:extLst>
                    <a:ext uri="{FF2B5EF4-FFF2-40B4-BE49-F238E27FC236}">
                      <a16:creationId xmlns:a16="http://schemas.microsoft.com/office/drawing/2014/main" id="{5DF8E786-C8D3-EE27-9625-FC9AA3ABE5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95254" y="5134860"/>
                  <a:ext cx="0" cy="6544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157" name="Group 163">
                  <a:extLst>
                    <a:ext uri="{FF2B5EF4-FFF2-40B4-BE49-F238E27FC236}">
                      <a16:creationId xmlns:a16="http://schemas.microsoft.com/office/drawing/2014/main" id="{91B388DE-EA69-D9A7-8CBF-E3209066F318}"/>
                    </a:ext>
                  </a:extLst>
                </p:cNvPr>
                <p:cNvGrpSpPr/>
                <p:nvPr/>
              </p:nvGrpSpPr>
              <p:grpSpPr>
                <a:xfrm>
                  <a:off x="7365229" y="4319864"/>
                  <a:ext cx="1213294" cy="880436"/>
                  <a:chOff x="4961468" y="1380763"/>
                  <a:chExt cx="1083732" cy="762593"/>
                </a:xfrm>
              </p:grpSpPr>
              <p:grpSp>
                <p:nvGrpSpPr>
                  <p:cNvPr id="158" name="Group 165">
                    <a:extLst>
                      <a:ext uri="{FF2B5EF4-FFF2-40B4-BE49-F238E27FC236}">
                        <a16:creationId xmlns:a16="http://schemas.microsoft.com/office/drawing/2014/main" id="{B48B697D-4149-3151-E8BF-9C22A748F34A}"/>
                      </a:ext>
                    </a:extLst>
                  </p:cNvPr>
                  <p:cNvGrpSpPr/>
                  <p:nvPr/>
                </p:nvGrpSpPr>
                <p:grpSpPr>
                  <a:xfrm>
                    <a:off x="4961468" y="1380763"/>
                    <a:ext cx="1083732" cy="762593"/>
                    <a:chOff x="4961468" y="1380763"/>
                    <a:chExt cx="1083732" cy="762593"/>
                  </a:xfrm>
                </p:grpSpPr>
                <p:sp>
                  <p:nvSpPr>
                    <p:cNvPr id="160" name="Rectangle 170">
                      <a:extLst>
                        <a:ext uri="{FF2B5EF4-FFF2-40B4-BE49-F238E27FC236}">
                          <a16:creationId xmlns:a16="http://schemas.microsoft.com/office/drawing/2014/main" id="{359D1459-4920-534F-0FE9-2F602AE64D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61468" y="1380763"/>
                      <a:ext cx="1083732" cy="593087"/>
                    </a:xfrm>
                    <a:prstGeom prst="rect">
                      <a:avLst/>
                    </a:prstGeom>
                    <a:solidFill>
                      <a:srgbClr val="E1D9EB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61" name="Group 171">
                      <a:extLst>
                        <a:ext uri="{FF2B5EF4-FFF2-40B4-BE49-F238E27FC236}">
                          <a16:creationId xmlns:a16="http://schemas.microsoft.com/office/drawing/2014/main" id="{637A9ABA-7679-8E33-E679-B6E08B126C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94689" y="1414865"/>
                      <a:ext cx="996193" cy="728491"/>
                      <a:chOff x="4994689" y="1414865"/>
                      <a:chExt cx="996193" cy="728491"/>
                    </a:xfrm>
                  </p:grpSpPr>
                  <p:cxnSp>
                    <p:nvCxnSpPr>
                      <p:cNvPr id="162" name="Straight Connector 172">
                        <a:extLst>
                          <a:ext uri="{FF2B5EF4-FFF2-40B4-BE49-F238E27FC236}">
                            <a16:creationId xmlns:a16="http://schemas.microsoft.com/office/drawing/2014/main" id="{222E54AB-241D-8F20-3C31-1B3A8BF1800D}"/>
                          </a:ext>
                        </a:extLst>
                      </p:cNvPr>
                      <p:cNvCxnSpPr>
                        <a:cxnSpLocks/>
                        <a:stCxn id="173" idx="2"/>
                        <a:endCxn id="177" idx="6"/>
                      </p:cNvCxnSpPr>
                      <p:nvPr/>
                    </p:nvCxnSpPr>
                    <p:spPr>
                      <a:xfrm flipV="1">
                        <a:off x="4995336" y="1676639"/>
                        <a:ext cx="995546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163" name="Straight Connector 173">
                        <a:extLst>
                          <a:ext uri="{FF2B5EF4-FFF2-40B4-BE49-F238E27FC236}">
                            <a16:creationId xmlns:a16="http://schemas.microsoft.com/office/drawing/2014/main" id="{B6902C01-1E38-3AA7-93DB-44673D3C2211}"/>
                          </a:ext>
                        </a:extLst>
                      </p:cNvPr>
                      <p:cNvCxnSpPr>
                        <a:cxnSpLocks/>
                        <a:stCxn id="174" idx="2"/>
                        <a:endCxn id="178" idx="6"/>
                      </p:cNvCxnSpPr>
                      <p:nvPr/>
                    </p:nvCxnSpPr>
                    <p:spPr>
                      <a:xfrm flipV="1">
                        <a:off x="4995335" y="1856558"/>
                        <a:ext cx="995546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164" name="Straight Connector 174">
                        <a:extLst>
                          <a:ext uri="{FF2B5EF4-FFF2-40B4-BE49-F238E27FC236}">
                            <a16:creationId xmlns:a16="http://schemas.microsoft.com/office/drawing/2014/main" id="{123433CC-1A7D-4117-D8EC-C357D81FCE8F}"/>
                          </a:ext>
                        </a:extLst>
                      </p:cNvPr>
                      <p:cNvCxnSpPr>
                        <a:cxnSpLocks/>
                        <a:stCxn id="175" idx="2"/>
                        <a:endCxn id="179" idx="6"/>
                      </p:cNvCxnSpPr>
                      <p:nvPr/>
                    </p:nvCxnSpPr>
                    <p:spPr>
                      <a:xfrm flipV="1">
                        <a:off x="4994689" y="1496974"/>
                        <a:ext cx="995546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grpSp>
                    <p:nvGrpSpPr>
                      <p:cNvPr id="165" name="Group 175">
                        <a:extLst>
                          <a:ext uri="{FF2B5EF4-FFF2-40B4-BE49-F238E27FC236}">
                            <a16:creationId xmlns:a16="http://schemas.microsoft.com/office/drawing/2014/main" id="{940A84CB-53C3-A70A-85FB-3428C646176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04995" y="1424282"/>
                        <a:ext cx="146030" cy="719074"/>
                        <a:chOff x="5204995" y="1424282"/>
                        <a:chExt cx="146030" cy="719074"/>
                      </a:xfrm>
                    </p:grpSpPr>
                    <p:cxnSp>
                      <p:nvCxnSpPr>
                        <p:cNvPr id="184" name="Straight Connector 194">
                          <a:extLst>
                            <a:ext uri="{FF2B5EF4-FFF2-40B4-BE49-F238E27FC236}">
                              <a16:creationId xmlns:a16="http://schemas.microsoft.com/office/drawing/2014/main" id="{3C1B00A2-D467-A685-5183-DE1187F92FB9}"/>
                            </a:ext>
                          </a:extLst>
                        </p:cNvPr>
                        <p:cNvCxnSpPr>
                          <a:cxnSpLocks/>
                          <a:stCxn id="187" idx="0"/>
                        </p:cNvCxnSpPr>
                        <p:nvPr/>
                      </p:nvCxnSpPr>
                      <p:spPr>
                        <a:xfrm>
                          <a:off x="5277687" y="1424282"/>
                          <a:ext cx="0" cy="719074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sp>
                      <p:nvSpPr>
                        <p:cNvPr id="185" name="Oval 184">
                          <a:extLst>
                            <a:ext uri="{FF2B5EF4-FFF2-40B4-BE49-F238E27FC236}">
                              <a16:creationId xmlns:a16="http://schemas.microsoft.com/office/drawing/2014/main" id="{4FBD28B1-E5CB-46D7-1E68-23ED0DA237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2" y="1603947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86" name="Oval 185">
                          <a:extLst>
                            <a:ext uri="{FF2B5EF4-FFF2-40B4-BE49-F238E27FC236}">
                              <a16:creationId xmlns:a16="http://schemas.microsoft.com/office/drawing/2014/main" id="{AFB3FBB6-93C8-10CD-8962-7EC02BBCA4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1" y="1783866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87" name="Oval 186">
                          <a:extLst>
                            <a:ext uri="{FF2B5EF4-FFF2-40B4-BE49-F238E27FC236}">
                              <a16:creationId xmlns:a16="http://schemas.microsoft.com/office/drawing/2014/main" id="{576FE755-CA71-AF73-26F5-23ACB8A6716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4995" y="1424282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66" name="Group 176">
                        <a:extLst>
                          <a:ext uri="{FF2B5EF4-FFF2-40B4-BE49-F238E27FC236}">
                            <a16:creationId xmlns:a16="http://schemas.microsoft.com/office/drawing/2014/main" id="{713B0153-B708-F830-5F9A-5D48928DA3A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419036" y="1419988"/>
                        <a:ext cx="146030" cy="723368"/>
                        <a:chOff x="5204995" y="1424282"/>
                        <a:chExt cx="146030" cy="723368"/>
                      </a:xfrm>
                    </p:grpSpPr>
                    <p:cxnSp>
                      <p:nvCxnSpPr>
                        <p:cNvPr id="180" name="Straight Connector 190">
                          <a:extLst>
                            <a:ext uri="{FF2B5EF4-FFF2-40B4-BE49-F238E27FC236}">
                              <a16:creationId xmlns:a16="http://schemas.microsoft.com/office/drawing/2014/main" id="{475CA099-DE8E-F300-93BA-EEB7AFF7D8AA}"/>
                            </a:ext>
                          </a:extLst>
                        </p:cNvPr>
                        <p:cNvCxnSpPr>
                          <a:cxnSpLocks/>
                          <a:stCxn id="183" idx="0"/>
                          <a:endCxn id="190" idx="0"/>
                        </p:cNvCxnSpPr>
                        <p:nvPr/>
                      </p:nvCxnSpPr>
                      <p:spPr>
                        <a:xfrm>
                          <a:off x="5277687" y="1424282"/>
                          <a:ext cx="0" cy="723368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234F60F0-645F-0A9A-4823-5DFCECA5AFC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2" y="1603947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82" name="Oval 181">
                          <a:extLst>
                            <a:ext uri="{FF2B5EF4-FFF2-40B4-BE49-F238E27FC236}">
                              <a16:creationId xmlns:a16="http://schemas.microsoft.com/office/drawing/2014/main" id="{C3560510-5F51-C030-8009-15AF8B094C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1" y="1783866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83" name="Oval 182">
                          <a:extLst>
                            <a:ext uri="{FF2B5EF4-FFF2-40B4-BE49-F238E27FC236}">
                              <a16:creationId xmlns:a16="http://schemas.microsoft.com/office/drawing/2014/main" id="{E1D88E7E-3410-CCC5-8469-ED8A32B298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4995" y="1424282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67" name="Oval 166">
                        <a:extLst>
                          <a:ext uri="{FF2B5EF4-FFF2-40B4-BE49-F238E27FC236}">
                            <a16:creationId xmlns:a16="http://schemas.microsoft.com/office/drawing/2014/main" id="{64A3F9CE-933D-8595-026E-8300D3A841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33076" y="1599653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E1D9EB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Arial" panose="020B0604020202020204" pitchFamily="34" charset="0"/>
                          </a:rPr>
                          <a:t>…</a:t>
                        </a:r>
                      </a:p>
                    </p:txBody>
                  </p:sp>
                  <p:grpSp>
                    <p:nvGrpSpPr>
                      <p:cNvPr id="168" name="Group 178">
                        <a:extLst>
                          <a:ext uri="{FF2B5EF4-FFF2-40B4-BE49-F238E27FC236}">
                            <a16:creationId xmlns:a16="http://schemas.microsoft.com/office/drawing/2014/main" id="{03986B71-2DA6-7956-4B95-8DB9C4CD0C8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44852" y="1424282"/>
                        <a:ext cx="146030" cy="719074"/>
                        <a:chOff x="5204995" y="1424282"/>
                        <a:chExt cx="146030" cy="719074"/>
                      </a:xfrm>
                    </p:grpSpPr>
                    <p:cxnSp>
                      <p:nvCxnSpPr>
                        <p:cNvPr id="176" name="Straight Connector 186">
                          <a:extLst>
                            <a:ext uri="{FF2B5EF4-FFF2-40B4-BE49-F238E27FC236}">
                              <a16:creationId xmlns:a16="http://schemas.microsoft.com/office/drawing/2014/main" id="{C224ECB4-6E51-96FB-9C7F-D56EFDE35160}"/>
                            </a:ext>
                          </a:extLst>
                        </p:cNvPr>
                        <p:cNvCxnSpPr>
                          <a:cxnSpLocks/>
                          <a:stCxn id="179" idx="0"/>
                        </p:cNvCxnSpPr>
                        <p:nvPr/>
                      </p:nvCxnSpPr>
                      <p:spPr>
                        <a:xfrm>
                          <a:off x="5277687" y="1424282"/>
                          <a:ext cx="0" cy="719074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sp>
                      <p:nvSpPr>
                        <p:cNvPr id="177" name="Oval 176">
                          <a:extLst>
                            <a:ext uri="{FF2B5EF4-FFF2-40B4-BE49-F238E27FC236}">
                              <a16:creationId xmlns:a16="http://schemas.microsoft.com/office/drawing/2014/main" id="{1CC0DB81-DD62-4B10-506B-490793C0DB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2" y="1603947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8" name="Oval 177">
                          <a:extLst>
                            <a:ext uri="{FF2B5EF4-FFF2-40B4-BE49-F238E27FC236}">
                              <a16:creationId xmlns:a16="http://schemas.microsoft.com/office/drawing/2014/main" id="{DB558A32-2FF3-891E-73D3-6A24ED492B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1" y="1783866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9" name="Oval 178">
                          <a:extLst>
                            <a:ext uri="{FF2B5EF4-FFF2-40B4-BE49-F238E27FC236}">
                              <a16:creationId xmlns:a16="http://schemas.microsoft.com/office/drawing/2014/main" id="{11A99F51-8C6A-3B08-D410-2B47BF04D6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4995" y="1424282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69" name="Group 179">
                        <a:extLst>
                          <a:ext uri="{FF2B5EF4-FFF2-40B4-BE49-F238E27FC236}">
                            <a16:creationId xmlns:a16="http://schemas.microsoft.com/office/drawing/2014/main" id="{896D8588-4D45-812D-20FE-3249775636C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994689" y="1429152"/>
                        <a:ext cx="146030" cy="706836"/>
                        <a:chOff x="5204995" y="1424282"/>
                        <a:chExt cx="146030" cy="706836"/>
                      </a:xfrm>
                    </p:grpSpPr>
                    <p:cxnSp>
                      <p:nvCxnSpPr>
                        <p:cNvPr id="172" name="Straight Connector 182">
                          <a:extLst>
                            <a:ext uri="{FF2B5EF4-FFF2-40B4-BE49-F238E27FC236}">
                              <a16:creationId xmlns:a16="http://schemas.microsoft.com/office/drawing/2014/main" id="{BADAD43A-C39A-D2D2-4A0D-1B7F93616BD6}"/>
                            </a:ext>
                          </a:extLst>
                        </p:cNvPr>
                        <p:cNvCxnSpPr>
                          <a:cxnSpLocks/>
                          <a:stCxn id="175" idx="0"/>
                        </p:cNvCxnSpPr>
                        <p:nvPr/>
                      </p:nvCxnSpPr>
                      <p:spPr>
                        <a:xfrm>
                          <a:off x="5277687" y="1424282"/>
                          <a:ext cx="0" cy="706836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sp>
                      <p:nvSpPr>
                        <p:cNvPr id="173" name="Oval 172">
                          <a:extLst>
                            <a:ext uri="{FF2B5EF4-FFF2-40B4-BE49-F238E27FC236}">
                              <a16:creationId xmlns:a16="http://schemas.microsoft.com/office/drawing/2014/main" id="{934F9D35-9893-C32F-C54F-6B975D995D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2" y="1603947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4" name="Oval 173">
                          <a:extLst>
                            <a:ext uri="{FF2B5EF4-FFF2-40B4-BE49-F238E27FC236}">
                              <a16:creationId xmlns:a16="http://schemas.microsoft.com/office/drawing/2014/main" id="{E9E8CAFD-C0DF-0D12-8D73-FFDAC1A15F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1" y="1783866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5" name="Oval 174">
                          <a:extLst>
                            <a:ext uri="{FF2B5EF4-FFF2-40B4-BE49-F238E27FC236}">
                              <a16:creationId xmlns:a16="http://schemas.microsoft.com/office/drawing/2014/main" id="{4094F29F-BA46-16E1-5A7D-48CB084AB2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4995" y="1424282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70" name="Oval 169">
                        <a:extLst>
                          <a:ext uri="{FF2B5EF4-FFF2-40B4-BE49-F238E27FC236}">
                            <a16:creationId xmlns:a16="http://schemas.microsoft.com/office/drawing/2014/main" id="{F89E1BA5-9546-577E-88AF-80F70C238D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36464" y="1414865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E1D9EB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71" name="Oval 170">
                        <a:extLst>
                          <a:ext uri="{FF2B5EF4-FFF2-40B4-BE49-F238E27FC236}">
                            <a16:creationId xmlns:a16="http://schemas.microsoft.com/office/drawing/2014/main" id="{BBDBFA8A-AB7D-BDE6-CF0C-744365A757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30166" y="1787487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E1D9EB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159" name="Rectangle 167">
                    <a:extLst>
                      <a:ext uri="{FF2B5EF4-FFF2-40B4-BE49-F238E27FC236}">
                        <a16:creationId xmlns:a16="http://schemas.microsoft.com/office/drawing/2014/main" id="{E085D2FB-570A-445A-39D8-DABF475862EE}"/>
                      </a:ext>
                    </a:extLst>
                  </p:cNvPr>
                  <p:cNvSpPr/>
                  <p:nvPr/>
                </p:nvSpPr>
                <p:spPr>
                  <a:xfrm>
                    <a:off x="4961468" y="1969094"/>
                    <a:ext cx="1083732" cy="111866"/>
                  </a:xfrm>
                  <a:prstGeom prst="rect">
                    <a:avLst/>
                  </a:prstGeom>
                  <a:solidFill>
                    <a:srgbClr val="8AC926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E8D7743E-A6A1-A226-F003-53C0A67DEACC}"/>
                </a:ext>
              </a:extLst>
            </p:cNvPr>
            <p:cNvSpPr txBox="1"/>
            <p:nvPr/>
          </p:nvSpPr>
          <p:spPr>
            <a:xfrm>
              <a:off x="6084945" y="2022641"/>
              <a:ext cx="1987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Main Memory</a:t>
              </a:r>
            </a:p>
          </p:txBody>
        </p:sp>
      </p:grpSp>
      <p:sp>
        <p:nvSpPr>
          <p:cNvPr id="218" name="Rectangle 164">
            <a:extLst>
              <a:ext uri="{FF2B5EF4-FFF2-40B4-BE49-F238E27FC236}">
                <a16:creationId xmlns:a16="http://schemas.microsoft.com/office/drawing/2014/main" id="{9A4B4DB9-75C4-1BFD-2CEF-99FEB5CF6F19}"/>
              </a:ext>
            </a:extLst>
          </p:cNvPr>
          <p:cNvSpPr/>
          <p:nvPr/>
        </p:nvSpPr>
        <p:spPr>
          <a:xfrm>
            <a:off x="6233776" y="2515314"/>
            <a:ext cx="1504339" cy="836143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9" name="Rectangle 164">
            <a:extLst>
              <a:ext uri="{FF2B5EF4-FFF2-40B4-BE49-F238E27FC236}">
                <a16:creationId xmlns:a16="http://schemas.microsoft.com/office/drawing/2014/main" id="{BF954164-6EF8-ED5A-A9F9-2D47C9B318F9}"/>
              </a:ext>
            </a:extLst>
          </p:cNvPr>
          <p:cNvSpPr/>
          <p:nvPr/>
        </p:nvSpPr>
        <p:spPr>
          <a:xfrm>
            <a:off x="6231867" y="3351870"/>
            <a:ext cx="1504339" cy="158748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69E40DDD-6CE9-F799-2D8E-9235A482E5EA}"/>
              </a:ext>
            </a:extLst>
          </p:cNvPr>
          <p:cNvSpPr/>
          <p:nvPr/>
        </p:nvSpPr>
        <p:spPr>
          <a:xfrm>
            <a:off x="6247420" y="2524645"/>
            <a:ext cx="1482757" cy="972859"/>
          </a:xfrm>
          <a:prstGeom prst="rect">
            <a:avLst/>
          </a:prstGeom>
          <a:solidFill>
            <a:srgbClr val="FFF4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i="1" kern="0" dirty="0">
                <a:solidFill>
                  <a:srgbClr val="FF595E"/>
                </a:solidFill>
                <a:cs typeface="Arial" panose="020B0604020202020204" pitchFamily="34" charset="0"/>
              </a:rPr>
              <a:t>Processing-</a:t>
            </a:r>
          </a:p>
          <a:p>
            <a:pPr lvl="0" algn="ctr" defTabSz="914400">
              <a:defRPr/>
            </a:pPr>
            <a:r>
              <a:rPr lang="en-US" i="1" kern="0" dirty="0">
                <a:solidFill>
                  <a:srgbClr val="FF595E"/>
                </a:solidFill>
                <a:cs typeface="Arial" panose="020B0604020202020204" pitchFamily="34" charset="0"/>
              </a:rPr>
              <a:t>Using-DRAM</a:t>
            </a:r>
          </a:p>
        </p:txBody>
      </p:sp>
      <p:sp>
        <p:nvSpPr>
          <p:cNvPr id="222" name="Rectangle 5">
            <a:extLst>
              <a:ext uri="{FF2B5EF4-FFF2-40B4-BE49-F238E27FC236}">
                <a16:creationId xmlns:a16="http://schemas.microsoft.com/office/drawing/2014/main" id="{2ED14AC2-2718-F960-76FE-8FF1587CA191}"/>
              </a:ext>
            </a:extLst>
          </p:cNvPr>
          <p:cNvSpPr/>
          <p:nvPr/>
        </p:nvSpPr>
        <p:spPr>
          <a:xfrm>
            <a:off x="5957776" y="4758139"/>
            <a:ext cx="2067129" cy="525182"/>
          </a:xfrm>
          <a:prstGeom prst="rect">
            <a:avLst/>
          </a:prstGeom>
          <a:solidFill>
            <a:srgbClr val="FFCA3A">
              <a:lumMod val="20000"/>
              <a:lumOff val="80000"/>
            </a:srgbClr>
          </a:solidFill>
          <a:ln w="25400" cap="flat" cmpd="sng" algn="ctr">
            <a:solidFill>
              <a:srgbClr val="FF595E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1" u="none" strike="noStrike" kern="0" cap="none" spc="0" normalizeH="0" baseline="0" noProof="0" dirty="0">
                <a:ln>
                  <a:noFill/>
                </a:ln>
                <a:solidFill>
                  <a:srgbClr val="E1616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Processing-Near-Bank</a:t>
            </a: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3F035384-1965-E9D4-AEEB-9FB79ECC90A9}"/>
              </a:ext>
            </a:extLst>
          </p:cNvPr>
          <p:cNvGrpSpPr/>
          <p:nvPr/>
        </p:nvGrpSpPr>
        <p:grpSpPr>
          <a:xfrm>
            <a:off x="2865395" y="2602420"/>
            <a:ext cx="3076993" cy="376574"/>
            <a:chOff x="3401005" y="2134998"/>
            <a:chExt cx="3076993" cy="376574"/>
          </a:xfrm>
        </p:grpSpPr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F3A8AFD5-06BC-5E19-5A67-78C39F1F1F62}"/>
                </a:ext>
              </a:extLst>
            </p:cNvPr>
            <p:cNvCxnSpPr>
              <a:cxnSpLocks/>
            </p:cNvCxnSpPr>
            <p:nvPr/>
          </p:nvCxnSpPr>
          <p:spPr>
            <a:xfrm>
              <a:off x="3401005" y="2511572"/>
              <a:ext cx="3076993" cy="0"/>
            </a:xfrm>
            <a:prstGeom prst="straightConnector1">
              <a:avLst/>
            </a:prstGeom>
            <a:ln w="57150">
              <a:solidFill>
                <a:srgbClr val="6D40DC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FD8B5B45-ED87-61A8-0446-0F7EBAFB038D}"/>
                </a:ext>
              </a:extLst>
            </p:cNvPr>
            <p:cNvSpPr txBox="1"/>
            <p:nvPr/>
          </p:nvSpPr>
          <p:spPr>
            <a:xfrm>
              <a:off x="3514400" y="2134998"/>
              <a:ext cx="2825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bypass caches completely</a:t>
              </a:r>
              <a:endParaRPr lang="en-US" b="1" i="1" dirty="0"/>
            </a:p>
          </p:txBody>
        </p:sp>
      </p:grp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B5AD63A5-1A4C-1761-B5B4-62383655E25D}"/>
              </a:ext>
            </a:extLst>
          </p:cNvPr>
          <p:cNvCxnSpPr>
            <a:cxnSpLocks/>
          </p:cNvCxnSpPr>
          <p:nvPr/>
        </p:nvCxnSpPr>
        <p:spPr>
          <a:xfrm>
            <a:off x="7844097" y="4442022"/>
            <a:ext cx="0" cy="654442"/>
          </a:xfrm>
          <a:prstGeom prst="straightConnector1">
            <a:avLst/>
          </a:prstGeom>
          <a:ln w="57150">
            <a:solidFill>
              <a:srgbClr val="6D40DC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A733A8C4-5361-35CB-0D53-4B75BBD2BD16}"/>
              </a:ext>
            </a:extLst>
          </p:cNvPr>
          <p:cNvGrpSpPr/>
          <p:nvPr/>
        </p:nvGrpSpPr>
        <p:grpSpPr>
          <a:xfrm>
            <a:off x="5659893" y="5188617"/>
            <a:ext cx="3484107" cy="1095120"/>
            <a:chOff x="2366213" y="535731"/>
            <a:chExt cx="3484107" cy="1095120"/>
          </a:xfrm>
        </p:grpSpPr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2D0A0B5C-778A-B328-3A96-1311E256C190}"/>
                </a:ext>
              </a:extLst>
            </p:cNvPr>
            <p:cNvSpPr txBox="1"/>
            <p:nvPr/>
          </p:nvSpPr>
          <p:spPr>
            <a:xfrm>
              <a:off x="2366213" y="984520"/>
              <a:ext cx="34841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Small or no caches due to thermal dissipation limitations</a:t>
              </a: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E923E484-8F60-2F04-A5EE-60CFB3DBECF1}"/>
                </a:ext>
              </a:extLst>
            </p:cNvPr>
            <p:cNvSpPr/>
            <p:nvPr/>
          </p:nvSpPr>
          <p:spPr>
            <a:xfrm rot="6300000">
              <a:off x="4299018" y="544605"/>
              <a:ext cx="417179" cy="399431"/>
            </a:xfrm>
            <a:custGeom>
              <a:avLst/>
              <a:gdLst>
                <a:gd name="connsiteX0" fmla="*/ 0 w 207034"/>
                <a:gd name="connsiteY0" fmla="*/ 267419 h 267419"/>
                <a:gd name="connsiteX1" fmla="*/ 73324 w 207034"/>
                <a:gd name="connsiteY1" fmla="*/ 129396 h 267419"/>
                <a:gd name="connsiteX2" fmla="*/ 207034 w 207034"/>
                <a:gd name="connsiteY2" fmla="*/ 0 h 267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034" h="267419">
                  <a:moveTo>
                    <a:pt x="0" y="267419"/>
                  </a:moveTo>
                  <a:cubicBezTo>
                    <a:pt x="19409" y="220692"/>
                    <a:pt x="38818" y="173966"/>
                    <a:pt x="73324" y="129396"/>
                  </a:cubicBezTo>
                  <a:cubicBezTo>
                    <a:pt x="107830" y="84826"/>
                    <a:pt x="157432" y="42413"/>
                    <a:pt x="207034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34D361A7-C3F8-D942-D28F-64F2495245E2}"/>
              </a:ext>
            </a:extLst>
          </p:cNvPr>
          <p:cNvGrpSpPr/>
          <p:nvPr/>
        </p:nvGrpSpPr>
        <p:grpSpPr>
          <a:xfrm flipH="1">
            <a:off x="5327406" y="4284885"/>
            <a:ext cx="777644" cy="930385"/>
            <a:chOff x="6926972" y="1470482"/>
            <a:chExt cx="1520605" cy="1819275"/>
          </a:xfrm>
        </p:grpSpPr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1626AD42-8D17-4EE2-53BA-C478187A4D11}"/>
                </a:ext>
              </a:extLst>
            </p:cNvPr>
            <p:cNvSpPr/>
            <p:nvPr/>
          </p:nvSpPr>
          <p:spPr>
            <a:xfrm>
              <a:off x="6926972" y="1690179"/>
              <a:ext cx="1520605" cy="1520606"/>
            </a:xfrm>
            <a:prstGeom prst="ellipse">
              <a:avLst/>
            </a:prstGeom>
            <a:solidFill>
              <a:srgbClr val="6D40DC"/>
            </a:solidFill>
            <a:ln>
              <a:solidFill>
                <a:srgbClr val="6D40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3" name="Graphic 232" descr="Old woman wearing lightning shirt">
              <a:extLst>
                <a:ext uri="{FF2B5EF4-FFF2-40B4-BE49-F238E27FC236}">
                  <a16:creationId xmlns:a16="http://schemas.microsoft.com/office/drawing/2014/main" id="{BE9FFFBC-5EE8-5559-872A-D7C84CED7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7011645" y="1470482"/>
              <a:ext cx="1181100" cy="1819275"/>
            </a:xfrm>
            <a:prstGeom prst="rect">
              <a:avLst/>
            </a:prstGeom>
          </p:spPr>
        </p:pic>
      </p:grpSp>
      <p:sp>
        <p:nvSpPr>
          <p:cNvPr id="238" name="Rectangle 4">
            <a:extLst>
              <a:ext uri="{FF2B5EF4-FFF2-40B4-BE49-F238E27FC236}">
                <a16:creationId xmlns:a16="http://schemas.microsoft.com/office/drawing/2014/main" id="{0D239D8C-1104-40F2-34CC-E2C8E3AC9EC5}"/>
              </a:ext>
            </a:extLst>
          </p:cNvPr>
          <p:cNvSpPr/>
          <p:nvPr/>
        </p:nvSpPr>
        <p:spPr>
          <a:xfrm>
            <a:off x="3635959" y="2445258"/>
            <a:ext cx="1542126" cy="2303481"/>
          </a:xfrm>
          <a:prstGeom prst="rect">
            <a:avLst/>
          </a:prstGeom>
          <a:solidFill>
            <a:srgbClr val="C4D7FC">
              <a:alpha val="10000"/>
            </a:srgbClr>
          </a:solidFill>
          <a:ln w="19050" cap="flat" cmpd="sng" algn="ctr">
            <a:solidFill>
              <a:srgbClr val="000000">
                <a:alpha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Cache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Hierarchy</a:t>
            </a:r>
          </a:p>
        </p:txBody>
      </p:sp>
    </p:spTree>
    <p:extLst>
      <p:ext uri="{BB962C8B-B14F-4D97-AF65-F5344CB8AC3E}">
        <p14:creationId xmlns:p14="http://schemas.microsoft.com/office/powerpoint/2010/main" val="186111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 animBg="1"/>
      <p:bldP spid="221" grpId="0" animBg="1"/>
      <p:bldP spid="2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9FB4-CDC5-9F69-F09C-EC4DA2E0B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Direct Memory Access </a:t>
            </a:r>
            <a:br>
              <a:rPr lang="en-US" dirty="0"/>
            </a:br>
            <a:r>
              <a:rPr lang="en-US" dirty="0"/>
              <a:t>on Leakage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F7B28-4005-C27B-983D-BE2F9E4B1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E28700"/>
                </a:solidFill>
              </a:rPr>
              <a:t>Baseline Attack: </a:t>
            </a:r>
            <a:r>
              <a:rPr lang="en-US" sz="2000" dirty="0"/>
              <a:t>State-of-the-art row buffer-based covert channel attack [1] </a:t>
            </a:r>
            <a:br>
              <a:rPr lang="en-US" sz="2000" dirty="0"/>
            </a:br>
            <a:r>
              <a:rPr lang="en-US" sz="2000" dirty="0"/>
              <a:t>with </a:t>
            </a:r>
            <a:r>
              <a:rPr lang="en-US" sz="2000" dirty="0">
                <a:solidFill>
                  <a:srgbClr val="316CE3"/>
                </a:solidFill>
              </a:rPr>
              <a:t>cache eviction sets</a:t>
            </a:r>
            <a:r>
              <a:rPr lang="en-US" sz="2000" dirty="0">
                <a:solidFill>
                  <a:srgbClr val="E28700"/>
                </a:solidFill>
              </a:rPr>
              <a:t> </a:t>
            </a:r>
            <a:r>
              <a:rPr lang="en-US" sz="2000" dirty="0"/>
              <a:t>[2]</a:t>
            </a:r>
          </a:p>
          <a:p>
            <a:r>
              <a:rPr lang="en-US" sz="2000" dirty="0">
                <a:solidFill>
                  <a:srgbClr val="00B050"/>
                </a:solidFill>
              </a:rPr>
              <a:t>Direct Memory Access Attack: </a:t>
            </a:r>
            <a:r>
              <a:rPr lang="en-US" sz="2000" dirty="0"/>
              <a:t>Row buffer-based covert channel attack bypassing </a:t>
            </a:r>
            <a:br>
              <a:rPr lang="en-US" sz="2000" dirty="0"/>
            </a:br>
            <a:r>
              <a:rPr lang="en-US" sz="2000" dirty="0"/>
              <a:t>the cache hierarchy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D0C04-C6CD-F6FC-7BDD-BDCB88581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9430" y="6517178"/>
            <a:ext cx="6996023" cy="204298"/>
          </a:xfrm>
        </p:spPr>
        <p:txBody>
          <a:bodyPr/>
          <a:lstStyle/>
          <a:p>
            <a:r>
              <a:rPr lang="en-US" sz="1050" dirty="0"/>
              <a:t>[1] </a:t>
            </a:r>
            <a:r>
              <a:rPr lang="en-US" sz="1050" dirty="0" err="1"/>
              <a:t>Pessl</a:t>
            </a:r>
            <a:r>
              <a:rPr lang="en-US" sz="1050" dirty="0"/>
              <a:t> et al., “DRAMA: Exploiting DRAM Addressing for Cross-CPU Attacks,” in USENIX Security, 2016.</a:t>
            </a:r>
          </a:p>
          <a:p>
            <a:r>
              <a:rPr lang="en-US" sz="1050" dirty="0"/>
              <a:t>[2] Liu et al., “Last-level cache side-channel attacks are practical,” in SP, 2015.</a:t>
            </a:r>
            <a:endParaRPr lang="tr-TR" sz="105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B8145-D3C6-6FE5-768E-FE25F044F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16</a:t>
            </a:fld>
            <a:endParaRPr lang="tr-TR" dirty="0"/>
          </a:p>
        </p:txBody>
      </p:sp>
      <p:graphicFrame>
        <p:nvGraphicFramePr>
          <p:cNvPr id="8" name="İçerik Yer Tutucusu 5">
            <a:extLst>
              <a:ext uri="{FF2B5EF4-FFF2-40B4-BE49-F238E27FC236}">
                <a16:creationId xmlns:a16="http://schemas.microsoft.com/office/drawing/2014/main" id="{0FA8CBD6-F7E2-79D3-BC3A-C4BD71791E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21199"/>
              </p:ext>
            </p:extLst>
          </p:nvPr>
        </p:nvGraphicFramePr>
        <p:xfrm>
          <a:off x="26778" y="2396731"/>
          <a:ext cx="8513991" cy="3415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Metin kutusu 2">
            <a:extLst>
              <a:ext uri="{FF2B5EF4-FFF2-40B4-BE49-F238E27FC236}">
                <a16:creationId xmlns:a16="http://schemas.microsoft.com/office/drawing/2014/main" id="{F5BBB452-031B-12FF-DF41-A9FA521022FE}"/>
              </a:ext>
            </a:extLst>
          </p:cNvPr>
          <p:cNvSpPr txBox="1"/>
          <p:nvPr/>
        </p:nvSpPr>
        <p:spPr>
          <a:xfrm rot="16200000">
            <a:off x="5208568" y="3799679"/>
            <a:ext cx="1733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AMD </a:t>
            </a:r>
            <a:r>
              <a:rPr lang="tr-TR" sz="1400" i="1" dirty="0" err="1">
                <a:solidFill>
                  <a:schemeClr val="accent1">
                    <a:lumMod val="75000"/>
                  </a:schemeClr>
                </a:solidFill>
              </a:rPr>
              <a:t>Ryzen</a:t>
            </a:r>
            <a:r>
              <a:rPr lang="tr-TR" sz="1400" i="1" dirty="0">
                <a:solidFill>
                  <a:schemeClr val="accent1">
                    <a:lumMod val="75000"/>
                  </a:schemeClr>
                </a:solidFill>
              </a:rPr>
              <a:t> 95900</a:t>
            </a:r>
          </a:p>
        </p:txBody>
      </p:sp>
      <p:sp>
        <p:nvSpPr>
          <p:cNvPr id="11" name="Metin kutusu 4">
            <a:extLst>
              <a:ext uri="{FF2B5EF4-FFF2-40B4-BE49-F238E27FC236}">
                <a16:creationId xmlns:a16="http://schemas.microsoft.com/office/drawing/2014/main" id="{04567C73-D1F0-365B-2917-C4981104C56B}"/>
              </a:ext>
            </a:extLst>
          </p:cNvPr>
          <p:cNvSpPr txBox="1"/>
          <p:nvPr/>
        </p:nvSpPr>
        <p:spPr>
          <a:xfrm rot="16200000">
            <a:off x="6542796" y="3698258"/>
            <a:ext cx="1530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chemeClr val="accent6">
                    <a:lumMod val="75000"/>
                  </a:schemeClr>
                </a:solidFill>
              </a:rPr>
              <a:t>AMD </a:t>
            </a:r>
            <a:r>
              <a:rPr lang="tr-TR" sz="1400" i="1" dirty="0">
                <a:solidFill>
                  <a:schemeClr val="accent6">
                    <a:lumMod val="75000"/>
                  </a:schemeClr>
                </a:solidFill>
              </a:rPr>
              <a:t>EPYC 7513</a:t>
            </a:r>
          </a:p>
        </p:txBody>
      </p:sp>
      <p:sp>
        <p:nvSpPr>
          <p:cNvPr id="12" name="Metin kutusu 7">
            <a:extLst>
              <a:ext uri="{FF2B5EF4-FFF2-40B4-BE49-F238E27FC236}">
                <a16:creationId xmlns:a16="http://schemas.microsoft.com/office/drawing/2014/main" id="{827605CB-2B25-93FA-C65B-8A2AF48C8132}"/>
              </a:ext>
            </a:extLst>
          </p:cNvPr>
          <p:cNvSpPr txBox="1"/>
          <p:nvPr/>
        </p:nvSpPr>
        <p:spPr>
          <a:xfrm rot="16200000">
            <a:off x="3060946" y="3531589"/>
            <a:ext cx="1343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5F25"/>
                </a:solidFill>
              </a:rPr>
              <a:t>Intel i9-9900K</a:t>
            </a:r>
            <a:endParaRPr lang="tr-TR" sz="1400" i="1" dirty="0">
              <a:solidFill>
                <a:srgbClr val="FF5F25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1716E2-10A6-BADC-37DA-D9C8E4C99070}"/>
              </a:ext>
            </a:extLst>
          </p:cNvPr>
          <p:cNvSpPr/>
          <p:nvPr/>
        </p:nvSpPr>
        <p:spPr>
          <a:xfrm>
            <a:off x="-38538" y="2760452"/>
            <a:ext cx="892554" cy="2622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29AC652-D869-5B97-40ED-37B9A4111934}"/>
              </a:ext>
            </a:extLst>
          </p:cNvPr>
          <p:cNvCxnSpPr>
            <a:cxnSpLocks/>
          </p:cNvCxnSpPr>
          <p:nvPr/>
        </p:nvCxnSpPr>
        <p:spPr>
          <a:xfrm>
            <a:off x="1479430" y="4236023"/>
            <a:ext cx="6178670" cy="325473"/>
          </a:xfrm>
          <a:prstGeom prst="straightConnector1">
            <a:avLst/>
          </a:prstGeom>
          <a:ln w="212725">
            <a:solidFill>
              <a:srgbClr val="FF0000">
                <a:alpha val="46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3ACF02-35C0-0B00-D70B-6A295E8EF54A}"/>
              </a:ext>
            </a:extLst>
          </p:cNvPr>
          <p:cNvGrpSpPr/>
          <p:nvPr/>
        </p:nvGrpSpPr>
        <p:grpSpPr>
          <a:xfrm>
            <a:off x="2219325" y="5700195"/>
            <a:ext cx="4934748" cy="400110"/>
            <a:chOff x="2219325" y="5700195"/>
            <a:chExt cx="4934748" cy="40011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DFF87B6-BFE9-0B71-A912-A18D013B9030}"/>
                </a:ext>
              </a:extLst>
            </p:cNvPr>
            <p:cNvCxnSpPr>
              <a:cxnSpLocks/>
            </p:cNvCxnSpPr>
            <p:nvPr/>
          </p:nvCxnSpPr>
          <p:spPr>
            <a:xfrm>
              <a:off x="3095625" y="5702411"/>
              <a:ext cx="3305175" cy="0"/>
            </a:xfrm>
            <a:prstGeom prst="straightConnector1">
              <a:avLst/>
            </a:prstGeom>
            <a:ln w="889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EEB222-BA4D-8DC6-45A9-E05F5E456ECD}"/>
                </a:ext>
              </a:extLst>
            </p:cNvPr>
            <p:cNvSpPr txBox="1"/>
            <p:nvPr/>
          </p:nvSpPr>
          <p:spPr>
            <a:xfrm>
              <a:off x="2219325" y="5700195"/>
              <a:ext cx="49347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</a:rPr>
                <a:t>eviction latency increases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EF4EEE-3F4A-C716-0BDC-662E40E366E4}"/>
              </a:ext>
            </a:extLst>
          </p:cNvPr>
          <p:cNvGrpSpPr/>
          <p:nvPr/>
        </p:nvGrpSpPr>
        <p:grpSpPr>
          <a:xfrm>
            <a:off x="1800225" y="3140584"/>
            <a:ext cx="6202443" cy="369332"/>
            <a:chOff x="1800225" y="3140584"/>
            <a:chExt cx="6202443" cy="369332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D63C6EE-6BA4-43E4-4452-49C102624C65}"/>
                </a:ext>
              </a:extLst>
            </p:cNvPr>
            <p:cNvCxnSpPr>
              <a:cxnSpLocks/>
            </p:cNvCxnSpPr>
            <p:nvPr/>
          </p:nvCxnSpPr>
          <p:spPr>
            <a:xfrm>
              <a:off x="1800225" y="3317405"/>
              <a:ext cx="6202443" cy="5665"/>
            </a:xfrm>
            <a:prstGeom prst="straightConnector1">
              <a:avLst/>
            </a:prstGeom>
            <a:ln w="212725">
              <a:solidFill>
                <a:srgbClr val="00B050">
                  <a:alpha val="46000"/>
                </a:srgb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6CB47F-15C4-08C5-73BE-F2020407276F}"/>
                </a:ext>
              </a:extLst>
            </p:cNvPr>
            <p:cNvSpPr txBox="1"/>
            <p:nvPr/>
          </p:nvSpPr>
          <p:spPr>
            <a:xfrm>
              <a:off x="3913595" y="3140584"/>
              <a:ext cx="1669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11.27 Mbps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FF8C776-79A9-7DF1-1A40-D64F8CAB7737}"/>
              </a:ext>
            </a:extLst>
          </p:cNvPr>
          <p:cNvSpPr/>
          <p:nvPr/>
        </p:nvSpPr>
        <p:spPr>
          <a:xfrm>
            <a:off x="-48552" y="5582971"/>
            <a:ext cx="9245150" cy="751934"/>
          </a:xfrm>
          <a:prstGeom prst="rect">
            <a:avLst/>
          </a:prstGeom>
          <a:solidFill>
            <a:srgbClr val="FFE0D5"/>
          </a:solidFill>
          <a:ln w="28575">
            <a:solidFill>
              <a:srgbClr val="FE61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Direct Memory Access Attack </a:t>
            </a:r>
            <a:r>
              <a:rPr lang="en-US" sz="2200" dirty="0">
                <a:solidFill>
                  <a:srgbClr val="00B050"/>
                </a:solidFill>
              </a:rPr>
              <a:t>maintains</a:t>
            </a:r>
            <a:r>
              <a:rPr lang="en-US" sz="2200" dirty="0">
                <a:solidFill>
                  <a:schemeClr val="tx1"/>
                </a:solidFill>
              </a:rPr>
              <a:t> its leakage throughput 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regardless of the LLC size, in contrast to the baseline attack</a:t>
            </a:r>
            <a:endParaRPr lang="en-US" sz="2200" dirty="0">
              <a:solidFill>
                <a:srgbClr val="00B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6254D9-C17B-D520-725A-DD25F7677BB5}"/>
              </a:ext>
            </a:extLst>
          </p:cNvPr>
          <p:cNvSpPr/>
          <p:nvPr/>
        </p:nvSpPr>
        <p:spPr>
          <a:xfrm>
            <a:off x="1185333" y="2396731"/>
            <a:ext cx="6671734" cy="540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0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  <p:bldP spid="10" grpId="0"/>
      <p:bldP spid="11" grpId="0"/>
      <p:bldP spid="12" grpId="0"/>
      <p:bldP spid="13" grpId="0" animBg="1"/>
      <p:bldP spid="2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6B244-CDA3-6C6B-B72E-9B6285829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82853-A88D-B1F1-5E19-332659334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04B7B-0E41-5450-4515-A95EC5C00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PIM architectures create opportunities for critical main memory-based timing attacks due to two reasons: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5EA84-9246-98CF-578C-CF655651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28870-F8BB-2662-82EA-4D86E0A4B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17</a:t>
            </a:fld>
            <a:endParaRPr lang="tr-TR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04DCDB-5123-E510-4D54-E44913896892}"/>
              </a:ext>
            </a:extLst>
          </p:cNvPr>
          <p:cNvGrpSpPr/>
          <p:nvPr/>
        </p:nvGrpSpPr>
        <p:grpSpPr>
          <a:xfrm>
            <a:off x="1" y="2492794"/>
            <a:ext cx="9144000" cy="1243688"/>
            <a:chOff x="0" y="4292807"/>
            <a:chExt cx="9204671" cy="124368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8EFD2D-6A1A-9377-6511-3611B9F26055}"/>
                </a:ext>
              </a:extLst>
            </p:cNvPr>
            <p:cNvSpPr/>
            <p:nvPr/>
          </p:nvSpPr>
          <p:spPr>
            <a:xfrm>
              <a:off x="0" y="4292807"/>
              <a:ext cx="9204671" cy="1243688"/>
            </a:xfrm>
            <a:prstGeom prst="rect">
              <a:avLst/>
            </a:prstGeom>
            <a:solidFill>
              <a:srgbClr val="FFE0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PiM</a:t>
              </a:r>
              <a:r>
                <a:rPr lang="en-US" sz="2400" dirty="0">
                  <a:solidFill>
                    <a:schemeClr val="tx1"/>
                  </a:solidFill>
                </a:rPr>
                <a:t> architectures provide </a:t>
              </a:r>
              <a:r>
                <a:rPr lang="en-US" sz="2400" b="1" dirty="0">
                  <a:solidFill>
                    <a:srgbClr val="316CE3"/>
                  </a:solidFill>
                </a:rPr>
                <a:t>direct access to main memory</a:t>
              </a:r>
              <a:r>
                <a:rPr lang="en-US" sz="2400" dirty="0">
                  <a:solidFill>
                    <a:schemeClr val="tx1"/>
                  </a:solidFill>
                </a:rPr>
                <a:t>, </a:t>
              </a:r>
              <a:br>
                <a:rPr lang="en-US" sz="2400" dirty="0">
                  <a:solidFill>
                    <a:schemeClr val="tx1"/>
                  </a:solidFill>
                </a:rPr>
              </a:br>
              <a:r>
                <a:rPr lang="en-US" sz="2400" b="1" dirty="0">
                  <a:solidFill>
                    <a:schemeClr val="tx1"/>
                  </a:solidFill>
                </a:rPr>
                <a:t>a key building block </a:t>
              </a:r>
              <a:r>
                <a:rPr lang="en-US" sz="2400" dirty="0">
                  <a:solidFill>
                    <a:schemeClr val="tx1"/>
                  </a:solidFill>
                </a:rPr>
                <a:t>for </a:t>
              </a:r>
              <a:r>
                <a:rPr lang="en-US" sz="2400" b="1" dirty="0">
                  <a:solidFill>
                    <a:schemeClr val="tx1"/>
                  </a:solidFill>
                </a:rPr>
                <a:t>high-throughput </a:t>
              </a:r>
              <a:br>
                <a:rPr lang="en-US" sz="2400" b="1" dirty="0">
                  <a:solidFill>
                    <a:schemeClr val="tx1"/>
                  </a:solidFill>
                </a:rPr>
              </a:br>
              <a:r>
                <a:rPr lang="en-US" sz="2400" b="1" dirty="0">
                  <a:solidFill>
                    <a:schemeClr val="tx1"/>
                  </a:solidFill>
                </a:rPr>
                <a:t>main memory-based timing attacks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69FD22-67DF-68E1-0997-645431CC27C1}"/>
                </a:ext>
              </a:extLst>
            </p:cNvPr>
            <p:cNvSpPr txBox="1"/>
            <p:nvPr/>
          </p:nvSpPr>
          <p:spPr>
            <a:xfrm>
              <a:off x="133885" y="4307990"/>
              <a:ext cx="8221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39CB87-8FCF-DCF2-107B-A31121606E1F}"/>
              </a:ext>
            </a:extLst>
          </p:cNvPr>
          <p:cNvGrpSpPr/>
          <p:nvPr/>
        </p:nvGrpSpPr>
        <p:grpSpPr>
          <a:xfrm>
            <a:off x="8313" y="4283120"/>
            <a:ext cx="9144000" cy="1243688"/>
            <a:chOff x="0" y="4292807"/>
            <a:chExt cx="9204671" cy="124368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86AF20-D1FB-8B4A-CB8C-F8FDE241F72D}"/>
                </a:ext>
              </a:extLst>
            </p:cNvPr>
            <p:cNvSpPr/>
            <p:nvPr/>
          </p:nvSpPr>
          <p:spPr>
            <a:xfrm>
              <a:off x="0" y="4292807"/>
              <a:ext cx="9204671" cy="1243688"/>
            </a:xfrm>
            <a:prstGeom prst="rect">
              <a:avLst/>
            </a:prstGeom>
            <a:solidFill>
              <a:srgbClr val="FFE0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Defenses against these attacks </a:t>
              </a:r>
              <a:br>
                <a:rPr lang="en-US" sz="2400" dirty="0">
                  <a:solidFill>
                    <a:schemeClr val="tx1"/>
                  </a:solidFill>
                </a:rPr>
              </a:br>
              <a:r>
                <a:rPr lang="en-US" sz="2400" dirty="0">
                  <a:solidFill>
                    <a:schemeClr val="tx1"/>
                  </a:solidFill>
                </a:rPr>
                <a:t>either </a:t>
              </a:r>
              <a:r>
                <a:rPr lang="en-US" sz="2400" b="1" dirty="0">
                  <a:solidFill>
                    <a:schemeClr val="tx1"/>
                  </a:solidFill>
                </a:rPr>
                <a:t>incur high performance overheads </a:t>
              </a:r>
              <a:br>
                <a:rPr lang="en-US" sz="2400" dirty="0">
                  <a:solidFill>
                    <a:schemeClr val="tx1"/>
                  </a:solidFill>
                </a:rPr>
              </a:br>
              <a:r>
                <a:rPr lang="en-US" sz="2400" dirty="0">
                  <a:solidFill>
                    <a:schemeClr val="tx1"/>
                  </a:solidFill>
                </a:rPr>
                <a:t>or </a:t>
              </a:r>
              <a:r>
                <a:rPr lang="en-US" sz="2400" b="1" dirty="0">
                  <a:solidFill>
                    <a:schemeClr val="tx1"/>
                  </a:solidFill>
                </a:rPr>
                <a:t>are </a:t>
              </a:r>
              <a:r>
                <a:rPr lang="en-US" sz="2400" b="1" i="1" dirty="0">
                  <a:solidFill>
                    <a:schemeClr val="tx1"/>
                  </a:solidFill>
                </a:rPr>
                <a:t>not </a:t>
              </a:r>
              <a:r>
                <a:rPr lang="en-US" sz="2400" b="1" dirty="0">
                  <a:solidFill>
                    <a:schemeClr val="tx1"/>
                  </a:solidFill>
                </a:rPr>
                <a:t>applicable to PIM architectures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320E63-E906-53CB-BB46-8268E3BFEB54}"/>
                </a:ext>
              </a:extLst>
            </p:cNvPr>
            <p:cNvSpPr txBox="1"/>
            <p:nvPr/>
          </p:nvSpPr>
          <p:spPr>
            <a:xfrm>
              <a:off x="133885" y="4307990"/>
              <a:ext cx="8221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0341C12-AB9E-A0BA-D3B1-21851E34A2A4}"/>
              </a:ext>
            </a:extLst>
          </p:cNvPr>
          <p:cNvSpPr/>
          <p:nvPr/>
        </p:nvSpPr>
        <p:spPr>
          <a:xfrm>
            <a:off x="-99204" y="2329634"/>
            <a:ext cx="9402793" cy="1570008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46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F66AA-C7B3-CD32-F79E-F1A2F32E4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547EB4CA-69DA-B506-1E4F-0734A5CDB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98375"/>
            <a:ext cx="9143999" cy="5178587"/>
          </a:xfrm>
        </p:spPr>
        <p:txBody>
          <a:bodyPr>
            <a:normAutofit/>
          </a:bodyPr>
          <a:lstStyle/>
          <a:p>
            <a:r>
              <a:rPr lang="en-US" dirty="0"/>
              <a:t>Defenses have two options: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DCC35-0E92-93CD-31B4-9A1F1139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Hard-to-Mitigate with Practical Defenses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B6A37-6BC9-4441-2D13-B9FCD8A4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D4507-2C05-3B4F-8F32-78F831FB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18</a:t>
            </a:fld>
            <a:endParaRPr lang="tr-TR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91B7B5F-B3F8-9A8A-458B-DB116B2A5448}"/>
              </a:ext>
            </a:extLst>
          </p:cNvPr>
          <p:cNvSpPr/>
          <p:nvPr/>
        </p:nvSpPr>
        <p:spPr>
          <a:xfrm>
            <a:off x="1529896" y="2449742"/>
            <a:ext cx="1316837" cy="2303481"/>
          </a:xfrm>
          <a:prstGeom prst="rect">
            <a:avLst/>
          </a:prstGeom>
          <a:solidFill>
            <a:srgbClr val="FFEBCD"/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Core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78F99C-EA72-76AB-F678-37DAFA4EFB48}"/>
              </a:ext>
            </a:extLst>
          </p:cNvPr>
          <p:cNvGrpSpPr/>
          <p:nvPr/>
        </p:nvGrpSpPr>
        <p:grpSpPr>
          <a:xfrm flipH="1">
            <a:off x="282740" y="1927975"/>
            <a:ext cx="1393802" cy="1659693"/>
            <a:chOff x="6926974" y="1016812"/>
            <a:chExt cx="2358031" cy="280786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67DEA2A-27B3-C50E-87F6-67F86F8EA6E4}"/>
                </a:ext>
              </a:extLst>
            </p:cNvPr>
            <p:cNvSpPr/>
            <p:nvPr/>
          </p:nvSpPr>
          <p:spPr>
            <a:xfrm>
              <a:off x="6926974" y="1310989"/>
              <a:ext cx="1899794" cy="1899796"/>
            </a:xfrm>
            <a:prstGeom prst="ellipse">
              <a:avLst/>
            </a:prstGeom>
            <a:solidFill>
              <a:srgbClr val="6D40DC"/>
            </a:solidFill>
            <a:ln>
              <a:solidFill>
                <a:srgbClr val="6D40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 descr="Old woman wearing lightning shirt">
              <a:extLst>
                <a:ext uri="{FF2B5EF4-FFF2-40B4-BE49-F238E27FC236}">
                  <a16:creationId xmlns:a16="http://schemas.microsoft.com/office/drawing/2014/main" id="{6B01D101-EDC9-37F2-F399-5A24ABFC7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7011645" y="1016812"/>
              <a:ext cx="1475628" cy="227294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0ACBFF-F8CD-7375-C662-9F66955B3255}"/>
                </a:ext>
              </a:extLst>
            </p:cNvPr>
            <p:cNvSpPr txBox="1"/>
            <p:nvPr/>
          </p:nvSpPr>
          <p:spPr>
            <a:xfrm>
              <a:off x="7161415" y="3147773"/>
              <a:ext cx="2123590" cy="676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6D40DC"/>
                  </a:solidFill>
                </a:rPr>
                <a:t>Attacker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790BEAE-D49F-16EF-06C3-CBA4A49F1F9A}"/>
              </a:ext>
            </a:extLst>
          </p:cNvPr>
          <p:cNvSpPr txBox="1"/>
          <p:nvPr/>
        </p:nvSpPr>
        <p:spPr>
          <a:xfrm>
            <a:off x="2475946" y="4836498"/>
            <a:ext cx="400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Compute-Centric Architectures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F5F8D6F1-8040-25C1-4ADC-1AE34DD45D7B}"/>
              </a:ext>
            </a:extLst>
          </p:cNvPr>
          <p:cNvSpPr/>
          <p:nvPr/>
        </p:nvSpPr>
        <p:spPr>
          <a:xfrm>
            <a:off x="3632944" y="2446597"/>
            <a:ext cx="1542126" cy="2303481"/>
          </a:xfrm>
          <a:prstGeom prst="rect">
            <a:avLst/>
          </a:prstGeom>
          <a:solidFill>
            <a:srgbClr val="C4D7FC"/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Cache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Hierarchy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023AB8-2111-896B-BFC7-AF116C565E70}"/>
              </a:ext>
            </a:extLst>
          </p:cNvPr>
          <p:cNvGrpSpPr/>
          <p:nvPr/>
        </p:nvGrpSpPr>
        <p:grpSpPr>
          <a:xfrm>
            <a:off x="5957777" y="2449741"/>
            <a:ext cx="2067129" cy="2303479"/>
            <a:chOff x="5957777" y="2449741"/>
            <a:chExt cx="2067129" cy="2303479"/>
          </a:xfrm>
        </p:grpSpPr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38BAE269-C583-3A4A-2CFA-80195EAECEA0}"/>
                </a:ext>
              </a:extLst>
            </p:cNvPr>
            <p:cNvSpPr/>
            <p:nvPr/>
          </p:nvSpPr>
          <p:spPr>
            <a:xfrm>
              <a:off x="5957777" y="2449741"/>
              <a:ext cx="2067129" cy="2303479"/>
            </a:xfrm>
            <a:prstGeom prst="rect">
              <a:avLst/>
            </a:prstGeom>
            <a:solidFill>
              <a:srgbClr val="C1DEAC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algn="ctr" defTabSz="914400">
                <a:defRPr/>
              </a:pPr>
              <a:endParaRPr lang="en-US" sz="2400" b="1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663D9E-14A6-9683-12A3-DA6EA3B9514F}"/>
                </a:ext>
              </a:extLst>
            </p:cNvPr>
            <p:cNvSpPr txBox="1"/>
            <p:nvPr/>
          </p:nvSpPr>
          <p:spPr>
            <a:xfrm>
              <a:off x="5997407" y="3361122"/>
              <a:ext cx="1987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Main Memory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045BFBF-5FE9-2DB0-27C8-82EDB781D953}"/>
              </a:ext>
            </a:extLst>
          </p:cNvPr>
          <p:cNvCxnSpPr>
            <a:cxnSpLocks/>
          </p:cNvCxnSpPr>
          <p:nvPr/>
        </p:nvCxnSpPr>
        <p:spPr>
          <a:xfrm>
            <a:off x="2846733" y="2707199"/>
            <a:ext cx="862203" cy="0"/>
          </a:xfrm>
          <a:prstGeom prst="straightConnector1">
            <a:avLst/>
          </a:prstGeom>
          <a:ln w="57150">
            <a:solidFill>
              <a:srgbClr val="6D40DC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8904F3-122D-6208-DBFE-E7C3DC0D18AC}"/>
              </a:ext>
            </a:extLst>
          </p:cNvPr>
          <p:cNvCxnSpPr>
            <a:cxnSpLocks/>
          </p:cNvCxnSpPr>
          <p:nvPr/>
        </p:nvCxnSpPr>
        <p:spPr>
          <a:xfrm>
            <a:off x="2846733" y="2992039"/>
            <a:ext cx="862203" cy="0"/>
          </a:xfrm>
          <a:prstGeom prst="straightConnector1">
            <a:avLst/>
          </a:prstGeom>
          <a:ln w="57150">
            <a:solidFill>
              <a:srgbClr val="6D40DC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855DCD-DB4E-B279-38B8-2A93B9371FE1}"/>
              </a:ext>
            </a:extLst>
          </p:cNvPr>
          <p:cNvCxnSpPr>
            <a:cxnSpLocks/>
          </p:cNvCxnSpPr>
          <p:nvPr/>
        </p:nvCxnSpPr>
        <p:spPr>
          <a:xfrm>
            <a:off x="5156408" y="2707199"/>
            <a:ext cx="862203" cy="0"/>
          </a:xfrm>
          <a:prstGeom prst="straightConnector1">
            <a:avLst/>
          </a:prstGeom>
          <a:ln w="57150">
            <a:solidFill>
              <a:srgbClr val="6D40DC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1DB0210-52DA-3DE2-3551-B91FF13ED568}"/>
              </a:ext>
            </a:extLst>
          </p:cNvPr>
          <p:cNvCxnSpPr>
            <a:cxnSpLocks/>
          </p:cNvCxnSpPr>
          <p:nvPr/>
        </p:nvCxnSpPr>
        <p:spPr>
          <a:xfrm>
            <a:off x="5156408" y="2992039"/>
            <a:ext cx="862203" cy="0"/>
          </a:xfrm>
          <a:prstGeom prst="straightConnector1">
            <a:avLst/>
          </a:prstGeom>
          <a:ln w="57150">
            <a:solidFill>
              <a:srgbClr val="6D40DC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B2884A8-2C78-7BE1-C823-6028867027BC}"/>
              </a:ext>
            </a:extLst>
          </p:cNvPr>
          <p:cNvGrpSpPr/>
          <p:nvPr/>
        </p:nvGrpSpPr>
        <p:grpSpPr>
          <a:xfrm>
            <a:off x="241551" y="3600394"/>
            <a:ext cx="1914775" cy="1817206"/>
            <a:chOff x="422646" y="3429000"/>
            <a:chExt cx="1500775" cy="142430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30E7527-59F3-B4A2-C197-2F55C96EB207}"/>
                </a:ext>
              </a:extLst>
            </p:cNvPr>
            <p:cNvGrpSpPr/>
            <p:nvPr/>
          </p:nvGrpSpPr>
          <p:grpSpPr>
            <a:xfrm>
              <a:off x="555304" y="3429000"/>
              <a:ext cx="1368117" cy="1203570"/>
              <a:chOff x="729959" y="3429000"/>
              <a:chExt cx="1368117" cy="120357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F3EF569-B7A7-CC07-3F99-518D5D7B326F}"/>
                  </a:ext>
                </a:extLst>
              </p:cNvPr>
              <p:cNvSpPr/>
              <p:nvPr/>
            </p:nvSpPr>
            <p:spPr>
              <a:xfrm flipH="1">
                <a:off x="729959" y="3582002"/>
                <a:ext cx="993232" cy="993233"/>
              </a:xfrm>
              <a:prstGeom prst="ellipse">
                <a:avLst/>
              </a:prstGeom>
              <a:solidFill>
                <a:srgbClr val="E28700"/>
              </a:solidFill>
              <a:ln>
                <a:solidFill>
                  <a:srgbClr val="E287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C7ACED6-A6EC-79C7-F6D6-56B66C29C33E}"/>
                  </a:ext>
                </a:extLst>
              </p:cNvPr>
              <p:cNvGrpSpPr/>
              <p:nvPr/>
            </p:nvGrpSpPr>
            <p:grpSpPr>
              <a:xfrm>
                <a:off x="951819" y="3429000"/>
                <a:ext cx="1146257" cy="1203570"/>
                <a:chOff x="951819" y="3429000"/>
                <a:chExt cx="1146257" cy="1203570"/>
              </a:xfrm>
            </p:grpSpPr>
            <p:pic>
              <p:nvPicPr>
                <p:cNvPr id="25" name="Graphic 24" descr="Woman with a prosthetic arm">
                  <a:extLst>
                    <a:ext uri="{FF2B5EF4-FFF2-40B4-BE49-F238E27FC236}">
                      <a16:creationId xmlns:a16="http://schemas.microsoft.com/office/drawing/2014/main" id="{EA042268-0263-10A9-6F00-C194AC9A4E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819" y="3429000"/>
                  <a:ext cx="1146257" cy="1203570"/>
                </a:xfrm>
                <a:prstGeom prst="rect">
                  <a:avLst/>
                </a:prstGeom>
              </p:spPr>
            </p:pic>
            <p:pic>
              <p:nvPicPr>
                <p:cNvPr id="26" name="Graphic 25" descr="Magnifying glass with solid fill">
                  <a:extLst>
                    <a:ext uri="{FF2B5EF4-FFF2-40B4-BE49-F238E27FC236}">
                      <a16:creationId xmlns:a16="http://schemas.microsoft.com/office/drawing/2014/main" id="{3D51E49B-81C7-E650-FE5B-9E08114038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94778" y="3574331"/>
                  <a:ext cx="480891" cy="480891"/>
                </a:xfrm>
                <a:prstGeom prst="rect">
                  <a:avLst/>
                </a:prstGeom>
              </p:spPr>
            </p:pic>
          </p:grp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49154E-9B09-A36C-FD54-47AF4CF5417E}"/>
                </a:ext>
              </a:extLst>
            </p:cNvPr>
            <p:cNvSpPr txBox="1"/>
            <p:nvPr/>
          </p:nvSpPr>
          <p:spPr>
            <a:xfrm flipH="1">
              <a:off x="422646" y="4563825"/>
              <a:ext cx="847425" cy="289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rgbClr val="E28700"/>
                  </a:solidFill>
                </a:rPr>
                <a:t>Defense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239A1ED-A344-706A-BCF6-10C71B8FD30B}"/>
              </a:ext>
            </a:extLst>
          </p:cNvPr>
          <p:cNvSpPr/>
          <p:nvPr/>
        </p:nvSpPr>
        <p:spPr>
          <a:xfrm>
            <a:off x="2380764" y="1565257"/>
            <a:ext cx="5312568" cy="523665"/>
          </a:xfrm>
          <a:prstGeom prst="roundRect">
            <a:avLst>
              <a:gd name="adj" fmla="val 49133"/>
            </a:avLst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E28700"/>
                </a:solidFill>
                <a:latin typeface="+mj-lt"/>
              </a:rPr>
              <a:t>Fundamentally eliminating the channel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12D8FD3-2DA0-05B5-EDA5-DF8BCA58FC54}"/>
              </a:ext>
            </a:extLst>
          </p:cNvPr>
          <p:cNvSpPr/>
          <p:nvPr/>
        </p:nvSpPr>
        <p:spPr>
          <a:xfrm>
            <a:off x="1778122" y="1565257"/>
            <a:ext cx="523664" cy="523664"/>
          </a:xfrm>
          <a:prstGeom prst="ellipse">
            <a:avLst/>
          </a:prstGeom>
          <a:solidFill>
            <a:srgbClr val="E28700"/>
          </a:solidFill>
          <a:ln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CC2AA5-C838-5B05-03F1-4E0C04965265}"/>
              </a:ext>
            </a:extLst>
          </p:cNvPr>
          <p:cNvSpPr txBox="1"/>
          <p:nvPr/>
        </p:nvSpPr>
        <p:spPr>
          <a:xfrm>
            <a:off x="1690875" y="2042344"/>
            <a:ext cx="669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e.g., closed-row policy, constant time memory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C3793C-962A-F136-6248-2869AF5BF3D8}"/>
              </a:ext>
            </a:extLst>
          </p:cNvPr>
          <p:cNvSpPr txBox="1"/>
          <p:nvPr/>
        </p:nvSpPr>
        <p:spPr>
          <a:xfrm>
            <a:off x="-1" y="5610513"/>
            <a:ext cx="91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Defenses that eliminate the timing channel induce </a:t>
            </a:r>
            <a:r>
              <a:rPr lang="en-US" sz="2400" b="1" dirty="0">
                <a:solidFill>
                  <a:srgbClr val="FF5F25"/>
                </a:solidFill>
                <a:latin typeface="+mj-lt"/>
              </a:rPr>
              <a:t>high performance overheads </a:t>
            </a:r>
            <a:r>
              <a:rPr lang="en-US" sz="2400" dirty="0">
                <a:latin typeface="+mj-lt"/>
              </a:rPr>
              <a:t>due to </a:t>
            </a:r>
            <a:r>
              <a:rPr lang="en-US" sz="2400" dirty="0">
                <a:solidFill>
                  <a:srgbClr val="FF5F25"/>
                </a:solidFill>
                <a:latin typeface="+mj-lt"/>
              </a:rPr>
              <a:t>the increased memory access latency</a:t>
            </a:r>
          </a:p>
          <a:p>
            <a:pPr algn="ctr"/>
            <a:endParaRPr lang="en-US" sz="2400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A19ECF-515D-800C-AADF-32F7226EED4F}"/>
              </a:ext>
            </a:extLst>
          </p:cNvPr>
          <p:cNvSpPr txBox="1"/>
          <p:nvPr/>
        </p:nvSpPr>
        <p:spPr>
          <a:xfrm>
            <a:off x="6237258" y="4892379"/>
            <a:ext cx="2906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all requests have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solidFill>
                  <a:srgbClr val="FF0000"/>
                </a:solidFill>
                <a:latin typeface="+mj-lt"/>
              </a:rPr>
              <a:t>the worst-case latency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FB09998-4E40-EEB0-FEEB-37DDBF8BE2B0}"/>
              </a:ext>
            </a:extLst>
          </p:cNvPr>
          <p:cNvSpPr/>
          <p:nvPr/>
        </p:nvSpPr>
        <p:spPr>
          <a:xfrm>
            <a:off x="7819149" y="4315889"/>
            <a:ext cx="466965" cy="625151"/>
          </a:xfrm>
          <a:custGeom>
            <a:avLst/>
            <a:gdLst>
              <a:gd name="connsiteX0" fmla="*/ 0 w 466965"/>
              <a:gd name="connsiteY0" fmla="*/ 0 h 625151"/>
              <a:gd name="connsiteX1" fmla="*/ 391886 w 466965"/>
              <a:gd name="connsiteY1" fmla="*/ 233265 h 625151"/>
              <a:gd name="connsiteX2" fmla="*/ 466530 w 466965"/>
              <a:gd name="connsiteY2" fmla="*/ 625151 h 62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965" h="625151">
                <a:moveTo>
                  <a:pt x="0" y="0"/>
                </a:moveTo>
                <a:cubicBezTo>
                  <a:pt x="157065" y="64536"/>
                  <a:pt x="314131" y="129073"/>
                  <a:pt x="391886" y="233265"/>
                </a:cubicBezTo>
                <a:cubicBezTo>
                  <a:pt x="469641" y="337457"/>
                  <a:pt x="468085" y="481304"/>
                  <a:pt x="466530" y="625151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9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27" grpId="0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533F9-E0E7-DE88-A778-E4A8BC6F0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B18516F6-3C87-FE80-7E3E-785E7D586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98375"/>
            <a:ext cx="9143999" cy="5178587"/>
          </a:xfrm>
        </p:spPr>
        <p:txBody>
          <a:bodyPr>
            <a:normAutofit/>
          </a:bodyPr>
          <a:lstStyle/>
          <a:p>
            <a:r>
              <a:rPr lang="en-US" dirty="0"/>
              <a:t>Defenses have two options: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D9B90-B406-19AC-26A2-AF082E803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Hard-to-Mitigate with Practical Defenses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0D374-848C-CA68-694A-6714E7709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87C1C-6E31-85B1-4BAA-493AE091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19</a:t>
            </a:fld>
            <a:endParaRPr lang="tr-TR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8E595E-8BD4-C592-1C38-E623D4654388}"/>
              </a:ext>
            </a:extLst>
          </p:cNvPr>
          <p:cNvSpPr/>
          <p:nvPr/>
        </p:nvSpPr>
        <p:spPr>
          <a:xfrm>
            <a:off x="1529896" y="2449742"/>
            <a:ext cx="1316837" cy="2303481"/>
          </a:xfrm>
          <a:prstGeom prst="rect">
            <a:avLst/>
          </a:prstGeom>
          <a:solidFill>
            <a:srgbClr val="FFEBCD"/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Core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20CFCE7-9F70-F84F-0692-32B3251F2818}"/>
              </a:ext>
            </a:extLst>
          </p:cNvPr>
          <p:cNvGrpSpPr/>
          <p:nvPr/>
        </p:nvGrpSpPr>
        <p:grpSpPr>
          <a:xfrm flipH="1">
            <a:off x="282740" y="1927975"/>
            <a:ext cx="1393802" cy="1659693"/>
            <a:chOff x="6926974" y="1016812"/>
            <a:chExt cx="2358031" cy="280786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487C97E-E7DE-1F10-646C-A2867209F93C}"/>
                </a:ext>
              </a:extLst>
            </p:cNvPr>
            <p:cNvSpPr/>
            <p:nvPr/>
          </p:nvSpPr>
          <p:spPr>
            <a:xfrm>
              <a:off x="6926974" y="1310989"/>
              <a:ext cx="1899794" cy="1899796"/>
            </a:xfrm>
            <a:prstGeom prst="ellipse">
              <a:avLst/>
            </a:prstGeom>
            <a:solidFill>
              <a:srgbClr val="6D40DC"/>
            </a:solidFill>
            <a:ln>
              <a:solidFill>
                <a:srgbClr val="6D40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 descr="Old woman wearing lightning shirt">
              <a:extLst>
                <a:ext uri="{FF2B5EF4-FFF2-40B4-BE49-F238E27FC236}">
                  <a16:creationId xmlns:a16="http://schemas.microsoft.com/office/drawing/2014/main" id="{75AD5084-9A63-CB59-DB57-0BB045607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7011645" y="1016812"/>
              <a:ext cx="1475628" cy="227294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226326-5F4F-0CBE-3071-57D6029700BE}"/>
                </a:ext>
              </a:extLst>
            </p:cNvPr>
            <p:cNvSpPr txBox="1"/>
            <p:nvPr/>
          </p:nvSpPr>
          <p:spPr>
            <a:xfrm>
              <a:off x="7161415" y="3147773"/>
              <a:ext cx="2123590" cy="676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6D40DC"/>
                  </a:solidFill>
                </a:rPr>
                <a:t>Attacker</a:t>
              </a:r>
            </a:p>
          </p:txBody>
        </p:sp>
      </p:grpSp>
      <p:sp>
        <p:nvSpPr>
          <p:cNvPr id="11" name="Rectangle 4">
            <a:extLst>
              <a:ext uri="{FF2B5EF4-FFF2-40B4-BE49-F238E27FC236}">
                <a16:creationId xmlns:a16="http://schemas.microsoft.com/office/drawing/2014/main" id="{62F8030B-533E-9069-2020-96737BDE01E0}"/>
              </a:ext>
            </a:extLst>
          </p:cNvPr>
          <p:cNvSpPr/>
          <p:nvPr/>
        </p:nvSpPr>
        <p:spPr>
          <a:xfrm>
            <a:off x="3632944" y="2446597"/>
            <a:ext cx="1542126" cy="2303481"/>
          </a:xfrm>
          <a:prstGeom prst="rect">
            <a:avLst/>
          </a:prstGeom>
          <a:solidFill>
            <a:srgbClr val="C4D7FC"/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Cache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Hierarchy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6E7B6B-6D93-B733-4983-E36BED8C8665}"/>
              </a:ext>
            </a:extLst>
          </p:cNvPr>
          <p:cNvGrpSpPr/>
          <p:nvPr/>
        </p:nvGrpSpPr>
        <p:grpSpPr>
          <a:xfrm>
            <a:off x="5957777" y="2449741"/>
            <a:ext cx="2067129" cy="2303479"/>
            <a:chOff x="5957777" y="2449741"/>
            <a:chExt cx="2067129" cy="2303479"/>
          </a:xfrm>
        </p:grpSpPr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8473BB92-4B5C-8267-9333-0FA4F6976E5E}"/>
                </a:ext>
              </a:extLst>
            </p:cNvPr>
            <p:cNvSpPr/>
            <p:nvPr/>
          </p:nvSpPr>
          <p:spPr>
            <a:xfrm>
              <a:off x="5957777" y="2449741"/>
              <a:ext cx="2067129" cy="2303479"/>
            </a:xfrm>
            <a:prstGeom prst="rect">
              <a:avLst/>
            </a:prstGeom>
            <a:solidFill>
              <a:srgbClr val="C1DEAC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algn="ctr" defTabSz="914400">
                <a:defRPr/>
              </a:pPr>
              <a:endParaRPr lang="en-US" sz="2400" b="1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F33828-3469-B29C-A324-EBD1D597F143}"/>
                </a:ext>
              </a:extLst>
            </p:cNvPr>
            <p:cNvSpPr txBox="1"/>
            <p:nvPr/>
          </p:nvSpPr>
          <p:spPr>
            <a:xfrm>
              <a:off x="5997407" y="3367504"/>
              <a:ext cx="1987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Main Memory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A989FAB-3497-1454-A39A-A4D8D3104D02}"/>
              </a:ext>
            </a:extLst>
          </p:cNvPr>
          <p:cNvCxnSpPr>
            <a:cxnSpLocks/>
          </p:cNvCxnSpPr>
          <p:nvPr/>
        </p:nvCxnSpPr>
        <p:spPr>
          <a:xfrm>
            <a:off x="2846733" y="2707199"/>
            <a:ext cx="862203" cy="0"/>
          </a:xfrm>
          <a:prstGeom prst="straightConnector1">
            <a:avLst/>
          </a:prstGeom>
          <a:ln w="57150">
            <a:solidFill>
              <a:srgbClr val="6D40DC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411F07-468A-9F80-BAD5-C1E8607E6A67}"/>
              </a:ext>
            </a:extLst>
          </p:cNvPr>
          <p:cNvCxnSpPr>
            <a:cxnSpLocks/>
          </p:cNvCxnSpPr>
          <p:nvPr/>
        </p:nvCxnSpPr>
        <p:spPr>
          <a:xfrm>
            <a:off x="2846733" y="2992039"/>
            <a:ext cx="862203" cy="0"/>
          </a:xfrm>
          <a:prstGeom prst="straightConnector1">
            <a:avLst/>
          </a:prstGeom>
          <a:ln w="57150">
            <a:solidFill>
              <a:srgbClr val="6D40DC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873C527-A5A2-5274-7AD1-0E35C7AC598B}"/>
              </a:ext>
            </a:extLst>
          </p:cNvPr>
          <p:cNvCxnSpPr>
            <a:cxnSpLocks/>
          </p:cNvCxnSpPr>
          <p:nvPr/>
        </p:nvCxnSpPr>
        <p:spPr>
          <a:xfrm>
            <a:off x="5156408" y="2707199"/>
            <a:ext cx="862203" cy="0"/>
          </a:xfrm>
          <a:prstGeom prst="straightConnector1">
            <a:avLst/>
          </a:prstGeom>
          <a:ln w="57150">
            <a:solidFill>
              <a:srgbClr val="6D40DC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99DC312-4E01-5B48-5E45-2A3D8AA3820A}"/>
              </a:ext>
            </a:extLst>
          </p:cNvPr>
          <p:cNvCxnSpPr>
            <a:cxnSpLocks/>
          </p:cNvCxnSpPr>
          <p:nvPr/>
        </p:nvCxnSpPr>
        <p:spPr>
          <a:xfrm>
            <a:off x="5156408" y="2992039"/>
            <a:ext cx="862203" cy="0"/>
          </a:xfrm>
          <a:prstGeom prst="straightConnector1">
            <a:avLst/>
          </a:prstGeom>
          <a:ln w="57150">
            <a:solidFill>
              <a:srgbClr val="6D40DC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69908F-90C9-B0C9-7463-12181A1E4C2A}"/>
              </a:ext>
            </a:extLst>
          </p:cNvPr>
          <p:cNvGrpSpPr/>
          <p:nvPr/>
        </p:nvGrpSpPr>
        <p:grpSpPr>
          <a:xfrm>
            <a:off x="241551" y="3600394"/>
            <a:ext cx="1914775" cy="1817206"/>
            <a:chOff x="422646" y="3429000"/>
            <a:chExt cx="1500775" cy="142430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2D76034-A1AB-810E-F5E7-B1DCCF5134E9}"/>
                </a:ext>
              </a:extLst>
            </p:cNvPr>
            <p:cNvGrpSpPr/>
            <p:nvPr/>
          </p:nvGrpSpPr>
          <p:grpSpPr>
            <a:xfrm>
              <a:off x="555304" y="3429000"/>
              <a:ext cx="1368117" cy="1203570"/>
              <a:chOff x="729959" y="3429000"/>
              <a:chExt cx="1368117" cy="120357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27623E6-1B54-8FD3-BC42-34ABA3EE4853}"/>
                  </a:ext>
                </a:extLst>
              </p:cNvPr>
              <p:cNvSpPr/>
              <p:nvPr/>
            </p:nvSpPr>
            <p:spPr>
              <a:xfrm flipH="1">
                <a:off x="729959" y="3582002"/>
                <a:ext cx="993232" cy="993233"/>
              </a:xfrm>
              <a:prstGeom prst="ellipse">
                <a:avLst/>
              </a:prstGeom>
              <a:solidFill>
                <a:srgbClr val="E28700"/>
              </a:solidFill>
              <a:ln>
                <a:solidFill>
                  <a:srgbClr val="E287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BF80A57-A7AB-504D-CB03-80196E4A7C70}"/>
                  </a:ext>
                </a:extLst>
              </p:cNvPr>
              <p:cNvGrpSpPr/>
              <p:nvPr/>
            </p:nvGrpSpPr>
            <p:grpSpPr>
              <a:xfrm>
                <a:off x="951819" y="3429000"/>
                <a:ext cx="1146257" cy="1203570"/>
                <a:chOff x="951819" y="3429000"/>
                <a:chExt cx="1146257" cy="1203570"/>
              </a:xfrm>
            </p:grpSpPr>
            <p:pic>
              <p:nvPicPr>
                <p:cNvPr id="25" name="Graphic 24" descr="Woman with a prosthetic arm">
                  <a:extLst>
                    <a:ext uri="{FF2B5EF4-FFF2-40B4-BE49-F238E27FC236}">
                      <a16:creationId xmlns:a16="http://schemas.microsoft.com/office/drawing/2014/main" id="{CD560B41-DD82-481D-159D-ACA53EAB1F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819" y="3429000"/>
                  <a:ext cx="1146257" cy="1203570"/>
                </a:xfrm>
                <a:prstGeom prst="rect">
                  <a:avLst/>
                </a:prstGeom>
              </p:spPr>
            </p:pic>
            <p:pic>
              <p:nvPicPr>
                <p:cNvPr id="26" name="Graphic 25" descr="Magnifying glass with solid fill">
                  <a:extLst>
                    <a:ext uri="{FF2B5EF4-FFF2-40B4-BE49-F238E27FC236}">
                      <a16:creationId xmlns:a16="http://schemas.microsoft.com/office/drawing/2014/main" id="{09D938D4-AB3B-DD8D-33B3-79D597601D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94778" y="3574331"/>
                  <a:ext cx="480891" cy="480891"/>
                </a:xfrm>
                <a:prstGeom prst="rect">
                  <a:avLst/>
                </a:prstGeom>
              </p:spPr>
            </p:pic>
          </p:grp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30F09E-7A87-18B4-7FEA-D7F31D190BCC}"/>
                </a:ext>
              </a:extLst>
            </p:cNvPr>
            <p:cNvSpPr txBox="1"/>
            <p:nvPr/>
          </p:nvSpPr>
          <p:spPr>
            <a:xfrm flipH="1">
              <a:off x="422646" y="4563825"/>
              <a:ext cx="847425" cy="289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rgbClr val="E28700"/>
                  </a:solidFill>
                </a:rPr>
                <a:t>Defense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90AB172-78C4-873E-2605-7CCB0AC29844}"/>
              </a:ext>
            </a:extLst>
          </p:cNvPr>
          <p:cNvSpPr/>
          <p:nvPr/>
        </p:nvSpPr>
        <p:spPr>
          <a:xfrm>
            <a:off x="2380764" y="1565631"/>
            <a:ext cx="5312568" cy="523665"/>
          </a:xfrm>
          <a:prstGeom prst="roundRect">
            <a:avLst>
              <a:gd name="adj" fmla="val 49133"/>
            </a:avLst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E28700"/>
                </a:solidFill>
              </a:rPr>
              <a:t>Restrict the use of the timing channel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D7BB587-66A3-0071-D8C9-D15587F3742C}"/>
              </a:ext>
            </a:extLst>
          </p:cNvPr>
          <p:cNvSpPr/>
          <p:nvPr/>
        </p:nvSpPr>
        <p:spPr>
          <a:xfrm>
            <a:off x="1778122" y="1565631"/>
            <a:ext cx="523664" cy="523664"/>
          </a:xfrm>
          <a:prstGeom prst="ellipse">
            <a:avLst/>
          </a:prstGeom>
          <a:solidFill>
            <a:srgbClr val="E28700"/>
          </a:solidFill>
          <a:ln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</a:rPr>
              <a:t>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226A585-B62F-DBA3-0AF3-84609953E404}"/>
              </a:ext>
            </a:extLst>
          </p:cNvPr>
          <p:cNvSpPr txBox="1"/>
          <p:nvPr/>
        </p:nvSpPr>
        <p:spPr>
          <a:xfrm>
            <a:off x="1529479" y="5394604"/>
            <a:ext cx="6139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e.g., restrict cache flush instructions,  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0FABEE-6AF6-EA40-878A-B59602D1773F}"/>
              </a:ext>
            </a:extLst>
          </p:cNvPr>
          <p:cNvSpPr txBox="1"/>
          <p:nvPr/>
        </p:nvSpPr>
        <p:spPr>
          <a:xfrm>
            <a:off x="1529479" y="5698588"/>
            <a:ext cx="6139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detect attacks based on cache statistics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CE5AACC7-086D-3BB6-3708-4B60FFD014D8}"/>
              </a:ext>
            </a:extLst>
          </p:cNvPr>
          <p:cNvSpPr txBox="1"/>
          <p:nvPr/>
        </p:nvSpPr>
        <p:spPr>
          <a:xfrm>
            <a:off x="2475946" y="4836498"/>
            <a:ext cx="400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Compute-Centric Architectures</a:t>
            </a:r>
          </a:p>
        </p:txBody>
      </p:sp>
    </p:spTree>
    <p:extLst>
      <p:ext uri="{BB962C8B-B14F-4D97-AF65-F5344CB8AC3E}">
        <p14:creationId xmlns:p14="http://schemas.microsoft.com/office/powerpoint/2010/main" val="20125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029B5-49D6-CB54-9624-F07CAF77E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id="{B26689A2-0F85-0546-2119-C9E7064AF295}"/>
              </a:ext>
            </a:extLst>
          </p:cNvPr>
          <p:cNvSpPr/>
          <p:nvPr/>
        </p:nvSpPr>
        <p:spPr bwMode="auto">
          <a:xfrm>
            <a:off x="128874" y="5831633"/>
            <a:ext cx="8886249" cy="590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kern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Mitigating IMPACT: </a:t>
            </a:r>
            <a:r>
              <a:rPr lang="en-US" kern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We discuss and evaluate </a:t>
            </a:r>
            <a:r>
              <a:rPr lang="en-US" b="1" kern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four different countermeasures </a:t>
            </a:r>
            <a:r>
              <a:rPr lang="en-US" kern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against IMPACT, eventually concluding that mitigating IMPACT incurs high performance overheads</a:t>
            </a:r>
            <a:endParaRPr lang="en-US" kern="0" dirty="0">
              <a:solidFill>
                <a:srgbClr val="00B05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8916D729-78B2-BD8B-26B6-9BB47B32BC40}"/>
              </a:ext>
            </a:extLst>
          </p:cNvPr>
          <p:cNvSpPr/>
          <p:nvPr/>
        </p:nvSpPr>
        <p:spPr bwMode="auto">
          <a:xfrm>
            <a:off x="128875" y="4651502"/>
            <a:ext cx="8886249" cy="1148793"/>
          </a:xfrm>
          <a:prstGeom prst="rect">
            <a:avLst/>
          </a:prstGeom>
          <a:solidFill>
            <a:srgbClr val="FFEBC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Case Studies: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Two </a:t>
            </a:r>
            <a:r>
              <a:rPr lang="en-US" b="1" dirty="0">
                <a:solidFill>
                  <a:srgbClr val="E287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high-throughput </a:t>
            </a:r>
            <a:r>
              <a:rPr lang="en-US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covert channel attacks 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leveraging different PIM architectures </a:t>
            </a:r>
            <a:endParaRPr lang="en-US" dirty="0">
              <a:solidFill>
                <a:srgbClr val="E287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side-channel attack 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lang="en-US" dirty="0">
                <a:solidFill>
                  <a:srgbClr val="E287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leaks private information 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of concurrently running victim applications </a:t>
            </a:r>
            <a:r>
              <a:rPr lang="en-US" dirty="0">
                <a:solidFill>
                  <a:srgbClr val="E287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with low error rate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4331C09C-2DD2-0FDB-A6F6-DB476BCEAA2B}"/>
              </a:ext>
            </a:extLst>
          </p:cNvPr>
          <p:cNvSpPr/>
          <p:nvPr/>
        </p:nvSpPr>
        <p:spPr bwMode="auto">
          <a:xfrm>
            <a:off x="128875" y="3439056"/>
            <a:ext cx="8886249" cy="1177948"/>
          </a:xfrm>
          <a:prstGeom prst="rect">
            <a:avLst/>
          </a:prstGeom>
          <a:solidFill>
            <a:srgbClr val="CFDEF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u="sng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IMPA</a:t>
            </a:r>
            <a:r>
              <a:rPr lang="en-US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b="1" u="sng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 set of high-throughput </a:t>
            </a:r>
            <a:r>
              <a:rPr lang="en-US" b="1" u="sng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n-</a:t>
            </a:r>
            <a:r>
              <a:rPr lang="en-US" b="1" u="sng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emory </a:t>
            </a:r>
            <a:r>
              <a:rPr lang="en-US" b="1" u="sng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rocessing-based timing </a:t>
            </a:r>
            <a:r>
              <a:rPr lang="en-US" b="1" u="sng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At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tacks </a:t>
            </a:r>
            <a:b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that leverage </a:t>
            </a:r>
            <a:r>
              <a:rPr lang="en-US" dirty="0">
                <a:solidFill>
                  <a:srgbClr val="316CE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direct and fast main memory accesses 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enabled by </a:t>
            </a:r>
            <a:r>
              <a:rPr lang="en-US" dirty="0" err="1">
                <a:solidFill>
                  <a:srgbClr val="316CE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PiM</a:t>
            </a:r>
            <a:r>
              <a:rPr lang="en-US" dirty="0">
                <a:solidFill>
                  <a:srgbClr val="316CE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architectures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IMPACT: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316CE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eliminates 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expensive </a:t>
            </a:r>
            <a:r>
              <a:rPr lang="en-US" dirty="0">
                <a:solidFill>
                  <a:srgbClr val="316CE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cache bypassing steps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used in main memory-based timing attacks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leverages </a:t>
            </a:r>
            <a:r>
              <a:rPr lang="en-US" dirty="0">
                <a:solidFill>
                  <a:srgbClr val="316CE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 intrinsic parallelism of PIM operations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BB14D04A-F57C-BC8B-2EA9-D673A08C43F1}"/>
              </a:ext>
            </a:extLst>
          </p:cNvPr>
          <p:cNvSpPr/>
          <p:nvPr/>
        </p:nvSpPr>
        <p:spPr bwMode="auto">
          <a:xfrm>
            <a:off x="128875" y="2226610"/>
            <a:ext cx="8886249" cy="1177948"/>
          </a:xfrm>
          <a:prstGeom prst="rect">
            <a:avLst/>
          </a:prstGeom>
          <a:solidFill>
            <a:srgbClr val="D5CDF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Key Observation: 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PIM architectures create opportunities for </a:t>
            </a:r>
            <a:r>
              <a:rPr lang="en-US" dirty="0">
                <a:solidFill>
                  <a:srgbClr val="6D40D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critical main memory-based timing attacks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due to two reasons: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PIM provides </a:t>
            </a:r>
            <a:r>
              <a:rPr lang="en-US" dirty="0">
                <a:solidFill>
                  <a:srgbClr val="6D40D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direct main memory access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>
                <a:solidFill>
                  <a:srgbClr val="6D40D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 key building block 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for high-throughput attacks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Defenses against these attacks are </a:t>
            </a:r>
            <a:r>
              <a:rPr lang="en-US" dirty="0">
                <a:solidFill>
                  <a:srgbClr val="6D40D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highly costly 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US" dirty="0">
                <a:solidFill>
                  <a:srgbClr val="6D40D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inapplicable to PIM architectures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0C9B35E-E4E4-F0D0-269B-26084083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1CBE9FB-A1B8-5913-DE53-E010E5AC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33320-76E4-0249-8CA9-3902D97168FA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0B99CC0-E435-3B20-AC27-78BDCD35E9BE}"/>
              </a:ext>
            </a:extLst>
          </p:cNvPr>
          <p:cNvSpPr txBox="1">
            <a:spLocks/>
          </p:cNvSpPr>
          <p:nvPr/>
        </p:nvSpPr>
        <p:spPr>
          <a:xfrm>
            <a:off x="394283" y="6422187"/>
            <a:ext cx="8355434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https://github.com/CMU-SAFARI/</a:t>
            </a:r>
            <a:r>
              <a:rPr lang="en-US" sz="2000" dirty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IMPACT</a:t>
            </a:r>
            <a:endParaRPr lang="tr-TR" sz="2000" dirty="0">
              <a:solidFill>
                <a:srgbClr val="2626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Dikdörtgen 6">
            <a:extLst>
              <a:ext uri="{FF2B5EF4-FFF2-40B4-BE49-F238E27FC236}">
                <a16:creationId xmlns:a16="http://schemas.microsoft.com/office/drawing/2014/main" id="{75CC5502-9357-CD07-E29A-861EE1C08510}"/>
              </a:ext>
            </a:extLst>
          </p:cNvPr>
          <p:cNvSpPr/>
          <p:nvPr/>
        </p:nvSpPr>
        <p:spPr bwMode="auto">
          <a:xfrm>
            <a:off x="116378" y="907893"/>
            <a:ext cx="8886249" cy="620941"/>
          </a:xfrm>
          <a:prstGeom prst="rect">
            <a:avLst/>
          </a:prstGeom>
          <a:solidFill>
            <a:srgbClr val="FFE0D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Motivation: </a:t>
            </a:r>
            <a:r>
              <a:rPr lang="en-US" dirty="0">
                <a:solidFill>
                  <a:srgbClr val="FF5F2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Processing-in-Memory (PIM) architectures 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alleviate data movement bottleneck </a:t>
            </a:r>
            <a:b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US" dirty="0">
                <a:solidFill>
                  <a:srgbClr val="FF5F2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bringing computation closer to where data resides 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and are being adopted in </a:t>
            </a:r>
            <a:r>
              <a:rPr lang="en-US" dirty="0">
                <a:solidFill>
                  <a:srgbClr val="FF5F2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real products</a:t>
            </a:r>
          </a:p>
          <a:p>
            <a:endParaRPr lang="en-US" dirty="0">
              <a:solidFill>
                <a:srgbClr val="6D40DC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Dikdörtgen 6">
            <a:extLst>
              <a:ext uri="{FF2B5EF4-FFF2-40B4-BE49-F238E27FC236}">
                <a16:creationId xmlns:a16="http://schemas.microsoft.com/office/drawing/2014/main" id="{D6CBDB5B-58D6-6800-0422-FAFD6A3A1E86}"/>
              </a:ext>
            </a:extLst>
          </p:cNvPr>
          <p:cNvSpPr/>
          <p:nvPr/>
        </p:nvSpPr>
        <p:spPr bwMode="auto">
          <a:xfrm>
            <a:off x="116377" y="1561752"/>
            <a:ext cx="8886249" cy="644746"/>
          </a:xfrm>
          <a:prstGeom prst="rect">
            <a:avLst/>
          </a:prstGeom>
          <a:solidFill>
            <a:srgbClr val="F9D3E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Problem: </a:t>
            </a:r>
            <a:r>
              <a:rPr lang="en-US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prior work analyzes and evaluates </a:t>
            </a:r>
            <a:r>
              <a:rPr lang="en-US" dirty="0">
                <a:solidFill>
                  <a:srgbClr val="E1257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 security of PIM architectures </a:t>
            </a:r>
            <a:b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against timing side and covert channel attacks</a:t>
            </a:r>
          </a:p>
        </p:txBody>
      </p:sp>
    </p:spTree>
    <p:extLst>
      <p:ext uri="{BB962C8B-B14F-4D97-AF65-F5344CB8AC3E}">
        <p14:creationId xmlns:p14="http://schemas.microsoft.com/office/powerpoint/2010/main" val="402789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uiExpand="1" build="p" animBg="1"/>
      <p:bldP spid="8" grpId="0" uiExpand="1" build="p" animBg="1"/>
      <p:bldP spid="7" grpId="0" uiExpand="1" build="p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7BD38-3747-4C13-4A23-CD3048266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1A44C9C2-EB2C-C543-F373-DE3BFFF50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98375"/>
            <a:ext cx="9143999" cy="5178587"/>
          </a:xfrm>
        </p:spPr>
        <p:txBody>
          <a:bodyPr>
            <a:normAutofit/>
          </a:bodyPr>
          <a:lstStyle/>
          <a:p>
            <a:r>
              <a:rPr lang="en-US" dirty="0"/>
              <a:t>Defenses have two options: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27542B-A1FD-A539-0001-A960608F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Hard-to-Mitigate with Practical Defenses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F971E-CE4D-5C14-FE7B-8CD88C973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3178C-C827-ED04-A2A8-6525FB82B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20</a:t>
            </a:fld>
            <a:endParaRPr lang="tr-TR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9A78E3-2961-AE1B-8C3B-36E764425733}"/>
              </a:ext>
            </a:extLst>
          </p:cNvPr>
          <p:cNvSpPr/>
          <p:nvPr/>
        </p:nvSpPr>
        <p:spPr>
          <a:xfrm>
            <a:off x="1529896" y="2449742"/>
            <a:ext cx="1316837" cy="2303481"/>
          </a:xfrm>
          <a:prstGeom prst="rect">
            <a:avLst/>
          </a:prstGeom>
          <a:solidFill>
            <a:srgbClr val="FFEBCD"/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Core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F44C99-EB43-3993-0CE3-175D764F61ED}"/>
              </a:ext>
            </a:extLst>
          </p:cNvPr>
          <p:cNvGrpSpPr/>
          <p:nvPr/>
        </p:nvGrpSpPr>
        <p:grpSpPr>
          <a:xfrm flipH="1">
            <a:off x="282740" y="1927975"/>
            <a:ext cx="1393802" cy="1659693"/>
            <a:chOff x="6926974" y="1016812"/>
            <a:chExt cx="2358031" cy="280786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26EB34-495F-386B-38BE-D604BBA50ECB}"/>
                </a:ext>
              </a:extLst>
            </p:cNvPr>
            <p:cNvSpPr/>
            <p:nvPr/>
          </p:nvSpPr>
          <p:spPr>
            <a:xfrm>
              <a:off x="6926974" y="1310989"/>
              <a:ext cx="1899794" cy="1899796"/>
            </a:xfrm>
            <a:prstGeom prst="ellipse">
              <a:avLst/>
            </a:prstGeom>
            <a:solidFill>
              <a:srgbClr val="6D40DC"/>
            </a:solidFill>
            <a:ln>
              <a:solidFill>
                <a:srgbClr val="6D40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 descr="Old woman wearing lightning shirt">
              <a:extLst>
                <a:ext uri="{FF2B5EF4-FFF2-40B4-BE49-F238E27FC236}">
                  <a16:creationId xmlns:a16="http://schemas.microsoft.com/office/drawing/2014/main" id="{E09306DB-906C-D90A-7CBF-44DD1BCE8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7011645" y="1016812"/>
              <a:ext cx="1475628" cy="227294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6F0AF7-A194-A849-5B5D-4AE561712BBF}"/>
                </a:ext>
              </a:extLst>
            </p:cNvPr>
            <p:cNvSpPr txBox="1"/>
            <p:nvPr/>
          </p:nvSpPr>
          <p:spPr>
            <a:xfrm>
              <a:off x="7161415" y="3147773"/>
              <a:ext cx="2123590" cy="676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6D40DC"/>
                  </a:solidFill>
                </a:rPr>
                <a:t>Attacker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2C4A86-9F19-95D4-251E-737C22D8681D}"/>
              </a:ext>
            </a:extLst>
          </p:cNvPr>
          <p:cNvGrpSpPr/>
          <p:nvPr/>
        </p:nvGrpSpPr>
        <p:grpSpPr>
          <a:xfrm>
            <a:off x="5957777" y="2449741"/>
            <a:ext cx="2067129" cy="2303479"/>
            <a:chOff x="5957777" y="2449741"/>
            <a:chExt cx="2067129" cy="2303479"/>
          </a:xfrm>
        </p:grpSpPr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CBF6F600-B7F2-F21C-EA20-39EB4314F974}"/>
                </a:ext>
              </a:extLst>
            </p:cNvPr>
            <p:cNvSpPr/>
            <p:nvPr/>
          </p:nvSpPr>
          <p:spPr>
            <a:xfrm>
              <a:off x="5957777" y="2449741"/>
              <a:ext cx="2067129" cy="2303479"/>
            </a:xfrm>
            <a:prstGeom prst="rect">
              <a:avLst/>
            </a:prstGeom>
            <a:solidFill>
              <a:srgbClr val="C1DEAC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algn="ctr" defTabSz="914400">
                <a:defRPr/>
              </a:pPr>
              <a:endParaRPr lang="en-US" sz="2400" b="1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8F057C-B142-0085-A726-08FCEDC917E1}"/>
                </a:ext>
              </a:extLst>
            </p:cNvPr>
            <p:cNvSpPr txBox="1"/>
            <p:nvPr/>
          </p:nvSpPr>
          <p:spPr>
            <a:xfrm>
              <a:off x="5997407" y="3367504"/>
              <a:ext cx="1987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Main Memory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5ABFE0-17B2-BE72-D862-FFD5B3A64F04}"/>
              </a:ext>
            </a:extLst>
          </p:cNvPr>
          <p:cNvGrpSpPr/>
          <p:nvPr/>
        </p:nvGrpSpPr>
        <p:grpSpPr>
          <a:xfrm>
            <a:off x="241551" y="3600394"/>
            <a:ext cx="1914775" cy="1817206"/>
            <a:chOff x="422646" y="3429000"/>
            <a:chExt cx="1500775" cy="142430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53B87FB-2CC2-36EC-83C3-A61B220AC30A}"/>
                </a:ext>
              </a:extLst>
            </p:cNvPr>
            <p:cNvGrpSpPr/>
            <p:nvPr/>
          </p:nvGrpSpPr>
          <p:grpSpPr>
            <a:xfrm>
              <a:off x="555304" y="3429000"/>
              <a:ext cx="1368117" cy="1203570"/>
              <a:chOff x="729959" y="3429000"/>
              <a:chExt cx="1368117" cy="120357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AB5F53E-0CE2-8335-79FD-025BEC6800DA}"/>
                  </a:ext>
                </a:extLst>
              </p:cNvPr>
              <p:cNvSpPr/>
              <p:nvPr/>
            </p:nvSpPr>
            <p:spPr>
              <a:xfrm flipH="1">
                <a:off x="729959" y="3582002"/>
                <a:ext cx="993232" cy="993233"/>
              </a:xfrm>
              <a:prstGeom prst="ellipse">
                <a:avLst/>
              </a:prstGeom>
              <a:solidFill>
                <a:srgbClr val="E28700"/>
              </a:solidFill>
              <a:ln>
                <a:solidFill>
                  <a:srgbClr val="E287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49075D7-EC9A-CD7A-C607-9E5B384E17F9}"/>
                  </a:ext>
                </a:extLst>
              </p:cNvPr>
              <p:cNvGrpSpPr/>
              <p:nvPr/>
            </p:nvGrpSpPr>
            <p:grpSpPr>
              <a:xfrm>
                <a:off x="951819" y="3429000"/>
                <a:ext cx="1146257" cy="1203570"/>
                <a:chOff x="951819" y="3429000"/>
                <a:chExt cx="1146257" cy="1203570"/>
              </a:xfrm>
            </p:grpSpPr>
            <p:pic>
              <p:nvPicPr>
                <p:cNvPr id="25" name="Graphic 24" descr="Woman with a prosthetic arm">
                  <a:extLst>
                    <a:ext uri="{FF2B5EF4-FFF2-40B4-BE49-F238E27FC236}">
                      <a16:creationId xmlns:a16="http://schemas.microsoft.com/office/drawing/2014/main" id="{0DAD8CA8-511F-424D-244D-5F4F0F5B31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819" y="3429000"/>
                  <a:ext cx="1146257" cy="1203570"/>
                </a:xfrm>
                <a:prstGeom prst="rect">
                  <a:avLst/>
                </a:prstGeom>
              </p:spPr>
            </p:pic>
            <p:pic>
              <p:nvPicPr>
                <p:cNvPr id="26" name="Graphic 25" descr="Magnifying glass with solid fill">
                  <a:extLst>
                    <a:ext uri="{FF2B5EF4-FFF2-40B4-BE49-F238E27FC236}">
                      <a16:creationId xmlns:a16="http://schemas.microsoft.com/office/drawing/2014/main" id="{1901131C-9D4C-8F29-DA9A-BC2AE0B86F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94778" y="3574331"/>
                  <a:ext cx="480891" cy="480891"/>
                </a:xfrm>
                <a:prstGeom prst="rect">
                  <a:avLst/>
                </a:prstGeom>
              </p:spPr>
            </p:pic>
          </p:grp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0AE3FC-1E26-C01B-3FA0-7D0EA5CD7756}"/>
                </a:ext>
              </a:extLst>
            </p:cNvPr>
            <p:cNvSpPr txBox="1"/>
            <p:nvPr/>
          </p:nvSpPr>
          <p:spPr>
            <a:xfrm flipH="1">
              <a:off x="422646" y="4563825"/>
              <a:ext cx="847425" cy="289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rgbClr val="E28700"/>
                  </a:solidFill>
                </a:rPr>
                <a:t>Defense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BAAFF00-DC20-8B51-20AE-2DFE1FF45DA5}"/>
              </a:ext>
            </a:extLst>
          </p:cNvPr>
          <p:cNvSpPr/>
          <p:nvPr/>
        </p:nvSpPr>
        <p:spPr>
          <a:xfrm>
            <a:off x="2380764" y="1565631"/>
            <a:ext cx="5312568" cy="523665"/>
          </a:xfrm>
          <a:prstGeom prst="roundRect">
            <a:avLst>
              <a:gd name="adj" fmla="val 49133"/>
            </a:avLst>
          </a:prstGeom>
          <a:solidFill>
            <a:srgbClr val="FFEBCD"/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E28700"/>
                </a:solidFill>
              </a:rPr>
              <a:t>Restrict the use of the timing channel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17DB078-D89D-CA1F-36B3-DDDAD7F7A483}"/>
              </a:ext>
            </a:extLst>
          </p:cNvPr>
          <p:cNvSpPr/>
          <p:nvPr/>
        </p:nvSpPr>
        <p:spPr>
          <a:xfrm>
            <a:off x="1778122" y="1565631"/>
            <a:ext cx="523664" cy="523664"/>
          </a:xfrm>
          <a:prstGeom prst="ellipse">
            <a:avLst/>
          </a:prstGeom>
          <a:solidFill>
            <a:srgbClr val="E28700"/>
          </a:solidFill>
          <a:ln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</a:rPr>
              <a:t>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E34B1F-FD6E-52CF-BBF2-495EF337D46A}"/>
              </a:ext>
            </a:extLst>
          </p:cNvPr>
          <p:cNvGrpSpPr/>
          <p:nvPr/>
        </p:nvGrpSpPr>
        <p:grpSpPr>
          <a:xfrm>
            <a:off x="5957777" y="2022641"/>
            <a:ext cx="2067129" cy="2730579"/>
            <a:chOff x="6045315" y="2022641"/>
            <a:chExt cx="2067129" cy="2730579"/>
          </a:xfrm>
        </p:grpSpPr>
        <p:sp>
          <p:nvSpPr>
            <p:cNvPr id="27" name="Rectangle 4">
              <a:extLst>
                <a:ext uri="{FF2B5EF4-FFF2-40B4-BE49-F238E27FC236}">
                  <a16:creationId xmlns:a16="http://schemas.microsoft.com/office/drawing/2014/main" id="{3D0C92A6-66DB-2BC9-7D35-D4B1CB26E961}"/>
                </a:ext>
              </a:extLst>
            </p:cNvPr>
            <p:cNvSpPr/>
            <p:nvPr/>
          </p:nvSpPr>
          <p:spPr>
            <a:xfrm>
              <a:off x="6045315" y="2449741"/>
              <a:ext cx="2067129" cy="2303479"/>
            </a:xfrm>
            <a:prstGeom prst="rect">
              <a:avLst/>
            </a:prstGeom>
            <a:solidFill>
              <a:srgbClr val="C1DEAC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algn="ctr" defTabSz="914400">
                <a:defRPr/>
              </a:pPr>
              <a:endParaRPr lang="en-US" sz="2400" b="1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8" name="Group 157">
              <a:extLst>
                <a:ext uri="{FF2B5EF4-FFF2-40B4-BE49-F238E27FC236}">
                  <a16:creationId xmlns:a16="http://schemas.microsoft.com/office/drawing/2014/main" id="{4B1FAFD7-63EF-38CD-A02E-B9DF15489337}"/>
                </a:ext>
              </a:extLst>
            </p:cNvPr>
            <p:cNvGrpSpPr/>
            <p:nvPr/>
          </p:nvGrpSpPr>
          <p:grpSpPr>
            <a:xfrm>
              <a:off x="6332105" y="2515316"/>
              <a:ext cx="1493548" cy="2215630"/>
              <a:chOff x="7365229" y="4319864"/>
              <a:chExt cx="1213294" cy="1799882"/>
            </a:xfrm>
          </p:grpSpPr>
          <p:grpSp>
            <p:nvGrpSpPr>
              <p:cNvPr id="32" name="Group 158">
                <a:extLst>
                  <a:ext uri="{FF2B5EF4-FFF2-40B4-BE49-F238E27FC236}">
                    <a16:creationId xmlns:a16="http://schemas.microsoft.com/office/drawing/2014/main" id="{119A7B85-4518-C975-62F2-065049FABB0A}"/>
                  </a:ext>
                </a:extLst>
              </p:cNvPr>
              <p:cNvGrpSpPr/>
              <p:nvPr/>
            </p:nvGrpSpPr>
            <p:grpSpPr>
              <a:xfrm>
                <a:off x="7365229" y="5200300"/>
                <a:ext cx="1213294" cy="919446"/>
                <a:chOff x="4961468" y="1380763"/>
                <a:chExt cx="1083732" cy="796381"/>
              </a:xfrm>
            </p:grpSpPr>
            <p:grpSp>
              <p:nvGrpSpPr>
                <p:cNvPr id="68" name="Group 198">
                  <a:extLst>
                    <a:ext uri="{FF2B5EF4-FFF2-40B4-BE49-F238E27FC236}">
                      <a16:creationId xmlns:a16="http://schemas.microsoft.com/office/drawing/2014/main" id="{4F1BADB9-776F-5274-3EA0-DC438902887F}"/>
                    </a:ext>
                  </a:extLst>
                </p:cNvPr>
                <p:cNvGrpSpPr/>
                <p:nvPr/>
              </p:nvGrpSpPr>
              <p:grpSpPr>
                <a:xfrm>
                  <a:off x="4961468" y="1380763"/>
                  <a:ext cx="1083732" cy="796381"/>
                  <a:chOff x="4961468" y="1380763"/>
                  <a:chExt cx="1083732" cy="796381"/>
                </a:xfrm>
              </p:grpSpPr>
              <p:sp>
                <p:nvSpPr>
                  <p:cNvPr id="70" name="Rectangle 203">
                    <a:extLst>
                      <a:ext uri="{FF2B5EF4-FFF2-40B4-BE49-F238E27FC236}">
                        <a16:creationId xmlns:a16="http://schemas.microsoft.com/office/drawing/2014/main" id="{72FC2E74-2724-6C87-73B1-E5227F42E021}"/>
                      </a:ext>
                    </a:extLst>
                  </p:cNvPr>
                  <p:cNvSpPr/>
                  <p:nvPr/>
                </p:nvSpPr>
                <p:spPr>
                  <a:xfrm>
                    <a:off x="4961468" y="1380763"/>
                    <a:ext cx="1083732" cy="59308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71" name="Group 204">
                    <a:extLst>
                      <a:ext uri="{FF2B5EF4-FFF2-40B4-BE49-F238E27FC236}">
                        <a16:creationId xmlns:a16="http://schemas.microsoft.com/office/drawing/2014/main" id="{8D4D5E92-A0A7-41A8-65FE-FD8041AD5001}"/>
                      </a:ext>
                    </a:extLst>
                  </p:cNvPr>
                  <p:cNvGrpSpPr/>
                  <p:nvPr/>
                </p:nvGrpSpPr>
                <p:grpSpPr>
                  <a:xfrm>
                    <a:off x="4994689" y="1414865"/>
                    <a:ext cx="996193" cy="762279"/>
                    <a:chOff x="4994689" y="1414865"/>
                    <a:chExt cx="996193" cy="762279"/>
                  </a:xfrm>
                </p:grpSpPr>
                <p:cxnSp>
                  <p:nvCxnSpPr>
                    <p:cNvPr id="72" name="Straight Connector 205">
                      <a:extLst>
                        <a:ext uri="{FF2B5EF4-FFF2-40B4-BE49-F238E27FC236}">
                          <a16:creationId xmlns:a16="http://schemas.microsoft.com/office/drawing/2014/main" id="{7CFE2E73-788E-27B5-549D-0DFD98D79161}"/>
                        </a:ext>
                      </a:extLst>
                    </p:cNvPr>
                    <p:cNvCxnSpPr>
                      <a:cxnSpLocks/>
                      <a:stCxn id="83" idx="2"/>
                      <a:endCxn id="87" idx="6"/>
                    </p:cNvCxnSpPr>
                    <p:nvPr/>
                  </p:nvCxnSpPr>
                  <p:spPr>
                    <a:xfrm flipV="1">
                      <a:off x="4995336" y="1676639"/>
                      <a:ext cx="995546" cy="0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73" name="Straight Connector 206">
                      <a:extLst>
                        <a:ext uri="{FF2B5EF4-FFF2-40B4-BE49-F238E27FC236}">
                          <a16:creationId xmlns:a16="http://schemas.microsoft.com/office/drawing/2014/main" id="{37D701F2-BF41-5AEF-44D3-542DE078E611}"/>
                        </a:ext>
                      </a:extLst>
                    </p:cNvPr>
                    <p:cNvCxnSpPr>
                      <a:cxnSpLocks/>
                      <a:stCxn id="84" idx="2"/>
                      <a:endCxn id="88" idx="6"/>
                    </p:cNvCxnSpPr>
                    <p:nvPr/>
                  </p:nvCxnSpPr>
                  <p:spPr>
                    <a:xfrm flipV="1">
                      <a:off x="4995335" y="1856558"/>
                      <a:ext cx="995546" cy="0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74" name="Straight Connector 207">
                      <a:extLst>
                        <a:ext uri="{FF2B5EF4-FFF2-40B4-BE49-F238E27FC236}">
                          <a16:creationId xmlns:a16="http://schemas.microsoft.com/office/drawing/2014/main" id="{A49A3F54-A19F-8520-8474-C50F009E199F}"/>
                        </a:ext>
                      </a:extLst>
                    </p:cNvPr>
                    <p:cNvCxnSpPr>
                      <a:cxnSpLocks/>
                      <a:stCxn id="85" idx="2"/>
                      <a:endCxn id="89" idx="6"/>
                    </p:cNvCxnSpPr>
                    <p:nvPr/>
                  </p:nvCxnSpPr>
                  <p:spPr>
                    <a:xfrm flipV="1">
                      <a:off x="4994689" y="1496974"/>
                      <a:ext cx="995546" cy="0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grpSp>
                  <p:nvGrpSpPr>
                    <p:cNvPr id="75" name="Group 208">
                      <a:extLst>
                        <a:ext uri="{FF2B5EF4-FFF2-40B4-BE49-F238E27FC236}">
                          <a16:creationId xmlns:a16="http://schemas.microsoft.com/office/drawing/2014/main" id="{35192D4D-0F03-DEA5-850D-503957FFBB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04995" y="1424282"/>
                      <a:ext cx="146030" cy="752862"/>
                      <a:chOff x="5204995" y="1424282"/>
                      <a:chExt cx="146030" cy="752862"/>
                    </a:xfrm>
                  </p:grpSpPr>
                  <p:cxnSp>
                    <p:nvCxnSpPr>
                      <p:cNvPr id="94" name="Straight Connector 227">
                        <a:extLst>
                          <a:ext uri="{FF2B5EF4-FFF2-40B4-BE49-F238E27FC236}">
                            <a16:creationId xmlns:a16="http://schemas.microsoft.com/office/drawing/2014/main" id="{AE315577-E5F8-8BFA-07F0-59FB8D7913F9}"/>
                          </a:ext>
                        </a:extLst>
                      </p:cNvPr>
                      <p:cNvCxnSpPr>
                        <a:cxnSpLocks/>
                        <a:stCxn id="97" idx="0"/>
                      </p:cNvCxnSpPr>
                      <p:nvPr/>
                    </p:nvCxnSpPr>
                    <p:spPr>
                      <a:xfrm>
                        <a:off x="5277687" y="1424282"/>
                        <a:ext cx="0" cy="752862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sp>
                    <p:nvSpPr>
                      <p:cNvPr id="95" name="Oval 94">
                        <a:extLst>
                          <a:ext uri="{FF2B5EF4-FFF2-40B4-BE49-F238E27FC236}">
                            <a16:creationId xmlns:a16="http://schemas.microsoft.com/office/drawing/2014/main" id="{A5BE10AB-E21E-0D57-60F9-4197122140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05642" y="1603947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595E"/>
                      </a:solidFill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6" name="Oval 95">
                        <a:extLst>
                          <a:ext uri="{FF2B5EF4-FFF2-40B4-BE49-F238E27FC236}">
                            <a16:creationId xmlns:a16="http://schemas.microsoft.com/office/drawing/2014/main" id="{8FE8BA9C-9E6C-5C67-E17B-7E406A5379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05641" y="1783866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595E"/>
                      </a:solidFill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7" name="Oval 96">
                        <a:extLst>
                          <a:ext uri="{FF2B5EF4-FFF2-40B4-BE49-F238E27FC236}">
                            <a16:creationId xmlns:a16="http://schemas.microsoft.com/office/drawing/2014/main" id="{BF439C19-77E5-0111-E462-9013DEAAAB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04995" y="1424282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595E"/>
                      </a:solidFill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76" name="Group 209">
                      <a:extLst>
                        <a:ext uri="{FF2B5EF4-FFF2-40B4-BE49-F238E27FC236}">
                          <a16:creationId xmlns:a16="http://schemas.microsoft.com/office/drawing/2014/main" id="{73E44307-11F5-90F4-CB7A-44470B0A92E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19036" y="1419988"/>
                      <a:ext cx="146030" cy="757156"/>
                      <a:chOff x="5204995" y="1424282"/>
                      <a:chExt cx="146030" cy="757156"/>
                    </a:xfrm>
                  </p:grpSpPr>
                  <p:cxnSp>
                    <p:nvCxnSpPr>
                      <p:cNvPr id="90" name="Straight Connector 223">
                        <a:extLst>
                          <a:ext uri="{FF2B5EF4-FFF2-40B4-BE49-F238E27FC236}">
                            <a16:creationId xmlns:a16="http://schemas.microsoft.com/office/drawing/2014/main" id="{F554D722-50AB-AF38-B271-CAD10A3D48EC}"/>
                          </a:ext>
                        </a:extLst>
                      </p:cNvPr>
                      <p:cNvCxnSpPr>
                        <a:cxnSpLocks/>
                        <a:stCxn id="93" idx="0"/>
                      </p:cNvCxnSpPr>
                      <p:nvPr/>
                    </p:nvCxnSpPr>
                    <p:spPr>
                      <a:xfrm>
                        <a:off x="5277687" y="1424282"/>
                        <a:ext cx="0" cy="757156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sp>
                    <p:nvSpPr>
                      <p:cNvPr id="91" name="Oval 90">
                        <a:extLst>
                          <a:ext uri="{FF2B5EF4-FFF2-40B4-BE49-F238E27FC236}">
                            <a16:creationId xmlns:a16="http://schemas.microsoft.com/office/drawing/2014/main" id="{6A0893D7-DCDE-DB03-A843-537B515EF2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05642" y="1603947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595E"/>
                      </a:solidFill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2" name="Oval 91">
                        <a:extLst>
                          <a:ext uri="{FF2B5EF4-FFF2-40B4-BE49-F238E27FC236}">
                            <a16:creationId xmlns:a16="http://schemas.microsoft.com/office/drawing/2014/main" id="{080D1330-2381-447E-3BEC-A360D18059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05641" y="1783866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595E"/>
                      </a:solidFill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3" name="Oval 92">
                        <a:extLst>
                          <a:ext uri="{FF2B5EF4-FFF2-40B4-BE49-F238E27FC236}">
                            <a16:creationId xmlns:a16="http://schemas.microsoft.com/office/drawing/2014/main" id="{217B0FE7-C383-60FF-4ED8-80537EC99B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04995" y="1424282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595E"/>
                      </a:solidFill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77" name="Oval 76">
                      <a:extLst>
                        <a:ext uri="{FF2B5EF4-FFF2-40B4-BE49-F238E27FC236}">
                          <a16:creationId xmlns:a16="http://schemas.microsoft.com/office/drawing/2014/main" id="{E1D9D6E5-FED8-A310-7D7E-E7C26A740A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33076" y="1599653"/>
                      <a:ext cx="145383" cy="145383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</a:p>
                  </p:txBody>
                </p:sp>
                <p:grpSp>
                  <p:nvGrpSpPr>
                    <p:cNvPr id="78" name="Group 211">
                      <a:extLst>
                        <a:ext uri="{FF2B5EF4-FFF2-40B4-BE49-F238E27FC236}">
                          <a16:creationId xmlns:a16="http://schemas.microsoft.com/office/drawing/2014/main" id="{DC41C9CE-70FF-6372-134C-2359E5F99A6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44852" y="1424282"/>
                      <a:ext cx="146030" cy="752862"/>
                      <a:chOff x="5204995" y="1424282"/>
                      <a:chExt cx="146030" cy="752862"/>
                    </a:xfrm>
                  </p:grpSpPr>
                  <p:cxnSp>
                    <p:nvCxnSpPr>
                      <p:cNvPr id="86" name="Straight Connector 219">
                        <a:extLst>
                          <a:ext uri="{FF2B5EF4-FFF2-40B4-BE49-F238E27FC236}">
                            <a16:creationId xmlns:a16="http://schemas.microsoft.com/office/drawing/2014/main" id="{A4CE2B2C-67D2-5189-D0B4-131D084E78A5}"/>
                          </a:ext>
                        </a:extLst>
                      </p:cNvPr>
                      <p:cNvCxnSpPr>
                        <a:cxnSpLocks/>
                        <a:stCxn id="89" idx="0"/>
                      </p:cNvCxnSpPr>
                      <p:nvPr/>
                    </p:nvCxnSpPr>
                    <p:spPr>
                      <a:xfrm>
                        <a:off x="5277687" y="1424282"/>
                        <a:ext cx="0" cy="752862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sp>
                    <p:nvSpPr>
                      <p:cNvPr id="87" name="Oval 86">
                        <a:extLst>
                          <a:ext uri="{FF2B5EF4-FFF2-40B4-BE49-F238E27FC236}">
                            <a16:creationId xmlns:a16="http://schemas.microsoft.com/office/drawing/2014/main" id="{9485E066-6B73-4FF4-CAFB-44918DB508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05642" y="1603947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595E"/>
                      </a:solidFill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DB64C7EE-0623-0BFB-E651-A21C6F914B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05641" y="1783866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595E"/>
                      </a:solidFill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9" name="Oval 88">
                        <a:extLst>
                          <a:ext uri="{FF2B5EF4-FFF2-40B4-BE49-F238E27FC236}">
                            <a16:creationId xmlns:a16="http://schemas.microsoft.com/office/drawing/2014/main" id="{5E03DB63-D7CB-2983-8416-39976DBF25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04995" y="1424282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595E"/>
                      </a:solidFill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79" name="Group 212">
                      <a:extLst>
                        <a:ext uri="{FF2B5EF4-FFF2-40B4-BE49-F238E27FC236}">
                          <a16:creationId xmlns:a16="http://schemas.microsoft.com/office/drawing/2014/main" id="{7655A6F6-5391-5684-EEEC-10A4BBD1BC9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94689" y="1429152"/>
                      <a:ext cx="146030" cy="747992"/>
                      <a:chOff x="5204995" y="1424282"/>
                      <a:chExt cx="146030" cy="747992"/>
                    </a:xfrm>
                  </p:grpSpPr>
                  <p:cxnSp>
                    <p:nvCxnSpPr>
                      <p:cNvPr id="82" name="Straight Connector 215">
                        <a:extLst>
                          <a:ext uri="{FF2B5EF4-FFF2-40B4-BE49-F238E27FC236}">
                            <a16:creationId xmlns:a16="http://schemas.microsoft.com/office/drawing/2014/main" id="{44A5D977-2C8F-969A-A231-F626B72D92A0}"/>
                          </a:ext>
                        </a:extLst>
                      </p:cNvPr>
                      <p:cNvCxnSpPr>
                        <a:cxnSpLocks/>
                        <a:stCxn id="85" idx="0"/>
                      </p:cNvCxnSpPr>
                      <p:nvPr/>
                    </p:nvCxnSpPr>
                    <p:spPr>
                      <a:xfrm>
                        <a:off x="5277687" y="1424282"/>
                        <a:ext cx="0" cy="747992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sp>
                    <p:nvSpPr>
                      <p:cNvPr id="83" name="Oval 82">
                        <a:extLst>
                          <a:ext uri="{FF2B5EF4-FFF2-40B4-BE49-F238E27FC236}">
                            <a16:creationId xmlns:a16="http://schemas.microsoft.com/office/drawing/2014/main" id="{4621D5F2-CE2C-3292-35D6-C1BB8B0C22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05642" y="1603947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595E"/>
                      </a:solidFill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4" name="Oval 83">
                        <a:extLst>
                          <a:ext uri="{FF2B5EF4-FFF2-40B4-BE49-F238E27FC236}">
                            <a16:creationId xmlns:a16="http://schemas.microsoft.com/office/drawing/2014/main" id="{68C3CBA0-7F49-8CEA-5973-B08BEFA8A8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05641" y="1783866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595E"/>
                      </a:solidFill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5" name="Oval 84">
                        <a:extLst>
                          <a:ext uri="{FF2B5EF4-FFF2-40B4-BE49-F238E27FC236}">
                            <a16:creationId xmlns:a16="http://schemas.microsoft.com/office/drawing/2014/main" id="{D6E6BE18-15AE-EE9A-6194-2760C81ADF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04995" y="1424282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595E"/>
                      </a:solidFill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80" name="Oval 79">
                      <a:extLst>
                        <a:ext uri="{FF2B5EF4-FFF2-40B4-BE49-F238E27FC236}">
                          <a16:creationId xmlns:a16="http://schemas.microsoft.com/office/drawing/2014/main" id="{856E09A2-922F-7E1F-3E37-36D371DACA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36464" y="1414865"/>
                      <a:ext cx="145383" cy="145383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Oval 80">
                      <a:extLst>
                        <a:ext uri="{FF2B5EF4-FFF2-40B4-BE49-F238E27FC236}">
                          <a16:creationId xmlns:a16="http://schemas.microsoft.com/office/drawing/2014/main" id="{6534ACA7-F9F7-4E78-40C6-80977D4C6F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30166" y="1787487"/>
                      <a:ext cx="145383" cy="145383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69" name="Rectangle 200">
                  <a:extLst>
                    <a:ext uri="{FF2B5EF4-FFF2-40B4-BE49-F238E27FC236}">
                      <a16:creationId xmlns:a16="http://schemas.microsoft.com/office/drawing/2014/main" id="{81F0427C-7186-2A28-8957-F19510BCB1CF}"/>
                    </a:ext>
                  </a:extLst>
                </p:cNvPr>
                <p:cNvSpPr/>
                <p:nvPr/>
              </p:nvSpPr>
              <p:spPr>
                <a:xfrm>
                  <a:off x="4961468" y="1974809"/>
                  <a:ext cx="1083732" cy="111866"/>
                </a:xfrm>
                <a:prstGeom prst="rect">
                  <a:avLst/>
                </a:prstGeom>
                <a:solidFill>
                  <a:srgbClr val="8AC926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33" name="Straight Connector 159">
                <a:extLst>
                  <a:ext uri="{FF2B5EF4-FFF2-40B4-BE49-F238E27FC236}">
                    <a16:creationId xmlns:a16="http://schemas.microsoft.com/office/drawing/2014/main" id="{46A3993F-94D3-A72D-32C4-6DD71642EA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7996" y="6017421"/>
                <a:ext cx="0" cy="10232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34" name="Group 160">
                <a:extLst>
                  <a:ext uri="{FF2B5EF4-FFF2-40B4-BE49-F238E27FC236}">
                    <a16:creationId xmlns:a16="http://schemas.microsoft.com/office/drawing/2014/main" id="{2A150274-8EFB-B113-4526-72BFBC67C957}"/>
                  </a:ext>
                </a:extLst>
              </p:cNvPr>
              <p:cNvGrpSpPr/>
              <p:nvPr/>
            </p:nvGrpSpPr>
            <p:grpSpPr>
              <a:xfrm>
                <a:off x="7365229" y="4319864"/>
                <a:ext cx="1213294" cy="880436"/>
                <a:chOff x="7365229" y="4319864"/>
                <a:chExt cx="1213294" cy="880436"/>
              </a:xfrm>
            </p:grpSpPr>
            <p:cxnSp>
              <p:nvCxnSpPr>
                <p:cNvPr id="35" name="Straight Connector 161">
                  <a:extLst>
                    <a:ext uri="{FF2B5EF4-FFF2-40B4-BE49-F238E27FC236}">
                      <a16:creationId xmlns:a16="http://schemas.microsoft.com/office/drawing/2014/main" id="{C95AF6AC-2E2B-FD75-436C-51371FDA36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95254" y="5134860"/>
                  <a:ext cx="0" cy="6544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36" name="Group 163">
                  <a:extLst>
                    <a:ext uri="{FF2B5EF4-FFF2-40B4-BE49-F238E27FC236}">
                      <a16:creationId xmlns:a16="http://schemas.microsoft.com/office/drawing/2014/main" id="{F7C200E2-A38A-4167-B213-CA706F24F974}"/>
                    </a:ext>
                  </a:extLst>
                </p:cNvPr>
                <p:cNvGrpSpPr/>
                <p:nvPr/>
              </p:nvGrpSpPr>
              <p:grpSpPr>
                <a:xfrm>
                  <a:off x="7365229" y="4319864"/>
                  <a:ext cx="1213294" cy="880436"/>
                  <a:chOff x="4961468" y="1380763"/>
                  <a:chExt cx="1083732" cy="762593"/>
                </a:xfrm>
              </p:grpSpPr>
              <p:grpSp>
                <p:nvGrpSpPr>
                  <p:cNvPr id="37" name="Group 165">
                    <a:extLst>
                      <a:ext uri="{FF2B5EF4-FFF2-40B4-BE49-F238E27FC236}">
                        <a16:creationId xmlns:a16="http://schemas.microsoft.com/office/drawing/2014/main" id="{4D2EC0E3-4459-1D37-0F46-07F3EB5FCE75}"/>
                      </a:ext>
                    </a:extLst>
                  </p:cNvPr>
                  <p:cNvGrpSpPr/>
                  <p:nvPr/>
                </p:nvGrpSpPr>
                <p:grpSpPr>
                  <a:xfrm>
                    <a:off x="4961468" y="1380763"/>
                    <a:ext cx="1083732" cy="762593"/>
                    <a:chOff x="4961468" y="1380763"/>
                    <a:chExt cx="1083732" cy="762593"/>
                  </a:xfrm>
                </p:grpSpPr>
                <p:sp>
                  <p:nvSpPr>
                    <p:cNvPr id="39" name="Rectangle 170">
                      <a:extLst>
                        <a:ext uri="{FF2B5EF4-FFF2-40B4-BE49-F238E27FC236}">
                          <a16:creationId xmlns:a16="http://schemas.microsoft.com/office/drawing/2014/main" id="{434F549E-8A89-4258-21D5-170765CEBA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61468" y="1380763"/>
                      <a:ext cx="1083732" cy="593087"/>
                    </a:xfrm>
                    <a:prstGeom prst="rect">
                      <a:avLst/>
                    </a:prstGeom>
                    <a:solidFill>
                      <a:srgbClr val="E1D9EB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40" name="Group 171">
                      <a:extLst>
                        <a:ext uri="{FF2B5EF4-FFF2-40B4-BE49-F238E27FC236}">
                          <a16:creationId xmlns:a16="http://schemas.microsoft.com/office/drawing/2014/main" id="{658B9218-DB63-667E-DBED-0F49FEC7DC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94689" y="1414865"/>
                      <a:ext cx="996193" cy="728491"/>
                      <a:chOff x="4994689" y="1414865"/>
                      <a:chExt cx="996193" cy="728491"/>
                    </a:xfrm>
                  </p:grpSpPr>
                  <p:cxnSp>
                    <p:nvCxnSpPr>
                      <p:cNvPr id="41" name="Straight Connector 172">
                        <a:extLst>
                          <a:ext uri="{FF2B5EF4-FFF2-40B4-BE49-F238E27FC236}">
                            <a16:creationId xmlns:a16="http://schemas.microsoft.com/office/drawing/2014/main" id="{497DF323-412A-0B59-6FEB-C7D437C20AFE}"/>
                          </a:ext>
                        </a:extLst>
                      </p:cNvPr>
                      <p:cNvCxnSpPr>
                        <a:cxnSpLocks/>
                        <a:stCxn id="52" idx="2"/>
                        <a:endCxn id="56" idx="6"/>
                      </p:cNvCxnSpPr>
                      <p:nvPr/>
                    </p:nvCxnSpPr>
                    <p:spPr>
                      <a:xfrm flipV="1">
                        <a:off x="4995336" y="1676639"/>
                        <a:ext cx="995546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42" name="Straight Connector 173">
                        <a:extLst>
                          <a:ext uri="{FF2B5EF4-FFF2-40B4-BE49-F238E27FC236}">
                            <a16:creationId xmlns:a16="http://schemas.microsoft.com/office/drawing/2014/main" id="{3D0DA655-2C10-0D03-D7C6-5A5E86F2076F}"/>
                          </a:ext>
                        </a:extLst>
                      </p:cNvPr>
                      <p:cNvCxnSpPr>
                        <a:cxnSpLocks/>
                        <a:stCxn id="53" idx="2"/>
                        <a:endCxn id="57" idx="6"/>
                      </p:cNvCxnSpPr>
                      <p:nvPr/>
                    </p:nvCxnSpPr>
                    <p:spPr>
                      <a:xfrm flipV="1">
                        <a:off x="4995335" y="1856558"/>
                        <a:ext cx="995546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43" name="Straight Connector 174">
                        <a:extLst>
                          <a:ext uri="{FF2B5EF4-FFF2-40B4-BE49-F238E27FC236}">
                            <a16:creationId xmlns:a16="http://schemas.microsoft.com/office/drawing/2014/main" id="{FC90A259-743D-1FB1-1EE2-8AEB754ABEF6}"/>
                          </a:ext>
                        </a:extLst>
                      </p:cNvPr>
                      <p:cNvCxnSpPr>
                        <a:cxnSpLocks/>
                        <a:stCxn id="54" idx="2"/>
                        <a:endCxn id="58" idx="6"/>
                      </p:cNvCxnSpPr>
                      <p:nvPr/>
                    </p:nvCxnSpPr>
                    <p:spPr>
                      <a:xfrm flipV="1">
                        <a:off x="4994689" y="1496974"/>
                        <a:ext cx="995546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grpSp>
                    <p:nvGrpSpPr>
                      <p:cNvPr id="44" name="Group 175">
                        <a:extLst>
                          <a:ext uri="{FF2B5EF4-FFF2-40B4-BE49-F238E27FC236}">
                            <a16:creationId xmlns:a16="http://schemas.microsoft.com/office/drawing/2014/main" id="{BAB4B4C9-BDBD-EDCF-835D-E718BB00C03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04995" y="1424282"/>
                        <a:ext cx="146030" cy="719074"/>
                        <a:chOff x="5204995" y="1424282"/>
                        <a:chExt cx="146030" cy="719074"/>
                      </a:xfrm>
                    </p:grpSpPr>
                    <p:cxnSp>
                      <p:nvCxnSpPr>
                        <p:cNvPr id="64" name="Straight Connector 194">
                          <a:extLst>
                            <a:ext uri="{FF2B5EF4-FFF2-40B4-BE49-F238E27FC236}">
                              <a16:creationId xmlns:a16="http://schemas.microsoft.com/office/drawing/2014/main" id="{7555CF30-660E-311A-57C0-9FC3DFA51254}"/>
                            </a:ext>
                          </a:extLst>
                        </p:cNvPr>
                        <p:cNvCxnSpPr>
                          <a:cxnSpLocks/>
                          <a:stCxn id="67" idx="0"/>
                        </p:cNvCxnSpPr>
                        <p:nvPr/>
                      </p:nvCxnSpPr>
                      <p:spPr>
                        <a:xfrm>
                          <a:off x="5277687" y="1424282"/>
                          <a:ext cx="0" cy="719074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sp>
                      <p:nvSpPr>
                        <p:cNvPr id="65" name="Oval 64">
                          <a:extLst>
                            <a:ext uri="{FF2B5EF4-FFF2-40B4-BE49-F238E27FC236}">
                              <a16:creationId xmlns:a16="http://schemas.microsoft.com/office/drawing/2014/main" id="{1D7BA256-D7D1-42D5-A1A6-F017DFA4A9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2" y="1603947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6" name="Oval 65">
                          <a:extLst>
                            <a:ext uri="{FF2B5EF4-FFF2-40B4-BE49-F238E27FC236}">
                              <a16:creationId xmlns:a16="http://schemas.microsoft.com/office/drawing/2014/main" id="{64C67252-65E3-7242-029F-2AD231D5AB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1" y="1783866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7" name="Oval 66">
                          <a:extLst>
                            <a:ext uri="{FF2B5EF4-FFF2-40B4-BE49-F238E27FC236}">
                              <a16:creationId xmlns:a16="http://schemas.microsoft.com/office/drawing/2014/main" id="{983D791D-932E-0427-7DFC-A4CDEB5AF9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4995" y="1424282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45" name="Group 176">
                        <a:extLst>
                          <a:ext uri="{FF2B5EF4-FFF2-40B4-BE49-F238E27FC236}">
                            <a16:creationId xmlns:a16="http://schemas.microsoft.com/office/drawing/2014/main" id="{252FE543-D4AC-A7A5-3ED9-6D4E220CA57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419036" y="1419988"/>
                        <a:ext cx="146030" cy="723368"/>
                        <a:chOff x="5204995" y="1424282"/>
                        <a:chExt cx="146030" cy="723368"/>
                      </a:xfrm>
                    </p:grpSpPr>
                    <p:cxnSp>
                      <p:nvCxnSpPr>
                        <p:cNvPr id="59" name="Straight Connector 190">
                          <a:extLst>
                            <a:ext uri="{FF2B5EF4-FFF2-40B4-BE49-F238E27FC236}">
                              <a16:creationId xmlns:a16="http://schemas.microsoft.com/office/drawing/2014/main" id="{9B499388-F245-7FE1-3061-D6E8C8D30FFE}"/>
                            </a:ext>
                          </a:extLst>
                        </p:cNvPr>
                        <p:cNvCxnSpPr>
                          <a:cxnSpLocks/>
                          <a:stCxn id="63" idx="0"/>
                          <a:endCxn id="70" idx="0"/>
                        </p:cNvCxnSpPr>
                        <p:nvPr/>
                      </p:nvCxnSpPr>
                      <p:spPr>
                        <a:xfrm>
                          <a:off x="5277687" y="1424282"/>
                          <a:ext cx="0" cy="723368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sp>
                      <p:nvSpPr>
                        <p:cNvPr id="61" name="Oval 60">
                          <a:extLst>
                            <a:ext uri="{FF2B5EF4-FFF2-40B4-BE49-F238E27FC236}">
                              <a16:creationId xmlns:a16="http://schemas.microsoft.com/office/drawing/2014/main" id="{448417B8-241D-145A-4554-6934204677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2" y="1603947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2" name="Oval 61">
                          <a:extLst>
                            <a:ext uri="{FF2B5EF4-FFF2-40B4-BE49-F238E27FC236}">
                              <a16:creationId xmlns:a16="http://schemas.microsoft.com/office/drawing/2014/main" id="{2C912741-4FFB-039B-29AE-F692BCC8CA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1" y="1783866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3" name="Oval 62">
                          <a:extLst>
                            <a:ext uri="{FF2B5EF4-FFF2-40B4-BE49-F238E27FC236}">
                              <a16:creationId xmlns:a16="http://schemas.microsoft.com/office/drawing/2014/main" id="{F2E71529-AD8A-262F-D60B-283319EC4E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4995" y="1424282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46" name="Oval 45">
                        <a:extLst>
                          <a:ext uri="{FF2B5EF4-FFF2-40B4-BE49-F238E27FC236}">
                            <a16:creationId xmlns:a16="http://schemas.microsoft.com/office/drawing/2014/main" id="{5A70C609-8392-42A8-C965-6BFE6831C8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33076" y="1599653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E1D9EB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Arial" panose="020B0604020202020204" pitchFamily="34" charset="0"/>
                          </a:rPr>
                          <a:t>…</a:t>
                        </a:r>
                      </a:p>
                    </p:txBody>
                  </p:sp>
                  <p:grpSp>
                    <p:nvGrpSpPr>
                      <p:cNvPr id="47" name="Group 178">
                        <a:extLst>
                          <a:ext uri="{FF2B5EF4-FFF2-40B4-BE49-F238E27FC236}">
                            <a16:creationId xmlns:a16="http://schemas.microsoft.com/office/drawing/2014/main" id="{765CE2A6-23D2-F21C-49BA-E434EA008F0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44852" y="1424282"/>
                        <a:ext cx="146030" cy="719074"/>
                        <a:chOff x="5204995" y="1424282"/>
                        <a:chExt cx="146030" cy="719074"/>
                      </a:xfrm>
                    </p:grpSpPr>
                    <p:cxnSp>
                      <p:nvCxnSpPr>
                        <p:cNvPr id="55" name="Straight Connector 186">
                          <a:extLst>
                            <a:ext uri="{FF2B5EF4-FFF2-40B4-BE49-F238E27FC236}">
                              <a16:creationId xmlns:a16="http://schemas.microsoft.com/office/drawing/2014/main" id="{091747AF-1D13-DADC-EB23-0AE669BBFEFD}"/>
                            </a:ext>
                          </a:extLst>
                        </p:cNvPr>
                        <p:cNvCxnSpPr>
                          <a:cxnSpLocks/>
                          <a:stCxn id="58" idx="0"/>
                        </p:cNvCxnSpPr>
                        <p:nvPr/>
                      </p:nvCxnSpPr>
                      <p:spPr>
                        <a:xfrm>
                          <a:off x="5277687" y="1424282"/>
                          <a:ext cx="0" cy="719074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FB36C109-502D-D43C-DE01-DCB85C8F12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2" y="1603947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7" name="Oval 56">
                          <a:extLst>
                            <a:ext uri="{FF2B5EF4-FFF2-40B4-BE49-F238E27FC236}">
                              <a16:creationId xmlns:a16="http://schemas.microsoft.com/office/drawing/2014/main" id="{E3EA9BD0-573B-87CF-5B5D-C4B58AF541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1" y="1783866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CECA2DC2-7C4E-3D04-3BB6-BE4F1D2E795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4995" y="1424282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48" name="Group 179">
                        <a:extLst>
                          <a:ext uri="{FF2B5EF4-FFF2-40B4-BE49-F238E27FC236}">
                            <a16:creationId xmlns:a16="http://schemas.microsoft.com/office/drawing/2014/main" id="{5D74E11B-7125-E8E8-1343-876458A560D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994689" y="1429152"/>
                        <a:ext cx="146030" cy="706836"/>
                        <a:chOff x="5204995" y="1424282"/>
                        <a:chExt cx="146030" cy="706836"/>
                      </a:xfrm>
                    </p:grpSpPr>
                    <p:cxnSp>
                      <p:nvCxnSpPr>
                        <p:cNvPr id="51" name="Straight Connector 182">
                          <a:extLst>
                            <a:ext uri="{FF2B5EF4-FFF2-40B4-BE49-F238E27FC236}">
                              <a16:creationId xmlns:a16="http://schemas.microsoft.com/office/drawing/2014/main" id="{CDB9B5C9-B63A-39BF-4DA8-BC41F92A3021}"/>
                            </a:ext>
                          </a:extLst>
                        </p:cNvPr>
                        <p:cNvCxnSpPr>
                          <a:cxnSpLocks/>
                          <a:stCxn id="54" idx="0"/>
                        </p:cNvCxnSpPr>
                        <p:nvPr/>
                      </p:nvCxnSpPr>
                      <p:spPr>
                        <a:xfrm>
                          <a:off x="5277687" y="1424282"/>
                          <a:ext cx="0" cy="706836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sp>
                      <p:nvSpPr>
                        <p:cNvPr id="52" name="Oval 51">
                          <a:extLst>
                            <a:ext uri="{FF2B5EF4-FFF2-40B4-BE49-F238E27FC236}">
                              <a16:creationId xmlns:a16="http://schemas.microsoft.com/office/drawing/2014/main" id="{1C9C677C-5B1D-C6C2-49CF-47C2925B22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2" y="1603947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3" name="Oval 52">
                          <a:extLst>
                            <a:ext uri="{FF2B5EF4-FFF2-40B4-BE49-F238E27FC236}">
                              <a16:creationId xmlns:a16="http://schemas.microsoft.com/office/drawing/2014/main" id="{951BD524-4352-3000-4224-A376407097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1" y="1783866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4" name="Oval 53">
                          <a:extLst>
                            <a:ext uri="{FF2B5EF4-FFF2-40B4-BE49-F238E27FC236}">
                              <a16:creationId xmlns:a16="http://schemas.microsoft.com/office/drawing/2014/main" id="{EDCFD2D0-E57C-513E-543B-A64E620575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4995" y="1424282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49" name="Oval 48">
                        <a:extLst>
                          <a:ext uri="{FF2B5EF4-FFF2-40B4-BE49-F238E27FC236}">
                            <a16:creationId xmlns:a16="http://schemas.microsoft.com/office/drawing/2014/main" id="{B199C92D-B6C0-E427-56A5-C927E62885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36464" y="1414865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E1D9EB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0" name="Oval 49">
                        <a:extLst>
                          <a:ext uri="{FF2B5EF4-FFF2-40B4-BE49-F238E27FC236}">
                            <a16:creationId xmlns:a16="http://schemas.microsoft.com/office/drawing/2014/main" id="{31835518-6425-308B-D3D3-49D6704E64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30166" y="1787487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E1D9EB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38" name="Rectangle 167">
                    <a:extLst>
                      <a:ext uri="{FF2B5EF4-FFF2-40B4-BE49-F238E27FC236}">
                        <a16:creationId xmlns:a16="http://schemas.microsoft.com/office/drawing/2014/main" id="{F3E8543A-16B6-171F-298E-E0767231BE3E}"/>
                      </a:ext>
                    </a:extLst>
                  </p:cNvPr>
                  <p:cNvSpPr/>
                  <p:nvPr/>
                </p:nvSpPr>
                <p:spPr>
                  <a:xfrm>
                    <a:off x="4961468" y="1969094"/>
                    <a:ext cx="1083732" cy="111866"/>
                  </a:xfrm>
                  <a:prstGeom prst="rect">
                    <a:avLst/>
                  </a:prstGeom>
                  <a:solidFill>
                    <a:srgbClr val="8AC926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BF4BB7E-3101-DF08-49CC-E79E13F4FDC1}"/>
                </a:ext>
              </a:extLst>
            </p:cNvPr>
            <p:cNvSpPr txBox="1"/>
            <p:nvPr/>
          </p:nvSpPr>
          <p:spPr>
            <a:xfrm>
              <a:off x="6084945" y="2022641"/>
              <a:ext cx="1987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Main Memory</a:t>
              </a:r>
            </a:p>
          </p:txBody>
        </p: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D28051A1-3FE7-8141-7B95-13040EBE0154}"/>
              </a:ext>
            </a:extLst>
          </p:cNvPr>
          <p:cNvSpPr/>
          <p:nvPr/>
        </p:nvSpPr>
        <p:spPr>
          <a:xfrm>
            <a:off x="5957776" y="4758139"/>
            <a:ext cx="2067129" cy="476229"/>
          </a:xfrm>
          <a:prstGeom prst="rect">
            <a:avLst/>
          </a:prstGeom>
          <a:solidFill>
            <a:srgbClr val="FFCA3A">
              <a:lumMod val="20000"/>
              <a:lumOff val="80000"/>
            </a:srgbClr>
          </a:solidFill>
          <a:ln w="25400" cap="flat" cmpd="sng" algn="ctr">
            <a:solidFill>
              <a:srgbClr val="FF595E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1" u="none" strike="noStrike" kern="0" cap="none" spc="0" normalizeH="0" baseline="0" noProof="0" dirty="0">
                <a:ln>
                  <a:noFill/>
                </a:ln>
                <a:solidFill>
                  <a:srgbClr val="E1616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Processing-Near-Bank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2C4A292-9B4C-64DA-D1EE-4ED9762B4B54}"/>
              </a:ext>
            </a:extLst>
          </p:cNvPr>
          <p:cNvCxnSpPr>
            <a:cxnSpLocks/>
          </p:cNvCxnSpPr>
          <p:nvPr/>
        </p:nvCxnSpPr>
        <p:spPr>
          <a:xfrm>
            <a:off x="7844097" y="4442022"/>
            <a:ext cx="0" cy="654442"/>
          </a:xfrm>
          <a:prstGeom prst="straightConnector1">
            <a:avLst/>
          </a:prstGeom>
          <a:ln w="57150">
            <a:solidFill>
              <a:srgbClr val="6D40DC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D209167-37F2-8D4D-EFAD-1CD41555D605}"/>
              </a:ext>
            </a:extLst>
          </p:cNvPr>
          <p:cNvGrpSpPr/>
          <p:nvPr/>
        </p:nvGrpSpPr>
        <p:grpSpPr>
          <a:xfrm flipH="1">
            <a:off x="5327406" y="4284885"/>
            <a:ext cx="777644" cy="930385"/>
            <a:chOff x="6926972" y="1470482"/>
            <a:chExt cx="1520605" cy="1819275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2D6FBC3-639E-A982-E2C2-C7ABBFB31236}"/>
                </a:ext>
              </a:extLst>
            </p:cNvPr>
            <p:cNvSpPr/>
            <p:nvPr/>
          </p:nvSpPr>
          <p:spPr>
            <a:xfrm>
              <a:off x="6926972" y="1690179"/>
              <a:ext cx="1520605" cy="1520606"/>
            </a:xfrm>
            <a:prstGeom prst="ellipse">
              <a:avLst/>
            </a:prstGeom>
            <a:solidFill>
              <a:srgbClr val="6D40DC"/>
            </a:solidFill>
            <a:ln>
              <a:solidFill>
                <a:srgbClr val="6D40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Graphic 102" descr="Old woman wearing lightning shirt">
              <a:extLst>
                <a:ext uri="{FF2B5EF4-FFF2-40B4-BE49-F238E27FC236}">
                  <a16:creationId xmlns:a16="http://schemas.microsoft.com/office/drawing/2014/main" id="{02298CE1-3276-5991-13B9-15E9B83B9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7011645" y="1470482"/>
              <a:ext cx="1181100" cy="1819275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70122A5-E839-0A07-40F9-8E0D5F2043D3}"/>
              </a:ext>
            </a:extLst>
          </p:cNvPr>
          <p:cNvGrpSpPr/>
          <p:nvPr/>
        </p:nvGrpSpPr>
        <p:grpSpPr>
          <a:xfrm>
            <a:off x="2865395" y="2602420"/>
            <a:ext cx="3076993" cy="376574"/>
            <a:chOff x="3401005" y="2134998"/>
            <a:chExt cx="3076993" cy="376574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FFC03BC7-2503-965B-E830-CB1F58EF7780}"/>
                </a:ext>
              </a:extLst>
            </p:cNvPr>
            <p:cNvCxnSpPr>
              <a:cxnSpLocks/>
            </p:cNvCxnSpPr>
            <p:nvPr/>
          </p:nvCxnSpPr>
          <p:spPr>
            <a:xfrm>
              <a:off x="3401005" y="2511572"/>
              <a:ext cx="3076993" cy="0"/>
            </a:xfrm>
            <a:prstGeom prst="straightConnector1">
              <a:avLst/>
            </a:prstGeom>
            <a:ln w="57150">
              <a:solidFill>
                <a:srgbClr val="6D40DC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EFE6308-605A-8A79-74AF-798B6819EB30}"/>
                </a:ext>
              </a:extLst>
            </p:cNvPr>
            <p:cNvSpPr txBox="1"/>
            <p:nvPr/>
          </p:nvSpPr>
          <p:spPr>
            <a:xfrm>
              <a:off x="3514400" y="2134998"/>
              <a:ext cx="2825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bypass caches completely</a:t>
              </a:r>
              <a:endParaRPr lang="en-US" b="1" i="1" dirty="0"/>
            </a:p>
          </p:txBody>
        </p:sp>
      </p:grpSp>
      <p:sp>
        <p:nvSpPr>
          <p:cNvPr id="114" name="Rectangle 4">
            <a:extLst>
              <a:ext uri="{FF2B5EF4-FFF2-40B4-BE49-F238E27FC236}">
                <a16:creationId xmlns:a16="http://schemas.microsoft.com/office/drawing/2014/main" id="{4B9B0AE1-A4C5-2930-0B37-DBF52DBA8761}"/>
              </a:ext>
            </a:extLst>
          </p:cNvPr>
          <p:cNvSpPr/>
          <p:nvPr/>
        </p:nvSpPr>
        <p:spPr>
          <a:xfrm>
            <a:off x="3635959" y="2445258"/>
            <a:ext cx="1542126" cy="2303481"/>
          </a:xfrm>
          <a:prstGeom prst="rect">
            <a:avLst/>
          </a:prstGeom>
          <a:solidFill>
            <a:srgbClr val="C4D7FC">
              <a:alpha val="10000"/>
            </a:srgbClr>
          </a:solidFill>
          <a:ln w="19050" cap="flat" cmpd="sng" algn="ctr">
            <a:solidFill>
              <a:srgbClr val="000000">
                <a:alpha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Cache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Hierarchy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6C48B4-83D8-70AD-5B9C-A1C00FF5119B}"/>
              </a:ext>
            </a:extLst>
          </p:cNvPr>
          <p:cNvSpPr txBox="1"/>
          <p:nvPr/>
        </p:nvSpPr>
        <p:spPr>
          <a:xfrm>
            <a:off x="0" y="5505509"/>
            <a:ext cx="91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Defenses that restrict the use of the timing channel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with cache management methods are </a:t>
            </a:r>
            <a:r>
              <a:rPr lang="en-US" sz="2400" b="1" dirty="0">
                <a:solidFill>
                  <a:srgbClr val="FF5F25"/>
                </a:solidFill>
                <a:latin typeface="+mj-lt"/>
              </a:rPr>
              <a:t>inapplicable to PIM architectures</a:t>
            </a:r>
          </a:p>
        </p:txBody>
      </p:sp>
    </p:spTree>
    <p:extLst>
      <p:ext uri="{BB962C8B-B14F-4D97-AF65-F5344CB8AC3E}">
        <p14:creationId xmlns:p14="http://schemas.microsoft.com/office/powerpoint/2010/main" val="280751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66337-27B6-269E-B7EC-645BE744D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88B3-2334-7805-4B7C-899596E9F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9B165-DAF7-2E49-F2A6-BFD48D6E0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3DCC6E-8BC0-469E-BF29-8586A8F75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A5D1D3-BFF6-F70B-33F4-5958B5A1F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21</a:t>
            </a:fld>
            <a:endParaRPr lang="tr-TR" dirty="0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FAD82E6A-B07D-9BCD-11A8-529C9DD859CA}"/>
              </a:ext>
            </a:extLst>
          </p:cNvPr>
          <p:cNvSpPr/>
          <p:nvPr/>
        </p:nvSpPr>
        <p:spPr>
          <a:xfrm>
            <a:off x="235868" y="1311231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Motivation and Problem</a:t>
            </a: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82D0496F-4BE9-8D8D-41AF-DB191402F3DC}"/>
              </a:ext>
            </a:extLst>
          </p:cNvPr>
          <p:cNvSpPr/>
          <p:nvPr/>
        </p:nvSpPr>
        <p:spPr>
          <a:xfrm>
            <a:off x="235868" y="2273463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ambria" panose="02040503050406030204" pitchFamily="18" charset="0"/>
              </a:rPr>
              <a:t>Key Observation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A24006F-9F96-999D-5388-1CE97DD4634D}"/>
              </a:ext>
            </a:extLst>
          </p:cNvPr>
          <p:cNvSpPr/>
          <p:nvPr/>
        </p:nvSpPr>
        <p:spPr>
          <a:xfrm>
            <a:off x="235868" y="5160159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ambria" panose="02040503050406030204" pitchFamily="18" charset="0"/>
              </a:rPr>
              <a:t>Conclusion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3EC056AF-4511-C590-AB0A-D387BFB3815E}"/>
              </a:ext>
            </a:extLst>
          </p:cNvPr>
          <p:cNvSpPr/>
          <p:nvPr/>
        </p:nvSpPr>
        <p:spPr>
          <a:xfrm>
            <a:off x="235868" y="3235695"/>
            <a:ext cx="8672264" cy="8101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ambria" panose="02040503050406030204" pitchFamily="18" charset="0"/>
              </a:rPr>
              <a:t>IMPACT </a:t>
            </a: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B8C355A5-322F-DC1E-E2F2-0BF4B3A9BF98}"/>
              </a:ext>
            </a:extLst>
          </p:cNvPr>
          <p:cNvSpPr/>
          <p:nvPr/>
        </p:nvSpPr>
        <p:spPr>
          <a:xfrm>
            <a:off x="235868" y="4197927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ambria" panose="02040503050406030204" pitchFamily="18" charset="0"/>
              </a:rPr>
              <a:t>Mitigating IMPACT</a:t>
            </a:r>
          </a:p>
        </p:txBody>
      </p:sp>
    </p:spTree>
    <p:extLst>
      <p:ext uri="{BB962C8B-B14F-4D97-AF65-F5344CB8AC3E}">
        <p14:creationId xmlns:p14="http://schemas.microsoft.com/office/powerpoint/2010/main" val="1351974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7DC30-7DF0-ADB4-B0F6-701E25638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EBB81927-E689-64E7-B8B9-BDACFB7BA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B75A104-EB1E-CB6F-44C0-2D0A8CDF4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A34CC-BA63-98C1-A6B5-599EF6D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6A1D7-514A-739E-37B2-37DDC79C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22</a:t>
            </a:fld>
            <a:endParaRPr lang="tr-T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310670-8B42-4FFE-87AC-B85F1F4FDAB4}"/>
              </a:ext>
            </a:extLst>
          </p:cNvPr>
          <p:cNvSpPr txBox="1"/>
          <p:nvPr/>
        </p:nvSpPr>
        <p:spPr>
          <a:xfrm>
            <a:off x="2878851" y="681037"/>
            <a:ext cx="3384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 dirty="0">
                <a:solidFill>
                  <a:srgbClr val="316CE3"/>
                </a:solidFill>
              </a:rPr>
              <a:t>IMPA</a:t>
            </a:r>
            <a:r>
              <a:rPr lang="en-US" sz="7200" b="1" dirty="0">
                <a:solidFill>
                  <a:srgbClr val="316CE3"/>
                </a:solidFill>
              </a:rPr>
              <a:t>C</a:t>
            </a:r>
            <a:r>
              <a:rPr lang="en-US" sz="7200" b="1" u="sng" dirty="0">
                <a:solidFill>
                  <a:srgbClr val="316CE3"/>
                </a:solidFill>
              </a:rPr>
              <a:t>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761686-79BC-55C2-204C-21C2D80860F0}"/>
              </a:ext>
            </a:extLst>
          </p:cNvPr>
          <p:cNvSpPr/>
          <p:nvPr/>
        </p:nvSpPr>
        <p:spPr>
          <a:xfrm>
            <a:off x="-107832" y="2012700"/>
            <a:ext cx="9359660" cy="1194739"/>
          </a:xfrm>
          <a:prstGeom prst="rect">
            <a:avLst/>
          </a:prstGeom>
          <a:solidFill>
            <a:srgbClr val="C4D7FC"/>
          </a:solidFill>
          <a:ln w="38100">
            <a:solidFill>
              <a:srgbClr val="316C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a set of high-throughput </a:t>
            </a:r>
            <a:r>
              <a:rPr lang="en-US" sz="2400" u="sng" dirty="0">
                <a:solidFill>
                  <a:schemeClr val="tx1"/>
                </a:solidFill>
                <a:latin typeface="+mj-lt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n-</a:t>
            </a:r>
            <a:r>
              <a:rPr lang="en-US" sz="2400" u="sng" dirty="0">
                <a:solidFill>
                  <a:schemeClr val="tx1"/>
                </a:solidFill>
                <a:latin typeface="+mj-lt"/>
              </a:rPr>
              <a:t>M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emory </a:t>
            </a:r>
            <a:r>
              <a:rPr lang="en-US" sz="2400" u="sng" dirty="0">
                <a:solidFill>
                  <a:schemeClr val="tx1"/>
                </a:solidFill>
                <a:latin typeface="+mj-lt"/>
              </a:rPr>
              <a:t>P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rocessing-based timing </a:t>
            </a:r>
            <a:r>
              <a:rPr lang="en-US" sz="2400" u="sng" dirty="0">
                <a:solidFill>
                  <a:schemeClr val="tx1"/>
                </a:solidFill>
                <a:latin typeface="+mj-lt"/>
              </a:rPr>
              <a:t>At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tacks that leverage direct and fast main memory accesses </a:t>
            </a:r>
            <a:br>
              <a:rPr lang="en-US" sz="2400" dirty="0">
                <a:solidFill>
                  <a:schemeClr val="tx1"/>
                </a:solidFill>
                <a:latin typeface="+mj-lt"/>
              </a:rPr>
            </a:br>
            <a:r>
              <a:rPr lang="en-US" sz="2400" dirty="0">
                <a:solidFill>
                  <a:schemeClr val="tx1"/>
                </a:solidFill>
                <a:latin typeface="+mj-lt"/>
              </a:rPr>
              <a:t>enabled by PIM architectures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7FF2784-16D0-7BB4-67F6-7879E93FD5F7}"/>
              </a:ext>
            </a:extLst>
          </p:cNvPr>
          <p:cNvGrpSpPr/>
          <p:nvPr/>
        </p:nvGrpSpPr>
        <p:grpSpPr>
          <a:xfrm>
            <a:off x="238918" y="3528611"/>
            <a:ext cx="4208463" cy="2660798"/>
            <a:chOff x="238918" y="3528611"/>
            <a:chExt cx="4208463" cy="266079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E48715C-863D-055A-CDD6-6A3E14F849CD}"/>
                </a:ext>
              </a:extLst>
            </p:cNvPr>
            <p:cNvGrpSpPr/>
            <p:nvPr/>
          </p:nvGrpSpPr>
          <p:grpSpPr>
            <a:xfrm>
              <a:off x="238918" y="3528611"/>
              <a:ext cx="4208463" cy="2660798"/>
              <a:chOff x="238918" y="4441744"/>
              <a:chExt cx="4208463" cy="2660798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758863-8FB3-F708-CAAF-A9C467C83274}"/>
                  </a:ext>
                </a:extLst>
              </p:cNvPr>
              <p:cNvSpPr/>
              <p:nvPr/>
            </p:nvSpPr>
            <p:spPr>
              <a:xfrm>
                <a:off x="238918" y="4441744"/>
                <a:ext cx="4208463" cy="2660798"/>
              </a:xfrm>
              <a:prstGeom prst="rect">
                <a:avLst/>
              </a:prstGeom>
              <a:solidFill>
                <a:srgbClr val="FFE0D5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46C237-7521-B9ED-E60A-BC76348B4355}"/>
                  </a:ext>
                </a:extLst>
              </p:cNvPr>
              <p:cNvSpPr txBox="1"/>
              <p:nvPr/>
            </p:nvSpPr>
            <p:spPr>
              <a:xfrm>
                <a:off x="390525" y="6022528"/>
                <a:ext cx="39147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B050"/>
                    </a:solidFill>
                    <a:latin typeface="+mj-lt"/>
                  </a:rPr>
                  <a:t>eliminate</a:t>
                </a:r>
                <a:r>
                  <a:rPr lang="en-US" sz="2400" dirty="0">
                    <a:latin typeface="+mj-lt"/>
                  </a:rPr>
                  <a:t> expensive cache bypassing steps</a:t>
                </a:r>
              </a:p>
            </p:txBody>
          </p:sp>
        </p:grpSp>
        <p:sp>
          <p:nvSpPr>
            <p:cNvPr id="2" name="Rectangle 4">
              <a:extLst>
                <a:ext uri="{FF2B5EF4-FFF2-40B4-BE49-F238E27FC236}">
                  <a16:creationId xmlns:a16="http://schemas.microsoft.com/office/drawing/2014/main" id="{57332A94-EFAA-ABFC-BFA9-D3754311C56A}"/>
                </a:ext>
              </a:extLst>
            </p:cNvPr>
            <p:cNvSpPr/>
            <p:nvPr/>
          </p:nvSpPr>
          <p:spPr>
            <a:xfrm>
              <a:off x="1736801" y="3989795"/>
              <a:ext cx="1068883" cy="779385"/>
            </a:xfrm>
            <a:prstGeom prst="rect">
              <a:avLst/>
            </a:prstGeom>
            <a:solidFill>
              <a:srgbClr val="C4D7FC">
                <a:alpha val="52000"/>
              </a:srgbClr>
            </a:solidFill>
            <a:ln w="12700" cap="flat" cmpd="sng" algn="ctr">
              <a:solidFill>
                <a:srgbClr val="000000">
                  <a:alpha val="56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alpha val="54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Cache</a:t>
              </a:r>
              <a:b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alpha val="54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</a:b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alpha val="54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Hierarchy</a:t>
              </a: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4ECC6408-A916-6446-AE55-2E66EA9159A3}"/>
                </a:ext>
              </a:extLst>
            </p:cNvPr>
            <p:cNvSpPr/>
            <p:nvPr/>
          </p:nvSpPr>
          <p:spPr>
            <a:xfrm>
              <a:off x="927345" y="3989795"/>
              <a:ext cx="655607" cy="779385"/>
            </a:xfrm>
            <a:prstGeom prst="rect">
              <a:avLst/>
            </a:prstGeom>
            <a:solidFill>
              <a:srgbClr val="FFEBCD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Core</a:t>
              </a:r>
            </a:p>
          </p:txBody>
        </p:sp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85C28569-B332-5105-B095-9BFF29493971}"/>
                </a:ext>
              </a:extLst>
            </p:cNvPr>
            <p:cNvSpPr/>
            <p:nvPr/>
          </p:nvSpPr>
          <p:spPr>
            <a:xfrm>
              <a:off x="2959533" y="3989795"/>
              <a:ext cx="1008766" cy="779385"/>
            </a:xfrm>
            <a:prstGeom prst="rect">
              <a:avLst/>
            </a:prstGeom>
            <a:solidFill>
              <a:srgbClr val="C1DEAC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Memory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017B696-A277-0336-5BF0-8152DD8586D1}"/>
                </a:ext>
              </a:extLst>
            </p:cNvPr>
            <p:cNvCxnSpPr>
              <a:cxnSpLocks/>
              <a:stCxn id="6" idx="3"/>
              <a:endCxn id="14" idx="1"/>
            </p:cNvCxnSpPr>
            <p:nvPr/>
          </p:nvCxnSpPr>
          <p:spPr>
            <a:xfrm>
              <a:off x="1582952" y="4379488"/>
              <a:ext cx="1376581" cy="0"/>
            </a:xfrm>
            <a:prstGeom prst="straightConnector1">
              <a:avLst/>
            </a:prstGeom>
            <a:ln w="57150">
              <a:solidFill>
                <a:srgbClr val="6D40DC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2A23A20-9D83-6BF9-9F6C-C057D48590FF}"/>
              </a:ext>
            </a:extLst>
          </p:cNvPr>
          <p:cNvGrpSpPr/>
          <p:nvPr/>
        </p:nvGrpSpPr>
        <p:grpSpPr>
          <a:xfrm>
            <a:off x="4696619" y="3528611"/>
            <a:ext cx="4208463" cy="2660798"/>
            <a:chOff x="4696619" y="3528611"/>
            <a:chExt cx="4208463" cy="266079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8E31B8F-9A8B-D28B-AD5D-56CE9B62C928}"/>
                </a:ext>
              </a:extLst>
            </p:cNvPr>
            <p:cNvGrpSpPr/>
            <p:nvPr/>
          </p:nvGrpSpPr>
          <p:grpSpPr>
            <a:xfrm>
              <a:off x="4696619" y="3528611"/>
              <a:ext cx="4208463" cy="2660798"/>
              <a:chOff x="4696619" y="3528611"/>
              <a:chExt cx="4208463" cy="2660798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D2E206-799E-C296-78E8-444E1645C494}"/>
                  </a:ext>
                </a:extLst>
              </p:cNvPr>
              <p:cNvSpPr/>
              <p:nvPr/>
            </p:nvSpPr>
            <p:spPr>
              <a:xfrm>
                <a:off x="4696619" y="3528611"/>
                <a:ext cx="4208463" cy="2660798"/>
              </a:xfrm>
              <a:prstGeom prst="rect">
                <a:avLst/>
              </a:prstGeom>
              <a:solidFill>
                <a:srgbClr val="FFE0D5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CC891FC-ECC7-F4FA-D487-5511A405FE09}"/>
                  </a:ext>
                </a:extLst>
              </p:cNvPr>
              <p:cNvSpPr txBox="1"/>
              <p:nvPr/>
            </p:nvSpPr>
            <p:spPr>
              <a:xfrm>
                <a:off x="4838700" y="5109395"/>
                <a:ext cx="39147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+mj-lt"/>
                  </a:rPr>
                  <a:t>leverage </a:t>
                </a:r>
                <a:r>
                  <a:rPr lang="en-US" sz="2400" dirty="0">
                    <a:solidFill>
                      <a:srgbClr val="316CE3"/>
                    </a:solidFill>
                    <a:latin typeface="+mj-lt"/>
                  </a:rPr>
                  <a:t>intrinsic parallelism </a:t>
                </a:r>
                <a:r>
                  <a:rPr lang="en-US" sz="2400" dirty="0">
                    <a:latin typeface="+mj-lt"/>
                  </a:rPr>
                  <a:t>of PIM operations</a:t>
                </a:r>
                <a:endParaRPr lang="en-US" sz="2400" dirty="0">
                  <a:solidFill>
                    <a:srgbClr val="316CE3"/>
                  </a:solidFill>
                  <a:latin typeface="+mj-lt"/>
                </a:endParaRPr>
              </a:p>
            </p:txBody>
          </p:sp>
        </p:grpSp>
        <p:sp>
          <p:nvSpPr>
            <p:cNvPr id="31" name="Rectangle 4">
              <a:extLst>
                <a:ext uri="{FF2B5EF4-FFF2-40B4-BE49-F238E27FC236}">
                  <a16:creationId xmlns:a16="http://schemas.microsoft.com/office/drawing/2014/main" id="{13E91280-66C5-94D7-7188-0C9DB89BF3C3}"/>
                </a:ext>
              </a:extLst>
            </p:cNvPr>
            <p:cNvSpPr/>
            <p:nvPr/>
          </p:nvSpPr>
          <p:spPr>
            <a:xfrm>
              <a:off x="5216165" y="3989795"/>
              <a:ext cx="655607" cy="779385"/>
            </a:xfrm>
            <a:prstGeom prst="rect">
              <a:avLst/>
            </a:prstGeom>
            <a:solidFill>
              <a:srgbClr val="FFEBCD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Core</a:t>
              </a:r>
            </a:p>
          </p:txBody>
        </p:sp>
        <p:sp>
          <p:nvSpPr>
            <p:cNvPr id="32" name="Rectangle 4">
              <a:extLst>
                <a:ext uri="{FF2B5EF4-FFF2-40B4-BE49-F238E27FC236}">
                  <a16:creationId xmlns:a16="http://schemas.microsoft.com/office/drawing/2014/main" id="{4F5496F4-B5F0-CFFF-DFE6-0587A8F6498A}"/>
                </a:ext>
              </a:extLst>
            </p:cNvPr>
            <p:cNvSpPr/>
            <p:nvPr/>
          </p:nvSpPr>
          <p:spPr>
            <a:xfrm>
              <a:off x="6263123" y="3989795"/>
              <a:ext cx="2199389" cy="779385"/>
            </a:xfrm>
            <a:prstGeom prst="rect">
              <a:avLst/>
            </a:prstGeom>
            <a:solidFill>
              <a:srgbClr val="C1DEAC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9DEF15D-430C-C29D-DB32-C247706B0660}"/>
                </a:ext>
              </a:extLst>
            </p:cNvPr>
            <p:cNvCxnSpPr>
              <a:cxnSpLocks/>
              <a:stCxn id="31" idx="3"/>
              <a:endCxn id="32" idx="1"/>
            </p:cNvCxnSpPr>
            <p:nvPr/>
          </p:nvCxnSpPr>
          <p:spPr>
            <a:xfrm>
              <a:off x="5871772" y="4379488"/>
              <a:ext cx="391351" cy="0"/>
            </a:xfrm>
            <a:prstGeom prst="straightConnector1">
              <a:avLst/>
            </a:prstGeom>
            <a:ln w="57150">
              <a:solidFill>
                <a:srgbClr val="6D40DC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C5D93D3-C135-23C0-C32F-4C1F1BFAC1A4}"/>
                </a:ext>
              </a:extLst>
            </p:cNvPr>
            <p:cNvSpPr txBox="1"/>
            <p:nvPr/>
          </p:nvSpPr>
          <p:spPr>
            <a:xfrm>
              <a:off x="6284343" y="3698163"/>
              <a:ext cx="2165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Memory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2937B2F-819C-2010-1434-0EB33CE52E04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>
              <a:off x="7362818" y="3989795"/>
              <a:ext cx="0" cy="1663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45E70CB-1B2D-E73C-8628-B5A0A0BE82D7}"/>
                </a:ext>
              </a:extLst>
            </p:cNvPr>
            <p:cNvCxnSpPr>
              <a:cxnSpLocks/>
            </p:cNvCxnSpPr>
            <p:nvPr/>
          </p:nvCxnSpPr>
          <p:spPr>
            <a:xfrm>
              <a:off x="7124693" y="4156095"/>
              <a:ext cx="0" cy="1663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66E288A-F043-D0C9-5E19-94D402BB9DEF}"/>
                </a:ext>
              </a:extLst>
            </p:cNvPr>
            <p:cNvCxnSpPr>
              <a:cxnSpLocks/>
            </p:cNvCxnSpPr>
            <p:nvPr/>
          </p:nvCxnSpPr>
          <p:spPr>
            <a:xfrm>
              <a:off x="7614278" y="4156095"/>
              <a:ext cx="0" cy="16630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rapezoid 152">
              <a:extLst>
                <a:ext uri="{FF2B5EF4-FFF2-40B4-BE49-F238E27FC236}">
                  <a16:creationId xmlns:a16="http://schemas.microsoft.com/office/drawing/2014/main" id="{0C091049-9C0E-F94E-C266-0C8B8223EDA9}"/>
                </a:ext>
              </a:extLst>
            </p:cNvPr>
            <p:cNvSpPr/>
            <p:nvPr/>
          </p:nvSpPr>
          <p:spPr>
            <a:xfrm>
              <a:off x="6889583" y="4093633"/>
              <a:ext cx="946467" cy="124925"/>
            </a:xfrm>
            <a:prstGeom prst="trapezoid">
              <a:avLst>
                <a:gd name="adj" fmla="val 82574"/>
              </a:avLst>
            </a:prstGeom>
            <a:solidFill>
              <a:srgbClr val="1982C3">
                <a:lumMod val="20000"/>
                <a:lumOff val="80000"/>
              </a:srgb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6" name="Rectangle 4">
              <a:extLst>
                <a:ext uri="{FF2B5EF4-FFF2-40B4-BE49-F238E27FC236}">
                  <a16:creationId xmlns:a16="http://schemas.microsoft.com/office/drawing/2014/main" id="{7B89519E-91FA-B8B2-291F-2EC3D273EC15}"/>
                </a:ext>
              </a:extLst>
            </p:cNvPr>
            <p:cNvSpPr/>
            <p:nvPr/>
          </p:nvSpPr>
          <p:spPr>
            <a:xfrm>
              <a:off x="6325057" y="4278460"/>
              <a:ext cx="946467" cy="351415"/>
            </a:xfrm>
            <a:prstGeom prst="rect">
              <a:avLst/>
            </a:prstGeom>
            <a:solidFill>
              <a:srgbClr val="E2F0D8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Bank 0</a:t>
              </a:r>
            </a:p>
          </p:txBody>
        </p:sp>
        <p:sp>
          <p:nvSpPr>
            <p:cNvPr id="67" name="Rectangle 4">
              <a:extLst>
                <a:ext uri="{FF2B5EF4-FFF2-40B4-BE49-F238E27FC236}">
                  <a16:creationId xmlns:a16="http://schemas.microsoft.com/office/drawing/2014/main" id="{10D5D68A-292B-BA43-CBA3-58363FD6D05B}"/>
                </a:ext>
              </a:extLst>
            </p:cNvPr>
            <p:cNvSpPr/>
            <p:nvPr/>
          </p:nvSpPr>
          <p:spPr>
            <a:xfrm>
              <a:off x="7373932" y="4278460"/>
              <a:ext cx="946467" cy="351415"/>
            </a:xfrm>
            <a:prstGeom prst="rect">
              <a:avLst/>
            </a:prstGeom>
            <a:solidFill>
              <a:srgbClr val="E2F0D8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Bank 0</a:t>
              </a:r>
            </a:p>
          </p:txBody>
        </p:sp>
        <p:sp>
          <p:nvSpPr>
            <p:cNvPr id="51" name="Rectangle 4">
              <a:extLst>
                <a:ext uri="{FF2B5EF4-FFF2-40B4-BE49-F238E27FC236}">
                  <a16:creationId xmlns:a16="http://schemas.microsoft.com/office/drawing/2014/main" id="{D8D5B6E3-6535-D8D7-E48F-645282DC5C20}"/>
                </a:ext>
              </a:extLst>
            </p:cNvPr>
            <p:cNvSpPr/>
            <p:nvPr/>
          </p:nvSpPr>
          <p:spPr>
            <a:xfrm>
              <a:off x="6361356" y="4320604"/>
              <a:ext cx="946467" cy="351415"/>
            </a:xfrm>
            <a:prstGeom prst="rect">
              <a:avLst/>
            </a:prstGeom>
            <a:solidFill>
              <a:srgbClr val="E2F0D8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Bank 0</a:t>
              </a:r>
            </a:p>
          </p:txBody>
        </p:sp>
        <p:sp>
          <p:nvSpPr>
            <p:cNvPr id="52" name="Rectangle 4">
              <a:extLst>
                <a:ext uri="{FF2B5EF4-FFF2-40B4-BE49-F238E27FC236}">
                  <a16:creationId xmlns:a16="http://schemas.microsoft.com/office/drawing/2014/main" id="{29FBFA70-38FF-D728-C0EC-C70C062251C8}"/>
                </a:ext>
              </a:extLst>
            </p:cNvPr>
            <p:cNvSpPr/>
            <p:nvPr/>
          </p:nvSpPr>
          <p:spPr>
            <a:xfrm>
              <a:off x="7415654" y="4320603"/>
              <a:ext cx="946467" cy="351415"/>
            </a:xfrm>
            <a:prstGeom prst="rect">
              <a:avLst/>
            </a:prstGeom>
            <a:solidFill>
              <a:srgbClr val="E2F0D8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Bank 1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AC3C2DB-137E-BCEB-E72B-04345E7362BB}"/>
                </a:ext>
              </a:extLst>
            </p:cNvPr>
            <p:cNvCxnSpPr>
              <a:cxnSpLocks/>
            </p:cNvCxnSpPr>
            <p:nvPr/>
          </p:nvCxnSpPr>
          <p:spPr>
            <a:xfrm>
              <a:off x="7210957" y="4171567"/>
              <a:ext cx="0" cy="298072"/>
            </a:xfrm>
            <a:prstGeom prst="straightConnector1">
              <a:avLst/>
            </a:prstGeom>
            <a:ln w="38100">
              <a:solidFill>
                <a:srgbClr val="6D40DC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CE6A633C-1F8B-D807-386A-8D04F070C748}"/>
                </a:ext>
              </a:extLst>
            </p:cNvPr>
            <p:cNvCxnSpPr>
              <a:cxnSpLocks/>
            </p:cNvCxnSpPr>
            <p:nvPr/>
          </p:nvCxnSpPr>
          <p:spPr>
            <a:xfrm>
              <a:off x="7502135" y="4171567"/>
              <a:ext cx="0" cy="298072"/>
            </a:xfrm>
            <a:prstGeom prst="straightConnector1">
              <a:avLst/>
            </a:prstGeom>
            <a:ln w="38100">
              <a:solidFill>
                <a:srgbClr val="6D40DC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26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F55E4-58F3-0328-7B87-E9DE99CE0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B000-AE67-42D7-B6E4-58E34E9A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DD7E8-0BA5-DE8B-FE29-5B4206DB2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709040-151A-6719-3C99-809EF5414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6D8A0-00CE-DDD6-DCCF-2634765F1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23</a:t>
            </a:fld>
            <a:endParaRPr lang="tr-TR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2E2264-F1D0-1023-13E0-98CB0F638A7D}"/>
              </a:ext>
            </a:extLst>
          </p:cNvPr>
          <p:cNvSpPr/>
          <p:nvPr/>
        </p:nvSpPr>
        <p:spPr>
          <a:xfrm>
            <a:off x="428625" y="1384241"/>
            <a:ext cx="8277225" cy="1158933"/>
          </a:xfrm>
          <a:prstGeom prst="roundRect">
            <a:avLst>
              <a:gd name="adj" fmla="val 11749"/>
            </a:avLst>
          </a:prstGeom>
          <a:solidFill>
            <a:srgbClr val="FFEBCD"/>
          </a:solidFill>
          <a:ln w="57150">
            <a:solidFill>
              <a:srgbClr val="FFA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3600" dirty="0">
                <a:solidFill>
                  <a:srgbClr val="E28700"/>
                </a:solidFill>
                <a:latin typeface="+mj-lt"/>
              </a:rPr>
              <a:t>1. IMPACT-PNM Covert Channel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6C6590-E82E-89AC-B636-493AB1A85679}"/>
              </a:ext>
            </a:extLst>
          </p:cNvPr>
          <p:cNvSpPr/>
          <p:nvPr/>
        </p:nvSpPr>
        <p:spPr>
          <a:xfrm>
            <a:off x="428625" y="3063845"/>
            <a:ext cx="8277225" cy="1158933"/>
          </a:xfrm>
          <a:prstGeom prst="roundRect">
            <a:avLst>
              <a:gd name="adj" fmla="val 11749"/>
            </a:avLst>
          </a:prstGeom>
          <a:solidFill>
            <a:srgbClr val="FFEBCD"/>
          </a:solidFill>
          <a:ln w="57150">
            <a:solidFill>
              <a:srgbClr val="FFA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3600" dirty="0">
                <a:solidFill>
                  <a:srgbClr val="E28700"/>
                </a:solidFill>
                <a:latin typeface="+mj-lt"/>
              </a:rPr>
              <a:t>2. IMPACT-PUM Covert Channel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03A2BA-D196-3C4E-17A8-E23F248153B2}"/>
              </a:ext>
            </a:extLst>
          </p:cNvPr>
          <p:cNvSpPr/>
          <p:nvPr/>
        </p:nvSpPr>
        <p:spPr>
          <a:xfrm>
            <a:off x="428625" y="4743450"/>
            <a:ext cx="8277225" cy="1158933"/>
          </a:xfrm>
          <a:prstGeom prst="roundRect">
            <a:avLst>
              <a:gd name="adj" fmla="val 11749"/>
            </a:avLst>
          </a:prstGeom>
          <a:solidFill>
            <a:srgbClr val="FFEBCD"/>
          </a:solidFill>
          <a:ln w="57150">
            <a:solidFill>
              <a:srgbClr val="FFA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3600" dirty="0">
                <a:solidFill>
                  <a:srgbClr val="E28700"/>
                </a:solidFill>
                <a:latin typeface="+mj-lt"/>
              </a:rPr>
              <a:t>3. PNM-Based Genomic Privacy Attack</a:t>
            </a:r>
          </a:p>
        </p:txBody>
      </p:sp>
    </p:spTree>
    <p:extLst>
      <p:ext uri="{BB962C8B-B14F-4D97-AF65-F5344CB8AC3E}">
        <p14:creationId xmlns:p14="http://schemas.microsoft.com/office/powerpoint/2010/main" val="811805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7FEA1-F0DE-A420-E5EC-117FFE45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F6B9B-C393-D9F4-F518-AF800B72A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E1257C"/>
                </a:solidFill>
                <a:latin typeface="+mj-lt"/>
              </a:rPr>
              <a:t>Environment: </a:t>
            </a:r>
            <a:r>
              <a:rPr lang="en-US" sz="2400" dirty="0"/>
              <a:t>S</a:t>
            </a:r>
            <a:r>
              <a:rPr lang="en-US" sz="2400" dirty="0">
                <a:latin typeface="+mj-lt"/>
              </a:rPr>
              <a:t>ystem simulation using </a:t>
            </a:r>
            <a:r>
              <a:rPr lang="en-US" sz="2400" dirty="0">
                <a:solidFill>
                  <a:srgbClr val="316CE3"/>
                </a:solidFill>
                <a:latin typeface="+mj-lt"/>
              </a:rPr>
              <a:t>Sniper</a:t>
            </a:r>
            <a:r>
              <a:rPr lang="en-US" sz="2400" dirty="0">
                <a:latin typeface="+mj-lt"/>
              </a:rPr>
              <a:t> [Carlson+, SC'11]</a:t>
            </a:r>
          </a:p>
          <a:p>
            <a:pPr lvl="1"/>
            <a:r>
              <a:rPr lang="en-US" sz="2000" b="1" dirty="0"/>
              <a:t>PNM architecture: </a:t>
            </a:r>
            <a:r>
              <a:rPr lang="en-US" sz="2000" dirty="0"/>
              <a:t>PIM-Enabled Instructions [Ahn+,ISCA'15]</a:t>
            </a:r>
          </a:p>
          <a:p>
            <a:pPr lvl="1"/>
            <a:r>
              <a:rPr lang="en-US" sz="2000" b="1" dirty="0">
                <a:latin typeface="+mj-lt"/>
              </a:rPr>
              <a:t>PUM architecture: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RowClone</a:t>
            </a:r>
            <a:r>
              <a:rPr lang="en-US" sz="2000" dirty="0">
                <a:latin typeface="+mj-lt"/>
              </a:rPr>
              <a:t> [Seshadri+,MICRO'1</a:t>
            </a:r>
            <a:r>
              <a:rPr lang="en-US" sz="2000" dirty="0"/>
              <a:t>3</a:t>
            </a:r>
            <a:r>
              <a:rPr lang="en-US" sz="2000" dirty="0">
                <a:latin typeface="+mj-lt"/>
              </a:rPr>
              <a:t>]</a:t>
            </a:r>
          </a:p>
          <a:p>
            <a:pPr lvl="1"/>
            <a:endParaRPr lang="en-US" sz="1600" dirty="0">
              <a:latin typeface="+mj-lt"/>
            </a:endParaRPr>
          </a:p>
          <a:p>
            <a:r>
              <a:rPr lang="en-US" sz="2400" b="1" dirty="0">
                <a:solidFill>
                  <a:srgbClr val="6D40DC"/>
                </a:solidFill>
                <a:latin typeface="+mj-lt"/>
              </a:rPr>
              <a:t>System Configuration:</a:t>
            </a:r>
          </a:p>
          <a:p>
            <a:pPr marL="457200" lvl="1" indent="0">
              <a:buNone/>
            </a:pPr>
            <a:r>
              <a:rPr lang="en-US" sz="1900" b="1" dirty="0">
                <a:latin typeface="+mj-lt"/>
              </a:rPr>
              <a:t>Processor</a:t>
            </a:r>
            <a:r>
              <a:rPr lang="en-US" sz="1900" dirty="0">
                <a:latin typeface="+mj-lt"/>
              </a:rPr>
              <a:t> 		Out-of-order, 2.6GHz clock frequency</a:t>
            </a:r>
          </a:p>
          <a:p>
            <a:pPr marL="457200" lvl="1" indent="0">
              <a:buNone/>
            </a:pPr>
            <a:r>
              <a:rPr lang="en-US" sz="1900" b="1" dirty="0">
                <a:latin typeface="+mj-lt"/>
              </a:rPr>
              <a:t>DRAM</a:t>
            </a:r>
            <a:r>
              <a:rPr lang="en-US" sz="1900" dirty="0">
                <a:latin typeface="+mj-lt"/>
              </a:rPr>
              <a:t> 		DDR4, 1 channel, 1 rank/channel, 4 bank groups,</a:t>
            </a:r>
          </a:p>
          <a:p>
            <a:pPr marL="457200" lvl="1" indent="0">
              <a:buNone/>
            </a:pPr>
            <a:r>
              <a:rPr lang="en-US" sz="1900" dirty="0">
                <a:latin typeface="+mj-lt"/>
              </a:rPr>
              <a:t>			4 banks/bank group, 128K rows/bank</a:t>
            </a:r>
          </a:p>
          <a:p>
            <a:pPr marL="457200" lvl="1" indent="0">
              <a:buNone/>
            </a:pPr>
            <a:r>
              <a:rPr lang="en-US" sz="1900" b="1" dirty="0"/>
              <a:t>Mem Ctrl.		</a:t>
            </a:r>
            <a:r>
              <a:rPr lang="en-US" sz="1900" dirty="0"/>
              <a:t>Open Row Policy, Row Timeout = 100 ns</a:t>
            </a:r>
            <a:endParaRPr lang="en-US" sz="1900" dirty="0">
              <a:latin typeface="+mj-lt"/>
            </a:endParaRPr>
          </a:p>
          <a:p>
            <a:pPr marL="457200" lvl="1" indent="0">
              <a:buNone/>
            </a:pPr>
            <a:r>
              <a:rPr lang="en-US" sz="1900" b="1" dirty="0"/>
              <a:t>MMU		</a:t>
            </a:r>
            <a:r>
              <a:rPr lang="en-US" sz="1900" dirty="0"/>
              <a:t>L1 DTLB (4KB): 64-entry, 4-way, 1-cycle, </a:t>
            </a:r>
            <a:br>
              <a:rPr lang="en-US" sz="1900" dirty="0"/>
            </a:br>
            <a:r>
              <a:rPr lang="en-US" sz="1900" dirty="0"/>
              <a:t>			L1 DTLB (2MB): 32-entry, 4-way, 1-cycle, </a:t>
            </a:r>
            <a:br>
              <a:rPr lang="en-US" sz="1900" dirty="0"/>
            </a:br>
            <a:r>
              <a:rPr lang="en-US" sz="1900" dirty="0"/>
              <a:t>			L2 TLB: 1536-entry, 12-way, 12-cycle</a:t>
            </a:r>
            <a:endParaRPr lang="en-US" sz="1900" dirty="0">
              <a:latin typeface="+mj-lt"/>
            </a:endParaRPr>
          </a:p>
          <a:p>
            <a:pPr marL="457200" lvl="1" indent="0">
              <a:buNone/>
            </a:pPr>
            <a:r>
              <a:rPr lang="en-US" sz="1900" b="1" dirty="0">
                <a:latin typeface="+mj-lt"/>
              </a:rPr>
              <a:t>LLC		</a:t>
            </a:r>
            <a:r>
              <a:rPr lang="en-US" sz="1900" dirty="0">
                <a:latin typeface="+mj-lt"/>
              </a:rPr>
              <a:t>	2 MB/core, 16-way, 50-cycle access latency</a:t>
            </a:r>
          </a:p>
          <a:p>
            <a:pPr marL="457200" lvl="1" indent="0">
              <a:buNone/>
            </a:pPr>
            <a:endParaRPr lang="en-US" sz="1100" b="1" dirty="0">
              <a:solidFill>
                <a:srgbClr val="6D40DC"/>
              </a:solidFill>
            </a:endParaRPr>
          </a:p>
          <a:p>
            <a:r>
              <a:rPr lang="en-US" sz="2400" b="1" dirty="0">
                <a:solidFill>
                  <a:srgbClr val="F23F00"/>
                </a:solidFill>
              </a:rPr>
              <a:t>Comparison Points:</a:t>
            </a:r>
          </a:p>
          <a:p>
            <a:pPr lvl="1"/>
            <a:r>
              <a:rPr lang="en-US" sz="2000" dirty="0"/>
              <a:t>DRAMA-</a:t>
            </a:r>
            <a:r>
              <a:rPr lang="en-US" sz="2000" dirty="0" err="1"/>
              <a:t>clflush</a:t>
            </a:r>
            <a:r>
              <a:rPr lang="en-US" sz="2000" dirty="0"/>
              <a:t>, DRAMA-eviction, DMA-Engine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952ED1-A36F-2B86-51F0-FA646B9A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60429-07F0-2F36-3D7D-A1FD3C3A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24</a:t>
            </a:fld>
            <a:endParaRPr lang="tr-TR" dirty="0"/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31D71FD5-75DA-D44F-DEE1-FFA98D9D4C76}"/>
              </a:ext>
            </a:extLst>
          </p:cNvPr>
          <p:cNvSpPr txBox="1">
            <a:spLocks/>
          </p:cNvSpPr>
          <p:nvPr/>
        </p:nvSpPr>
        <p:spPr>
          <a:xfrm>
            <a:off x="394283" y="5935829"/>
            <a:ext cx="8355434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https://github.com/CMU-SAFARI/</a:t>
            </a:r>
            <a:r>
              <a:rPr lang="en-US" dirty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IMPACT</a:t>
            </a:r>
            <a:endParaRPr lang="tr-TR" dirty="0">
              <a:solidFill>
                <a:srgbClr val="2626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35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CB8AB-91B5-027F-3849-CBA3D6424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FA27B-84A4-C2B6-4CDB-086B80D30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2E55-5386-857B-12EB-AE78B705A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D1B9C-0997-F231-5D87-FABB63D4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EB61AF-DE3F-B12B-6BC8-BCF0530BA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25</a:t>
            </a:fld>
            <a:endParaRPr lang="tr-TR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9F2B02-5425-19AC-4A74-28B3D0CE1D35}"/>
              </a:ext>
            </a:extLst>
          </p:cNvPr>
          <p:cNvSpPr/>
          <p:nvPr/>
        </p:nvSpPr>
        <p:spPr>
          <a:xfrm>
            <a:off x="428625" y="1384241"/>
            <a:ext cx="8277225" cy="1158933"/>
          </a:xfrm>
          <a:prstGeom prst="roundRect">
            <a:avLst>
              <a:gd name="adj" fmla="val 11749"/>
            </a:avLst>
          </a:prstGeom>
          <a:solidFill>
            <a:srgbClr val="FFEBCD"/>
          </a:solidFill>
          <a:ln w="57150">
            <a:solidFill>
              <a:srgbClr val="FFA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3600" dirty="0">
                <a:solidFill>
                  <a:srgbClr val="E28700"/>
                </a:solidFill>
                <a:latin typeface="+mj-lt"/>
              </a:rPr>
              <a:t>1. IMPACT-PNM Covert Channel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31F5D5-7CC2-F7C9-1EE4-1717AEFCE461}"/>
              </a:ext>
            </a:extLst>
          </p:cNvPr>
          <p:cNvSpPr/>
          <p:nvPr/>
        </p:nvSpPr>
        <p:spPr>
          <a:xfrm>
            <a:off x="428625" y="3063845"/>
            <a:ext cx="8277225" cy="1158933"/>
          </a:xfrm>
          <a:prstGeom prst="roundRect">
            <a:avLst>
              <a:gd name="adj" fmla="val 11749"/>
            </a:avLst>
          </a:prstGeom>
          <a:solidFill>
            <a:srgbClr val="FFEBCD"/>
          </a:solidFill>
          <a:ln w="57150">
            <a:solidFill>
              <a:srgbClr val="FFA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3600" dirty="0">
                <a:solidFill>
                  <a:srgbClr val="E28700"/>
                </a:solidFill>
                <a:latin typeface="+mj-lt"/>
              </a:rPr>
              <a:t>2. IMPACT-PUM </a:t>
            </a:r>
            <a:r>
              <a:rPr lang="en-US" sz="3600" dirty="0">
                <a:solidFill>
                  <a:srgbClr val="E28700"/>
                </a:solidFill>
              </a:rPr>
              <a:t>Covert Channel</a:t>
            </a:r>
            <a:endParaRPr lang="en-US" sz="3600" dirty="0">
              <a:solidFill>
                <a:srgbClr val="E28700"/>
              </a:solidFill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CFF559-DF6F-F80D-535C-6414D836AE21}"/>
              </a:ext>
            </a:extLst>
          </p:cNvPr>
          <p:cNvSpPr/>
          <p:nvPr/>
        </p:nvSpPr>
        <p:spPr>
          <a:xfrm>
            <a:off x="428625" y="4743450"/>
            <a:ext cx="8277225" cy="1158933"/>
          </a:xfrm>
          <a:prstGeom prst="roundRect">
            <a:avLst>
              <a:gd name="adj" fmla="val 11749"/>
            </a:avLst>
          </a:prstGeom>
          <a:solidFill>
            <a:srgbClr val="FFEBCD"/>
          </a:solidFill>
          <a:ln w="57150">
            <a:solidFill>
              <a:srgbClr val="FFA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3600" dirty="0">
                <a:solidFill>
                  <a:srgbClr val="E28700"/>
                </a:solidFill>
                <a:latin typeface="+mj-lt"/>
              </a:rPr>
              <a:t>3. PNM-Based Genomic Privacy Attack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8B5E34-6A47-25D7-7395-6B5177FD486B}"/>
              </a:ext>
            </a:extLst>
          </p:cNvPr>
          <p:cNvSpPr/>
          <p:nvPr/>
        </p:nvSpPr>
        <p:spPr>
          <a:xfrm>
            <a:off x="249936" y="2695845"/>
            <a:ext cx="8777686" cy="363906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41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839BC-D35E-5020-1028-60A2636CB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PNM Architecture: PIM-Enabled Instructions (PEI)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AC90-FC04-C209-25B1-4A579AFFF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assume </a:t>
            </a:r>
            <a:r>
              <a:rPr lang="en-US" sz="2400" dirty="0">
                <a:solidFill>
                  <a:srgbClr val="E1257C"/>
                </a:solidFill>
              </a:rPr>
              <a:t>PIM-Enabled Instructions [Ahn+, ISCA'15] </a:t>
            </a:r>
            <a:br>
              <a:rPr lang="en-US" sz="2400" dirty="0">
                <a:solidFill>
                  <a:srgbClr val="E1257C"/>
                </a:solidFill>
              </a:rPr>
            </a:br>
            <a:r>
              <a:rPr lang="en-US" sz="2400" dirty="0"/>
              <a:t>as our PNM architecture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42955-0389-30DC-6E9B-B4AD372E8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9552" y="6517178"/>
            <a:ext cx="6646303" cy="204298"/>
          </a:xfrm>
        </p:spPr>
        <p:txBody>
          <a:bodyPr/>
          <a:lstStyle/>
          <a:p>
            <a:r>
              <a:rPr lang="en-US" dirty="0"/>
              <a:t>[1] J. Ahn, S. Yoo, O. Mutlu, and K. Choi, “PIM-enabled Instructions: A Low-overhead,</a:t>
            </a:r>
          </a:p>
          <a:p>
            <a:r>
              <a:rPr lang="en-US" dirty="0"/>
              <a:t>Locality-aware Processing-in-memory Architecture,” in ISCA, 2015.</a:t>
            </a:r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9BEDB-0837-CEA4-5BC2-CB681342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26</a:t>
            </a:fld>
            <a:endParaRPr lang="tr-TR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3F661B5-B1AA-27C4-7250-EF7342B09E91}"/>
              </a:ext>
            </a:extLst>
          </p:cNvPr>
          <p:cNvSpPr/>
          <p:nvPr/>
        </p:nvSpPr>
        <p:spPr>
          <a:xfrm>
            <a:off x="1054408" y="1910602"/>
            <a:ext cx="1316837" cy="818242"/>
          </a:xfrm>
          <a:prstGeom prst="rect">
            <a:avLst/>
          </a:prstGeom>
          <a:solidFill>
            <a:srgbClr val="FFEBCD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Core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A3BFD08-60B4-F051-50BE-991859AE529D}"/>
              </a:ext>
            </a:extLst>
          </p:cNvPr>
          <p:cNvSpPr/>
          <p:nvPr/>
        </p:nvSpPr>
        <p:spPr>
          <a:xfrm>
            <a:off x="3031122" y="1910601"/>
            <a:ext cx="1542126" cy="1415650"/>
          </a:xfrm>
          <a:prstGeom prst="rect">
            <a:avLst/>
          </a:prstGeom>
          <a:solidFill>
            <a:srgbClr val="C4D7FC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Cache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Hierarchy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5C55A2C-FEEE-7BFE-274F-127EE928783F}"/>
              </a:ext>
            </a:extLst>
          </p:cNvPr>
          <p:cNvSpPr/>
          <p:nvPr/>
        </p:nvSpPr>
        <p:spPr>
          <a:xfrm>
            <a:off x="5233126" y="1904506"/>
            <a:ext cx="2807498" cy="2683759"/>
          </a:xfrm>
          <a:prstGeom prst="rect">
            <a:avLst/>
          </a:prstGeom>
          <a:solidFill>
            <a:srgbClr val="E2F0D8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0A32CEA6-1C8E-9B4F-B0CA-FA1ECAC0012A}"/>
              </a:ext>
            </a:extLst>
          </p:cNvPr>
          <p:cNvSpPr/>
          <p:nvPr/>
        </p:nvSpPr>
        <p:spPr>
          <a:xfrm>
            <a:off x="6743778" y="2050932"/>
            <a:ext cx="1106136" cy="439465"/>
          </a:xfrm>
          <a:prstGeom prst="rect">
            <a:avLst/>
          </a:prstGeom>
          <a:solidFill>
            <a:srgbClr val="C2E0AE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DRAM Bank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B140B963-FBA1-C14A-EC42-F6711DEB05CB}"/>
              </a:ext>
            </a:extLst>
          </p:cNvPr>
          <p:cNvSpPr/>
          <p:nvPr/>
        </p:nvSpPr>
        <p:spPr>
          <a:xfrm>
            <a:off x="6743778" y="2602281"/>
            <a:ext cx="1106136" cy="439465"/>
          </a:xfrm>
          <a:prstGeom prst="rect">
            <a:avLst/>
          </a:prstGeom>
          <a:solidFill>
            <a:srgbClr val="C2E0AE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1600" b="1" kern="0" dirty="0"/>
              <a:t>DRAM Bank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D5D63074-CF3F-B414-6AD9-BF26B80BAFBE}"/>
              </a:ext>
            </a:extLst>
          </p:cNvPr>
          <p:cNvSpPr/>
          <p:nvPr/>
        </p:nvSpPr>
        <p:spPr>
          <a:xfrm>
            <a:off x="6743778" y="3484150"/>
            <a:ext cx="1106136" cy="439465"/>
          </a:xfrm>
          <a:prstGeom prst="rect">
            <a:avLst/>
          </a:prstGeom>
          <a:solidFill>
            <a:srgbClr val="C2E0AE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1600" b="1" kern="0" dirty="0"/>
              <a:t>DRAM Bank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2214435C-6D9E-76FE-DB7C-F52189C2B844}"/>
              </a:ext>
            </a:extLst>
          </p:cNvPr>
          <p:cNvSpPr/>
          <p:nvPr/>
        </p:nvSpPr>
        <p:spPr>
          <a:xfrm>
            <a:off x="6743778" y="3996698"/>
            <a:ext cx="1106136" cy="439465"/>
          </a:xfrm>
          <a:prstGeom prst="rect">
            <a:avLst/>
          </a:prstGeom>
          <a:solidFill>
            <a:srgbClr val="C2E0AE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1600" b="1" kern="0" dirty="0"/>
              <a:t>DRAM Bank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238910-6F7C-03A3-CB6C-8F5B258374BE}"/>
              </a:ext>
            </a:extLst>
          </p:cNvPr>
          <p:cNvSpPr txBox="1"/>
          <p:nvPr/>
        </p:nvSpPr>
        <p:spPr>
          <a:xfrm>
            <a:off x="5285232" y="1558359"/>
            <a:ext cx="263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Memory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71C6A3-BD46-D150-FCF9-E48098D5C84A}"/>
              </a:ext>
            </a:extLst>
          </p:cNvPr>
          <p:cNvSpPr txBox="1"/>
          <p:nvPr/>
        </p:nvSpPr>
        <p:spPr>
          <a:xfrm rot="5400000">
            <a:off x="6562610" y="3102868"/>
            <a:ext cx="36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8F34E65-7AE6-A375-61A0-97D7CD6BD06D}"/>
              </a:ext>
            </a:extLst>
          </p:cNvPr>
          <p:cNvGrpSpPr/>
          <p:nvPr/>
        </p:nvGrpSpPr>
        <p:grpSpPr>
          <a:xfrm>
            <a:off x="806051" y="2886786"/>
            <a:ext cx="1810512" cy="1465544"/>
            <a:chOff x="806051" y="2886786"/>
            <a:chExt cx="1810512" cy="1465544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D38E8BBA-0907-AE03-C307-8A68F8CB3918}"/>
                </a:ext>
              </a:extLst>
            </p:cNvPr>
            <p:cNvSpPr/>
            <p:nvPr/>
          </p:nvSpPr>
          <p:spPr>
            <a:xfrm>
              <a:off x="1054407" y="2886786"/>
              <a:ext cx="1316837" cy="439465"/>
            </a:xfrm>
            <a:prstGeom prst="rect">
              <a:avLst/>
            </a:prstGeom>
            <a:solidFill>
              <a:srgbClr val="F9D3E4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PCU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1B174B2-3709-4C9B-4FE4-B79AC42CD619}"/>
                </a:ext>
              </a:extLst>
            </p:cNvPr>
            <p:cNvSpPr txBox="1"/>
            <p:nvPr/>
          </p:nvSpPr>
          <p:spPr>
            <a:xfrm>
              <a:off x="806051" y="3429000"/>
              <a:ext cx="18105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+mj-lt"/>
                </a:rPr>
                <a:t>Host-side </a:t>
              </a:r>
              <a:br>
                <a:rPr lang="en-US" i="1" dirty="0">
                  <a:latin typeface="+mj-lt"/>
                </a:rPr>
              </a:br>
              <a:r>
                <a:rPr lang="en-US" i="1" dirty="0">
                  <a:latin typeface="+mj-lt"/>
                </a:rPr>
                <a:t>PEI compute unit (PCU)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8FC0057-0005-4B19-6E12-7B47869E1C08}"/>
              </a:ext>
            </a:extLst>
          </p:cNvPr>
          <p:cNvGrpSpPr/>
          <p:nvPr/>
        </p:nvGrpSpPr>
        <p:grpSpPr>
          <a:xfrm>
            <a:off x="4953970" y="2051222"/>
            <a:ext cx="2121874" cy="2935999"/>
            <a:chOff x="4953970" y="2051222"/>
            <a:chExt cx="2121874" cy="2935999"/>
          </a:xfrm>
        </p:grpSpPr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45A7DC97-CBFC-5597-84FF-ABB3C99FDDDF}"/>
                </a:ext>
              </a:extLst>
            </p:cNvPr>
            <p:cNvSpPr/>
            <p:nvPr/>
          </p:nvSpPr>
          <p:spPr>
            <a:xfrm>
              <a:off x="5356489" y="2051222"/>
              <a:ext cx="1316837" cy="439465"/>
            </a:xfrm>
            <a:prstGeom prst="rect">
              <a:avLst/>
            </a:prstGeom>
            <a:solidFill>
              <a:srgbClr val="F9D3E4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PCU</a:t>
              </a:r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F6F51C98-96E9-0A85-D0A9-FF065AC4E395}"/>
                </a:ext>
              </a:extLst>
            </p:cNvPr>
            <p:cNvSpPr/>
            <p:nvPr/>
          </p:nvSpPr>
          <p:spPr>
            <a:xfrm>
              <a:off x="5356489" y="2602282"/>
              <a:ext cx="1316837" cy="439465"/>
            </a:xfrm>
            <a:prstGeom prst="rect">
              <a:avLst/>
            </a:prstGeom>
            <a:solidFill>
              <a:srgbClr val="F9D3E4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PCU</a:t>
              </a:r>
            </a:p>
          </p:txBody>
        </p:sp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98EFD46C-61B1-49B4-191D-EE95F3E45D54}"/>
                </a:ext>
              </a:extLst>
            </p:cNvPr>
            <p:cNvSpPr/>
            <p:nvPr/>
          </p:nvSpPr>
          <p:spPr>
            <a:xfrm>
              <a:off x="5356489" y="3484151"/>
              <a:ext cx="1316837" cy="439465"/>
            </a:xfrm>
            <a:prstGeom prst="rect">
              <a:avLst/>
            </a:prstGeom>
            <a:solidFill>
              <a:srgbClr val="F9D3E4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PCU</a:t>
              </a:r>
            </a:p>
          </p:txBody>
        </p: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A4BF4374-C5B3-D72D-8D12-CFA37B387FCD}"/>
                </a:ext>
              </a:extLst>
            </p:cNvPr>
            <p:cNvSpPr/>
            <p:nvPr/>
          </p:nvSpPr>
          <p:spPr>
            <a:xfrm>
              <a:off x="5356489" y="3996699"/>
              <a:ext cx="1316837" cy="439465"/>
            </a:xfrm>
            <a:prstGeom prst="rect">
              <a:avLst/>
            </a:prstGeom>
            <a:solidFill>
              <a:srgbClr val="F9D3E4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PCU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3BFEB0F-91BF-167A-A9D8-31D1FDD6896F}"/>
                </a:ext>
              </a:extLst>
            </p:cNvPr>
            <p:cNvSpPr txBox="1"/>
            <p:nvPr/>
          </p:nvSpPr>
          <p:spPr>
            <a:xfrm>
              <a:off x="4953970" y="4617889"/>
              <a:ext cx="2121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+mj-lt"/>
                </a:rPr>
                <a:t>Memory-side PCUs</a:t>
              </a:r>
            </a:p>
          </p:txBody>
        </p:sp>
      </p:grp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53C8D40-A772-4DDD-7ED0-3220D8EFDBC5}"/>
              </a:ext>
            </a:extLst>
          </p:cNvPr>
          <p:cNvSpPr/>
          <p:nvPr/>
        </p:nvSpPr>
        <p:spPr>
          <a:xfrm rot="16200000">
            <a:off x="1077815" y="4196480"/>
            <a:ext cx="1343475" cy="1712010"/>
          </a:xfrm>
          <a:prstGeom prst="rightArrow">
            <a:avLst>
              <a:gd name="adj1" fmla="val 68486"/>
              <a:gd name="adj2" fmla="val 22956"/>
            </a:avLst>
          </a:prstGeom>
          <a:solidFill>
            <a:srgbClr val="F9D3E4"/>
          </a:solidFill>
          <a:ln w="28575">
            <a:solidFill>
              <a:srgbClr val="E125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rgbClr val="E1257C"/>
                </a:solidFill>
                <a:latin typeface="+mj-lt"/>
              </a:rPr>
              <a:t>Benefitting from </a:t>
            </a:r>
            <a:br>
              <a:rPr lang="en-US" dirty="0">
                <a:solidFill>
                  <a:srgbClr val="E1257C"/>
                </a:solidFill>
                <a:latin typeface="+mj-lt"/>
              </a:rPr>
            </a:br>
            <a:r>
              <a:rPr lang="en-US" dirty="0">
                <a:solidFill>
                  <a:srgbClr val="E1257C"/>
                </a:solidFill>
                <a:latin typeface="+mj-lt"/>
              </a:rPr>
              <a:t>the cache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C34D7018-45E4-85C7-E91D-644EFE603F48}"/>
              </a:ext>
            </a:extLst>
          </p:cNvPr>
          <p:cNvSpPr/>
          <p:nvPr/>
        </p:nvSpPr>
        <p:spPr>
          <a:xfrm rot="16200000">
            <a:off x="5404202" y="4817359"/>
            <a:ext cx="1343474" cy="1712009"/>
          </a:xfrm>
          <a:prstGeom prst="rightArrow">
            <a:avLst>
              <a:gd name="adj1" fmla="val 68486"/>
              <a:gd name="adj2" fmla="val 22956"/>
            </a:avLst>
          </a:prstGeom>
          <a:solidFill>
            <a:srgbClr val="F9D3E4"/>
          </a:solidFill>
          <a:ln w="28575">
            <a:solidFill>
              <a:srgbClr val="E125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rgbClr val="E1257C"/>
                </a:solidFill>
                <a:latin typeface="+mj-lt"/>
              </a:rPr>
              <a:t>Benefitting from </a:t>
            </a:r>
            <a:br>
              <a:rPr lang="en-US" dirty="0">
                <a:solidFill>
                  <a:srgbClr val="E1257C"/>
                </a:solidFill>
                <a:latin typeface="+mj-lt"/>
              </a:rPr>
            </a:br>
            <a:r>
              <a:rPr lang="en-US" dirty="0">
                <a:solidFill>
                  <a:srgbClr val="E1257C"/>
                </a:solidFill>
                <a:latin typeface="+mj-lt"/>
              </a:rPr>
              <a:t>reduced latency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0355852-FA6B-43B2-4D0F-C1A5A54E302C}"/>
              </a:ext>
            </a:extLst>
          </p:cNvPr>
          <p:cNvGrpSpPr/>
          <p:nvPr/>
        </p:nvGrpSpPr>
        <p:grpSpPr>
          <a:xfrm>
            <a:off x="2632416" y="3410180"/>
            <a:ext cx="2339536" cy="1661110"/>
            <a:chOff x="2632416" y="3410180"/>
            <a:chExt cx="2339536" cy="1661110"/>
          </a:xfrm>
        </p:grpSpPr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877D4B57-095B-E4A4-CBBA-62262F3AFE9C}"/>
                </a:ext>
              </a:extLst>
            </p:cNvPr>
            <p:cNvSpPr/>
            <p:nvPr/>
          </p:nvSpPr>
          <p:spPr>
            <a:xfrm>
              <a:off x="3031122" y="3484193"/>
              <a:ext cx="1542126" cy="1104703"/>
            </a:xfrm>
            <a:prstGeom prst="rect">
              <a:avLst/>
            </a:prstGeom>
            <a:solidFill>
              <a:srgbClr val="F9D3E4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Locality Monitor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730D8EC-30FD-94C0-29EE-E689D1723DAF}"/>
                </a:ext>
              </a:extLst>
            </p:cNvPr>
            <p:cNvSpPr/>
            <p:nvPr/>
          </p:nvSpPr>
          <p:spPr>
            <a:xfrm>
              <a:off x="2946179" y="3410180"/>
              <a:ext cx="1712011" cy="1252728"/>
            </a:xfrm>
            <a:prstGeom prst="rect">
              <a:avLst/>
            </a:prstGeom>
            <a:noFill/>
            <a:ln w="38100">
              <a:solidFill>
                <a:srgbClr val="E1257C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600E64E-45BD-5298-3200-281D2C1C5AFB}"/>
                </a:ext>
              </a:extLst>
            </p:cNvPr>
            <p:cNvSpPr txBox="1"/>
            <p:nvPr/>
          </p:nvSpPr>
          <p:spPr>
            <a:xfrm>
              <a:off x="2632416" y="4701958"/>
              <a:ext cx="2339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+mj-lt"/>
                </a:rPr>
                <a:t>PEI Management Unit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19391F0-A836-436B-981D-F49E6D6F861D}"/>
              </a:ext>
            </a:extLst>
          </p:cNvPr>
          <p:cNvSpPr txBox="1"/>
          <p:nvPr/>
        </p:nvSpPr>
        <p:spPr>
          <a:xfrm>
            <a:off x="2488400" y="5202923"/>
            <a:ext cx="2627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scadia Code" panose="020B0509020204030204" pitchFamily="49" charset="0"/>
              </a:rPr>
              <a:t>"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scadia Code" panose="020B0509020204030204" pitchFamily="49" charset="0"/>
              </a:rPr>
              <a:t>pim_add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scadia Code" panose="020B0509020204030204" pitchFamily="49" charset="0"/>
              </a:rPr>
              <a:t> y, &amp;x"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2156E2-976C-3734-11B1-7D3872BFEEA4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371244" y="3106519"/>
            <a:ext cx="659878" cy="0"/>
          </a:xfrm>
          <a:prstGeom prst="straightConnector1">
            <a:avLst/>
          </a:prstGeom>
          <a:ln w="38100">
            <a:solidFill>
              <a:srgbClr val="E1257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50A88C7-F8B0-F1EB-9F04-D2AA20B78C0F}"/>
              </a:ext>
            </a:extLst>
          </p:cNvPr>
          <p:cNvGrpSpPr/>
          <p:nvPr/>
        </p:nvGrpSpPr>
        <p:grpSpPr>
          <a:xfrm>
            <a:off x="6673326" y="2270955"/>
            <a:ext cx="258617" cy="1958196"/>
            <a:chOff x="6673326" y="2270955"/>
            <a:chExt cx="258617" cy="1958196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DE5CD08-00D7-969F-805E-88A7BACA66A6}"/>
                </a:ext>
              </a:extLst>
            </p:cNvPr>
            <p:cNvCxnSpPr>
              <a:cxnSpLocks/>
            </p:cNvCxnSpPr>
            <p:nvPr/>
          </p:nvCxnSpPr>
          <p:spPr>
            <a:xfrm>
              <a:off x="6673326" y="2270955"/>
              <a:ext cx="258617" cy="0"/>
            </a:xfrm>
            <a:prstGeom prst="straightConnector1">
              <a:avLst/>
            </a:prstGeom>
            <a:ln w="38100">
              <a:solidFill>
                <a:srgbClr val="E1257C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32297AA-BB5D-B35D-2FA7-7C8066487EF9}"/>
                </a:ext>
              </a:extLst>
            </p:cNvPr>
            <p:cNvCxnSpPr>
              <a:cxnSpLocks/>
            </p:cNvCxnSpPr>
            <p:nvPr/>
          </p:nvCxnSpPr>
          <p:spPr>
            <a:xfrm>
              <a:off x="6673326" y="2841736"/>
              <a:ext cx="258617" cy="0"/>
            </a:xfrm>
            <a:prstGeom prst="straightConnector1">
              <a:avLst/>
            </a:prstGeom>
            <a:ln w="38100">
              <a:solidFill>
                <a:srgbClr val="E1257C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8EA6C4F-7BDB-5244-A099-45DEBF1633DF}"/>
                </a:ext>
              </a:extLst>
            </p:cNvPr>
            <p:cNvCxnSpPr>
              <a:cxnSpLocks/>
            </p:cNvCxnSpPr>
            <p:nvPr/>
          </p:nvCxnSpPr>
          <p:spPr>
            <a:xfrm>
              <a:off x="6673326" y="3714443"/>
              <a:ext cx="258617" cy="0"/>
            </a:xfrm>
            <a:prstGeom prst="straightConnector1">
              <a:avLst/>
            </a:prstGeom>
            <a:ln w="38100">
              <a:solidFill>
                <a:srgbClr val="E1257C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F0351A8-EB7A-3487-09C8-6F3486AF08A9}"/>
                </a:ext>
              </a:extLst>
            </p:cNvPr>
            <p:cNvCxnSpPr>
              <a:cxnSpLocks/>
            </p:cNvCxnSpPr>
            <p:nvPr/>
          </p:nvCxnSpPr>
          <p:spPr>
            <a:xfrm>
              <a:off x="6673326" y="4229151"/>
              <a:ext cx="258617" cy="0"/>
            </a:xfrm>
            <a:prstGeom prst="straightConnector1">
              <a:avLst/>
            </a:prstGeom>
            <a:ln w="38100">
              <a:solidFill>
                <a:srgbClr val="E1257C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4C136-F461-EAB8-7EED-D8650E4CD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B6A57-7A94-FCD4-CE4C-EE3EAEAB6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IMPACT-PNM: Key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D99FB-225A-B70E-0AAC-09C708133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28700"/>
            <a:ext cx="9143999" cy="51482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E1257C"/>
                </a:solidFill>
              </a:rPr>
              <a:t>Offloads </a:t>
            </a:r>
            <a:r>
              <a:rPr lang="en-US" sz="2400" dirty="0"/>
              <a:t>attack instructions to a </a:t>
            </a:r>
            <a:r>
              <a:rPr lang="en-US" sz="2400" dirty="0">
                <a:solidFill>
                  <a:srgbClr val="E1257C"/>
                </a:solidFill>
              </a:rPr>
              <a:t>memory-side PCU </a:t>
            </a:r>
            <a:r>
              <a:rPr lang="en-US" sz="2400" dirty="0"/>
              <a:t>to </a:t>
            </a:r>
            <a:r>
              <a:rPr lang="en-US" sz="2400" dirty="0">
                <a:solidFill>
                  <a:srgbClr val="E1257C"/>
                </a:solidFill>
              </a:rPr>
              <a:t>eliminate expensive cache bypassing steps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7D5D8-1BAE-C809-C98B-136ABA07D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9552" y="6517178"/>
            <a:ext cx="6646303" cy="204298"/>
          </a:xfrm>
        </p:spPr>
        <p:txBody>
          <a:bodyPr/>
          <a:lstStyle/>
          <a:p>
            <a:r>
              <a:rPr lang="en-US" dirty="0"/>
              <a:t>[1] J. Ahn, S. Yoo, O. Mutlu, and K. Choi, “PIM-enabled Instructions: A Low-overhead,</a:t>
            </a:r>
          </a:p>
          <a:p>
            <a:r>
              <a:rPr lang="en-US" dirty="0"/>
              <a:t>Locality-aware Processing-in-memory Architecture,” in ISCA, 2015.</a:t>
            </a:r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1D247-0DD6-93CD-651B-88FBF69B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27</a:t>
            </a:fld>
            <a:endParaRPr lang="tr-TR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A1CEB3-EBFE-60CA-29F0-8EA3909A8BA3}"/>
              </a:ext>
            </a:extLst>
          </p:cNvPr>
          <p:cNvSpPr/>
          <p:nvPr/>
        </p:nvSpPr>
        <p:spPr>
          <a:xfrm>
            <a:off x="1054408" y="1910602"/>
            <a:ext cx="1316837" cy="818242"/>
          </a:xfrm>
          <a:prstGeom prst="rect">
            <a:avLst/>
          </a:prstGeom>
          <a:solidFill>
            <a:srgbClr val="FFEBCD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Core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3E0BE6-4A2D-263D-82AE-9F068E9ECE77}"/>
              </a:ext>
            </a:extLst>
          </p:cNvPr>
          <p:cNvSpPr/>
          <p:nvPr/>
        </p:nvSpPr>
        <p:spPr>
          <a:xfrm>
            <a:off x="3031122" y="1910601"/>
            <a:ext cx="1542126" cy="1415650"/>
          </a:xfrm>
          <a:prstGeom prst="rect">
            <a:avLst/>
          </a:prstGeom>
          <a:solidFill>
            <a:srgbClr val="C4D7FC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Cache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Hierarchy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342A907-3A01-AF47-0A13-A53A866738D7}"/>
              </a:ext>
            </a:extLst>
          </p:cNvPr>
          <p:cNvSpPr/>
          <p:nvPr/>
        </p:nvSpPr>
        <p:spPr>
          <a:xfrm>
            <a:off x="5233126" y="1904506"/>
            <a:ext cx="2807498" cy="2683759"/>
          </a:xfrm>
          <a:prstGeom prst="rect">
            <a:avLst/>
          </a:prstGeom>
          <a:solidFill>
            <a:srgbClr val="E2F0D8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9B7F298E-4F9C-1E99-B6C3-C1EAF0B8963A}"/>
              </a:ext>
            </a:extLst>
          </p:cNvPr>
          <p:cNvSpPr/>
          <p:nvPr/>
        </p:nvSpPr>
        <p:spPr>
          <a:xfrm>
            <a:off x="6743778" y="2050932"/>
            <a:ext cx="1106136" cy="439465"/>
          </a:xfrm>
          <a:prstGeom prst="rect">
            <a:avLst/>
          </a:prstGeom>
          <a:solidFill>
            <a:srgbClr val="C2E0AE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1600" b="1" kern="0" dirty="0"/>
              <a:t>DRAM Bank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C47C43F5-E03E-F61D-828F-359D36F01AD5}"/>
              </a:ext>
            </a:extLst>
          </p:cNvPr>
          <p:cNvSpPr/>
          <p:nvPr/>
        </p:nvSpPr>
        <p:spPr>
          <a:xfrm>
            <a:off x="6743778" y="2602281"/>
            <a:ext cx="1106136" cy="439465"/>
          </a:xfrm>
          <a:prstGeom prst="rect">
            <a:avLst/>
          </a:prstGeom>
          <a:solidFill>
            <a:srgbClr val="C2E0AE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1600" b="1" kern="0" dirty="0"/>
              <a:t>DRAM Bank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6FAAD28F-EF31-FFB3-FB3E-674839CEB6BF}"/>
              </a:ext>
            </a:extLst>
          </p:cNvPr>
          <p:cNvSpPr/>
          <p:nvPr/>
        </p:nvSpPr>
        <p:spPr>
          <a:xfrm>
            <a:off x="6743778" y="3484150"/>
            <a:ext cx="1106136" cy="439465"/>
          </a:xfrm>
          <a:prstGeom prst="rect">
            <a:avLst/>
          </a:prstGeom>
          <a:solidFill>
            <a:srgbClr val="C2E0AE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1600" b="1" kern="0" dirty="0"/>
              <a:t>DRAM Bank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186E3AFD-E72B-A7B9-D14E-BC63B70211D4}"/>
              </a:ext>
            </a:extLst>
          </p:cNvPr>
          <p:cNvSpPr/>
          <p:nvPr/>
        </p:nvSpPr>
        <p:spPr>
          <a:xfrm>
            <a:off x="6743778" y="3996698"/>
            <a:ext cx="1106136" cy="439465"/>
          </a:xfrm>
          <a:prstGeom prst="rect">
            <a:avLst/>
          </a:prstGeom>
          <a:solidFill>
            <a:srgbClr val="C2E0AE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1600" b="1" kern="0" dirty="0"/>
              <a:t>DRAM Bank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87CAEE-1D20-24AE-715A-FC429BCA4A25}"/>
              </a:ext>
            </a:extLst>
          </p:cNvPr>
          <p:cNvSpPr txBox="1"/>
          <p:nvPr/>
        </p:nvSpPr>
        <p:spPr>
          <a:xfrm>
            <a:off x="5285232" y="1558359"/>
            <a:ext cx="263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Memory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DAABF8-395D-7A82-D649-7BB885B40756}"/>
              </a:ext>
            </a:extLst>
          </p:cNvPr>
          <p:cNvSpPr txBox="1"/>
          <p:nvPr/>
        </p:nvSpPr>
        <p:spPr>
          <a:xfrm rot="5400000">
            <a:off x="6562610" y="3102868"/>
            <a:ext cx="36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75610A-AC32-10A3-BEE9-B40A23811002}"/>
              </a:ext>
            </a:extLst>
          </p:cNvPr>
          <p:cNvGrpSpPr/>
          <p:nvPr/>
        </p:nvGrpSpPr>
        <p:grpSpPr>
          <a:xfrm>
            <a:off x="806051" y="2886786"/>
            <a:ext cx="1810512" cy="1465544"/>
            <a:chOff x="806051" y="2886786"/>
            <a:chExt cx="1810512" cy="1465544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BAF159B7-AB43-8B7D-31E5-5247C1BD534B}"/>
                </a:ext>
              </a:extLst>
            </p:cNvPr>
            <p:cNvSpPr/>
            <p:nvPr/>
          </p:nvSpPr>
          <p:spPr>
            <a:xfrm>
              <a:off x="1054407" y="2886786"/>
              <a:ext cx="1316837" cy="439465"/>
            </a:xfrm>
            <a:prstGeom prst="rect">
              <a:avLst/>
            </a:prstGeom>
            <a:solidFill>
              <a:srgbClr val="F9D3E4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PCU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2B1E3A7-2423-A79D-AE8F-E63AF990D9E3}"/>
                </a:ext>
              </a:extLst>
            </p:cNvPr>
            <p:cNvSpPr txBox="1"/>
            <p:nvPr/>
          </p:nvSpPr>
          <p:spPr>
            <a:xfrm>
              <a:off x="806051" y="3429000"/>
              <a:ext cx="18105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+mj-lt"/>
                </a:rPr>
                <a:t>Host-side </a:t>
              </a:r>
              <a:br>
                <a:rPr lang="en-US" i="1" dirty="0">
                  <a:latin typeface="+mj-lt"/>
                </a:rPr>
              </a:br>
              <a:r>
                <a:rPr lang="en-US" i="1" dirty="0">
                  <a:latin typeface="+mj-lt"/>
                </a:rPr>
                <a:t>PEI compute unit (PCU)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4AF9CDF-A7C7-AA6C-5520-ED77C042E9A6}"/>
              </a:ext>
            </a:extLst>
          </p:cNvPr>
          <p:cNvGrpSpPr/>
          <p:nvPr/>
        </p:nvGrpSpPr>
        <p:grpSpPr>
          <a:xfrm>
            <a:off x="4953970" y="2051222"/>
            <a:ext cx="2121874" cy="2935999"/>
            <a:chOff x="4953970" y="2051222"/>
            <a:chExt cx="2121874" cy="2935999"/>
          </a:xfrm>
        </p:grpSpPr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B90AF1DC-4D99-5F7B-8669-2BF8BA7A9321}"/>
                </a:ext>
              </a:extLst>
            </p:cNvPr>
            <p:cNvSpPr/>
            <p:nvPr/>
          </p:nvSpPr>
          <p:spPr>
            <a:xfrm>
              <a:off x="5356489" y="2051222"/>
              <a:ext cx="1316837" cy="439465"/>
            </a:xfrm>
            <a:prstGeom prst="rect">
              <a:avLst/>
            </a:prstGeom>
            <a:solidFill>
              <a:srgbClr val="F9D3E4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PCU</a:t>
              </a:r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0561B198-FB1D-4D06-6166-F813911A262A}"/>
                </a:ext>
              </a:extLst>
            </p:cNvPr>
            <p:cNvSpPr/>
            <p:nvPr/>
          </p:nvSpPr>
          <p:spPr>
            <a:xfrm>
              <a:off x="5356489" y="2602282"/>
              <a:ext cx="1316837" cy="439465"/>
            </a:xfrm>
            <a:prstGeom prst="rect">
              <a:avLst/>
            </a:prstGeom>
            <a:solidFill>
              <a:srgbClr val="F9D3E4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PCU</a:t>
              </a:r>
            </a:p>
          </p:txBody>
        </p:sp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C72CA245-66D7-8986-4E66-51D580B19316}"/>
                </a:ext>
              </a:extLst>
            </p:cNvPr>
            <p:cNvSpPr/>
            <p:nvPr/>
          </p:nvSpPr>
          <p:spPr>
            <a:xfrm>
              <a:off x="5356489" y="3484151"/>
              <a:ext cx="1316837" cy="439465"/>
            </a:xfrm>
            <a:prstGeom prst="rect">
              <a:avLst/>
            </a:prstGeom>
            <a:solidFill>
              <a:srgbClr val="F9D3E4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PCU</a:t>
              </a:r>
            </a:p>
          </p:txBody>
        </p: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C6019243-9E38-57E8-2610-AD59FD5509B5}"/>
                </a:ext>
              </a:extLst>
            </p:cNvPr>
            <p:cNvSpPr/>
            <p:nvPr/>
          </p:nvSpPr>
          <p:spPr>
            <a:xfrm>
              <a:off x="5356489" y="3996699"/>
              <a:ext cx="1316837" cy="439465"/>
            </a:xfrm>
            <a:prstGeom prst="rect">
              <a:avLst/>
            </a:prstGeom>
            <a:solidFill>
              <a:srgbClr val="F9D3E4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PCU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4EE2FEF-07BE-264E-0EF3-B7CEE6E05D05}"/>
                </a:ext>
              </a:extLst>
            </p:cNvPr>
            <p:cNvSpPr txBox="1"/>
            <p:nvPr/>
          </p:nvSpPr>
          <p:spPr>
            <a:xfrm>
              <a:off x="4953970" y="4617889"/>
              <a:ext cx="2121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+mj-lt"/>
                </a:rPr>
                <a:t>Memory-side PCUs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23501C4-3E33-5D3F-8A76-8224758DA442}"/>
              </a:ext>
            </a:extLst>
          </p:cNvPr>
          <p:cNvGrpSpPr/>
          <p:nvPr/>
        </p:nvGrpSpPr>
        <p:grpSpPr>
          <a:xfrm>
            <a:off x="2632416" y="3484193"/>
            <a:ext cx="2339536" cy="1587097"/>
            <a:chOff x="2632416" y="3484193"/>
            <a:chExt cx="2339536" cy="1587097"/>
          </a:xfrm>
        </p:grpSpPr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B6A3DE6B-270F-C125-0F77-6C166DE89F0A}"/>
                </a:ext>
              </a:extLst>
            </p:cNvPr>
            <p:cNvSpPr/>
            <p:nvPr/>
          </p:nvSpPr>
          <p:spPr>
            <a:xfrm>
              <a:off x="3031122" y="3484193"/>
              <a:ext cx="1542126" cy="1104703"/>
            </a:xfrm>
            <a:prstGeom prst="rect">
              <a:avLst/>
            </a:prstGeom>
            <a:solidFill>
              <a:srgbClr val="F9D3E4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Locality Monitor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273150D-E6B4-F386-F948-DAB11A871E7F}"/>
                </a:ext>
              </a:extLst>
            </p:cNvPr>
            <p:cNvSpPr txBox="1"/>
            <p:nvPr/>
          </p:nvSpPr>
          <p:spPr>
            <a:xfrm>
              <a:off x="2632416" y="4701958"/>
              <a:ext cx="2339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+mj-lt"/>
                </a:rPr>
                <a:t>PEI Management Unit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14FF238-7E26-0DC2-B93A-95CDE83EE3E3}"/>
              </a:ext>
            </a:extLst>
          </p:cNvPr>
          <p:cNvSpPr txBox="1"/>
          <p:nvPr/>
        </p:nvSpPr>
        <p:spPr>
          <a:xfrm>
            <a:off x="2488400" y="5202923"/>
            <a:ext cx="2627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scadia Code" panose="020B0509020204030204" pitchFamily="49" charset="0"/>
              </a:rPr>
              <a:t>"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scadia Code" panose="020B0509020204030204" pitchFamily="49" charset="0"/>
              </a:rPr>
              <a:t>pim_add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scadia Code" panose="020B0509020204030204" pitchFamily="49" charset="0"/>
              </a:rPr>
              <a:t> y, &amp;x"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4BCCE24-4711-C0B4-37FC-07D4AB00105C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371244" y="3106519"/>
            <a:ext cx="659878" cy="0"/>
          </a:xfrm>
          <a:prstGeom prst="straightConnector1">
            <a:avLst/>
          </a:prstGeom>
          <a:ln w="38100">
            <a:solidFill>
              <a:srgbClr val="E1257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B694D37-D207-FD79-6613-4F382036119C}"/>
              </a:ext>
            </a:extLst>
          </p:cNvPr>
          <p:cNvGrpSpPr/>
          <p:nvPr/>
        </p:nvGrpSpPr>
        <p:grpSpPr>
          <a:xfrm>
            <a:off x="6673326" y="2270955"/>
            <a:ext cx="258617" cy="1958196"/>
            <a:chOff x="6673326" y="2270955"/>
            <a:chExt cx="258617" cy="1958196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859550B-F24E-CD00-ED2F-907DC8705ED8}"/>
                </a:ext>
              </a:extLst>
            </p:cNvPr>
            <p:cNvCxnSpPr>
              <a:cxnSpLocks/>
            </p:cNvCxnSpPr>
            <p:nvPr/>
          </p:nvCxnSpPr>
          <p:spPr>
            <a:xfrm>
              <a:off x="6673326" y="2270955"/>
              <a:ext cx="258617" cy="0"/>
            </a:xfrm>
            <a:prstGeom prst="straightConnector1">
              <a:avLst/>
            </a:prstGeom>
            <a:ln w="38100">
              <a:solidFill>
                <a:srgbClr val="E1257C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CB18E61-A2B6-178D-37D3-3210E4E47360}"/>
                </a:ext>
              </a:extLst>
            </p:cNvPr>
            <p:cNvCxnSpPr>
              <a:cxnSpLocks/>
            </p:cNvCxnSpPr>
            <p:nvPr/>
          </p:nvCxnSpPr>
          <p:spPr>
            <a:xfrm>
              <a:off x="6673326" y="2841736"/>
              <a:ext cx="258617" cy="0"/>
            </a:xfrm>
            <a:prstGeom prst="straightConnector1">
              <a:avLst/>
            </a:prstGeom>
            <a:ln w="38100">
              <a:solidFill>
                <a:srgbClr val="E1257C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98FE0F7-6FD5-7AA4-E28F-BF72CAAD46F2}"/>
                </a:ext>
              </a:extLst>
            </p:cNvPr>
            <p:cNvCxnSpPr>
              <a:cxnSpLocks/>
            </p:cNvCxnSpPr>
            <p:nvPr/>
          </p:nvCxnSpPr>
          <p:spPr>
            <a:xfrm>
              <a:off x="6673326" y="3714443"/>
              <a:ext cx="258617" cy="0"/>
            </a:xfrm>
            <a:prstGeom prst="straightConnector1">
              <a:avLst/>
            </a:prstGeom>
            <a:ln w="38100">
              <a:solidFill>
                <a:srgbClr val="E1257C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A9DBDA8-1B8C-F501-C0D1-818BF91A0615}"/>
                </a:ext>
              </a:extLst>
            </p:cNvPr>
            <p:cNvCxnSpPr>
              <a:cxnSpLocks/>
            </p:cNvCxnSpPr>
            <p:nvPr/>
          </p:nvCxnSpPr>
          <p:spPr>
            <a:xfrm>
              <a:off x="6673326" y="4229151"/>
              <a:ext cx="258617" cy="0"/>
            </a:xfrm>
            <a:prstGeom prst="straightConnector1">
              <a:avLst/>
            </a:prstGeom>
            <a:ln w="38100">
              <a:solidFill>
                <a:srgbClr val="E1257C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228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D4A70-2E73-357F-C7D1-73E1C5D06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IMPACT-PNM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DBDE0-EB48-88CB-1B42-FD81A73DD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B4E0AD-6A99-9801-D504-FDF4FF018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19BCA-9ED9-0243-BE0A-B0CE7F1A4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28</a:t>
            </a:fld>
            <a:endParaRPr lang="tr-TR" dirty="0"/>
          </a:p>
        </p:txBody>
      </p:sp>
      <p:sp>
        <p:nvSpPr>
          <p:cNvPr id="36" name="Rectangle 4">
            <a:extLst>
              <a:ext uri="{FF2B5EF4-FFF2-40B4-BE49-F238E27FC236}">
                <a16:creationId xmlns:a16="http://schemas.microsoft.com/office/drawing/2014/main" id="{DF76DA79-B327-8F28-5273-8AE4473B97A5}"/>
              </a:ext>
            </a:extLst>
          </p:cNvPr>
          <p:cNvSpPr/>
          <p:nvPr/>
        </p:nvSpPr>
        <p:spPr>
          <a:xfrm>
            <a:off x="3168251" y="1904506"/>
            <a:ext cx="2807498" cy="2683759"/>
          </a:xfrm>
          <a:prstGeom prst="rect">
            <a:avLst/>
          </a:prstGeom>
          <a:solidFill>
            <a:srgbClr val="E2F0D8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7FF89918-8551-CE58-F4D5-7A42E03F8D71}"/>
              </a:ext>
            </a:extLst>
          </p:cNvPr>
          <p:cNvSpPr/>
          <p:nvPr/>
        </p:nvSpPr>
        <p:spPr>
          <a:xfrm>
            <a:off x="4678903" y="2050932"/>
            <a:ext cx="1106136" cy="439465"/>
          </a:xfrm>
          <a:prstGeom prst="rect">
            <a:avLst/>
          </a:prstGeom>
          <a:solidFill>
            <a:srgbClr val="C2E0AE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1600" b="1" kern="0" dirty="0"/>
              <a:t>DRAM Bank</a:t>
            </a:r>
          </a:p>
        </p:txBody>
      </p:sp>
      <p:sp>
        <p:nvSpPr>
          <p:cNvPr id="38" name="Rectangle 4">
            <a:extLst>
              <a:ext uri="{FF2B5EF4-FFF2-40B4-BE49-F238E27FC236}">
                <a16:creationId xmlns:a16="http://schemas.microsoft.com/office/drawing/2014/main" id="{AD109497-7F19-6483-DD6C-D83DE056CA96}"/>
              </a:ext>
            </a:extLst>
          </p:cNvPr>
          <p:cNvSpPr/>
          <p:nvPr/>
        </p:nvSpPr>
        <p:spPr>
          <a:xfrm>
            <a:off x="4678903" y="2602281"/>
            <a:ext cx="1106136" cy="439465"/>
          </a:xfrm>
          <a:prstGeom prst="rect">
            <a:avLst/>
          </a:prstGeom>
          <a:solidFill>
            <a:srgbClr val="C2E0AE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1600" b="1" kern="0" dirty="0"/>
              <a:t>DRAM Bank</a:t>
            </a: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FBEE4F16-B4C9-EE9D-3487-FFD49217FAF4}"/>
              </a:ext>
            </a:extLst>
          </p:cNvPr>
          <p:cNvSpPr/>
          <p:nvPr/>
        </p:nvSpPr>
        <p:spPr>
          <a:xfrm>
            <a:off x="4678903" y="3484150"/>
            <a:ext cx="1106136" cy="439465"/>
          </a:xfrm>
          <a:prstGeom prst="rect">
            <a:avLst/>
          </a:prstGeom>
          <a:solidFill>
            <a:srgbClr val="C2E0AE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1600" b="1" kern="0" dirty="0"/>
              <a:t>DRAM Bank</a:t>
            </a: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A4027925-5257-D494-93CC-05354DFE2B91}"/>
              </a:ext>
            </a:extLst>
          </p:cNvPr>
          <p:cNvSpPr/>
          <p:nvPr/>
        </p:nvSpPr>
        <p:spPr>
          <a:xfrm>
            <a:off x="4678903" y="3996698"/>
            <a:ext cx="1106136" cy="439465"/>
          </a:xfrm>
          <a:prstGeom prst="rect">
            <a:avLst/>
          </a:prstGeom>
          <a:solidFill>
            <a:srgbClr val="C2E0AE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1600" b="1" kern="0" dirty="0"/>
              <a:t>DRAM Bank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BBD1F1-2D0F-1819-94B1-BFD0733B388E}"/>
              </a:ext>
            </a:extLst>
          </p:cNvPr>
          <p:cNvSpPr txBox="1"/>
          <p:nvPr/>
        </p:nvSpPr>
        <p:spPr>
          <a:xfrm>
            <a:off x="3220357" y="1558359"/>
            <a:ext cx="263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Memory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C10843-F016-C33F-2767-CC7620A3A3CE}"/>
              </a:ext>
            </a:extLst>
          </p:cNvPr>
          <p:cNvSpPr txBox="1"/>
          <p:nvPr/>
        </p:nvSpPr>
        <p:spPr>
          <a:xfrm rot="5400000">
            <a:off x="4497735" y="3102868"/>
            <a:ext cx="36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D0BCC3B-FD1A-29BA-4457-6342B3E806E4}"/>
              </a:ext>
            </a:extLst>
          </p:cNvPr>
          <p:cNvGrpSpPr/>
          <p:nvPr/>
        </p:nvGrpSpPr>
        <p:grpSpPr>
          <a:xfrm>
            <a:off x="2889095" y="2051222"/>
            <a:ext cx="2121874" cy="2935999"/>
            <a:chOff x="4953970" y="2051222"/>
            <a:chExt cx="2121874" cy="2935999"/>
          </a:xfrm>
        </p:grpSpPr>
        <p:sp>
          <p:nvSpPr>
            <p:cNvPr id="44" name="Rectangle 4">
              <a:extLst>
                <a:ext uri="{FF2B5EF4-FFF2-40B4-BE49-F238E27FC236}">
                  <a16:creationId xmlns:a16="http://schemas.microsoft.com/office/drawing/2014/main" id="{3CD837AF-1310-25EA-DDE0-815EFA191947}"/>
                </a:ext>
              </a:extLst>
            </p:cNvPr>
            <p:cNvSpPr/>
            <p:nvPr/>
          </p:nvSpPr>
          <p:spPr>
            <a:xfrm>
              <a:off x="5356489" y="2051222"/>
              <a:ext cx="1316837" cy="439465"/>
            </a:xfrm>
            <a:prstGeom prst="rect">
              <a:avLst/>
            </a:prstGeom>
            <a:solidFill>
              <a:srgbClr val="F9D3E4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PCU</a:t>
              </a:r>
            </a:p>
          </p:txBody>
        </p:sp>
        <p:sp>
          <p:nvSpPr>
            <p:cNvPr id="45" name="Rectangle 4">
              <a:extLst>
                <a:ext uri="{FF2B5EF4-FFF2-40B4-BE49-F238E27FC236}">
                  <a16:creationId xmlns:a16="http://schemas.microsoft.com/office/drawing/2014/main" id="{A8CA5590-2D9B-D884-F0EC-DE496DB480B6}"/>
                </a:ext>
              </a:extLst>
            </p:cNvPr>
            <p:cNvSpPr/>
            <p:nvPr/>
          </p:nvSpPr>
          <p:spPr>
            <a:xfrm>
              <a:off x="5356489" y="2602282"/>
              <a:ext cx="1316837" cy="439465"/>
            </a:xfrm>
            <a:prstGeom prst="rect">
              <a:avLst/>
            </a:prstGeom>
            <a:solidFill>
              <a:srgbClr val="F9D3E4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PCU</a:t>
              </a:r>
            </a:p>
          </p:txBody>
        </p:sp>
        <p:sp>
          <p:nvSpPr>
            <p:cNvPr id="46" name="Rectangle 4">
              <a:extLst>
                <a:ext uri="{FF2B5EF4-FFF2-40B4-BE49-F238E27FC236}">
                  <a16:creationId xmlns:a16="http://schemas.microsoft.com/office/drawing/2014/main" id="{19C7EE3C-EBDE-6BBD-08E3-DD2138FBE5AE}"/>
                </a:ext>
              </a:extLst>
            </p:cNvPr>
            <p:cNvSpPr/>
            <p:nvPr/>
          </p:nvSpPr>
          <p:spPr>
            <a:xfrm>
              <a:off x="5356489" y="3484151"/>
              <a:ext cx="1316837" cy="439465"/>
            </a:xfrm>
            <a:prstGeom prst="rect">
              <a:avLst/>
            </a:prstGeom>
            <a:solidFill>
              <a:srgbClr val="F9D3E4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PCU</a:t>
              </a:r>
            </a:p>
          </p:txBody>
        </p:sp>
        <p:sp>
          <p:nvSpPr>
            <p:cNvPr id="47" name="Rectangle 4">
              <a:extLst>
                <a:ext uri="{FF2B5EF4-FFF2-40B4-BE49-F238E27FC236}">
                  <a16:creationId xmlns:a16="http://schemas.microsoft.com/office/drawing/2014/main" id="{34F8FB0E-02D1-D65A-570D-9AFC0079537E}"/>
                </a:ext>
              </a:extLst>
            </p:cNvPr>
            <p:cNvSpPr/>
            <p:nvPr/>
          </p:nvSpPr>
          <p:spPr>
            <a:xfrm>
              <a:off x="5356489" y="3996699"/>
              <a:ext cx="1316837" cy="439465"/>
            </a:xfrm>
            <a:prstGeom prst="rect">
              <a:avLst/>
            </a:prstGeom>
            <a:solidFill>
              <a:srgbClr val="F9D3E4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PCU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AA969FE-2F3B-D9B5-691A-754FBE880273}"/>
                </a:ext>
              </a:extLst>
            </p:cNvPr>
            <p:cNvSpPr txBox="1"/>
            <p:nvPr/>
          </p:nvSpPr>
          <p:spPr>
            <a:xfrm>
              <a:off x="4953970" y="4617889"/>
              <a:ext cx="2121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+mj-lt"/>
                </a:rPr>
                <a:t>Memory-side PCUs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6F5B93C7-455F-6193-8C51-E0DC254112A9}"/>
              </a:ext>
            </a:extLst>
          </p:cNvPr>
          <p:cNvSpPr/>
          <p:nvPr/>
        </p:nvSpPr>
        <p:spPr>
          <a:xfrm>
            <a:off x="6678348" y="1664207"/>
            <a:ext cx="1914144" cy="1542289"/>
          </a:xfrm>
          <a:prstGeom prst="rect">
            <a:avLst/>
          </a:prstGeom>
          <a:solidFill>
            <a:srgbClr val="C2E0A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5F00438E-6B02-1700-FA82-065A4ABA9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230619"/>
              </p:ext>
            </p:extLst>
          </p:nvPr>
        </p:nvGraphicFramePr>
        <p:xfrm>
          <a:off x="6833248" y="1819313"/>
          <a:ext cx="1604345" cy="655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345">
                  <a:extLst>
                    <a:ext uri="{9D8B030D-6E8A-4147-A177-3AD203B41FA5}">
                      <a16:colId xmlns:a16="http://schemas.microsoft.com/office/drawing/2014/main" val="2187855331"/>
                    </a:ext>
                  </a:extLst>
                </a:gridCol>
              </a:tblGrid>
              <a:tr h="2743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R0</a:t>
                      </a:r>
                    </a:p>
                  </a:txBody>
                  <a:tcPr marL="53357" marR="53357" marT="26678" marB="2667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471364"/>
                  </a:ext>
                </a:extLst>
              </a:tr>
              <a:tr h="2743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S0</a:t>
                      </a:r>
                    </a:p>
                  </a:txBody>
                  <a:tcPr marL="53357" marR="53357" marT="26678" marB="2667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756100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1424D0A3-4B63-382B-697E-4C5814980A49}"/>
              </a:ext>
            </a:extLst>
          </p:cNvPr>
          <p:cNvSpPr txBox="1"/>
          <p:nvPr/>
        </p:nvSpPr>
        <p:spPr>
          <a:xfrm>
            <a:off x="6529090" y="1294045"/>
            <a:ext cx="2212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Bank 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8D3CAE4-95F5-A721-993A-44E30470DE35}"/>
              </a:ext>
            </a:extLst>
          </p:cNvPr>
          <p:cNvSpPr txBox="1"/>
          <p:nvPr/>
        </p:nvSpPr>
        <p:spPr>
          <a:xfrm>
            <a:off x="6529090" y="2449653"/>
            <a:ext cx="221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Row Buffer</a:t>
            </a: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FE8B127F-FBB3-5D2A-F795-879625176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472218"/>
              </p:ext>
            </p:extLst>
          </p:nvPr>
        </p:nvGraphicFramePr>
        <p:xfrm>
          <a:off x="6833248" y="2804426"/>
          <a:ext cx="1604345" cy="281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345">
                  <a:extLst>
                    <a:ext uri="{9D8B030D-6E8A-4147-A177-3AD203B41FA5}">
                      <a16:colId xmlns:a16="http://schemas.microsoft.com/office/drawing/2014/main" val="2187855331"/>
                    </a:ext>
                  </a:extLst>
                </a:gridCol>
              </a:tblGrid>
              <a:tr h="274508"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tx1"/>
                        </a:solidFill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marL="53357" marR="53357" marT="26678" marB="2667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471364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7BF0594E-6820-47B4-DE9C-3D1FCC3828E7}"/>
              </a:ext>
            </a:extLst>
          </p:cNvPr>
          <p:cNvSpPr/>
          <p:nvPr/>
        </p:nvSpPr>
        <p:spPr>
          <a:xfrm>
            <a:off x="6678348" y="3817120"/>
            <a:ext cx="1914144" cy="1542289"/>
          </a:xfrm>
          <a:prstGeom prst="rect">
            <a:avLst/>
          </a:prstGeom>
          <a:solidFill>
            <a:srgbClr val="C2E0A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E4565D8C-0A94-4927-D4F9-F80C4579D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338880"/>
              </p:ext>
            </p:extLst>
          </p:nvPr>
        </p:nvGraphicFramePr>
        <p:xfrm>
          <a:off x="6833248" y="3972226"/>
          <a:ext cx="1604345" cy="655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345">
                  <a:extLst>
                    <a:ext uri="{9D8B030D-6E8A-4147-A177-3AD203B41FA5}">
                      <a16:colId xmlns:a16="http://schemas.microsoft.com/office/drawing/2014/main" val="2187855331"/>
                    </a:ext>
                  </a:extLst>
                </a:gridCol>
              </a:tblGrid>
              <a:tr h="2743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RM-1</a:t>
                      </a:r>
                    </a:p>
                  </a:txBody>
                  <a:tcPr marL="53357" marR="53357" marT="26678" marB="2667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471364"/>
                  </a:ext>
                </a:extLst>
              </a:tr>
              <a:tr h="2743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SM-1</a:t>
                      </a:r>
                    </a:p>
                  </a:txBody>
                  <a:tcPr marL="53357" marR="53357" marT="26678" marB="2667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756100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9F2672C2-1A3C-0DDB-E0F8-4076AB08492B}"/>
              </a:ext>
            </a:extLst>
          </p:cNvPr>
          <p:cNvSpPr txBox="1"/>
          <p:nvPr/>
        </p:nvSpPr>
        <p:spPr>
          <a:xfrm>
            <a:off x="6529090" y="3446958"/>
            <a:ext cx="2212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Bank M - 1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B7E1617-83B4-9C41-FD08-9CA35251F142}"/>
              </a:ext>
            </a:extLst>
          </p:cNvPr>
          <p:cNvSpPr txBox="1"/>
          <p:nvPr/>
        </p:nvSpPr>
        <p:spPr>
          <a:xfrm>
            <a:off x="6529090" y="4602566"/>
            <a:ext cx="221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Row Buffer</a:t>
            </a:r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E28848ED-C09E-C1A1-B064-FDC557042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108978"/>
              </p:ext>
            </p:extLst>
          </p:nvPr>
        </p:nvGraphicFramePr>
        <p:xfrm>
          <a:off x="6833248" y="4957339"/>
          <a:ext cx="1604345" cy="281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345">
                  <a:extLst>
                    <a:ext uri="{9D8B030D-6E8A-4147-A177-3AD203B41FA5}">
                      <a16:colId xmlns:a16="http://schemas.microsoft.com/office/drawing/2014/main" val="2187855331"/>
                    </a:ext>
                  </a:extLst>
                </a:gridCol>
              </a:tblGrid>
              <a:tr h="274508"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tx1"/>
                        </a:solidFill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marL="53357" marR="53357" marT="26678" marB="2667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471364"/>
                  </a:ext>
                </a:extLst>
              </a:tr>
            </a:tbl>
          </a:graphicData>
        </a:graphic>
      </p:graphicFrame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3262C70-D76E-0969-91FA-8A947BAF012F}"/>
              </a:ext>
            </a:extLst>
          </p:cNvPr>
          <p:cNvCxnSpPr/>
          <p:nvPr/>
        </p:nvCxnSpPr>
        <p:spPr>
          <a:xfrm flipV="1">
            <a:off x="5785039" y="1664207"/>
            <a:ext cx="893309" cy="38672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96D5E1F-015A-4E3B-5987-F4BF45560966}"/>
              </a:ext>
            </a:extLst>
          </p:cNvPr>
          <p:cNvCxnSpPr>
            <a:cxnSpLocks/>
          </p:cNvCxnSpPr>
          <p:nvPr/>
        </p:nvCxnSpPr>
        <p:spPr>
          <a:xfrm>
            <a:off x="5804848" y="2471124"/>
            <a:ext cx="873500" cy="73131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A426547-60E2-8F53-67BF-1AA9D4F9051E}"/>
              </a:ext>
            </a:extLst>
          </p:cNvPr>
          <p:cNvCxnSpPr>
            <a:cxnSpLocks/>
          </p:cNvCxnSpPr>
          <p:nvPr/>
        </p:nvCxnSpPr>
        <p:spPr>
          <a:xfrm flipV="1">
            <a:off x="5785039" y="3808304"/>
            <a:ext cx="893309" cy="18839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2376A10-67D1-669E-5478-CD80304068CD}"/>
              </a:ext>
            </a:extLst>
          </p:cNvPr>
          <p:cNvCxnSpPr>
            <a:cxnSpLocks/>
          </p:cNvCxnSpPr>
          <p:nvPr/>
        </p:nvCxnSpPr>
        <p:spPr>
          <a:xfrm>
            <a:off x="5782539" y="4429398"/>
            <a:ext cx="895809" cy="93001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2128173-4CF9-CD84-28A0-4BEE764D581C}"/>
              </a:ext>
            </a:extLst>
          </p:cNvPr>
          <p:cNvGrpSpPr/>
          <p:nvPr/>
        </p:nvGrpSpPr>
        <p:grpSpPr>
          <a:xfrm>
            <a:off x="331514" y="3752130"/>
            <a:ext cx="1376255" cy="1831173"/>
            <a:chOff x="6981613" y="1695031"/>
            <a:chExt cx="1520607" cy="202324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F4B3514-B5A0-3913-A844-AED9C6ABC9C0}"/>
                </a:ext>
              </a:extLst>
            </p:cNvPr>
            <p:cNvSpPr/>
            <p:nvPr/>
          </p:nvSpPr>
          <p:spPr>
            <a:xfrm>
              <a:off x="6981613" y="1863804"/>
              <a:ext cx="1520607" cy="1520607"/>
            </a:xfrm>
            <a:prstGeom prst="ellipse">
              <a:avLst/>
            </a:prstGeom>
            <a:solidFill>
              <a:srgbClr val="B3195F"/>
            </a:solidFill>
            <a:ln>
              <a:solidFill>
                <a:srgbClr val="B319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27A334F-1126-8C7D-A810-A3EC3E21601E}"/>
                </a:ext>
              </a:extLst>
            </p:cNvPr>
            <p:cNvGrpSpPr/>
            <p:nvPr/>
          </p:nvGrpSpPr>
          <p:grpSpPr>
            <a:xfrm>
              <a:off x="7108862" y="1695031"/>
              <a:ext cx="1317430" cy="2023240"/>
              <a:chOff x="7239179" y="1647824"/>
              <a:chExt cx="1317430" cy="2023240"/>
            </a:xfrm>
          </p:grpSpPr>
          <p:pic>
            <p:nvPicPr>
              <p:cNvPr id="74" name="Graphic 73" descr="Man in glasses wearing turtleneck">
                <a:extLst>
                  <a:ext uri="{FF2B5EF4-FFF2-40B4-BE49-F238E27FC236}">
                    <a16:creationId xmlns:a16="http://schemas.microsoft.com/office/drawing/2014/main" id="{016972B3-C38E-0286-CA42-3D7152BF5E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261209" y="1647824"/>
                <a:ext cx="1295400" cy="1743075"/>
              </a:xfrm>
              <a:prstGeom prst="rect">
                <a:avLst/>
              </a:prstGeom>
            </p:spPr>
          </p:pic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1CC0E6E-6DAA-A17E-F2CD-1D962711A08E}"/>
                  </a:ext>
                </a:extLst>
              </p:cNvPr>
              <p:cNvSpPr txBox="1"/>
              <p:nvPr/>
            </p:nvSpPr>
            <p:spPr>
              <a:xfrm>
                <a:off x="7239179" y="3299454"/>
                <a:ext cx="1317430" cy="37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 dirty="0">
                    <a:solidFill>
                      <a:srgbClr val="B3195F"/>
                    </a:solidFill>
                  </a:rPr>
                  <a:t>Receiver</a:t>
                </a: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CA56B44-5CC9-E6D9-3D77-A8FF9575411A}"/>
              </a:ext>
            </a:extLst>
          </p:cNvPr>
          <p:cNvGrpSpPr/>
          <p:nvPr/>
        </p:nvGrpSpPr>
        <p:grpSpPr>
          <a:xfrm>
            <a:off x="402250" y="1088967"/>
            <a:ext cx="1305519" cy="1810295"/>
            <a:chOff x="619450" y="1609725"/>
            <a:chExt cx="1520607" cy="2108546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250BC8E-1227-4D63-C729-B2E968BF0839}"/>
                </a:ext>
              </a:extLst>
            </p:cNvPr>
            <p:cNvSpPr/>
            <p:nvPr/>
          </p:nvSpPr>
          <p:spPr>
            <a:xfrm>
              <a:off x="619450" y="1826054"/>
              <a:ext cx="1520607" cy="1520607"/>
            </a:xfrm>
            <a:prstGeom prst="ellipse">
              <a:avLst/>
            </a:prstGeom>
            <a:solidFill>
              <a:srgbClr val="6D40DC"/>
            </a:solidFill>
            <a:ln>
              <a:solidFill>
                <a:srgbClr val="6D40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8EF1BBE-8C80-9145-5DB8-BF555A9EC671}"/>
                </a:ext>
              </a:extLst>
            </p:cNvPr>
            <p:cNvGrpSpPr/>
            <p:nvPr/>
          </p:nvGrpSpPr>
          <p:grpSpPr>
            <a:xfrm>
              <a:off x="717708" y="1609725"/>
              <a:ext cx="1317430" cy="2108546"/>
              <a:chOff x="717708" y="1609725"/>
              <a:chExt cx="1317430" cy="2108546"/>
            </a:xfrm>
          </p:grpSpPr>
          <p:pic>
            <p:nvPicPr>
              <p:cNvPr id="79" name="Graphic 78" descr="Old woman wearing lightning shirt">
                <a:extLst>
                  <a:ext uri="{FF2B5EF4-FFF2-40B4-BE49-F238E27FC236}">
                    <a16:creationId xmlns:a16="http://schemas.microsoft.com/office/drawing/2014/main" id="{E1A22FB9-8E87-3BFB-17E7-ABC0F39E68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85873" y="1609725"/>
                <a:ext cx="1181100" cy="1819275"/>
              </a:xfrm>
              <a:prstGeom prst="rect">
                <a:avLst/>
              </a:prstGeom>
            </p:spPr>
          </p:pic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DDF8785-9CC9-00AD-4621-5DF56A3994BE}"/>
                  </a:ext>
                </a:extLst>
              </p:cNvPr>
              <p:cNvSpPr txBox="1"/>
              <p:nvPr/>
            </p:nvSpPr>
            <p:spPr>
              <a:xfrm>
                <a:off x="717708" y="3346661"/>
                <a:ext cx="1317430" cy="37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 dirty="0">
                    <a:solidFill>
                      <a:srgbClr val="6D40DC"/>
                    </a:solidFill>
                  </a:rPr>
                  <a:t>Sender</a:t>
                </a: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531487B-2F66-38CF-ED20-9DAFD195CD05}"/>
              </a:ext>
            </a:extLst>
          </p:cNvPr>
          <p:cNvGrpSpPr/>
          <p:nvPr/>
        </p:nvGrpSpPr>
        <p:grpSpPr>
          <a:xfrm>
            <a:off x="287160" y="3050932"/>
            <a:ext cx="2617006" cy="646331"/>
            <a:chOff x="287160" y="3050932"/>
            <a:chExt cx="2617006" cy="646331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77BB000-613C-8B2E-9010-76FE57BFEA22}"/>
                </a:ext>
              </a:extLst>
            </p:cNvPr>
            <p:cNvSpPr/>
            <p:nvPr/>
          </p:nvSpPr>
          <p:spPr>
            <a:xfrm>
              <a:off x="287160" y="3214574"/>
              <a:ext cx="319046" cy="3190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840C5CD-8B9E-7E92-DFE5-4440846876DE}"/>
                </a:ext>
              </a:extLst>
            </p:cNvPr>
            <p:cNvSpPr txBox="1"/>
            <p:nvPr/>
          </p:nvSpPr>
          <p:spPr>
            <a:xfrm>
              <a:off x="670560" y="3050932"/>
              <a:ext cx="2233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Colocate</a:t>
              </a:r>
              <a:r>
                <a:rPr lang="en-US" dirty="0"/>
                <a:t> data in the same set of banks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D7057F1-5747-AFE0-FBAA-7C5A8DCF038D}"/>
              </a:ext>
            </a:extLst>
          </p:cNvPr>
          <p:cNvGrpSpPr/>
          <p:nvPr/>
        </p:nvGrpSpPr>
        <p:grpSpPr>
          <a:xfrm>
            <a:off x="910236" y="5523847"/>
            <a:ext cx="1503451" cy="923330"/>
            <a:chOff x="461255" y="2999517"/>
            <a:chExt cx="1503451" cy="92333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D195EE05-10B0-7CF1-6811-F4C4CF8EAB66}"/>
                </a:ext>
              </a:extLst>
            </p:cNvPr>
            <p:cNvSpPr/>
            <p:nvPr/>
          </p:nvSpPr>
          <p:spPr>
            <a:xfrm>
              <a:off x="461255" y="3319397"/>
              <a:ext cx="319046" cy="3190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E107AED-D690-60C9-879A-BF301AD509F7}"/>
                </a:ext>
              </a:extLst>
            </p:cNvPr>
            <p:cNvSpPr txBox="1"/>
            <p:nvPr/>
          </p:nvSpPr>
          <p:spPr>
            <a:xfrm>
              <a:off x="772339" y="2999517"/>
              <a:ext cx="11923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initialize </a:t>
              </a:r>
              <a:br>
                <a:rPr lang="en-US" i="1" dirty="0"/>
              </a:br>
              <a:r>
                <a:rPr lang="en-US" i="1" dirty="0"/>
                <a:t>row buffer</a:t>
              </a:r>
              <a:br>
                <a:rPr lang="en-US" i="1" dirty="0"/>
              </a:br>
              <a:r>
                <a:rPr lang="en-US" i="1" dirty="0"/>
                <a:t>states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195E5BE-D3A8-8739-DA7E-D7BBCB397892}"/>
              </a:ext>
            </a:extLst>
          </p:cNvPr>
          <p:cNvGrpSpPr/>
          <p:nvPr/>
        </p:nvGrpSpPr>
        <p:grpSpPr>
          <a:xfrm>
            <a:off x="6833248" y="1818756"/>
            <a:ext cx="1604345" cy="1268183"/>
            <a:chOff x="6833248" y="1818756"/>
            <a:chExt cx="1604345" cy="1268183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066DD15-F2BC-A1B4-48C2-A2BB55D85525}"/>
                </a:ext>
              </a:extLst>
            </p:cNvPr>
            <p:cNvSpPr/>
            <p:nvPr/>
          </p:nvSpPr>
          <p:spPr>
            <a:xfrm>
              <a:off x="6833248" y="1818756"/>
              <a:ext cx="1604345" cy="327963"/>
            </a:xfrm>
            <a:prstGeom prst="rect">
              <a:avLst/>
            </a:prstGeom>
            <a:solidFill>
              <a:srgbClr val="F9D3E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scadia Code" panose="020B0509020204030204" pitchFamily="49" charset="0"/>
                </a:rPr>
                <a:t>R0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139CBF2-95C0-C28F-D14B-1B408E41F331}"/>
                </a:ext>
              </a:extLst>
            </p:cNvPr>
            <p:cNvSpPr/>
            <p:nvPr/>
          </p:nvSpPr>
          <p:spPr>
            <a:xfrm>
              <a:off x="6833248" y="2796814"/>
              <a:ext cx="1604345" cy="290125"/>
            </a:xfrm>
            <a:prstGeom prst="rect">
              <a:avLst/>
            </a:prstGeom>
            <a:solidFill>
              <a:srgbClr val="F9D3E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scadia Code" panose="020B0509020204030204" pitchFamily="49" charset="0"/>
                </a:rPr>
                <a:t>R0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6D21B27-8F8E-5D4B-48E8-ABD097B2D4C7}"/>
              </a:ext>
            </a:extLst>
          </p:cNvPr>
          <p:cNvGrpSpPr/>
          <p:nvPr/>
        </p:nvGrpSpPr>
        <p:grpSpPr>
          <a:xfrm>
            <a:off x="6833247" y="3971325"/>
            <a:ext cx="1604345" cy="1267970"/>
            <a:chOff x="6833248" y="1818969"/>
            <a:chExt cx="1604345" cy="1267970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D7D7C05-4B59-963E-1D26-8270C09AC0A5}"/>
                </a:ext>
              </a:extLst>
            </p:cNvPr>
            <p:cNvSpPr/>
            <p:nvPr/>
          </p:nvSpPr>
          <p:spPr>
            <a:xfrm>
              <a:off x="6833248" y="1818969"/>
              <a:ext cx="1604345" cy="318980"/>
            </a:xfrm>
            <a:prstGeom prst="rect">
              <a:avLst/>
            </a:prstGeom>
            <a:solidFill>
              <a:srgbClr val="F9D3E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scadia Code" panose="020B0509020204030204" pitchFamily="49" charset="0"/>
                </a:rPr>
                <a:t>RM-1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8918D9C-1832-66FF-9DB5-5BA4F338CA72}"/>
                </a:ext>
              </a:extLst>
            </p:cNvPr>
            <p:cNvSpPr/>
            <p:nvPr/>
          </p:nvSpPr>
          <p:spPr>
            <a:xfrm>
              <a:off x="6833248" y="2796814"/>
              <a:ext cx="1604345" cy="290125"/>
            </a:xfrm>
            <a:prstGeom prst="rect">
              <a:avLst/>
            </a:prstGeom>
            <a:solidFill>
              <a:srgbClr val="F9D3E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scadia Code" panose="020B0509020204030204" pitchFamily="49" charset="0"/>
                </a:rPr>
                <a:t>RM-1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ABEDF82-D79C-7450-88D5-EF315AF8F266}"/>
              </a:ext>
            </a:extLst>
          </p:cNvPr>
          <p:cNvGrpSpPr/>
          <p:nvPr/>
        </p:nvGrpSpPr>
        <p:grpSpPr>
          <a:xfrm>
            <a:off x="2426693" y="2050932"/>
            <a:ext cx="3895345" cy="4321660"/>
            <a:chOff x="2426693" y="2050932"/>
            <a:chExt cx="3895345" cy="4321660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4F8B327D-9190-D315-6127-9EEB786DF55F}"/>
                </a:ext>
              </a:extLst>
            </p:cNvPr>
            <p:cNvSpPr/>
            <p:nvPr/>
          </p:nvSpPr>
          <p:spPr>
            <a:xfrm>
              <a:off x="2426693" y="5161021"/>
              <a:ext cx="3895345" cy="1211571"/>
            </a:xfrm>
            <a:prstGeom prst="roundRect">
              <a:avLst>
                <a:gd name="adj" fmla="val 4444"/>
              </a:avLst>
            </a:prstGeom>
            <a:noFill/>
            <a:ln w="38100">
              <a:solidFill>
                <a:srgbClr val="F9D3E4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b="1" i="1" dirty="0">
                <a:solidFill>
                  <a:schemeClr val="tx1"/>
                </a:solidFill>
              </a:endParaRP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3D969DC6-950C-951D-E6A3-56EB50AE0BD2}"/>
                </a:ext>
              </a:extLst>
            </p:cNvPr>
            <p:cNvGrpSpPr/>
            <p:nvPr/>
          </p:nvGrpSpPr>
          <p:grpSpPr>
            <a:xfrm>
              <a:off x="3107957" y="5269957"/>
              <a:ext cx="3141891" cy="986679"/>
              <a:chOff x="1107625" y="1762338"/>
              <a:chExt cx="3141891" cy="986679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F54DCD6-A942-E3D8-3F0A-5663C9B6F4EF}"/>
                  </a:ext>
                </a:extLst>
              </p:cNvPr>
              <p:cNvSpPr/>
              <p:nvPr/>
            </p:nvSpPr>
            <p:spPr>
              <a:xfrm>
                <a:off x="1107625" y="1762338"/>
                <a:ext cx="3126981" cy="371890"/>
              </a:xfrm>
              <a:prstGeom prst="rect">
                <a:avLst/>
              </a:prstGeom>
              <a:solidFill>
                <a:srgbClr val="F9D3E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err="1">
                    <a:solidFill>
                      <a:schemeClr val="tx1"/>
                    </a:solidFill>
                    <a:latin typeface="Cascadia Mono" panose="020B0609020000020004" pitchFamily="49" charset="0"/>
                    <a:ea typeface="Cascadia Mono" panose="020B0609020000020004" pitchFamily="49" charset="0"/>
                    <a:cs typeface="Cascadia Mono" panose="020B0609020000020004" pitchFamily="49" charset="0"/>
                  </a:rPr>
                  <a:t>pim_add</a:t>
                </a:r>
                <a:r>
                  <a:rPr lang="en-US" dirty="0">
                    <a:solidFill>
                      <a:schemeClr val="tx1"/>
                    </a:solidFill>
                    <a:latin typeface="Cascadia Mono" panose="020B0609020000020004" pitchFamily="49" charset="0"/>
                    <a:ea typeface="Cascadia Mono" panose="020B0609020000020004" pitchFamily="49" charset="0"/>
                    <a:cs typeface="Cascadia Mono" panose="020B0609020000020004" pitchFamily="49" charset="0"/>
                  </a:rPr>
                  <a:t>(x, R0)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715F31F6-1A71-B331-E4F5-628BF33E3989}"/>
                  </a:ext>
                </a:extLst>
              </p:cNvPr>
              <p:cNvSpPr/>
              <p:nvPr/>
            </p:nvSpPr>
            <p:spPr>
              <a:xfrm>
                <a:off x="1107626" y="2377127"/>
                <a:ext cx="3141890" cy="371890"/>
              </a:xfrm>
              <a:prstGeom prst="rect">
                <a:avLst/>
              </a:prstGeom>
              <a:solidFill>
                <a:srgbClr val="F9D3E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err="1">
                    <a:solidFill>
                      <a:schemeClr val="tx1"/>
                    </a:solidFill>
                    <a:latin typeface="Cascadia Mono" panose="020B0609020000020004" pitchFamily="49" charset="0"/>
                    <a:ea typeface="Cascadia Mono" panose="020B0609020000020004" pitchFamily="49" charset="0"/>
                    <a:cs typeface="Cascadia Mono" panose="020B0609020000020004" pitchFamily="49" charset="0"/>
                  </a:rPr>
                  <a:t>pim_add</a:t>
                </a:r>
                <a:r>
                  <a:rPr lang="en-US" dirty="0">
                    <a:solidFill>
                      <a:schemeClr val="tx1"/>
                    </a:solidFill>
                    <a:latin typeface="Cascadia Mono" panose="020B0609020000020004" pitchFamily="49" charset="0"/>
                    <a:ea typeface="Cascadia Mono" panose="020B0609020000020004" pitchFamily="49" charset="0"/>
                    <a:cs typeface="Cascadia Mono" panose="020B0609020000020004" pitchFamily="49" charset="0"/>
                  </a:rPr>
                  <a:t>(x, RM-1)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554BB9E-F8D0-554E-79E2-6117566D6967}"/>
                  </a:ext>
                </a:extLst>
              </p:cNvPr>
              <p:cNvSpPr txBox="1"/>
              <p:nvPr/>
            </p:nvSpPr>
            <p:spPr>
              <a:xfrm rot="16200000">
                <a:off x="2689932" y="2096299"/>
                <a:ext cx="26364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D529897-2A54-DF1E-37E9-F49942229710}"/>
                </a:ext>
              </a:extLst>
            </p:cNvPr>
            <p:cNvGrpSpPr/>
            <p:nvPr/>
          </p:nvGrpSpPr>
          <p:grpSpPr>
            <a:xfrm>
              <a:off x="2554710" y="5269957"/>
              <a:ext cx="466836" cy="1017754"/>
              <a:chOff x="1561827" y="2314418"/>
              <a:chExt cx="574880" cy="1631386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AAF95171-848A-B934-E1EC-4422A74FDA65}"/>
                  </a:ext>
                </a:extLst>
              </p:cNvPr>
              <p:cNvSpPr txBox="1"/>
              <p:nvPr/>
            </p:nvSpPr>
            <p:spPr>
              <a:xfrm rot="16200000">
                <a:off x="1082544" y="2983739"/>
                <a:ext cx="15547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Init</a:t>
                </a:r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18FA32BB-6C5E-77AC-C07C-2A204E5E7FB7}"/>
                  </a:ext>
                </a:extLst>
              </p:cNvPr>
              <p:cNvSpPr/>
              <p:nvPr/>
            </p:nvSpPr>
            <p:spPr>
              <a:xfrm>
                <a:off x="1561827" y="2314418"/>
                <a:ext cx="574880" cy="1631385"/>
              </a:xfrm>
              <a:prstGeom prst="roundRect">
                <a:avLst>
                  <a:gd name="adj" fmla="val 4444"/>
                </a:avLst>
              </a:prstGeom>
              <a:noFill/>
              <a:ln w="38100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b="1" i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79D1C6F-95A0-9511-7108-1EA4B92288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6693" y="2050932"/>
              <a:ext cx="854095" cy="3110089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81EFC52-54C7-F8D5-2316-7DCA6E60B251}"/>
                </a:ext>
              </a:extLst>
            </p:cNvPr>
            <p:cNvCxnSpPr>
              <a:cxnSpLocks/>
            </p:cNvCxnSpPr>
            <p:nvPr/>
          </p:nvCxnSpPr>
          <p:spPr>
            <a:xfrm>
              <a:off x="4608451" y="4428886"/>
              <a:ext cx="1680512" cy="738901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933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/>
      <p:bldP spid="53" grpId="0"/>
      <p:bldP spid="55" grpId="0" animBg="1"/>
      <p:bldP spid="57" grpId="0"/>
      <p:bldP spid="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9F76C-3B07-E09E-35D9-7D92C3E58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804D7-064D-9289-D1D9-F136BBAA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IMPACT-PNM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0B48F-CDCF-0370-5057-53E55DD3D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2BF3B-E9AD-B7BA-70D8-AEB6F92B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3259C-2377-9C3D-57DA-B720B3286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29</a:t>
            </a:fld>
            <a:endParaRPr lang="tr-TR" dirty="0"/>
          </a:p>
        </p:txBody>
      </p:sp>
      <p:sp>
        <p:nvSpPr>
          <p:cNvPr id="36" name="Rectangle 4">
            <a:extLst>
              <a:ext uri="{FF2B5EF4-FFF2-40B4-BE49-F238E27FC236}">
                <a16:creationId xmlns:a16="http://schemas.microsoft.com/office/drawing/2014/main" id="{7B83E7C5-5C37-F160-EECF-92388F9A90EB}"/>
              </a:ext>
            </a:extLst>
          </p:cNvPr>
          <p:cNvSpPr/>
          <p:nvPr/>
        </p:nvSpPr>
        <p:spPr>
          <a:xfrm>
            <a:off x="3168251" y="1904506"/>
            <a:ext cx="2807498" cy="2683759"/>
          </a:xfrm>
          <a:prstGeom prst="rect">
            <a:avLst/>
          </a:prstGeom>
          <a:solidFill>
            <a:srgbClr val="E2F0D8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D68AB8F7-222C-B6A2-E16D-4FBD13DDD268}"/>
              </a:ext>
            </a:extLst>
          </p:cNvPr>
          <p:cNvSpPr/>
          <p:nvPr/>
        </p:nvSpPr>
        <p:spPr>
          <a:xfrm>
            <a:off x="4678903" y="2050932"/>
            <a:ext cx="1106136" cy="439465"/>
          </a:xfrm>
          <a:prstGeom prst="rect">
            <a:avLst/>
          </a:prstGeom>
          <a:solidFill>
            <a:srgbClr val="C2E0AE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1600" b="1" kern="0" dirty="0"/>
              <a:t>DRAM Bank</a:t>
            </a:r>
          </a:p>
        </p:txBody>
      </p:sp>
      <p:sp>
        <p:nvSpPr>
          <p:cNvPr id="38" name="Rectangle 4">
            <a:extLst>
              <a:ext uri="{FF2B5EF4-FFF2-40B4-BE49-F238E27FC236}">
                <a16:creationId xmlns:a16="http://schemas.microsoft.com/office/drawing/2014/main" id="{CE35981E-9A77-256E-2BCE-2A8B521EF9AA}"/>
              </a:ext>
            </a:extLst>
          </p:cNvPr>
          <p:cNvSpPr/>
          <p:nvPr/>
        </p:nvSpPr>
        <p:spPr>
          <a:xfrm>
            <a:off x="4678903" y="2602281"/>
            <a:ext cx="1106136" cy="439465"/>
          </a:xfrm>
          <a:prstGeom prst="rect">
            <a:avLst/>
          </a:prstGeom>
          <a:solidFill>
            <a:srgbClr val="C2E0AE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1600" b="1" kern="0" dirty="0"/>
              <a:t>DRAM Bank</a:t>
            </a: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72BFD756-C952-4166-98A7-A71A88CC90C6}"/>
              </a:ext>
            </a:extLst>
          </p:cNvPr>
          <p:cNvSpPr/>
          <p:nvPr/>
        </p:nvSpPr>
        <p:spPr>
          <a:xfrm>
            <a:off x="4678903" y="3484150"/>
            <a:ext cx="1106136" cy="439465"/>
          </a:xfrm>
          <a:prstGeom prst="rect">
            <a:avLst/>
          </a:prstGeom>
          <a:solidFill>
            <a:srgbClr val="C2E0AE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1600" b="1" kern="0" dirty="0"/>
              <a:t>DRAM Bank</a:t>
            </a: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5B4CBE46-389B-61BB-A2CC-CA23E2F5B121}"/>
              </a:ext>
            </a:extLst>
          </p:cNvPr>
          <p:cNvSpPr/>
          <p:nvPr/>
        </p:nvSpPr>
        <p:spPr>
          <a:xfrm>
            <a:off x="4678903" y="3996698"/>
            <a:ext cx="1106136" cy="439465"/>
          </a:xfrm>
          <a:prstGeom prst="rect">
            <a:avLst/>
          </a:prstGeom>
          <a:solidFill>
            <a:srgbClr val="C2E0AE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1600" b="1" kern="0" dirty="0"/>
              <a:t>DRAM Bank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85E76C-A0E3-C1E8-AD7B-B6B6A107BE83}"/>
              </a:ext>
            </a:extLst>
          </p:cNvPr>
          <p:cNvSpPr txBox="1"/>
          <p:nvPr/>
        </p:nvSpPr>
        <p:spPr>
          <a:xfrm>
            <a:off x="3220357" y="1558359"/>
            <a:ext cx="263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Memory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1D3599-26FB-DDC8-20C6-B9D78A30697C}"/>
              </a:ext>
            </a:extLst>
          </p:cNvPr>
          <p:cNvSpPr txBox="1"/>
          <p:nvPr/>
        </p:nvSpPr>
        <p:spPr>
          <a:xfrm rot="5400000">
            <a:off x="4497735" y="3102868"/>
            <a:ext cx="36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AA47354-CE59-ECAC-C847-5FAFC09A6EBC}"/>
              </a:ext>
            </a:extLst>
          </p:cNvPr>
          <p:cNvGrpSpPr/>
          <p:nvPr/>
        </p:nvGrpSpPr>
        <p:grpSpPr>
          <a:xfrm>
            <a:off x="2889095" y="2051222"/>
            <a:ext cx="2121874" cy="2935999"/>
            <a:chOff x="4953970" y="2051222"/>
            <a:chExt cx="2121874" cy="2935999"/>
          </a:xfrm>
        </p:grpSpPr>
        <p:sp>
          <p:nvSpPr>
            <p:cNvPr id="44" name="Rectangle 4">
              <a:extLst>
                <a:ext uri="{FF2B5EF4-FFF2-40B4-BE49-F238E27FC236}">
                  <a16:creationId xmlns:a16="http://schemas.microsoft.com/office/drawing/2014/main" id="{73259382-E1B8-E4A1-4E25-746AD8A531A5}"/>
                </a:ext>
              </a:extLst>
            </p:cNvPr>
            <p:cNvSpPr/>
            <p:nvPr/>
          </p:nvSpPr>
          <p:spPr>
            <a:xfrm>
              <a:off x="5356489" y="2051222"/>
              <a:ext cx="1316837" cy="439465"/>
            </a:xfrm>
            <a:prstGeom prst="rect">
              <a:avLst/>
            </a:prstGeom>
            <a:solidFill>
              <a:srgbClr val="F9D3E4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PCU</a:t>
              </a:r>
            </a:p>
          </p:txBody>
        </p:sp>
        <p:sp>
          <p:nvSpPr>
            <p:cNvPr id="45" name="Rectangle 4">
              <a:extLst>
                <a:ext uri="{FF2B5EF4-FFF2-40B4-BE49-F238E27FC236}">
                  <a16:creationId xmlns:a16="http://schemas.microsoft.com/office/drawing/2014/main" id="{0FD5B5FB-EB78-D85F-3D35-D890CD6D3774}"/>
                </a:ext>
              </a:extLst>
            </p:cNvPr>
            <p:cNvSpPr/>
            <p:nvPr/>
          </p:nvSpPr>
          <p:spPr>
            <a:xfrm>
              <a:off x="5356489" y="2602282"/>
              <a:ext cx="1316837" cy="439465"/>
            </a:xfrm>
            <a:prstGeom prst="rect">
              <a:avLst/>
            </a:prstGeom>
            <a:solidFill>
              <a:srgbClr val="F9D3E4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PCU</a:t>
              </a:r>
            </a:p>
          </p:txBody>
        </p:sp>
        <p:sp>
          <p:nvSpPr>
            <p:cNvPr id="46" name="Rectangle 4">
              <a:extLst>
                <a:ext uri="{FF2B5EF4-FFF2-40B4-BE49-F238E27FC236}">
                  <a16:creationId xmlns:a16="http://schemas.microsoft.com/office/drawing/2014/main" id="{6A2BB4D3-505B-66FD-9981-46BD825A5DF3}"/>
                </a:ext>
              </a:extLst>
            </p:cNvPr>
            <p:cNvSpPr/>
            <p:nvPr/>
          </p:nvSpPr>
          <p:spPr>
            <a:xfrm>
              <a:off x="5356489" y="3484151"/>
              <a:ext cx="1316837" cy="439465"/>
            </a:xfrm>
            <a:prstGeom prst="rect">
              <a:avLst/>
            </a:prstGeom>
            <a:solidFill>
              <a:srgbClr val="F9D3E4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PCU</a:t>
              </a:r>
            </a:p>
          </p:txBody>
        </p:sp>
        <p:sp>
          <p:nvSpPr>
            <p:cNvPr id="47" name="Rectangle 4">
              <a:extLst>
                <a:ext uri="{FF2B5EF4-FFF2-40B4-BE49-F238E27FC236}">
                  <a16:creationId xmlns:a16="http://schemas.microsoft.com/office/drawing/2014/main" id="{215F3307-AC29-0B7E-28D2-63C0EF980882}"/>
                </a:ext>
              </a:extLst>
            </p:cNvPr>
            <p:cNvSpPr/>
            <p:nvPr/>
          </p:nvSpPr>
          <p:spPr>
            <a:xfrm>
              <a:off x="5356489" y="3996699"/>
              <a:ext cx="1316837" cy="439465"/>
            </a:xfrm>
            <a:prstGeom prst="rect">
              <a:avLst/>
            </a:prstGeom>
            <a:solidFill>
              <a:srgbClr val="F9D3E4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PCU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48306C0-68EC-C047-05EF-45C71FAC1E66}"/>
                </a:ext>
              </a:extLst>
            </p:cNvPr>
            <p:cNvSpPr txBox="1"/>
            <p:nvPr/>
          </p:nvSpPr>
          <p:spPr>
            <a:xfrm>
              <a:off x="4953970" y="4617889"/>
              <a:ext cx="2121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+mj-lt"/>
                </a:rPr>
                <a:t>Memory-side PCUs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B992BAC8-2C1E-125D-8D24-1ADAD1D4E899}"/>
              </a:ext>
            </a:extLst>
          </p:cNvPr>
          <p:cNvSpPr/>
          <p:nvPr/>
        </p:nvSpPr>
        <p:spPr>
          <a:xfrm>
            <a:off x="6678348" y="1664207"/>
            <a:ext cx="1914144" cy="1542289"/>
          </a:xfrm>
          <a:prstGeom prst="rect">
            <a:avLst/>
          </a:prstGeom>
          <a:solidFill>
            <a:srgbClr val="C2E0A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DF3155DA-03F5-3E2E-851F-9E80E4D20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866724"/>
              </p:ext>
            </p:extLst>
          </p:nvPr>
        </p:nvGraphicFramePr>
        <p:xfrm>
          <a:off x="6833248" y="1819313"/>
          <a:ext cx="1604345" cy="655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345">
                  <a:extLst>
                    <a:ext uri="{9D8B030D-6E8A-4147-A177-3AD203B41FA5}">
                      <a16:colId xmlns:a16="http://schemas.microsoft.com/office/drawing/2014/main" val="2187855331"/>
                    </a:ext>
                  </a:extLst>
                </a:gridCol>
              </a:tblGrid>
              <a:tr h="2743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R0</a:t>
                      </a:r>
                    </a:p>
                  </a:txBody>
                  <a:tcPr marL="53357" marR="53357" marT="26678" marB="2667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471364"/>
                  </a:ext>
                </a:extLst>
              </a:tr>
              <a:tr h="2743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S0</a:t>
                      </a:r>
                    </a:p>
                  </a:txBody>
                  <a:tcPr marL="53357" marR="53357" marT="26678" marB="2667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756100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5BAE9CEA-033F-CCE0-D3DD-917CF7EC6F47}"/>
              </a:ext>
            </a:extLst>
          </p:cNvPr>
          <p:cNvSpPr txBox="1"/>
          <p:nvPr/>
        </p:nvSpPr>
        <p:spPr>
          <a:xfrm>
            <a:off x="6529090" y="1294045"/>
            <a:ext cx="2212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Bank 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B9A6DBF-D2B5-13CE-9539-917CDE32F64A}"/>
              </a:ext>
            </a:extLst>
          </p:cNvPr>
          <p:cNvSpPr txBox="1"/>
          <p:nvPr/>
        </p:nvSpPr>
        <p:spPr>
          <a:xfrm>
            <a:off x="6529090" y="2449653"/>
            <a:ext cx="221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Row Buffer</a:t>
            </a: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4287AD18-E506-4D94-C17B-734844F71895}"/>
              </a:ext>
            </a:extLst>
          </p:cNvPr>
          <p:cNvGraphicFramePr>
            <a:graphicFrameLocks noGrp="1"/>
          </p:cNvGraphicFramePr>
          <p:nvPr/>
        </p:nvGraphicFramePr>
        <p:xfrm>
          <a:off x="6833248" y="2804426"/>
          <a:ext cx="1604345" cy="281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345">
                  <a:extLst>
                    <a:ext uri="{9D8B030D-6E8A-4147-A177-3AD203B41FA5}">
                      <a16:colId xmlns:a16="http://schemas.microsoft.com/office/drawing/2014/main" val="2187855331"/>
                    </a:ext>
                  </a:extLst>
                </a:gridCol>
              </a:tblGrid>
              <a:tr h="274508"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tx1"/>
                        </a:solidFill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marL="53357" marR="53357" marT="26678" marB="2667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471364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5C0C22EB-CC2F-E708-7599-59AF847CA0F1}"/>
              </a:ext>
            </a:extLst>
          </p:cNvPr>
          <p:cNvSpPr/>
          <p:nvPr/>
        </p:nvSpPr>
        <p:spPr>
          <a:xfrm>
            <a:off x="6678348" y="3817120"/>
            <a:ext cx="1914144" cy="1542289"/>
          </a:xfrm>
          <a:prstGeom prst="rect">
            <a:avLst/>
          </a:prstGeom>
          <a:solidFill>
            <a:srgbClr val="C2E0A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9D0670C8-7D76-89B8-2D90-573B4D371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72629"/>
              </p:ext>
            </p:extLst>
          </p:nvPr>
        </p:nvGraphicFramePr>
        <p:xfrm>
          <a:off x="6833248" y="3972226"/>
          <a:ext cx="1604345" cy="655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345">
                  <a:extLst>
                    <a:ext uri="{9D8B030D-6E8A-4147-A177-3AD203B41FA5}">
                      <a16:colId xmlns:a16="http://schemas.microsoft.com/office/drawing/2014/main" val="2187855331"/>
                    </a:ext>
                  </a:extLst>
                </a:gridCol>
              </a:tblGrid>
              <a:tr h="2743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RM-1</a:t>
                      </a:r>
                    </a:p>
                  </a:txBody>
                  <a:tcPr marL="53357" marR="53357" marT="26678" marB="2667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471364"/>
                  </a:ext>
                </a:extLst>
              </a:tr>
              <a:tr h="2743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SM-1</a:t>
                      </a:r>
                    </a:p>
                  </a:txBody>
                  <a:tcPr marL="53357" marR="53357" marT="26678" marB="2667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756100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9BA15898-5ED6-546F-6545-1E7530A474BC}"/>
              </a:ext>
            </a:extLst>
          </p:cNvPr>
          <p:cNvSpPr txBox="1"/>
          <p:nvPr/>
        </p:nvSpPr>
        <p:spPr>
          <a:xfrm>
            <a:off x="6529090" y="3446958"/>
            <a:ext cx="2212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Bank M - 1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085AAA3-8717-1045-2B7A-BA95D0A283CE}"/>
              </a:ext>
            </a:extLst>
          </p:cNvPr>
          <p:cNvSpPr txBox="1"/>
          <p:nvPr/>
        </p:nvSpPr>
        <p:spPr>
          <a:xfrm>
            <a:off x="6529090" y="4602566"/>
            <a:ext cx="221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Row Buffer</a:t>
            </a:r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3358CB83-A645-630E-6F95-79928759F60A}"/>
              </a:ext>
            </a:extLst>
          </p:cNvPr>
          <p:cNvGraphicFramePr>
            <a:graphicFrameLocks noGrp="1"/>
          </p:cNvGraphicFramePr>
          <p:nvPr/>
        </p:nvGraphicFramePr>
        <p:xfrm>
          <a:off x="6833248" y="4957339"/>
          <a:ext cx="1604345" cy="281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345">
                  <a:extLst>
                    <a:ext uri="{9D8B030D-6E8A-4147-A177-3AD203B41FA5}">
                      <a16:colId xmlns:a16="http://schemas.microsoft.com/office/drawing/2014/main" val="2187855331"/>
                    </a:ext>
                  </a:extLst>
                </a:gridCol>
              </a:tblGrid>
              <a:tr h="274508"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tx1"/>
                        </a:solidFill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marL="53357" marR="53357" marT="26678" marB="2667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471364"/>
                  </a:ext>
                </a:extLst>
              </a:tr>
            </a:tbl>
          </a:graphicData>
        </a:graphic>
      </p:graphicFrame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5BBAEF0-DC55-775C-94BA-D4F4F5C73308}"/>
              </a:ext>
            </a:extLst>
          </p:cNvPr>
          <p:cNvCxnSpPr/>
          <p:nvPr/>
        </p:nvCxnSpPr>
        <p:spPr>
          <a:xfrm flipV="1">
            <a:off x="5785039" y="1664207"/>
            <a:ext cx="893309" cy="38672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CC031CD-6C0D-5E36-41C0-2631C685F41F}"/>
              </a:ext>
            </a:extLst>
          </p:cNvPr>
          <p:cNvCxnSpPr>
            <a:cxnSpLocks/>
          </p:cNvCxnSpPr>
          <p:nvPr/>
        </p:nvCxnSpPr>
        <p:spPr>
          <a:xfrm>
            <a:off x="5804848" y="2471124"/>
            <a:ext cx="873500" cy="73131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ACECDD4-4103-5D09-A64B-C7EE9A7F1BAE}"/>
              </a:ext>
            </a:extLst>
          </p:cNvPr>
          <p:cNvCxnSpPr>
            <a:cxnSpLocks/>
          </p:cNvCxnSpPr>
          <p:nvPr/>
        </p:nvCxnSpPr>
        <p:spPr>
          <a:xfrm flipV="1">
            <a:off x="5785039" y="3808304"/>
            <a:ext cx="893309" cy="18839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31781CD-7EEC-A469-40BE-B6DFD489A2AA}"/>
              </a:ext>
            </a:extLst>
          </p:cNvPr>
          <p:cNvCxnSpPr>
            <a:cxnSpLocks/>
          </p:cNvCxnSpPr>
          <p:nvPr/>
        </p:nvCxnSpPr>
        <p:spPr>
          <a:xfrm>
            <a:off x="5782539" y="4429398"/>
            <a:ext cx="895809" cy="93001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43C1C90-828A-2FF2-9E93-1C562C4FF42F}"/>
              </a:ext>
            </a:extLst>
          </p:cNvPr>
          <p:cNvGrpSpPr/>
          <p:nvPr/>
        </p:nvGrpSpPr>
        <p:grpSpPr>
          <a:xfrm>
            <a:off x="331514" y="3752130"/>
            <a:ext cx="1376255" cy="1831173"/>
            <a:chOff x="6981613" y="1695031"/>
            <a:chExt cx="1520607" cy="202324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6D1C322-97D1-3E3B-84BD-C0C2425A32DC}"/>
                </a:ext>
              </a:extLst>
            </p:cNvPr>
            <p:cNvSpPr/>
            <p:nvPr/>
          </p:nvSpPr>
          <p:spPr>
            <a:xfrm>
              <a:off x="6981613" y="1863804"/>
              <a:ext cx="1520607" cy="1520607"/>
            </a:xfrm>
            <a:prstGeom prst="ellipse">
              <a:avLst/>
            </a:prstGeom>
            <a:solidFill>
              <a:srgbClr val="B3195F"/>
            </a:solidFill>
            <a:ln>
              <a:solidFill>
                <a:srgbClr val="B319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5131D85-2948-D4D2-C33B-B1C67C98FCBB}"/>
                </a:ext>
              </a:extLst>
            </p:cNvPr>
            <p:cNvGrpSpPr/>
            <p:nvPr/>
          </p:nvGrpSpPr>
          <p:grpSpPr>
            <a:xfrm>
              <a:off x="7108862" y="1695031"/>
              <a:ext cx="1317430" cy="2023240"/>
              <a:chOff x="7239179" y="1647824"/>
              <a:chExt cx="1317430" cy="2023240"/>
            </a:xfrm>
          </p:grpSpPr>
          <p:pic>
            <p:nvPicPr>
              <p:cNvPr id="74" name="Graphic 73" descr="Man in glasses wearing turtleneck">
                <a:extLst>
                  <a:ext uri="{FF2B5EF4-FFF2-40B4-BE49-F238E27FC236}">
                    <a16:creationId xmlns:a16="http://schemas.microsoft.com/office/drawing/2014/main" id="{CC737BE6-9877-E50B-48E8-9ED5D81142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261209" y="1647824"/>
                <a:ext cx="1295400" cy="1743075"/>
              </a:xfrm>
              <a:prstGeom prst="rect">
                <a:avLst/>
              </a:prstGeom>
            </p:spPr>
          </p:pic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42840A9-3775-0AE5-0B66-C361DB4EF460}"/>
                  </a:ext>
                </a:extLst>
              </p:cNvPr>
              <p:cNvSpPr txBox="1"/>
              <p:nvPr/>
            </p:nvSpPr>
            <p:spPr>
              <a:xfrm>
                <a:off x="7239179" y="3299454"/>
                <a:ext cx="1317430" cy="37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 dirty="0">
                    <a:solidFill>
                      <a:srgbClr val="B3195F"/>
                    </a:solidFill>
                  </a:rPr>
                  <a:t>Receiver</a:t>
                </a: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BC5AE33-754A-31CE-0591-65750BC11ADB}"/>
              </a:ext>
            </a:extLst>
          </p:cNvPr>
          <p:cNvGrpSpPr/>
          <p:nvPr/>
        </p:nvGrpSpPr>
        <p:grpSpPr>
          <a:xfrm>
            <a:off x="402250" y="1088967"/>
            <a:ext cx="1305519" cy="1810295"/>
            <a:chOff x="619450" y="1609725"/>
            <a:chExt cx="1520607" cy="2108546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9D25488-EE06-1BBD-97EE-0E284F24CE2D}"/>
                </a:ext>
              </a:extLst>
            </p:cNvPr>
            <p:cNvSpPr/>
            <p:nvPr/>
          </p:nvSpPr>
          <p:spPr>
            <a:xfrm>
              <a:off x="619450" y="1826054"/>
              <a:ext cx="1520607" cy="1520607"/>
            </a:xfrm>
            <a:prstGeom prst="ellipse">
              <a:avLst/>
            </a:prstGeom>
            <a:solidFill>
              <a:srgbClr val="6D40DC"/>
            </a:solidFill>
            <a:ln>
              <a:solidFill>
                <a:srgbClr val="6D40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FB1F3BC-F459-B36F-51FA-4E0D8542F52E}"/>
                </a:ext>
              </a:extLst>
            </p:cNvPr>
            <p:cNvGrpSpPr/>
            <p:nvPr/>
          </p:nvGrpSpPr>
          <p:grpSpPr>
            <a:xfrm>
              <a:off x="717708" y="1609725"/>
              <a:ext cx="1317430" cy="2108546"/>
              <a:chOff x="717708" y="1609725"/>
              <a:chExt cx="1317430" cy="2108546"/>
            </a:xfrm>
          </p:grpSpPr>
          <p:pic>
            <p:nvPicPr>
              <p:cNvPr id="79" name="Graphic 78" descr="Old woman wearing lightning shirt">
                <a:extLst>
                  <a:ext uri="{FF2B5EF4-FFF2-40B4-BE49-F238E27FC236}">
                    <a16:creationId xmlns:a16="http://schemas.microsoft.com/office/drawing/2014/main" id="{14824D1E-CDD2-E899-59BD-EF1FDDC84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85873" y="1609725"/>
                <a:ext cx="1181100" cy="1819275"/>
              </a:xfrm>
              <a:prstGeom prst="rect">
                <a:avLst/>
              </a:prstGeom>
            </p:spPr>
          </p:pic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073B95C-60F9-BC16-E894-E659A320B93A}"/>
                  </a:ext>
                </a:extLst>
              </p:cNvPr>
              <p:cNvSpPr txBox="1"/>
              <p:nvPr/>
            </p:nvSpPr>
            <p:spPr>
              <a:xfrm>
                <a:off x="717708" y="3346661"/>
                <a:ext cx="1317430" cy="37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 dirty="0">
                    <a:solidFill>
                      <a:srgbClr val="6D40DC"/>
                    </a:solidFill>
                  </a:rPr>
                  <a:t>Sender</a:t>
                </a:r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1650817-D8F7-7136-8346-867A1C888EFC}"/>
              </a:ext>
            </a:extLst>
          </p:cNvPr>
          <p:cNvGrpSpPr/>
          <p:nvPr/>
        </p:nvGrpSpPr>
        <p:grpSpPr>
          <a:xfrm>
            <a:off x="1154496" y="2749479"/>
            <a:ext cx="1503451" cy="923330"/>
            <a:chOff x="461255" y="2999517"/>
            <a:chExt cx="1503451" cy="92333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C0906ED-9329-83DD-AB98-C0CAD977E776}"/>
                </a:ext>
              </a:extLst>
            </p:cNvPr>
            <p:cNvSpPr/>
            <p:nvPr/>
          </p:nvSpPr>
          <p:spPr>
            <a:xfrm>
              <a:off x="461255" y="3319397"/>
              <a:ext cx="319046" cy="3190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4CAEB90-B847-DCC8-2AD3-CA9C0AC97BF4}"/>
                </a:ext>
              </a:extLst>
            </p:cNvPr>
            <p:cNvSpPr txBox="1"/>
            <p:nvPr/>
          </p:nvSpPr>
          <p:spPr>
            <a:xfrm>
              <a:off x="772339" y="2999517"/>
              <a:ext cx="11923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transmit M bits at once</a:t>
              </a: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669DF74F-7175-1D48-3BAC-03FF1F78001F}"/>
              </a:ext>
            </a:extLst>
          </p:cNvPr>
          <p:cNvSpPr/>
          <p:nvPr/>
        </p:nvSpPr>
        <p:spPr>
          <a:xfrm>
            <a:off x="6833248" y="1819313"/>
            <a:ext cx="1604345" cy="325356"/>
          </a:xfrm>
          <a:prstGeom prst="rect">
            <a:avLst/>
          </a:prstGeom>
          <a:solidFill>
            <a:srgbClr val="F9D3E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scadia Code" panose="020B0509020204030204" pitchFamily="49" charset="0"/>
              </a:rPr>
              <a:t>R0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6CE5A9E-1BF7-E612-B20C-FA104FFDDBBD}"/>
              </a:ext>
            </a:extLst>
          </p:cNvPr>
          <p:cNvSpPr/>
          <p:nvPr/>
        </p:nvSpPr>
        <p:spPr>
          <a:xfrm>
            <a:off x="6833248" y="2796814"/>
            <a:ext cx="1604345" cy="290125"/>
          </a:xfrm>
          <a:prstGeom prst="rect">
            <a:avLst/>
          </a:prstGeom>
          <a:solidFill>
            <a:srgbClr val="F9D3E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scadia Code" panose="020B0509020204030204" pitchFamily="49" charset="0"/>
              </a:rPr>
              <a:t>R0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09DB7E2-4874-EA24-9609-B23B0AB78D8E}"/>
              </a:ext>
            </a:extLst>
          </p:cNvPr>
          <p:cNvGrpSpPr/>
          <p:nvPr/>
        </p:nvGrpSpPr>
        <p:grpSpPr>
          <a:xfrm>
            <a:off x="6827606" y="2154557"/>
            <a:ext cx="1609986" cy="948521"/>
            <a:chOff x="6827606" y="2145226"/>
            <a:chExt cx="1609986" cy="94852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1B91DF3-CD69-0746-747C-384EECE770C2}"/>
                </a:ext>
              </a:extLst>
            </p:cNvPr>
            <p:cNvSpPr/>
            <p:nvPr/>
          </p:nvSpPr>
          <p:spPr>
            <a:xfrm>
              <a:off x="6833247" y="2145226"/>
              <a:ext cx="1604345" cy="317871"/>
            </a:xfrm>
            <a:prstGeom prst="rect">
              <a:avLst/>
            </a:prstGeom>
            <a:solidFill>
              <a:srgbClr val="DAD3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scadia Code" panose="020B0509020204030204" pitchFamily="49" charset="0"/>
                </a:rPr>
                <a:t>S0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73F154B-8753-03B8-5A0B-A59E1610048E}"/>
                </a:ext>
              </a:extLst>
            </p:cNvPr>
            <p:cNvSpPr/>
            <p:nvPr/>
          </p:nvSpPr>
          <p:spPr>
            <a:xfrm>
              <a:off x="6827606" y="2775876"/>
              <a:ext cx="1604345" cy="317871"/>
            </a:xfrm>
            <a:prstGeom prst="rect">
              <a:avLst/>
            </a:prstGeom>
            <a:solidFill>
              <a:srgbClr val="DAD3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scadia Code" panose="020B0509020204030204" pitchFamily="49" charset="0"/>
                </a:rPr>
                <a:t>S0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7C435DA-AA80-111C-1EFC-C1C0325D1465}"/>
              </a:ext>
            </a:extLst>
          </p:cNvPr>
          <p:cNvGrpSpPr/>
          <p:nvPr/>
        </p:nvGrpSpPr>
        <p:grpSpPr>
          <a:xfrm>
            <a:off x="6833247" y="3981000"/>
            <a:ext cx="1604345" cy="1258295"/>
            <a:chOff x="6833248" y="1828644"/>
            <a:chExt cx="1604345" cy="1258295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BC56AE4-7806-4F18-90EE-0ED8A7ECB930}"/>
                </a:ext>
              </a:extLst>
            </p:cNvPr>
            <p:cNvSpPr/>
            <p:nvPr/>
          </p:nvSpPr>
          <p:spPr>
            <a:xfrm>
              <a:off x="6833248" y="1828644"/>
              <a:ext cx="1604345" cy="309305"/>
            </a:xfrm>
            <a:prstGeom prst="rect">
              <a:avLst/>
            </a:prstGeom>
            <a:solidFill>
              <a:srgbClr val="F9D3E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scadia Code" panose="020B0509020204030204" pitchFamily="49" charset="0"/>
                </a:rPr>
                <a:t>RM-1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FF993A04-60BF-6CC6-0FC7-6BDE9C6CE035}"/>
                </a:ext>
              </a:extLst>
            </p:cNvPr>
            <p:cNvSpPr/>
            <p:nvPr/>
          </p:nvSpPr>
          <p:spPr>
            <a:xfrm>
              <a:off x="6833248" y="2796814"/>
              <a:ext cx="1604345" cy="290125"/>
            </a:xfrm>
            <a:prstGeom prst="rect">
              <a:avLst/>
            </a:prstGeom>
            <a:solidFill>
              <a:srgbClr val="F9D3E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scadia Code" panose="020B0509020204030204" pitchFamily="49" charset="0"/>
                </a:rPr>
                <a:t>RM-1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29B16CF-68DC-8645-5071-100915BEFC90}"/>
              </a:ext>
            </a:extLst>
          </p:cNvPr>
          <p:cNvGrpSpPr/>
          <p:nvPr/>
        </p:nvGrpSpPr>
        <p:grpSpPr>
          <a:xfrm>
            <a:off x="2426693" y="2050932"/>
            <a:ext cx="3895345" cy="4321660"/>
            <a:chOff x="2426693" y="2050932"/>
            <a:chExt cx="3895345" cy="4321660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88948063-39F3-9AF1-E45D-84C29C38C9E7}"/>
                </a:ext>
              </a:extLst>
            </p:cNvPr>
            <p:cNvSpPr/>
            <p:nvPr/>
          </p:nvSpPr>
          <p:spPr>
            <a:xfrm>
              <a:off x="2426693" y="5161021"/>
              <a:ext cx="3895345" cy="1211571"/>
            </a:xfrm>
            <a:prstGeom prst="roundRect">
              <a:avLst>
                <a:gd name="adj" fmla="val 4444"/>
              </a:avLst>
            </a:prstGeom>
            <a:noFill/>
            <a:ln w="38100">
              <a:solidFill>
                <a:srgbClr val="F9D3E4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b="1" i="1" dirty="0">
                <a:solidFill>
                  <a:schemeClr val="tx1"/>
                </a:solidFill>
              </a:endParaRP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EF7D331-A641-126E-3931-9ECD4640CF09}"/>
                </a:ext>
              </a:extLst>
            </p:cNvPr>
            <p:cNvGrpSpPr/>
            <p:nvPr/>
          </p:nvGrpSpPr>
          <p:grpSpPr>
            <a:xfrm>
              <a:off x="2569982" y="5269957"/>
              <a:ext cx="3679866" cy="986679"/>
              <a:chOff x="569650" y="1762338"/>
              <a:chExt cx="3679866" cy="986679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EFCEDF2-07B4-AB02-EBEA-C2EC7977ECFD}"/>
                  </a:ext>
                </a:extLst>
              </p:cNvPr>
              <p:cNvSpPr/>
              <p:nvPr/>
            </p:nvSpPr>
            <p:spPr>
              <a:xfrm>
                <a:off x="1107625" y="1762338"/>
                <a:ext cx="3126981" cy="371890"/>
              </a:xfrm>
              <a:prstGeom prst="rect">
                <a:avLst/>
              </a:prstGeom>
              <a:solidFill>
                <a:srgbClr val="DAD3F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err="1">
                    <a:solidFill>
                      <a:schemeClr val="tx1"/>
                    </a:solidFill>
                    <a:latin typeface="Cascadia Mono" panose="020B0609020000020004" pitchFamily="49" charset="0"/>
                    <a:ea typeface="Cascadia Mono" panose="020B0609020000020004" pitchFamily="49" charset="0"/>
                    <a:cs typeface="Cascadia Mono" panose="020B0609020000020004" pitchFamily="49" charset="0"/>
                  </a:rPr>
                  <a:t>pim_add</a:t>
                </a:r>
                <a:r>
                  <a:rPr lang="en-US" dirty="0">
                    <a:solidFill>
                      <a:schemeClr val="tx1"/>
                    </a:solidFill>
                    <a:latin typeface="Cascadia Mono" panose="020B0609020000020004" pitchFamily="49" charset="0"/>
                    <a:ea typeface="Cascadia Mono" panose="020B0609020000020004" pitchFamily="49" charset="0"/>
                    <a:cs typeface="Cascadia Mono" panose="020B0609020000020004" pitchFamily="49" charset="0"/>
                  </a:rPr>
                  <a:t>(y, S0)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8745E76-5B51-CC0E-7744-704514722381}"/>
                  </a:ext>
                </a:extLst>
              </p:cNvPr>
              <p:cNvSpPr/>
              <p:nvPr/>
            </p:nvSpPr>
            <p:spPr>
              <a:xfrm>
                <a:off x="1107626" y="2377127"/>
                <a:ext cx="3141890" cy="371890"/>
              </a:xfrm>
              <a:prstGeom prst="rect">
                <a:avLst/>
              </a:prstGeom>
              <a:solidFill>
                <a:srgbClr val="DAD3F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  <a:latin typeface="Cascadia Mono" panose="020B0609020000020004" pitchFamily="49" charset="0"/>
                    <a:ea typeface="Cascadia Mono" panose="020B0609020000020004" pitchFamily="49" charset="0"/>
                    <a:cs typeface="Cascadia Mono" panose="020B0609020000020004" pitchFamily="49" charset="0"/>
                  </a:rPr>
                  <a:t>NOP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84EED9E-7A35-15EF-1E30-642BD874CF78}"/>
                  </a:ext>
                </a:extLst>
              </p:cNvPr>
              <p:cNvSpPr txBox="1"/>
              <p:nvPr/>
            </p:nvSpPr>
            <p:spPr>
              <a:xfrm rot="16200000">
                <a:off x="2689932" y="2096299"/>
                <a:ext cx="26364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7DECE4-19F5-F9D5-2FF9-4352B47C36C3}"/>
                  </a:ext>
                </a:extLst>
              </p:cNvPr>
              <p:cNvSpPr txBox="1"/>
              <p:nvPr/>
            </p:nvSpPr>
            <p:spPr>
              <a:xfrm rot="16200000">
                <a:off x="622493" y="2086550"/>
                <a:ext cx="26364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…</a:t>
                </a: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E7B00173-DA5E-65D3-5CE6-F68FAA59267E}"/>
                </a:ext>
              </a:extLst>
            </p:cNvPr>
            <p:cNvGrpSpPr/>
            <p:nvPr/>
          </p:nvGrpSpPr>
          <p:grpSpPr>
            <a:xfrm>
              <a:off x="2554710" y="5269958"/>
              <a:ext cx="466836" cy="1040599"/>
              <a:chOff x="1561827" y="2314418"/>
              <a:chExt cx="574880" cy="1668004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029B59E-4E07-3B51-4C03-2AA7C2114F65}"/>
                  </a:ext>
                </a:extLst>
              </p:cNvPr>
              <p:cNvSpPr txBox="1"/>
              <p:nvPr/>
            </p:nvSpPr>
            <p:spPr>
              <a:xfrm rot="16200000">
                <a:off x="1045926" y="2941001"/>
                <a:ext cx="1628033" cy="454810"/>
              </a:xfrm>
              <a:prstGeom prst="rect">
                <a:avLst/>
              </a:prstGeom>
              <a:noFill/>
            </p:spPr>
            <p:txBody>
              <a:bodyPr vert="vert" wrap="square" rtlCol="0">
                <a:spAutoFit/>
              </a:bodyPr>
              <a:lstStyle/>
              <a:p>
                <a:pPr algn="ctr"/>
                <a:r>
                  <a:rPr lang="en-US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1</a:t>
                </a:r>
              </a:p>
              <a:p>
                <a:pPr algn="ctr"/>
                <a:endPara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  <a:p>
                <a:pPr algn="ctr"/>
                <a:r>
                  <a:rPr lang="en-US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0</a:t>
                </a:r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3FE3635D-3961-FD40-38AA-11B13F050361}"/>
                  </a:ext>
                </a:extLst>
              </p:cNvPr>
              <p:cNvSpPr/>
              <p:nvPr/>
            </p:nvSpPr>
            <p:spPr>
              <a:xfrm>
                <a:off x="1561827" y="2314418"/>
                <a:ext cx="574880" cy="1631385"/>
              </a:xfrm>
              <a:prstGeom prst="roundRect">
                <a:avLst>
                  <a:gd name="adj" fmla="val 4444"/>
                </a:avLst>
              </a:prstGeom>
              <a:noFill/>
              <a:ln w="38100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b="1" i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9605C3E-A538-96AE-79F5-F6FCA4B98E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6693" y="2050932"/>
              <a:ext cx="854095" cy="3110089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28BA97F-5490-A125-57EC-817C96CBE94B}"/>
                </a:ext>
              </a:extLst>
            </p:cNvPr>
            <p:cNvCxnSpPr>
              <a:cxnSpLocks/>
            </p:cNvCxnSpPr>
            <p:nvPr/>
          </p:nvCxnSpPr>
          <p:spPr>
            <a:xfrm>
              <a:off x="4608451" y="4428886"/>
              <a:ext cx="1680512" cy="738901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ABE1A12E-1294-A6DE-07A6-F8F64DB03E89}"/>
              </a:ext>
            </a:extLst>
          </p:cNvPr>
          <p:cNvSpPr/>
          <p:nvPr/>
        </p:nvSpPr>
        <p:spPr>
          <a:xfrm>
            <a:off x="1850652" y="1125138"/>
            <a:ext cx="1719231" cy="421540"/>
          </a:xfrm>
          <a:prstGeom prst="wedgeRoundRectCallout">
            <a:avLst>
              <a:gd name="adj1" fmla="val -66049"/>
              <a:gd name="adj2" fmla="val 18617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10…10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BA70E3-CCFC-9E24-7191-55F6BCEC3F85}"/>
              </a:ext>
            </a:extLst>
          </p:cNvPr>
          <p:cNvSpPr txBox="1"/>
          <p:nvPr/>
        </p:nvSpPr>
        <p:spPr>
          <a:xfrm>
            <a:off x="1659280" y="1499723"/>
            <a:ext cx="2322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j-lt"/>
              </a:rPr>
              <a:t>split into M-bit batches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57FD749-08C4-352F-4573-000F779E8A71}"/>
              </a:ext>
            </a:extLst>
          </p:cNvPr>
          <p:cNvGrpSpPr/>
          <p:nvPr/>
        </p:nvGrpSpPr>
        <p:grpSpPr>
          <a:xfrm>
            <a:off x="2820936" y="2092924"/>
            <a:ext cx="496403" cy="2350815"/>
            <a:chOff x="2820936" y="2092924"/>
            <a:chExt cx="496403" cy="235081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3BB72A1-7023-D16E-E453-464B25CAF81A}"/>
                </a:ext>
              </a:extLst>
            </p:cNvPr>
            <p:cNvSpPr txBox="1"/>
            <p:nvPr/>
          </p:nvSpPr>
          <p:spPr>
            <a:xfrm>
              <a:off x="2823586" y="2092924"/>
              <a:ext cx="4937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6D40DC"/>
                  </a:solidFill>
                  <a:latin typeface="+mj-lt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8C82B84-32DC-AD1A-E438-1FF6566EA907}"/>
                </a:ext>
              </a:extLst>
            </p:cNvPr>
            <p:cNvSpPr txBox="1"/>
            <p:nvPr/>
          </p:nvSpPr>
          <p:spPr>
            <a:xfrm>
              <a:off x="2820936" y="2628040"/>
              <a:ext cx="4937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6D40DC"/>
                  </a:solidFill>
                  <a:latin typeface="+mj-lt"/>
                </a:rPr>
                <a:t>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278F061-8567-4E03-0384-87F4C786804D}"/>
                </a:ext>
              </a:extLst>
            </p:cNvPr>
            <p:cNvSpPr txBox="1"/>
            <p:nvPr/>
          </p:nvSpPr>
          <p:spPr>
            <a:xfrm>
              <a:off x="2820936" y="3513021"/>
              <a:ext cx="4937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6D40DC"/>
                  </a:solidFill>
                  <a:latin typeface="+mj-lt"/>
                </a:rPr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C0AAED1-7141-2B28-A493-88C9546D8BA1}"/>
                </a:ext>
              </a:extLst>
            </p:cNvPr>
            <p:cNvSpPr txBox="1"/>
            <p:nvPr/>
          </p:nvSpPr>
          <p:spPr>
            <a:xfrm>
              <a:off x="2820936" y="4043629"/>
              <a:ext cx="4937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6D40DC"/>
                  </a:solidFill>
                  <a:latin typeface="+mj-lt"/>
                </a:rPr>
                <a:t>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4259214-97C5-E6EB-99B1-15BC0730B490}"/>
                </a:ext>
              </a:extLst>
            </p:cNvPr>
            <p:cNvSpPr txBox="1"/>
            <p:nvPr/>
          </p:nvSpPr>
          <p:spPr>
            <a:xfrm rot="5400000">
              <a:off x="2820936" y="3108403"/>
              <a:ext cx="4937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6D40DC"/>
                  </a:solidFill>
                  <a:latin typeface="+mj-lt"/>
                </a:rPr>
                <a:t>…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8BFCC76D-8017-5BA7-53DF-079DA0D8AB9C}"/>
              </a:ext>
            </a:extLst>
          </p:cNvPr>
          <p:cNvSpPr txBox="1"/>
          <p:nvPr/>
        </p:nvSpPr>
        <p:spPr>
          <a:xfrm>
            <a:off x="6916202" y="5368945"/>
            <a:ext cx="171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rgbClr val="6D40DC"/>
                </a:solidFill>
              </a:rPr>
              <a:t>no change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C0D56C-E1E7-FE12-036B-CA3605319FCB}"/>
              </a:ext>
            </a:extLst>
          </p:cNvPr>
          <p:cNvSpPr/>
          <p:nvPr/>
        </p:nvSpPr>
        <p:spPr>
          <a:xfrm>
            <a:off x="2516609" y="5656760"/>
            <a:ext cx="3772353" cy="664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1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9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D7127-BF86-677D-5FC3-AB83920A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EB84B-B98B-BDD9-8B92-D4101E553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E14BD-FE62-B38C-D309-37723B0E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C8F401-FFF7-6213-7E3D-2B7D6548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5B4D446C-458A-AC60-9C36-C0951B232CCE}"/>
              </a:ext>
            </a:extLst>
          </p:cNvPr>
          <p:cNvSpPr/>
          <p:nvPr/>
        </p:nvSpPr>
        <p:spPr>
          <a:xfrm>
            <a:off x="235868" y="1311231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Motivation and Problem</a:t>
            </a: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59CC945A-A55A-7D45-4458-29EDB9AE9FF8}"/>
              </a:ext>
            </a:extLst>
          </p:cNvPr>
          <p:cNvSpPr/>
          <p:nvPr/>
        </p:nvSpPr>
        <p:spPr>
          <a:xfrm>
            <a:off x="235868" y="2273463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ambria" panose="02040503050406030204" pitchFamily="18" charset="0"/>
              </a:rPr>
              <a:t>Key Observation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8F87CDC-DCA8-B552-34AC-D50AD885313F}"/>
              </a:ext>
            </a:extLst>
          </p:cNvPr>
          <p:cNvSpPr/>
          <p:nvPr/>
        </p:nvSpPr>
        <p:spPr>
          <a:xfrm>
            <a:off x="235868" y="5160159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ambria" panose="02040503050406030204" pitchFamily="18" charset="0"/>
              </a:rPr>
              <a:t>Conclusion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6340EA44-ABD7-E2EC-BCB3-999F6226F08E}"/>
              </a:ext>
            </a:extLst>
          </p:cNvPr>
          <p:cNvSpPr/>
          <p:nvPr/>
        </p:nvSpPr>
        <p:spPr>
          <a:xfrm>
            <a:off x="235868" y="3235695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ambria" panose="02040503050406030204" pitchFamily="18" charset="0"/>
              </a:rPr>
              <a:t>IMPACT </a:t>
            </a: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D54E69F2-0BED-B7CC-8012-260BD30C0DC1}"/>
              </a:ext>
            </a:extLst>
          </p:cNvPr>
          <p:cNvSpPr/>
          <p:nvPr/>
        </p:nvSpPr>
        <p:spPr>
          <a:xfrm>
            <a:off x="235868" y="4197927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ambria" panose="02040503050406030204" pitchFamily="18" charset="0"/>
              </a:rPr>
              <a:t>Mitigating IMPACT</a:t>
            </a:r>
          </a:p>
        </p:txBody>
      </p:sp>
    </p:spTree>
    <p:extLst>
      <p:ext uri="{BB962C8B-B14F-4D97-AF65-F5344CB8AC3E}">
        <p14:creationId xmlns:p14="http://schemas.microsoft.com/office/powerpoint/2010/main" val="103774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834E3-EF2C-1FB2-F899-B8248E914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C7ACB-F45A-F67E-C744-FB9D6260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IMPACT-PNM Overview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223C3-AEEA-4110-58F6-E2EB2B54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DF80B-A30A-2EC3-63C8-6DC5881E2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30</a:t>
            </a:fld>
            <a:endParaRPr lang="tr-TR" dirty="0"/>
          </a:p>
        </p:txBody>
      </p:sp>
      <p:sp>
        <p:nvSpPr>
          <p:cNvPr id="36" name="Rectangle 4">
            <a:extLst>
              <a:ext uri="{FF2B5EF4-FFF2-40B4-BE49-F238E27FC236}">
                <a16:creationId xmlns:a16="http://schemas.microsoft.com/office/drawing/2014/main" id="{91F21B42-B5ED-47B3-4216-5B7340F38541}"/>
              </a:ext>
            </a:extLst>
          </p:cNvPr>
          <p:cNvSpPr/>
          <p:nvPr/>
        </p:nvSpPr>
        <p:spPr>
          <a:xfrm>
            <a:off x="3168251" y="1904506"/>
            <a:ext cx="2807498" cy="2683759"/>
          </a:xfrm>
          <a:prstGeom prst="rect">
            <a:avLst/>
          </a:prstGeom>
          <a:solidFill>
            <a:srgbClr val="E2F0D8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EFE52E81-5161-50A9-8FF3-A531BFC866D1}"/>
              </a:ext>
            </a:extLst>
          </p:cNvPr>
          <p:cNvSpPr/>
          <p:nvPr/>
        </p:nvSpPr>
        <p:spPr>
          <a:xfrm>
            <a:off x="4678903" y="2050932"/>
            <a:ext cx="1106136" cy="439465"/>
          </a:xfrm>
          <a:prstGeom prst="rect">
            <a:avLst/>
          </a:prstGeom>
          <a:solidFill>
            <a:srgbClr val="C2E0AE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1600" b="1" kern="0" dirty="0"/>
              <a:t>DRAM Bank</a:t>
            </a:r>
          </a:p>
        </p:txBody>
      </p:sp>
      <p:sp>
        <p:nvSpPr>
          <p:cNvPr id="38" name="Rectangle 4">
            <a:extLst>
              <a:ext uri="{FF2B5EF4-FFF2-40B4-BE49-F238E27FC236}">
                <a16:creationId xmlns:a16="http://schemas.microsoft.com/office/drawing/2014/main" id="{E5BF5EFB-0D11-E458-02AC-EE12745E0F66}"/>
              </a:ext>
            </a:extLst>
          </p:cNvPr>
          <p:cNvSpPr/>
          <p:nvPr/>
        </p:nvSpPr>
        <p:spPr>
          <a:xfrm>
            <a:off x="4678903" y="2602281"/>
            <a:ext cx="1106136" cy="439465"/>
          </a:xfrm>
          <a:prstGeom prst="rect">
            <a:avLst/>
          </a:prstGeom>
          <a:solidFill>
            <a:srgbClr val="C2E0AE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1600" b="1" kern="0" dirty="0"/>
              <a:t>DRAM Bank</a:t>
            </a: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22A93D8B-A468-2C85-DDDF-3178A99AF34B}"/>
              </a:ext>
            </a:extLst>
          </p:cNvPr>
          <p:cNvSpPr/>
          <p:nvPr/>
        </p:nvSpPr>
        <p:spPr>
          <a:xfrm>
            <a:off x="4678903" y="3484150"/>
            <a:ext cx="1106136" cy="439465"/>
          </a:xfrm>
          <a:prstGeom prst="rect">
            <a:avLst/>
          </a:prstGeom>
          <a:solidFill>
            <a:srgbClr val="C2E0AE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1600" b="1" kern="0" dirty="0"/>
              <a:t>DRAM Bank</a:t>
            </a: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3E3875BC-7B48-2433-DC8B-1509036B6281}"/>
              </a:ext>
            </a:extLst>
          </p:cNvPr>
          <p:cNvSpPr/>
          <p:nvPr/>
        </p:nvSpPr>
        <p:spPr>
          <a:xfrm>
            <a:off x="4678903" y="3996698"/>
            <a:ext cx="1106136" cy="439465"/>
          </a:xfrm>
          <a:prstGeom prst="rect">
            <a:avLst/>
          </a:prstGeom>
          <a:solidFill>
            <a:srgbClr val="C2E0AE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1600" b="1" kern="0" dirty="0"/>
              <a:t>DRAM Bank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FAAEBF-478C-363E-64F4-4D65B9E32F0C}"/>
              </a:ext>
            </a:extLst>
          </p:cNvPr>
          <p:cNvSpPr txBox="1"/>
          <p:nvPr/>
        </p:nvSpPr>
        <p:spPr>
          <a:xfrm>
            <a:off x="3220357" y="1558359"/>
            <a:ext cx="263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Memory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86D6DA-690D-5366-5F63-8B80D5B04E99}"/>
              </a:ext>
            </a:extLst>
          </p:cNvPr>
          <p:cNvSpPr txBox="1"/>
          <p:nvPr/>
        </p:nvSpPr>
        <p:spPr>
          <a:xfrm rot="5400000">
            <a:off x="4497735" y="3102868"/>
            <a:ext cx="36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591F09E-FFE1-7904-526F-F422D142190F}"/>
              </a:ext>
            </a:extLst>
          </p:cNvPr>
          <p:cNvGrpSpPr/>
          <p:nvPr/>
        </p:nvGrpSpPr>
        <p:grpSpPr>
          <a:xfrm>
            <a:off x="2889095" y="2051222"/>
            <a:ext cx="2121874" cy="2935999"/>
            <a:chOff x="4953970" y="2051222"/>
            <a:chExt cx="2121874" cy="2935999"/>
          </a:xfrm>
        </p:grpSpPr>
        <p:sp>
          <p:nvSpPr>
            <p:cNvPr id="44" name="Rectangle 4">
              <a:extLst>
                <a:ext uri="{FF2B5EF4-FFF2-40B4-BE49-F238E27FC236}">
                  <a16:creationId xmlns:a16="http://schemas.microsoft.com/office/drawing/2014/main" id="{7FE435EB-E807-6F0B-8CD6-A5EB55D7DF2E}"/>
                </a:ext>
              </a:extLst>
            </p:cNvPr>
            <p:cNvSpPr/>
            <p:nvPr/>
          </p:nvSpPr>
          <p:spPr>
            <a:xfrm>
              <a:off x="5356489" y="2051222"/>
              <a:ext cx="1316837" cy="439465"/>
            </a:xfrm>
            <a:prstGeom prst="rect">
              <a:avLst/>
            </a:prstGeom>
            <a:solidFill>
              <a:srgbClr val="F9D3E4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PCU</a:t>
              </a:r>
            </a:p>
          </p:txBody>
        </p:sp>
        <p:sp>
          <p:nvSpPr>
            <p:cNvPr id="45" name="Rectangle 4">
              <a:extLst>
                <a:ext uri="{FF2B5EF4-FFF2-40B4-BE49-F238E27FC236}">
                  <a16:creationId xmlns:a16="http://schemas.microsoft.com/office/drawing/2014/main" id="{CC38EB69-2849-D6BA-1EAE-8DCB7B756E6D}"/>
                </a:ext>
              </a:extLst>
            </p:cNvPr>
            <p:cNvSpPr/>
            <p:nvPr/>
          </p:nvSpPr>
          <p:spPr>
            <a:xfrm>
              <a:off x="5356489" y="2602282"/>
              <a:ext cx="1316837" cy="439465"/>
            </a:xfrm>
            <a:prstGeom prst="rect">
              <a:avLst/>
            </a:prstGeom>
            <a:solidFill>
              <a:srgbClr val="F9D3E4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PCU</a:t>
              </a:r>
            </a:p>
          </p:txBody>
        </p:sp>
        <p:sp>
          <p:nvSpPr>
            <p:cNvPr id="46" name="Rectangle 4">
              <a:extLst>
                <a:ext uri="{FF2B5EF4-FFF2-40B4-BE49-F238E27FC236}">
                  <a16:creationId xmlns:a16="http://schemas.microsoft.com/office/drawing/2014/main" id="{BF712C9C-8DC8-6848-B75C-4839A2C62B8B}"/>
                </a:ext>
              </a:extLst>
            </p:cNvPr>
            <p:cNvSpPr/>
            <p:nvPr/>
          </p:nvSpPr>
          <p:spPr>
            <a:xfrm>
              <a:off x="5356489" y="3484151"/>
              <a:ext cx="1316837" cy="439465"/>
            </a:xfrm>
            <a:prstGeom prst="rect">
              <a:avLst/>
            </a:prstGeom>
            <a:solidFill>
              <a:srgbClr val="F9D3E4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PCU</a:t>
              </a:r>
            </a:p>
          </p:txBody>
        </p:sp>
        <p:sp>
          <p:nvSpPr>
            <p:cNvPr id="47" name="Rectangle 4">
              <a:extLst>
                <a:ext uri="{FF2B5EF4-FFF2-40B4-BE49-F238E27FC236}">
                  <a16:creationId xmlns:a16="http://schemas.microsoft.com/office/drawing/2014/main" id="{60F45F4A-168F-BEB9-6CDB-B617CA8FAC59}"/>
                </a:ext>
              </a:extLst>
            </p:cNvPr>
            <p:cNvSpPr/>
            <p:nvPr/>
          </p:nvSpPr>
          <p:spPr>
            <a:xfrm>
              <a:off x="5356489" y="3996699"/>
              <a:ext cx="1316837" cy="439465"/>
            </a:xfrm>
            <a:prstGeom prst="rect">
              <a:avLst/>
            </a:prstGeom>
            <a:solidFill>
              <a:srgbClr val="F9D3E4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PCU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4AF3C35-15A0-31F9-B08F-F31E481810F2}"/>
                </a:ext>
              </a:extLst>
            </p:cNvPr>
            <p:cNvSpPr txBox="1"/>
            <p:nvPr/>
          </p:nvSpPr>
          <p:spPr>
            <a:xfrm>
              <a:off x="4953970" y="4617889"/>
              <a:ext cx="2121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+mj-lt"/>
                </a:rPr>
                <a:t>Memory-side PCUs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7BF8FA2E-D2C8-75F2-7C45-10A44E838C42}"/>
              </a:ext>
            </a:extLst>
          </p:cNvPr>
          <p:cNvSpPr/>
          <p:nvPr/>
        </p:nvSpPr>
        <p:spPr>
          <a:xfrm>
            <a:off x="6678348" y="1664207"/>
            <a:ext cx="1914144" cy="1542289"/>
          </a:xfrm>
          <a:prstGeom prst="rect">
            <a:avLst/>
          </a:prstGeom>
          <a:solidFill>
            <a:srgbClr val="C2E0A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F8F9A34B-3FCB-1F0F-28A6-32834BAC6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320287"/>
              </p:ext>
            </p:extLst>
          </p:nvPr>
        </p:nvGraphicFramePr>
        <p:xfrm>
          <a:off x="6833248" y="1819313"/>
          <a:ext cx="1604345" cy="655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345">
                  <a:extLst>
                    <a:ext uri="{9D8B030D-6E8A-4147-A177-3AD203B41FA5}">
                      <a16:colId xmlns:a16="http://schemas.microsoft.com/office/drawing/2014/main" val="2187855331"/>
                    </a:ext>
                  </a:extLst>
                </a:gridCol>
              </a:tblGrid>
              <a:tr h="2743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R0</a:t>
                      </a:r>
                    </a:p>
                  </a:txBody>
                  <a:tcPr marL="53357" marR="53357" marT="26678" marB="2667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471364"/>
                  </a:ext>
                </a:extLst>
              </a:tr>
              <a:tr h="2743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S0</a:t>
                      </a:r>
                    </a:p>
                  </a:txBody>
                  <a:tcPr marL="53357" marR="53357" marT="26678" marB="2667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756100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8E030C9F-6EAC-B901-73D1-C93F2ACFD7EE}"/>
              </a:ext>
            </a:extLst>
          </p:cNvPr>
          <p:cNvSpPr txBox="1"/>
          <p:nvPr/>
        </p:nvSpPr>
        <p:spPr>
          <a:xfrm>
            <a:off x="6529090" y="1294045"/>
            <a:ext cx="2212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Bank 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D689380-5048-8709-2CC9-B3EFE125BCC4}"/>
              </a:ext>
            </a:extLst>
          </p:cNvPr>
          <p:cNvSpPr txBox="1"/>
          <p:nvPr/>
        </p:nvSpPr>
        <p:spPr>
          <a:xfrm>
            <a:off x="6529090" y="2449653"/>
            <a:ext cx="221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Row Buffer</a:t>
            </a: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7FFF56EC-2F69-E646-0D9D-F1A03863C7AC}"/>
              </a:ext>
            </a:extLst>
          </p:cNvPr>
          <p:cNvGraphicFramePr>
            <a:graphicFrameLocks noGrp="1"/>
          </p:cNvGraphicFramePr>
          <p:nvPr/>
        </p:nvGraphicFramePr>
        <p:xfrm>
          <a:off x="6833248" y="2804426"/>
          <a:ext cx="1604345" cy="281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345">
                  <a:extLst>
                    <a:ext uri="{9D8B030D-6E8A-4147-A177-3AD203B41FA5}">
                      <a16:colId xmlns:a16="http://schemas.microsoft.com/office/drawing/2014/main" val="2187855331"/>
                    </a:ext>
                  </a:extLst>
                </a:gridCol>
              </a:tblGrid>
              <a:tr h="274508"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tx1"/>
                        </a:solidFill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marL="53357" marR="53357" marT="26678" marB="2667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471364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47207DC6-BBBF-23BE-1757-98AB18959DA5}"/>
              </a:ext>
            </a:extLst>
          </p:cNvPr>
          <p:cNvSpPr/>
          <p:nvPr/>
        </p:nvSpPr>
        <p:spPr>
          <a:xfrm>
            <a:off x="6678348" y="3817120"/>
            <a:ext cx="1914144" cy="1542289"/>
          </a:xfrm>
          <a:prstGeom prst="rect">
            <a:avLst/>
          </a:prstGeom>
          <a:solidFill>
            <a:srgbClr val="C2E0A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1C53CBB9-5CEE-085B-1FBC-20D1CA892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41374"/>
              </p:ext>
            </p:extLst>
          </p:nvPr>
        </p:nvGraphicFramePr>
        <p:xfrm>
          <a:off x="6833248" y="3972226"/>
          <a:ext cx="1604345" cy="655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345">
                  <a:extLst>
                    <a:ext uri="{9D8B030D-6E8A-4147-A177-3AD203B41FA5}">
                      <a16:colId xmlns:a16="http://schemas.microsoft.com/office/drawing/2014/main" val="2187855331"/>
                    </a:ext>
                  </a:extLst>
                </a:gridCol>
              </a:tblGrid>
              <a:tr h="2743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RM-1</a:t>
                      </a:r>
                    </a:p>
                  </a:txBody>
                  <a:tcPr marL="53357" marR="53357" marT="26678" marB="2667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471364"/>
                  </a:ext>
                </a:extLst>
              </a:tr>
              <a:tr h="2743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SM-1</a:t>
                      </a:r>
                    </a:p>
                  </a:txBody>
                  <a:tcPr marL="53357" marR="53357" marT="26678" marB="2667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756100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D5DB7786-1EA2-E2DA-5370-3797FBDD5A86}"/>
              </a:ext>
            </a:extLst>
          </p:cNvPr>
          <p:cNvSpPr txBox="1"/>
          <p:nvPr/>
        </p:nvSpPr>
        <p:spPr>
          <a:xfrm>
            <a:off x="6529090" y="3446958"/>
            <a:ext cx="2212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Bank M-1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2D9AB1-9865-4CBB-B30F-E434AF659D97}"/>
              </a:ext>
            </a:extLst>
          </p:cNvPr>
          <p:cNvSpPr txBox="1"/>
          <p:nvPr/>
        </p:nvSpPr>
        <p:spPr>
          <a:xfrm>
            <a:off x="6529090" y="4602566"/>
            <a:ext cx="221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Row Buffer</a:t>
            </a:r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B0135768-BBE3-04C2-E49C-5556440EC938}"/>
              </a:ext>
            </a:extLst>
          </p:cNvPr>
          <p:cNvGraphicFramePr>
            <a:graphicFrameLocks noGrp="1"/>
          </p:cNvGraphicFramePr>
          <p:nvPr/>
        </p:nvGraphicFramePr>
        <p:xfrm>
          <a:off x="6833248" y="4957339"/>
          <a:ext cx="1604345" cy="281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345">
                  <a:extLst>
                    <a:ext uri="{9D8B030D-6E8A-4147-A177-3AD203B41FA5}">
                      <a16:colId xmlns:a16="http://schemas.microsoft.com/office/drawing/2014/main" val="2187855331"/>
                    </a:ext>
                  </a:extLst>
                </a:gridCol>
              </a:tblGrid>
              <a:tr h="274508"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tx1"/>
                        </a:solidFill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marL="53357" marR="53357" marT="26678" marB="2667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471364"/>
                  </a:ext>
                </a:extLst>
              </a:tr>
            </a:tbl>
          </a:graphicData>
        </a:graphic>
      </p:graphicFrame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F1A5F11-049F-5426-C988-543304D9377D}"/>
              </a:ext>
            </a:extLst>
          </p:cNvPr>
          <p:cNvCxnSpPr/>
          <p:nvPr/>
        </p:nvCxnSpPr>
        <p:spPr>
          <a:xfrm flipV="1">
            <a:off x="5785039" y="1664207"/>
            <a:ext cx="893309" cy="38672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49890E1-5DA1-C3FB-8855-8F6B98098231}"/>
              </a:ext>
            </a:extLst>
          </p:cNvPr>
          <p:cNvCxnSpPr>
            <a:cxnSpLocks/>
          </p:cNvCxnSpPr>
          <p:nvPr/>
        </p:nvCxnSpPr>
        <p:spPr>
          <a:xfrm>
            <a:off x="5804848" y="2471124"/>
            <a:ext cx="873500" cy="73131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97AE15A-D659-8840-3514-D0F7AECBEB83}"/>
              </a:ext>
            </a:extLst>
          </p:cNvPr>
          <p:cNvCxnSpPr>
            <a:cxnSpLocks/>
          </p:cNvCxnSpPr>
          <p:nvPr/>
        </p:nvCxnSpPr>
        <p:spPr>
          <a:xfrm flipV="1">
            <a:off x="5785039" y="3808304"/>
            <a:ext cx="893309" cy="18839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1ACC90F-9381-37AE-D224-C7E621D7E4A9}"/>
              </a:ext>
            </a:extLst>
          </p:cNvPr>
          <p:cNvCxnSpPr>
            <a:cxnSpLocks/>
          </p:cNvCxnSpPr>
          <p:nvPr/>
        </p:nvCxnSpPr>
        <p:spPr>
          <a:xfrm>
            <a:off x="5782539" y="4429398"/>
            <a:ext cx="895809" cy="93001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419FEC7-B658-C418-6865-2288EB05678D}"/>
              </a:ext>
            </a:extLst>
          </p:cNvPr>
          <p:cNvGrpSpPr/>
          <p:nvPr/>
        </p:nvGrpSpPr>
        <p:grpSpPr>
          <a:xfrm>
            <a:off x="331514" y="3752130"/>
            <a:ext cx="1376255" cy="1831173"/>
            <a:chOff x="6981613" y="1695031"/>
            <a:chExt cx="1520607" cy="202324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0BF35B4-A1A2-D406-2801-0A309DAE7BD3}"/>
                </a:ext>
              </a:extLst>
            </p:cNvPr>
            <p:cNvSpPr/>
            <p:nvPr/>
          </p:nvSpPr>
          <p:spPr>
            <a:xfrm>
              <a:off x="6981613" y="1863804"/>
              <a:ext cx="1520607" cy="1520607"/>
            </a:xfrm>
            <a:prstGeom prst="ellipse">
              <a:avLst/>
            </a:prstGeom>
            <a:solidFill>
              <a:srgbClr val="B3195F"/>
            </a:solidFill>
            <a:ln>
              <a:solidFill>
                <a:srgbClr val="B319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DF6795BD-D466-E5B5-FDAA-5CC742EC6A60}"/>
                </a:ext>
              </a:extLst>
            </p:cNvPr>
            <p:cNvGrpSpPr/>
            <p:nvPr/>
          </p:nvGrpSpPr>
          <p:grpSpPr>
            <a:xfrm>
              <a:off x="7108862" y="1695031"/>
              <a:ext cx="1317430" cy="2023240"/>
              <a:chOff x="7239179" y="1647824"/>
              <a:chExt cx="1317430" cy="2023240"/>
            </a:xfrm>
          </p:grpSpPr>
          <p:pic>
            <p:nvPicPr>
              <p:cNvPr id="74" name="Graphic 73" descr="Man in glasses wearing turtleneck">
                <a:extLst>
                  <a:ext uri="{FF2B5EF4-FFF2-40B4-BE49-F238E27FC236}">
                    <a16:creationId xmlns:a16="http://schemas.microsoft.com/office/drawing/2014/main" id="{A3FB3348-CDD1-0506-1ED7-105E047BB2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261209" y="1647824"/>
                <a:ext cx="1295400" cy="1743075"/>
              </a:xfrm>
              <a:prstGeom prst="rect">
                <a:avLst/>
              </a:prstGeom>
            </p:spPr>
          </p:pic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D42A3DA-2A66-C458-0564-879386C94C89}"/>
                  </a:ext>
                </a:extLst>
              </p:cNvPr>
              <p:cNvSpPr txBox="1"/>
              <p:nvPr/>
            </p:nvSpPr>
            <p:spPr>
              <a:xfrm>
                <a:off x="7239179" y="3299454"/>
                <a:ext cx="1317430" cy="37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 dirty="0">
                    <a:solidFill>
                      <a:srgbClr val="B3195F"/>
                    </a:solidFill>
                  </a:rPr>
                  <a:t>Receiver</a:t>
                </a: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A4FFCE-E36B-1B44-CC41-333AD8E9E4D7}"/>
              </a:ext>
            </a:extLst>
          </p:cNvPr>
          <p:cNvGrpSpPr/>
          <p:nvPr/>
        </p:nvGrpSpPr>
        <p:grpSpPr>
          <a:xfrm>
            <a:off x="402250" y="1088967"/>
            <a:ext cx="1305519" cy="1810295"/>
            <a:chOff x="619450" y="1609725"/>
            <a:chExt cx="1520607" cy="2108546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9BDEF8E-692B-E661-F329-ECB96A326A8C}"/>
                </a:ext>
              </a:extLst>
            </p:cNvPr>
            <p:cNvSpPr/>
            <p:nvPr/>
          </p:nvSpPr>
          <p:spPr>
            <a:xfrm>
              <a:off x="619450" y="1826054"/>
              <a:ext cx="1520607" cy="1520607"/>
            </a:xfrm>
            <a:prstGeom prst="ellipse">
              <a:avLst/>
            </a:prstGeom>
            <a:solidFill>
              <a:srgbClr val="6D40DC"/>
            </a:solidFill>
            <a:ln>
              <a:solidFill>
                <a:srgbClr val="6D40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544D84F-3255-A05E-7B22-FE68B0DF85AE}"/>
                </a:ext>
              </a:extLst>
            </p:cNvPr>
            <p:cNvGrpSpPr/>
            <p:nvPr/>
          </p:nvGrpSpPr>
          <p:grpSpPr>
            <a:xfrm>
              <a:off x="717708" y="1609725"/>
              <a:ext cx="1317430" cy="2108546"/>
              <a:chOff x="717708" y="1609725"/>
              <a:chExt cx="1317430" cy="2108546"/>
            </a:xfrm>
          </p:grpSpPr>
          <p:pic>
            <p:nvPicPr>
              <p:cNvPr id="79" name="Graphic 78" descr="Old woman wearing lightning shirt">
                <a:extLst>
                  <a:ext uri="{FF2B5EF4-FFF2-40B4-BE49-F238E27FC236}">
                    <a16:creationId xmlns:a16="http://schemas.microsoft.com/office/drawing/2014/main" id="{6750377E-0FFF-AED7-74F6-8E06F15A67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85873" y="1609725"/>
                <a:ext cx="1181100" cy="1819275"/>
              </a:xfrm>
              <a:prstGeom prst="rect">
                <a:avLst/>
              </a:prstGeom>
            </p:spPr>
          </p:pic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D71112C-E98B-ADBA-852B-868D205517C4}"/>
                  </a:ext>
                </a:extLst>
              </p:cNvPr>
              <p:cNvSpPr txBox="1"/>
              <p:nvPr/>
            </p:nvSpPr>
            <p:spPr>
              <a:xfrm>
                <a:off x="717708" y="3346661"/>
                <a:ext cx="1317430" cy="37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 dirty="0">
                    <a:solidFill>
                      <a:srgbClr val="6D40DC"/>
                    </a:solidFill>
                  </a:rPr>
                  <a:t>Sender</a:t>
                </a:r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19EED02-DD58-F13F-00EB-4DB1E4435CD7}"/>
              </a:ext>
            </a:extLst>
          </p:cNvPr>
          <p:cNvGrpSpPr/>
          <p:nvPr/>
        </p:nvGrpSpPr>
        <p:grpSpPr>
          <a:xfrm>
            <a:off x="910236" y="5523847"/>
            <a:ext cx="1503451" cy="923330"/>
            <a:chOff x="461255" y="2999517"/>
            <a:chExt cx="1503451" cy="92333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39D25DD-BEA3-BD85-82CB-CE505CFD80A3}"/>
                </a:ext>
              </a:extLst>
            </p:cNvPr>
            <p:cNvSpPr/>
            <p:nvPr/>
          </p:nvSpPr>
          <p:spPr>
            <a:xfrm>
              <a:off x="461255" y="3319397"/>
              <a:ext cx="319046" cy="3190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69060CB-86F2-6DA5-1D7A-32426AAC3CC8}"/>
                </a:ext>
              </a:extLst>
            </p:cNvPr>
            <p:cNvSpPr txBox="1"/>
            <p:nvPr/>
          </p:nvSpPr>
          <p:spPr>
            <a:xfrm>
              <a:off x="772339" y="2999517"/>
              <a:ext cx="11923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Measure access latency </a:t>
              </a: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58C796CC-254E-9070-5649-64AFA41EBAF5}"/>
              </a:ext>
            </a:extLst>
          </p:cNvPr>
          <p:cNvSpPr/>
          <p:nvPr/>
        </p:nvSpPr>
        <p:spPr>
          <a:xfrm>
            <a:off x="6833248" y="1819313"/>
            <a:ext cx="1604345" cy="327937"/>
          </a:xfrm>
          <a:prstGeom prst="rect">
            <a:avLst/>
          </a:prstGeom>
          <a:solidFill>
            <a:srgbClr val="F9D3E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scadia Code" panose="020B0509020204030204" pitchFamily="49" charset="0"/>
              </a:rPr>
              <a:t>R0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CE3FBB9-93A3-C610-D105-6818701EC790}"/>
              </a:ext>
            </a:extLst>
          </p:cNvPr>
          <p:cNvSpPr/>
          <p:nvPr/>
        </p:nvSpPr>
        <p:spPr>
          <a:xfrm>
            <a:off x="6833248" y="2796814"/>
            <a:ext cx="1604345" cy="290125"/>
          </a:xfrm>
          <a:prstGeom prst="rect">
            <a:avLst/>
          </a:prstGeom>
          <a:solidFill>
            <a:srgbClr val="F9D3E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scadia Code" panose="020B0509020204030204" pitchFamily="49" charset="0"/>
              </a:rPr>
              <a:t>R0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1DE3641-5687-0B19-FAC9-4292711E569B}"/>
              </a:ext>
            </a:extLst>
          </p:cNvPr>
          <p:cNvGrpSpPr/>
          <p:nvPr/>
        </p:nvGrpSpPr>
        <p:grpSpPr>
          <a:xfrm>
            <a:off x="6827606" y="2154960"/>
            <a:ext cx="1609986" cy="939034"/>
            <a:chOff x="6827606" y="2154960"/>
            <a:chExt cx="1609986" cy="9390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50CA5E0-DA78-BE81-4A53-7301625ED967}"/>
                </a:ext>
              </a:extLst>
            </p:cNvPr>
            <p:cNvSpPr/>
            <p:nvPr/>
          </p:nvSpPr>
          <p:spPr>
            <a:xfrm>
              <a:off x="6833247" y="2154960"/>
              <a:ext cx="1604345" cy="319148"/>
            </a:xfrm>
            <a:prstGeom prst="rect">
              <a:avLst/>
            </a:prstGeom>
            <a:solidFill>
              <a:srgbClr val="DAD3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scadia Code" panose="020B0509020204030204" pitchFamily="49" charset="0"/>
                </a:rPr>
                <a:t>S0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882A04E-8D69-F618-22BA-853A5BD75C64}"/>
                </a:ext>
              </a:extLst>
            </p:cNvPr>
            <p:cNvSpPr/>
            <p:nvPr/>
          </p:nvSpPr>
          <p:spPr>
            <a:xfrm>
              <a:off x="6827606" y="2786369"/>
              <a:ext cx="1604345" cy="307625"/>
            </a:xfrm>
            <a:prstGeom prst="rect">
              <a:avLst/>
            </a:prstGeom>
            <a:solidFill>
              <a:srgbClr val="DAD3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scadia Code" panose="020B0509020204030204" pitchFamily="49" charset="0"/>
                </a:rPr>
                <a:t>S0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2608756-C6BF-21B7-518F-EBDC75BBE0C8}"/>
              </a:ext>
            </a:extLst>
          </p:cNvPr>
          <p:cNvGrpSpPr/>
          <p:nvPr/>
        </p:nvGrpSpPr>
        <p:grpSpPr>
          <a:xfrm>
            <a:off x="6833247" y="3976754"/>
            <a:ext cx="1604345" cy="1262541"/>
            <a:chOff x="6833248" y="1824398"/>
            <a:chExt cx="1604345" cy="1262541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4CF056A-F1EC-F36D-DC65-9C1F31ED4EA3}"/>
                </a:ext>
              </a:extLst>
            </p:cNvPr>
            <p:cNvSpPr/>
            <p:nvPr/>
          </p:nvSpPr>
          <p:spPr>
            <a:xfrm>
              <a:off x="6833248" y="1824398"/>
              <a:ext cx="1604345" cy="313551"/>
            </a:xfrm>
            <a:prstGeom prst="rect">
              <a:avLst/>
            </a:prstGeom>
            <a:solidFill>
              <a:srgbClr val="F9D3E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scadia Code" panose="020B0509020204030204" pitchFamily="49" charset="0"/>
                </a:rPr>
                <a:t>RM-1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BBE0976-78F6-113A-47D4-46B126D2A258}"/>
                </a:ext>
              </a:extLst>
            </p:cNvPr>
            <p:cNvSpPr/>
            <p:nvPr/>
          </p:nvSpPr>
          <p:spPr>
            <a:xfrm>
              <a:off x="6833248" y="2796814"/>
              <a:ext cx="1604345" cy="290125"/>
            </a:xfrm>
            <a:prstGeom prst="rect">
              <a:avLst/>
            </a:prstGeom>
            <a:solidFill>
              <a:srgbClr val="F9D3E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scadia Code" panose="020B0509020204030204" pitchFamily="49" charset="0"/>
                </a:rPr>
                <a:t>RM-1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5D797A7-F7A8-B315-982F-3F0F5214877D}"/>
              </a:ext>
            </a:extLst>
          </p:cNvPr>
          <p:cNvGrpSpPr/>
          <p:nvPr/>
        </p:nvGrpSpPr>
        <p:grpSpPr>
          <a:xfrm>
            <a:off x="2426693" y="2050932"/>
            <a:ext cx="3895345" cy="4321660"/>
            <a:chOff x="2426693" y="2050932"/>
            <a:chExt cx="3895345" cy="4321660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F6340D3B-2136-E77A-C008-C9DBE0B01FF2}"/>
                </a:ext>
              </a:extLst>
            </p:cNvPr>
            <p:cNvSpPr/>
            <p:nvPr/>
          </p:nvSpPr>
          <p:spPr>
            <a:xfrm>
              <a:off x="2426693" y="5161021"/>
              <a:ext cx="3895345" cy="1211571"/>
            </a:xfrm>
            <a:prstGeom prst="roundRect">
              <a:avLst>
                <a:gd name="adj" fmla="val 4444"/>
              </a:avLst>
            </a:prstGeom>
            <a:noFill/>
            <a:ln w="38100">
              <a:solidFill>
                <a:srgbClr val="F9D3E4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b="1" i="1" dirty="0">
                <a:solidFill>
                  <a:schemeClr val="tx1"/>
                </a:solidFill>
              </a:endParaRP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7CCA56C2-E880-D19A-798D-533C0CE71798}"/>
                </a:ext>
              </a:extLst>
            </p:cNvPr>
            <p:cNvGrpSpPr/>
            <p:nvPr/>
          </p:nvGrpSpPr>
          <p:grpSpPr>
            <a:xfrm>
              <a:off x="3107957" y="5269957"/>
              <a:ext cx="3141891" cy="986679"/>
              <a:chOff x="1107625" y="1762338"/>
              <a:chExt cx="3141891" cy="986679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B570048-C00A-8851-470C-C0795AC3F3A3}"/>
                  </a:ext>
                </a:extLst>
              </p:cNvPr>
              <p:cNvSpPr/>
              <p:nvPr/>
            </p:nvSpPr>
            <p:spPr>
              <a:xfrm>
                <a:off x="1107625" y="1762338"/>
                <a:ext cx="3126981" cy="371890"/>
              </a:xfrm>
              <a:prstGeom prst="rect">
                <a:avLst/>
              </a:prstGeom>
              <a:solidFill>
                <a:srgbClr val="F9D3E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err="1">
                    <a:solidFill>
                      <a:schemeClr val="tx1"/>
                    </a:solidFill>
                    <a:latin typeface="Cascadia Mono" panose="020B0609020000020004" pitchFamily="49" charset="0"/>
                    <a:ea typeface="Cascadia Mono" panose="020B0609020000020004" pitchFamily="49" charset="0"/>
                    <a:cs typeface="Cascadia Mono" panose="020B0609020000020004" pitchFamily="49" charset="0"/>
                  </a:rPr>
                  <a:t>pim_add</a:t>
                </a:r>
                <a:r>
                  <a:rPr lang="en-US" dirty="0">
                    <a:solidFill>
                      <a:schemeClr val="tx1"/>
                    </a:solidFill>
                    <a:latin typeface="Cascadia Mono" panose="020B0609020000020004" pitchFamily="49" charset="0"/>
                    <a:ea typeface="Cascadia Mono" panose="020B0609020000020004" pitchFamily="49" charset="0"/>
                    <a:cs typeface="Cascadia Mono" panose="020B0609020000020004" pitchFamily="49" charset="0"/>
                  </a:rPr>
                  <a:t>(x, R0)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26E18A6-9AA8-306C-8C11-2E1167043524}"/>
                  </a:ext>
                </a:extLst>
              </p:cNvPr>
              <p:cNvSpPr/>
              <p:nvPr/>
            </p:nvSpPr>
            <p:spPr>
              <a:xfrm>
                <a:off x="1107626" y="2377127"/>
                <a:ext cx="3141890" cy="371890"/>
              </a:xfrm>
              <a:prstGeom prst="rect">
                <a:avLst/>
              </a:prstGeom>
              <a:solidFill>
                <a:srgbClr val="F9D3E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err="1">
                    <a:solidFill>
                      <a:schemeClr val="tx1"/>
                    </a:solidFill>
                    <a:latin typeface="Cascadia Mono" panose="020B0609020000020004" pitchFamily="49" charset="0"/>
                    <a:ea typeface="Cascadia Mono" panose="020B0609020000020004" pitchFamily="49" charset="0"/>
                    <a:cs typeface="Cascadia Mono" panose="020B0609020000020004" pitchFamily="49" charset="0"/>
                  </a:rPr>
                  <a:t>pim_add</a:t>
                </a:r>
                <a:r>
                  <a:rPr lang="en-US" dirty="0">
                    <a:solidFill>
                      <a:schemeClr val="tx1"/>
                    </a:solidFill>
                    <a:latin typeface="Cascadia Mono" panose="020B0609020000020004" pitchFamily="49" charset="0"/>
                    <a:ea typeface="Cascadia Mono" panose="020B0609020000020004" pitchFamily="49" charset="0"/>
                    <a:cs typeface="Cascadia Mono" panose="020B0609020000020004" pitchFamily="49" charset="0"/>
                  </a:rPr>
                  <a:t>(x, RM-1)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D420E0B-19E7-0EC5-0D17-32A3AC0FD737}"/>
                  </a:ext>
                </a:extLst>
              </p:cNvPr>
              <p:cNvSpPr txBox="1"/>
              <p:nvPr/>
            </p:nvSpPr>
            <p:spPr>
              <a:xfrm rot="16200000">
                <a:off x="2689932" y="2096299"/>
                <a:ext cx="26364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4762836C-79E3-98D5-ED2F-9CC848293626}"/>
                </a:ext>
              </a:extLst>
            </p:cNvPr>
            <p:cNvGrpSpPr/>
            <p:nvPr/>
          </p:nvGrpSpPr>
          <p:grpSpPr>
            <a:xfrm>
              <a:off x="2554710" y="5269958"/>
              <a:ext cx="466836" cy="1040600"/>
              <a:chOff x="1561827" y="2314418"/>
              <a:chExt cx="574880" cy="1668006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ADAAB9C7-3DA5-0AEA-2355-3A6122CC8CE2}"/>
                  </a:ext>
                </a:extLst>
              </p:cNvPr>
              <p:cNvSpPr txBox="1"/>
              <p:nvPr/>
            </p:nvSpPr>
            <p:spPr>
              <a:xfrm rot="16200000">
                <a:off x="1035251" y="2941003"/>
                <a:ext cx="1628033" cy="4548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TIME</a:t>
                </a:r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1D329DA5-0D6E-7C55-EC25-9025B9DBAAA4}"/>
                  </a:ext>
                </a:extLst>
              </p:cNvPr>
              <p:cNvSpPr/>
              <p:nvPr/>
            </p:nvSpPr>
            <p:spPr>
              <a:xfrm>
                <a:off x="1561827" y="2314418"/>
                <a:ext cx="574880" cy="1631385"/>
              </a:xfrm>
              <a:prstGeom prst="roundRect">
                <a:avLst>
                  <a:gd name="adj" fmla="val 4444"/>
                </a:avLst>
              </a:prstGeom>
              <a:noFill/>
              <a:ln w="38100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b="1" i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A99B423-9D8E-A625-FE1A-1813AB7F4B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6693" y="2050932"/>
              <a:ext cx="854095" cy="3110089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4BEC526-2E31-F5B1-8166-0CF85A77D06F}"/>
                </a:ext>
              </a:extLst>
            </p:cNvPr>
            <p:cNvCxnSpPr>
              <a:cxnSpLocks/>
            </p:cNvCxnSpPr>
            <p:nvPr/>
          </p:nvCxnSpPr>
          <p:spPr>
            <a:xfrm>
              <a:off x="4608451" y="4428886"/>
              <a:ext cx="1680512" cy="738901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A58415DC-2B61-1C59-58A5-EF7DAEFEEA48}"/>
              </a:ext>
            </a:extLst>
          </p:cNvPr>
          <p:cNvSpPr/>
          <p:nvPr/>
        </p:nvSpPr>
        <p:spPr>
          <a:xfrm>
            <a:off x="1850652" y="1125138"/>
            <a:ext cx="1719231" cy="421540"/>
          </a:xfrm>
          <a:prstGeom prst="wedgeRoundRectCallout">
            <a:avLst>
              <a:gd name="adj1" fmla="val -66049"/>
              <a:gd name="adj2" fmla="val 18617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10…10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6E6CD1-848A-11CF-D853-D9625F5B154D}"/>
              </a:ext>
            </a:extLst>
          </p:cNvPr>
          <p:cNvSpPr txBox="1"/>
          <p:nvPr/>
        </p:nvSpPr>
        <p:spPr>
          <a:xfrm>
            <a:off x="1659280" y="1499723"/>
            <a:ext cx="2322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j-lt"/>
              </a:rPr>
              <a:t>split into M-bit batches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767C8AB-539F-DDAD-089B-5C248CE49A23}"/>
              </a:ext>
            </a:extLst>
          </p:cNvPr>
          <p:cNvGrpSpPr/>
          <p:nvPr/>
        </p:nvGrpSpPr>
        <p:grpSpPr>
          <a:xfrm>
            <a:off x="2820936" y="2092924"/>
            <a:ext cx="496403" cy="2350815"/>
            <a:chOff x="2820936" y="2092924"/>
            <a:chExt cx="496403" cy="235081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A9A8313-9406-FAFB-CA58-2D7C45AAACE7}"/>
                </a:ext>
              </a:extLst>
            </p:cNvPr>
            <p:cNvSpPr txBox="1"/>
            <p:nvPr/>
          </p:nvSpPr>
          <p:spPr>
            <a:xfrm>
              <a:off x="2823586" y="2092924"/>
              <a:ext cx="4937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6D40DC"/>
                  </a:solidFill>
                  <a:latin typeface="+mj-lt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D32AC16-05FB-3987-1CBE-41E632E3525F}"/>
                </a:ext>
              </a:extLst>
            </p:cNvPr>
            <p:cNvSpPr txBox="1"/>
            <p:nvPr/>
          </p:nvSpPr>
          <p:spPr>
            <a:xfrm>
              <a:off x="2820936" y="2628040"/>
              <a:ext cx="4937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6D40DC"/>
                  </a:solidFill>
                  <a:latin typeface="+mj-lt"/>
                </a:rPr>
                <a:t>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32ED00A-313D-C9C8-9310-CC2724B60673}"/>
                </a:ext>
              </a:extLst>
            </p:cNvPr>
            <p:cNvSpPr txBox="1"/>
            <p:nvPr/>
          </p:nvSpPr>
          <p:spPr>
            <a:xfrm>
              <a:off x="2820936" y="3513021"/>
              <a:ext cx="4937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6D40DC"/>
                  </a:solidFill>
                  <a:latin typeface="+mj-lt"/>
                </a:rPr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F9984C-3288-0BC9-E997-44974EDB1D1D}"/>
                </a:ext>
              </a:extLst>
            </p:cNvPr>
            <p:cNvSpPr txBox="1"/>
            <p:nvPr/>
          </p:nvSpPr>
          <p:spPr>
            <a:xfrm>
              <a:off x="2820936" y="4043629"/>
              <a:ext cx="4937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6D40DC"/>
                  </a:solidFill>
                  <a:latin typeface="+mj-lt"/>
                </a:rPr>
                <a:t>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8E09A7-5565-AAC5-E5EB-6C3E474AA5EE}"/>
                </a:ext>
              </a:extLst>
            </p:cNvPr>
            <p:cNvSpPr txBox="1"/>
            <p:nvPr/>
          </p:nvSpPr>
          <p:spPr>
            <a:xfrm rot="5400000">
              <a:off x="2820936" y="3108403"/>
              <a:ext cx="4937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6D40DC"/>
                  </a:solidFill>
                  <a:latin typeface="+mj-lt"/>
                </a:rPr>
                <a:t>…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9EB45A4-0BEF-9B43-9FB4-862218F75479}"/>
              </a:ext>
            </a:extLst>
          </p:cNvPr>
          <p:cNvGrpSpPr/>
          <p:nvPr/>
        </p:nvGrpSpPr>
        <p:grpSpPr>
          <a:xfrm>
            <a:off x="8278368" y="2000640"/>
            <a:ext cx="802346" cy="984556"/>
            <a:chOff x="8278368" y="2000640"/>
            <a:chExt cx="802346" cy="98455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0A5B307-F28F-0E91-9321-5590BFE33DB0}"/>
                </a:ext>
              </a:extLst>
            </p:cNvPr>
            <p:cNvGrpSpPr/>
            <p:nvPr/>
          </p:nvGrpSpPr>
          <p:grpSpPr>
            <a:xfrm>
              <a:off x="8451354" y="2182071"/>
              <a:ext cx="629360" cy="705661"/>
              <a:chOff x="8451354" y="2182071"/>
              <a:chExt cx="629360" cy="705661"/>
            </a:xfrm>
          </p:grpSpPr>
          <p:sp>
            <p:nvSpPr>
              <p:cNvPr id="11" name="Partial Circle 10">
                <a:extLst>
                  <a:ext uri="{FF2B5EF4-FFF2-40B4-BE49-F238E27FC236}">
                    <a16:creationId xmlns:a16="http://schemas.microsoft.com/office/drawing/2014/main" id="{712D4323-736C-5FCE-3014-4CC6F8237522}"/>
                  </a:ext>
                </a:extLst>
              </p:cNvPr>
              <p:cNvSpPr/>
              <p:nvPr/>
            </p:nvSpPr>
            <p:spPr>
              <a:xfrm>
                <a:off x="8524185" y="2362650"/>
                <a:ext cx="435131" cy="435131"/>
              </a:xfrm>
              <a:prstGeom prst="pie">
                <a:avLst>
                  <a:gd name="adj1" fmla="val 16566946"/>
                  <a:gd name="adj2" fmla="val 2506121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17F0ABC-4B50-37EF-A95E-C82E99BD1BCF}"/>
                  </a:ext>
                </a:extLst>
              </p:cNvPr>
              <p:cNvSpPr/>
              <p:nvPr/>
            </p:nvSpPr>
            <p:spPr>
              <a:xfrm>
                <a:off x="8451354" y="2182071"/>
                <a:ext cx="629360" cy="705661"/>
              </a:xfrm>
              <a:custGeom>
                <a:avLst/>
                <a:gdLst>
                  <a:gd name="connsiteX0" fmla="*/ 519399 w 629360"/>
                  <a:gd name="connsiteY0" fmla="*/ 152000 h 705661"/>
                  <a:gd name="connsiteX1" fmla="*/ 559889 w 629360"/>
                  <a:gd name="connsiteY1" fmla="*/ 111509 h 705661"/>
                  <a:gd name="connsiteX2" fmla="*/ 559655 w 629360"/>
                  <a:gd name="connsiteY2" fmla="*/ 98041 h 705661"/>
                  <a:gd name="connsiteX3" fmla="*/ 546421 w 629360"/>
                  <a:gd name="connsiteY3" fmla="*/ 98041 h 705661"/>
                  <a:gd name="connsiteX4" fmla="*/ 504511 w 629360"/>
                  <a:gd name="connsiteY4" fmla="*/ 139951 h 705661"/>
                  <a:gd name="connsiteX5" fmla="*/ 324555 w 629360"/>
                  <a:gd name="connsiteY5" fmla="*/ 76438 h 705661"/>
                  <a:gd name="connsiteX6" fmla="*/ 324555 w 629360"/>
                  <a:gd name="connsiteY6" fmla="*/ 19050 h 705661"/>
                  <a:gd name="connsiteX7" fmla="*/ 419805 w 629360"/>
                  <a:gd name="connsiteY7" fmla="*/ 19050 h 705661"/>
                  <a:gd name="connsiteX8" fmla="*/ 419805 w 629360"/>
                  <a:gd name="connsiteY8" fmla="*/ 0 h 705661"/>
                  <a:gd name="connsiteX9" fmla="*/ 210255 w 629360"/>
                  <a:gd name="connsiteY9" fmla="*/ 0 h 705661"/>
                  <a:gd name="connsiteX10" fmla="*/ 210255 w 629360"/>
                  <a:gd name="connsiteY10" fmla="*/ 19050 h 705661"/>
                  <a:gd name="connsiteX11" fmla="*/ 305505 w 629360"/>
                  <a:gd name="connsiteY11" fmla="*/ 19050 h 705661"/>
                  <a:gd name="connsiteX12" fmla="*/ 305505 w 629360"/>
                  <a:gd name="connsiteY12" fmla="*/ 76438 h 705661"/>
                  <a:gd name="connsiteX13" fmla="*/ 136 w 629360"/>
                  <a:gd name="connsiteY13" fmla="*/ 400157 h 705661"/>
                  <a:gd name="connsiteX14" fmla="*/ 323855 w 629360"/>
                  <a:gd name="connsiteY14" fmla="*/ 705525 h 705661"/>
                  <a:gd name="connsiteX15" fmla="*/ 629224 w 629360"/>
                  <a:gd name="connsiteY15" fmla="*/ 381807 h 705661"/>
                  <a:gd name="connsiteX16" fmla="*/ 519399 w 629360"/>
                  <a:gd name="connsiteY16" fmla="*/ 152000 h 705661"/>
                  <a:gd name="connsiteX17" fmla="*/ 315030 w 629360"/>
                  <a:gd name="connsiteY17" fmla="*/ 685800 h 705661"/>
                  <a:gd name="connsiteX18" fmla="*/ 19755 w 629360"/>
                  <a:gd name="connsiteY18" fmla="*/ 390525 h 705661"/>
                  <a:gd name="connsiteX19" fmla="*/ 315030 w 629360"/>
                  <a:gd name="connsiteY19" fmla="*/ 95250 h 705661"/>
                  <a:gd name="connsiteX20" fmla="*/ 610305 w 629360"/>
                  <a:gd name="connsiteY20" fmla="*/ 390525 h 705661"/>
                  <a:gd name="connsiteX21" fmla="*/ 315030 w 629360"/>
                  <a:gd name="connsiteY21" fmla="*/ 685800 h 705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9360" h="705661">
                    <a:moveTo>
                      <a:pt x="519399" y="152000"/>
                    </a:moveTo>
                    <a:lnTo>
                      <a:pt x="559889" y="111509"/>
                    </a:lnTo>
                    <a:cubicBezTo>
                      <a:pt x="563544" y="107725"/>
                      <a:pt x="563439" y="101696"/>
                      <a:pt x="559655" y="98041"/>
                    </a:cubicBezTo>
                    <a:cubicBezTo>
                      <a:pt x="555964" y="94476"/>
                      <a:pt x="550112" y="94476"/>
                      <a:pt x="546421" y="98041"/>
                    </a:cubicBezTo>
                    <a:lnTo>
                      <a:pt x="504511" y="139951"/>
                    </a:lnTo>
                    <a:cubicBezTo>
                      <a:pt x="452611" y="100542"/>
                      <a:pt x="389694" y="78336"/>
                      <a:pt x="324555" y="76438"/>
                    </a:cubicBezTo>
                    <a:lnTo>
                      <a:pt x="324555" y="19050"/>
                    </a:lnTo>
                    <a:lnTo>
                      <a:pt x="419805" y="19050"/>
                    </a:lnTo>
                    <a:lnTo>
                      <a:pt x="419805" y="0"/>
                    </a:lnTo>
                    <a:lnTo>
                      <a:pt x="210255" y="0"/>
                    </a:lnTo>
                    <a:lnTo>
                      <a:pt x="210255" y="19050"/>
                    </a:lnTo>
                    <a:lnTo>
                      <a:pt x="305505" y="19050"/>
                    </a:lnTo>
                    <a:lnTo>
                      <a:pt x="305505" y="76438"/>
                    </a:lnTo>
                    <a:cubicBezTo>
                      <a:pt x="131787" y="81505"/>
                      <a:pt x="-4931" y="226439"/>
                      <a:pt x="136" y="400157"/>
                    </a:cubicBezTo>
                    <a:cubicBezTo>
                      <a:pt x="5204" y="573875"/>
                      <a:pt x="150138" y="710593"/>
                      <a:pt x="323855" y="705525"/>
                    </a:cubicBezTo>
                    <a:cubicBezTo>
                      <a:pt x="497573" y="700458"/>
                      <a:pt x="634291" y="555525"/>
                      <a:pt x="629224" y="381807"/>
                    </a:cubicBezTo>
                    <a:cubicBezTo>
                      <a:pt x="626638" y="293150"/>
                      <a:pt x="586757" y="209701"/>
                      <a:pt x="519399" y="152000"/>
                    </a:cubicBezTo>
                    <a:close/>
                    <a:moveTo>
                      <a:pt x="315030" y="685800"/>
                    </a:moveTo>
                    <a:cubicBezTo>
                      <a:pt x="151954" y="685800"/>
                      <a:pt x="19755" y="553601"/>
                      <a:pt x="19755" y="390525"/>
                    </a:cubicBezTo>
                    <a:cubicBezTo>
                      <a:pt x="19755" y="227449"/>
                      <a:pt x="151954" y="95250"/>
                      <a:pt x="315030" y="95250"/>
                    </a:cubicBezTo>
                    <a:cubicBezTo>
                      <a:pt x="478106" y="95250"/>
                      <a:pt x="610305" y="227449"/>
                      <a:pt x="610305" y="390525"/>
                    </a:cubicBezTo>
                    <a:cubicBezTo>
                      <a:pt x="610117" y="553523"/>
                      <a:pt x="478028" y="685611"/>
                      <a:pt x="315030" y="6858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E2D1F8E-A3D4-5E4A-6F4B-4AE004DE2434}"/>
                  </a:ext>
                </a:extLst>
              </p:cNvPr>
              <p:cNvSpPr/>
              <p:nvPr/>
            </p:nvSpPr>
            <p:spPr>
              <a:xfrm>
                <a:off x="8718850" y="2353520"/>
                <a:ext cx="266615" cy="405508"/>
              </a:xfrm>
              <a:custGeom>
                <a:avLst/>
                <a:gdLst>
                  <a:gd name="connsiteX0" fmla="*/ 47534 w 266615"/>
                  <a:gd name="connsiteY0" fmla="*/ 0 h 405508"/>
                  <a:gd name="connsiteX1" fmla="*/ 47534 w 266615"/>
                  <a:gd name="connsiteY1" fmla="*/ 19050 h 405508"/>
                  <a:gd name="connsiteX2" fmla="*/ 247565 w 266615"/>
                  <a:gd name="connsiteY2" fmla="*/ 218345 h 405508"/>
                  <a:gd name="connsiteX3" fmla="*/ 196429 w 266615"/>
                  <a:gd name="connsiteY3" fmla="*/ 352149 h 405508"/>
                  <a:gd name="connsiteX4" fmla="*/ 196286 w 266615"/>
                  <a:gd name="connsiteY4" fmla="*/ 352149 h 405508"/>
                  <a:gd name="connsiteX5" fmla="*/ 83920 w 266615"/>
                  <a:gd name="connsiteY5" fmla="*/ 239907 h 405508"/>
                  <a:gd name="connsiteX6" fmla="*/ 94226 w 266615"/>
                  <a:gd name="connsiteY6" fmla="*/ 200187 h 405508"/>
                  <a:gd name="connsiteX7" fmla="*/ 37648 w 266615"/>
                  <a:gd name="connsiteY7" fmla="*/ 163611 h 405508"/>
                  <a:gd name="connsiteX8" fmla="*/ 1072 w 266615"/>
                  <a:gd name="connsiteY8" fmla="*/ 220190 h 405508"/>
                  <a:gd name="connsiteX9" fmla="*/ 28694 w 266615"/>
                  <a:gd name="connsiteY9" fmla="*/ 253137 h 405508"/>
                  <a:gd name="connsiteX10" fmla="*/ 68947 w 266615"/>
                  <a:gd name="connsiteY10" fmla="*/ 251841 h 405508"/>
                  <a:gd name="connsiteX11" fmla="*/ 222795 w 266615"/>
                  <a:gd name="connsiteY11" fmla="*/ 405508 h 405508"/>
                  <a:gd name="connsiteX12" fmla="*/ 236253 w 266615"/>
                  <a:gd name="connsiteY12" fmla="*/ 392030 h 405508"/>
                  <a:gd name="connsiteX13" fmla="*/ 209841 w 266615"/>
                  <a:gd name="connsiteY13" fmla="*/ 365694 h 405508"/>
                  <a:gd name="connsiteX14" fmla="*/ 194920 w 266615"/>
                  <a:gd name="connsiteY14" fmla="*/ 56774 h 405508"/>
                  <a:gd name="connsiteX15" fmla="*/ 47534 w 266615"/>
                  <a:gd name="connsiteY15" fmla="*/ 0 h 405508"/>
                  <a:gd name="connsiteX16" fmla="*/ 18959 w 266615"/>
                  <a:gd name="connsiteY16" fmla="*/ 209550 h 405508"/>
                  <a:gd name="connsiteX17" fmla="*/ 47534 w 266615"/>
                  <a:gd name="connsiteY17" fmla="*/ 180975 h 405508"/>
                  <a:gd name="connsiteX18" fmla="*/ 76109 w 266615"/>
                  <a:gd name="connsiteY18" fmla="*/ 209550 h 405508"/>
                  <a:gd name="connsiteX19" fmla="*/ 47534 w 266615"/>
                  <a:gd name="connsiteY19" fmla="*/ 238125 h 405508"/>
                  <a:gd name="connsiteX20" fmla="*/ 18959 w 266615"/>
                  <a:gd name="connsiteY20" fmla="*/ 209550 h 40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6615" h="405508">
                    <a:moveTo>
                      <a:pt x="47534" y="0"/>
                    </a:moveTo>
                    <a:lnTo>
                      <a:pt x="47534" y="19050"/>
                    </a:lnTo>
                    <a:cubicBezTo>
                      <a:pt x="157805" y="18847"/>
                      <a:pt x="247362" y="108074"/>
                      <a:pt x="247565" y="218345"/>
                    </a:cubicBezTo>
                    <a:cubicBezTo>
                      <a:pt x="247657" y="267736"/>
                      <a:pt x="229437" y="315407"/>
                      <a:pt x="196429" y="352149"/>
                    </a:cubicBezTo>
                    <a:cubicBezTo>
                      <a:pt x="196389" y="352186"/>
                      <a:pt x="196326" y="352186"/>
                      <a:pt x="196286" y="352149"/>
                    </a:cubicBezTo>
                    <a:lnTo>
                      <a:pt x="83920" y="239907"/>
                    </a:lnTo>
                    <a:cubicBezTo>
                      <a:pt x="93278" y="228955"/>
                      <a:pt x="97080" y="214307"/>
                      <a:pt x="94226" y="200187"/>
                    </a:cubicBezTo>
                    <a:cubicBezTo>
                      <a:pt x="88703" y="174463"/>
                      <a:pt x="63372" y="158088"/>
                      <a:pt x="37648" y="163611"/>
                    </a:cubicBezTo>
                    <a:cubicBezTo>
                      <a:pt x="11923" y="169135"/>
                      <a:pt x="-4452" y="194466"/>
                      <a:pt x="1072" y="220190"/>
                    </a:cubicBezTo>
                    <a:cubicBezTo>
                      <a:pt x="4481" y="234957"/>
                      <a:pt x="14748" y="247204"/>
                      <a:pt x="28694" y="253137"/>
                    </a:cubicBezTo>
                    <a:cubicBezTo>
                      <a:pt x="41598" y="258917"/>
                      <a:pt x="56442" y="258439"/>
                      <a:pt x="68947" y="251841"/>
                    </a:cubicBezTo>
                    <a:lnTo>
                      <a:pt x="222795" y="405508"/>
                    </a:lnTo>
                    <a:lnTo>
                      <a:pt x="236253" y="392030"/>
                    </a:lnTo>
                    <a:lnTo>
                      <a:pt x="209841" y="365694"/>
                    </a:lnTo>
                    <a:cubicBezTo>
                      <a:pt x="291026" y="276267"/>
                      <a:pt x="284346" y="137959"/>
                      <a:pt x="194920" y="56774"/>
                    </a:cubicBezTo>
                    <a:cubicBezTo>
                      <a:pt x="154579" y="20150"/>
                      <a:pt x="102020" y="-96"/>
                      <a:pt x="47534" y="0"/>
                    </a:cubicBezTo>
                    <a:close/>
                    <a:moveTo>
                      <a:pt x="18959" y="209550"/>
                    </a:moveTo>
                    <a:cubicBezTo>
                      <a:pt x="18959" y="193768"/>
                      <a:pt x="31753" y="180975"/>
                      <a:pt x="47534" y="180975"/>
                    </a:cubicBezTo>
                    <a:cubicBezTo>
                      <a:pt x="63316" y="180975"/>
                      <a:pt x="76109" y="193768"/>
                      <a:pt x="76109" y="209550"/>
                    </a:cubicBezTo>
                    <a:cubicBezTo>
                      <a:pt x="76109" y="225332"/>
                      <a:pt x="63316" y="238125"/>
                      <a:pt x="47534" y="238125"/>
                    </a:cubicBezTo>
                    <a:cubicBezTo>
                      <a:pt x="31753" y="238125"/>
                      <a:pt x="18959" y="225332"/>
                      <a:pt x="18959" y="2095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DDFA1CA-9CE9-C4C9-D755-0F1F45AA21C3}"/>
                </a:ext>
              </a:extLst>
            </p:cNvPr>
            <p:cNvCxnSpPr/>
            <p:nvPr/>
          </p:nvCxnSpPr>
          <p:spPr>
            <a:xfrm>
              <a:off x="8278368" y="2000640"/>
              <a:ext cx="0" cy="98455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34238A4-AF4E-FDD0-9F8F-B4BDC50D795A}"/>
              </a:ext>
            </a:extLst>
          </p:cNvPr>
          <p:cNvGrpSpPr/>
          <p:nvPr/>
        </p:nvGrpSpPr>
        <p:grpSpPr>
          <a:xfrm>
            <a:off x="8278368" y="4156091"/>
            <a:ext cx="802260" cy="984556"/>
            <a:chOff x="8278368" y="4156091"/>
            <a:chExt cx="802260" cy="98455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109BE95-3FCA-F549-A12F-35DA7678F7EE}"/>
                </a:ext>
              </a:extLst>
            </p:cNvPr>
            <p:cNvGrpSpPr/>
            <p:nvPr/>
          </p:nvGrpSpPr>
          <p:grpSpPr>
            <a:xfrm>
              <a:off x="8451268" y="4307972"/>
              <a:ext cx="629360" cy="705661"/>
              <a:chOff x="8451268" y="4307972"/>
              <a:chExt cx="629360" cy="705661"/>
            </a:xfrm>
          </p:grpSpPr>
          <p:sp>
            <p:nvSpPr>
              <p:cNvPr id="16" name="Partial Circle 15">
                <a:extLst>
                  <a:ext uri="{FF2B5EF4-FFF2-40B4-BE49-F238E27FC236}">
                    <a16:creationId xmlns:a16="http://schemas.microsoft.com/office/drawing/2014/main" id="{4484C16A-F094-D062-F308-E8B52E45AD54}"/>
                  </a:ext>
                </a:extLst>
              </p:cNvPr>
              <p:cNvSpPr/>
              <p:nvPr/>
            </p:nvSpPr>
            <p:spPr>
              <a:xfrm>
                <a:off x="8524185" y="4478433"/>
                <a:ext cx="458147" cy="458147"/>
              </a:xfrm>
              <a:prstGeom prst="pie">
                <a:avLst>
                  <a:gd name="adj1" fmla="val 16360322"/>
                  <a:gd name="adj2" fmla="val 2120500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EE0CBDC-FC3D-4F30-E98D-211F65CA6BF7}"/>
                  </a:ext>
                </a:extLst>
              </p:cNvPr>
              <p:cNvSpPr/>
              <p:nvPr/>
            </p:nvSpPr>
            <p:spPr>
              <a:xfrm>
                <a:off x="8451268" y="4307972"/>
                <a:ext cx="629360" cy="705661"/>
              </a:xfrm>
              <a:custGeom>
                <a:avLst/>
                <a:gdLst>
                  <a:gd name="connsiteX0" fmla="*/ 519399 w 629360"/>
                  <a:gd name="connsiteY0" fmla="*/ 152000 h 705661"/>
                  <a:gd name="connsiteX1" fmla="*/ 559889 w 629360"/>
                  <a:gd name="connsiteY1" fmla="*/ 111509 h 705661"/>
                  <a:gd name="connsiteX2" fmla="*/ 559655 w 629360"/>
                  <a:gd name="connsiteY2" fmla="*/ 98041 h 705661"/>
                  <a:gd name="connsiteX3" fmla="*/ 546421 w 629360"/>
                  <a:gd name="connsiteY3" fmla="*/ 98041 h 705661"/>
                  <a:gd name="connsiteX4" fmla="*/ 504511 w 629360"/>
                  <a:gd name="connsiteY4" fmla="*/ 139951 h 705661"/>
                  <a:gd name="connsiteX5" fmla="*/ 324555 w 629360"/>
                  <a:gd name="connsiteY5" fmla="*/ 76438 h 705661"/>
                  <a:gd name="connsiteX6" fmla="*/ 324555 w 629360"/>
                  <a:gd name="connsiteY6" fmla="*/ 19050 h 705661"/>
                  <a:gd name="connsiteX7" fmla="*/ 419805 w 629360"/>
                  <a:gd name="connsiteY7" fmla="*/ 19050 h 705661"/>
                  <a:gd name="connsiteX8" fmla="*/ 419805 w 629360"/>
                  <a:gd name="connsiteY8" fmla="*/ 0 h 705661"/>
                  <a:gd name="connsiteX9" fmla="*/ 210255 w 629360"/>
                  <a:gd name="connsiteY9" fmla="*/ 0 h 705661"/>
                  <a:gd name="connsiteX10" fmla="*/ 210255 w 629360"/>
                  <a:gd name="connsiteY10" fmla="*/ 19050 h 705661"/>
                  <a:gd name="connsiteX11" fmla="*/ 305505 w 629360"/>
                  <a:gd name="connsiteY11" fmla="*/ 19050 h 705661"/>
                  <a:gd name="connsiteX12" fmla="*/ 305505 w 629360"/>
                  <a:gd name="connsiteY12" fmla="*/ 76438 h 705661"/>
                  <a:gd name="connsiteX13" fmla="*/ 136 w 629360"/>
                  <a:gd name="connsiteY13" fmla="*/ 400157 h 705661"/>
                  <a:gd name="connsiteX14" fmla="*/ 323855 w 629360"/>
                  <a:gd name="connsiteY14" fmla="*/ 705525 h 705661"/>
                  <a:gd name="connsiteX15" fmla="*/ 629224 w 629360"/>
                  <a:gd name="connsiteY15" fmla="*/ 381807 h 705661"/>
                  <a:gd name="connsiteX16" fmla="*/ 519399 w 629360"/>
                  <a:gd name="connsiteY16" fmla="*/ 152000 h 705661"/>
                  <a:gd name="connsiteX17" fmla="*/ 347091 w 629360"/>
                  <a:gd name="connsiteY17" fmla="*/ 684095 h 705661"/>
                  <a:gd name="connsiteX18" fmla="*/ 21533 w 629360"/>
                  <a:gd name="connsiteY18" fmla="*/ 422586 h 705661"/>
                  <a:gd name="connsiteX19" fmla="*/ 283042 w 629360"/>
                  <a:gd name="connsiteY19" fmla="*/ 97028 h 705661"/>
                  <a:gd name="connsiteX20" fmla="*/ 608600 w 629360"/>
                  <a:gd name="connsiteY20" fmla="*/ 358537 h 705661"/>
                  <a:gd name="connsiteX21" fmla="*/ 608600 w 629360"/>
                  <a:gd name="connsiteY21" fmla="*/ 422586 h 705661"/>
                  <a:gd name="connsiteX22" fmla="*/ 347091 w 629360"/>
                  <a:gd name="connsiteY22" fmla="*/ 684095 h 705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29360" h="705661">
                    <a:moveTo>
                      <a:pt x="519399" y="152000"/>
                    </a:moveTo>
                    <a:lnTo>
                      <a:pt x="559889" y="111509"/>
                    </a:lnTo>
                    <a:cubicBezTo>
                      <a:pt x="563544" y="107725"/>
                      <a:pt x="563439" y="101696"/>
                      <a:pt x="559655" y="98041"/>
                    </a:cubicBezTo>
                    <a:cubicBezTo>
                      <a:pt x="555964" y="94476"/>
                      <a:pt x="550112" y="94476"/>
                      <a:pt x="546421" y="98041"/>
                    </a:cubicBezTo>
                    <a:lnTo>
                      <a:pt x="504511" y="139951"/>
                    </a:lnTo>
                    <a:cubicBezTo>
                      <a:pt x="452611" y="100542"/>
                      <a:pt x="389694" y="78336"/>
                      <a:pt x="324555" y="76438"/>
                    </a:cubicBezTo>
                    <a:lnTo>
                      <a:pt x="324555" y="19050"/>
                    </a:lnTo>
                    <a:lnTo>
                      <a:pt x="419805" y="19050"/>
                    </a:lnTo>
                    <a:lnTo>
                      <a:pt x="419805" y="0"/>
                    </a:lnTo>
                    <a:lnTo>
                      <a:pt x="210255" y="0"/>
                    </a:lnTo>
                    <a:lnTo>
                      <a:pt x="210255" y="19050"/>
                    </a:lnTo>
                    <a:lnTo>
                      <a:pt x="305505" y="19050"/>
                    </a:lnTo>
                    <a:lnTo>
                      <a:pt x="305505" y="76438"/>
                    </a:lnTo>
                    <a:cubicBezTo>
                      <a:pt x="131787" y="81505"/>
                      <a:pt x="-4931" y="226439"/>
                      <a:pt x="136" y="400157"/>
                    </a:cubicBezTo>
                    <a:cubicBezTo>
                      <a:pt x="5204" y="573875"/>
                      <a:pt x="150138" y="710593"/>
                      <a:pt x="323855" y="705525"/>
                    </a:cubicBezTo>
                    <a:cubicBezTo>
                      <a:pt x="497573" y="700458"/>
                      <a:pt x="634291" y="555525"/>
                      <a:pt x="629224" y="381807"/>
                    </a:cubicBezTo>
                    <a:cubicBezTo>
                      <a:pt x="626638" y="293150"/>
                      <a:pt x="586757" y="209701"/>
                      <a:pt x="519399" y="152000"/>
                    </a:cubicBezTo>
                    <a:close/>
                    <a:moveTo>
                      <a:pt x="347091" y="684095"/>
                    </a:moveTo>
                    <a:cubicBezTo>
                      <a:pt x="184978" y="701782"/>
                      <a:pt x="39220" y="584700"/>
                      <a:pt x="21533" y="422586"/>
                    </a:cubicBezTo>
                    <a:cubicBezTo>
                      <a:pt x="3847" y="260473"/>
                      <a:pt x="120929" y="114715"/>
                      <a:pt x="283042" y="97028"/>
                    </a:cubicBezTo>
                    <a:cubicBezTo>
                      <a:pt x="445157" y="79342"/>
                      <a:pt x="590913" y="196424"/>
                      <a:pt x="608600" y="358537"/>
                    </a:cubicBezTo>
                    <a:cubicBezTo>
                      <a:pt x="610922" y="379824"/>
                      <a:pt x="610922" y="401300"/>
                      <a:pt x="608600" y="422586"/>
                    </a:cubicBezTo>
                    <a:cubicBezTo>
                      <a:pt x="593452" y="560252"/>
                      <a:pt x="484757" y="668946"/>
                      <a:pt x="347091" y="68409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794EB6C-953D-FE30-1D23-F028C37C491D}"/>
                  </a:ext>
                </a:extLst>
              </p:cNvPr>
              <p:cNvSpPr/>
              <p:nvPr/>
            </p:nvSpPr>
            <p:spPr>
              <a:xfrm>
                <a:off x="8718674" y="4479422"/>
                <a:ext cx="304799" cy="257184"/>
              </a:xfrm>
              <a:custGeom>
                <a:avLst/>
                <a:gdLst>
                  <a:gd name="connsiteX0" fmla="*/ 47625 w 304799"/>
                  <a:gd name="connsiteY0" fmla="*/ 0 h 257184"/>
                  <a:gd name="connsiteX1" fmla="*/ 47625 w 304799"/>
                  <a:gd name="connsiteY1" fmla="*/ 19050 h 257184"/>
                  <a:gd name="connsiteX2" fmla="*/ 246697 w 304799"/>
                  <a:gd name="connsiteY2" fmla="*/ 199920 h 257184"/>
                  <a:gd name="connsiteX3" fmla="*/ 246593 w 304799"/>
                  <a:gd name="connsiteY3" fmla="*/ 200025 h 257184"/>
                  <a:gd name="connsiteX4" fmla="*/ 94297 w 304799"/>
                  <a:gd name="connsiteY4" fmla="*/ 200025 h 257184"/>
                  <a:gd name="connsiteX5" fmla="*/ 38109 w 304799"/>
                  <a:gd name="connsiteY5" fmla="*/ 162887 h 257184"/>
                  <a:gd name="connsiteX6" fmla="*/ 971 w 304799"/>
                  <a:gd name="connsiteY6" fmla="*/ 219075 h 257184"/>
                  <a:gd name="connsiteX7" fmla="*/ 57159 w 304799"/>
                  <a:gd name="connsiteY7" fmla="*/ 256213 h 257184"/>
                  <a:gd name="connsiteX8" fmla="*/ 94297 w 304799"/>
                  <a:gd name="connsiteY8" fmla="*/ 219075 h 257184"/>
                  <a:gd name="connsiteX9" fmla="*/ 304800 w 304799"/>
                  <a:gd name="connsiteY9" fmla="*/ 219075 h 257184"/>
                  <a:gd name="connsiteX10" fmla="*/ 304800 w 304799"/>
                  <a:gd name="connsiteY10" fmla="*/ 200025 h 257184"/>
                  <a:gd name="connsiteX11" fmla="*/ 265823 w 304799"/>
                  <a:gd name="connsiteY11" fmla="*/ 200025 h 257184"/>
                  <a:gd name="connsiteX12" fmla="*/ 47625 w 304799"/>
                  <a:gd name="connsiteY12" fmla="*/ 0 h 257184"/>
                  <a:gd name="connsiteX13" fmla="*/ 47625 w 304799"/>
                  <a:gd name="connsiteY13" fmla="*/ 238125 h 257184"/>
                  <a:gd name="connsiteX14" fmla="*/ 19050 w 304799"/>
                  <a:gd name="connsiteY14" fmla="*/ 209550 h 257184"/>
                  <a:gd name="connsiteX15" fmla="*/ 47625 w 304799"/>
                  <a:gd name="connsiteY15" fmla="*/ 180975 h 257184"/>
                  <a:gd name="connsiteX16" fmla="*/ 76200 w 304799"/>
                  <a:gd name="connsiteY16" fmla="*/ 209550 h 257184"/>
                  <a:gd name="connsiteX17" fmla="*/ 47625 w 304799"/>
                  <a:gd name="connsiteY17" fmla="*/ 238125 h 257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799" h="257184">
                    <a:moveTo>
                      <a:pt x="47625" y="0"/>
                    </a:moveTo>
                    <a:lnTo>
                      <a:pt x="47625" y="19050"/>
                    </a:lnTo>
                    <a:cubicBezTo>
                      <a:pt x="150621" y="19179"/>
                      <a:pt x="236724" y="97408"/>
                      <a:pt x="246697" y="199920"/>
                    </a:cubicBezTo>
                    <a:cubicBezTo>
                      <a:pt x="246697" y="199978"/>
                      <a:pt x="246651" y="200025"/>
                      <a:pt x="246593" y="200025"/>
                    </a:cubicBezTo>
                    <a:lnTo>
                      <a:pt x="94297" y="200025"/>
                    </a:lnTo>
                    <a:cubicBezTo>
                      <a:pt x="89037" y="174254"/>
                      <a:pt x="63881" y="157626"/>
                      <a:pt x="38109" y="162887"/>
                    </a:cubicBezTo>
                    <a:cubicBezTo>
                      <a:pt x="12338" y="168148"/>
                      <a:pt x="-4288" y="193304"/>
                      <a:pt x="971" y="219075"/>
                    </a:cubicBezTo>
                    <a:cubicBezTo>
                      <a:pt x="6232" y="244846"/>
                      <a:pt x="31388" y="261474"/>
                      <a:pt x="57159" y="256213"/>
                    </a:cubicBezTo>
                    <a:cubicBezTo>
                      <a:pt x="75863" y="252395"/>
                      <a:pt x="90480" y="237778"/>
                      <a:pt x="94297" y="219075"/>
                    </a:cubicBezTo>
                    <a:lnTo>
                      <a:pt x="304800" y="219075"/>
                    </a:lnTo>
                    <a:lnTo>
                      <a:pt x="304800" y="200025"/>
                    </a:lnTo>
                    <a:lnTo>
                      <a:pt x="265823" y="200025"/>
                    </a:lnTo>
                    <a:cubicBezTo>
                      <a:pt x="255824" y="86925"/>
                      <a:pt x="161166" y="150"/>
                      <a:pt x="47625" y="0"/>
                    </a:cubicBezTo>
                    <a:close/>
                    <a:moveTo>
                      <a:pt x="47625" y="238125"/>
                    </a:moveTo>
                    <a:cubicBezTo>
                      <a:pt x="31843" y="238125"/>
                      <a:pt x="19050" y="225332"/>
                      <a:pt x="19050" y="209550"/>
                    </a:cubicBezTo>
                    <a:cubicBezTo>
                      <a:pt x="19050" y="193768"/>
                      <a:pt x="31843" y="180975"/>
                      <a:pt x="47625" y="180975"/>
                    </a:cubicBezTo>
                    <a:cubicBezTo>
                      <a:pt x="63407" y="180975"/>
                      <a:pt x="76200" y="193768"/>
                      <a:pt x="76200" y="209550"/>
                    </a:cubicBezTo>
                    <a:cubicBezTo>
                      <a:pt x="76200" y="225332"/>
                      <a:pt x="63407" y="238125"/>
                      <a:pt x="47625" y="2381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667FFC1-1C4B-C977-4CD6-A3CB4D780172}"/>
                </a:ext>
              </a:extLst>
            </p:cNvPr>
            <p:cNvCxnSpPr/>
            <p:nvPr/>
          </p:nvCxnSpPr>
          <p:spPr>
            <a:xfrm>
              <a:off x="8278368" y="4156091"/>
              <a:ext cx="0" cy="98455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Speech Bubble: Rectangle with Corners Rounded 62">
            <a:extLst>
              <a:ext uri="{FF2B5EF4-FFF2-40B4-BE49-F238E27FC236}">
                <a16:creationId xmlns:a16="http://schemas.microsoft.com/office/drawing/2014/main" id="{F7E8C9E9-D402-87CD-2241-1799CC24B48A}"/>
              </a:ext>
            </a:extLst>
          </p:cNvPr>
          <p:cNvSpPr/>
          <p:nvPr/>
        </p:nvSpPr>
        <p:spPr>
          <a:xfrm>
            <a:off x="1078074" y="3276866"/>
            <a:ext cx="1719231" cy="421540"/>
          </a:xfrm>
          <a:prstGeom prst="wedgeRoundRectCallout">
            <a:avLst>
              <a:gd name="adj1" fmla="val -33428"/>
              <a:gd name="adj2" fmla="val 75016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10…10</a:t>
            </a:r>
          </a:p>
        </p:txBody>
      </p:sp>
    </p:spTree>
    <p:extLst>
      <p:ext uri="{BB962C8B-B14F-4D97-AF65-F5344CB8AC3E}">
        <p14:creationId xmlns:p14="http://schemas.microsoft.com/office/powerpoint/2010/main" val="350855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2670C-4F15-801B-1332-8B00034EB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IMPACT-PNM: Proof-of-Concept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53D54-9F35-AB34-7657-3B1BB4521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Sending a 16-bit message using 16 DRAM banks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F1E7F-9C36-FA89-9A61-26BF7D999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A5BA2B-E963-9D31-77BE-1F8599B80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31</a:t>
            </a:fld>
            <a:endParaRPr lang="tr-TR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B78C6F-9404-CC5F-E912-5BCEF7283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6291"/>
            <a:ext cx="9144000" cy="264885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438EFEB-7E99-88E6-C01D-F3E1682A59BF}"/>
              </a:ext>
            </a:extLst>
          </p:cNvPr>
          <p:cNvSpPr/>
          <p:nvPr/>
        </p:nvSpPr>
        <p:spPr>
          <a:xfrm>
            <a:off x="1153160" y="2209800"/>
            <a:ext cx="7833360" cy="1661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D73ADA-6B20-C927-3DD3-008600A94035}"/>
              </a:ext>
            </a:extLst>
          </p:cNvPr>
          <p:cNvSpPr/>
          <p:nvPr/>
        </p:nvSpPr>
        <p:spPr>
          <a:xfrm>
            <a:off x="-48552" y="5078476"/>
            <a:ext cx="9245150" cy="789466"/>
          </a:xfrm>
          <a:prstGeom prst="rect">
            <a:avLst/>
          </a:prstGeom>
          <a:solidFill>
            <a:srgbClr val="FFE0D5"/>
          </a:solidFill>
          <a:ln w="28575">
            <a:solidFill>
              <a:srgbClr val="FE61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 The receiver </a:t>
            </a:r>
            <a:r>
              <a:rPr lang="en-US" sz="2400" dirty="0">
                <a:solidFill>
                  <a:srgbClr val="00B050"/>
                </a:solidFill>
              </a:rPr>
              <a:t>successfully determines the transmitted bit values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by detecting the row buffer conflicts</a:t>
            </a:r>
            <a:endParaRPr lang="en-US" sz="2400" dirty="0">
              <a:solidFill>
                <a:srgbClr val="F23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8D271B-3598-E252-ABDA-E7E1361A6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" y="1896291"/>
            <a:ext cx="9144000" cy="26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B315-0189-5878-AE1F-BD5C510F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IMPACT-PNM: Communication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59D50-EC70-926F-A484-9B78D9133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sender and one receiver process using 16 DRAM banks across increasing LLC sizes: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69421E-2931-CC76-2B8D-B3D251319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A6059-06B9-BF43-A235-3A0ACCCAD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32</a:t>
            </a:fld>
            <a:endParaRPr lang="tr-T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66B53C-20E1-3009-D108-92DF172F10E7}"/>
              </a:ext>
            </a:extLst>
          </p:cNvPr>
          <p:cNvSpPr/>
          <p:nvPr/>
        </p:nvSpPr>
        <p:spPr>
          <a:xfrm>
            <a:off x="342900" y="2421358"/>
            <a:ext cx="8542020" cy="31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IMPACT-PNM provides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rgbClr val="00B050"/>
                </a:solidFill>
              </a:rPr>
              <a:t>a high communication throughput of 8.2 Mbps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by </a:t>
            </a:r>
            <a:r>
              <a:rPr lang="en-US" sz="2400" dirty="0">
                <a:solidFill>
                  <a:srgbClr val="FF5F25"/>
                </a:solidFill>
              </a:rPr>
              <a:t>eliminating expensive cache bypassing steps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(irrespective of the LLC size)</a:t>
            </a:r>
            <a:endParaRPr lang="en-US" sz="2400" dirty="0">
              <a:solidFill>
                <a:srgbClr val="F23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8038C-19F4-8CDA-C5B9-EC8C5C594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9299-7D7D-7E32-674D-A3FF9861B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AC132-E502-F050-CFFC-AF217FF1E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7F80D2-8A2C-7C46-71E1-E3291A568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3019B-086E-AE32-7800-3DBF8A1F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33</a:t>
            </a:fld>
            <a:endParaRPr lang="tr-TR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568A1C-59D8-26F4-85A8-BDF01269279E}"/>
              </a:ext>
            </a:extLst>
          </p:cNvPr>
          <p:cNvSpPr/>
          <p:nvPr/>
        </p:nvSpPr>
        <p:spPr>
          <a:xfrm>
            <a:off x="428625" y="1384241"/>
            <a:ext cx="8277225" cy="1158933"/>
          </a:xfrm>
          <a:prstGeom prst="roundRect">
            <a:avLst>
              <a:gd name="adj" fmla="val 11749"/>
            </a:avLst>
          </a:prstGeom>
          <a:solidFill>
            <a:srgbClr val="FFEBCD"/>
          </a:solidFill>
          <a:ln w="57150">
            <a:solidFill>
              <a:srgbClr val="FFA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3600" dirty="0">
                <a:solidFill>
                  <a:srgbClr val="E28700"/>
                </a:solidFill>
                <a:latin typeface="+mj-lt"/>
              </a:rPr>
              <a:t>1. IMPACT-PNM </a:t>
            </a:r>
            <a:r>
              <a:rPr lang="en-US" sz="3600" dirty="0">
                <a:solidFill>
                  <a:srgbClr val="E28700"/>
                </a:solidFill>
              </a:rPr>
              <a:t>Covert Channel</a:t>
            </a:r>
            <a:endParaRPr lang="en-US" sz="3600" dirty="0">
              <a:solidFill>
                <a:srgbClr val="E28700"/>
              </a:solidFill>
              <a:latin typeface="+mj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8E121E7-CAED-EB88-BA41-FCDB97C0DB3D}"/>
              </a:ext>
            </a:extLst>
          </p:cNvPr>
          <p:cNvSpPr/>
          <p:nvPr/>
        </p:nvSpPr>
        <p:spPr>
          <a:xfrm>
            <a:off x="428625" y="3063845"/>
            <a:ext cx="8277225" cy="1158933"/>
          </a:xfrm>
          <a:prstGeom prst="roundRect">
            <a:avLst>
              <a:gd name="adj" fmla="val 11749"/>
            </a:avLst>
          </a:prstGeom>
          <a:solidFill>
            <a:srgbClr val="FFEBCD"/>
          </a:solidFill>
          <a:ln w="57150">
            <a:solidFill>
              <a:srgbClr val="FFA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3600" dirty="0">
                <a:solidFill>
                  <a:srgbClr val="E28700"/>
                </a:solidFill>
                <a:latin typeface="+mj-lt"/>
              </a:rPr>
              <a:t>2. IMPACT-PUM Covert Channel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368602C-AEB2-60F2-F176-098CD100C062}"/>
              </a:ext>
            </a:extLst>
          </p:cNvPr>
          <p:cNvSpPr/>
          <p:nvPr/>
        </p:nvSpPr>
        <p:spPr>
          <a:xfrm>
            <a:off x="428625" y="4743450"/>
            <a:ext cx="8277225" cy="1158933"/>
          </a:xfrm>
          <a:prstGeom prst="roundRect">
            <a:avLst>
              <a:gd name="adj" fmla="val 11749"/>
            </a:avLst>
          </a:prstGeom>
          <a:solidFill>
            <a:srgbClr val="FFEBCD"/>
          </a:solidFill>
          <a:ln w="57150">
            <a:solidFill>
              <a:srgbClr val="FFA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3600" dirty="0">
                <a:solidFill>
                  <a:srgbClr val="E28700"/>
                </a:solidFill>
                <a:latin typeface="+mj-lt"/>
              </a:rPr>
              <a:t>3. PNM-Based Genomic Privacy Attack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12C4E9-297A-E582-243B-97CCA5C28039}"/>
              </a:ext>
            </a:extLst>
          </p:cNvPr>
          <p:cNvSpPr/>
          <p:nvPr/>
        </p:nvSpPr>
        <p:spPr>
          <a:xfrm>
            <a:off x="152400" y="4380720"/>
            <a:ext cx="8777686" cy="1676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D83222-A159-41C6-0355-BE7D2FDA8967}"/>
              </a:ext>
            </a:extLst>
          </p:cNvPr>
          <p:cNvSpPr/>
          <p:nvPr/>
        </p:nvSpPr>
        <p:spPr>
          <a:xfrm>
            <a:off x="54864" y="955577"/>
            <a:ext cx="8972758" cy="1676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94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33849-E28E-93B2-1B76-C3AEA0E0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 Architecture: </a:t>
            </a:r>
            <a:r>
              <a:rPr lang="en-US" dirty="0" err="1"/>
              <a:t>RowClone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0D7DB-D6B4-FD63-7E99-EC8896218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assume a PUM architecture that provides </a:t>
            </a:r>
            <a:r>
              <a:rPr lang="en-US" dirty="0" err="1"/>
              <a:t>userspace</a:t>
            </a:r>
            <a:r>
              <a:rPr lang="en-US" dirty="0"/>
              <a:t> applications with </a:t>
            </a:r>
            <a:r>
              <a:rPr lang="en-US" dirty="0" err="1">
                <a:solidFill>
                  <a:srgbClr val="316CE3"/>
                </a:solidFill>
              </a:rPr>
              <a:t>RowClone</a:t>
            </a:r>
            <a:r>
              <a:rPr lang="en-US" dirty="0">
                <a:solidFill>
                  <a:srgbClr val="316CE3"/>
                </a:solidFill>
              </a:rPr>
              <a:t> [Seshadri+, MICRO'13]</a:t>
            </a:r>
            <a:r>
              <a:rPr lang="en-US" dirty="0"/>
              <a:t>:</a:t>
            </a:r>
          </a:p>
          <a:p>
            <a:pPr lvl="1"/>
            <a:r>
              <a:rPr lang="en-US" sz="2800" dirty="0"/>
              <a:t>enables </a:t>
            </a:r>
            <a:r>
              <a:rPr lang="en-US" sz="2800" dirty="0">
                <a:solidFill>
                  <a:srgbClr val="FF5F25"/>
                </a:solidFill>
              </a:rPr>
              <a:t>bulk data copy and initialization operations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961F14-6AEE-7EAF-86F5-8072160C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5AD5C-8975-EA0E-2EE6-45044EFA6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34</a:t>
            </a:fld>
            <a:endParaRPr lang="tr-T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B9F6151-63B7-EA40-F3BA-CA000A87EEEF}"/>
              </a:ext>
            </a:extLst>
          </p:cNvPr>
          <p:cNvGrpSpPr/>
          <p:nvPr/>
        </p:nvGrpSpPr>
        <p:grpSpPr>
          <a:xfrm>
            <a:off x="6135254" y="2685240"/>
            <a:ext cx="2260600" cy="2997201"/>
            <a:chOff x="3248025" y="2594964"/>
            <a:chExt cx="2260600" cy="2997201"/>
          </a:xfrm>
        </p:grpSpPr>
        <p:sp>
          <p:nvSpPr>
            <p:cNvPr id="21" name="Dikdörtgen 251">
              <a:extLst>
                <a:ext uri="{FF2B5EF4-FFF2-40B4-BE49-F238E27FC236}">
                  <a16:creationId xmlns:a16="http://schemas.microsoft.com/office/drawing/2014/main" id="{59D9DD82-DE33-4E3F-DBE3-D50C1284E009}"/>
                </a:ext>
              </a:extLst>
            </p:cNvPr>
            <p:cNvSpPr/>
            <p:nvPr/>
          </p:nvSpPr>
          <p:spPr>
            <a:xfrm>
              <a:off x="3248025" y="2594964"/>
              <a:ext cx="2260600" cy="2997201"/>
            </a:xfrm>
            <a:prstGeom prst="roundRect">
              <a:avLst>
                <a:gd name="adj" fmla="val 4605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cxnSp>
          <p:nvCxnSpPr>
            <p:cNvPr id="23" name="Düz Bağlayıcı 440">
              <a:extLst>
                <a:ext uri="{FF2B5EF4-FFF2-40B4-BE49-F238E27FC236}">
                  <a16:creationId xmlns:a16="http://schemas.microsoft.com/office/drawing/2014/main" id="{ACA1D192-AD74-C558-671C-1916BBA5A373}"/>
                </a:ext>
              </a:extLst>
            </p:cNvPr>
            <p:cNvCxnSpPr>
              <a:cxnSpLocks/>
            </p:cNvCxnSpPr>
            <p:nvPr/>
          </p:nvCxnSpPr>
          <p:spPr>
            <a:xfrm>
              <a:off x="3337616" y="3027759"/>
              <a:ext cx="2051999" cy="0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Düz Bağlayıcı 440">
              <a:extLst>
                <a:ext uri="{FF2B5EF4-FFF2-40B4-BE49-F238E27FC236}">
                  <a16:creationId xmlns:a16="http://schemas.microsoft.com/office/drawing/2014/main" id="{45502167-4010-6B0C-9F5D-1A642B2ABCF3}"/>
                </a:ext>
              </a:extLst>
            </p:cNvPr>
            <p:cNvCxnSpPr>
              <a:cxnSpLocks/>
            </p:cNvCxnSpPr>
            <p:nvPr/>
          </p:nvCxnSpPr>
          <p:spPr>
            <a:xfrm>
              <a:off x="3337616" y="3027759"/>
              <a:ext cx="2051999" cy="0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Düz Bağlayıcı 440">
              <a:extLst>
                <a:ext uri="{FF2B5EF4-FFF2-40B4-BE49-F238E27FC236}">
                  <a16:creationId xmlns:a16="http://schemas.microsoft.com/office/drawing/2014/main" id="{5FD7E5C9-96A5-E25E-C8FA-06ADDF078C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9852" y="2829378"/>
              <a:ext cx="3745" cy="2125263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Düz Bağlayıcı 440">
              <a:extLst>
                <a:ext uri="{FF2B5EF4-FFF2-40B4-BE49-F238E27FC236}">
                  <a16:creationId xmlns:a16="http://schemas.microsoft.com/office/drawing/2014/main" id="{1DCC7BF0-DE00-6729-48BC-749C257C5141}"/>
                </a:ext>
              </a:extLst>
            </p:cNvPr>
            <p:cNvCxnSpPr>
              <a:cxnSpLocks/>
            </p:cNvCxnSpPr>
            <p:nvPr/>
          </p:nvCxnSpPr>
          <p:spPr>
            <a:xfrm>
              <a:off x="4439557" y="3226139"/>
              <a:ext cx="3359" cy="1728501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Düz Bağlayıcı 440">
              <a:extLst>
                <a:ext uri="{FF2B5EF4-FFF2-40B4-BE49-F238E27FC236}">
                  <a16:creationId xmlns:a16="http://schemas.microsoft.com/office/drawing/2014/main" id="{807D6E9F-C79F-6B88-2C49-CE88C6CD1E1F}"/>
                </a:ext>
              </a:extLst>
            </p:cNvPr>
            <p:cNvCxnSpPr>
              <a:cxnSpLocks/>
            </p:cNvCxnSpPr>
            <p:nvPr/>
          </p:nvCxnSpPr>
          <p:spPr>
            <a:xfrm>
              <a:off x="5035518" y="3226139"/>
              <a:ext cx="10462" cy="1728501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Düz Bağlayıcı 440">
              <a:extLst>
                <a:ext uri="{FF2B5EF4-FFF2-40B4-BE49-F238E27FC236}">
                  <a16:creationId xmlns:a16="http://schemas.microsoft.com/office/drawing/2014/main" id="{318E4C85-0632-F516-5E60-78375E3933C9}"/>
                </a:ext>
              </a:extLst>
            </p:cNvPr>
            <p:cNvCxnSpPr>
              <a:cxnSpLocks/>
            </p:cNvCxnSpPr>
            <p:nvPr/>
          </p:nvCxnSpPr>
          <p:spPr>
            <a:xfrm>
              <a:off x="3337616" y="3560100"/>
              <a:ext cx="2051999" cy="0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Düz Bağlayıcı 440">
              <a:extLst>
                <a:ext uri="{FF2B5EF4-FFF2-40B4-BE49-F238E27FC236}">
                  <a16:creationId xmlns:a16="http://schemas.microsoft.com/office/drawing/2014/main" id="{125DC8F6-D6BE-B144-618B-781E78532A04}"/>
                </a:ext>
              </a:extLst>
            </p:cNvPr>
            <p:cNvCxnSpPr>
              <a:cxnSpLocks/>
            </p:cNvCxnSpPr>
            <p:nvPr/>
          </p:nvCxnSpPr>
          <p:spPr>
            <a:xfrm>
              <a:off x="3843595" y="2729603"/>
              <a:ext cx="0" cy="396762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Düz Bağlayıcı 440">
              <a:extLst>
                <a:ext uri="{FF2B5EF4-FFF2-40B4-BE49-F238E27FC236}">
                  <a16:creationId xmlns:a16="http://schemas.microsoft.com/office/drawing/2014/main" id="{13246937-AA03-1550-8AD3-450D0C86107C}"/>
                </a:ext>
              </a:extLst>
            </p:cNvPr>
            <p:cNvCxnSpPr>
              <a:cxnSpLocks/>
            </p:cNvCxnSpPr>
            <p:nvPr/>
          </p:nvCxnSpPr>
          <p:spPr>
            <a:xfrm>
              <a:off x="4439557" y="2729603"/>
              <a:ext cx="0" cy="396762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Düz Bağlayıcı 440">
              <a:extLst>
                <a:ext uri="{FF2B5EF4-FFF2-40B4-BE49-F238E27FC236}">
                  <a16:creationId xmlns:a16="http://schemas.microsoft.com/office/drawing/2014/main" id="{6CED4520-2B55-C893-17E4-FF28386E0113}"/>
                </a:ext>
              </a:extLst>
            </p:cNvPr>
            <p:cNvCxnSpPr>
              <a:cxnSpLocks/>
            </p:cNvCxnSpPr>
            <p:nvPr/>
          </p:nvCxnSpPr>
          <p:spPr>
            <a:xfrm>
              <a:off x="5035518" y="2729603"/>
              <a:ext cx="0" cy="396762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Düz Bağlayıcı 440">
              <a:extLst>
                <a:ext uri="{FF2B5EF4-FFF2-40B4-BE49-F238E27FC236}">
                  <a16:creationId xmlns:a16="http://schemas.microsoft.com/office/drawing/2014/main" id="{5C3D8776-D763-6FC6-BAB5-A5F8B94A964A}"/>
                </a:ext>
              </a:extLst>
            </p:cNvPr>
            <p:cNvCxnSpPr>
              <a:cxnSpLocks/>
            </p:cNvCxnSpPr>
            <p:nvPr/>
          </p:nvCxnSpPr>
          <p:spPr>
            <a:xfrm>
              <a:off x="5035518" y="2729603"/>
              <a:ext cx="0" cy="396762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Düz Bağlayıcı 440">
              <a:extLst>
                <a:ext uri="{FF2B5EF4-FFF2-40B4-BE49-F238E27FC236}">
                  <a16:creationId xmlns:a16="http://schemas.microsoft.com/office/drawing/2014/main" id="{12115129-0620-C8F6-E451-F46F853AB27C}"/>
                </a:ext>
              </a:extLst>
            </p:cNvPr>
            <p:cNvCxnSpPr>
              <a:cxnSpLocks/>
            </p:cNvCxnSpPr>
            <p:nvPr/>
          </p:nvCxnSpPr>
          <p:spPr>
            <a:xfrm>
              <a:off x="3337616" y="4092440"/>
              <a:ext cx="2051999" cy="0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8FF3C59-BFE9-2095-4963-C773F71D3C44}"/>
                </a:ext>
              </a:extLst>
            </p:cNvPr>
            <p:cNvSpPr/>
            <p:nvPr/>
          </p:nvSpPr>
          <p:spPr>
            <a:xfrm>
              <a:off x="3645346" y="3894058"/>
              <a:ext cx="396503" cy="3967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6208E8E-7887-2E12-8A75-2B3379ECFB43}"/>
                </a:ext>
              </a:extLst>
            </p:cNvPr>
            <p:cNvSpPr/>
            <p:nvPr/>
          </p:nvSpPr>
          <p:spPr>
            <a:xfrm>
              <a:off x="4241305" y="3894058"/>
              <a:ext cx="396503" cy="3967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F1A4C8E-5A40-42B4-7F25-37605CFBF43A}"/>
                </a:ext>
              </a:extLst>
            </p:cNvPr>
            <p:cNvSpPr/>
            <p:nvPr/>
          </p:nvSpPr>
          <p:spPr>
            <a:xfrm>
              <a:off x="4837266" y="3894058"/>
              <a:ext cx="396503" cy="3967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+mj-lt"/>
                <a:ea typeface="Cambria" panose="02040503050406030204" pitchFamily="18" charset="0"/>
              </a:endParaRPr>
            </a:p>
          </p:txBody>
        </p:sp>
        <p:cxnSp>
          <p:nvCxnSpPr>
            <p:cNvPr id="53" name="Düz Bağlayıcı 440">
              <a:extLst>
                <a:ext uri="{FF2B5EF4-FFF2-40B4-BE49-F238E27FC236}">
                  <a16:creationId xmlns:a16="http://schemas.microsoft.com/office/drawing/2014/main" id="{AB6F5885-CF91-5C80-DDBD-2A395378C4B2}"/>
                </a:ext>
              </a:extLst>
            </p:cNvPr>
            <p:cNvCxnSpPr>
              <a:cxnSpLocks/>
            </p:cNvCxnSpPr>
            <p:nvPr/>
          </p:nvCxnSpPr>
          <p:spPr>
            <a:xfrm>
              <a:off x="3337616" y="4624779"/>
              <a:ext cx="2051999" cy="0"/>
            </a:xfrm>
            <a:prstGeom prst="line">
              <a:avLst/>
            </a:prstGeom>
            <a:ln w="38100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3BA64F4-6EBB-A955-C165-1E439631F9DA}"/>
                </a:ext>
              </a:extLst>
            </p:cNvPr>
            <p:cNvSpPr/>
            <p:nvPr/>
          </p:nvSpPr>
          <p:spPr>
            <a:xfrm>
              <a:off x="3645346" y="4426397"/>
              <a:ext cx="396503" cy="3967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latin typeface="+mj-lt"/>
                  <a:ea typeface="Cambria" panose="02040503050406030204" pitchFamily="18" charset="0"/>
                </a:rPr>
                <a:t>d</a:t>
              </a:r>
              <a:endParaRPr lang="en-CH" sz="2800" b="1"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150634B-8BF0-3E20-82DE-906BD2C316A4}"/>
                </a:ext>
              </a:extLst>
            </p:cNvPr>
            <p:cNvSpPr/>
            <p:nvPr/>
          </p:nvSpPr>
          <p:spPr>
            <a:xfrm>
              <a:off x="4241305" y="4426397"/>
              <a:ext cx="396503" cy="3967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latin typeface="+mj-lt"/>
                  <a:ea typeface="Cambria" panose="02040503050406030204" pitchFamily="18" charset="0"/>
                </a:rPr>
                <a:t>s</a:t>
              </a:r>
              <a:endParaRPr lang="en-CH" sz="2800" b="1"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1D3AD5E-A746-E76F-C273-30F167E7BB09}"/>
                </a:ext>
              </a:extLst>
            </p:cNvPr>
            <p:cNvSpPr/>
            <p:nvPr/>
          </p:nvSpPr>
          <p:spPr>
            <a:xfrm>
              <a:off x="4837266" y="4426397"/>
              <a:ext cx="396503" cy="3967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latin typeface="+mj-lt"/>
                  <a:ea typeface="Cambria" panose="02040503050406030204" pitchFamily="18" charset="0"/>
                </a:rPr>
                <a:t>t</a:t>
              </a:r>
              <a:endParaRPr lang="en-CH" sz="2800" b="1">
                <a:latin typeface="+mj-lt"/>
                <a:ea typeface="Cambria" panose="02040503050406030204" pitchFamily="18" charset="0"/>
              </a:endParaRPr>
            </a:p>
          </p:txBody>
        </p:sp>
        <p:grpSp>
          <p:nvGrpSpPr>
            <p:cNvPr id="57" name="Grup 7">
              <a:extLst>
                <a:ext uri="{FF2B5EF4-FFF2-40B4-BE49-F238E27FC236}">
                  <a16:creationId xmlns:a16="http://schemas.microsoft.com/office/drawing/2014/main" id="{C3E65941-8ACB-E258-585D-58F2D44A915C}"/>
                </a:ext>
              </a:extLst>
            </p:cNvPr>
            <p:cNvGrpSpPr/>
            <p:nvPr/>
          </p:nvGrpSpPr>
          <p:grpSpPr>
            <a:xfrm>
              <a:off x="3843596" y="2672436"/>
              <a:ext cx="1206128" cy="2272542"/>
              <a:chOff x="1941770" y="2061657"/>
              <a:chExt cx="1206128" cy="2272542"/>
            </a:xfrm>
          </p:grpSpPr>
          <p:cxnSp>
            <p:nvCxnSpPr>
              <p:cNvPr id="74" name="Straight Connector 267">
                <a:extLst>
                  <a:ext uri="{FF2B5EF4-FFF2-40B4-BE49-F238E27FC236}">
                    <a16:creationId xmlns:a16="http://schemas.microsoft.com/office/drawing/2014/main" id="{D1451510-B722-C355-B15E-46667F58FB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1770" y="2061657"/>
                <a:ext cx="0" cy="2272542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7620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268">
                <a:extLst>
                  <a:ext uri="{FF2B5EF4-FFF2-40B4-BE49-F238E27FC236}">
                    <a16:creationId xmlns:a16="http://schemas.microsoft.com/office/drawing/2014/main" id="{7651423A-F777-18D3-5F8E-DCD21B1345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1840" y="2061657"/>
                <a:ext cx="0" cy="2272542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7620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Straight Connector 269">
                <a:extLst>
                  <a:ext uri="{FF2B5EF4-FFF2-40B4-BE49-F238E27FC236}">
                    <a16:creationId xmlns:a16="http://schemas.microsoft.com/office/drawing/2014/main" id="{310C3975-B01F-63EA-20BB-8E9C329F0D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47898" y="2061657"/>
                <a:ext cx="0" cy="2272542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7620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8" name="Grup 2">
              <a:extLst>
                <a:ext uri="{FF2B5EF4-FFF2-40B4-BE49-F238E27FC236}">
                  <a16:creationId xmlns:a16="http://schemas.microsoft.com/office/drawing/2014/main" id="{FC722F0D-0A73-A9A7-F390-8EE9C43F7C9A}"/>
                </a:ext>
              </a:extLst>
            </p:cNvPr>
            <p:cNvGrpSpPr/>
            <p:nvPr/>
          </p:nvGrpSpPr>
          <p:grpSpPr>
            <a:xfrm>
              <a:off x="3645346" y="4958736"/>
              <a:ext cx="1565267" cy="515803"/>
              <a:chOff x="1743520" y="4347957"/>
              <a:chExt cx="1565267" cy="515803"/>
            </a:xfrm>
          </p:grpSpPr>
          <p:sp>
            <p:nvSpPr>
              <p:cNvPr id="71" name="Dikdörtgen 256">
                <a:extLst>
                  <a:ext uri="{FF2B5EF4-FFF2-40B4-BE49-F238E27FC236}">
                    <a16:creationId xmlns:a16="http://schemas.microsoft.com/office/drawing/2014/main" id="{F2ADF750-765E-FEAA-851C-5F328D3A3374}"/>
                  </a:ext>
                </a:extLst>
              </p:cNvPr>
              <p:cNvSpPr/>
              <p:nvPr/>
            </p:nvSpPr>
            <p:spPr>
              <a:xfrm>
                <a:off x="2346584" y="4351528"/>
                <a:ext cx="358739" cy="512232"/>
              </a:xfrm>
              <a:prstGeom prst="roundRect">
                <a:avLst/>
              </a:prstGeom>
              <a:solidFill>
                <a:schemeClr val="accent2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Cascadia Mono" panose="020B0609020000020004" pitchFamily="49" charset="0"/>
                  </a:rPr>
                  <a:t>r</a:t>
                </a:r>
              </a:p>
            </p:txBody>
          </p:sp>
          <p:sp>
            <p:nvSpPr>
              <p:cNvPr id="72" name="Dikdörtgen 256">
                <a:extLst>
                  <a:ext uri="{FF2B5EF4-FFF2-40B4-BE49-F238E27FC236}">
                    <a16:creationId xmlns:a16="http://schemas.microsoft.com/office/drawing/2014/main" id="{57B92EE8-F45A-E929-4079-F0F5C17D1746}"/>
                  </a:ext>
                </a:extLst>
              </p:cNvPr>
              <p:cNvSpPr/>
              <p:nvPr/>
            </p:nvSpPr>
            <p:spPr>
              <a:xfrm>
                <a:off x="2950048" y="4347957"/>
                <a:ext cx="358739" cy="512232"/>
              </a:xfrm>
              <a:prstGeom prst="roundRect">
                <a:avLst/>
              </a:prstGeom>
              <a:solidFill>
                <a:schemeClr val="accent2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Cascadia Mono" panose="020B0609020000020004" pitchFamily="49" charset="0"/>
                  </a:rPr>
                  <a:t>c</a:t>
                </a:r>
              </a:p>
            </p:txBody>
          </p:sp>
          <p:sp>
            <p:nvSpPr>
              <p:cNvPr id="73" name="Dikdörtgen 256">
                <a:extLst>
                  <a:ext uri="{FF2B5EF4-FFF2-40B4-BE49-F238E27FC236}">
                    <a16:creationId xmlns:a16="http://schemas.microsoft.com/office/drawing/2014/main" id="{0DE09BCE-D46B-3737-9FA1-8374FDBDE9D1}"/>
                  </a:ext>
                </a:extLst>
              </p:cNvPr>
              <p:cNvSpPr/>
              <p:nvPr/>
            </p:nvSpPr>
            <p:spPr>
              <a:xfrm>
                <a:off x="1743520" y="4351528"/>
                <a:ext cx="358739" cy="512232"/>
              </a:xfrm>
              <a:prstGeom prst="roundRect">
                <a:avLst/>
              </a:prstGeom>
              <a:solidFill>
                <a:schemeClr val="accent2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Cascadia Mono" panose="020B0609020000020004" pitchFamily="49" charset="0"/>
                  </a:rPr>
                  <a:t>s</a:t>
                </a:r>
              </a:p>
            </p:txBody>
          </p:sp>
        </p:grpSp>
        <p:sp>
          <p:nvSpPr>
            <p:cNvPr id="59" name="Dikdörtgen 256">
              <a:extLst>
                <a:ext uri="{FF2B5EF4-FFF2-40B4-BE49-F238E27FC236}">
                  <a16:creationId xmlns:a16="http://schemas.microsoft.com/office/drawing/2014/main" id="{761643D1-A0E1-5E44-A6D6-1A44F33B4872}"/>
                </a:ext>
              </a:extLst>
            </p:cNvPr>
            <p:cNvSpPr/>
            <p:nvPr/>
          </p:nvSpPr>
          <p:spPr>
            <a:xfrm>
              <a:off x="4263548" y="4954641"/>
              <a:ext cx="358739" cy="518108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sp>
          <p:nvSpPr>
            <p:cNvPr id="60" name="Dikdörtgen 256">
              <a:extLst>
                <a:ext uri="{FF2B5EF4-FFF2-40B4-BE49-F238E27FC236}">
                  <a16:creationId xmlns:a16="http://schemas.microsoft.com/office/drawing/2014/main" id="{5222A51E-C57D-9556-81BB-7CF548BCBEC0}"/>
                </a:ext>
              </a:extLst>
            </p:cNvPr>
            <p:cNvSpPr/>
            <p:nvPr/>
          </p:nvSpPr>
          <p:spPr>
            <a:xfrm>
              <a:off x="4866612" y="4954641"/>
              <a:ext cx="358739" cy="518108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sp>
          <p:nvSpPr>
            <p:cNvPr id="61" name="Dikdörtgen 256">
              <a:extLst>
                <a:ext uri="{FF2B5EF4-FFF2-40B4-BE49-F238E27FC236}">
                  <a16:creationId xmlns:a16="http://schemas.microsoft.com/office/drawing/2014/main" id="{0D17BA06-5FFB-7F18-BC85-B6D457053C12}"/>
                </a:ext>
              </a:extLst>
            </p:cNvPr>
            <p:cNvSpPr/>
            <p:nvPr/>
          </p:nvSpPr>
          <p:spPr>
            <a:xfrm>
              <a:off x="3660484" y="4954641"/>
              <a:ext cx="358739" cy="518108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endParaRPr>
            </a:p>
          </p:txBody>
        </p:sp>
        <p:cxnSp>
          <p:nvCxnSpPr>
            <p:cNvPr id="62" name="Curved Connector 64">
              <a:extLst>
                <a:ext uri="{FF2B5EF4-FFF2-40B4-BE49-F238E27FC236}">
                  <a16:creationId xmlns:a16="http://schemas.microsoft.com/office/drawing/2014/main" id="{6893546A-4993-8F44-B5F5-417CF8374430}"/>
                </a:ext>
              </a:extLst>
            </p:cNvPr>
            <p:cNvCxnSpPr>
              <a:cxnSpLocks/>
              <a:endCxn id="61" idx="1"/>
            </p:cNvCxnSpPr>
            <p:nvPr/>
          </p:nvCxnSpPr>
          <p:spPr>
            <a:xfrm rot="10800000" flipH="1" flipV="1">
              <a:off x="3645346" y="3560099"/>
              <a:ext cx="15138" cy="1653596"/>
            </a:xfrm>
            <a:prstGeom prst="curvedConnector3">
              <a:avLst>
                <a:gd name="adj1" fmla="val -3781497"/>
              </a:avLst>
            </a:prstGeom>
            <a:ln w="381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4">
              <a:extLst>
                <a:ext uri="{FF2B5EF4-FFF2-40B4-BE49-F238E27FC236}">
                  <a16:creationId xmlns:a16="http://schemas.microsoft.com/office/drawing/2014/main" id="{2D6EC0BE-B781-3526-6F0D-AAA2AC892190}"/>
                </a:ext>
              </a:extLst>
            </p:cNvPr>
            <p:cNvCxnSpPr>
              <a:cxnSpLocks/>
              <a:stCxn id="60" idx="3"/>
            </p:cNvCxnSpPr>
            <p:nvPr/>
          </p:nvCxnSpPr>
          <p:spPr>
            <a:xfrm flipV="1">
              <a:off x="5225351" y="3027759"/>
              <a:ext cx="8418" cy="2185936"/>
            </a:xfrm>
            <a:prstGeom prst="curvedConnector3">
              <a:avLst>
                <a:gd name="adj1" fmla="val 5872559"/>
              </a:avLst>
            </a:prstGeom>
            <a:ln w="381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2FEE671-518E-CDBD-2C2F-F7337675A174}"/>
                </a:ext>
              </a:extLst>
            </p:cNvPr>
            <p:cNvSpPr/>
            <p:nvPr/>
          </p:nvSpPr>
          <p:spPr>
            <a:xfrm>
              <a:off x="3645346" y="2829378"/>
              <a:ext cx="396503" cy="39676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latin typeface="+mj-lt"/>
                  <a:ea typeface="Cambria" panose="02040503050406030204" pitchFamily="18" charset="0"/>
                </a:rPr>
                <a:t>d</a:t>
              </a:r>
              <a:endParaRPr lang="en-CH" sz="2800" b="1"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BB5CDC3-2FFE-D5E3-7D35-1E52761E8477}"/>
                </a:ext>
              </a:extLst>
            </p:cNvPr>
            <p:cNvSpPr/>
            <p:nvPr/>
          </p:nvSpPr>
          <p:spPr>
            <a:xfrm>
              <a:off x="4241305" y="2829378"/>
              <a:ext cx="396503" cy="39676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latin typeface="+mj-lt"/>
                  <a:ea typeface="Cambria" panose="02040503050406030204" pitchFamily="18" charset="0"/>
                </a:rPr>
                <a:t>s</a:t>
              </a:r>
              <a:endParaRPr lang="en-CH" sz="2800" b="1"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FF9830F-CE0F-1865-B227-2C725BCDDC22}"/>
                </a:ext>
              </a:extLst>
            </p:cNvPr>
            <p:cNvSpPr/>
            <p:nvPr/>
          </p:nvSpPr>
          <p:spPr>
            <a:xfrm>
              <a:off x="4837266" y="2829378"/>
              <a:ext cx="396503" cy="39676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latin typeface="+mj-lt"/>
                  <a:ea typeface="Cambria" panose="02040503050406030204" pitchFamily="18" charset="0"/>
                </a:rPr>
                <a:t>t</a:t>
              </a:r>
              <a:endParaRPr lang="en-CH" sz="2800" b="1">
                <a:latin typeface="+mj-lt"/>
                <a:ea typeface="Cambria" panose="02040503050406030204" pitchFamily="18" charset="0"/>
              </a:endParaRPr>
            </a:p>
          </p:txBody>
        </p:sp>
        <p:cxnSp>
          <p:nvCxnSpPr>
            <p:cNvPr id="67" name="Düz Bağlayıcı 440">
              <a:extLst>
                <a:ext uri="{FF2B5EF4-FFF2-40B4-BE49-F238E27FC236}">
                  <a16:creationId xmlns:a16="http://schemas.microsoft.com/office/drawing/2014/main" id="{D9D5584F-19F9-2CBD-09BD-7537BFFCA2A5}"/>
                </a:ext>
              </a:extLst>
            </p:cNvPr>
            <p:cNvCxnSpPr>
              <a:cxnSpLocks/>
            </p:cNvCxnSpPr>
            <p:nvPr/>
          </p:nvCxnSpPr>
          <p:spPr>
            <a:xfrm>
              <a:off x="3337616" y="3531720"/>
              <a:ext cx="2051999" cy="0"/>
            </a:xfrm>
            <a:prstGeom prst="line">
              <a:avLst/>
            </a:prstGeom>
            <a:ln w="7620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5B853AA-ABC2-F8EC-7888-98476C658241}"/>
                </a:ext>
              </a:extLst>
            </p:cNvPr>
            <p:cNvSpPr/>
            <p:nvPr/>
          </p:nvSpPr>
          <p:spPr>
            <a:xfrm>
              <a:off x="3645346" y="3361718"/>
              <a:ext cx="396503" cy="396762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latin typeface="+mj-lt"/>
                  <a:ea typeface="Cambria" panose="02040503050406030204" pitchFamily="18" charset="0"/>
                </a:rPr>
                <a:t>s</a:t>
              </a:r>
              <a:endParaRPr lang="en-CH" sz="2800" b="1"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0BBC208-2BE8-AE2C-C762-1D4F739353E8}"/>
                </a:ext>
              </a:extLst>
            </p:cNvPr>
            <p:cNvSpPr/>
            <p:nvPr/>
          </p:nvSpPr>
          <p:spPr>
            <a:xfrm>
              <a:off x="4241305" y="3361718"/>
              <a:ext cx="396503" cy="396762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latin typeface="+mj-lt"/>
                  <a:ea typeface="Cambria" panose="02040503050406030204" pitchFamily="18" charset="0"/>
                </a:rPr>
                <a:t>r</a:t>
              </a:r>
              <a:endParaRPr lang="en-CH" sz="2800" b="1"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AB492DB-92EC-119D-01B6-AEFE51C2D665}"/>
                </a:ext>
              </a:extLst>
            </p:cNvPr>
            <p:cNvSpPr/>
            <p:nvPr/>
          </p:nvSpPr>
          <p:spPr>
            <a:xfrm>
              <a:off x="4837266" y="3361718"/>
              <a:ext cx="396503" cy="396762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latin typeface="+mj-lt"/>
                  <a:ea typeface="Cambria" panose="02040503050406030204" pitchFamily="18" charset="0"/>
                </a:rPr>
                <a:t>c</a:t>
              </a:r>
              <a:endParaRPr lang="en-CH" sz="2800" b="1">
                <a:latin typeface="+mj-lt"/>
                <a:ea typeface="Cambria" panose="02040503050406030204" pitchFamily="18" charset="0"/>
              </a:endParaRPr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593C73D0-C217-3339-585C-510495413005}"/>
              </a:ext>
            </a:extLst>
          </p:cNvPr>
          <p:cNvSpPr/>
          <p:nvPr/>
        </p:nvSpPr>
        <p:spPr>
          <a:xfrm>
            <a:off x="6532574" y="2917262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s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E30996F-9FAA-90CC-E74F-BF9D4DF179BE}"/>
              </a:ext>
            </a:extLst>
          </p:cNvPr>
          <p:cNvSpPr/>
          <p:nvPr/>
        </p:nvSpPr>
        <p:spPr>
          <a:xfrm>
            <a:off x="7128533" y="2917262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ea typeface="Cambria" panose="02040503050406030204" pitchFamily="18" charset="0"/>
              </a:rPr>
              <a:t>r</a:t>
            </a:r>
            <a:endParaRPr lang="en-CH" sz="2800" b="1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8214C86-7039-FEDE-5663-D381AFC97E00}"/>
              </a:ext>
            </a:extLst>
          </p:cNvPr>
          <p:cNvSpPr/>
          <p:nvPr/>
        </p:nvSpPr>
        <p:spPr>
          <a:xfrm>
            <a:off x="7724494" y="2917262"/>
            <a:ext cx="396503" cy="3967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  <a:ea typeface="Cambria" panose="02040503050406030204" pitchFamily="18" charset="0"/>
              </a:rPr>
              <a:t>c</a:t>
            </a:r>
            <a:endParaRPr lang="en-CH" sz="2800" b="1" dirty="0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111" name="Rectangle 4">
            <a:extLst>
              <a:ext uri="{FF2B5EF4-FFF2-40B4-BE49-F238E27FC236}">
                <a16:creationId xmlns:a16="http://schemas.microsoft.com/office/drawing/2014/main" id="{FF614EF7-185C-AFD1-D112-45513AF19499}"/>
              </a:ext>
            </a:extLst>
          </p:cNvPr>
          <p:cNvSpPr/>
          <p:nvPr/>
        </p:nvSpPr>
        <p:spPr>
          <a:xfrm>
            <a:off x="680130" y="3856790"/>
            <a:ext cx="1316837" cy="1048611"/>
          </a:xfrm>
          <a:prstGeom prst="rect">
            <a:avLst/>
          </a:prstGeom>
          <a:solidFill>
            <a:srgbClr val="FFEBCD"/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Core</a:t>
            </a:r>
          </a:p>
        </p:txBody>
      </p:sp>
      <p:sp>
        <p:nvSpPr>
          <p:cNvPr id="112" name="Rectangle 4">
            <a:extLst>
              <a:ext uri="{FF2B5EF4-FFF2-40B4-BE49-F238E27FC236}">
                <a16:creationId xmlns:a16="http://schemas.microsoft.com/office/drawing/2014/main" id="{1CD60901-CB44-4326-F02E-989F7A1298EA}"/>
              </a:ext>
            </a:extLst>
          </p:cNvPr>
          <p:cNvSpPr/>
          <p:nvPr/>
        </p:nvSpPr>
        <p:spPr>
          <a:xfrm>
            <a:off x="3588835" y="3039216"/>
            <a:ext cx="1900588" cy="2683759"/>
          </a:xfrm>
          <a:prstGeom prst="rect">
            <a:avLst/>
          </a:prstGeom>
          <a:solidFill>
            <a:srgbClr val="E2F0D8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3" name="Rectangle 4">
            <a:extLst>
              <a:ext uri="{FF2B5EF4-FFF2-40B4-BE49-F238E27FC236}">
                <a16:creationId xmlns:a16="http://schemas.microsoft.com/office/drawing/2014/main" id="{CE4409C5-4F73-DC67-E02B-8EAFD3BD3690}"/>
              </a:ext>
            </a:extLst>
          </p:cNvPr>
          <p:cNvSpPr/>
          <p:nvPr/>
        </p:nvSpPr>
        <p:spPr>
          <a:xfrm>
            <a:off x="3787245" y="3185642"/>
            <a:ext cx="1414271" cy="439465"/>
          </a:xfrm>
          <a:prstGeom prst="rect">
            <a:avLst/>
          </a:prstGeom>
          <a:solidFill>
            <a:srgbClr val="C2E0AE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4" name="Rectangle 4">
            <a:extLst>
              <a:ext uri="{FF2B5EF4-FFF2-40B4-BE49-F238E27FC236}">
                <a16:creationId xmlns:a16="http://schemas.microsoft.com/office/drawing/2014/main" id="{FBBEFC1B-4704-CEF0-677B-6C3AA6E9C223}"/>
              </a:ext>
            </a:extLst>
          </p:cNvPr>
          <p:cNvSpPr/>
          <p:nvPr/>
        </p:nvSpPr>
        <p:spPr>
          <a:xfrm>
            <a:off x="3787245" y="3736991"/>
            <a:ext cx="1414271" cy="439465"/>
          </a:xfrm>
          <a:prstGeom prst="rect">
            <a:avLst/>
          </a:prstGeom>
          <a:solidFill>
            <a:srgbClr val="C2E0AE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75AE3D4-4808-8485-C982-0D0FB4BAF01F}"/>
              </a:ext>
            </a:extLst>
          </p:cNvPr>
          <p:cNvCxnSpPr>
            <a:cxnSpLocks/>
            <a:endCxn id="113" idx="1"/>
          </p:cNvCxnSpPr>
          <p:nvPr/>
        </p:nvCxnSpPr>
        <p:spPr>
          <a:xfrm>
            <a:off x="3099178" y="3405375"/>
            <a:ext cx="6880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4">
            <a:extLst>
              <a:ext uri="{FF2B5EF4-FFF2-40B4-BE49-F238E27FC236}">
                <a16:creationId xmlns:a16="http://schemas.microsoft.com/office/drawing/2014/main" id="{91ED9531-107E-4844-B382-1650EC37A771}"/>
              </a:ext>
            </a:extLst>
          </p:cNvPr>
          <p:cNvSpPr/>
          <p:nvPr/>
        </p:nvSpPr>
        <p:spPr>
          <a:xfrm>
            <a:off x="3787245" y="4618860"/>
            <a:ext cx="1414271" cy="439465"/>
          </a:xfrm>
          <a:prstGeom prst="rect">
            <a:avLst/>
          </a:prstGeom>
          <a:solidFill>
            <a:srgbClr val="C2E0AE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7" name="Rectangle 4">
            <a:extLst>
              <a:ext uri="{FF2B5EF4-FFF2-40B4-BE49-F238E27FC236}">
                <a16:creationId xmlns:a16="http://schemas.microsoft.com/office/drawing/2014/main" id="{8B3BC773-EA1E-22C1-FF38-B2BA21082F64}"/>
              </a:ext>
            </a:extLst>
          </p:cNvPr>
          <p:cNvSpPr/>
          <p:nvPr/>
        </p:nvSpPr>
        <p:spPr>
          <a:xfrm>
            <a:off x="3787245" y="5131408"/>
            <a:ext cx="1414271" cy="439465"/>
          </a:xfrm>
          <a:prstGeom prst="rect">
            <a:avLst/>
          </a:prstGeom>
          <a:solidFill>
            <a:srgbClr val="C2E0AE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1531D3E-6D97-75B0-A7C7-92B3D790FBB7}"/>
              </a:ext>
            </a:extLst>
          </p:cNvPr>
          <p:cNvSpPr txBox="1"/>
          <p:nvPr/>
        </p:nvSpPr>
        <p:spPr>
          <a:xfrm>
            <a:off x="3574631" y="2693069"/>
            <a:ext cx="192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DRAM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5CF053D-4A12-473C-65CE-B6D11B88D290}"/>
              </a:ext>
            </a:extLst>
          </p:cNvPr>
          <p:cNvSpPr txBox="1"/>
          <p:nvPr/>
        </p:nvSpPr>
        <p:spPr>
          <a:xfrm rot="5400000">
            <a:off x="4410792" y="4218918"/>
            <a:ext cx="36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E364D58-8BE7-4758-6564-6A3067847BE9}"/>
              </a:ext>
            </a:extLst>
          </p:cNvPr>
          <p:cNvSpPr txBox="1"/>
          <p:nvPr/>
        </p:nvSpPr>
        <p:spPr>
          <a:xfrm>
            <a:off x="4029713" y="3220708"/>
            <a:ext cx="93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Bank 0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B2B5566-B683-BCA7-73F4-3AF34C2132D2}"/>
              </a:ext>
            </a:extLst>
          </p:cNvPr>
          <p:cNvSpPr txBox="1"/>
          <p:nvPr/>
        </p:nvSpPr>
        <p:spPr>
          <a:xfrm>
            <a:off x="4029713" y="3772057"/>
            <a:ext cx="93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Bank 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A6A0D4D-5DAF-9495-24F6-3CAE1B12A0C1}"/>
              </a:ext>
            </a:extLst>
          </p:cNvPr>
          <p:cNvSpPr txBox="1"/>
          <p:nvPr/>
        </p:nvSpPr>
        <p:spPr>
          <a:xfrm>
            <a:off x="3914720" y="4653926"/>
            <a:ext cx="116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Bank M - 2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054FBB7E-7FFA-1FD9-F213-7F2828993692}"/>
              </a:ext>
            </a:extLst>
          </p:cNvPr>
          <p:cNvSpPr txBox="1"/>
          <p:nvPr/>
        </p:nvSpPr>
        <p:spPr>
          <a:xfrm>
            <a:off x="3914720" y="5166474"/>
            <a:ext cx="116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Bank M - 1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0C8871DF-0744-DD4B-AB5E-DFD62013C581}"/>
              </a:ext>
            </a:extLst>
          </p:cNvPr>
          <p:cNvCxnSpPr>
            <a:cxnSpLocks/>
          </p:cNvCxnSpPr>
          <p:nvPr/>
        </p:nvCxnSpPr>
        <p:spPr>
          <a:xfrm flipV="1">
            <a:off x="2334073" y="3782831"/>
            <a:ext cx="52939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DEDF9CA-07B4-C8D1-7971-43844F147824}"/>
              </a:ext>
            </a:extLst>
          </p:cNvPr>
          <p:cNvCxnSpPr>
            <a:cxnSpLocks/>
          </p:cNvCxnSpPr>
          <p:nvPr/>
        </p:nvCxnSpPr>
        <p:spPr>
          <a:xfrm flipV="1">
            <a:off x="2365322" y="5023257"/>
            <a:ext cx="52939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rapezoid 152">
            <a:extLst>
              <a:ext uri="{FF2B5EF4-FFF2-40B4-BE49-F238E27FC236}">
                <a16:creationId xmlns:a16="http://schemas.microsoft.com/office/drawing/2014/main" id="{B056E2FB-36F6-7B79-C7FE-A85AD273BA38}"/>
              </a:ext>
            </a:extLst>
          </p:cNvPr>
          <p:cNvSpPr/>
          <p:nvPr/>
        </p:nvSpPr>
        <p:spPr>
          <a:xfrm rot="16200000">
            <a:off x="1441235" y="4256171"/>
            <a:ext cx="1762989" cy="249849"/>
          </a:xfrm>
          <a:prstGeom prst="trapezoid">
            <a:avLst>
              <a:gd name="adj" fmla="val 82574"/>
            </a:avLst>
          </a:prstGeom>
          <a:solidFill>
            <a:srgbClr val="1982C3">
              <a:lumMod val="20000"/>
              <a:lumOff val="80000"/>
            </a:srgbClr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0" name="Trapezoid 152">
            <a:extLst>
              <a:ext uri="{FF2B5EF4-FFF2-40B4-BE49-F238E27FC236}">
                <a16:creationId xmlns:a16="http://schemas.microsoft.com/office/drawing/2014/main" id="{519B48D4-1C87-5AC9-79D0-76EE86A9412D}"/>
              </a:ext>
            </a:extLst>
          </p:cNvPr>
          <p:cNvSpPr/>
          <p:nvPr/>
        </p:nvSpPr>
        <p:spPr>
          <a:xfrm rot="16200000">
            <a:off x="2391581" y="3620664"/>
            <a:ext cx="1165345" cy="249849"/>
          </a:xfrm>
          <a:prstGeom prst="trapezoid">
            <a:avLst>
              <a:gd name="adj" fmla="val 82574"/>
            </a:avLst>
          </a:prstGeom>
          <a:solidFill>
            <a:srgbClr val="1982C3">
              <a:lumMod val="20000"/>
              <a:lumOff val="80000"/>
            </a:srgbClr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1" name="Trapezoid 152">
            <a:extLst>
              <a:ext uri="{FF2B5EF4-FFF2-40B4-BE49-F238E27FC236}">
                <a16:creationId xmlns:a16="http://schemas.microsoft.com/office/drawing/2014/main" id="{0809C3CC-5196-E5AC-65F9-836C66F9342C}"/>
              </a:ext>
            </a:extLst>
          </p:cNvPr>
          <p:cNvSpPr/>
          <p:nvPr/>
        </p:nvSpPr>
        <p:spPr>
          <a:xfrm rot="16200000">
            <a:off x="2391580" y="4938142"/>
            <a:ext cx="1165345" cy="249849"/>
          </a:xfrm>
          <a:prstGeom prst="trapezoid">
            <a:avLst>
              <a:gd name="adj" fmla="val 82574"/>
            </a:avLst>
          </a:prstGeom>
          <a:solidFill>
            <a:srgbClr val="1982C3">
              <a:lumMod val="20000"/>
              <a:lumOff val="80000"/>
            </a:srgbClr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CFCA7DDE-8F54-24CD-A6C4-2B49CF2DA5EA}"/>
              </a:ext>
            </a:extLst>
          </p:cNvPr>
          <p:cNvCxnSpPr>
            <a:cxnSpLocks/>
            <a:stCxn id="111" idx="3"/>
            <a:endCxn id="129" idx="0"/>
          </p:cNvCxnSpPr>
          <p:nvPr/>
        </p:nvCxnSpPr>
        <p:spPr>
          <a:xfrm flipV="1">
            <a:off x="1996967" y="4381095"/>
            <a:ext cx="200838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FC64F006-F686-8E52-9358-7B81F7C28EEE}"/>
              </a:ext>
            </a:extLst>
          </p:cNvPr>
          <p:cNvCxnSpPr>
            <a:cxnSpLocks/>
          </p:cNvCxnSpPr>
          <p:nvPr/>
        </p:nvCxnSpPr>
        <p:spPr>
          <a:xfrm>
            <a:off x="3099178" y="3956723"/>
            <a:ext cx="6880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704390A4-0BE7-8D9A-8F59-C56D34638DFB}"/>
              </a:ext>
            </a:extLst>
          </p:cNvPr>
          <p:cNvCxnSpPr>
            <a:cxnSpLocks/>
          </p:cNvCxnSpPr>
          <p:nvPr/>
        </p:nvCxnSpPr>
        <p:spPr>
          <a:xfrm>
            <a:off x="3099177" y="4838592"/>
            <a:ext cx="6880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C17CEBC7-38F3-8229-663D-1D9C37F8BE86}"/>
              </a:ext>
            </a:extLst>
          </p:cNvPr>
          <p:cNvCxnSpPr>
            <a:cxnSpLocks/>
          </p:cNvCxnSpPr>
          <p:nvPr/>
        </p:nvCxnSpPr>
        <p:spPr>
          <a:xfrm>
            <a:off x="3099176" y="5323113"/>
            <a:ext cx="6880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34188D2-E6DA-2884-8E91-886A7DE52AA2}"/>
              </a:ext>
            </a:extLst>
          </p:cNvPr>
          <p:cNvCxnSpPr>
            <a:cxnSpLocks/>
          </p:cNvCxnSpPr>
          <p:nvPr/>
        </p:nvCxnSpPr>
        <p:spPr>
          <a:xfrm flipV="1">
            <a:off x="5201516" y="2685240"/>
            <a:ext cx="974626" cy="50040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93B40C13-C13A-57FD-64EC-81AA91B20774}"/>
              </a:ext>
            </a:extLst>
          </p:cNvPr>
          <p:cNvCxnSpPr>
            <a:cxnSpLocks/>
          </p:cNvCxnSpPr>
          <p:nvPr/>
        </p:nvCxnSpPr>
        <p:spPr>
          <a:xfrm>
            <a:off x="5201516" y="3621996"/>
            <a:ext cx="935766" cy="202088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04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EC4F8-F859-9C73-EF04-2B6BF7146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73B86-C7A7-8DDE-6EE5-1770EB39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DRAM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6C1D9-DBF5-FE97-3989-9406132BC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58214-80B7-3425-3BCE-AAF4806A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3F57F-D2CE-02AC-7ABD-351E0AFCE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35</a:t>
            </a:fld>
            <a:endParaRPr lang="tr-T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E8C7E-65D1-A71F-5BF5-CEF3AEBBA492}"/>
              </a:ext>
            </a:extLst>
          </p:cNvPr>
          <p:cNvSpPr txBox="1"/>
          <p:nvPr/>
        </p:nvSpPr>
        <p:spPr>
          <a:xfrm>
            <a:off x="3557885" y="6440481"/>
            <a:ext cx="2044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  <a:ea typeface="Cambria" panose="02040503050406030204" pitchFamily="18" charset="0"/>
              </a:rPr>
              <a:t>[Seshadri+ MICRO’13]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A855A5B-A9BA-7638-0365-C9DF884ADECE}"/>
              </a:ext>
            </a:extLst>
          </p:cNvPr>
          <p:cNvGrpSpPr/>
          <p:nvPr/>
        </p:nvGrpSpPr>
        <p:grpSpPr>
          <a:xfrm>
            <a:off x="3154801" y="2431530"/>
            <a:ext cx="2834393" cy="2798767"/>
            <a:chOff x="1464368" y="2227813"/>
            <a:chExt cx="2834393" cy="2798767"/>
          </a:xfrm>
        </p:grpSpPr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CEC601F6-DFDC-B1CF-144F-19B629E3082E}"/>
                </a:ext>
              </a:extLst>
            </p:cNvPr>
            <p:cNvSpPr/>
            <p:nvPr/>
          </p:nvSpPr>
          <p:spPr>
            <a:xfrm>
              <a:off x="1464368" y="2227813"/>
              <a:ext cx="2834393" cy="2798767"/>
            </a:xfrm>
            <a:prstGeom prst="roundRect">
              <a:avLst>
                <a:gd name="adj" fmla="val 0"/>
              </a:avLst>
            </a:prstGeom>
            <a:solidFill>
              <a:srgbClr val="E3F0D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268B4A91-B3BB-3323-903F-4FA8E4EC1397}"/>
                </a:ext>
              </a:extLst>
            </p:cNvPr>
            <p:cNvGrpSpPr/>
            <p:nvPr/>
          </p:nvGrpSpPr>
          <p:grpSpPr>
            <a:xfrm>
              <a:off x="2139358" y="2670105"/>
              <a:ext cx="1436084" cy="1925720"/>
              <a:chOff x="2139358" y="2670105"/>
              <a:chExt cx="1436084" cy="1925720"/>
            </a:xfrm>
          </p:grpSpPr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33714B65-993E-2CAD-8274-A2AFC11D25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9358" y="2670105"/>
                <a:ext cx="0" cy="192572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D76F5F84-9A58-E691-7AFB-9B6FB14176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7400" y="2670105"/>
                <a:ext cx="0" cy="192572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C75E8800-7471-0375-6C6B-F72CFE5434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5442" y="2670105"/>
                <a:ext cx="0" cy="192572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CE303C88-90F2-EE8D-D9AB-C5850DCE9D96}"/>
                </a:ext>
              </a:extLst>
            </p:cNvPr>
            <p:cNvGrpSpPr/>
            <p:nvPr/>
          </p:nvGrpSpPr>
          <p:grpSpPr>
            <a:xfrm>
              <a:off x="1663039" y="2473770"/>
              <a:ext cx="2452707" cy="514388"/>
              <a:chOff x="1670743" y="2473770"/>
              <a:chExt cx="2452707" cy="514388"/>
            </a:xfrm>
          </p:grpSpPr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509FF360-EED7-CF12-0094-A496137CA7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0743" y="2738283"/>
                <a:ext cx="2452707" cy="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9D4D00F2-2A8E-1A48-AF2F-E5A62CCB4FA7}"/>
                  </a:ext>
                </a:extLst>
              </p:cNvPr>
              <p:cNvGrpSpPr/>
              <p:nvPr/>
            </p:nvGrpSpPr>
            <p:grpSpPr>
              <a:xfrm>
                <a:off x="1892420" y="2473770"/>
                <a:ext cx="1949420" cy="514388"/>
                <a:chOff x="1892420" y="2473770"/>
                <a:chExt cx="1949420" cy="514388"/>
              </a:xfrm>
            </p:grpSpPr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F163A3E4-25CB-A334-E5E0-69507F16C4F2}"/>
                    </a:ext>
                  </a:extLst>
                </p:cNvPr>
                <p:cNvSpPr/>
                <p:nvPr/>
              </p:nvSpPr>
              <p:spPr>
                <a:xfrm>
                  <a:off x="1892420" y="2473770"/>
                  <a:ext cx="514350" cy="51435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8BB48949-4E98-9F68-2E78-A78C4D27653D}"/>
                    </a:ext>
                  </a:extLst>
                </p:cNvPr>
                <p:cNvSpPr/>
                <p:nvPr/>
              </p:nvSpPr>
              <p:spPr>
                <a:xfrm>
                  <a:off x="3327490" y="2473808"/>
                  <a:ext cx="514350" cy="51435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F35A46AA-3038-E4CC-4D54-D031CA914CF5}"/>
                    </a:ext>
                  </a:extLst>
                </p:cNvPr>
                <p:cNvSpPr/>
                <p:nvPr/>
              </p:nvSpPr>
              <p:spPr>
                <a:xfrm>
                  <a:off x="2609955" y="2473770"/>
                  <a:ext cx="514350" cy="51435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FF40F587-1848-415B-C4E8-0C6D70662DAB}"/>
                </a:ext>
              </a:extLst>
            </p:cNvPr>
            <p:cNvGrpSpPr/>
            <p:nvPr/>
          </p:nvGrpSpPr>
          <p:grpSpPr>
            <a:xfrm>
              <a:off x="1663039" y="3059058"/>
              <a:ext cx="2452707" cy="514388"/>
              <a:chOff x="1670743" y="2473770"/>
              <a:chExt cx="2452707" cy="514388"/>
            </a:xfrm>
          </p:grpSpPr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FFF4A6FB-C967-B6F5-6717-DEE0C130A6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0743" y="2738283"/>
                <a:ext cx="2452707" cy="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319ABE0A-3995-D40B-BC85-ACC414BDDECD}"/>
                  </a:ext>
                </a:extLst>
              </p:cNvPr>
              <p:cNvGrpSpPr/>
              <p:nvPr/>
            </p:nvGrpSpPr>
            <p:grpSpPr>
              <a:xfrm>
                <a:off x="1892420" y="2473770"/>
                <a:ext cx="1949420" cy="514388"/>
                <a:chOff x="1892420" y="2473770"/>
                <a:chExt cx="1949420" cy="514388"/>
              </a:xfrm>
            </p:grpSpPr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556CCFC4-CF5D-AE07-EA55-5A9E9B5BD847}"/>
                    </a:ext>
                  </a:extLst>
                </p:cNvPr>
                <p:cNvSpPr/>
                <p:nvPr/>
              </p:nvSpPr>
              <p:spPr>
                <a:xfrm>
                  <a:off x="1892420" y="2473770"/>
                  <a:ext cx="514350" cy="51435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7EFF8F25-8EA5-AE2F-F97F-8E7AF1C6A267}"/>
                    </a:ext>
                  </a:extLst>
                </p:cNvPr>
                <p:cNvSpPr/>
                <p:nvPr/>
              </p:nvSpPr>
              <p:spPr>
                <a:xfrm>
                  <a:off x="3327490" y="2473808"/>
                  <a:ext cx="514350" cy="51435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1A32886D-F7E1-8870-310B-B004B390DE6E}"/>
                    </a:ext>
                  </a:extLst>
                </p:cNvPr>
                <p:cNvSpPr/>
                <p:nvPr/>
              </p:nvSpPr>
              <p:spPr>
                <a:xfrm>
                  <a:off x="2609955" y="2473770"/>
                  <a:ext cx="514350" cy="51435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DCB147AE-D0F7-B9FA-49BB-7589524312D3}"/>
                </a:ext>
              </a:extLst>
            </p:cNvPr>
            <p:cNvGrpSpPr/>
            <p:nvPr/>
          </p:nvGrpSpPr>
          <p:grpSpPr>
            <a:xfrm>
              <a:off x="1663039" y="3644346"/>
              <a:ext cx="2452707" cy="514388"/>
              <a:chOff x="1670743" y="2473770"/>
              <a:chExt cx="2452707" cy="514388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E246A55C-5BD8-A566-0C1C-C8B63E7D59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0743" y="2738283"/>
                <a:ext cx="2452707" cy="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652A0140-3DA2-82BE-B595-417C0CB1D75A}"/>
                  </a:ext>
                </a:extLst>
              </p:cNvPr>
              <p:cNvGrpSpPr/>
              <p:nvPr/>
            </p:nvGrpSpPr>
            <p:grpSpPr>
              <a:xfrm>
                <a:off x="1892420" y="2473770"/>
                <a:ext cx="1949420" cy="514388"/>
                <a:chOff x="1892420" y="2473770"/>
                <a:chExt cx="1949420" cy="514388"/>
              </a:xfrm>
            </p:grpSpPr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5C74440E-5C70-0D3D-38F3-38B70BF83406}"/>
                    </a:ext>
                  </a:extLst>
                </p:cNvPr>
                <p:cNvSpPr/>
                <p:nvPr/>
              </p:nvSpPr>
              <p:spPr>
                <a:xfrm>
                  <a:off x="1892420" y="2473770"/>
                  <a:ext cx="514350" cy="51435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44A350F2-23CF-4F8A-5911-E22D76A958C8}"/>
                    </a:ext>
                  </a:extLst>
                </p:cNvPr>
                <p:cNvSpPr/>
                <p:nvPr/>
              </p:nvSpPr>
              <p:spPr>
                <a:xfrm>
                  <a:off x="3327490" y="2473808"/>
                  <a:ext cx="514350" cy="51435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10CED31A-E108-6A84-B9D6-6EEA8A5C80DF}"/>
                    </a:ext>
                  </a:extLst>
                </p:cNvPr>
                <p:cNvSpPr/>
                <p:nvPr/>
              </p:nvSpPr>
              <p:spPr>
                <a:xfrm>
                  <a:off x="2609955" y="2473770"/>
                  <a:ext cx="514350" cy="51435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BA972C63-8C87-F19B-9FEE-A000AAA27724}"/>
                </a:ext>
              </a:extLst>
            </p:cNvPr>
            <p:cNvGrpSpPr/>
            <p:nvPr/>
          </p:nvGrpSpPr>
          <p:grpSpPr>
            <a:xfrm>
              <a:off x="1670743" y="4313683"/>
              <a:ext cx="2445003" cy="514350"/>
              <a:chOff x="1670743" y="4313683"/>
              <a:chExt cx="2445003" cy="514350"/>
            </a:xfrm>
          </p:grpSpPr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A8EF0AF1-8205-E9D6-9829-C533701AFC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0743" y="4572263"/>
                <a:ext cx="2445003" cy="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5E0A0BF5-2C96-3F03-5A43-3FDF7B0F154C}"/>
                  </a:ext>
                </a:extLst>
              </p:cNvPr>
              <p:cNvSpPr/>
              <p:nvPr/>
            </p:nvSpPr>
            <p:spPr>
              <a:xfrm>
                <a:off x="3318267" y="4313683"/>
                <a:ext cx="514350" cy="5143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C0BC7BCC-E6DD-8280-96D0-DBFD7A16782A}"/>
                  </a:ext>
                </a:extLst>
              </p:cNvPr>
              <p:cNvSpPr/>
              <p:nvPr/>
            </p:nvSpPr>
            <p:spPr>
              <a:xfrm>
                <a:off x="2600225" y="4313683"/>
                <a:ext cx="514350" cy="5143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77D8E9D3-D06C-4A27-7740-83E9A3C16C66}"/>
                  </a:ext>
                </a:extLst>
              </p:cNvPr>
              <p:cNvSpPr/>
              <p:nvPr/>
            </p:nvSpPr>
            <p:spPr>
              <a:xfrm>
                <a:off x="1882183" y="4313683"/>
                <a:ext cx="514350" cy="5143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BBB17EF-1272-4B96-4884-3979DEC747B7}"/>
              </a:ext>
            </a:extLst>
          </p:cNvPr>
          <p:cNvGrpSpPr/>
          <p:nvPr/>
        </p:nvGrpSpPr>
        <p:grpSpPr>
          <a:xfrm>
            <a:off x="3574137" y="2678054"/>
            <a:ext cx="1949420" cy="514388"/>
            <a:chOff x="3187683" y="2417862"/>
            <a:chExt cx="1949420" cy="514388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7F9325CA-A29A-B054-3469-234DDD0E923A}"/>
                </a:ext>
              </a:extLst>
            </p:cNvPr>
            <p:cNvSpPr/>
            <p:nvPr/>
          </p:nvSpPr>
          <p:spPr>
            <a:xfrm>
              <a:off x="3187683" y="2417862"/>
              <a:ext cx="514350" cy="514350"/>
            </a:xfrm>
            <a:prstGeom prst="ellipse">
              <a:avLst/>
            </a:prstGeom>
            <a:solidFill>
              <a:srgbClr val="6292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8E82425B-CF67-2D52-F669-C9B4B7A54B6B}"/>
                </a:ext>
              </a:extLst>
            </p:cNvPr>
            <p:cNvSpPr/>
            <p:nvPr/>
          </p:nvSpPr>
          <p:spPr>
            <a:xfrm>
              <a:off x="4622753" y="2417900"/>
              <a:ext cx="514350" cy="514350"/>
            </a:xfrm>
            <a:prstGeom prst="ellipse">
              <a:avLst/>
            </a:prstGeom>
            <a:solidFill>
              <a:srgbClr val="6292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EAAD951-483B-ACB0-A53E-0D8611B87958}"/>
                </a:ext>
              </a:extLst>
            </p:cNvPr>
            <p:cNvSpPr/>
            <p:nvPr/>
          </p:nvSpPr>
          <p:spPr>
            <a:xfrm>
              <a:off x="3905218" y="2417862"/>
              <a:ext cx="514350" cy="514350"/>
            </a:xfrm>
            <a:prstGeom prst="ellipse">
              <a:avLst/>
            </a:prstGeom>
            <a:solidFill>
              <a:srgbClr val="6292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R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C6820E2A-E3EA-807C-2BC9-1B080E0C3C38}"/>
              </a:ext>
            </a:extLst>
          </p:cNvPr>
          <p:cNvGrpSpPr/>
          <p:nvPr/>
        </p:nvGrpSpPr>
        <p:grpSpPr>
          <a:xfrm>
            <a:off x="3572616" y="4517362"/>
            <a:ext cx="1950434" cy="514350"/>
            <a:chOff x="3186162" y="4238120"/>
            <a:chExt cx="1950434" cy="514350"/>
          </a:xfrm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503A13A7-5A76-5D2A-0F4D-53F93A740DB8}"/>
                </a:ext>
              </a:extLst>
            </p:cNvPr>
            <p:cNvSpPr/>
            <p:nvPr/>
          </p:nvSpPr>
          <p:spPr>
            <a:xfrm>
              <a:off x="4622246" y="4238120"/>
              <a:ext cx="514350" cy="514350"/>
            </a:xfrm>
            <a:prstGeom prst="rect">
              <a:avLst/>
            </a:prstGeom>
            <a:solidFill>
              <a:srgbClr val="6292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250A625-039E-C48A-760C-F867F29A792F}"/>
                </a:ext>
              </a:extLst>
            </p:cNvPr>
            <p:cNvSpPr/>
            <p:nvPr/>
          </p:nvSpPr>
          <p:spPr>
            <a:xfrm>
              <a:off x="3904204" y="4238120"/>
              <a:ext cx="514350" cy="514350"/>
            </a:xfrm>
            <a:prstGeom prst="rect">
              <a:avLst/>
            </a:prstGeom>
            <a:solidFill>
              <a:srgbClr val="6292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65A11E10-5A67-6F76-31F5-FB3C09E0753A}"/>
                </a:ext>
              </a:extLst>
            </p:cNvPr>
            <p:cNvSpPr/>
            <p:nvPr/>
          </p:nvSpPr>
          <p:spPr>
            <a:xfrm>
              <a:off x="3186162" y="4238120"/>
              <a:ext cx="514350" cy="514350"/>
            </a:xfrm>
            <a:prstGeom prst="rect">
              <a:avLst/>
            </a:prstGeom>
            <a:solidFill>
              <a:srgbClr val="6292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764D5BE0-E1ED-F6ED-A06D-8C2A1391A68E}"/>
              </a:ext>
            </a:extLst>
          </p:cNvPr>
          <p:cNvGrpSpPr/>
          <p:nvPr/>
        </p:nvGrpSpPr>
        <p:grpSpPr>
          <a:xfrm>
            <a:off x="3829791" y="3010179"/>
            <a:ext cx="1436084" cy="1660085"/>
            <a:chOff x="3443337" y="2605961"/>
            <a:chExt cx="1436084" cy="1925720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FEB6749-A63D-B005-723A-54707CEEA2BD}"/>
                </a:ext>
              </a:extLst>
            </p:cNvPr>
            <p:cNvCxnSpPr>
              <a:cxnSpLocks/>
            </p:cNvCxnSpPr>
            <p:nvPr/>
          </p:nvCxnSpPr>
          <p:spPr>
            <a:xfrm>
              <a:off x="3443337" y="2605961"/>
              <a:ext cx="0" cy="1925720"/>
            </a:xfrm>
            <a:prstGeom prst="line">
              <a:avLst/>
            </a:prstGeom>
            <a:ln w="57150">
              <a:solidFill>
                <a:srgbClr val="6292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9B2CE60D-3AAB-F14F-C542-8D954C8CABF5}"/>
                </a:ext>
              </a:extLst>
            </p:cNvPr>
            <p:cNvCxnSpPr>
              <a:cxnSpLocks/>
            </p:cNvCxnSpPr>
            <p:nvPr/>
          </p:nvCxnSpPr>
          <p:spPr>
            <a:xfrm>
              <a:off x="4161379" y="2605961"/>
              <a:ext cx="0" cy="1925720"/>
            </a:xfrm>
            <a:prstGeom prst="line">
              <a:avLst/>
            </a:prstGeom>
            <a:ln w="57150">
              <a:solidFill>
                <a:srgbClr val="6292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6264F045-3A79-9BE3-A63D-052FB57BE05E}"/>
                </a:ext>
              </a:extLst>
            </p:cNvPr>
            <p:cNvCxnSpPr>
              <a:cxnSpLocks/>
            </p:cNvCxnSpPr>
            <p:nvPr/>
          </p:nvCxnSpPr>
          <p:spPr>
            <a:xfrm>
              <a:off x="4879421" y="2605961"/>
              <a:ext cx="0" cy="1925720"/>
            </a:xfrm>
            <a:prstGeom prst="line">
              <a:avLst/>
            </a:prstGeom>
            <a:ln w="57150">
              <a:solidFill>
                <a:srgbClr val="6292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937C6907-432C-E3EE-7824-042E54D8F00F}"/>
              </a:ext>
            </a:extLst>
          </p:cNvPr>
          <p:cNvGrpSpPr/>
          <p:nvPr/>
        </p:nvGrpSpPr>
        <p:grpSpPr>
          <a:xfrm>
            <a:off x="3574137" y="3859294"/>
            <a:ext cx="1949420" cy="514388"/>
            <a:chOff x="3187683" y="2417862"/>
            <a:chExt cx="1949420" cy="514388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1A9F2635-B74E-40E5-5FF0-ED0E828142E7}"/>
                </a:ext>
              </a:extLst>
            </p:cNvPr>
            <p:cNvSpPr/>
            <p:nvPr/>
          </p:nvSpPr>
          <p:spPr>
            <a:xfrm>
              <a:off x="3187683" y="2417862"/>
              <a:ext cx="514350" cy="514350"/>
            </a:xfrm>
            <a:prstGeom prst="ellipse">
              <a:avLst/>
            </a:prstGeom>
            <a:solidFill>
              <a:srgbClr val="E125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C606DD6B-B863-BEF2-F2A7-31011FD83465}"/>
                </a:ext>
              </a:extLst>
            </p:cNvPr>
            <p:cNvSpPr/>
            <p:nvPr/>
          </p:nvSpPr>
          <p:spPr>
            <a:xfrm>
              <a:off x="4622753" y="2417900"/>
              <a:ext cx="514350" cy="514350"/>
            </a:xfrm>
            <a:prstGeom prst="ellipse">
              <a:avLst/>
            </a:prstGeom>
            <a:solidFill>
              <a:srgbClr val="E125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830B2AB2-6D00-59B5-0474-AA6E9171CB56}"/>
                </a:ext>
              </a:extLst>
            </p:cNvPr>
            <p:cNvSpPr/>
            <p:nvPr/>
          </p:nvSpPr>
          <p:spPr>
            <a:xfrm>
              <a:off x="3905218" y="2417862"/>
              <a:ext cx="514350" cy="514350"/>
            </a:xfrm>
            <a:prstGeom prst="ellipse">
              <a:avLst/>
            </a:prstGeom>
            <a:solidFill>
              <a:srgbClr val="E125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A3E4AF2-BA17-68CA-491D-CBF27AAE29C2}"/>
              </a:ext>
            </a:extLst>
          </p:cNvPr>
          <p:cNvGrpSpPr/>
          <p:nvPr/>
        </p:nvGrpSpPr>
        <p:grpSpPr>
          <a:xfrm>
            <a:off x="3572616" y="4515618"/>
            <a:ext cx="1950434" cy="514350"/>
            <a:chOff x="3186162" y="4238120"/>
            <a:chExt cx="1950434" cy="514350"/>
          </a:xfrm>
          <a:solidFill>
            <a:srgbClr val="E1257C"/>
          </a:solidFill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4F9CF1FC-1583-CCC5-6FAE-94BD57745C86}"/>
                </a:ext>
              </a:extLst>
            </p:cNvPr>
            <p:cNvSpPr/>
            <p:nvPr/>
          </p:nvSpPr>
          <p:spPr>
            <a:xfrm>
              <a:off x="4622246" y="4238120"/>
              <a:ext cx="514350" cy="51435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A854643F-198A-E521-BDD1-87CB0239F992}"/>
                </a:ext>
              </a:extLst>
            </p:cNvPr>
            <p:cNvSpPr/>
            <p:nvPr/>
          </p:nvSpPr>
          <p:spPr>
            <a:xfrm>
              <a:off x="3904204" y="4238120"/>
              <a:ext cx="514350" cy="51435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3712AA01-8F87-B583-84A2-9955C2CB3F8B}"/>
                </a:ext>
              </a:extLst>
            </p:cNvPr>
            <p:cNvSpPr/>
            <p:nvPr/>
          </p:nvSpPr>
          <p:spPr>
            <a:xfrm>
              <a:off x="3186162" y="4238120"/>
              <a:ext cx="514350" cy="51435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B8740384-9720-AFFA-8240-653230B0813F}"/>
              </a:ext>
            </a:extLst>
          </p:cNvPr>
          <p:cNvGrpSpPr/>
          <p:nvPr/>
        </p:nvGrpSpPr>
        <p:grpSpPr>
          <a:xfrm>
            <a:off x="3829791" y="4365821"/>
            <a:ext cx="1436084" cy="304443"/>
            <a:chOff x="3443337" y="2605961"/>
            <a:chExt cx="1436084" cy="1925720"/>
          </a:xfrm>
        </p:grpSpPr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799787B9-1C96-F595-86CE-9FE7E8AA82CD}"/>
                </a:ext>
              </a:extLst>
            </p:cNvPr>
            <p:cNvCxnSpPr>
              <a:cxnSpLocks/>
            </p:cNvCxnSpPr>
            <p:nvPr/>
          </p:nvCxnSpPr>
          <p:spPr>
            <a:xfrm>
              <a:off x="3443337" y="2605961"/>
              <a:ext cx="0" cy="1925720"/>
            </a:xfrm>
            <a:prstGeom prst="line">
              <a:avLst/>
            </a:prstGeom>
            <a:ln w="57150">
              <a:solidFill>
                <a:srgbClr val="E12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BEFDCBA8-B719-4A56-3606-D41143F34815}"/>
                </a:ext>
              </a:extLst>
            </p:cNvPr>
            <p:cNvCxnSpPr>
              <a:cxnSpLocks/>
            </p:cNvCxnSpPr>
            <p:nvPr/>
          </p:nvCxnSpPr>
          <p:spPr>
            <a:xfrm>
              <a:off x="4161379" y="2605961"/>
              <a:ext cx="0" cy="1925720"/>
            </a:xfrm>
            <a:prstGeom prst="line">
              <a:avLst/>
            </a:prstGeom>
            <a:ln w="57150">
              <a:solidFill>
                <a:srgbClr val="E12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1A930487-9952-C797-D972-6EB16CE91CD0}"/>
                </a:ext>
              </a:extLst>
            </p:cNvPr>
            <p:cNvCxnSpPr>
              <a:cxnSpLocks/>
            </p:cNvCxnSpPr>
            <p:nvPr/>
          </p:nvCxnSpPr>
          <p:spPr>
            <a:xfrm>
              <a:off x="4879421" y="2605961"/>
              <a:ext cx="0" cy="1925720"/>
            </a:xfrm>
            <a:prstGeom prst="line">
              <a:avLst/>
            </a:prstGeom>
            <a:ln w="57150">
              <a:solidFill>
                <a:srgbClr val="E12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Arc 189">
            <a:extLst>
              <a:ext uri="{FF2B5EF4-FFF2-40B4-BE49-F238E27FC236}">
                <a16:creationId xmlns:a16="http://schemas.microsoft.com/office/drawing/2014/main" id="{A8291088-9970-A440-389D-111A3D15ADBA}"/>
              </a:ext>
            </a:extLst>
          </p:cNvPr>
          <p:cNvSpPr/>
          <p:nvPr/>
        </p:nvSpPr>
        <p:spPr>
          <a:xfrm>
            <a:off x="5669402" y="2949939"/>
            <a:ext cx="932092" cy="1813302"/>
          </a:xfrm>
          <a:prstGeom prst="arc">
            <a:avLst>
              <a:gd name="adj1" fmla="val 16002681"/>
              <a:gd name="adj2" fmla="val 5344082"/>
            </a:avLst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Arc 190">
            <a:extLst>
              <a:ext uri="{FF2B5EF4-FFF2-40B4-BE49-F238E27FC236}">
                <a16:creationId xmlns:a16="http://schemas.microsoft.com/office/drawing/2014/main" id="{A1B50A53-ED0D-C8CB-07C2-CAEA8CA0432F}"/>
              </a:ext>
            </a:extLst>
          </p:cNvPr>
          <p:cNvSpPr/>
          <p:nvPr/>
        </p:nvSpPr>
        <p:spPr>
          <a:xfrm rot="10800000">
            <a:off x="2593481" y="2983677"/>
            <a:ext cx="932092" cy="1813302"/>
          </a:xfrm>
          <a:prstGeom prst="arc">
            <a:avLst>
              <a:gd name="adj1" fmla="val 16002681"/>
              <a:gd name="adj2" fmla="val 5344082"/>
            </a:avLst>
          </a:prstGeom>
          <a:ln w="44450">
            <a:solidFill>
              <a:srgbClr val="E287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C85CADC0-858F-7079-A2DA-7C5BF50790BD}"/>
              </a:ext>
            </a:extLst>
          </p:cNvPr>
          <p:cNvSpPr txBox="1"/>
          <p:nvPr/>
        </p:nvSpPr>
        <p:spPr>
          <a:xfrm>
            <a:off x="6650837" y="3430029"/>
            <a:ext cx="187642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+mj-lt"/>
              </a:rPr>
              <a:t>Copy to row buffer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8748985E-C019-6501-7B69-FA6D49243126}"/>
              </a:ext>
            </a:extLst>
          </p:cNvPr>
          <p:cNvSpPr txBox="1"/>
          <p:nvPr/>
        </p:nvSpPr>
        <p:spPr>
          <a:xfrm>
            <a:off x="743878" y="3311367"/>
            <a:ext cx="187642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dirty="0">
                <a:solidFill>
                  <a:srgbClr val="E28700"/>
                </a:solidFill>
                <a:latin typeface="+mj-lt"/>
              </a:rPr>
              <a:t>Write back to cells</a:t>
            </a:r>
          </a:p>
        </p:txBody>
      </p:sp>
      <p:sp>
        <p:nvSpPr>
          <p:cNvPr id="195" name="Dikdörtgen 256">
            <a:extLst>
              <a:ext uri="{FF2B5EF4-FFF2-40B4-BE49-F238E27FC236}">
                <a16:creationId xmlns:a16="http://schemas.microsoft.com/office/drawing/2014/main" id="{33E7913F-CB9A-933F-2FD5-389F074252AF}"/>
              </a:ext>
            </a:extLst>
          </p:cNvPr>
          <p:cNvSpPr/>
          <p:nvPr/>
        </p:nvSpPr>
        <p:spPr>
          <a:xfrm>
            <a:off x="869133" y="1361540"/>
            <a:ext cx="1769017" cy="5323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ACT </a:t>
            </a:r>
            <a:r>
              <a:rPr lang="en-US" sz="2400" b="1" dirty="0" err="1">
                <a:solidFill>
                  <a:srgbClr val="00B050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src</a:t>
            </a:r>
            <a:endParaRPr lang="en-US" sz="2400" b="1" baseline="-25000" dirty="0">
              <a:solidFill>
                <a:srgbClr val="00B050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196" name="Dikdörtgen 256">
            <a:extLst>
              <a:ext uri="{FF2B5EF4-FFF2-40B4-BE49-F238E27FC236}">
                <a16:creationId xmlns:a16="http://schemas.microsoft.com/office/drawing/2014/main" id="{F2710A5F-D6EF-FA39-8AFB-EDEDCB981152}"/>
              </a:ext>
            </a:extLst>
          </p:cNvPr>
          <p:cNvSpPr/>
          <p:nvPr/>
        </p:nvSpPr>
        <p:spPr>
          <a:xfrm>
            <a:off x="6626837" y="1361540"/>
            <a:ext cx="1769017" cy="53232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78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ACT </a:t>
            </a:r>
            <a:r>
              <a:rPr lang="en-US" sz="2400" b="1" dirty="0" err="1">
                <a:solidFill>
                  <a:srgbClr val="00B050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dst</a:t>
            </a:r>
            <a:endParaRPr lang="en-US" sz="2400" b="1" baseline="-25000" dirty="0">
              <a:solidFill>
                <a:srgbClr val="00B050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197" name="Dikdörtgen 256">
            <a:extLst>
              <a:ext uri="{FF2B5EF4-FFF2-40B4-BE49-F238E27FC236}">
                <a16:creationId xmlns:a16="http://schemas.microsoft.com/office/drawing/2014/main" id="{BF91753B-5B6F-F4F4-3B5D-4001F91E2AA9}"/>
              </a:ext>
            </a:extLst>
          </p:cNvPr>
          <p:cNvSpPr/>
          <p:nvPr/>
        </p:nvSpPr>
        <p:spPr>
          <a:xfrm>
            <a:off x="3747985" y="1361540"/>
            <a:ext cx="1769017" cy="532326"/>
          </a:xfrm>
          <a:prstGeom prst="roundRect">
            <a:avLst/>
          </a:prstGeom>
          <a:solidFill>
            <a:srgbClr val="FFEBCD">
              <a:alpha val="78000"/>
            </a:srgbClr>
          </a:solidFill>
          <a:ln w="38100">
            <a:solidFill>
              <a:srgbClr val="E2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28700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PRE </a:t>
            </a:r>
            <a:r>
              <a:rPr lang="en-US" sz="2400" b="1" dirty="0" err="1">
                <a:solidFill>
                  <a:srgbClr val="E28700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src</a:t>
            </a:r>
            <a:endParaRPr lang="en-US" sz="2400" b="1" baseline="-25000" dirty="0">
              <a:solidFill>
                <a:srgbClr val="E28700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CEA0E3DB-8B27-79A3-D98D-8337E8555D7D}"/>
              </a:ext>
            </a:extLst>
          </p:cNvPr>
          <p:cNvCxnSpPr>
            <a:stCxn id="195" idx="3"/>
            <a:endCxn id="197" idx="1"/>
          </p:cNvCxnSpPr>
          <p:nvPr/>
        </p:nvCxnSpPr>
        <p:spPr>
          <a:xfrm>
            <a:off x="2638150" y="1627703"/>
            <a:ext cx="1109835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F1796864-52A5-F5C5-BB85-34EB97722A37}"/>
              </a:ext>
            </a:extLst>
          </p:cNvPr>
          <p:cNvCxnSpPr/>
          <p:nvPr/>
        </p:nvCxnSpPr>
        <p:spPr>
          <a:xfrm>
            <a:off x="5517002" y="1626631"/>
            <a:ext cx="1151250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6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1" grpId="0" animBg="1"/>
      <p:bldP spid="193" grpId="0"/>
      <p:bldP spid="194" grpId="0"/>
      <p:bldP spid="195" grpId="0" animBg="1"/>
      <p:bldP spid="196" grpId="0" animBg="1"/>
      <p:bldP spid="19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FDC42-0DA8-705C-A285-93E55829B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822A7-BF90-F85D-CFD9-26F569AA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In-DRAM Row-Copy (</a:t>
            </a:r>
            <a:r>
              <a:rPr lang="en-US" dirty="0" err="1"/>
              <a:t>RowClone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7484C-052B-953C-F4CA-336A12B7B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9E0F6E-8BA3-3906-4444-E8B95298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153B2-44C5-00BE-8404-CAE16F7F3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36</a:t>
            </a:fld>
            <a:endParaRPr lang="tr-T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5A129D-0C6C-4310-1F75-9BC41C3BAE43}"/>
              </a:ext>
            </a:extLst>
          </p:cNvPr>
          <p:cNvSpPr txBox="1"/>
          <p:nvPr/>
        </p:nvSpPr>
        <p:spPr>
          <a:xfrm>
            <a:off x="3557885" y="6440481"/>
            <a:ext cx="2044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  <a:ea typeface="Cambria" panose="02040503050406030204" pitchFamily="18" charset="0"/>
              </a:rPr>
              <a:t>[Seshadri+ MICRO’13]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53C6C2D-29E3-B7B3-31EB-2F654F269FC5}"/>
              </a:ext>
            </a:extLst>
          </p:cNvPr>
          <p:cNvGrpSpPr/>
          <p:nvPr/>
        </p:nvGrpSpPr>
        <p:grpSpPr>
          <a:xfrm>
            <a:off x="3154801" y="2431530"/>
            <a:ext cx="2834393" cy="2798767"/>
            <a:chOff x="1464368" y="2227813"/>
            <a:chExt cx="2834393" cy="2798767"/>
          </a:xfrm>
        </p:grpSpPr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157D6AC9-6182-32C9-74BD-E340CFDB95D2}"/>
                </a:ext>
              </a:extLst>
            </p:cNvPr>
            <p:cNvSpPr/>
            <p:nvPr/>
          </p:nvSpPr>
          <p:spPr>
            <a:xfrm>
              <a:off x="1464368" y="2227813"/>
              <a:ext cx="2834393" cy="2798767"/>
            </a:xfrm>
            <a:prstGeom prst="roundRect">
              <a:avLst>
                <a:gd name="adj" fmla="val 0"/>
              </a:avLst>
            </a:prstGeom>
            <a:solidFill>
              <a:srgbClr val="E3F0D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E711FE3D-C676-DA7F-2186-67CC4732A481}"/>
                </a:ext>
              </a:extLst>
            </p:cNvPr>
            <p:cNvGrpSpPr/>
            <p:nvPr/>
          </p:nvGrpSpPr>
          <p:grpSpPr>
            <a:xfrm>
              <a:off x="2139358" y="2670105"/>
              <a:ext cx="1436084" cy="1925720"/>
              <a:chOff x="2139358" y="2670105"/>
              <a:chExt cx="1436084" cy="1925720"/>
            </a:xfrm>
          </p:grpSpPr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E3DFD26D-B953-0D57-66CC-1B7812404D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9358" y="2670105"/>
                <a:ext cx="0" cy="192572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12E68F68-6C6B-4815-2835-24AA80E562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7400" y="2670105"/>
                <a:ext cx="0" cy="192572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1D7CF13D-C16D-AB86-CCED-D4E98FC04B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5442" y="2670105"/>
                <a:ext cx="0" cy="192572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59508FF0-E375-59B2-892A-B3933040BC4A}"/>
                </a:ext>
              </a:extLst>
            </p:cNvPr>
            <p:cNvGrpSpPr/>
            <p:nvPr/>
          </p:nvGrpSpPr>
          <p:grpSpPr>
            <a:xfrm>
              <a:off x="1663039" y="2473770"/>
              <a:ext cx="2452707" cy="514388"/>
              <a:chOff x="1670743" y="2473770"/>
              <a:chExt cx="2452707" cy="514388"/>
            </a:xfrm>
          </p:grpSpPr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5290BEA-BFDA-1692-C814-9C5A8C6D49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0743" y="2738283"/>
                <a:ext cx="2452707" cy="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55452A6D-CCFF-DF62-C4C7-BE102CF26161}"/>
                  </a:ext>
                </a:extLst>
              </p:cNvPr>
              <p:cNvGrpSpPr/>
              <p:nvPr/>
            </p:nvGrpSpPr>
            <p:grpSpPr>
              <a:xfrm>
                <a:off x="1892420" y="2473770"/>
                <a:ext cx="1949420" cy="514388"/>
                <a:chOff x="1892420" y="2473770"/>
                <a:chExt cx="1949420" cy="514388"/>
              </a:xfrm>
            </p:grpSpPr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080F3400-5CB3-A888-EBB2-9E11DB47261E}"/>
                    </a:ext>
                  </a:extLst>
                </p:cNvPr>
                <p:cNvSpPr/>
                <p:nvPr/>
              </p:nvSpPr>
              <p:spPr>
                <a:xfrm>
                  <a:off x="1892420" y="2473770"/>
                  <a:ext cx="514350" cy="51435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C00EC481-C101-F7E7-3715-4CD32E04D705}"/>
                    </a:ext>
                  </a:extLst>
                </p:cNvPr>
                <p:cNvSpPr/>
                <p:nvPr/>
              </p:nvSpPr>
              <p:spPr>
                <a:xfrm>
                  <a:off x="3327490" y="2473808"/>
                  <a:ext cx="514350" cy="51435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C67FB123-DB12-15B1-28F1-18EAFC758618}"/>
                    </a:ext>
                  </a:extLst>
                </p:cNvPr>
                <p:cNvSpPr/>
                <p:nvPr/>
              </p:nvSpPr>
              <p:spPr>
                <a:xfrm>
                  <a:off x="2609955" y="2473770"/>
                  <a:ext cx="514350" cy="51435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EF90EEE9-0470-DED9-25EB-54716C4A1CB6}"/>
                </a:ext>
              </a:extLst>
            </p:cNvPr>
            <p:cNvGrpSpPr/>
            <p:nvPr/>
          </p:nvGrpSpPr>
          <p:grpSpPr>
            <a:xfrm>
              <a:off x="1663039" y="3059058"/>
              <a:ext cx="2452707" cy="514388"/>
              <a:chOff x="1670743" y="2473770"/>
              <a:chExt cx="2452707" cy="514388"/>
            </a:xfrm>
          </p:grpSpPr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48580E08-5468-D7E0-17CA-2F89414B6B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0743" y="2738283"/>
                <a:ext cx="2452707" cy="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FEC3BAFD-595E-CC0C-839F-89CF0E4A28C5}"/>
                  </a:ext>
                </a:extLst>
              </p:cNvPr>
              <p:cNvGrpSpPr/>
              <p:nvPr/>
            </p:nvGrpSpPr>
            <p:grpSpPr>
              <a:xfrm>
                <a:off x="1892420" y="2473770"/>
                <a:ext cx="1949420" cy="514388"/>
                <a:chOff x="1892420" y="2473770"/>
                <a:chExt cx="1949420" cy="514388"/>
              </a:xfrm>
            </p:grpSpPr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4D0D9993-80C2-3CDA-8CC4-29906B88DC54}"/>
                    </a:ext>
                  </a:extLst>
                </p:cNvPr>
                <p:cNvSpPr/>
                <p:nvPr/>
              </p:nvSpPr>
              <p:spPr>
                <a:xfrm>
                  <a:off x="1892420" y="2473770"/>
                  <a:ext cx="514350" cy="51435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446F2CBF-C93D-03A5-716F-048F7C8139CF}"/>
                    </a:ext>
                  </a:extLst>
                </p:cNvPr>
                <p:cNvSpPr/>
                <p:nvPr/>
              </p:nvSpPr>
              <p:spPr>
                <a:xfrm>
                  <a:off x="3327490" y="2473808"/>
                  <a:ext cx="514350" cy="51435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6929530B-62D8-C3F6-4796-87F8FBA1AF06}"/>
                    </a:ext>
                  </a:extLst>
                </p:cNvPr>
                <p:cNvSpPr/>
                <p:nvPr/>
              </p:nvSpPr>
              <p:spPr>
                <a:xfrm>
                  <a:off x="2609955" y="2473770"/>
                  <a:ext cx="514350" cy="51435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D9214F67-FDD9-F60D-5BE5-F6BE6242BB86}"/>
                </a:ext>
              </a:extLst>
            </p:cNvPr>
            <p:cNvGrpSpPr/>
            <p:nvPr/>
          </p:nvGrpSpPr>
          <p:grpSpPr>
            <a:xfrm>
              <a:off x="1663039" y="3644346"/>
              <a:ext cx="2452707" cy="514388"/>
              <a:chOff x="1670743" y="2473770"/>
              <a:chExt cx="2452707" cy="514388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56CC8AC4-14E9-C625-1955-C58EE26F7D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0743" y="2738283"/>
                <a:ext cx="2452707" cy="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940A13DE-FA1A-448C-AAA3-89FBEE5DCE29}"/>
                  </a:ext>
                </a:extLst>
              </p:cNvPr>
              <p:cNvGrpSpPr/>
              <p:nvPr/>
            </p:nvGrpSpPr>
            <p:grpSpPr>
              <a:xfrm>
                <a:off x="1892420" y="2473770"/>
                <a:ext cx="1949420" cy="514388"/>
                <a:chOff x="1892420" y="2473770"/>
                <a:chExt cx="1949420" cy="514388"/>
              </a:xfrm>
            </p:grpSpPr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9ADEAFCD-8B86-2E0E-9512-B55C59A03DBD}"/>
                    </a:ext>
                  </a:extLst>
                </p:cNvPr>
                <p:cNvSpPr/>
                <p:nvPr/>
              </p:nvSpPr>
              <p:spPr>
                <a:xfrm>
                  <a:off x="1892420" y="2473770"/>
                  <a:ext cx="514350" cy="51435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49CA31C7-2743-2D45-8275-8A1AE26B3EB3}"/>
                    </a:ext>
                  </a:extLst>
                </p:cNvPr>
                <p:cNvSpPr/>
                <p:nvPr/>
              </p:nvSpPr>
              <p:spPr>
                <a:xfrm>
                  <a:off x="3327490" y="2473808"/>
                  <a:ext cx="514350" cy="51435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F01A0132-290B-9DB6-BEEC-97C37BFF47A3}"/>
                    </a:ext>
                  </a:extLst>
                </p:cNvPr>
                <p:cNvSpPr/>
                <p:nvPr/>
              </p:nvSpPr>
              <p:spPr>
                <a:xfrm>
                  <a:off x="2609955" y="2473770"/>
                  <a:ext cx="514350" cy="51435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F22BCF40-D8E5-3BC0-01E1-1968614E2206}"/>
                </a:ext>
              </a:extLst>
            </p:cNvPr>
            <p:cNvGrpSpPr/>
            <p:nvPr/>
          </p:nvGrpSpPr>
          <p:grpSpPr>
            <a:xfrm>
              <a:off x="1670743" y="4313683"/>
              <a:ext cx="2445003" cy="514350"/>
              <a:chOff x="1670743" y="4313683"/>
              <a:chExt cx="2445003" cy="514350"/>
            </a:xfrm>
          </p:grpSpPr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B9889C62-8AF0-7119-0CA4-44B0C17530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0743" y="4572263"/>
                <a:ext cx="2445003" cy="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CFA092DD-1EB2-7BF5-968C-D9EBE90DC35A}"/>
                  </a:ext>
                </a:extLst>
              </p:cNvPr>
              <p:cNvSpPr/>
              <p:nvPr/>
            </p:nvSpPr>
            <p:spPr>
              <a:xfrm>
                <a:off x="3318267" y="4313683"/>
                <a:ext cx="514350" cy="5143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3240BA57-5A84-856B-E2F4-B4B6E676AA57}"/>
                  </a:ext>
                </a:extLst>
              </p:cNvPr>
              <p:cNvSpPr/>
              <p:nvPr/>
            </p:nvSpPr>
            <p:spPr>
              <a:xfrm>
                <a:off x="2600225" y="4313683"/>
                <a:ext cx="514350" cy="5143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60FFD721-ABCD-8CD4-EC61-6041578F0363}"/>
                  </a:ext>
                </a:extLst>
              </p:cNvPr>
              <p:cNvSpPr/>
              <p:nvPr/>
            </p:nvSpPr>
            <p:spPr>
              <a:xfrm>
                <a:off x="1882183" y="4313683"/>
                <a:ext cx="514350" cy="5143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D12C451A-DBEE-E53F-63CD-CC625E9181C8}"/>
              </a:ext>
            </a:extLst>
          </p:cNvPr>
          <p:cNvGrpSpPr/>
          <p:nvPr/>
        </p:nvGrpSpPr>
        <p:grpSpPr>
          <a:xfrm>
            <a:off x="3574137" y="2678054"/>
            <a:ext cx="1949420" cy="514388"/>
            <a:chOff x="3187683" y="2417862"/>
            <a:chExt cx="1949420" cy="514388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6CBD4D0E-D0CE-8BDC-2EB4-1B74EA9A2689}"/>
                </a:ext>
              </a:extLst>
            </p:cNvPr>
            <p:cNvSpPr/>
            <p:nvPr/>
          </p:nvSpPr>
          <p:spPr>
            <a:xfrm>
              <a:off x="3187683" y="2417862"/>
              <a:ext cx="514350" cy="514350"/>
            </a:xfrm>
            <a:prstGeom prst="ellipse">
              <a:avLst/>
            </a:prstGeom>
            <a:solidFill>
              <a:srgbClr val="6292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0B27D1C2-0AF8-025C-AA69-7BBD910D99B3}"/>
                </a:ext>
              </a:extLst>
            </p:cNvPr>
            <p:cNvSpPr/>
            <p:nvPr/>
          </p:nvSpPr>
          <p:spPr>
            <a:xfrm>
              <a:off x="4622753" y="2417900"/>
              <a:ext cx="514350" cy="514350"/>
            </a:xfrm>
            <a:prstGeom prst="ellipse">
              <a:avLst/>
            </a:prstGeom>
            <a:solidFill>
              <a:srgbClr val="6292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8832B4E-AD7A-65E6-017D-C3E6645B9C79}"/>
                </a:ext>
              </a:extLst>
            </p:cNvPr>
            <p:cNvSpPr/>
            <p:nvPr/>
          </p:nvSpPr>
          <p:spPr>
            <a:xfrm>
              <a:off x="3905218" y="2417862"/>
              <a:ext cx="514350" cy="514350"/>
            </a:xfrm>
            <a:prstGeom prst="ellipse">
              <a:avLst/>
            </a:prstGeom>
            <a:solidFill>
              <a:srgbClr val="6292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R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42DBBB17-D300-87BF-E845-E8F1CFB8EFB1}"/>
              </a:ext>
            </a:extLst>
          </p:cNvPr>
          <p:cNvGrpSpPr/>
          <p:nvPr/>
        </p:nvGrpSpPr>
        <p:grpSpPr>
          <a:xfrm>
            <a:off x="3572616" y="4517362"/>
            <a:ext cx="1950434" cy="514350"/>
            <a:chOff x="3186162" y="4238120"/>
            <a:chExt cx="1950434" cy="514350"/>
          </a:xfrm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9811D9C-CA26-AD96-872A-094572ADECC9}"/>
                </a:ext>
              </a:extLst>
            </p:cNvPr>
            <p:cNvSpPr/>
            <p:nvPr/>
          </p:nvSpPr>
          <p:spPr>
            <a:xfrm>
              <a:off x="4622246" y="4238120"/>
              <a:ext cx="514350" cy="514350"/>
            </a:xfrm>
            <a:prstGeom prst="rect">
              <a:avLst/>
            </a:prstGeom>
            <a:solidFill>
              <a:srgbClr val="6292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A6F54E6E-5C7B-69A9-D3FB-6B5BFC047F70}"/>
                </a:ext>
              </a:extLst>
            </p:cNvPr>
            <p:cNvSpPr/>
            <p:nvPr/>
          </p:nvSpPr>
          <p:spPr>
            <a:xfrm>
              <a:off x="3904204" y="4238120"/>
              <a:ext cx="514350" cy="514350"/>
            </a:xfrm>
            <a:prstGeom prst="rect">
              <a:avLst/>
            </a:prstGeom>
            <a:solidFill>
              <a:srgbClr val="6292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A8965572-9EB8-6DB5-6F43-DE170B2BFBAA}"/>
                </a:ext>
              </a:extLst>
            </p:cNvPr>
            <p:cNvSpPr/>
            <p:nvPr/>
          </p:nvSpPr>
          <p:spPr>
            <a:xfrm>
              <a:off x="3186162" y="4238120"/>
              <a:ext cx="514350" cy="514350"/>
            </a:xfrm>
            <a:prstGeom prst="rect">
              <a:avLst/>
            </a:prstGeom>
            <a:solidFill>
              <a:srgbClr val="6292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F0C7F0B0-0CCD-3387-FB77-17C063DD7D04}"/>
              </a:ext>
            </a:extLst>
          </p:cNvPr>
          <p:cNvGrpSpPr/>
          <p:nvPr/>
        </p:nvGrpSpPr>
        <p:grpSpPr>
          <a:xfrm>
            <a:off x="3829791" y="3010179"/>
            <a:ext cx="1436084" cy="1660085"/>
            <a:chOff x="3443337" y="2605961"/>
            <a:chExt cx="1436084" cy="1925720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8DA4F80-94EB-6B06-6681-C78A22AD198C}"/>
                </a:ext>
              </a:extLst>
            </p:cNvPr>
            <p:cNvCxnSpPr>
              <a:cxnSpLocks/>
            </p:cNvCxnSpPr>
            <p:nvPr/>
          </p:nvCxnSpPr>
          <p:spPr>
            <a:xfrm>
              <a:off x="3443337" y="2605961"/>
              <a:ext cx="0" cy="1925720"/>
            </a:xfrm>
            <a:prstGeom prst="line">
              <a:avLst/>
            </a:prstGeom>
            <a:ln w="57150">
              <a:solidFill>
                <a:srgbClr val="6292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6DFF6763-9CD1-2761-5DAE-6397CAC2D3B6}"/>
                </a:ext>
              </a:extLst>
            </p:cNvPr>
            <p:cNvCxnSpPr>
              <a:cxnSpLocks/>
            </p:cNvCxnSpPr>
            <p:nvPr/>
          </p:nvCxnSpPr>
          <p:spPr>
            <a:xfrm>
              <a:off x="4161379" y="2605961"/>
              <a:ext cx="0" cy="1925720"/>
            </a:xfrm>
            <a:prstGeom prst="line">
              <a:avLst/>
            </a:prstGeom>
            <a:ln w="57150">
              <a:solidFill>
                <a:srgbClr val="6292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A17FF99D-CB07-2332-BD56-9C94ADA880BA}"/>
                </a:ext>
              </a:extLst>
            </p:cNvPr>
            <p:cNvCxnSpPr>
              <a:cxnSpLocks/>
            </p:cNvCxnSpPr>
            <p:nvPr/>
          </p:nvCxnSpPr>
          <p:spPr>
            <a:xfrm>
              <a:off x="4879421" y="2605961"/>
              <a:ext cx="0" cy="1925720"/>
            </a:xfrm>
            <a:prstGeom prst="line">
              <a:avLst/>
            </a:prstGeom>
            <a:ln w="57150">
              <a:solidFill>
                <a:srgbClr val="6292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3687284-5525-990E-7735-E74F6456D41E}"/>
              </a:ext>
            </a:extLst>
          </p:cNvPr>
          <p:cNvGrpSpPr/>
          <p:nvPr/>
        </p:nvGrpSpPr>
        <p:grpSpPr>
          <a:xfrm>
            <a:off x="3574137" y="3859294"/>
            <a:ext cx="1949420" cy="514388"/>
            <a:chOff x="3187683" y="2417862"/>
            <a:chExt cx="1949420" cy="514388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20DDCBD5-E9CB-6ACD-6EC4-ADF20D23DD43}"/>
                </a:ext>
              </a:extLst>
            </p:cNvPr>
            <p:cNvSpPr/>
            <p:nvPr/>
          </p:nvSpPr>
          <p:spPr>
            <a:xfrm>
              <a:off x="3187683" y="2417862"/>
              <a:ext cx="514350" cy="514350"/>
            </a:xfrm>
            <a:prstGeom prst="ellipse">
              <a:avLst/>
            </a:prstGeom>
            <a:solidFill>
              <a:srgbClr val="E125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60C8E052-44F6-7CF9-B5C0-E18529EBBAAC}"/>
                </a:ext>
              </a:extLst>
            </p:cNvPr>
            <p:cNvSpPr/>
            <p:nvPr/>
          </p:nvSpPr>
          <p:spPr>
            <a:xfrm>
              <a:off x="4622753" y="2417900"/>
              <a:ext cx="514350" cy="514350"/>
            </a:xfrm>
            <a:prstGeom prst="ellipse">
              <a:avLst/>
            </a:prstGeom>
            <a:solidFill>
              <a:srgbClr val="E125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E17356AC-B812-15A1-7B7F-0A19C2276A5F}"/>
                </a:ext>
              </a:extLst>
            </p:cNvPr>
            <p:cNvSpPr/>
            <p:nvPr/>
          </p:nvSpPr>
          <p:spPr>
            <a:xfrm>
              <a:off x="3905218" y="2417862"/>
              <a:ext cx="514350" cy="514350"/>
            </a:xfrm>
            <a:prstGeom prst="ellipse">
              <a:avLst/>
            </a:prstGeom>
            <a:solidFill>
              <a:srgbClr val="E125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sp>
        <p:nvSpPr>
          <p:cNvPr id="190" name="Arc 189">
            <a:extLst>
              <a:ext uri="{FF2B5EF4-FFF2-40B4-BE49-F238E27FC236}">
                <a16:creationId xmlns:a16="http://schemas.microsoft.com/office/drawing/2014/main" id="{9FA45DFD-E669-1903-FC2D-4FF7835BC3E2}"/>
              </a:ext>
            </a:extLst>
          </p:cNvPr>
          <p:cNvSpPr/>
          <p:nvPr/>
        </p:nvSpPr>
        <p:spPr>
          <a:xfrm>
            <a:off x="5669402" y="2949939"/>
            <a:ext cx="932092" cy="1813302"/>
          </a:xfrm>
          <a:prstGeom prst="arc">
            <a:avLst>
              <a:gd name="adj1" fmla="val 16002681"/>
              <a:gd name="adj2" fmla="val 5344082"/>
            </a:avLst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Arc 190">
            <a:extLst>
              <a:ext uri="{FF2B5EF4-FFF2-40B4-BE49-F238E27FC236}">
                <a16:creationId xmlns:a16="http://schemas.microsoft.com/office/drawing/2014/main" id="{FF9D569E-AE9C-A554-C7C6-B28198952E43}"/>
              </a:ext>
            </a:extLst>
          </p:cNvPr>
          <p:cNvSpPr/>
          <p:nvPr/>
        </p:nvSpPr>
        <p:spPr>
          <a:xfrm rot="10800000">
            <a:off x="2593481" y="4104637"/>
            <a:ext cx="932092" cy="692341"/>
          </a:xfrm>
          <a:prstGeom prst="arc">
            <a:avLst>
              <a:gd name="adj1" fmla="val 16002681"/>
              <a:gd name="adj2" fmla="val 5344082"/>
            </a:avLst>
          </a:prstGeom>
          <a:ln w="44450">
            <a:solidFill>
              <a:srgbClr val="E287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4CBB9286-AA84-115C-E9C0-A9099A3A0C20}"/>
              </a:ext>
            </a:extLst>
          </p:cNvPr>
          <p:cNvSpPr txBox="1"/>
          <p:nvPr/>
        </p:nvSpPr>
        <p:spPr>
          <a:xfrm>
            <a:off x="6650837" y="3430029"/>
            <a:ext cx="187642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+mj-lt"/>
              </a:rPr>
              <a:t>Copy to row buffer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422B7DDE-FD0E-237C-5423-29B8ECFD28E9}"/>
              </a:ext>
            </a:extLst>
          </p:cNvPr>
          <p:cNvSpPr txBox="1"/>
          <p:nvPr/>
        </p:nvSpPr>
        <p:spPr>
          <a:xfrm>
            <a:off x="743878" y="3973753"/>
            <a:ext cx="187642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dirty="0">
                <a:solidFill>
                  <a:srgbClr val="E28700"/>
                </a:solidFill>
                <a:latin typeface="+mj-lt"/>
              </a:rPr>
              <a:t>Write back to cells</a:t>
            </a:r>
          </a:p>
        </p:txBody>
      </p:sp>
      <p:sp>
        <p:nvSpPr>
          <p:cNvPr id="195" name="Dikdörtgen 256">
            <a:extLst>
              <a:ext uri="{FF2B5EF4-FFF2-40B4-BE49-F238E27FC236}">
                <a16:creationId xmlns:a16="http://schemas.microsoft.com/office/drawing/2014/main" id="{DF3AF494-1A74-A249-D042-DBC564D7CD23}"/>
              </a:ext>
            </a:extLst>
          </p:cNvPr>
          <p:cNvSpPr/>
          <p:nvPr/>
        </p:nvSpPr>
        <p:spPr>
          <a:xfrm>
            <a:off x="2317949" y="1361540"/>
            <a:ext cx="1769017" cy="5323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ACT </a:t>
            </a:r>
            <a:r>
              <a:rPr lang="en-US" sz="2400" b="1" dirty="0" err="1">
                <a:solidFill>
                  <a:srgbClr val="00B050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src</a:t>
            </a:r>
            <a:endParaRPr lang="en-US" sz="2400" b="1" baseline="-25000" dirty="0">
              <a:solidFill>
                <a:srgbClr val="00B050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sp>
        <p:nvSpPr>
          <p:cNvPr id="196" name="Dikdörtgen 256">
            <a:extLst>
              <a:ext uri="{FF2B5EF4-FFF2-40B4-BE49-F238E27FC236}">
                <a16:creationId xmlns:a16="http://schemas.microsoft.com/office/drawing/2014/main" id="{1D8A88B5-2AC9-5113-32C5-2F32E8210B91}"/>
              </a:ext>
            </a:extLst>
          </p:cNvPr>
          <p:cNvSpPr/>
          <p:nvPr/>
        </p:nvSpPr>
        <p:spPr>
          <a:xfrm>
            <a:off x="5196801" y="1361540"/>
            <a:ext cx="1769017" cy="53232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78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ACT </a:t>
            </a:r>
            <a:r>
              <a:rPr lang="en-US" sz="2400" b="1" dirty="0" err="1">
                <a:solidFill>
                  <a:srgbClr val="00B050"/>
                </a:solidFill>
                <a:latin typeface="+mj-lt"/>
                <a:ea typeface="Cambria" panose="02040503050406030204" pitchFamily="18" charset="0"/>
                <a:cs typeface="Cascadia Mono" panose="020B0609020000020004" pitchFamily="49" charset="0"/>
              </a:rPr>
              <a:t>dst</a:t>
            </a:r>
            <a:endParaRPr lang="en-US" sz="2400" b="1" baseline="-25000" dirty="0">
              <a:solidFill>
                <a:srgbClr val="00B050"/>
              </a:solidFill>
              <a:latin typeface="+mj-lt"/>
              <a:ea typeface="Cambria" panose="02040503050406030204" pitchFamily="18" charset="0"/>
              <a:cs typeface="Cascadia Mono" panose="020B0609020000020004" pitchFamily="49" charset="0"/>
            </a:endParaRP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17D1A992-BB45-0F5B-865D-612AA7B06856}"/>
              </a:ext>
            </a:extLst>
          </p:cNvPr>
          <p:cNvCxnSpPr>
            <a:cxnSpLocks/>
            <a:stCxn id="195" idx="3"/>
          </p:cNvCxnSpPr>
          <p:nvPr/>
        </p:nvCxnSpPr>
        <p:spPr>
          <a:xfrm>
            <a:off x="4086966" y="1627703"/>
            <a:ext cx="1109835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791A32-DCEF-9C48-08B7-A3A33D1ADC98}"/>
              </a:ext>
            </a:extLst>
          </p:cNvPr>
          <p:cNvSpPr txBox="1">
            <a:spLocks/>
          </p:cNvSpPr>
          <p:nvPr/>
        </p:nvSpPr>
        <p:spPr>
          <a:xfrm>
            <a:off x="-1" y="5508865"/>
            <a:ext cx="9143999" cy="7775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Copies </a:t>
            </a:r>
            <a:r>
              <a:rPr lang="en-US" sz="3200" dirty="0">
                <a:solidFill>
                  <a:srgbClr val="316CE3"/>
                </a:solidFill>
              </a:rPr>
              <a:t>the source (</a:t>
            </a:r>
            <a:r>
              <a:rPr lang="en-US" sz="3200" dirty="0" err="1">
                <a:solidFill>
                  <a:srgbClr val="316CE3"/>
                </a:solidFill>
              </a:rPr>
              <a:t>src</a:t>
            </a:r>
            <a:r>
              <a:rPr lang="en-US" sz="3200" dirty="0">
                <a:solidFill>
                  <a:srgbClr val="316CE3"/>
                </a:solidFill>
              </a:rPr>
              <a:t>) row's </a:t>
            </a:r>
            <a:r>
              <a:rPr lang="en-US" sz="3200" dirty="0"/>
              <a:t>content </a:t>
            </a:r>
            <a:br>
              <a:rPr lang="en-US" sz="3200" dirty="0"/>
            </a:br>
            <a:r>
              <a:rPr lang="en-US" sz="3200" dirty="0"/>
              <a:t>to</a:t>
            </a:r>
            <a:r>
              <a:rPr lang="en-US" sz="3200" dirty="0">
                <a:solidFill>
                  <a:srgbClr val="E1257C"/>
                </a:solidFill>
              </a:rPr>
              <a:t> the destination (</a:t>
            </a:r>
            <a:r>
              <a:rPr lang="en-US" sz="3200" dirty="0" err="1">
                <a:solidFill>
                  <a:srgbClr val="E1257C"/>
                </a:solidFill>
              </a:rPr>
              <a:t>dst</a:t>
            </a:r>
            <a:r>
              <a:rPr lang="en-US" sz="3200" dirty="0">
                <a:solidFill>
                  <a:srgbClr val="E1257C"/>
                </a:solidFill>
              </a:rPr>
              <a:t>) row </a:t>
            </a:r>
            <a:r>
              <a:rPr lang="en-US" sz="3200" dirty="0"/>
              <a:t>in-DRAM</a:t>
            </a:r>
            <a:endParaRPr lang="en-US" sz="3200" dirty="0">
              <a:solidFill>
                <a:srgbClr val="FF5F25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8F8D36-5D34-9EB3-E663-6574C0C4F182}"/>
              </a:ext>
            </a:extLst>
          </p:cNvPr>
          <p:cNvGrpSpPr/>
          <p:nvPr/>
        </p:nvGrpSpPr>
        <p:grpSpPr>
          <a:xfrm>
            <a:off x="3572616" y="3860099"/>
            <a:ext cx="1949420" cy="514388"/>
            <a:chOff x="3187683" y="2417862"/>
            <a:chExt cx="1949420" cy="514388"/>
          </a:xfrm>
          <a:solidFill>
            <a:srgbClr val="6292F7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EDF85EA-2787-1C57-7472-8E7ADFDACB8F}"/>
                </a:ext>
              </a:extLst>
            </p:cNvPr>
            <p:cNvSpPr/>
            <p:nvPr/>
          </p:nvSpPr>
          <p:spPr>
            <a:xfrm>
              <a:off x="3187683" y="2417862"/>
              <a:ext cx="514350" cy="51435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B8C4D3A-576F-522F-2852-0311C4127C1D}"/>
                </a:ext>
              </a:extLst>
            </p:cNvPr>
            <p:cNvSpPr/>
            <p:nvPr/>
          </p:nvSpPr>
          <p:spPr>
            <a:xfrm>
              <a:off x="4622753" y="2417900"/>
              <a:ext cx="514350" cy="51435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D5D75B7-E2F0-8F70-332D-EAFB00D38E37}"/>
                </a:ext>
              </a:extLst>
            </p:cNvPr>
            <p:cNvSpPr/>
            <p:nvPr/>
          </p:nvSpPr>
          <p:spPr>
            <a:xfrm>
              <a:off x="3905218" y="2417862"/>
              <a:ext cx="514350" cy="51435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6469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1" grpId="0" animBg="1"/>
      <p:bldP spid="193" grpId="0"/>
      <p:bldP spid="194" grpId="0"/>
      <p:bldP spid="195" grpId="0" animBg="1"/>
      <p:bldP spid="196" grpId="0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59018-0357-9F17-F83E-D3978DE55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609A1-C8C2-3351-C47A-C2675D41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</a:t>
            </a:r>
            <a:r>
              <a:rPr lang="en-US" dirty="0" err="1"/>
              <a:t>RowClone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ED4F7-8B43-5F1E-C287-70B7597F2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assume two copy operations that exploit parallelism:</a:t>
            </a:r>
          </a:p>
          <a:p>
            <a:pPr lvl="1"/>
            <a:r>
              <a:rPr lang="en-US" sz="2800" dirty="0"/>
              <a:t>copying ranges across all banks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49D46E-68A2-0F37-B0EE-B584DFFE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46D07-189C-C0E4-7B22-6E34FDE6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37</a:t>
            </a:fld>
            <a:endParaRPr lang="tr-TR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7EA700B-8699-4084-4612-8F3F5A154723}"/>
              </a:ext>
            </a:extLst>
          </p:cNvPr>
          <p:cNvSpPr/>
          <p:nvPr/>
        </p:nvSpPr>
        <p:spPr>
          <a:xfrm>
            <a:off x="1457270" y="3445934"/>
            <a:ext cx="1316837" cy="1048611"/>
          </a:xfrm>
          <a:prstGeom prst="rect">
            <a:avLst/>
          </a:prstGeom>
          <a:solidFill>
            <a:srgbClr val="FFEBCD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Core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102A76E-DC33-3E24-4AE8-B4BED1BF85AB}"/>
              </a:ext>
            </a:extLst>
          </p:cNvPr>
          <p:cNvSpPr/>
          <p:nvPr/>
        </p:nvSpPr>
        <p:spPr>
          <a:xfrm>
            <a:off x="4694534" y="2628360"/>
            <a:ext cx="2807498" cy="2683759"/>
          </a:xfrm>
          <a:prstGeom prst="rect">
            <a:avLst/>
          </a:prstGeom>
          <a:solidFill>
            <a:srgbClr val="E2F0D8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C8FC49F-BF6A-191A-C0F7-D406BB6E8496}"/>
              </a:ext>
            </a:extLst>
          </p:cNvPr>
          <p:cNvSpPr/>
          <p:nvPr/>
        </p:nvSpPr>
        <p:spPr>
          <a:xfrm>
            <a:off x="4892944" y="2774786"/>
            <a:ext cx="1414271" cy="439465"/>
          </a:xfrm>
          <a:prstGeom prst="rect">
            <a:avLst/>
          </a:prstGeom>
          <a:solidFill>
            <a:srgbClr val="C2E0AE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D4FAF99-13CB-6178-3F1A-6753A496B7C2}"/>
              </a:ext>
            </a:extLst>
          </p:cNvPr>
          <p:cNvSpPr/>
          <p:nvPr/>
        </p:nvSpPr>
        <p:spPr>
          <a:xfrm>
            <a:off x="4892944" y="3326135"/>
            <a:ext cx="1414271" cy="439465"/>
          </a:xfrm>
          <a:prstGeom prst="rect">
            <a:avLst/>
          </a:prstGeom>
          <a:solidFill>
            <a:srgbClr val="C2E0AE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8E42759-5324-AA9F-7B94-980E0EBB218E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204877" y="2994519"/>
            <a:ext cx="6880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">
            <a:extLst>
              <a:ext uri="{FF2B5EF4-FFF2-40B4-BE49-F238E27FC236}">
                <a16:creationId xmlns:a16="http://schemas.microsoft.com/office/drawing/2014/main" id="{608056AC-87A7-949C-7974-0BC89D4D8E39}"/>
              </a:ext>
            </a:extLst>
          </p:cNvPr>
          <p:cNvSpPr/>
          <p:nvPr/>
        </p:nvSpPr>
        <p:spPr>
          <a:xfrm>
            <a:off x="4892944" y="4208004"/>
            <a:ext cx="1414271" cy="439465"/>
          </a:xfrm>
          <a:prstGeom prst="rect">
            <a:avLst/>
          </a:prstGeom>
          <a:solidFill>
            <a:srgbClr val="C2E0AE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98AE95A9-3246-E179-67A1-7A463243F267}"/>
              </a:ext>
            </a:extLst>
          </p:cNvPr>
          <p:cNvSpPr/>
          <p:nvPr/>
        </p:nvSpPr>
        <p:spPr>
          <a:xfrm>
            <a:off x="4892944" y="4720552"/>
            <a:ext cx="1414271" cy="439465"/>
          </a:xfrm>
          <a:prstGeom prst="rect">
            <a:avLst/>
          </a:prstGeom>
          <a:solidFill>
            <a:srgbClr val="C2E0AE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DE0F28-8E8D-4110-C679-D356FA8D5513}"/>
              </a:ext>
            </a:extLst>
          </p:cNvPr>
          <p:cNvSpPr txBox="1"/>
          <p:nvPr/>
        </p:nvSpPr>
        <p:spPr>
          <a:xfrm>
            <a:off x="4746640" y="5377368"/>
            <a:ext cx="2635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DRAM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F509E4-BAD5-0E55-E281-C012F323629A}"/>
              </a:ext>
            </a:extLst>
          </p:cNvPr>
          <p:cNvSpPr txBox="1"/>
          <p:nvPr/>
        </p:nvSpPr>
        <p:spPr>
          <a:xfrm rot="5400000">
            <a:off x="5458818" y="3826723"/>
            <a:ext cx="36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78919E-EE7D-F870-B02C-822BF1027C75}"/>
              </a:ext>
            </a:extLst>
          </p:cNvPr>
          <p:cNvSpPr txBox="1"/>
          <p:nvPr/>
        </p:nvSpPr>
        <p:spPr>
          <a:xfrm>
            <a:off x="6307215" y="2809852"/>
            <a:ext cx="93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Bank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F3A9D9-9FE9-1B4A-A7A4-ED2AB6F7D57B}"/>
              </a:ext>
            </a:extLst>
          </p:cNvPr>
          <p:cNvSpPr txBox="1"/>
          <p:nvPr/>
        </p:nvSpPr>
        <p:spPr>
          <a:xfrm>
            <a:off x="6307215" y="3334733"/>
            <a:ext cx="93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Bank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1D756F-6208-08B6-8B7E-D7EE8B1EDDB3}"/>
              </a:ext>
            </a:extLst>
          </p:cNvPr>
          <p:cNvSpPr txBox="1"/>
          <p:nvPr/>
        </p:nvSpPr>
        <p:spPr>
          <a:xfrm>
            <a:off x="6307215" y="4243070"/>
            <a:ext cx="116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Bank M - 2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F012E-69FC-9734-6DF6-742F232E0D1F}"/>
              </a:ext>
            </a:extLst>
          </p:cNvPr>
          <p:cNvSpPr txBox="1"/>
          <p:nvPr/>
        </p:nvSpPr>
        <p:spPr>
          <a:xfrm>
            <a:off x="6307215" y="4755618"/>
            <a:ext cx="116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Bank M - 1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391B87-BE25-1356-275A-D71EBF9082AA}"/>
              </a:ext>
            </a:extLst>
          </p:cNvPr>
          <p:cNvSpPr txBox="1"/>
          <p:nvPr/>
        </p:nvSpPr>
        <p:spPr>
          <a:xfrm>
            <a:off x="499074" y="4698109"/>
            <a:ext cx="322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scadia Code" panose="020B0509020204030204" pitchFamily="49" charset="0"/>
              </a:rPr>
              <a:t>"cp </a:t>
            </a:r>
            <a:r>
              <a:rPr lang="en-US" dirty="0" err="1">
                <a:solidFill>
                  <a:srgbClr val="E1257C"/>
                </a:solidFill>
                <a:latin typeface="Cascadia Code" panose="020B0509020204030204" pitchFamily="49" charset="0"/>
              </a:rPr>
              <a:t>Range_A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scadia Code" panose="020B0509020204030204" pitchFamily="49" charset="0"/>
              </a:rPr>
              <a:t>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scadia Code" panose="020B0509020204030204" pitchFamily="49" charset="0"/>
              </a:rPr>
            </a:br>
            <a:r>
              <a:rPr lang="en-US" dirty="0" err="1">
                <a:solidFill>
                  <a:srgbClr val="E28700"/>
                </a:solidFill>
                <a:latin typeface="Cascadia Code" panose="020B0509020204030204" pitchFamily="49" charset="0"/>
              </a:rPr>
              <a:t>Range_B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scadia Code" panose="020B0509020204030204" pitchFamily="49" charset="0"/>
              </a:rPr>
              <a:t>"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4C9EC5-E015-AC25-01A0-67B31F2E5148}"/>
              </a:ext>
            </a:extLst>
          </p:cNvPr>
          <p:cNvSpPr/>
          <p:nvPr/>
        </p:nvSpPr>
        <p:spPr>
          <a:xfrm>
            <a:off x="5716207" y="2769394"/>
            <a:ext cx="170688" cy="2385231"/>
          </a:xfrm>
          <a:prstGeom prst="rect">
            <a:avLst/>
          </a:prstGeom>
          <a:solidFill>
            <a:srgbClr val="E1257C">
              <a:alpha val="48000"/>
            </a:srgbClr>
          </a:solidFill>
          <a:ln w="28575">
            <a:solidFill>
              <a:srgbClr val="E1257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79FFB1-B06E-6229-D1E4-5AA5C894333A}"/>
              </a:ext>
            </a:extLst>
          </p:cNvPr>
          <p:cNvSpPr/>
          <p:nvPr/>
        </p:nvSpPr>
        <p:spPr>
          <a:xfrm>
            <a:off x="6045390" y="2769394"/>
            <a:ext cx="170688" cy="2385231"/>
          </a:xfrm>
          <a:prstGeom prst="rect">
            <a:avLst/>
          </a:prstGeom>
          <a:solidFill>
            <a:srgbClr val="E28700">
              <a:alpha val="48000"/>
            </a:srgbClr>
          </a:solidFill>
          <a:ln w="28575">
            <a:solidFill>
              <a:srgbClr val="E287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A70A67A-5481-E07C-3F33-CBEAD9B8512F}"/>
              </a:ext>
            </a:extLst>
          </p:cNvPr>
          <p:cNvCxnSpPr>
            <a:cxnSpLocks/>
          </p:cNvCxnSpPr>
          <p:nvPr/>
        </p:nvCxnSpPr>
        <p:spPr>
          <a:xfrm flipV="1">
            <a:off x="3439772" y="3371975"/>
            <a:ext cx="52939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B6D45FD-822A-E37A-1C69-C1FEC07606B5}"/>
              </a:ext>
            </a:extLst>
          </p:cNvPr>
          <p:cNvCxnSpPr>
            <a:cxnSpLocks/>
          </p:cNvCxnSpPr>
          <p:nvPr/>
        </p:nvCxnSpPr>
        <p:spPr>
          <a:xfrm flipV="1">
            <a:off x="3471021" y="4612401"/>
            <a:ext cx="52939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rapezoid 152">
            <a:extLst>
              <a:ext uri="{FF2B5EF4-FFF2-40B4-BE49-F238E27FC236}">
                <a16:creationId xmlns:a16="http://schemas.microsoft.com/office/drawing/2014/main" id="{4D6D6B1F-5714-64BC-7428-6065470B565B}"/>
              </a:ext>
            </a:extLst>
          </p:cNvPr>
          <p:cNvSpPr/>
          <p:nvPr/>
        </p:nvSpPr>
        <p:spPr>
          <a:xfrm rot="16200000">
            <a:off x="2546934" y="3845315"/>
            <a:ext cx="1762989" cy="249849"/>
          </a:xfrm>
          <a:prstGeom prst="trapezoid">
            <a:avLst>
              <a:gd name="adj" fmla="val 82574"/>
            </a:avLst>
          </a:prstGeom>
          <a:solidFill>
            <a:srgbClr val="1982C3">
              <a:lumMod val="20000"/>
              <a:lumOff val="80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0" name="Trapezoid 152">
            <a:extLst>
              <a:ext uri="{FF2B5EF4-FFF2-40B4-BE49-F238E27FC236}">
                <a16:creationId xmlns:a16="http://schemas.microsoft.com/office/drawing/2014/main" id="{608C725A-07CE-EA85-572C-FD1655188911}"/>
              </a:ext>
            </a:extLst>
          </p:cNvPr>
          <p:cNvSpPr/>
          <p:nvPr/>
        </p:nvSpPr>
        <p:spPr>
          <a:xfrm rot="16200000">
            <a:off x="3497280" y="3209808"/>
            <a:ext cx="1165345" cy="249849"/>
          </a:xfrm>
          <a:prstGeom prst="trapezoid">
            <a:avLst>
              <a:gd name="adj" fmla="val 82574"/>
            </a:avLst>
          </a:prstGeom>
          <a:solidFill>
            <a:srgbClr val="1982C3">
              <a:lumMod val="20000"/>
              <a:lumOff val="80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1" name="Trapezoid 152">
            <a:extLst>
              <a:ext uri="{FF2B5EF4-FFF2-40B4-BE49-F238E27FC236}">
                <a16:creationId xmlns:a16="http://schemas.microsoft.com/office/drawing/2014/main" id="{CF3E70CA-BEAB-4C44-E24F-5CDE05336CDA}"/>
              </a:ext>
            </a:extLst>
          </p:cNvPr>
          <p:cNvSpPr/>
          <p:nvPr/>
        </p:nvSpPr>
        <p:spPr>
          <a:xfrm rot="16200000">
            <a:off x="3497279" y="4527286"/>
            <a:ext cx="1165345" cy="249849"/>
          </a:xfrm>
          <a:prstGeom prst="trapezoid">
            <a:avLst>
              <a:gd name="adj" fmla="val 82574"/>
            </a:avLst>
          </a:prstGeom>
          <a:solidFill>
            <a:srgbClr val="1982C3">
              <a:lumMod val="20000"/>
              <a:lumOff val="80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428B1EA-A575-D8BD-9FAB-1039A468A176}"/>
              </a:ext>
            </a:extLst>
          </p:cNvPr>
          <p:cNvCxnSpPr>
            <a:cxnSpLocks/>
            <a:stCxn id="6" idx="3"/>
            <a:endCxn id="29" idx="0"/>
          </p:cNvCxnSpPr>
          <p:nvPr/>
        </p:nvCxnSpPr>
        <p:spPr>
          <a:xfrm flipV="1">
            <a:off x="2774107" y="3970239"/>
            <a:ext cx="52939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5269889-B232-8372-4B22-7E98F3974606}"/>
              </a:ext>
            </a:extLst>
          </p:cNvPr>
          <p:cNvCxnSpPr>
            <a:cxnSpLocks/>
          </p:cNvCxnSpPr>
          <p:nvPr/>
        </p:nvCxnSpPr>
        <p:spPr>
          <a:xfrm>
            <a:off x="4204877" y="3545867"/>
            <a:ext cx="6880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946B637-5787-8DA3-4C80-99E979352DF9}"/>
              </a:ext>
            </a:extLst>
          </p:cNvPr>
          <p:cNvCxnSpPr>
            <a:cxnSpLocks/>
          </p:cNvCxnSpPr>
          <p:nvPr/>
        </p:nvCxnSpPr>
        <p:spPr>
          <a:xfrm>
            <a:off x="4204876" y="4427736"/>
            <a:ext cx="6880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14E2F48-1263-459C-B1FC-C1F9183979A3}"/>
              </a:ext>
            </a:extLst>
          </p:cNvPr>
          <p:cNvCxnSpPr>
            <a:cxnSpLocks/>
          </p:cNvCxnSpPr>
          <p:nvPr/>
        </p:nvCxnSpPr>
        <p:spPr>
          <a:xfrm>
            <a:off x="4204875" y="4912257"/>
            <a:ext cx="6880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1B24B0B-83FD-675D-36CF-B56C4C1EF721}"/>
              </a:ext>
            </a:extLst>
          </p:cNvPr>
          <p:cNvGrpSpPr/>
          <p:nvPr/>
        </p:nvGrpSpPr>
        <p:grpSpPr>
          <a:xfrm>
            <a:off x="4480006" y="2764174"/>
            <a:ext cx="771615" cy="2378972"/>
            <a:chOff x="4469958" y="2864658"/>
            <a:chExt cx="771615" cy="2378972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D7DF3A7F-9961-D23E-9487-26B6B6AFA6A6}"/>
                </a:ext>
              </a:extLst>
            </p:cNvPr>
            <p:cNvSpPr/>
            <p:nvPr/>
          </p:nvSpPr>
          <p:spPr>
            <a:xfrm>
              <a:off x="4469958" y="4305477"/>
              <a:ext cx="771615" cy="410156"/>
            </a:xfrm>
            <a:prstGeom prst="rightArrow">
              <a:avLst>
                <a:gd name="adj1" fmla="val 63873"/>
                <a:gd name="adj2" fmla="val 57299"/>
              </a:avLst>
            </a:prstGeom>
            <a:solidFill>
              <a:srgbClr val="FFE0D5"/>
            </a:solidFill>
            <a:ln w="19050">
              <a:solidFill>
                <a:srgbClr val="F23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scadia Code" panose="020B0509020204030204" pitchFamily="49" charset="0"/>
                </a:rPr>
                <a:t>cp</a:t>
              </a:r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EF844ED6-C313-3A97-7B97-77A4D32E2974}"/>
                </a:ext>
              </a:extLst>
            </p:cNvPr>
            <p:cNvSpPr/>
            <p:nvPr/>
          </p:nvSpPr>
          <p:spPr>
            <a:xfrm>
              <a:off x="4469958" y="2864658"/>
              <a:ext cx="771615" cy="410156"/>
            </a:xfrm>
            <a:prstGeom prst="rightArrow">
              <a:avLst>
                <a:gd name="adj1" fmla="val 63873"/>
                <a:gd name="adj2" fmla="val 57299"/>
              </a:avLst>
            </a:prstGeom>
            <a:solidFill>
              <a:srgbClr val="FFE0D5"/>
            </a:solidFill>
            <a:ln w="19050">
              <a:solidFill>
                <a:srgbClr val="F23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scadia Code" panose="020B0509020204030204" pitchFamily="49" charset="0"/>
                </a:rPr>
                <a:t>cp</a:t>
              </a:r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E9C9A778-5FCF-A3CE-97C4-3DB6704F0F32}"/>
                </a:ext>
              </a:extLst>
            </p:cNvPr>
            <p:cNvSpPr/>
            <p:nvPr/>
          </p:nvSpPr>
          <p:spPr>
            <a:xfrm>
              <a:off x="4469958" y="3458939"/>
              <a:ext cx="771615" cy="410156"/>
            </a:xfrm>
            <a:prstGeom prst="rightArrow">
              <a:avLst>
                <a:gd name="adj1" fmla="val 63873"/>
                <a:gd name="adj2" fmla="val 57299"/>
              </a:avLst>
            </a:prstGeom>
            <a:solidFill>
              <a:srgbClr val="FFE0D5"/>
            </a:solidFill>
            <a:ln w="19050">
              <a:solidFill>
                <a:srgbClr val="F23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scadia Code" panose="020B0509020204030204" pitchFamily="49" charset="0"/>
                </a:rPr>
                <a:t>cp</a:t>
              </a:r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DA395344-5ACD-968F-58BA-6D8143C33A07}"/>
                </a:ext>
              </a:extLst>
            </p:cNvPr>
            <p:cNvSpPr/>
            <p:nvPr/>
          </p:nvSpPr>
          <p:spPr>
            <a:xfrm>
              <a:off x="4469958" y="4833474"/>
              <a:ext cx="771615" cy="410156"/>
            </a:xfrm>
            <a:prstGeom prst="rightArrow">
              <a:avLst>
                <a:gd name="adj1" fmla="val 63873"/>
                <a:gd name="adj2" fmla="val 57299"/>
              </a:avLst>
            </a:prstGeom>
            <a:solidFill>
              <a:srgbClr val="FFE0D5"/>
            </a:solidFill>
            <a:ln w="19050">
              <a:solidFill>
                <a:srgbClr val="F23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scadia Code" panose="020B0509020204030204" pitchFamily="49" charset="0"/>
                </a:rPr>
                <a:t>cp</a:t>
              </a:r>
            </a:p>
          </p:txBody>
        </p:sp>
      </p:grp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46835641-CC1E-65D5-5251-FE7C29ADFAD8}"/>
              </a:ext>
            </a:extLst>
          </p:cNvPr>
          <p:cNvSpPr/>
          <p:nvPr/>
        </p:nvSpPr>
        <p:spPr>
          <a:xfrm>
            <a:off x="2754793" y="3756931"/>
            <a:ext cx="607763" cy="410156"/>
          </a:xfrm>
          <a:prstGeom prst="rightArrow">
            <a:avLst>
              <a:gd name="adj1" fmla="val 63873"/>
              <a:gd name="adj2" fmla="val 57299"/>
            </a:avLst>
          </a:prstGeom>
          <a:solidFill>
            <a:srgbClr val="FFE0D5"/>
          </a:solidFill>
          <a:ln w="19050">
            <a:solidFill>
              <a:srgbClr val="F23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scadia Code" panose="020B0509020204030204" pitchFamily="49" charset="0"/>
              </a:rPr>
              <a:t>cp</a:t>
            </a:r>
          </a:p>
        </p:txBody>
      </p:sp>
    </p:spTree>
    <p:extLst>
      <p:ext uri="{BB962C8B-B14F-4D97-AF65-F5344CB8AC3E}">
        <p14:creationId xmlns:p14="http://schemas.microsoft.com/office/powerpoint/2010/main" val="282342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2" grpId="0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0CC5A-7D9E-5648-3FDE-5C26CD9A7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81E89-CEC7-89F8-597A-31098FFF0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</a:t>
            </a:r>
            <a:r>
              <a:rPr lang="en-US" dirty="0" err="1"/>
              <a:t>RowClone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001F8-E417-6F11-08DB-1BCC0186E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assume two copy operations that exploit parallelism:</a:t>
            </a:r>
          </a:p>
          <a:p>
            <a:pPr lvl="1"/>
            <a:r>
              <a:rPr lang="en-US" sz="2800" dirty="0"/>
              <a:t>copying ranges across all banks</a:t>
            </a:r>
          </a:p>
          <a:p>
            <a:pPr lvl="1"/>
            <a:r>
              <a:rPr lang="en-US" sz="2800" dirty="0"/>
              <a:t>selective copying with a mask operation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FB703C-109A-9FDB-1EA7-06C4CBF3B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4A3D3-82B6-0554-D729-FB599498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38</a:t>
            </a:fld>
            <a:endParaRPr lang="tr-TR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2EEE5E4-F011-3251-C773-B0177B7564AC}"/>
              </a:ext>
            </a:extLst>
          </p:cNvPr>
          <p:cNvSpPr/>
          <p:nvPr/>
        </p:nvSpPr>
        <p:spPr>
          <a:xfrm>
            <a:off x="1457270" y="3445934"/>
            <a:ext cx="1316837" cy="1048611"/>
          </a:xfrm>
          <a:prstGeom prst="rect">
            <a:avLst/>
          </a:prstGeom>
          <a:solidFill>
            <a:srgbClr val="FFEBCD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Core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2C65D20-84A5-C713-7665-5772A36C7161}"/>
              </a:ext>
            </a:extLst>
          </p:cNvPr>
          <p:cNvSpPr/>
          <p:nvPr/>
        </p:nvSpPr>
        <p:spPr>
          <a:xfrm>
            <a:off x="4694534" y="2628360"/>
            <a:ext cx="2807498" cy="2683759"/>
          </a:xfrm>
          <a:prstGeom prst="rect">
            <a:avLst/>
          </a:prstGeom>
          <a:solidFill>
            <a:srgbClr val="E2F0D8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61160A2E-F0F1-00ED-744A-A085F2FA6212}"/>
              </a:ext>
            </a:extLst>
          </p:cNvPr>
          <p:cNvSpPr/>
          <p:nvPr/>
        </p:nvSpPr>
        <p:spPr>
          <a:xfrm>
            <a:off x="4892944" y="2774786"/>
            <a:ext cx="1414271" cy="439465"/>
          </a:xfrm>
          <a:prstGeom prst="rect">
            <a:avLst/>
          </a:prstGeom>
          <a:solidFill>
            <a:srgbClr val="C2E0AE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35F09EE-F624-55A6-0936-0C1BB1B0F360}"/>
              </a:ext>
            </a:extLst>
          </p:cNvPr>
          <p:cNvSpPr/>
          <p:nvPr/>
        </p:nvSpPr>
        <p:spPr>
          <a:xfrm>
            <a:off x="4892944" y="3326135"/>
            <a:ext cx="1414271" cy="439465"/>
          </a:xfrm>
          <a:prstGeom prst="rect">
            <a:avLst/>
          </a:prstGeom>
          <a:solidFill>
            <a:srgbClr val="C2E0AE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8A6AF31-83EA-0E46-3EB0-ACFF012B7387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204877" y="2994519"/>
            <a:ext cx="6880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">
            <a:extLst>
              <a:ext uri="{FF2B5EF4-FFF2-40B4-BE49-F238E27FC236}">
                <a16:creationId xmlns:a16="http://schemas.microsoft.com/office/drawing/2014/main" id="{845E37A5-F266-448F-292D-03E7B092EDD9}"/>
              </a:ext>
            </a:extLst>
          </p:cNvPr>
          <p:cNvSpPr/>
          <p:nvPr/>
        </p:nvSpPr>
        <p:spPr>
          <a:xfrm>
            <a:off x="4892944" y="4208004"/>
            <a:ext cx="1414271" cy="439465"/>
          </a:xfrm>
          <a:prstGeom prst="rect">
            <a:avLst/>
          </a:prstGeom>
          <a:solidFill>
            <a:srgbClr val="C2E0AE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AE42C3F7-6A37-6D91-01EE-125A95846BEF}"/>
              </a:ext>
            </a:extLst>
          </p:cNvPr>
          <p:cNvSpPr/>
          <p:nvPr/>
        </p:nvSpPr>
        <p:spPr>
          <a:xfrm>
            <a:off x="4892944" y="4720552"/>
            <a:ext cx="1414271" cy="439465"/>
          </a:xfrm>
          <a:prstGeom prst="rect">
            <a:avLst/>
          </a:prstGeom>
          <a:solidFill>
            <a:srgbClr val="C2E0AE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B2ACAC-0128-F893-8B25-0B5262C89DC2}"/>
              </a:ext>
            </a:extLst>
          </p:cNvPr>
          <p:cNvSpPr txBox="1"/>
          <p:nvPr/>
        </p:nvSpPr>
        <p:spPr>
          <a:xfrm rot="5400000">
            <a:off x="5458818" y="3826723"/>
            <a:ext cx="36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ABEF04-3D04-7557-A118-CAA295405AAC}"/>
              </a:ext>
            </a:extLst>
          </p:cNvPr>
          <p:cNvSpPr txBox="1"/>
          <p:nvPr/>
        </p:nvSpPr>
        <p:spPr>
          <a:xfrm>
            <a:off x="6307215" y="2809852"/>
            <a:ext cx="93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Bank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D187E4-3C77-1619-7348-99DB559AE3DF}"/>
              </a:ext>
            </a:extLst>
          </p:cNvPr>
          <p:cNvSpPr txBox="1"/>
          <p:nvPr/>
        </p:nvSpPr>
        <p:spPr>
          <a:xfrm>
            <a:off x="6307215" y="3334733"/>
            <a:ext cx="93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Bank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0C5A1B-F0BE-E9FD-6F42-11A16AB9AA53}"/>
              </a:ext>
            </a:extLst>
          </p:cNvPr>
          <p:cNvSpPr txBox="1"/>
          <p:nvPr/>
        </p:nvSpPr>
        <p:spPr>
          <a:xfrm>
            <a:off x="6307215" y="4243070"/>
            <a:ext cx="116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Bank M - 2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B7262D-9CC5-063B-B09E-A338BC8A13A7}"/>
              </a:ext>
            </a:extLst>
          </p:cNvPr>
          <p:cNvSpPr txBox="1"/>
          <p:nvPr/>
        </p:nvSpPr>
        <p:spPr>
          <a:xfrm>
            <a:off x="6307215" y="4755618"/>
            <a:ext cx="116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Bank M - 1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4A1C1C-7EDA-37AC-469D-349C893A060B}"/>
              </a:ext>
            </a:extLst>
          </p:cNvPr>
          <p:cNvSpPr txBox="1"/>
          <p:nvPr/>
        </p:nvSpPr>
        <p:spPr>
          <a:xfrm>
            <a:off x="499074" y="4698109"/>
            <a:ext cx="3222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scadia Code" panose="020B0509020204030204" pitchFamily="49" charset="0"/>
              </a:rPr>
              <a:t>"cp </a:t>
            </a:r>
            <a:r>
              <a:rPr lang="en-US" dirty="0" err="1">
                <a:solidFill>
                  <a:srgbClr val="E1257C"/>
                </a:solidFill>
                <a:latin typeface="Cascadia Code" panose="020B0509020204030204" pitchFamily="49" charset="0"/>
              </a:rPr>
              <a:t>Range_A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scadia Code" panose="020B0509020204030204" pitchFamily="49" charset="0"/>
              </a:rPr>
              <a:t>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scadia Code" panose="020B0509020204030204" pitchFamily="49" charset="0"/>
              </a:rPr>
            </a:br>
            <a:r>
              <a:rPr lang="en-US" dirty="0" err="1">
                <a:solidFill>
                  <a:srgbClr val="E28700"/>
                </a:solidFill>
                <a:latin typeface="Cascadia Code" panose="020B0509020204030204" pitchFamily="49" charset="0"/>
              </a:rPr>
              <a:t>Range_B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scadia Code" panose="020B0509020204030204" pitchFamily="49" charset="0"/>
            </a:endParaRPr>
          </a:p>
          <a:p>
            <a:pPr algn="ctr"/>
            <a:r>
              <a:rPr lang="en-US" dirty="0">
                <a:solidFill>
                  <a:srgbClr val="316CE3"/>
                </a:solidFill>
                <a:latin typeface="Cascadia Code" panose="020B0509020204030204" pitchFamily="49" charset="0"/>
              </a:rPr>
              <a:t>mask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scadia Code" panose="020B0509020204030204" pitchFamily="49" charset="0"/>
              </a:rPr>
              <a:t>"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CFD201-3339-E7F4-A859-93E7F29B275D}"/>
              </a:ext>
            </a:extLst>
          </p:cNvPr>
          <p:cNvSpPr/>
          <p:nvPr/>
        </p:nvSpPr>
        <p:spPr>
          <a:xfrm>
            <a:off x="5716207" y="2769395"/>
            <a:ext cx="170688" cy="439466"/>
          </a:xfrm>
          <a:prstGeom prst="rect">
            <a:avLst/>
          </a:prstGeom>
          <a:solidFill>
            <a:srgbClr val="E1257C">
              <a:alpha val="48000"/>
            </a:srgbClr>
          </a:solidFill>
          <a:ln w="28575">
            <a:solidFill>
              <a:srgbClr val="E1257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42FC1D-ED0A-CC86-D2CA-694607ECE7C1}"/>
              </a:ext>
            </a:extLst>
          </p:cNvPr>
          <p:cNvSpPr/>
          <p:nvPr/>
        </p:nvSpPr>
        <p:spPr>
          <a:xfrm>
            <a:off x="6045390" y="2769394"/>
            <a:ext cx="178962" cy="455469"/>
          </a:xfrm>
          <a:prstGeom prst="rect">
            <a:avLst/>
          </a:prstGeom>
          <a:solidFill>
            <a:srgbClr val="E28700">
              <a:alpha val="48000"/>
            </a:srgbClr>
          </a:solidFill>
          <a:ln w="28575">
            <a:solidFill>
              <a:srgbClr val="E287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04A1274-5C35-92E3-B126-7A096E838A9E}"/>
              </a:ext>
            </a:extLst>
          </p:cNvPr>
          <p:cNvCxnSpPr>
            <a:cxnSpLocks/>
          </p:cNvCxnSpPr>
          <p:nvPr/>
        </p:nvCxnSpPr>
        <p:spPr>
          <a:xfrm flipV="1">
            <a:off x="3439772" y="3371975"/>
            <a:ext cx="52939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AE28476-694B-0952-B312-468DDA3E5266}"/>
              </a:ext>
            </a:extLst>
          </p:cNvPr>
          <p:cNvCxnSpPr>
            <a:cxnSpLocks/>
          </p:cNvCxnSpPr>
          <p:nvPr/>
        </p:nvCxnSpPr>
        <p:spPr>
          <a:xfrm flipV="1">
            <a:off x="3471021" y="4612401"/>
            <a:ext cx="52939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rapezoid 152">
            <a:extLst>
              <a:ext uri="{FF2B5EF4-FFF2-40B4-BE49-F238E27FC236}">
                <a16:creationId xmlns:a16="http://schemas.microsoft.com/office/drawing/2014/main" id="{B8252313-5FE2-D0CF-5CA9-60525428CA65}"/>
              </a:ext>
            </a:extLst>
          </p:cNvPr>
          <p:cNvSpPr/>
          <p:nvPr/>
        </p:nvSpPr>
        <p:spPr>
          <a:xfrm rot="16200000">
            <a:off x="2546934" y="3845315"/>
            <a:ext cx="1762989" cy="249849"/>
          </a:xfrm>
          <a:prstGeom prst="trapezoid">
            <a:avLst>
              <a:gd name="adj" fmla="val 82574"/>
            </a:avLst>
          </a:prstGeom>
          <a:solidFill>
            <a:srgbClr val="1982C3">
              <a:lumMod val="20000"/>
              <a:lumOff val="80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0" name="Trapezoid 152">
            <a:extLst>
              <a:ext uri="{FF2B5EF4-FFF2-40B4-BE49-F238E27FC236}">
                <a16:creationId xmlns:a16="http://schemas.microsoft.com/office/drawing/2014/main" id="{BCFF5FC6-5687-B412-13FC-D2FE6FA1F23E}"/>
              </a:ext>
            </a:extLst>
          </p:cNvPr>
          <p:cNvSpPr/>
          <p:nvPr/>
        </p:nvSpPr>
        <p:spPr>
          <a:xfrm rot="16200000">
            <a:off x="3497280" y="3209808"/>
            <a:ext cx="1165345" cy="249849"/>
          </a:xfrm>
          <a:prstGeom prst="trapezoid">
            <a:avLst>
              <a:gd name="adj" fmla="val 82574"/>
            </a:avLst>
          </a:prstGeom>
          <a:solidFill>
            <a:srgbClr val="1982C3">
              <a:lumMod val="20000"/>
              <a:lumOff val="80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1" name="Trapezoid 152">
            <a:extLst>
              <a:ext uri="{FF2B5EF4-FFF2-40B4-BE49-F238E27FC236}">
                <a16:creationId xmlns:a16="http://schemas.microsoft.com/office/drawing/2014/main" id="{69EDA3BA-5ED2-1E16-67F9-91FAE4DA8342}"/>
              </a:ext>
            </a:extLst>
          </p:cNvPr>
          <p:cNvSpPr/>
          <p:nvPr/>
        </p:nvSpPr>
        <p:spPr>
          <a:xfrm rot="16200000">
            <a:off x="3497279" y="4527286"/>
            <a:ext cx="1165345" cy="249849"/>
          </a:xfrm>
          <a:prstGeom prst="trapezoid">
            <a:avLst>
              <a:gd name="adj" fmla="val 82574"/>
            </a:avLst>
          </a:prstGeom>
          <a:solidFill>
            <a:srgbClr val="1982C3">
              <a:lumMod val="20000"/>
              <a:lumOff val="80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ABCDA7D-B8B6-1CB4-96F6-2D04FB2FDE9C}"/>
              </a:ext>
            </a:extLst>
          </p:cNvPr>
          <p:cNvCxnSpPr>
            <a:cxnSpLocks/>
            <a:stCxn id="6" idx="3"/>
            <a:endCxn id="29" idx="0"/>
          </p:cNvCxnSpPr>
          <p:nvPr/>
        </p:nvCxnSpPr>
        <p:spPr>
          <a:xfrm flipV="1">
            <a:off x="2774107" y="3970239"/>
            <a:ext cx="52939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D1E7A92-CF51-75BF-EF0C-1287E4C35680}"/>
              </a:ext>
            </a:extLst>
          </p:cNvPr>
          <p:cNvCxnSpPr>
            <a:cxnSpLocks/>
          </p:cNvCxnSpPr>
          <p:nvPr/>
        </p:nvCxnSpPr>
        <p:spPr>
          <a:xfrm>
            <a:off x="4204877" y="3545867"/>
            <a:ext cx="6880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46B78BD-7E85-4248-FCEF-E16985A634D7}"/>
              </a:ext>
            </a:extLst>
          </p:cNvPr>
          <p:cNvCxnSpPr>
            <a:cxnSpLocks/>
          </p:cNvCxnSpPr>
          <p:nvPr/>
        </p:nvCxnSpPr>
        <p:spPr>
          <a:xfrm>
            <a:off x="4204876" y="4427736"/>
            <a:ext cx="6880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41A4C93-ADFF-410B-E5C8-3D3FE0CA8AF3}"/>
              </a:ext>
            </a:extLst>
          </p:cNvPr>
          <p:cNvCxnSpPr>
            <a:cxnSpLocks/>
          </p:cNvCxnSpPr>
          <p:nvPr/>
        </p:nvCxnSpPr>
        <p:spPr>
          <a:xfrm>
            <a:off x="4204875" y="4912257"/>
            <a:ext cx="6880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8BD4491-B2C3-B626-4393-8E19492A90DF}"/>
              </a:ext>
            </a:extLst>
          </p:cNvPr>
          <p:cNvGrpSpPr/>
          <p:nvPr/>
        </p:nvGrpSpPr>
        <p:grpSpPr>
          <a:xfrm>
            <a:off x="4480006" y="2764174"/>
            <a:ext cx="771615" cy="2378972"/>
            <a:chOff x="4469958" y="2864658"/>
            <a:chExt cx="771615" cy="2378972"/>
          </a:xfrm>
        </p:grpSpPr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C49B0CA5-B8BC-3013-5564-EC24374080B0}"/>
                </a:ext>
              </a:extLst>
            </p:cNvPr>
            <p:cNvSpPr/>
            <p:nvPr/>
          </p:nvSpPr>
          <p:spPr>
            <a:xfrm>
              <a:off x="4469958" y="2864658"/>
              <a:ext cx="771615" cy="410156"/>
            </a:xfrm>
            <a:prstGeom prst="rightArrow">
              <a:avLst>
                <a:gd name="adj1" fmla="val 63873"/>
                <a:gd name="adj2" fmla="val 57299"/>
              </a:avLst>
            </a:prstGeom>
            <a:solidFill>
              <a:srgbClr val="FFE0D5"/>
            </a:solidFill>
            <a:ln w="19050">
              <a:solidFill>
                <a:srgbClr val="F23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scadia Code" panose="020B0509020204030204" pitchFamily="49" charset="0"/>
                </a:rPr>
                <a:t>cp</a:t>
              </a:r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23F0FB3B-8FDA-F513-8743-5BF1B9D21B08}"/>
                </a:ext>
              </a:extLst>
            </p:cNvPr>
            <p:cNvSpPr/>
            <p:nvPr/>
          </p:nvSpPr>
          <p:spPr>
            <a:xfrm>
              <a:off x="4469958" y="4833474"/>
              <a:ext cx="771615" cy="410156"/>
            </a:xfrm>
            <a:prstGeom prst="rightArrow">
              <a:avLst>
                <a:gd name="adj1" fmla="val 63873"/>
                <a:gd name="adj2" fmla="val 57299"/>
              </a:avLst>
            </a:prstGeom>
            <a:solidFill>
              <a:srgbClr val="FFE0D5"/>
            </a:solidFill>
            <a:ln w="19050">
              <a:solidFill>
                <a:srgbClr val="F23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scadia Code" panose="020B0509020204030204" pitchFamily="49" charset="0"/>
                </a:rPr>
                <a:t>cp</a:t>
              </a:r>
            </a:p>
          </p:txBody>
        </p:sp>
      </p:grp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F230EE4-FDC8-CFEE-67A5-5E5C193A261A}"/>
              </a:ext>
            </a:extLst>
          </p:cNvPr>
          <p:cNvSpPr/>
          <p:nvPr/>
        </p:nvSpPr>
        <p:spPr>
          <a:xfrm>
            <a:off x="2754793" y="3756931"/>
            <a:ext cx="607763" cy="410156"/>
          </a:xfrm>
          <a:prstGeom prst="rightArrow">
            <a:avLst>
              <a:gd name="adj1" fmla="val 63873"/>
              <a:gd name="adj2" fmla="val 57299"/>
            </a:avLst>
          </a:prstGeom>
          <a:solidFill>
            <a:srgbClr val="FFE0D5"/>
          </a:solidFill>
          <a:ln w="19050">
            <a:solidFill>
              <a:srgbClr val="F23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scadia Code" panose="020B0509020204030204" pitchFamily="49" charset="0"/>
              </a:rPr>
              <a:t>cp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D3770-79C1-8E04-91A5-B04F297A8CCA}"/>
              </a:ext>
            </a:extLst>
          </p:cNvPr>
          <p:cNvSpPr txBox="1"/>
          <p:nvPr/>
        </p:nvSpPr>
        <p:spPr>
          <a:xfrm>
            <a:off x="4746640" y="5377368"/>
            <a:ext cx="2635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DRAM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19B0F7-F854-7202-3653-8FF83D6AB857}"/>
              </a:ext>
            </a:extLst>
          </p:cNvPr>
          <p:cNvSpPr/>
          <p:nvPr/>
        </p:nvSpPr>
        <p:spPr>
          <a:xfrm>
            <a:off x="5705927" y="4705602"/>
            <a:ext cx="191016" cy="439466"/>
          </a:xfrm>
          <a:prstGeom prst="rect">
            <a:avLst/>
          </a:prstGeom>
          <a:solidFill>
            <a:srgbClr val="E1257C">
              <a:alpha val="48000"/>
            </a:srgbClr>
          </a:solidFill>
          <a:ln w="28575">
            <a:solidFill>
              <a:srgbClr val="E1257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0C82DB-EDD5-D522-E9E2-35E0AFB31E2D}"/>
              </a:ext>
            </a:extLst>
          </p:cNvPr>
          <p:cNvSpPr/>
          <p:nvPr/>
        </p:nvSpPr>
        <p:spPr>
          <a:xfrm>
            <a:off x="6034125" y="4705601"/>
            <a:ext cx="200275" cy="455469"/>
          </a:xfrm>
          <a:prstGeom prst="rect">
            <a:avLst/>
          </a:prstGeom>
          <a:solidFill>
            <a:srgbClr val="E28700">
              <a:alpha val="48000"/>
            </a:srgbClr>
          </a:solidFill>
          <a:ln w="28575">
            <a:solidFill>
              <a:srgbClr val="E287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2E8F5B-508C-7F62-30BA-300C569EAB6C}"/>
              </a:ext>
            </a:extLst>
          </p:cNvPr>
          <p:cNvSpPr txBox="1"/>
          <p:nvPr/>
        </p:nvSpPr>
        <p:spPr>
          <a:xfrm>
            <a:off x="1348209" y="5622964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scadia Code" panose="020B0509020204030204" pitchFamily="49" charset="0"/>
              </a:rPr>
              <a:t>(10...01)</a:t>
            </a:r>
          </a:p>
        </p:txBody>
      </p:sp>
    </p:spTree>
    <p:extLst>
      <p:ext uri="{BB962C8B-B14F-4D97-AF65-F5344CB8AC3E}">
        <p14:creationId xmlns:p14="http://schemas.microsoft.com/office/powerpoint/2010/main" val="212009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2" grpId="0" animBg="1"/>
      <p:bldP spid="28" grpId="0" animBg="1"/>
      <p:bldP spid="21" grpId="0" animBg="1"/>
      <p:bldP spid="23" grpId="0" animBg="1"/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07AF9-438D-BB5B-D380-F8DDA65C9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IMPACT-PUM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6FCE0-E136-FDDE-2AC7-70873FD1F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98467-3D31-551D-EB9F-AD9BBCEB3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4C8E82-F73E-BAA7-F9BC-540F34EE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39</a:t>
            </a:fld>
            <a:endParaRPr lang="tr-TR" dirty="0"/>
          </a:p>
        </p:txBody>
      </p:sp>
      <p:sp>
        <p:nvSpPr>
          <p:cNvPr id="6" name="Rounded Rectangle 193">
            <a:extLst>
              <a:ext uri="{FF2B5EF4-FFF2-40B4-BE49-F238E27FC236}">
                <a16:creationId xmlns:a16="http://schemas.microsoft.com/office/drawing/2014/main" id="{42E49DEE-39EF-4B8B-EFB8-E389E2F69B37}"/>
              </a:ext>
            </a:extLst>
          </p:cNvPr>
          <p:cNvSpPr/>
          <p:nvPr/>
        </p:nvSpPr>
        <p:spPr>
          <a:xfrm>
            <a:off x="740839" y="2238291"/>
            <a:ext cx="7863840" cy="2496711"/>
          </a:xfrm>
          <a:prstGeom prst="roundRect">
            <a:avLst>
              <a:gd name="adj" fmla="val 4327"/>
            </a:avLst>
          </a:prstGeom>
          <a:solidFill>
            <a:schemeClr val="tx2">
              <a:lumMod val="60000"/>
              <a:lumOff val="40000"/>
              <a:alpha val="13748"/>
            </a:schemeClr>
          </a:solidFill>
          <a:ln w="3810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Rounded Rectangle 193">
            <a:extLst>
              <a:ext uri="{FF2B5EF4-FFF2-40B4-BE49-F238E27FC236}">
                <a16:creationId xmlns:a16="http://schemas.microsoft.com/office/drawing/2014/main" id="{FA9BEEBB-77EA-874B-39B1-E1B7D8F2ECBE}"/>
              </a:ext>
            </a:extLst>
          </p:cNvPr>
          <p:cNvSpPr/>
          <p:nvPr/>
        </p:nvSpPr>
        <p:spPr>
          <a:xfrm>
            <a:off x="1272220" y="2356633"/>
            <a:ext cx="3423117" cy="22505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Bank Group 0</a:t>
            </a:r>
            <a:endParaRPr lang="en-CH" sz="200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20CCD5-83EE-ECBD-06EA-87CD569D321D}"/>
              </a:ext>
            </a:extLst>
          </p:cNvPr>
          <p:cNvSpPr txBox="1"/>
          <p:nvPr/>
        </p:nvSpPr>
        <p:spPr>
          <a:xfrm rot="16200000">
            <a:off x="44490" y="3310731"/>
            <a:ext cx="1905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400" b="1" dirty="0"/>
              <a:t>DRAM</a:t>
            </a:r>
          </a:p>
        </p:txBody>
      </p:sp>
      <p:sp>
        <p:nvSpPr>
          <p:cNvPr id="9" name="Rounded Rectangle 196">
            <a:extLst>
              <a:ext uri="{FF2B5EF4-FFF2-40B4-BE49-F238E27FC236}">
                <a16:creationId xmlns:a16="http://schemas.microsoft.com/office/drawing/2014/main" id="{976A4FBE-C51A-E9E8-FF12-EC0190818279}"/>
              </a:ext>
            </a:extLst>
          </p:cNvPr>
          <p:cNvSpPr/>
          <p:nvPr/>
        </p:nvSpPr>
        <p:spPr>
          <a:xfrm>
            <a:off x="740838" y="5689981"/>
            <a:ext cx="7863840" cy="347472"/>
          </a:xfrm>
          <a:prstGeom prst="roundRect">
            <a:avLst/>
          </a:prstGeom>
          <a:solidFill>
            <a:srgbClr val="F9D3E4"/>
          </a:solidFill>
          <a:ln w="28575">
            <a:solidFill>
              <a:srgbClr val="E12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 dirty="0">
                <a:solidFill>
                  <a:srgbClr val="E1257C"/>
                </a:solidFill>
              </a:rPr>
              <a:t>Receiver </a:t>
            </a:r>
          </a:p>
        </p:txBody>
      </p:sp>
      <p:cxnSp>
        <p:nvCxnSpPr>
          <p:cNvPr id="12" name="Elbow Connector 219">
            <a:extLst>
              <a:ext uri="{FF2B5EF4-FFF2-40B4-BE49-F238E27FC236}">
                <a16:creationId xmlns:a16="http://schemas.microsoft.com/office/drawing/2014/main" id="{54E35D19-F94E-335A-E765-FE7E35A0206E}"/>
              </a:ext>
            </a:extLst>
          </p:cNvPr>
          <p:cNvCxnSpPr>
            <a:cxnSpLocks/>
            <a:stCxn id="9" idx="0"/>
            <a:endCxn id="34" idx="2"/>
          </p:cNvCxnSpPr>
          <p:nvPr/>
        </p:nvCxnSpPr>
        <p:spPr>
          <a:xfrm rot="16200000" flipV="1">
            <a:off x="2944511" y="3961733"/>
            <a:ext cx="1239756" cy="2216739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241">
            <a:extLst>
              <a:ext uri="{FF2B5EF4-FFF2-40B4-BE49-F238E27FC236}">
                <a16:creationId xmlns:a16="http://schemas.microsoft.com/office/drawing/2014/main" id="{6CA0EEB3-E82B-6C18-9428-968077CFFBDF}"/>
              </a:ext>
            </a:extLst>
          </p:cNvPr>
          <p:cNvCxnSpPr>
            <a:cxnSpLocks/>
            <a:stCxn id="9" idx="0"/>
            <a:endCxn id="64" idx="2"/>
          </p:cNvCxnSpPr>
          <p:nvPr/>
        </p:nvCxnSpPr>
        <p:spPr>
          <a:xfrm rot="16200000" flipV="1">
            <a:off x="3672698" y="4689921"/>
            <a:ext cx="1239985" cy="760136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D5969F60-550C-1636-A29A-F8964E63F6CD}"/>
              </a:ext>
            </a:extLst>
          </p:cNvPr>
          <p:cNvSpPr/>
          <p:nvPr/>
        </p:nvSpPr>
        <p:spPr>
          <a:xfrm>
            <a:off x="2298175" y="5532039"/>
            <a:ext cx="315685" cy="3156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  <p:sp>
        <p:nvSpPr>
          <p:cNvPr id="24" name="Rounded Rectangle 193">
            <a:extLst>
              <a:ext uri="{FF2B5EF4-FFF2-40B4-BE49-F238E27FC236}">
                <a16:creationId xmlns:a16="http://schemas.microsoft.com/office/drawing/2014/main" id="{DE5649B9-F024-54E8-CE2F-F4CDAE194A01}"/>
              </a:ext>
            </a:extLst>
          </p:cNvPr>
          <p:cNvSpPr/>
          <p:nvPr/>
        </p:nvSpPr>
        <p:spPr>
          <a:xfrm>
            <a:off x="4932771" y="2356633"/>
            <a:ext cx="3434473" cy="225278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Bank Group 1</a:t>
            </a:r>
            <a:endParaRPr lang="en-CH" sz="2000" dirty="0">
              <a:solidFill>
                <a:schemeClr val="tx1"/>
              </a:solidFill>
            </a:endParaRPr>
          </a:p>
        </p:txBody>
      </p:sp>
      <p:cxnSp>
        <p:nvCxnSpPr>
          <p:cNvPr id="25" name="Elbow Connector 219">
            <a:extLst>
              <a:ext uri="{FF2B5EF4-FFF2-40B4-BE49-F238E27FC236}">
                <a16:creationId xmlns:a16="http://schemas.microsoft.com/office/drawing/2014/main" id="{E6CFCFC7-5CB3-DF9E-FB0A-D47338A60D99}"/>
              </a:ext>
            </a:extLst>
          </p:cNvPr>
          <p:cNvCxnSpPr>
            <a:cxnSpLocks/>
            <a:stCxn id="9" idx="0"/>
            <a:endCxn id="124" idx="2"/>
          </p:cNvCxnSpPr>
          <p:nvPr/>
        </p:nvCxnSpPr>
        <p:spPr>
          <a:xfrm rot="5400000" flipH="1" flipV="1">
            <a:off x="4777301" y="4353654"/>
            <a:ext cx="1231784" cy="144087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24">
            <a:extLst>
              <a:ext uri="{FF2B5EF4-FFF2-40B4-BE49-F238E27FC236}">
                <a16:creationId xmlns:a16="http://schemas.microsoft.com/office/drawing/2014/main" id="{F5688EF0-0A59-98D4-F73D-DA46C61EC6C5}"/>
              </a:ext>
            </a:extLst>
          </p:cNvPr>
          <p:cNvCxnSpPr>
            <a:cxnSpLocks/>
            <a:stCxn id="9" idx="0"/>
            <a:endCxn id="94" idx="2"/>
          </p:cNvCxnSpPr>
          <p:nvPr/>
        </p:nvCxnSpPr>
        <p:spPr>
          <a:xfrm rot="5400000" flipH="1" flipV="1">
            <a:off x="5505358" y="3625827"/>
            <a:ext cx="1231555" cy="289675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AB2E60E4-F769-7173-1C66-AF8DFA313A63}"/>
              </a:ext>
            </a:extLst>
          </p:cNvPr>
          <p:cNvGrpSpPr/>
          <p:nvPr/>
        </p:nvGrpSpPr>
        <p:grpSpPr>
          <a:xfrm>
            <a:off x="2694555" y="4488369"/>
            <a:ext cx="5235992" cy="1152034"/>
            <a:chOff x="2694555" y="4488369"/>
            <a:chExt cx="5235992" cy="1152034"/>
          </a:xfrm>
        </p:grpSpPr>
        <p:sp>
          <p:nvSpPr>
            <p:cNvPr id="19" name="Rectangle 330">
              <a:extLst>
                <a:ext uri="{FF2B5EF4-FFF2-40B4-BE49-F238E27FC236}">
                  <a16:creationId xmlns:a16="http://schemas.microsoft.com/office/drawing/2014/main" id="{B1BE9CA4-AF62-2144-4F5B-F6475EBADD87}"/>
                </a:ext>
              </a:extLst>
            </p:cNvPr>
            <p:cNvSpPr/>
            <p:nvPr/>
          </p:nvSpPr>
          <p:spPr>
            <a:xfrm rot="16200000">
              <a:off x="2240545" y="4942380"/>
              <a:ext cx="1152032" cy="2440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err="1">
                  <a:solidFill>
                    <a:sysClr val="windowText" lastClr="000000"/>
                  </a:solidFill>
                  <a:latin typeface="Cascadia Code" panose="020B0509020204030204" pitchFamily="49" charset="0"/>
                </a:rPr>
                <a:t>RowClone</a:t>
              </a:r>
              <a:endParaRPr lang="en-CH" sz="1600" dirty="0">
                <a:solidFill>
                  <a:sysClr val="windowText" lastClr="000000"/>
                </a:solidFill>
                <a:latin typeface="Cascadia Code" panose="020B0509020204030204" pitchFamily="49" charset="0"/>
              </a:endParaRPr>
            </a:p>
          </p:txBody>
        </p:sp>
        <p:sp>
          <p:nvSpPr>
            <p:cNvPr id="20" name="Rectangle 330">
              <a:extLst>
                <a:ext uri="{FF2B5EF4-FFF2-40B4-BE49-F238E27FC236}">
                  <a16:creationId xmlns:a16="http://schemas.microsoft.com/office/drawing/2014/main" id="{85EC8670-04B4-4174-F26C-9ACE42556D44}"/>
                </a:ext>
              </a:extLst>
            </p:cNvPr>
            <p:cNvSpPr/>
            <p:nvPr/>
          </p:nvSpPr>
          <p:spPr>
            <a:xfrm rot="16200000">
              <a:off x="3586364" y="4938256"/>
              <a:ext cx="1152033" cy="2522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err="1">
                  <a:solidFill>
                    <a:sysClr val="windowText" lastClr="000000"/>
                  </a:solidFill>
                  <a:latin typeface="Cascadia Code" panose="020B0509020204030204" pitchFamily="49" charset="0"/>
                </a:rPr>
                <a:t>RowClone</a:t>
              </a:r>
              <a:endParaRPr lang="en-CH" sz="1600" dirty="0">
                <a:solidFill>
                  <a:sysClr val="windowText" lastClr="000000"/>
                </a:solidFill>
                <a:latin typeface="Cascadia Code" panose="020B0509020204030204" pitchFamily="49" charset="0"/>
              </a:endParaRPr>
            </a:p>
          </p:txBody>
        </p:sp>
        <p:sp>
          <p:nvSpPr>
            <p:cNvPr id="27" name="Rectangle 330">
              <a:extLst>
                <a:ext uri="{FF2B5EF4-FFF2-40B4-BE49-F238E27FC236}">
                  <a16:creationId xmlns:a16="http://schemas.microsoft.com/office/drawing/2014/main" id="{DDDE17CD-D7DB-AFDC-2789-7A9F89E2B3ED}"/>
                </a:ext>
              </a:extLst>
            </p:cNvPr>
            <p:cNvSpPr/>
            <p:nvPr/>
          </p:nvSpPr>
          <p:spPr>
            <a:xfrm rot="16200000">
              <a:off x="5848719" y="4938257"/>
              <a:ext cx="1152032" cy="2522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err="1">
                  <a:solidFill>
                    <a:sysClr val="windowText" lastClr="000000"/>
                  </a:solidFill>
                  <a:latin typeface="Cascadia Code" panose="020B0509020204030204" pitchFamily="49" charset="0"/>
                </a:rPr>
                <a:t>RowClone</a:t>
              </a:r>
              <a:endParaRPr lang="en-CH" sz="1600" dirty="0">
                <a:solidFill>
                  <a:sysClr val="windowText" lastClr="000000"/>
                </a:solidFill>
                <a:latin typeface="Cascadia Code" panose="020B0509020204030204" pitchFamily="49" charset="0"/>
              </a:endParaRPr>
            </a:p>
          </p:txBody>
        </p:sp>
        <p:sp>
          <p:nvSpPr>
            <p:cNvPr id="28" name="Rectangle 330">
              <a:extLst>
                <a:ext uri="{FF2B5EF4-FFF2-40B4-BE49-F238E27FC236}">
                  <a16:creationId xmlns:a16="http://schemas.microsoft.com/office/drawing/2014/main" id="{F66E7946-96B9-F2FF-D111-FBA7D29290A8}"/>
                </a:ext>
              </a:extLst>
            </p:cNvPr>
            <p:cNvSpPr/>
            <p:nvPr/>
          </p:nvSpPr>
          <p:spPr>
            <a:xfrm rot="16200000">
              <a:off x="7228401" y="4938257"/>
              <a:ext cx="1152031" cy="2522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err="1">
                  <a:solidFill>
                    <a:sysClr val="windowText" lastClr="000000"/>
                  </a:solidFill>
                  <a:latin typeface="Cascadia Code" panose="020B0509020204030204" pitchFamily="49" charset="0"/>
                </a:rPr>
                <a:t>RowClone</a:t>
              </a:r>
              <a:endParaRPr lang="en-CH" sz="1600" dirty="0">
                <a:solidFill>
                  <a:sysClr val="windowText" lastClr="000000"/>
                </a:solidFill>
                <a:latin typeface="Cascadia Code" panose="020B0509020204030204" pitchFamily="49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0EA18FA-C278-044F-B794-786B0D131DB5}"/>
              </a:ext>
            </a:extLst>
          </p:cNvPr>
          <p:cNvGrpSpPr/>
          <p:nvPr/>
        </p:nvGrpSpPr>
        <p:grpSpPr>
          <a:xfrm>
            <a:off x="1759550" y="2452477"/>
            <a:ext cx="1392937" cy="1997748"/>
            <a:chOff x="1241390" y="1741381"/>
            <a:chExt cx="1392937" cy="1997748"/>
          </a:xfrm>
        </p:grpSpPr>
        <p:sp>
          <p:nvSpPr>
            <p:cNvPr id="34" name="Rounded Rectangle 193">
              <a:extLst>
                <a:ext uri="{FF2B5EF4-FFF2-40B4-BE49-F238E27FC236}">
                  <a16:creationId xmlns:a16="http://schemas.microsoft.com/office/drawing/2014/main" id="{CE484D87-2E60-85DB-3A0B-A17760AD33F0}"/>
                </a:ext>
              </a:extLst>
            </p:cNvPr>
            <p:cNvSpPr/>
            <p:nvPr/>
          </p:nvSpPr>
          <p:spPr>
            <a:xfrm>
              <a:off x="1241391" y="1741382"/>
              <a:ext cx="1392936" cy="1997747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5" name="Rectangle 230">
              <a:extLst>
                <a:ext uri="{FF2B5EF4-FFF2-40B4-BE49-F238E27FC236}">
                  <a16:creationId xmlns:a16="http://schemas.microsoft.com/office/drawing/2014/main" id="{37483621-2974-BCCC-A54C-DD99E031B12F}"/>
                </a:ext>
              </a:extLst>
            </p:cNvPr>
            <p:cNvSpPr/>
            <p:nvPr/>
          </p:nvSpPr>
          <p:spPr>
            <a:xfrm>
              <a:off x="1241390" y="1741381"/>
              <a:ext cx="1392936" cy="3156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Bank 0</a:t>
              </a:r>
              <a:endParaRPr lang="en-CH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9D56FE9-8A16-7095-C427-812CEB25BD29}"/>
                </a:ext>
              </a:extLst>
            </p:cNvPr>
            <p:cNvGrpSpPr/>
            <p:nvPr/>
          </p:nvGrpSpPr>
          <p:grpSpPr>
            <a:xfrm>
              <a:off x="1319168" y="2067183"/>
              <a:ext cx="1222495" cy="1525656"/>
              <a:chOff x="8580179" y="2076665"/>
              <a:chExt cx="1222495" cy="1525656"/>
            </a:xfrm>
          </p:grpSpPr>
          <p:cxnSp>
            <p:nvCxnSpPr>
              <p:cNvPr id="37" name="Düz Bağlayıcı 120">
                <a:extLst>
                  <a:ext uri="{FF2B5EF4-FFF2-40B4-BE49-F238E27FC236}">
                    <a16:creationId xmlns:a16="http://schemas.microsoft.com/office/drawing/2014/main" id="{82CAB128-FBC3-1677-E419-72F9BEC64BB9}"/>
                  </a:ext>
                </a:extLst>
              </p:cNvPr>
              <p:cNvCxnSpPr>
                <a:cxnSpLocks/>
                <a:stCxn id="62" idx="0"/>
              </p:cNvCxnSpPr>
              <p:nvPr/>
            </p:nvCxnSpPr>
            <p:spPr>
              <a:xfrm>
                <a:off x="8720739" y="2082729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Düz Bağlayıcı 120">
                <a:extLst>
                  <a:ext uri="{FF2B5EF4-FFF2-40B4-BE49-F238E27FC236}">
                    <a16:creationId xmlns:a16="http://schemas.microsoft.com/office/drawing/2014/main" id="{B482B6FB-5694-B31E-BC40-707DDE2A43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35064" y="2082729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Düz Bağlayıcı 120">
                <a:extLst>
                  <a:ext uri="{FF2B5EF4-FFF2-40B4-BE49-F238E27FC236}">
                    <a16:creationId xmlns:a16="http://schemas.microsoft.com/office/drawing/2014/main" id="{0CE50BA8-0797-3599-1963-B52CFEA03C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3714" y="2076665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Düz Bağlayıcı 120">
                <a:extLst>
                  <a:ext uri="{FF2B5EF4-FFF2-40B4-BE49-F238E27FC236}">
                    <a16:creationId xmlns:a16="http://schemas.microsoft.com/office/drawing/2014/main" id="{8B58645D-86C2-ABE6-2584-053354ECDD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49389" y="2076665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Düz Bağlayıcı 313">
                <a:extLst>
                  <a:ext uri="{FF2B5EF4-FFF2-40B4-BE49-F238E27FC236}">
                    <a16:creationId xmlns:a16="http://schemas.microsoft.com/office/drawing/2014/main" id="{A0B03E03-FE22-239E-2004-613DE639B4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97592" y="3062263"/>
                <a:ext cx="90482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Düz Bağlayıcı 314">
                <a:extLst>
                  <a:ext uri="{FF2B5EF4-FFF2-40B4-BE49-F238E27FC236}">
                    <a16:creationId xmlns:a16="http://schemas.microsoft.com/office/drawing/2014/main" id="{2B1DB236-1F71-AAE8-641D-822A126C8CB5}"/>
                  </a:ext>
                </a:extLst>
              </p:cNvPr>
              <p:cNvCxnSpPr>
                <a:cxnSpLocks/>
                <a:stCxn id="59" idx="6"/>
                <a:endCxn id="45" idx="6"/>
              </p:cNvCxnSpPr>
              <p:nvPr/>
            </p:nvCxnSpPr>
            <p:spPr>
              <a:xfrm flipV="1">
                <a:off x="8850179" y="3054771"/>
                <a:ext cx="946935" cy="6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D1697023-B944-BB1A-C02D-E28B372F4CC5}"/>
                  </a:ext>
                </a:extLst>
              </p:cNvPr>
              <p:cNvSpPr/>
              <p:nvPr/>
            </p:nvSpPr>
            <p:spPr>
              <a:xfrm>
                <a:off x="8892288" y="2919771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E7AA60C-0026-50CF-BECD-C9A119C4B71A}"/>
                  </a:ext>
                </a:extLst>
              </p:cNvPr>
              <p:cNvSpPr/>
              <p:nvPr/>
            </p:nvSpPr>
            <p:spPr>
              <a:xfrm>
                <a:off x="9209701" y="2919771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8F2C037-C4BE-2D71-86E6-C856ED702E06}"/>
                  </a:ext>
                </a:extLst>
              </p:cNvPr>
              <p:cNvSpPr/>
              <p:nvPr/>
            </p:nvSpPr>
            <p:spPr>
              <a:xfrm>
                <a:off x="9527114" y="2919771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</a:p>
            </p:txBody>
          </p:sp>
          <p:cxnSp>
            <p:nvCxnSpPr>
              <p:cNvPr id="46" name="Düz Bağlayıcı 120">
                <a:extLst>
                  <a:ext uri="{FF2B5EF4-FFF2-40B4-BE49-F238E27FC236}">
                    <a16:creationId xmlns:a16="http://schemas.microsoft.com/office/drawing/2014/main" id="{00B89EB8-1B75-1078-57C4-2E26FAFDB28D}"/>
                  </a:ext>
                </a:extLst>
              </p:cNvPr>
              <p:cNvCxnSpPr>
                <a:cxnSpLocks/>
                <a:stCxn id="60" idx="6"/>
                <a:endCxn id="50" idx="6"/>
              </p:cNvCxnSpPr>
              <p:nvPr/>
            </p:nvCxnSpPr>
            <p:spPr>
              <a:xfrm flipV="1">
                <a:off x="8855483" y="2494891"/>
                <a:ext cx="946935" cy="6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Düz Bağlayıcı 121">
                <a:extLst>
                  <a:ext uri="{FF2B5EF4-FFF2-40B4-BE49-F238E27FC236}">
                    <a16:creationId xmlns:a16="http://schemas.microsoft.com/office/drawing/2014/main" id="{F15D22B6-7FB4-CEB6-2193-EBA1E76B8A7B}"/>
                  </a:ext>
                </a:extLst>
              </p:cNvPr>
              <p:cNvCxnSpPr>
                <a:cxnSpLocks/>
                <a:stCxn id="61" idx="6"/>
              </p:cNvCxnSpPr>
              <p:nvPr/>
            </p:nvCxnSpPr>
            <p:spPr>
              <a:xfrm flipV="1">
                <a:off x="8850179" y="2780641"/>
                <a:ext cx="952239" cy="193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FE73106-6D85-F16D-4D75-9A6226C2E108}"/>
                  </a:ext>
                </a:extLst>
              </p:cNvPr>
              <p:cNvSpPr/>
              <p:nvPr/>
            </p:nvSpPr>
            <p:spPr>
              <a:xfrm>
                <a:off x="8897592" y="2359891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0866D9E-CC52-2DB4-43D4-EBF6213EEDEC}"/>
                  </a:ext>
                </a:extLst>
              </p:cNvPr>
              <p:cNvSpPr/>
              <p:nvPr/>
            </p:nvSpPr>
            <p:spPr>
              <a:xfrm>
                <a:off x="9215005" y="2359891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72440D5-AC3A-2574-5583-CDEB9E9EB3BD}"/>
                  </a:ext>
                </a:extLst>
              </p:cNvPr>
              <p:cNvSpPr/>
              <p:nvPr/>
            </p:nvSpPr>
            <p:spPr>
              <a:xfrm>
                <a:off x="9532418" y="2359891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</a:p>
            </p:txBody>
          </p:sp>
          <p:sp>
            <p:nvSpPr>
              <p:cNvPr id="51" name="Dikdörtgen 327">
                <a:extLst>
                  <a:ext uri="{FF2B5EF4-FFF2-40B4-BE49-F238E27FC236}">
                    <a16:creationId xmlns:a16="http://schemas.microsoft.com/office/drawing/2014/main" id="{C5805CEA-3896-8C4E-2CBA-46C62BF9457C}"/>
                  </a:ext>
                </a:extLst>
              </p:cNvPr>
              <p:cNvSpPr/>
              <p:nvPr/>
            </p:nvSpPr>
            <p:spPr>
              <a:xfrm>
                <a:off x="8617900" y="3332321"/>
                <a:ext cx="1184518" cy="27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1004A79-DE18-22C4-FF5D-12857D3D78B0}"/>
                  </a:ext>
                </a:extLst>
              </p:cNvPr>
              <p:cNvSpPr/>
              <p:nvPr/>
            </p:nvSpPr>
            <p:spPr>
              <a:xfrm>
                <a:off x="8892288" y="2641512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2CBAF98C-CF1F-1871-9932-BB6B7875F6F2}"/>
                  </a:ext>
                </a:extLst>
              </p:cNvPr>
              <p:cNvSpPr/>
              <p:nvPr/>
            </p:nvSpPr>
            <p:spPr>
              <a:xfrm>
                <a:off x="9209701" y="2641512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4FCD189-3B0D-63AC-F5F5-3A534B1BF650}"/>
                  </a:ext>
                </a:extLst>
              </p:cNvPr>
              <p:cNvSpPr/>
              <p:nvPr/>
            </p:nvSpPr>
            <p:spPr>
              <a:xfrm>
                <a:off x="9527114" y="2641512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cxnSp>
            <p:nvCxnSpPr>
              <p:cNvPr id="55" name="Düz Bağlayıcı 120">
                <a:extLst>
                  <a:ext uri="{FF2B5EF4-FFF2-40B4-BE49-F238E27FC236}">
                    <a16:creationId xmlns:a16="http://schemas.microsoft.com/office/drawing/2014/main" id="{261F542C-51E5-629D-135A-F969929B6820}"/>
                  </a:ext>
                </a:extLst>
              </p:cNvPr>
              <p:cNvCxnSpPr>
                <a:cxnSpLocks/>
                <a:stCxn id="62" idx="2"/>
                <a:endCxn id="58" idx="6"/>
              </p:cNvCxnSpPr>
              <p:nvPr/>
            </p:nvCxnSpPr>
            <p:spPr>
              <a:xfrm flipV="1">
                <a:off x="8585739" y="2211665"/>
                <a:ext cx="1216935" cy="6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A129F185-B32D-8DE0-1AE8-B779BE02E93A}"/>
                  </a:ext>
                </a:extLst>
              </p:cNvPr>
              <p:cNvSpPr/>
              <p:nvPr/>
            </p:nvSpPr>
            <p:spPr>
              <a:xfrm>
                <a:off x="8897848" y="2076665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32510838-6F4E-271F-4373-8A5FBE5FC5DE}"/>
                  </a:ext>
                </a:extLst>
              </p:cNvPr>
              <p:cNvSpPr/>
              <p:nvPr/>
            </p:nvSpPr>
            <p:spPr>
              <a:xfrm>
                <a:off x="9215261" y="2076665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9AF228B7-2E52-4638-3766-27D3D19B4258}"/>
                  </a:ext>
                </a:extLst>
              </p:cNvPr>
              <p:cNvSpPr/>
              <p:nvPr/>
            </p:nvSpPr>
            <p:spPr>
              <a:xfrm>
                <a:off x="9532674" y="2076665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861A588-B286-2ADE-BC46-2B2090DCB957}"/>
                  </a:ext>
                </a:extLst>
              </p:cNvPr>
              <p:cNvSpPr/>
              <p:nvPr/>
            </p:nvSpPr>
            <p:spPr>
              <a:xfrm>
                <a:off x="8580179" y="2925835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7628F554-F426-A887-62EC-728FBDAAA9E2}"/>
                  </a:ext>
                </a:extLst>
              </p:cNvPr>
              <p:cNvSpPr/>
              <p:nvPr/>
            </p:nvSpPr>
            <p:spPr>
              <a:xfrm>
                <a:off x="8585483" y="2365955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4FA98CA9-1AE7-B804-DC42-F5BE8A3251AD}"/>
                  </a:ext>
                </a:extLst>
              </p:cNvPr>
              <p:cNvSpPr/>
              <p:nvPr/>
            </p:nvSpPr>
            <p:spPr>
              <a:xfrm>
                <a:off x="8580179" y="2647576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D70EBE9-DB90-65D6-1082-51B261D4CDBD}"/>
                  </a:ext>
                </a:extLst>
              </p:cNvPr>
              <p:cNvSpPr/>
              <p:nvPr/>
            </p:nvSpPr>
            <p:spPr>
              <a:xfrm>
                <a:off x="8585739" y="2082729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EAE3F73-433E-5A81-AC87-0008E90ED5D2}"/>
              </a:ext>
            </a:extLst>
          </p:cNvPr>
          <p:cNvGrpSpPr/>
          <p:nvPr/>
        </p:nvGrpSpPr>
        <p:grpSpPr>
          <a:xfrm>
            <a:off x="3216153" y="2452248"/>
            <a:ext cx="1392937" cy="1997748"/>
            <a:chOff x="1241390" y="1741381"/>
            <a:chExt cx="1392937" cy="1997748"/>
          </a:xfrm>
        </p:grpSpPr>
        <p:sp>
          <p:nvSpPr>
            <p:cNvPr id="64" name="Rounded Rectangle 193">
              <a:extLst>
                <a:ext uri="{FF2B5EF4-FFF2-40B4-BE49-F238E27FC236}">
                  <a16:creationId xmlns:a16="http://schemas.microsoft.com/office/drawing/2014/main" id="{DEE8CF17-D6C4-8F4C-BDE6-835DC142110E}"/>
                </a:ext>
              </a:extLst>
            </p:cNvPr>
            <p:cNvSpPr/>
            <p:nvPr/>
          </p:nvSpPr>
          <p:spPr>
            <a:xfrm>
              <a:off x="1241391" y="1741382"/>
              <a:ext cx="1392936" cy="1997747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5" name="Rectangle 230">
              <a:extLst>
                <a:ext uri="{FF2B5EF4-FFF2-40B4-BE49-F238E27FC236}">
                  <a16:creationId xmlns:a16="http://schemas.microsoft.com/office/drawing/2014/main" id="{69B2A568-03BF-6F3F-0E0B-7471389AB7A6}"/>
                </a:ext>
              </a:extLst>
            </p:cNvPr>
            <p:cNvSpPr/>
            <p:nvPr/>
          </p:nvSpPr>
          <p:spPr>
            <a:xfrm>
              <a:off x="1241390" y="1741381"/>
              <a:ext cx="1392936" cy="3156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Bank 1</a:t>
              </a:r>
              <a:endParaRPr lang="en-CH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A7D52E1-57D2-A95F-D324-75D947E38744}"/>
                </a:ext>
              </a:extLst>
            </p:cNvPr>
            <p:cNvGrpSpPr/>
            <p:nvPr/>
          </p:nvGrpSpPr>
          <p:grpSpPr>
            <a:xfrm>
              <a:off x="1319168" y="2067183"/>
              <a:ext cx="1222495" cy="1525656"/>
              <a:chOff x="8580179" y="2076665"/>
              <a:chExt cx="1222495" cy="1525656"/>
            </a:xfrm>
          </p:grpSpPr>
          <p:cxnSp>
            <p:nvCxnSpPr>
              <p:cNvPr id="67" name="Düz Bağlayıcı 120">
                <a:extLst>
                  <a:ext uri="{FF2B5EF4-FFF2-40B4-BE49-F238E27FC236}">
                    <a16:creationId xmlns:a16="http://schemas.microsoft.com/office/drawing/2014/main" id="{FA854E6D-9306-B3AD-0AEE-53393E7078F2}"/>
                  </a:ext>
                </a:extLst>
              </p:cNvPr>
              <p:cNvCxnSpPr>
                <a:cxnSpLocks/>
                <a:stCxn id="92" idx="0"/>
              </p:cNvCxnSpPr>
              <p:nvPr/>
            </p:nvCxnSpPr>
            <p:spPr>
              <a:xfrm>
                <a:off x="8720739" y="2082729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Düz Bağlayıcı 120">
                <a:extLst>
                  <a:ext uri="{FF2B5EF4-FFF2-40B4-BE49-F238E27FC236}">
                    <a16:creationId xmlns:a16="http://schemas.microsoft.com/office/drawing/2014/main" id="{048739CF-8328-62B8-F58F-4FAA04F95D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35064" y="2082729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Düz Bağlayıcı 120">
                <a:extLst>
                  <a:ext uri="{FF2B5EF4-FFF2-40B4-BE49-F238E27FC236}">
                    <a16:creationId xmlns:a16="http://schemas.microsoft.com/office/drawing/2014/main" id="{E23004A8-7274-877F-F25D-3125E53177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3714" y="2076665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Düz Bağlayıcı 120">
                <a:extLst>
                  <a:ext uri="{FF2B5EF4-FFF2-40B4-BE49-F238E27FC236}">
                    <a16:creationId xmlns:a16="http://schemas.microsoft.com/office/drawing/2014/main" id="{0269BE13-D51A-2721-8007-3C1D54F6C7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49389" y="2076665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Düz Bağlayıcı 313">
                <a:extLst>
                  <a:ext uri="{FF2B5EF4-FFF2-40B4-BE49-F238E27FC236}">
                    <a16:creationId xmlns:a16="http://schemas.microsoft.com/office/drawing/2014/main" id="{236BDDDE-8331-1669-D0D4-41D7790899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97592" y="3062263"/>
                <a:ext cx="90482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Düz Bağlayıcı 314">
                <a:extLst>
                  <a:ext uri="{FF2B5EF4-FFF2-40B4-BE49-F238E27FC236}">
                    <a16:creationId xmlns:a16="http://schemas.microsoft.com/office/drawing/2014/main" id="{F8819595-CDE9-ED72-E59C-D7CF9B17FD8F}"/>
                  </a:ext>
                </a:extLst>
              </p:cNvPr>
              <p:cNvCxnSpPr>
                <a:cxnSpLocks/>
                <a:stCxn id="89" idx="6"/>
                <a:endCxn id="75" idx="6"/>
              </p:cNvCxnSpPr>
              <p:nvPr/>
            </p:nvCxnSpPr>
            <p:spPr>
              <a:xfrm flipV="1">
                <a:off x="8850179" y="3054771"/>
                <a:ext cx="946935" cy="6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FB705506-6884-2A90-8AE2-CCBE0E670453}"/>
                  </a:ext>
                </a:extLst>
              </p:cNvPr>
              <p:cNvSpPr/>
              <p:nvPr/>
            </p:nvSpPr>
            <p:spPr>
              <a:xfrm>
                <a:off x="8892288" y="2919771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38488B70-D5FF-BF75-24D1-34A0AEE046B1}"/>
                  </a:ext>
                </a:extLst>
              </p:cNvPr>
              <p:cNvSpPr/>
              <p:nvPr/>
            </p:nvSpPr>
            <p:spPr>
              <a:xfrm>
                <a:off x="9209701" y="2919771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274EC6F1-A605-BB0D-F779-58B0E4701C0B}"/>
                  </a:ext>
                </a:extLst>
              </p:cNvPr>
              <p:cNvSpPr/>
              <p:nvPr/>
            </p:nvSpPr>
            <p:spPr>
              <a:xfrm>
                <a:off x="9527114" y="2919771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</a:p>
            </p:txBody>
          </p:sp>
          <p:cxnSp>
            <p:nvCxnSpPr>
              <p:cNvPr id="76" name="Düz Bağlayıcı 120">
                <a:extLst>
                  <a:ext uri="{FF2B5EF4-FFF2-40B4-BE49-F238E27FC236}">
                    <a16:creationId xmlns:a16="http://schemas.microsoft.com/office/drawing/2014/main" id="{975A7A98-54F0-14E2-E414-2A54462C60C7}"/>
                  </a:ext>
                </a:extLst>
              </p:cNvPr>
              <p:cNvCxnSpPr>
                <a:cxnSpLocks/>
                <a:stCxn id="90" idx="6"/>
                <a:endCxn id="80" idx="6"/>
              </p:cNvCxnSpPr>
              <p:nvPr/>
            </p:nvCxnSpPr>
            <p:spPr>
              <a:xfrm flipV="1">
                <a:off x="8855483" y="2494891"/>
                <a:ext cx="946935" cy="6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Düz Bağlayıcı 121">
                <a:extLst>
                  <a:ext uri="{FF2B5EF4-FFF2-40B4-BE49-F238E27FC236}">
                    <a16:creationId xmlns:a16="http://schemas.microsoft.com/office/drawing/2014/main" id="{40F512D7-71AF-246E-1476-6ED4DF2D1EA5}"/>
                  </a:ext>
                </a:extLst>
              </p:cNvPr>
              <p:cNvCxnSpPr>
                <a:cxnSpLocks/>
                <a:stCxn id="91" idx="6"/>
              </p:cNvCxnSpPr>
              <p:nvPr/>
            </p:nvCxnSpPr>
            <p:spPr>
              <a:xfrm flipV="1">
                <a:off x="8850179" y="2780641"/>
                <a:ext cx="952239" cy="193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BE36D55-F0A4-04EE-ACAE-EACA2A6CE900}"/>
                  </a:ext>
                </a:extLst>
              </p:cNvPr>
              <p:cNvSpPr/>
              <p:nvPr/>
            </p:nvSpPr>
            <p:spPr>
              <a:xfrm>
                <a:off x="8897592" y="2359891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50BBE10E-5868-BF0B-1800-304E772583EB}"/>
                  </a:ext>
                </a:extLst>
              </p:cNvPr>
              <p:cNvSpPr/>
              <p:nvPr/>
            </p:nvSpPr>
            <p:spPr>
              <a:xfrm>
                <a:off x="9215005" y="2359891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5DDA7D69-B5C1-07CC-7082-C3FC481DA623}"/>
                  </a:ext>
                </a:extLst>
              </p:cNvPr>
              <p:cNvSpPr/>
              <p:nvPr/>
            </p:nvSpPr>
            <p:spPr>
              <a:xfrm>
                <a:off x="9532418" y="2359891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</a:p>
            </p:txBody>
          </p:sp>
          <p:sp>
            <p:nvSpPr>
              <p:cNvPr id="81" name="Dikdörtgen 327">
                <a:extLst>
                  <a:ext uri="{FF2B5EF4-FFF2-40B4-BE49-F238E27FC236}">
                    <a16:creationId xmlns:a16="http://schemas.microsoft.com/office/drawing/2014/main" id="{4D1FBBAC-7BFC-C4BB-BD76-BBEB7D27AE67}"/>
                  </a:ext>
                </a:extLst>
              </p:cNvPr>
              <p:cNvSpPr/>
              <p:nvPr/>
            </p:nvSpPr>
            <p:spPr>
              <a:xfrm>
                <a:off x="8617900" y="3332321"/>
                <a:ext cx="1184518" cy="27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191F022-9BD5-6381-79D3-E593DCF60165}"/>
                  </a:ext>
                </a:extLst>
              </p:cNvPr>
              <p:cNvSpPr/>
              <p:nvPr/>
            </p:nvSpPr>
            <p:spPr>
              <a:xfrm>
                <a:off x="8892288" y="2641512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8FFAAAD8-1680-B312-3D94-59AE7127E22A}"/>
                  </a:ext>
                </a:extLst>
              </p:cNvPr>
              <p:cNvSpPr/>
              <p:nvPr/>
            </p:nvSpPr>
            <p:spPr>
              <a:xfrm>
                <a:off x="9209701" y="2641512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7773929-A8D5-C8AA-6484-15E9C6D3D97B}"/>
                  </a:ext>
                </a:extLst>
              </p:cNvPr>
              <p:cNvSpPr/>
              <p:nvPr/>
            </p:nvSpPr>
            <p:spPr>
              <a:xfrm>
                <a:off x="9527114" y="2641512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cxnSp>
            <p:nvCxnSpPr>
              <p:cNvPr id="85" name="Düz Bağlayıcı 120">
                <a:extLst>
                  <a:ext uri="{FF2B5EF4-FFF2-40B4-BE49-F238E27FC236}">
                    <a16:creationId xmlns:a16="http://schemas.microsoft.com/office/drawing/2014/main" id="{6984F892-B68B-E234-F8F3-73DEC1D84F6A}"/>
                  </a:ext>
                </a:extLst>
              </p:cNvPr>
              <p:cNvCxnSpPr>
                <a:cxnSpLocks/>
                <a:stCxn id="92" idx="2"/>
                <a:endCxn id="88" idx="6"/>
              </p:cNvCxnSpPr>
              <p:nvPr/>
            </p:nvCxnSpPr>
            <p:spPr>
              <a:xfrm flipV="1">
                <a:off x="8585739" y="2211665"/>
                <a:ext cx="1216935" cy="6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0DF4E7E6-D6A0-75CB-D4CC-68BA36CBD4B2}"/>
                  </a:ext>
                </a:extLst>
              </p:cNvPr>
              <p:cNvSpPr/>
              <p:nvPr/>
            </p:nvSpPr>
            <p:spPr>
              <a:xfrm>
                <a:off x="8897848" y="2076665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9A20710-6165-A1C7-E92B-8A48BE55E975}"/>
                  </a:ext>
                </a:extLst>
              </p:cNvPr>
              <p:cNvSpPr/>
              <p:nvPr/>
            </p:nvSpPr>
            <p:spPr>
              <a:xfrm>
                <a:off x="9215261" y="2076665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837CF351-289D-9E97-38E0-6BCE20998D6C}"/>
                  </a:ext>
                </a:extLst>
              </p:cNvPr>
              <p:cNvSpPr/>
              <p:nvPr/>
            </p:nvSpPr>
            <p:spPr>
              <a:xfrm>
                <a:off x="9532674" y="2076665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E8802799-B34B-8503-F6D0-C031FACF0DDF}"/>
                  </a:ext>
                </a:extLst>
              </p:cNvPr>
              <p:cNvSpPr/>
              <p:nvPr/>
            </p:nvSpPr>
            <p:spPr>
              <a:xfrm>
                <a:off x="8580179" y="2925835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7DA618A-5F2C-68C4-0DED-E4B0686577A1}"/>
                  </a:ext>
                </a:extLst>
              </p:cNvPr>
              <p:cNvSpPr/>
              <p:nvPr/>
            </p:nvSpPr>
            <p:spPr>
              <a:xfrm>
                <a:off x="8585483" y="2365955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82F4C55-50AE-F9BD-A8D1-4F2360F3E991}"/>
                  </a:ext>
                </a:extLst>
              </p:cNvPr>
              <p:cNvSpPr/>
              <p:nvPr/>
            </p:nvSpPr>
            <p:spPr>
              <a:xfrm>
                <a:off x="8580179" y="2647576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A0F5258-643A-879B-128A-7220E051AB55}"/>
                  </a:ext>
                </a:extLst>
              </p:cNvPr>
              <p:cNvSpPr/>
              <p:nvPr/>
            </p:nvSpPr>
            <p:spPr>
              <a:xfrm>
                <a:off x="8585739" y="2082729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B81F06C-D6CA-F0C0-C480-28F197B91BC0}"/>
              </a:ext>
            </a:extLst>
          </p:cNvPr>
          <p:cNvGrpSpPr/>
          <p:nvPr/>
        </p:nvGrpSpPr>
        <p:grpSpPr>
          <a:xfrm>
            <a:off x="6873044" y="2460678"/>
            <a:ext cx="1392937" cy="1997748"/>
            <a:chOff x="1241390" y="1741381"/>
            <a:chExt cx="1392937" cy="1997748"/>
          </a:xfrm>
        </p:grpSpPr>
        <p:sp>
          <p:nvSpPr>
            <p:cNvPr id="94" name="Rounded Rectangle 193">
              <a:extLst>
                <a:ext uri="{FF2B5EF4-FFF2-40B4-BE49-F238E27FC236}">
                  <a16:creationId xmlns:a16="http://schemas.microsoft.com/office/drawing/2014/main" id="{2E245BF8-58FC-11C4-4595-CF75ED2B023A}"/>
                </a:ext>
              </a:extLst>
            </p:cNvPr>
            <p:cNvSpPr/>
            <p:nvPr/>
          </p:nvSpPr>
          <p:spPr>
            <a:xfrm>
              <a:off x="1241391" y="1741382"/>
              <a:ext cx="1392936" cy="1997747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5" name="Rectangle 230">
              <a:extLst>
                <a:ext uri="{FF2B5EF4-FFF2-40B4-BE49-F238E27FC236}">
                  <a16:creationId xmlns:a16="http://schemas.microsoft.com/office/drawing/2014/main" id="{47917421-B280-ED79-3731-92804514B036}"/>
                </a:ext>
              </a:extLst>
            </p:cNvPr>
            <p:cNvSpPr/>
            <p:nvPr/>
          </p:nvSpPr>
          <p:spPr>
            <a:xfrm>
              <a:off x="1241390" y="1741381"/>
              <a:ext cx="1392936" cy="3156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Bank 1</a:t>
              </a:r>
              <a:endParaRPr lang="en-CH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EAFBB9A7-E500-F8A4-F883-041FD0A33B6F}"/>
                </a:ext>
              </a:extLst>
            </p:cNvPr>
            <p:cNvGrpSpPr/>
            <p:nvPr/>
          </p:nvGrpSpPr>
          <p:grpSpPr>
            <a:xfrm>
              <a:off x="1319168" y="2067183"/>
              <a:ext cx="1222495" cy="1525656"/>
              <a:chOff x="8580179" y="2076665"/>
              <a:chExt cx="1222495" cy="1525656"/>
            </a:xfrm>
          </p:grpSpPr>
          <p:cxnSp>
            <p:nvCxnSpPr>
              <p:cNvPr id="97" name="Düz Bağlayıcı 120">
                <a:extLst>
                  <a:ext uri="{FF2B5EF4-FFF2-40B4-BE49-F238E27FC236}">
                    <a16:creationId xmlns:a16="http://schemas.microsoft.com/office/drawing/2014/main" id="{254C94A3-B0ED-24FD-F647-04961AEC19F8}"/>
                  </a:ext>
                </a:extLst>
              </p:cNvPr>
              <p:cNvCxnSpPr>
                <a:cxnSpLocks/>
                <a:stCxn id="122" idx="0"/>
              </p:cNvCxnSpPr>
              <p:nvPr/>
            </p:nvCxnSpPr>
            <p:spPr>
              <a:xfrm>
                <a:off x="8720739" y="2082729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Düz Bağlayıcı 120">
                <a:extLst>
                  <a:ext uri="{FF2B5EF4-FFF2-40B4-BE49-F238E27FC236}">
                    <a16:creationId xmlns:a16="http://schemas.microsoft.com/office/drawing/2014/main" id="{ED8B4A41-2470-491F-92EE-8A0D2F04C7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35064" y="2082729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Düz Bağlayıcı 120">
                <a:extLst>
                  <a:ext uri="{FF2B5EF4-FFF2-40B4-BE49-F238E27FC236}">
                    <a16:creationId xmlns:a16="http://schemas.microsoft.com/office/drawing/2014/main" id="{491E0994-6E00-FF5E-7890-158726B18C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3714" y="2076665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Düz Bağlayıcı 120">
                <a:extLst>
                  <a:ext uri="{FF2B5EF4-FFF2-40B4-BE49-F238E27FC236}">
                    <a16:creationId xmlns:a16="http://schemas.microsoft.com/office/drawing/2014/main" id="{4618720B-32B0-3D9A-FE03-0AE5E15ABB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49389" y="2076665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Düz Bağlayıcı 313">
                <a:extLst>
                  <a:ext uri="{FF2B5EF4-FFF2-40B4-BE49-F238E27FC236}">
                    <a16:creationId xmlns:a16="http://schemas.microsoft.com/office/drawing/2014/main" id="{EB14C8AD-6DC2-FCC8-FF42-3EC5B0FBF2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97592" y="3062263"/>
                <a:ext cx="90482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Düz Bağlayıcı 314">
                <a:extLst>
                  <a:ext uri="{FF2B5EF4-FFF2-40B4-BE49-F238E27FC236}">
                    <a16:creationId xmlns:a16="http://schemas.microsoft.com/office/drawing/2014/main" id="{63EE1EE1-2D10-BC09-1EBF-16B1BA0D5021}"/>
                  </a:ext>
                </a:extLst>
              </p:cNvPr>
              <p:cNvCxnSpPr>
                <a:cxnSpLocks/>
                <a:stCxn id="119" idx="6"/>
                <a:endCxn id="105" idx="6"/>
              </p:cNvCxnSpPr>
              <p:nvPr/>
            </p:nvCxnSpPr>
            <p:spPr>
              <a:xfrm flipV="1">
                <a:off x="8850179" y="3054771"/>
                <a:ext cx="946935" cy="6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9C50D285-3AAE-54E2-31A6-1C4C47ACC4C9}"/>
                  </a:ext>
                </a:extLst>
              </p:cNvPr>
              <p:cNvSpPr/>
              <p:nvPr/>
            </p:nvSpPr>
            <p:spPr>
              <a:xfrm>
                <a:off x="8892288" y="2919771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815AE638-DF63-4101-C8D2-3464CCB0D9E3}"/>
                  </a:ext>
                </a:extLst>
              </p:cNvPr>
              <p:cNvSpPr/>
              <p:nvPr/>
            </p:nvSpPr>
            <p:spPr>
              <a:xfrm>
                <a:off x="9209701" y="2919771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4FEA3AC5-6AFD-AEAE-8574-7CBACEB29471}"/>
                  </a:ext>
                </a:extLst>
              </p:cNvPr>
              <p:cNvSpPr/>
              <p:nvPr/>
            </p:nvSpPr>
            <p:spPr>
              <a:xfrm>
                <a:off x="9527114" y="2919771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</a:p>
            </p:txBody>
          </p:sp>
          <p:cxnSp>
            <p:nvCxnSpPr>
              <p:cNvPr id="106" name="Düz Bağlayıcı 120">
                <a:extLst>
                  <a:ext uri="{FF2B5EF4-FFF2-40B4-BE49-F238E27FC236}">
                    <a16:creationId xmlns:a16="http://schemas.microsoft.com/office/drawing/2014/main" id="{A83DD200-A049-FD36-7B04-432395154865}"/>
                  </a:ext>
                </a:extLst>
              </p:cNvPr>
              <p:cNvCxnSpPr>
                <a:cxnSpLocks/>
                <a:stCxn id="120" idx="6"/>
                <a:endCxn id="110" idx="6"/>
              </p:cNvCxnSpPr>
              <p:nvPr/>
            </p:nvCxnSpPr>
            <p:spPr>
              <a:xfrm flipV="1">
                <a:off x="8855483" y="2494891"/>
                <a:ext cx="946935" cy="6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Düz Bağlayıcı 121">
                <a:extLst>
                  <a:ext uri="{FF2B5EF4-FFF2-40B4-BE49-F238E27FC236}">
                    <a16:creationId xmlns:a16="http://schemas.microsoft.com/office/drawing/2014/main" id="{DCF01696-7CD0-769E-FD2E-A4FDA4552410}"/>
                  </a:ext>
                </a:extLst>
              </p:cNvPr>
              <p:cNvCxnSpPr>
                <a:cxnSpLocks/>
                <a:stCxn id="121" idx="6"/>
              </p:cNvCxnSpPr>
              <p:nvPr/>
            </p:nvCxnSpPr>
            <p:spPr>
              <a:xfrm flipV="1">
                <a:off x="8850179" y="2780641"/>
                <a:ext cx="952239" cy="193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86E37EB5-6E6D-FDD1-E5D9-B0AB1394C0ED}"/>
                  </a:ext>
                </a:extLst>
              </p:cNvPr>
              <p:cNvSpPr/>
              <p:nvPr/>
            </p:nvSpPr>
            <p:spPr>
              <a:xfrm>
                <a:off x="8897592" y="2359891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5E74900B-7CDC-FFB3-6DD8-82DD4EDEEC92}"/>
                  </a:ext>
                </a:extLst>
              </p:cNvPr>
              <p:cNvSpPr/>
              <p:nvPr/>
            </p:nvSpPr>
            <p:spPr>
              <a:xfrm>
                <a:off x="9215005" y="2359891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AB0C84AB-61D9-35CD-8893-6731022C02BB}"/>
                  </a:ext>
                </a:extLst>
              </p:cNvPr>
              <p:cNvSpPr/>
              <p:nvPr/>
            </p:nvSpPr>
            <p:spPr>
              <a:xfrm>
                <a:off x="9532418" y="2359891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</a:p>
            </p:txBody>
          </p:sp>
          <p:sp>
            <p:nvSpPr>
              <p:cNvPr id="111" name="Dikdörtgen 327">
                <a:extLst>
                  <a:ext uri="{FF2B5EF4-FFF2-40B4-BE49-F238E27FC236}">
                    <a16:creationId xmlns:a16="http://schemas.microsoft.com/office/drawing/2014/main" id="{5EBAA4BB-2F0C-CABC-0889-4B6090252BBD}"/>
                  </a:ext>
                </a:extLst>
              </p:cNvPr>
              <p:cNvSpPr/>
              <p:nvPr/>
            </p:nvSpPr>
            <p:spPr>
              <a:xfrm>
                <a:off x="8617900" y="3332321"/>
                <a:ext cx="1184518" cy="27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08B5F40F-2292-2F05-A914-73A37E2591F5}"/>
                  </a:ext>
                </a:extLst>
              </p:cNvPr>
              <p:cNvSpPr/>
              <p:nvPr/>
            </p:nvSpPr>
            <p:spPr>
              <a:xfrm>
                <a:off x="8892288" y="2641512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DF77C7AA-0409-FE34-DFD3-E04755604D3D}"/>
                  </a:ext>
                </a:extLst>
              </p:cNvPr>
              <p:cNvSpPr/>
              <p:nvPr/>
            </p:nvSpPr>
            <p:spPr>
              <a:xfrm>
                <a:off x="9209701" y="2641512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03C6B078-9B45-750F-8039-9B2285DFF6B6}"/>
                  </a:ext>
                </a:extLst>
              </p:cNvPr>
              <p:cNvSpPr/>
              <p:nvPr/>
            </p:nvSpPr>
            <p:spPr>
              <a:xfrm>
                <a:off x="9527114" y="2641512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cxnSp>
            <p:nvCxnSpPr>
              <p:cNvPr id="115" name="Düz Bağlayıcı 120">
                <a:extLst>
                  <a:ext uri="{FF2B5EF4-FFF2-40B4-BE49-F238E27FC236}">
                    <a16:creationId xmlns:a16="http://schemas.microsoft.com/office/drawing/2014/main" id="{3E99360C-F40B-466A-F4B4-B6C6C3B39887}"/>
                  </a:ext>
                </a:extLst>
              </p:cNvPr>
              <p:cNvCxnSpPr>
                <a:cxnSpLocks/>
                <a:stCxn id="122" idx="2"/>
                <a:endCxn id="118" idx="6"/>
              </p:cNvCxnSpPr>
              <p:nvPr/>
            </p:nvCxnSpPr>
            <p:spPr>
              <a:xfrm flipV="1">
                <a:off x="8585739" y="2211665"/>
                <a:ext cx="1216935" cy="6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0FD667A2-7082-093A-00AF-6E01475FDE71}"/>
                  </a:ext>
                </a:extLst>
              </p:cNvPr>
              <p:cNvSpPr/>
              <p:nvPr/>
            </p:nvSpPr>
            <p:spPr>
              <a:xfrm>
                <a:off x="8897848" y="2076665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7DDFD696-C9CC-1CBB-8A99-70A430A4089E}"/>
                  </a:ext>
                </a:extLst>
              </p:cNvPr>
              <p:cNvSpPr/>
              <p:nvPr/>
            </p:nvSpPr>
            <p:spPr>
              <a:xfrm>
                <a:off x="9215261" y="2076665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6121DE55-37FD-4F40-DDFA-8A041BECA483}"/>
                  </a:ext>
                </a:extLst>
              </p:cNvPr>
              <p:cNvSpPr/>
              <p:nvPr/>
            </p:nvSpPr>
            <p:spPr>
              <a:xfrm>
                <a:off x="9532674" y="2076665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3EC2505E-340E-71A0-70A0-3C8430DEA426}"/>
                  </a:ext>
                </a:extLst>
              </p:cNvPr>
              <p:cNvSpPr/>
              <p:nvPr/>
            </p:nvSpPr>
            <p:spPr>
              <a:xfrm>
                <a:off x="8580179" y="2925835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10DF99EF-B5BC-F0F8-F5DE-4CA3198CC2B0}"/>
                  </a:ext>
                </a:extLst>
              </p:cNvPr>
              <p:cNvSpPr/>
              <p:nvPr/>
            </p:nvSpPr>
            <p:spPr>
              <a:xfrm>
                <a:off x="8585483" y="2365955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6B731172-9375-332F-CE1A-59D0FF13BECC}"/>
                  </a:ext>
                </a:extLst>
              </p:cNvPr>
              <p:cNvSpPr/>
              <p:nvPr/>
            </p:nvSpPr>
            <p:spPr>
              <a:xfrm>
                <a:off x="8580179" y="2647576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6C62D9F4-476D-0D8A-38BA-0587ADB29E22}"/>
                  </a:ext>
                </a:extLst>
              </p:cNvPr>
              <p:cNvSpPr/>
              <p:nvPr/>
            </p:nvSpPr>
            <p:spPr>
              <a:xfrm>
                <a:off x="8585739" y="2082729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A24816C-696A-F73C-D4C3-306A49DFBB41}"/>
              </a:ext>
            </a:extLst>
          </p:cNvPr>
          <p:cNvGrpSpPr/>
          <p:nvPr/>
        </p:nvGrpSpPr>
        <p:grpSpPr>
          <a:xfrm>
            <a:off x="5417160" y="2460449"/>
            <a:ext cx="1392937" cy="1997748"/>
            <a:chOff x="1241390" y="1741381"/>
            <a:chExt cx="1392937" cy="1997748"/>
          </a:xfrm>
        </p:grpSpPr>
        <p:sp>
          <p:nvSpPr>
            <p:cNvPr id="124" name="Rounded Rectangle 193">
              <a:extLst>
                <a:ext uri="{FF2B5EF4-FFF2-40B4-BE49-F238E27FC236}">
                  <a16:creationId xmlns:a16="http://schemas.microsoft.com/office/drawing/2014/main" id="{6514FAEF-73DF-0370-DA1E-4AAFDAC3AB17}"/>
                </a:ext>
              </a:extLst>
            </p:cNvPr>
            <p:cNvSpPr/>
            <p:nvPr/>
          </p:nvSpPr>
          <p:spPr>
            <a:xfrm>
              <a:off x="1241391" y="1741382"/>
              <a:ext cx="1392936" cy="1997747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25" name="Rectangle 230">
              <a:extLst>
                <a:ext uri="{FF2B5EF4-FFF2-40B4-BE49-F238E27FC236}">
                  <a16:creationId xmlns:a16="http://schemas.microsoft.com/office/drawing/2014/main" id="{9BDADA62-CFC6-798C-FE69-440A4C51D457}"/>
                </a:ext>
              </a:extLst>
            </p:cNvPr>
            <p:cNvSpPr/>
            <p:nvPr/>
          </p:nvSpPr>
          <p:spPr>
            <a:xfrm>
              <a:off x="1241390" y="1741381"/>
              <a:ext cx="1392936" cy="3156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Bank 0</a:t>
              </a:r>
              <a:endParaRPr lang="en-CH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385C40B-B9FB-A58F-D33C-8B8CCE0D9996}"/>
                </a:ext>
              </a:extLst>
            </p:cNvPr>
            <p:cNvGrpSpPr/>
            <p:nvPr/>
          </p:nvGrpSpPr>
          <p:grpSpPr>
            <a:xfrm>
              <a:off x="1319168" y="2067183"/>
              <a:ext cx="1222495" cy="1525656"/>
              <a:chOff x="8580179" y="2076665"/>
              <a:chExt cx="1222495" cy="1525656"/>
            </a:xfrm>
          </p:grpSpPr>
          <p:cxnSp>
            <p:nvCxnSpPr>
              <p:cNvPr id="127" name="Düz Bağlayıcı 120">
                <a:extLst>
                  <a:ext uri="{FF2B5EF4-FFF2-40B4-BE49-F238E27FC236}">
                    <a16:creationId xmlns:a16="http://schemas.microsoft.com/office/drawing/2014/main" id="{249F1D9C-8C99-3FA1-8FC3-0D4E30EB934D}"/>
                  </a:ext>
                </a:extLst>
              </p:cNvPr>
              <p:cNvCxnSpPr>
                <a:cxnSpLocks/>
                <a:stCxn id="152" idx="0"/>
              </p:cNvCxnSpPr>
              <p:nvPr/>
            </p:nvCxnSpPr>
            <p:spPr>
              <a:xfrm>
                <a:off x="8720739" y="2082729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Düz Bağlayıcı 120">
                <a:extLst>
                  <a:ext uri="{FF2B5EF4-FFF2-40B4-BE49-F238E27FC236}">
                    <a16:creationId xmlns:a16="http://schemas.microsoft.com/office/drawing/2014/main" id="{B461F307-5F48-5928-5933-56C9CEEDB4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35064" y="2082729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Düz Bağlayıcı 120">
                <a:extLst>
                  <a:ext uri="{FF2B5EF4-FFF2-40B4-BE49-F238E27FC236}">
                    <a16:creationId xmlns:a16="http://schemas.microsoft.com/office/drawing/2014/main" id="{F439EDE1-BF9D-8975-C14E-1E33E911F6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3714" y="2076665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Düz Bağlayıcı 120">
                <a:extLst>
                  <a:ext uri="{FF2B5EF4-FFF2-40B4-BE49-F238E27FC236}">
                    <a16:creationId xmlns:a16="http://schemas.microsoft.com/office/drawing/2014/main" id="{AC35A4C1-0F3F-E8A9-3E12-12F48537D0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49389" y="2076665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Düz Bağlayıcı 313">
                <a:extLst>
                  <a:ext uri="{FF2B5EF4-FFF2-40B4-BE49-F238E27FC236}">
                    <a16:creationId xmlns:a16="http://schemas.microsoft.com/office/drawing/2014/main" id="{3ABB77C4-6DD6-600B-6A31-5849738EA2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97592" y="3062263"/>
                <a:ext cx="90482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Düz Bağlayıcı 314">
                <a:extLst>
                  <a:ext uri="{FF2B5EF4-FFF2-40B4-BE49-F238E27FC236}">
                    <a16:creationId xmlns:a16="http://schemas.microsoft.com/office/drawing/2014/main" id="{E440DD54-9972-08E1-AAE8-029C88D7B719}"/>
                  </a:ext>
                </a:extLst>
              </p:cNvPr>
              <p:cNvCxnSpPr>
                <a:cxnSpLocks/>
                <a:stCxn id="149" idx="6"/>
                <a:endCxn id="135" idx="6"/>
              </p:cNvCxnSpPr>
              <p:nvPr/>
            </p:nvCxnSpPr>
            <p:spPr>
              <a:xfrm flipV="1">
                <a:off x="8850179" y="3054771"/>
                <a:ext cx="946935" cy="6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3BF5BFCC-2384-4332-7A4D-9F51C11DEF64}"/>
                  </a:ext>
                </a:extLst>
              </p:cNvPr>
              <p:cNvSpPr/>
              <p:nvPr/>
            </p:nvSpPr>
            <p:spPr>
              <a:xfrm>
                <a:off x="8892288" y="2919771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9B3456DD-1336-8769-6CA5-334455E647E0}"/>
                  </a:ext>
                </a:extLst>
              </p:cNvPr>
              <p:cNvSpPr/>
              <p:nvPr/>
            </p:nvSpPr>
            <p:spPr>
              <a:xfrm>
                <a:off x="9209701" y="2919771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D12E9D9E-C61B-AF44-A3E3-58359067E124}"/>
                  </a:ext>
                </a:extLst>
              </p:cNvPr>
              <p:cNvSpPr/>
              <p:nvPr/>
            </p:nvSpPr>
            <p:spPr>
              <a:xfrm>
                <a:off x="9527114" y="2919771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</a:p>
            </p:txBody>
          </p:sp>
          <p:cxnSp>
            <p:nvCxnSpPr>
              <p:cNvPr id="136" name="Düz Bağlayıcı 120">
                <a:extLst>
                  <a:ext uri="{FF2B5EF4-FFF2-40B4-BE49-F238E27FC236}">
                    <a16:creationId xmlns:a16="http://schemas.microsoft.com/office/drawing/2014/main" id="{FF610EE7-13FB-B782-60C5-43E90BCA9B6D}"/>
                  </a:ext>
                </a:extLst>
              </p:cNvPr>
              <p:cNvCxnSpPr>
                <a:cxnSpLocks/>
                <a:stCxn id="150" idx="6"/>
                <a:endCxn id="140" idx="6"/>
              </p:cNvCxnSpPr>
              <p:nvPr/>
            </p:nvCxnSpPr>
            <p:spPr>
              <a:xfrm flipV="1">
                <a:off x="8855483" y="2494891"/>
                <a:ext cx="946935" cy="6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Düz Bağlayıcı 121">
                <a:extLst>
                  <a:ext uri="{FF2B5EF4-FFF2-40B4-BE49-F238E27FC236}">
                    <a16:creationId xmlns:a16="http://schemas.microsoft.com/office/drawing/2014/main" id="{87677B4D-351C-806C-1542-F6120A79BF06}"/>
                  </a:ext>
                </a:extLst>
              </p:cNvPr>
              <p:cNvCxnSpPr>
                <a:cxnSpLocks/>
                <a:stCxn id="151" idx="6"/>
              </p:cNvCxnSpPr>
              <p:nvPr/>
            </p:nvCxnSpPr>
            <p:spPr>
              <a:xfrm flipV="1">
                <a:off x="8850179" y="2780641"/>
                <a:ext cx="952239" cy="193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100ED422-27A8-8C83-FCF3-FBB617D97D0C}"/>
                  </a:ext>
                </a:extLst>
              </p:cNvPr>
              <p:cNvSpPr/>
              <p:nvPr/>
            </p:nvSpPr>
            <p:spPr>
              <a:xfrm>
                <a:off x="8897592" y="2359891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A81897E5-936E-605C-1ACB-14A4360750AB}"/>
                  </a:ext>
                </a:extLst>
              </p:cNvPr>
              <p:cNvSpPr/>
              <p:nvPr/>
            </p:nvSpPr>
            <p:spPr>
              <a:xfrm>
                <a:off x="9215005" y="2359891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D5833A89-647B-40C0-61BE-5D6D000BC7A2}"/>
                  </a:ext>
                </a:extLst>
              </p:cNvPr>
              <p:cNvSpPr/>
              <p:nvPr/>
            </p:nvSpPr>
            <p:spPr>
              <a:xfrm>
                <a:off x="9532418" y="2359891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</a:p>
            </p:txBody>
          </p:sp>
          <p:sp>
            <p:nvSpPr>
              <p:cNvPr id="141" name="Dikdörtgen 327">
                <a:extLst>
                  <a:ext uri="{FF2B5EF4-FFF2-40B4-BE49-F238E27FC236}">
                    <a16:creationId xmlns:a16="http://schemas.microsoft.com/office/drawing/2014/main" id="{D509274F-4CCE-6907-456B-A64F4777FB21}"/>
                  </a:ext>
                </a:extLst>
              </p:cNvPr>
              <p:cNvSpPr/>
              <p:nvPr/>
            </p:nvSpPr>
            <p:spPr>
              <a:xfrm>
                <a:off x="8617900" y="3332321"/>
                <a:ext cx="1184518" cy="27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7FAA859B-8B1E-60E4-30D9-9CE81920D615}"/>
                  </a:ext>
                </a:extLst>
              </p:cNvPr>
              <p:cNvSpPr/>
              <p:nvPr/>
            </p:nvSpPr>
            <p:spPr>
              <a:xfrm>
                <a:off x="8892288" y="2641512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81B0238-DAAA-2524-0700-3C255939FB7E}"/>
                  </a:ext>
                </a:extLst>
              </p:cNvPr>
              <p:cNvSpPr/>
              <p:nvPr/>
            </p:nvSpPr>
            <p:spPr>
              <a:xfrm>
                <a:off x="9209701" y="2641512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18C44C77-55BE-5A0D-28EC-46789BAEEA96}"/>
                  </a:ext>
                </a:extLst>
              </p:cNvPr>
              <p:cNvSpPr/>
              <p:nvPr/>
            </p:nvSpPr>
            <p:spPr>
              <a:xfrm>
                <a:off x="9527114" y="2641512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cxnSp>
            <p:nvCxnSpPr>
              <p:cNvPr id="145" name="Düz Bağlayıcı 120">
                <a:extLst>
                  <a:ext uri="{FF2B5EF4-FFF2-40B4-BE49-F238E27FC236}">
                    <a16:creationId xmlns:a16="http://schemas.microsoft.com/office/drawing/2014/main" id="{CFE3E212-6B1A-659E-C296-C3F9B3A18821}"/>
                  </a:ext>
                </a:extLst>
              </p:cNvPr>
              <p:cNvCxnSpPr>
                <a:cxnSpLocks/>
                <a:stCxn id="152" idx="2"/>
                <a:endCxn id="148" idx="6"/>
              </p:cNvCxnSpPr>
              <p:nvPr/>
            </p:nvCxnSpPr>
            <p:spPr>
              <a:xfrm flipV="1">
                <a:off x="8585739" y="2211665"/>
                <a:ext cx="1216935" cy="6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60D9840A-2439-85AB-57CF-8A8195166BB9}"/>
                  </a:ext>
                </a:extLst>
              </p:cNvPr>
              <p:cNvSpPr/>
              <p:nvPr/>
            </p:nvSpPr>
            <p:spPr>
              <a:xfrm>
                <a:off x="8897848" y="2076665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570FFDB-4C95-56B8-8821-2B74F93CF845}"/>
                  </a:ext>
                </a:extLst>
              </p:cNvPr>
              <p:cNvSpPr/>
              <p:nvPr/>
            </p:nvSpPr>
            <p:spPr>
              <a:xfrm>
                <a:off x="9215261" y="2076665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88D34193-4059-5A0A-CDDE-1CD75EDDC551}"/>
                  </a:ext>
                </a:extLst>
              </p:cNvPr>
              <p:cNvSpPr/>
              <p:nvPr/>
            </p:nvSpPr>
            <p:spPr>
              <a:xfrm>
                <a:off x="9532674" y="2076665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1F9885EA-BF59-B9F6-5CAC-0C835654D6FE}"/>
                  </a:ext>
                </a:extLst>
              </p:cNvPr>
              <p:cNvSpPr/>
              <p:nvPr/>
            </p:nvSpPr>
            <p:spPr>
              <a:xfrm>
                <a:off x="8580179" y="2925835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FFE0C2BB-F16D-E9D4-E4FF-FFA127508C1E}"/>
                  </a:ext>
                </a:extLst>
              </p:cNvPr>
              <p:cNvSpPr/>
              <p:nvPr/>
            </p:nvSpPr>
            <p:spPr>
              <a:xfrm>
                <a:off x="8585483" y="2365955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A2FC264D-E4A0-A844-4F89-413E1CE14D72}"/>
                  </a:ext>
                </a:extLst>
              </p:cNvPr>
              <p:cNvSpPr/>
              <p:nvPr/>
            </p:nvSpPr>
            <p:spPr>
              <a:xfrm>
                <a:off x="8580179" y="2647576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ABBFDBA8-9F0B-6792-037D-7C81E0EEF10D}"/>
                  </a:ext>
                </a:extLst>
              </p:cNvPr>
              <p:cNvSpPr/>
              <p:nvPr/>
            </p:nvSpPr>
            <p:spPr>
              <a:xfrm>
                <a:off x="8585739" y="2082729"/>
                <a:ext cx="270000" cy="27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</p:grp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D93C3A36-2591-F8A4-0B4F-1311768B4CE4}"/>
              </a:ext>
            </a:extLst>
          </p:cNvPr>
          <p:cNvGrpSpPr/>
          <p:nvPr/>
        </p:nvGrpSpPr>
        <p:grpSpPr>
          <a:xfrm>
            <a:off x="1842024" y="2776135"/>
            <a:ext cx="6333821" cy="1538239"/>
            <a:chOff x="1842024" y="2776135"/>
            <a:chExt cx="6333821" cy="1538239"/>
          </a:xfrm>
        </p:grpSpPr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4BD9032D-01CE-7F28-7A48-CD148EA661DE}"/>
                </a:ext>
              </a:extLst>
            </p:cNvPr>
            <p:cNvGrpSpPr/>
            <p:nvPr/>
          </p:nvGrpSpPr>
          <p:grpSpPr>
            <a:xfrm>
              <a:off x="1842024" y="2776208"/>
              <a:ext cx="1221781" cy="1524704"/>
              <a:chOff x="1842024" y="2776208"/>
              <a:chExt cx="1221781" cy="1524704"/>
            </a:xfrm>
          </p:grpSpPr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C70C43E0-B939-2E34-0C48-719814BD070A}"/>
                  </a:ext>
                </a:extLst>
              </p:cNvPr>
              <p:cNvGrpSpPr/>
              <p:nvPr/>
            </p:nvGrpSpPr>
            <p:grpSpPr>
              <a:xfrm>
                <a:off x="1842024" y="2776208"/>
                <a:ext cx="1217191" cy="559290"/>
                <a:chOff x="1842024" y="2776208"/>
                <a:chExt cx="1217191" cy="559290"/>
              </a:xfrm>
            </p:grpSpPr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9B9CEBEF-A829-A961-0B94-CC8880107C1C}"/>
                    </a:ext>
                  </a:extLst>
                </p:cNvPr>
                <p:cNvSpPr/>
                <p:nvPr/>
              </p:nvSpPr>
              <p:spPr>
                <a:xfrm>
                  <a:off x="2154133" y="3059434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d</a:t>
                  </a:r>
                </a:p>
              </p:txBody>
            </p:sp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879F9503-A007-51AD-8EF8-47B64A28FE04}"/>
                    </a:ext>
                  </a:extLst>
                </p:cNvPr>
                <p:cNvSpPr/>
                <p:nvPr/>
              </p:nvSpPr>
              <p:spPr>
                <a:xfrm>
                  <a:off x="2471546" y="3059434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s</a:t>
                  </a:r>
                </a:p>
              </p:txBody>
            </p: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F1F49D36-ABC6-53CE-D840-236B9823F677}"/>
                    </a:ext>
                  </a:extLst>
                </p:cNvPr>
                <p:cNvSpPr/>
                <p:nvPr/>
              </p:nvSpPr>
              <p:spPr>
                <a:xfrm>
                  <a:off x="2788959" y="3059434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t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15F443E7-C74A-3152-D66D-BA9492C40BCD}"/>
                    </a:ext>
                  </a:extLst>
                </p:cNvPr>
                <p:cNvSpPr/>
                <p:nvPr/>
              </p:nvSpPr>
              <p:spPr>
                <a:xfrm>
                  <a:off x="2154389" y="2776208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s</a:t>
                  </a:r>
                </a:p>
              </p:txBody>
            </p:sp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6C51F199-CD62-61F6-95EB-5AF4910B198B}"/>
                    </a:ext>
                  </a:extLst>
                </p:cNvPr>
                <p:cNvSpPr/>
                <p:nvPr/>
              </p:nvSpPr>
              <p:spPr>
                <a:xfrm>
                  <a:off x="2471802" y="2776208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r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1B486822-6AEE-993C-87EF-257681F76315}"/>
                    </a:ext>
                  </a:extLst>
                </p:cNvPr>
                <p:cNvSpPr/>
                <p:nvPr/>
              </p:nvSpPr>
              <p:spPr>
                <a:xfrm>
                  <a:off x="2789215" y="2776208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c</a:t>
                  </a:r>
                </a:p>
              </p:txBody>
            </p:sp>
            <p:sp>
              <p:nvSpPr>
                <p:cNvPr id="170" name="Oval 169">
                  <a:extLst>
                    <a:ext uri="{FF2B5EF4-FFF2-40B4-BE49-F238E27FC236}">
                      <a16:creationId xmlns:a16="http://schemas.microsoft.com/office/drawing/2014/main" id="{33961601-DA65-8D92-3A64-78413337875D}"/>
                    </a:ext>
                  </a:extLst>
                </p:cNvPr>
                <p:cNvSpPr/>
                <p:nvPr/>
              </p:nvSpPr>
              <p:spPr>
                <a:xfrm>
                  <a:off x="1842024" y="3065498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R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48F70F33-53E5-2E91-EFE9-BAD59040D8C2}"/>
                    </a:ext>
                  </a:extLst>
                </p:cNvPr>
                <p:cNvSpPr/>
                <p:nvPr/>
              </p:nvSpPr>
              <p:spPr>
                <a:xfrm>
                  <a:off x="1842280" y="2782272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R</a:t>
                  </a:r>
                </a:p>
              </p:txBody>
            </p:sp>
          </p:grpSp>
          <p:sp>
            <p:nvSpPr>
              <p:cNvPr id="201" name="Dikdörtgen 327">
                <a:extLst>
                  <a:ext uri="{FF2B5EF4-FFF2-40B4-BE49-F238E27FC236}">
                    <a16:creationId xmlns:a16="http://schemas.microsoft.com/office/drawing/2014/main" id="{C13D6AFD-BA75-60D9-C737-0DE5FBC8BA65}"/>
                  </a:ext>
                </a:extLst>
              </p:cNvPr>
              <p:cNvSpPr/>
              <p:nvPr/>
            </p:nvSpPr>
            <p:spPr>
              <a:xfrm>
                <a:off x="1879287" y="4030912"/>
                <a:ext cx="1184518" cy="270000"/>
              </a:xfrm>
              <a:prstGeom prst="rect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8857837E-2643-7782-A198-5712656AC8D4}"/>
                </a:ext>
              </a:extLst>
            </p:cNvPr>
            <p:cNvGrpSpPr/>
            <p:nvPr/>
          </p:nvGrpSpPr>
          <p:grpSpPr>
            <a:xfrm>
              <a:off x="3303306" y="2776135"/>
              <a:ext cx="1217191" cy="1530038"/>
              <a:chOff x="3303306" y="2776135"/>
              <a:chExt cx="1217191" cy="1530038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B63CD3FC-E871-152A-EE3E-DD146E75B0B4}"/>
                  </a:ext>
                </a:extLst>
              </p:cNvPr>
              <p:cNvGrpSpPr/>
              <p:nvPr/>
            </p:nvGrpSpPr>
            <p:grpSpPr>
              <a:xfrm>
                <a:off x="3303306" y="2776135"/>
                <a:ext cx="1217191" cy="559290"/>
                <a:chOff x="1842024" y="2776208"/>
                <a:chExt cx="1217191" cy="559290"/>
              </a:xfrm>
            </p:grpSpPr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EB573E31-F610-69C6-A093-F5CF7D08FD35}"/>
                    </a:ext>
                  </a:extLst>
                </p:cNvPr>
                <p:cNvSpPr/>
                <p:nvPr/>
              </p:nvSpPr>
              <p:spPr>
                <a:xfrm>
                  <a:off x="2154133" y="3059434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d</a:t>
                  </a:r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6B99D384-771E-2041-741A-14503EB1C46D}"/>
                    </a:ext>
                  </a:extLst>
                </p:cNvPr>
                <p:cNvSpPr/>
                <p:nvPr/>
              </p:nvSpPr>
              <p:spPr>
                <a:xfrm>
                  <a:off x="2471546" y="3059434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s</a:t>
                  </a:r>
                </a:p>
              </p:txBody>
            </p:sp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8244D1B7-98C3-3F74-372F-8E68249C2E79}"/>
                    </a:ext>
                  </a:extLst>
                </p:cNvPr>
                <p:cNvSpPr/>
                <p:nvPr/>
              </p:nvSpPr>
              <p:spPr>
                <a:xfrm>
                  <a:off x="2788959" y="3059434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t</a:t>
                  </a:r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75552738-6A8B-392D-9F3C-C9378F220634}"/>
                    </a:ext>
                  </a:extLst>
                </p:cNvPr>
                <p:cNvSpPr/>
                <p:nvPr/>
              </p:nvSpPr>
              <p:spPr>
                <a:xfrm>
                  <a:off x="2154389" y="2776208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s</a:t>
                  </a:r>
                </a:p>
              </p:txBody>
            </p: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A5BA002D-DACA-59DF-814A-146640901711}"/>
                    </a:ext>
                  </a:extLst>
                </p:cNvPr>
                <p:cNvSpPr/>
                <p:nvPr/>
              </p:nvSpPr>
              <p:spPr>
                <a:xfrm>
                  <a:off x="2471802" y="2776208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r</a:t>
                  </a:r>
                </a:p>
              </p:txBody>
            </p: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5B937852-C5F8-31B7-BADF-7D1676025901}"/>
                    </a:ext>
                  </a:extLst>
                </p:cNvPr>
                <p:cNvSpPr/>
                <p:nvPr/>
              </p:nvSpPr>
              <p:spPr>
                <a:xfrm>
                  <a:off x="2789215" y="2776208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c</a:t>
                  </a:r>
                </a:p>
              </p:txBody>
            </p: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C8AEEF02-51B7-E172-DE58-57EB3D962681}"/>
                    </a:ext>
                  </a:extLst>
                </p:cNvPr>
                <p:cNvSpPr/>
                <p:nvPr/>
              </p:nvSpPr>
              <p:spPr>
                <a:xfrm>
                  <a:off x="1842024" y="3065498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R</a:t>
                  </a:r>
                </a:p>
              </p:txBody>
            </p:sp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FE7E8488-EBA4-F3D7-9E2C-ABF4504D90EA}"/>
                    </a:ext>
                  </a:extLst>
                </p:cNvPr>
                <p:cNvSpPr/>
                <p:nvPr/>
              </p:nvSpPr>
              <p:spPr>
                <a:xfrm>
                  <a:off x="1842280" y="2782272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R</a:t>
                  </a:r>
                </a:p>
              </p:txBody>
            </p:sp>
          </p:grpSp>
          <p:sp>
            <p:nvSpPr>
              <p:cNvPr id="202" name="Dikdörtgen 327">
                <a:extLst>
                  <a:ext uri="{FF2B5EF4-FFF2-40B4-BE49-F238E27FC236}">
                    <a16:creationId xmlns:a16="http://schemas.microsoft.com/office/drawing/2014/main" id="{02D1135A-21F2-0ECC-AD7E-D67662E2AA0A}"/>
                  </a:ext>
                </a:extLst>
              </p:cNvPr>
              <p:cNvSpPr/>
              <p:nvPr/>
            </p:nvSpPr>
            <p:spPr>
              <a:xfrm>
                <a:off x="3335723" y="4036173"/>
                <a:ext cx="1184518" cy="270000"/>
              </a:xfrm>
              <a:prstGeom prst="rect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487E1B86-898C-F83F-81A4-299E5D6AEDBF}"/>
                </a:ext>
              </a:extLst>
            </p:cNvPr>
            <p:cNvGrpSpPr/>
            <p:nvPr/>
          </p:nvGrpSpPr>
          <p:grpSpPr>
            <a:xfrm>
              <a:off x="5505032" y="2784108"/>
              <a:ext cx="1217191" cy="1530266"/>
              <a:chOff x="5505032" y="2784108"/>
              <a:chExt cx="1217191" cy="1530266"/>
            </a:xfrm>
          </p:grpSpPr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6BFBB4E2-FDF3-A929-5486-17CF9718A2F1}"/>
                  </a:ext>
                </a:extLst>
              </p:cNvPr>
              <p:cNvGrpSpPr/>
              <p:nvPr/>
            </p:nvGrpSpPr>
            <p:grpSpPr>
              <a:xfrm>
                <a:off x="5505032" y="2784108"/>
                <a:ext cx="1217191" cy="559290"/>
                <a:chOff x="1842024" y="2776208"/>
                <a:chExt cx="1217191" cy="559290"/>
              </a:xfrm>
            </p:grpSpPr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DA8A5CD8-5058-F978-B276-60CCFF118618}"/>
                    </a:ext>
                  </a:extLst>
                </p:cNvPr>
                <p:cNvSpPr/>
                <p:nvPr/>
              </p:nvSpPr>
              <p:spPr>
                <a:xfrm>
                  <a:off x="2154133" y="3059434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d</a:t>
                  </a:r>
                </a:p>
              </p:txBody>
            </p:sp>
            <p:sp>
              <p:nvSpPr>
                <p:cNvPr id="185" name="Oval 184">
                  <a:extLst>
                    <a:ext uri="{FF2B5EF4-FFF2-40B4-BE49-F238E27FC236}">
                      <a16:creationId xmlns:a16="http://schemas.microsoft.com/office/drawing/2014/main" id="{B291043E-EC2B-11B3-63E1-C1618817F9CB}"/>
                    </a:ext>
                  </a:extLst>
                </p:cNvPr>
                <p:cNvSpPr/>
                <p:nvPr/>
              </p:nvSpPr>
              <p:spPr>
                <a:xfrm>
                  <a:off x="2471546" y="3059434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s</a:t>
                  </a:r>
                </a:p>
              </p:txBody>
            </p:sp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124B24D6-FA9D-83B0-F0A1-7292E7033700}"/>
                    </a:ext>
                  </a:extLst>
                </p:cNvPr>
                <p:cNvSpPr/>
                <p:nvPr/>
              </p:nvSpPr>
              <p:spPr>
                <a:xfrm>
                  <a:off x="2788959" y="3059434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t</a:t>
                  </a:r>
                </a:p>
              </p:txBody>
            </p:sp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A8AB8357-0C16-FCDC-4553-30FC68EC8700}"/>
                    </a:ext>
                  </a:extLst>
                </p:cNvPr>
                <p:cNvSpPr/>
                <p:nvPr/>
              </p:nvSpPr>
              <p:spPr>
                <a:xfrm>
                  <a:off x="2154389" y="2776208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s</a:t>
                  </a:r>
                </a:p>
              </p:txBody>
            </p:sp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BA589062-D073-1B14-1264-39B3EE1DA764}"/>
                    </a:ext>
                  </a:extLst>
                </p:cNvPr>
                <p:cNvSpPr/>
                <p:nvPr/>
              </p:nvSpPr>
              <p:spPr>
                <a:xfrm>
                  <a:off x="2471802" y="2776208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r</a:t>
                  </a:r>
                </a:p>
              </p:txBody>
            </p:sp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AEEB1872-B2EB-913A-C00D-F58A87B95476}"/>
                    </a:ext>
                  </a:extLst>
                </p:cNvPr>
                <p:cNvSpPr/>
                <p:nvPr/>
              </p:nvSpPr>
              <p:spPr>
                <a:xfrm>
                  <a:off x="2789215" y="2776208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c</a:t>
                  </a:r>
                </a:p>
              </p:txBody>
            </p:sp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0D271567-CF12-75F8-5BFB-3A074A6D4618}"/>
                    </a:ext>
                  </a:extLst>
                </p:cNvPr>
                <p:cNvSpPr/>
                <p:nvPr/>
              </p:nvSpPr>
              <p:spPr>
                <a:xfrm>
                  <a:off x="1842024" y="3065498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R</a:t>
                  </a:r>
                </a:p>
              </p:txBody>
            </p:sp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1F642DA6-A8EB-632D-261F-58E10A435EA9}"/>
                    </a:ext>
                  </a:extLst>
                </p:cNvPr>
                <p:cNvSpPr/>
                <p:nvPr/>
              </p:nvSpPr>
              <p:spPr>
                <a:xfrm>
                  <a:off x="1842280" y="2782272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R</a:t>
                  </a:r>
                </a:p>
              </p:txBody>
            </p:sp>
          </p:grpSp>
          <p:sp>
            <p:nvSpPr>
              <p:cNvPr id="203" name="Dikdörtgen 327">
                <a:extLst>
                  <a:ext uri="{FF2B5EF4-FFF2-40B4-BE49-F238E27FC236}">
                    <a16:creationId xmlns:a16="http://schemas.microsoft.com/office/drawing/2014/main" id="{4AD781C4-3180-2273-F20F-9B38A91DAA25}"/>
                  </a:ext>
                </a:extLst>
              </p:cNvPr>
              <p:cNvSpPr/>
              <p:nvPr/>
            </p:nvSpPr>
            <p:spPr>
              <a:xfrm>
                <a:off x="5537449" y="4044374"/>
                <a:ext cx="1184518" cy="270000"/>
              </a:xfrm>
              <a:prstGeom prst="rect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E1733330-8555-7D22-3416-D924D4357F9D}"/>
                </a:ext>
              </a:extLst>
            </p:cNvPr>
            <p:cNvGrpSpPr/>
            <p:nvPr/>
          </p:nvGrpSpPr>
          <p:grpSpPr>
            <a:xfrm>
              <a:off x="6958654" y="2784029"/>
              <a:ext cx="1217191" cy="1530345"/>
              <a:chOff x="6958654" y="2784029"/>
              <a:chExt cx="1217191" cy="1530345"/>
            </a:xfrm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B9FA4101-3CD5-E23C-C848-A5347DE61862}"/>
                  </a:ext>
                </a:extLst>
              </p:cNvPr>
              <p:cNvGrpSpPr/>
              <p:nvPr/>
            </p:nvGrpSpPr>
            <p:grpSpPr>
              <a:xfrm>
                <a:off x="6958654" y="2784029"/>
                <a:ext cx="1217191" cy="559290"/>
                <a:chOff x="1842024" y="2776208"/>
                <a:chExt cx="1217191" cy="559290"/>
              </a:xfrm>
            </p:grpSpPr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C3D3B1FF-067B-B0B5-BA07-E3E05BBFC74F}"/>
                    </a:ext>
                  </a:extLst>
                </p:cNvPr>
                <p:cNvSpPr/>
                <p:nvPr/>
              </p:nvSpPr>
              <p:spPr>
                <a:xfrm>
                  <a:off x="2154133" y="3059434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d</a:t>
                  </a:r>
                </a:p>
              </p:txBody>
            </p:sp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9C9C3884-AD15-EEDC-BC8F-D1A44EA4E50F}"/>
                    </a:ext>
                  </a:extLst>
                </p:cNvPr>
                <p:cNvSpPr/>
                <p:nvPr/>
              </p:nvSpPr>
              <p:spPr>
                <a:xfrm>
                  <a:off x="2471546" y="3059434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s</a:t>
                  </a:r>
                </a:p>
              </p:txBody>
            </p:sp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6AE440F2-C90C-C2C8-FA85-A322450ECC4A}"/>
                    </a:ext>
                  </a:extLst>
                </p:cNvPr>
                <p:cNvSpPr/>
                <p:nvPr/>
              </p:nvSpPr>
              <p:spPr>
                <a:xfrm>
                  <a:off x="2788959" y="3059434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t</a:t>
                  </a:r>
                </a:p>
              </p:txBody>
            </p:sp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D18511C4-7A7C-7636-3506-5E7E55E09440}"/>
                    </a:ext>
                  </a:extLst>
                </p:cNvPr>
                <p:cNvSpPr/>
                <p:nvPr/>
              </p:nvSpPr>
              <p:spPr>
                <a:xfrm>
                  <a:off x="2154389" y="2776208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s</a:t>
                  </a:r>
                </a:p>
              </p:txBody>
            </p:sp>
            <p:sp>
              <p:nvSpPr>
                <p:cNvPr id="197" name="Oval 196">
                  <a:extLst>
                    <a:ext uri="{FF2B5EF4-FFF2-40B4-BE49-F238E27FC236}">
                      <a16:creationId xmlns:a16="http://schemas.microsoft.com/office/drawing/2014/main" id="{E24B830B-5247-55E5-3CF7-676314292B11}"/>
                    </a:ext>
                  </a:extLst>
                </p:cNvPr>
                <p:cNvSpPr/>
                <p:nvPr/>
              </p:nvSpPr>
              <p:spPr>
                <a:xfrm>
                  <a:off x="2471802" y="2776208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r</a:t>
                  </a:r>
                </a:p>
              </p:txBody>
            </p:sp>
            <p:sp>
              <p:nvSpPr>
                <p:cNvPr id="198" name="Oval 197">
                  <a:extLst>
                    <a:ext uri="{FF2B5EF4-FFF2-40B4-BE49-F238E27FC236}">
                      <a16:creationId xmlns:a16="http://schemas.microsoft.com/office/drawing/2014/main" id="{7AC3803D-4798-6609-9955-226658623820}"/>
                    </a:ext>
                  </a:extLst>
                </p:cNvPr>
                <p:cNvSpPr/>
                <p:nvPr/>
              </p:nvSpPr>
              <p:spPr>
                <a:xfrm>
                  <a:off x="2789215" y="2776208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c</a:t>
                  </a:r>
                </a:p>
              </p:txBody>
            </p:sp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F10B0DA9-A215-AC80-513B-5FA4B53CF662}"/>
                    </a:ext>
                  </a:extLst>
                </p:cNvPr>
                <p:cNvSpPr/>
                <p:nvPr/>
              </p:nvSpPr>
              <p:spPr>
                <a:xfrm>
                  <a:off x="1842024" y="3065498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R</a:t>
                  </a:r>
                </a:p>
              </p:txBody>
            </p:sp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E78E86C7-0CAA-6291-BF3E-7A08B74C2991}"/>
                    </a:ext>
                  </a:extLst>
                </p:cNvPr>
                <p:cNvSpPr/>
                <p:nvPr/>
              </p:nvSpPr>
              <p:spPr>
                <a:xfrm>
                  <a:off x="1842280" y="2782272"/>
                  <a:ext cx="270000" cy="270000"/>
                </a:xfrm>
                <a:prstGeom prst="ellipse">
                  <a:avLst/>
                </a:prstGeom>
                <a:solidFill>
                  <a:srgbClr val="E1257C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R</a:t>
                  </a:r>
                </a:p>
              </p:txBody>
            </p:sp>
          </p:grpSp>
          <p:sp>
            <p:nvSpPr>
              <p:cNvPr id="204" name="Dikdörtgen 327">
                <a:extLst>
                  <a:ext uri="{FF2B5EF4-FFF2-40B4-BE49-F238E27FC236}">
                    <a16:creationId xmlns:a16="http://schemas.microsoft.com/office/drawing/2014/main" id="{EB29027D-51DE-2FE9-0192-05117CAF1FC1}"/>
                  </a:ext>
                </a:extLst>
              </p:cNvPr>
              <p:cNvSpPr/>
              <p:nvPr/>
            </p:nvSpPr>
            <p:spPr>
              <a:xfrm>
                <a:off x="6987193" y="4044374"/>
                <a:ext cx="1184518" cy="270000"/>
              </a:xfrm>
              <a:prstGeom prst="rect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731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7BF3-7AC6-C89F-5F68-87FA708D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Movement Bottleneck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1834D-6E47-DF34-5182-D590B164A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>
                <a:latin typeface="+mj-lt"/>
              </a:rPr>
              <a:t>Today’s computing systems are processor centric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+mj-lt"/>
              </a:rPr>
              <a:t>All data is processed in the processor </a:t>
            </a:r>
            <a:r>
              <a:rPr lang="en-US" dirty="0">
                <a:latin typeface="+mj-lt"/>
                <a:sym typeface="Wingdings"/>
              </a:rPr>
              <a:t> </a:t>
            </a:r>
            <a:r>
              <a:rPr lang="en-US" dirty="0">
                <a:solidFill>
                  <a:srgbClr val="FF5F25"/>
                </a:solidFill>
                <a:latin typeface="+mj-lt"/>
                <a:sym typeface="Wingdings"/>
              </a:rPr>
              <a:t>at great system cost</a:t>
            </a:r>
            <a:endParaRPr lang="en-US" dirty="0">
              <a:solidFill>
                <a:srgbClr val="FF5F25"/>
              </a:solidFill>
              <a:latin typeface="+mj-lt"/>
            </a:endParaRPr>
          </a:p>
        </p:txBody>
      </p:sp>
      <p:sp>
        <p:nvSpPr>
          <p:cNvPr id="5" name="Left-Right Arrow 4">
            <a:extLst>
              <a:ext uri="{FF2B5EF4-FFF2-40B4-BE49-F238E27FC236}">
                <a16:creationId xmlns:a16="http://schemas.microsoft.com/office/drawing/2014/main" id="{56726425-0FFF-3A82-2E52-D3B8AE75D1EB}"/>
              </a:ext>
            </a:extLst>
          </p:cNvPr>
          <p:cNvSpPr/>
          <p:nvPr/>
        </p:nvSpPr>
        <p:spPr>
          <a:xfrm>
            <a:off x="3279275" y="3017875"/>
            <a:ext cx="2455449" cy="1046254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Memory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Channel</a:t>
            </a: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65144336-FC2D-12C6-866E-FDCE964DAE3C}"/>
              </a:ext>
            </a:extLst>
          </p:cNvPr>
          <p:cNvSpPr/>
          <p:nvPr/>
        </p:nvSpPr>
        <p:spPr>
          <a:xfrm>
            <a:off x="5883086" y="2455738"/>
            <a:ext cx="1873548" cy="2247014"/>
          </a:xfrm>
          <a:prstGeom prst="roundRect">
            <a:avLst>
              <a:gd name="adj" fmla="val 0"/>
            </a:avLst>
          </a:prstGeom>
          <a:solidFill>
            <a:srgbClr val="E3F0D9"/>
          </a:solidFill>
          <a:ln w="190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Main Memory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(DRAM)</a:t>
            </a:r>
          </a:p>
        </p:txBody>
      </p:sp>
      <p:sp>
        <p:nvSpPr>
          <p:cNvPr id="12" name="Rounded Rectangle 30">
            <a:extLst>
              <a:ext uri="{FF2B5EF4-FFF2-40B4-BE49-F238E27FC236}">
                <a16:creationId xmlns:a16="http://schemas.microsoft.com/office/drawing/2014/main" id="{7C1229F1-1317-7ED9-B4F4-A6FEC5DB5D7F}"/>
              </a:ext>
            </a:extLst>
          </p:cNvPr>
          <p:cNvSpPr/>
          <p:nvPr/>
        </p:nvSpPr>
        <p:spPr>
          <a:xfrm>
            <a:off x="1061104" y="2408579"/>
            <a:ext cx="2069808" cy="2247014"/>
          </a:xfrm>
          <a:prstGeom prst="roundRect">
            <a:avLst>
              <a:gd name="adj" fmla="val 0"/>
            </a:avLst>
          </a:prstGeom>
          <a:solidFill>
            <a:srgbClr val="C4D7F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Computing Unit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(CPU, GPU, FPGA, Accelerators)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944CDD-A0B7-F032-984A-9E9B1EFA47ED}"/>
              </a:ext>
            </a:extLst>
          </p:cNvPr>
          <p:cNvSpPr txBox="1"/>
          <p:nvPr/>
        </p:nvSpPr>
        <p:spPr>
          <a:xfrm>
            <a:off x="-75770" y="5005847"/>
            <a:ext cx="9312164" cy="1046254"/>
          </a:xfrm>
          <a:prstGeom prst="roundRect">
            <a:avLst>
              <a:gd name="adj" fmla="val 0"/>
            </a:avLst>
          </a:prstGeom>
          <a:solidFill>
            <a:srgbClr val="FFE0D5"/>
          </a:solidFill>
          <a:ln w="28575">
            <a:solidFill>
              <a:srgbClr val="FF5F25"/>
            </a:solidFill>
          </a:ln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sz="2200" b="1" kern="0" dirty="0">
                <a:latin typeface="+mj-lt"/>
              </a:rPr>
              <a:t>More than</a:t>
            </a:r>
            <a:r>
              <a:rPr lang="en-US" sz="2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b="1" kern="0" dirty="0">
                <a:solidFill>
                  <a:srgbClr val="FF5F25"/>
                </a:solidFill>
                <a:latin typeface="+mj-lt"/>
              </a:rPr>
              <a:t>60%</a:t>
            </a:r>
            <a:r>
              <a:rPr lang="en-US" sz="2200" b="1" kern="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200" b="1" kern="0" dirty="0">
                <a:latin typeface="+mj-lt"/>
              </a:rPr>
              <a:t>of the total system energy is spent on</a:t>
            </a:r>
            <a:r>
              <a:rPr lang="en-US" sz="2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b="1" kern="0" dirty="0">
                <a:solidFill>
                  <a:srgbClr val="FF5F25"/>
                </a:solidFill>
                <a:latin typeface="+mj-lt"/>
              </a:rPr>
              <a:t>data movement</a:t>
            </a:r>
            <a:r>
              <a:rPr lang="en-US" sz="2200" b="1" kern="0" baseline="30000" dirty="0">
                <a:solidFill>
                  <a:srgbClr val="FF5F25"/>
                </a:solidFill>
                <a:latin typeface="+mj-lt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3C9BF1-FA4A-F435-FBD8-C400819D149C}"/>
              </a:ext>
            </a:extLst>
          </p:cNvPr>
          <p:cNvSpPr/>
          <p:nvPr/>
        </p:nvSpPr>
        <p:spPr>
          <a:xfrm>
            <a:off x="1638808" y="6472894"/>
            <a:ext cx="70808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aseline="30000" dirty="0">
                <a:latin typeface="+mj-lt"/>
              </a:rPr>
              <a:t>1 </a:t>
            </a:r>
            <a:r>
              <a:rPr lang="en-US" sz="1100" dirty="0">
                <a:latin typeface="+mj-lt"/>
              </a:rPr>
              <a:t>A. Boroumand et al., “Google Workloads for Consumer Devices: Mitigating Data Movement Bottlenecks,” ASPLOS'18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C9E7CCC-A692-6041-38AC-7FDE8A5F27F4}"/>
              </a:ext>
            </a:extLst>
          </p:cNvPr>
          <p:cNvSpPr/>
          <p:nvPr/>
        </p:nvSpPr>
        <p:spPr>
          <a:xfrm>
            <a:off x="6215768" y="3439699"/>
            <a:ext cx="252983" cy="262270"/>
          </a:xfrm>
          <a:prstGeom prst="roundRect">
            <a:avLst>
              <a:gd name="adj" fmla="val 0"/>
            </a:avLst>
          </a:prstGeom>
          <a:solidFill>
            <a:srgbClr val="6CA541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13B3205-9F5D-78CD-48E5-7DD8DC0EC096}"/>
              </a:ext>
            </a:extLst>
          </p:cNvPr>
          <p:cNvSpPr/>
          <p:nvPr/>
        </p:nvSpPr>
        <p:spPr>
          <a:xfrm>
            <a:off x="6540734" y="3439699"/>
            <a:ext cx="252983" cy="262270"/>
          </a:xfrm>
          <a:prstGeom prst="roundRect">
            <a:avLst>
              <a:gd name="adj" fmla="val 0"/>
            </a:avLst>
          </a:prstGeom>
          <a:solidFill>
            <a:srgbClr val="6CA541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8" name="Rounded Rectangle 27">
            <a:extLst>
              <a:ext uri="{FF2B5EF4-FFF2-40B4-BE49-F238E27FC236}">
                <a16:creationId xmlns:a16="http://schemas.microsoft.com/office/drawing/2014/main" id="{408E8BFD-F775-014B-5496-EF2E3CBDCD3C}"/>
              </a:ext>
            </a:extLst>
          </p:cNvPr>
          <p:cNvSpPr/>
          <p:nvPr/>
        </p:nvSpPr>
        <p:spPr>
          <a:xfrm>
            <a:off x="6865700" y="3439699"/>
            <a:ext cx="252983" cy="262270"/>
          </a:xfrm>
          <a:prstGeom prst="roundRect">
            <a:avLst>
              <a:gd name="adj" fmla="val 0"/>
            </a:avLst>
          </a:prstGeom>
          <a:solidFill>
            <a:srgbClr val="6CA541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9" name="Rounded Rectangle 28">
            <a:extLst>
              <a:ext uri="{FF2B5EF4-FFF2-40B4-BE49-F238E27FC236}">
                <a16:creationId xmlns:a16="http://schemas.microsoft.com/office/drawing/2014/main" id="{E1D5E060-274E-C0D7-2CD2-310011146113}"/>
              </a:ext>
            </a:extLst>
          </p:cNvPr>
          <p:cNvSpPr/>
          <p:nvPr/>
        </p:nvSpPr>
        <p:spPr>
          <a:xfrm>
            <a:off x="7187369" y="3439699"/>
            <a:ext cx="252983" cy="262270"/>
          </a:xfrm>
          <a:prstGeom prst="roundRect">
            <a:avLst>
              <a:gd name="adj" fmla="val 0"/>
            </a:avLst>
          </a:prstGeom>
          <a:solidFill>
            <a:srgbClr val="6CA541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20" name="Graphic 19" descr="Single gear">
            <a:extLst>
              <a:ext uri="{FF2B5EF4-FFF2-40B4-BE49-F238E27FC236}">
                <a16:creationId xmlns:a16="http://schemas.microsoft.com/office/drawing/2014/main" id="{F13445BD-F9F1-9B42-9323-57D9AD411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8808" y="3682745"/>
            <a:ext cx="914400" cy="914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DC7E5-3D4B-AF31-1F93-5A5451480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905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44479 -0.00254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52188 -0.00278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9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79 -0.00254 L 3.33333E-6 4.44444E-6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38 -0.00255 L 3.33333E-6 -1.85185E-6 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8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4" grpId="0" animBg="1"/>
      <p:bldP spid="15" grpId="0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32F7A-E907-B09F-675F-76D8A3439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18C13-1A71-3E8B-77DE-4150AA476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IMPACT-PUM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0C9E6-B221-AB90-E694-83FC2B038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B3626B-E8EC-4882-E74A-F4A8DBD2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AD58-0D3A-F4AE-C49E-406D63C2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40</a:t>
            </a:fld>
            <a:endParaRPr lang="tr-TR" dirty="0"/>
          </a:p>
        </p:txBody>
      </p:sp>
      <p:sp>
        <p:nvSpPr>
          <p:cNvPr id="6" name="Rounded Rectangle 193">
            <a:extLst>
              <a:ext uri="{FF2B5EF4-FFF2-40B4-BE49-F238E27FC236}">
                <a16:creationId xmlns:a16="http://schemas.microsoft.com/office/drawing/2014/main" id="{FF42A7A1-E7DD-E1CD-E4EC-7A43A19C1A3B}"/>
              </a:ext>
            </a:extLst>
          </p:cNvPr>
          <p:cNvSpPr/>
          <p:nvPr/>
        </p:nvSpPr>
        <p:spPr>
          <a:xfrm>
            <a:off x="740839" y="2238291"/>
            <a:ext cx="7863840" cy="2496711"/>
          </a:xfrm>
          <a:prstGeom prst="roundRect">
            <a:avLst>
              <a:gd name="adj" fmla="val 4327"/>
            </a:avLst>
          </a:prstGeom>
          <a:solidFill>
            <a:schemeClr val="tx2">
              <a:lumMod val="60000"/>
              <a:lumOff val="40000"/>
              <a:alpha val="13748"/>
            </a:schemeClr>
          </a:solidFill>
          <a:ln w="3810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Rounded Rectangle 193">
            <a:extLst>
              <a:ext uri="{FF2B5EF4-FFF2-40B4-BE49-F238E27FC236}">
                <a16:creationId xmlns:a16="http://schemas.microsoft.com/office/drawing/2014/main" id="{8C048F99-2B4B-0B93-F60F-1E7D6EF1C6FC}"/>
              </a:ext>
            </a:extLst>
          </p:cNvPr>
          <p:cNvSpPr/>
          <p:nvPr/>
        </p:nvSpPr>
        <p:spPr>
          <a:xfrm>
            <a:off x="1272220" y="2356633"/>
            <a:ext cx="3423117" cy="22505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Bank Group 0</a:t>
            </a:r>
            <a:endParaRPr lang="en-CH" sz="200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897AA8-2E81-EC8D-78AF-15FEB692A0EB}"/>
              </a:ext>
            </a:extLst>
          </p:cNvPr>
          <p:cNvSpPr txBox="1"/>
          <p:nvPr/>
        </p:nvSpPr>
        <p:spPr>
          <a:xfrm rot="16200000">
            <a:off x="44490" y="3310731"/>
            <a:ext cx="1905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400" b="1" dirty="0"/>
              <a:t>DRAM</a:t>
            </a:r>
          </a:p>
        </p:txBody>
      </p:sp>
      <p:sp>
        <p:nvSpPr>
          <p:cNvPr id="9" name="Rounded Rectangle 196">
            <a:extLst>
              <a:ext uri="{FF2B5EF4-FFF2-40B4-BE49-F238E27FC236}">
                <a16:creationId xmlns:a16="http://schemas.microsoft.com/office/drawing/2014/main" id="{C1135322-FD77-B035-1625-D7F771BF73AF}"/>
              </a:ext>
            </a:extLst>
          </p:cNvPr>
          <p:cNvSpPr/>
          <p:nvPr/>
        </p:nvSpPr>
        <p:spPr>
          <a:xfrm>
            <a:off x="740838" y="5689981"/>
            <a:ext cx="7863840" cy="347472"/>
          </a:xfrm>
          <a:prstGeom prst="roundRect">
            <a:avLst/>
          </a:prstGeom>
          <a:solidFill>
            <a:srgbClr val="F9D3E4"/>
          </a:solidFill>
          <a:ln w="28575">
            <a:solidFill>
              <a:srgbClr val="E12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 dirty="0">
                <a:solidFill>
                  <a:srgbClr val="E1257C"/>
                </a:solidFill>
              </a:rPr>
              <a:t>Receiver </a:t>
            </a:r>
          </a:p>
        </p:txBody>
      </p:sp>
      <p:cxnSp>
        <p:nvCxnSpPr>
          <p:cNvPr id="12" name="Elbow Connector 219">
            <a:extLst>
              <a:ext uri="{FF2B5EF4-FFF2-40B4-BE49-F238E27FC236}">
                <a16:creationId xmlns:a16="http://schemas.microsoft.com/office/drawing/2014/main" id="{C1191C95-1430-822D-693E-0CF012164DA4}"/>
              </a:ext>
            </a:extLst>
          </p:cNvPr>
          <p:cNvCxnSpPr>
            <a:cxnSpLocks/>
            <a:stCxn id="9" idx="0"/>
            <a:endCxn id="34" idx="2"/>
          </p:cNvCxnSpPr>
          <p:nvPr/>
        </p:nvCxnSpPr>
        <p:spPr>
          <a:xfrm rot="16200000" flipV="1">
            <a:off x="2944511" y="3961733"/>
            <a:ext cx="1239756" cy="2216739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241">
            <a:extLst>
              <a:ext uri="{FF2B5EF4-FFF2-40B4-BE49-F238E27FC236}">
                <a16:creationId xmlns:a16="http://schemas.microsoft.com/office/drawing/2014/main" id="{98D9B2D0-A4EE-5D0E-1203-2598827255EF}"/>
              </a:ext>
            </a:extLst>
          </p:cNvPr>
          <p:cNvCxnSpPr>
            <a:cxnSpLocks/>
            <a:stCxn id="9" idx="0"/>
            <a:endCxn id="64" idx="2"/>
          </p:cNvCxnSpPr>
          <p:nvPr/>
        </p:nvCxnSpPr>
        <p:spPr>
          <a:xfrm rot="16200000" flipV="1">
            <a:off x="3672698" y="4689921"/>
            <a:ext cx="1239985" cy="760136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ounded Rectangle 193">
            <a:extLst>
              <a:ext uri="{FF2B5EF4-FFF2-40B4-BE49-F238E27FC236}">
                <a16:creationId xmlns:a16="http://schemas.microsoft.com/office/drawing/2014/main" id="{748FB6F8-2ABA-8C96-7A85-0636D5EAA6E6}"/>
              </a:ext>
            </a:extLst>
          </p:cNvPr>
          <p:cNvSpPr/>
          <p:nvPr/>
        </p:nvSpPr>
        <p:spPr>
          <a:xfrm>
            <a:off x="4932771" y="2356633"/>
            <a:ext cx="3434473" cy="225278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Bank Group 1</a:t>
            </a:r>
            <a:endParaRPr lang="en-CH" sz="2000" dirty="0">
              <a:solidFill>
                <a:schemeClr val="tx1"/>
              </a:solidFill>
            </a:endParaRPr>
          </a:p>
        </p:txBody>
      </p:sp>
      <p:cxnSp>
        <p:nvCxnSpPr>
          <p:cNvPr id="25" name="Elbow Connector 219">
            <a:extLst>
              <a:ext uri="{FF2B5EF4-FFF2-40B4-BE49-F238E27FC236}">
                <a16:creationId xmlns:a16="http://schemas.microsoft.com/office/drawing/2014/main" id="{5ECAFF87-082A-4917-68F2-CF8F3D5FA884}"/>
              </a:ext>
            </a:extLst>
          </p:cNvPr>
          <p:cNvCxnSpPr>
            <a:cxnSpLocks/>
            <a:stCxn id="9" idx="0"/>
            <a:endCxn id="124" idx="2"/>
          </p:cNvCxnSpPr>
          <p:nvPr/>
        </p:nvCxnSpPr>
        <p:spPr>
          <a:xfrm rot="5400000" flipH="1" flipV="1">
            <a:off x="4777301" y="4353654"/>
            <a:ext cx="1231784" cy="144087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24">
            <a:extLst>
              <a:ext uri="{FF2B5EF4-FFF2-40B4-BE49-F238E27FC236}">
                <a16:creationId xmlns:a16="http://schemas.microsoft.com/office/drawing/2014/main" id="{ADB7215E-C022-07CE-2ECB-6F44B7A6941B}"/>
              </a:ext>
            </a:extLst>
          </p:cNvPr>
          <p:cNvCxnSpPr>
            <a:cxnSpLocks/>
            <a:stCxn id="9" idx="0"/>
            <a:endCxn id="94" idx="2"/>
          </p:cNvCxnSpPr>
          <p:nvPr/>
        </p:nvCxnSpPr>
        <p:spPr>
          <a:xfrm rot="5400000" flipH="1" flipV="1">
            <a:off x="5505358" y="3625827"/>
            <a:ext cx="1231555" cy="289675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D42AAC4-AB5C-AD5D-00C8-1358D8BE6797}"/>
              </a:ext>
            </a:extLst>
          </p:cNvPr>
          <p:cNvGrpSpPr/>
          <p:nvPr/>
        </p:nvGrpSpPr>
        <p:grpSpPr>
          <a:xfrm>
            <a:off x="2251038" y="4488370"/>
            <a:ext cx="687529" cy="1152032"/>
            <a:chOff x="2251038" y="4488370"/>
            <a:chExt cx="687529" cy="1152032"/>
          </a:xfrm>
        </p:grpSpPr>
        <p:pic>
          <p:nvPicPr>
            <p:cNvPr id="18" name="Graphic 17" descr="Stopwatch 75% with solid fill">
              <a:extLst>
                <a:ext uri="{FF2B5EF4-FFF2-40B4-BE49-F238E27FC236}">
                  <a16:creationId xmlns:a16="http://schemas.microsoft.com/office/drawing/2014/main" id="{79DD06BB-9E62-AB97-10C9-A2012B7DC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51038" y="5113729"/>
              <a:ext cx="445674" cy="445674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0554A2-667B-0510-1B54-0A166659CAB2}"/>
                </a:ext>
              </a:extLst>
            </p:cNvPr>
            <p:cNvSpPr/>
            <p:nvPr/>
          </p:nvSpPr>
          <p:spPr>
            <a:xfrm>
              <a:off x="2290734" y="4668697"/>
              <a:ext cx="315685" cy="31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  <a:endParaRPr lang="en-CH" dirty="0"/>
            </a:p>
          </p:txBody>
        </p:sp>
        <p:sp>
          <p:nvSpPr>
            <p:cNvPr id="19" name="Rectangle 330">
              <a:extLst>
                <a:ext uri="{FF2B5EF4-FFF2-40B4-BE49-F238E27FC236}">
                  <a16:creationId xmlns:a16="http://schemas.microsoft.com/office/drawing/2014/main" id="{8EB723AC-52C1-8841-956C-4E0B68B4A696}"/>
                </a:ext>
              </a:extLst>
            </p:cNvPr>
            <p:cNvSpPr/>
            <p:nvPr/>
          </p:nvSpPr>
          <p:spPr>
            <a:xfrm rot="16200000">
              <a:off x="2240545" y="4942380"/>
              <a:ext cx="1152032" cy="2440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err="1">
                  <a:solidFill>
                    <a:sysClr val="windowText" lastClr="000000"/>
                  </a:solidFill>
                  <a:latin typeface="Cascadia Code" panose="020B0509020204030204" pitchFamily="49" charset="0"/>
                </a:rPr>
                <a:t>RowClone</a:t>
              </a:r>
              <a:endParaRPr lang="en-CH" sz="1600" dirty="0">
                <a:solidFill>
                  <a:sysClr val="windowText" lastClr="000000"/>
                </a:solidFill>
                <a:latin typeface="Cascadia Code" panose="020B0509020204030204" pitchFamily="49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4BC0D30-E6AE-28C1-BCC9-DB426F6C87BE}"/>
              </a:ext>
            </a:extLst>
          </p:cNvPr>
          <p:cNvSpPr txBox="1"/>
          <p:nvPr/>
        </p:nvSpPr>
        <p:spPr>
          <a:xfrm>
            <a:off x="2069021" y="5151900"/>
            <a:ext cx="278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C00000"/>
                </a:solidFill>
              </a:rPr>
              <a:t>1</a:t>
            </a:r>
            <a:endParaRPr lang="en-CH" dirty="0"/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FF1A311-D39D-3D88-0A86-164042CFE0AC}"/>
              </a:ext>
            </a:extLst>
          </p:cNvPr>
          <p:cNvGrpSpPr/>
          <p:nvPr/>
        </p:nvGrpSpPr>
        <p:grpSpPr>
          <a:xfrm>
            <a:off x="3241666" y="4488369"/>
            <a:ext cx="1046844" cy="1152033"/>
            <a:chOff x="3241666" y="4488369"/>
            <a:chExt cx="1046844" cy="1152033"/>
          </a:xfrm>
        </p:grpSpPr>
        <p:pic>
          <p:nvPicPr>
            <p:cNvPr id="16" name="Graphic 15" descr="Stopwatch 25% with solid fill">
              <a:extLst>
                <a:ext uri="{FF2B5EF4-FFF2-40B4-BE49-F238E27FC236}">
                  <a16:creationId xmlns:a16="http://schemas.microsoft.com/office/drawing/2014/main" id="{01CB990E-7328-CFEF-2DC2-B87324E0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07345" y="5114601"/>
              <a:ext cx="443930" cy="443930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531744E-B765-721E-FA3E-48C3FB35CB84}"/>
                </a:ext>
              </a:extLst>
            </p:cNvPr>
            <p:cNvSpPr/>
            <p:nvPr/>
          </p:nvSpPr>
          <p:spPr>
            <a:xfrm>
              <a:off x="3471468" y="4668697"/>
              <a:ext cx="315685" cy="31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  <a:endParaRPr lang="en-CH" dirty="0"/>
            </a:p>
          </p:txBody>
        </p:sp>
        <p:sp>
          <p:nvSpPr>
            <p:cNvPr id="20" name="Rectangle 330">
              <a:extLst>
                <a:ext uri="{FF2B5EF4-FFF2-40B4-BE49-F238E27FC236}">
                  <a16:creationId xmlns:a16="http://schemas.microsoft.com/office/drawing/2014/main" id="{821671A1-8CE9-1526-D5FE-446D49C7EB7F}"/>
                </a:ext>
              </a:extLst>
            </p:cNvPr>
            <p:cNvSpPr/>
            <p:nvPr/>
          </p:nvSpPr>
          <p:spPr>
            <a:xfrm rot="16200000">
              <a:off x="3586364" y="4938256"/>
              <a:ext cx="1152033" cy="2522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err="1">
                  <a:solidFill>
                    <a:sysClr val="windowText" lastClr="000000"/>
                  </a:solidFill>
                  <a:latin typeface="Cascadia Code" panose="020B0509020204030204" pitchFamily="49" charset="0"/>
                </a:rPr>
                <a:t>RowClone</a:t>
              </a:r>
              <a:endParaRPr lang="en-CH" sz="1600" dirty="0">
                <a:solidFill>
                  <a:sysClr val="windowText" lastClr="000000"/>
                </a:solidFill>
                <a:latin typeface="Cascadia Code" panose="020B0509020204030204" pitchFamily="49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92A77F4-257E-0227-E34B-654C27990006}"/>
                </a:ext>
              </a:extLst>
            </p:cNvPr>
            <p:cNvSpPr txBox="1"/>
            <p:nvPr/>
          </p:nvSpPr>
          <p:spPr>
            <a:xfrm>
              <a:off x="3241666" y="5151900"/>
              <a:ext cx="2782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i="1">
                  <a:solidFill>
                    <a:srgbClr val="00B050"/>
                  </a:solidFill>
                </a:rPr>
                <a:t>0</a:t>
              </a:r>
              <a:endParaRPr lang="en-CH">
                <a:solidFill>
                  <a:srgbClr val="00B05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798B211-E669-8D9A-C6EC-7F38CF3E9805}"/>
              </a:ext>
            </a:extLst>
          </p:cNvPr>
          <p:cNvGrpSpPr/>
          <p:nvPr/>
        </p:nvGrpSpPr>
        <p:grpSpPr>
          <a:xfrm>
            <a:off x="1759550" y="2452477"/>
            <a:ext cx="1392937" cy="1997748"/>
            <a:chOff x="1241390" y="1741381"/>
            <a:chExt cx="1392937" cy="1997748"/>
          </a:xfrm>
        </p:grpSpPr>
        <p:sp>
          <p:nvSpPr>
            <p:cNvPr id="34" name="Rounded Rectangle 193">
              <a:extLst>
                <a:ext uri="{FF2B5EF4-FFF2-40B4-BE49-F238E27FC236}">
                  <a16:creationId xmlns:a16="http://schemas.microsoft.com/office/drawing/2014/main" id="{3CBA4810-A427-04C6-FBE9-6CC98DE20811}"/>
                </a:ext>
              </a:extLst>
            </p:cNvPr>
            <p:cNvSpPr/>
            <p:nvPr/>
          </p:nvSpPr>
          <p:spPr>
            <a:xfrm>
              <a:off x="1241391" y="1741382"/>
              <a:ext cx="1392936" cy="1997747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5" name="Rectangle 230">
              <a:extLst>
                <a:ext uri="{FF2B5EF4-FFF2-40B4-BE49-F238E27FC236}">
                  <a16:creationId xmlns:a16="http://schemas.microsoft.com/office/drawing/2014/main" id="{76DA846E-F17D-2B3D-D426-C7C55B9AD194}"/>
                </a:ext>
              </a:extLst>
            </p:cNvPr>
            <p:cNvSpPr/>
            <p:nvPr/>
          </p:nvSpPr>
          <p:spPr>
            <a:xfrm>
              <a:off x="1241390" y="1741381"/>
              <a:ext cx="1392936" cy="3156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Bank 0</a:t>
              </a:r>
              <a:endParaRPr lang="en-CH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C2DF48C-04D2-18FD-AD94-C1A6D40806C3}"/>
                </a:ext>
              </a:extLst>
            </p:cNvPr>
            <p:cNvGrpSpPr/>
            <p:nvPr/>
          </p:nvGrpSpPr>
          <p:grpSpPr>
            <a:xfrm>
              <a:off x="1319168" y="2067183"/>
              <a:ext cx="1222495" cy="1525656"/>
              <a:chOff x="8580179" y="2076665"/>
              <a:chExt cx="1222495" cy="1525656"/>
            </a:xfrm>
          </p:grpSpPr>
          <p:cxnSp>
            <p:nvCxnSpPr>
              <p:cNvPr id="37" name="Düz Bağlayıcı 120">
                <a:extLst>
                  <a:ext uri="{FF2B5EF4-FFF2-40B4-BE49-F238E27FC236}">
                    <a16:creationId xmlns:a16="http://schemas.microsoft.com/office/drawing/2014/main" id="{1C706C6A-78E6-9AA7-89A4-AABFAB3A845C}"/>
                  </a:ext>
                </a:extLst>
              </p:cNvPr>
              <p:cNvCxnSpPr>
                <a:cxnSpLocks/>
                <a:stCxn id="62" idx="0"/>
              </p:cNvCxnSpPr>
              <p:nvPr/>
            </p:nvCxnSpPr>
            <p:spPr>
              <a:xfrm>
                <a:off x="8720739" y="2082729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Düz Bağlayıcı 120">
                <a:extLst>
                  <a:ext uri="{FF2B5EF4-FFF2-40B4-BE49-F238E27FC236}">
                    <a16:creationId xmlns:a16="http://schemas.microsoft.com/office/drawing/2014/main" id="{35BD3B31-2036-24E2-5EB7-23D09C818F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35064" y="2082729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Düz Bağlayıcı 120">
                <a:extLst>
                  <a:ext uri="{FF2B5EF4-FFF2-40B4-BE49-F238E27FC236}">
                    <a16:creationId xmlns:a16="http://schemas.microsoft.com/office/drawing/2014/main" id="{DFB7FCB7-7FDD-1C84-9E2F-EBEF4C6E29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3714" y="2076665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Düz Bağlayıcı 120">
                <a:extLst>
                  <a:ext uri="{FF2B5EF4-FFF2-40B4-BE49-F238E27FC236}">
                    <a16:creationId xmlns:a16="http://schemas.microsoft.com/office/drawing/2014/main" id="{618CB887-FFC3-3D06-7E9C-044BFFDF15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49389" y="2076665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Düz Bağlayıcı 313">
                <a:extLst>
                  <a:ext uri="{FF2B5EF4-FFF2-40B4-BE49-F238E27FC236}">
                    <a16:creationId xmlns:a16="http://schemas.microsoft.com/office/drawing/2014/main" id="{C8D839F2-2D9E-44EF-4F67-D4B0B0AA9B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97592" y="3062263"/>
                <a:ext cx="90482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Düz Bağlayıcı 314">
                <a:extLst>
                  <a:ext uri="{FF2B5EF4-FFF2-40B4-BE49-F238E27FC236}">
                    <a16:creationId xmlns:a16="http://schemas.microsoft.com/office/drawing/2014/main" id="{B73F0A02-C847-35C3-B44E-1BD1AFF01DCA}"/>
                  </a:ext>
                </a:extLst>
              </p:cNvPr>
              <p:cNvCxnSpPr>
                <a:cxnSpLocks/>
                <a:stCxn id="59" idx="6"/>
                <a:endCxn id="45" idx="6"/>
              </p:cNvCxnSpPr>
              <p:nvPr/>
            </p:nvCxnSpPr>
            <p:spPr>
              <a:xfrm flipV="1">
                <a:off x="8850179" y="3054771"/>
                <a:ext cx="946935" cy="6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D4B0CDD-BDB9-DCE1-D08C-53A28F02E130}"/>
                  </a:ext>
                </a:extLst>
              </p:cNvPr>
              <p:cNvSpPr/>
              <p:nvPr/>
            </p:nvSpPr>
            <p:spPr>
              <a:xfrm>
                <a:off x="8892288" y="2919771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F79301C-ACED-8526-112A-1380BE60C985}"/>
                  </a:ext>
                </a:extLst>
              </p:cNvPr>
              <p:cNvSpPr/>
              <p:nvPr/>
            </p:nvSpPr>
            <p:spPr>
              <a:xfrm>
                <a:off x="9209701" y="2919771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8BBC94E-08A9-8D27-ACA4-B56F9D44E34C}"/>
                  </a:ext>
                </a:extLst>
              </p:cNvPr>
              <p:cNvSpPr/>
              <p:nvPr/>
            </p:nvSpPr>
            <p:spPr>
              <a:xfrm>
                <a:off x="9527114" y="2919771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</a:p>
            </p:txBody>
          </p:sp>
          <p:cxnSp>
            <p:nvCxnSpPr>
              <p:cNvPr id="46" name="Düz Bağlayıcı 120">
                <a:extLst>
                  <a:ext uri="{FF2B5EF4-FFF2-40B4-BE49-F238E27FC236}">
                    <a16:creationId xmlns:a16="http://schemas.microsoft.com/office/drawing/2014/main" id="{5E8ECB34-4CBB-4154-C73E-685334B166D8}"/>
                  </a:ext>
                </a:extLst>
              </p:cNvPr>
              <p:cNvCxnSpPr>
                <a:cxnSpLocks/>
                <a:stCxn id="60" idx="6"/>
                <a:endCxn id="50" idx="6"/>
              </p:cNvCxnSpPr>
              <p:nvPr/>
            </p:nvCxnSpPr>
            <p:spPr>
              <a:xfrm flipV="1">
                <a:off x="8855483" y="2494891"/>
                <a:ext cx="946935" cy="6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Düz Bağlayıcı 121">
                <a:extLst>
                  <a:ext uri="{FF2B5EF4-FFF2-40B4-BE49-F238E27FC236}">
                    <a16:creationId xmlns:a16="http://schemas.microsoft.com/office/drawing/2014/main" id="{582F154F-3183-DD97-D1A4-0C3434EA4046}"/>
                  </a:ext>
                </a:extLst>
              </p:cNvPr>
              <p:cNvCxnSpPr>
                <a:cxnSpLocks/>
                <a:stCxn id="61" idx="6"/>
              </p:cNvCxnSpPr>
              <p:nvPr/>
            </p:nvCxnSpPr>
            <p:spPr>
              <a:xfrm flipV="1">
                <a:off x="8850179" y="2780641"/>
                <a:ext cx="952239" cy="193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41C8A8D-8BE9-6AA3-ED79-D1BAB4EC219A}"/>
                  </a:ext>
                </a:extLst>
              </p:cNvPr>
              <p:cNvSpPr/>
              <p:nvPr/>
            </p:nvSpPr>
            <p:spPr>
              <a:xfrm>
                <a:off x="8897592" y="2359891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7CF4C0B-D4C1-7362-2AA2-C76F55B6A703}"/>
                  </a:ext>
                </a:extLst>
              </p:cNvPr>
              <p:cNvSpPr/>
              <p:nvPr/>
            </p:nvSpPr>
            <p:spPr>
              <a:xfrm>
                <a:off x="9215005" y="2359891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E7C93C6-92C6-FD34-DB0F-5293F01D4DD3}"/>
                  </a:ext>
                </a:extLst>
              </p:cNvPr>
              <p:cNvSpPr/>
              <p:nvPr/>
            </p:nvSpPr>
            <p:spPr>
              <a:xfrm>
                <a:off x="9532418" y="2359891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</a:p>
            </p:txBody>
          </p:sp>
          <p:sp>
            <p:nvSpPr>
              <p:cNvPr id="51" name="Dikdörtgen 327">
                <a:extLst>
                  <a:ext uri="{FF2B5EF4-FFF2-40B4-BE49-F238E27FC236}">
                    <a16:creationId xmlns:a16="http://schemas.microsoft.com/office/drawing/2014/main" id="{94DA6E83-025F-F8AE-B845-42E4B8D80A5D}"/>
                  </a:ext>
                </a:extLst>
              </p:cNvPr>
              <p:cNvSpPr/>
              <p:nvPr/>
            </p:nvSpPr>
            <p:spPr>
              <a:xfrm>
                <a:off x="8617900" y="3332321"/>
                <a:ext cx="1184518" cy="270000"/>
              </a:xfrm>
              <a:prstGeom prst="rect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748EF09-10AA-5D63-3AF1-2E9755C504CE}"/>
                  </a:ext>
                </a:extLst>
              </p:cNvPr>
              <p:cNvSpPr/>
              <p:nvPr/>
            </p:nvSpPr>
            <p:spPr>
              <a:xfrm>
                <a:off x="8892288" y="2641512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9DB5A90-EE5F-6613-9E1D-E553C3C1BAC7}"/>
                  </a:ext>
                </a:extLst>
              </p:cNvPr>
              <p:cNvSpPr/>
              <p:nvPr/>
            </p:nvSpPr>
            <p:spPr>
              <a:xfrm>
                <a:off x="9209701" y="2641512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EE073AB6-8E45-9442-28D5-A0C6A03D66A6}"/>
                  </a:ext>
                </a:extLst>
              </p:cNvPr>
              <p:cNvSpPr/>
              <p:nvPr/>
            </p:nvSpPr>
            <p:spPr>
              <a:xfrm>
                <a:off x="9527114" y="2641512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cxnSp>
            <p:nvCxnSpPr>
              <p:cNvPr id="55" name="Düz Bağlayıcı 120">
                <a:extLst>
                  <a:ext uri="{FF2B5EF4-FFF2-40B4-BE49-F238E27FC236}">
                    <a16:creationId xmlns:a16="http://schemas.microsoft.com/office/drawing/2014/main" id="{0E385234-BFCB-2757-E286-04D615F15833}"/>
                  </a:ext>
                </a:extLst>
              </p:cNvPr>
              <p:cNvCxnSpPr>
                <a:cxnSpLocks/>
                <a:stCxn id="62" idx="2"/>
                <a:endCxn id="58" idx="6"/>
              </p:cNvCxnSpPr>
              <p:nvPr/>
            </p:nvCxnSpPr>
            <p:spPr>
              <a:xfrm flipV="1">
                <a:off x="8585739" y="2211665"/>
                <a:ext cx="1216935" cy="6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3E5D578C-B42F-3AB4-24A9-8580530DA5D1}"/>
                  </a:ext>
                </a:extLst>
              </p:cNvPr>
              <p:cNvSpPr/>
              <p:nvPr/>
            </p:nvSpPr>
            <p:spPr>
              <a:xfrm>
                <a:off x="8897848" y="2076665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A38EBCC-DDAA-6889-6E05-6EAB829798A3}"/>
                  </a:ext>
                </a:extLst>
              </p:cNvPr>
              <p:cNvSpPr/>
              <p:nvPr/>
            </p:nvSpPr>
            <p:spPr>
              <a:xfrm>
                <a:off x="9215261" y="2076665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0EA7E39-2FEA-E5BA-98F2-14530E702A94}"/>
                  </a:ext>
                </a:extLst>
              </p:cNvPr>
              <p:cNvSpPr/>
              <p:nvPr/>
            </p:nvSpPr>
            <p:spPr>
              <a:xfrm>
                <a:off x="9532674" y="2076665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C330C6A-EC51-74E9-A27A-26620D0EFB6E}"/>
                  </a:ext>
                </a:extLst>
              </p:cNvPr>
              <p:cNvSpPr/>
              <p:nvPr/>
            </p:nvSpPr>
            <p:spPr>
              <a:xfrm>
                <a:off x="8580179" y="2925835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7E9EC3F9-8F2C-1C9B-0DAD-88464DD03CE1}"/>
                  </a:ext>
                </a:extLst>
              </p:cNvPr>
              <p:cNvSpPr/>
              <p:nvPr/>
            </p:nvSpPr>
            <p:spPr>
              <a:xfrm>
                <a:off x="8585483" y="2365955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A9652B75-6505-05C2-8A99-D5A3661C08A9}"/>
                  </a:ext>
                </a:extLst>
              </p:cNvPr>
              <p:cNvSpPr/>
              <p:nvPr/>
            </p:nvSpPr>
            <p:spPr>
              <a:xfrm>
                <a:off x="8580179" y="2647576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9444D6E-B6E2-BFAD-37F1-5AF4AE474986}"/>
                  </a:ext>
                </a:extLst>
              </p:cNvPr>
              <p:cNvSpPr/>
              <p:nvPr/>
            </p:nvSpPr>
            <p:spPr>
              <a:xfrm>
                <a:off x="8585739" y="2082729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695E17D-5AEB-E763-9CDA-BEF9C64CFDBC}"/>
              </a:ext>
            </a:extLst>
          </p:cNvPr>
          <p:cNvGrpSpPr/>
          <p:nvPr/>
        </p:nvGrpSpPr>
        <p:grpSpPr>
          <a:xfrm>
            <a:off x="3216153" y="2452248"/>
            <a:ext cx="1392937" cy="1997748"/>
            <a:chOff x="1241390" y="1741381"/>
            <a:chExt cx="1392937" cy="1997748"/>
          </a:xfrm>
        </p:grpSpPr>
        <p:sp>
          <p:nvSpPr>
            <p:cNvPr id="64" name="Rounded Rectangle 193">
              <a:extLst>
                <a:ext uri="{FF2B5EF4-FFF2-40B4-BE49-F238E27FC236}">
                  <a16:creationId xmlns:a16="http://schemas.microsoft.com/office/drawing/2014/main" id="{E59CCC1C-5E61-87C2-9E6C-66FBA5480081}"/>
                </a:ext>
              </a:extLst>
            </p:cNvPr>
            <p:cNvSpPr/>
            <p:nvPr/>
          </p:nvSpPr>
          <p:spPr>
            <a:xfrm>
              <a:off x="1241391" y="1741382"/>
              <a:ext cx="1392936" cy="1997747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5" name="Rectangle 230">
              <a:extLst>
                <a:ext uri="{FF2B5EF4-FFF2-40B4-BE49-F238E27FC236}">
                  <a16:creationId xmlns:a16="http://schemas.microsoft.com/office/drawing/2014/main" id="{7C165EC7-3B76-21BD-E223-CAB669C5196F}"/>
                </a:ext>
              </a:extLst>
            </p:cNvPr>
            <p:cNvSpPr/>
            <p:nvPr/>
          </p:nvSpPr>
          <p:spPr>
            <a:xfrm>
              <a:off x="1241390" y="1741381"/>
              <a:ext cx="1392936" cy="3156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Bank 1</a:t>
              </a:r>
              <a:endParaRPr lang="en-CH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5AE9E65-A9A8-4E36-FD07-2695682F8176}"/>
                </a:ext>
              </a:extLst>
            </p:cNvPr>
            <p:cNvGrpSpPr/>
            <p:nvPr/>
          </p:nvGrpSpPr>
          <p:grpSpPr>
            <a:xfrm>
              <a:off x="1319168" y="2067183"/>
              <a:ext cx="1222495" cy="1525656"/>
              <a:chOff x="8580179" y="2076665"/>
              <a:chExt cx="1222495" cy="1525656"/>
            </a:xfrm>
          </p:grpSpPr>
          <p:cxnSp>
            <p:nvCxnSpPr>
              <p:cNvPr id="67" name="Düz Bağlayıcı 120">
                <a:extLst>
                  <a:ext uri="{FF2B5EF4-FFF2-40B4-BE49-F238E27FC236}">
                    <a16:creationId xmlns:a16="http://schemas.microsoft.com/office/drawing/2014/main" id="{7EFA9D24-6EFD-5037-7850-2068C821A1F4}"/>
                  </a:ext>
                </a:extLst>
              </p:cNvPr>
              <p:cNvCxnSpPr>
                <a:cxnSpLocks/>
                <a:stCxn id="92" idx="0"/>
              </p:cNvCxnSpPr>
              <p:nvPr/>
            </p:nvCxnSpPr>
            <p:spPr>
              <a:xfrm>
                <a:off x="8720739" y="2082729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Düz Bağlayıcı 120">
                <a:extLst>
                  <a:ext uri="{FF2B5EF4-FFF2-40B4-BE49-F238E27FC236}">
                    <a16:creationId xmlns:a16="http://schemas.microsoft.com/office/drawing/2014/main" id="{56F8D6CF-5A87-66E3-F564-853D48C901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35064" y="2082729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Düz Bağlayıcı 120">
                <a:extLst>
                  <a:ext uri="{FF2B5EF4-FFF2-40B4-BE49-F238E27FC236}">
                    <a16:creationId xmlns:a16="http://schemas.microsoft.com/office/drawing/2014/main" id="{CA367A36-40A3-4C74-2BA0-82C1BB1730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3714" y="2076665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Düz Bağlayıcı 120">
                <a:extLst>
                  <a:ext uri="{FF2B5EF4-FFF2-40B4-BE49-F238E27FC236}">
                    <a16:creationId xmlns:a16="http://schemas.microsoft.com/office/drawing/2014/main" id="{C6B6C70C-6C86-0B3C-FE30-54AE2F805C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49389" y="2076665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Düz Bağlayıcı 313">
                <a:extLst>
                  <a:ext uri="{FF2B5EF4-FFF2-40B4-BE49-F238E27FC236}">
                    <a16:creationId xmlns:a16="http://schemas.microsoft.com/office/drawing/2014/main" id="{437B3588-321C-B7BC-381F-88E2F2B241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97592" y="3062263"/>
                <a:ext cx="90482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Düz Bağlayıcı 314">
                <a:extLst>
                  <a:ext uri="{FF2B5EF4-FFF2-40B4-BE49-F238E27FC236}">
                    <a16:creationId xmlns:a16="http://schemas.microsoft.com/office/drawing/2014/main" id="{469255BA-F581-06EF-DADB-41260DA0162A}"/>
                  </a:ext>
                </a:extLst>
              </p:cNvPr>
              <p:cNvCxnSpPr>
                <a:cxnSpLocks/>
                <a:stCxn id="89" idx="6"/>
                <a:endCxn id="75" idx="6"/>
              </p:cNvCxnSpPr>
              <p:nvPr/>
            </p:nvCxnSpPr>
            <p:spPr>
              <a:xfrm flipV="1">
                <a:off x="8850179" y="3054771"/>
                <a:ext cx="946935" cy="6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F5FEAC2E-31AF-D8B4-0943-1EFD8A04082C}"/>
                  </a:ext>
                </a:extLst>
              </p:cNvPr>
              <p:cNvSpPr/>
              <p:nvPr/>
            </p:nvSpPr>
            <p:spPr>
              <a:xfrm>
                <a:off x="8892288" y="2919771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AC991F79-3872-12B4-341B-A20CC94F7541}"/>
                  </a:ext>
                </a:extLst>
              </p:cNvPr>
              <p:cNvSpPr/>
              <p:nvPr/>
            </p:nvSpPr>
            <p:spPr>
              <a:xfrm>
                <a:off x="9209701" y="2919771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CA739331-EBB2-279D-2D98-0EE7E6BDEA21}"/>
                  </a:ext>
                </a:extLst>
              </p:cNvPr>
              <p:cNvSpPr/>
              <p:nvPr/>
            </p:nvSpPr>
            <p:spPr>
              <a:xfrm>
                <a:off x="9527114" y="2919771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</a:p>
            </p:txBody>
          </p:sp>
          <p:cxnSp>
            <p:nvCxnSpPr>
              <p:cNvPr id="76" name="Düz Bağlayıcı 120">
                <a:extLst>
                  <a:ext uri="{FF2B5EF4-FFF2-40B4-BE49-F238E27FC236}">
                    <a16:creationId xmlns:a16="http://schemas.microsoft.com/office/drawing/2014/main" id="{BB859BD2-E5FD-E065-A830-78A3E8493E6F}"/>
                  </a:ext>
                </a:extLst>
              </p:cNvPr>
              <p:cNvCxnSpPr>
                <a:cxnSpLocks/>
                <a:stCxn id="90" idx="6"/>
                <a:endCxn id="80" idx="6"/>
              </p:cNvCxnSpPr>
              <p:nvPr/>
            </p:nvCxnSpPr>
            <p:spPr>
              <a:xfrm flipV="1">
                <a:off x="8855483" y="2494891"/>
                <a:ext cx="946935" cy="6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Düz Bağlayıcı 121">
                <a:extLst>
                  <a:ext uri="{FF2B5EF4-FFF2-40B4-BE49-F238E27FC236}">
                    <a16:creationId xmlns:a16="http://schemas.microsoft.com/office/drawing/2014/main" id="{B64B260C-6C17-D3AA-76B7-389CCCFB2E67}"/>
                  </a:ext>
                </a:extLst>
              </p:cNvPr>
              <p:cNvCxnSpPr>
                <a:cxnSpLocks/>
                <a:stCxn id="91" idx="6"/>
              </p:cNvCxnSpPr>
              <p:nvPr/>
            </p:nvCxnSpPr>
            <p:spPr>
              <a:xfrm flipV="1">
                <a:off x="8850179" y="2780641"/>
                <a:ext cx="952239" cy="193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73116DFE-7456-4820-FC6C-5A7A892F76A4}"/>
                  </a:ext>
                </a:extLst>
              </p:cNvPr>
              <p:cNvSpPr/>
              <p:nvPr/>
            </p:nvSpPr>
            <p:spPr>
              <a:xfrm>
                <a:off x="8897592" y="2359891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AE2454D1-DA2D-7E26-9A7F-05E2CC267413}"/>
                  </a:ext>
                </a:extLst>
              </p:cNvPr>
              <p:cNvSpPr/>
              <p:nvPr/>
            </p:nvSpPr>
            <p:spPr>
              <a:xfrm>
                <a:off x="9215005" y="2359891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9718FA68-164C-E89B-A87B-9978538DA6F5}"/>
                  </a:ext>
                </a:extLst>
              </p:cNvPr>
              <p:cNvSpPr/>
              <p:nvPr/>
            </p:nvSpPr>
            <p:spPr>
              <a:xfrm>
                <a:off x="9532418" y="2359891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</a:p>
            </p:txBody>
          </p:sp>
          <p:sp>
            <p:nvSpPr>
              <p:cNvPr id="81" name="Dikdörtgen 327">
                <a:extLst>
                  <a:ext uri="{FF2B5EF4-FFF2-40B4-BE49-F238E27FC236}">
                    <a16:creationId xmlns:a16="http://schemas.microsoft.com/office/drawing/2014/main" id="{1B768DF8-37DF-2BF9-EAF5-2D6C4B38B17D}"/>
                  </a:ext>
                </a:extLst>
              </p:cNvPr>
              <p:cNvSpPr/>
              <p:nvPr/>
            </p:nvSpPr>
            <p:spPr>
              <a:xfrm>
                <a:off x="8617900" y="3332321"/>
                <a:ext cx="1184518" cy="270000"/>
              </a:xfrm>
              <a:prstGeom prst="rect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C15136E7-17F7-6FF2-4E12-DB511E10559F}"/>
                  </a:ext>
                </a:extLst>
              </p:cNvPr>
              <p:cNvSpPr/>
              <p:nvPr/>
            </p:nvSpPr>
            <p:spPr>
              <a:xfrm>
                <a:off x="8892288" y="2641512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D395355D-61C1-CE1D-5491-8901D1D3B1A2}"/>
                  </a:ext>
                </a:extLst>
              </p:cNvPr>
              <p:cNvSpPr/>
              <p:nvPr/>
            </p:nvSpPr>
            <p:spPr>
              <a:xfrm>
                <a:off x="9209701" y="2641512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B2135FB-3D01-5F66-B2D7-E57899FD3E38}"/>
                  </a:ext>
                </a:extLst>
              </p:cNvPr>
              <p:cNvSpPr/>
              <p:nvPr/>
            </p:nvSpPr>
            <p:spPr>
              <a:xfrm>
                <a:off x="9527114" y="2641512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cxnSp>
            <p:nvCxnSpPr>
              <p:cNvPr id="85" name="Düz Bağlayıcı 120">
                <a:extLst>
                  <a:ext uri="{FF2B5EF4-FFF2-40B4-BE49-F238E27FC236}">
                    <a16:creationId xmlns:a16="http://schemas.microsoft.com/office/drawing/2014/main" id="{9F6786A4-4C40-153C-325C-C7DC1752D67B}"/>
                  </a:ext>
                </a:extLst>
              </p:cNvPr>
              <p:cNvCxnSpPr>
                <a:cxnSpLocks/>
                <a:stCxn id="92" idx="2"/>
                <a:endCxn id="88" idx="6"/>
              </p:cNvCxnSpPr>
              <p:nvPr/>
            </p:nvCxnSpPr>
            <p:spPr>
              <a:xfrm flipV="1">
                <a:off x="8585739" y="2211665"/>
                <a:ext cx="1216935" cy="6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DF86F859-66D2-F4C6-22D4-68FF6CBDBBD5}"/>
                  </a:ext>
                </a:extLst>
              </p:cNvPr>
              <p:cNvSpPr/>
              <p:nvPr/>
            </p:nvSpPr>
            <p:spPr>
              <a:xfrm>
                <a:off x="8897848" y="2076665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98065711-FED8-2FE2-7F34-F18F3B45E99A}"/>
                  </a:ext>
                </a:extLst>
              </p:cNvPr>
              <p:cNvSpPr/>
              <p:nvPr/>
            </p:nvSpPr>
            <p:spPr>
              <a:xfrm>
                <a:off x="9215261" y="2076665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581BEFB-182D-0ED6-1138-8C6B50E60B19}"/>
                  </a:ext>
                </a:extLst>
              </p:cNvPr>
              <p:cNvSpPr/>
              <p:nvPr/>
            </p:nvSpPr>
            <p:spPr>
              <a:xfrm>
                <a:off x="9532674" y="2076665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6D22E1D8-70F1-8648-0E18-198F799C37FF}"/>
                  </a:ext>
                </a:extLst>
              </p:cNvPr>
              <p:cNvSpPr/>
              <p:nvPr/>
            </p:nvSpPr>
            <p:spPr>
              <a:xfrm>
                <a:off x="8580179" y="2925835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878B10FF-D223-9467-F6D2-8727D54B2F5C}"/>
                  </a:ext>
                </a:extLst>
              </p:cNvPr>
              <p:cNvSpPr/>
              <p:nvPr/>
            </p:nvSpPr>
            <p:spPr>
              <a:xfrm>
                <a:off x="8585483" y="2365955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DCB8E4FF-48AE-07DE-531B-AA2F994B6C45}"/>
                  </a:ext>
                </a:extLst>
              </p:cNvPr>
              <p:cNvSpPr/>
              <p:nvPr/>
            </p:nvSpPr>
            <p:spPr>
              <a:xfrm>
                <a:off x="8580179" y="2647576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00A648AA-4F55-9025-269D-9E028B946DD5}"/>
                  </a:ext>
                </a:extLst>
              </p:cNvPr>
              <p:cNvSpPr/>
              <p:nvPr/>
            </p:nvSpPr>
            <p:spPr>
              <a:xfrm>
                <a:off x="8585739" y="2082729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EB7F067-CAC3-D4D0-7E92-83D94D928993}"/>
              </a:ext>
            </a:extLst>
          </p:cNvPr>
          <p:cNvGrpSpPr/>
          <p:nvPr/>
        </p:nvGrpSpPr>
        <p:grpSpPr>
          <a:xfrm>
            <a:off x="6873044" y="2460678"/>
            <a:ext cx="1392937" cy="1997748"/>
            <a:chOff x="1241390" y="1741381"/>
            <a:chExt cx="1392937" cy="1997748"/>
          </a:xfrm>
        </p:grpSpPr>
        <p:sp>
          <p:nvSpPr>
            <p:cNvPr id="94" name="Rounded Rectangle 193">
              <a:extLst>
                <a:ext uri="{FF2B5EF4-FFF2-40B4-BE49-F238E27FC236}">
                  <a16:creationId xmlns:a16="http://schemas.microsoft.com/office/drawing/2014/main" id="{F1442F3E-ECDE-A6C4-7B5B-4DAAE34F509D}"/>
                </a:ext>
              </a:extLst>
            </p:cNvPr>
            <p:cNvSpPr/>
            <p:nvPr/>
          </p:nvSpPr>
          <p:spPr>
            <a:xfrm>
              <a:off x="1241391" y="1741382"/>
              <a:ext cx="1392936" cy="1997747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5" name="Rectangle 230">
              <a:extLst>
                <a:ext uri="{FF2B5EF4-FFF2-40B4-BE49-F238E27FC236}">
                  <a16:creationId xmlns:a16="http://schemas.microsoft.com/office/drawing/2014/main" id="{F9455A1E-77A1-CA11-5A71-9E42417BAB01}"/>
                </a:ext>
              </a:extLst>
            </p:cNvPr>
            <p:cNvSpPr/>
            <p:nvPr/>
          </p:nvSpPr>
          <p:spPr>
            <a:xfrm>
              <a:off x="1241390" y="1741381"/>
              <a:ext cx="1392936" cy="3156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Bank 1</a:t>
              </a:r>
              <a:endParaRPr lang="en-CH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A0141BF-9C18-37CC-4BAD-88E01443032A}"/>
                </a:ext>
              </a:extLst>
            </p:cNvPr>
            <p:cNvGrpSpPr/>
            <p:nvPr/>
          </p:nvGrpSpPr>
          <p:grpSpPr>
            <a:xfrm>
              <a:off x="1319168" y="2067183"/>
              <a:ext cx="1222495" cy="1525656"/>
              <a:chOff x="8580179" y="2076665"/>
              <a:chExt cx="1222495" cy="1525656"/>
            </a:xfrm>
          </p:grpSpPr>
          <p:cxnSp>
            <p:nvCxnSpPr>
              <p:cNvPr id="97" name="Düz Bağlayıcı 120">
                <a:extLst>
                  <a:ext uri="{FF2B5EF4-FFF2-40B4-BE49-F238E27FC236}">
                    <a16:creationId xmlns:a16="http://schemas.microsoft.com/office/drawing/2014/main" id="{17B51F49-BB5D-C489-7819-4DA7C552D502}"/>
                  </a:ext>
                </a:extLst>
              </p:cNvPr>
              <p:cNvCxnSpPr>
                <a:cxnSpLocks/>
                <a:stCxn id="122" idx="0"/>
              </p:cNvCxnSpPr>
              <p:nvPr/>
            </p:nvCxnSpPr>
            <p:spPr>
              <a:xfrm>
                <a:off x="8720739" y="2082729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Düz Bağlayıcı 120">
                <a:extLst>
                  <a:ext uri="{FF2B5EF4-FFF2-40B4-BE49-F238E27FC236}">
                    <a16:creationId xmlns:a16="http://schemas.microsoft.com/office/drawing/2014/main" id="{D5AEB2F1-67B7-84B5-C013-FDA29054B0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35064" y="2082729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Düz Bağlayıcı 120">
                <a:extLst>
                  <a:ext uri="{FF2B5EF4-FFF2-40B4-BE49-F238E27FC236}">
                    <a16:creationId xmlns:a16="http://schemas.microsoft.com/office/drawing/2014/main" id="{E67D2860-7D59-5FD1-F7BA-6265CB704F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3714" y="2076665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Düz Bağlayıcı 120">
                <a:extLst>
                  <a:ext uri="{FF2B5EF4-FFF2-40B4-BE49-F238E27FC236}">
                    <a16:creationId xmlns:a16="http://schemas.microsoft.com/office/drawing/2014/main" id="{C711AAB1-3294-A089-E621-2555A14392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49389" y="2076665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Düz Bağlayıcı 313">
                <a:extLst>
                  <a:ext uri="{FF2B5EF4-FFF2-40B4-BE49-F238E27FC236}">
                    <a16:creationId xmlns:a16="http://schemas.microsoft.com/office/drawing/2014/main" id="{CD08E5C4-B8FC-628C-8D36-986AFE33E2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97592" y="3062263"/>
                <a:ext cx="90482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Düz Bağlayıcı 314">
                <a:extLst>
                  <a:ext uri="{FF2B5EF4-FFF2-40B4-BE49-F238E27FC236}">
                    <a16:creationId xmlns:a16="http://schemas.microsoft.com/office/drawing/2014/main" id="{F74DECF5-033B-9328-AF29-A3D051AF8F72}"/>
                  </a:ext>
                </a:extLst>
              </p:cNvPr>
              <p:cNvCxnSpPr>
                <a:cxnSpLocks/>
                <a:stCxn id="119" idx="6"/>
                <a:endCxn id="105" idx="6"/>
              </p:cNvCxnSpPr>
              <p:nvPr/>
            </p:nvCxnSpPr>
            <p:spPr>
              <a:xfrm flipV="1">
                <a:off x="8850179" y="3054771"/>
                <a:ext cx="946935" cy="6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B6EBAB3F-8B45-F227-3916-8E942A0B1E2F}"/>
                  </a:ext>
                </a:extLst>
              </p:cNvPr>
              <p:cNvSpPr/>
              <p:nvPr/>
            </p:nvSpPr>
            <p:spPr>
              <a:xfrm>
                <a:off x="8892288" y="2919771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EEBB4047-79A6-24CE-0AD6-BB089AA01879}"/>
                  </a:ext>
                </a:extLst>
              </p:cNvPr>
              <p:cNvSpPr/>
              <p:nvPr/>
            </p:nvSpPr>
            <p:spPr>
              <a:xfrm>
                <a:off x="9209701" y="2919771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D6A4232C-295C-A676-FCD3-60B7261C54E2}"/>
                  </a:ext>
                </a:extLst>
              </p:cNvPr>
              <p:cNvSpPr/>
              <p:nvPr/>
            </p:nvSpPr>
            <p:spPr>
              <a:xfrm>
                <a:off x="9527114" y="2919771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</a:p>
            </p:txBody>
          </p:sp>
          <p:cxnSp>
            <p:nvCxnSpPr>
              <p:cNvPr id="106" name="Düz Bağlayıcı 120">
                <a:extLst>
                  <a:ext uri="{FF2B5EF4-FFF2-40B4-BE49-F238E27FC236}">
                    <a16:creationId xmlns:a16="http://schemas.microsoft.com/office/drawing/2014/main" id="{FA3391BD-532E-2519-B864-AEA671836358}"/>
                  </a:ext>
                </a:extLst>
              </p:cNvPr>
              <p:cNvCxnSpPr>
                <a:cxnSpLocks/>
                <a:stCxn id="120" idx="6"/>
                <a:endCxn id="110" idx="6"/>
              </p:cNvCxnSpPr>
              <p:nvPr/>
            </p:nvCxnSpPr>
            <p:spPr>
              <a:xfrm flipV="1">
                <a:off x="8855483" y="2494891"/>
                <a:ext cx="946935" cy="6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Düz Bağlayıcı 121">
                <a:extLst>
                  <a:ext uri="{FF2B5EF4-FFF2-40B4-BE49-F238E27FC236}">
                    <a16:creationId xmlns:a16="http://schemas.microsoft.com/office/drawing/2014/main" id="{D8E33D9E-43D8-D702-99C1-83416D49284B}"/>
                  </a:ext>
                </a:extLst>
              </p:cNvPr>
              <p:cNvCxnSpPr>
                <a:cxnSpLocks/>
                <a:stCxn id="121" idx="6"/>
              </p:cNvCxnSpPr>
              <p:nvPr/>
            </p:nvCxnSpPr>
            <p:spPr>
              <a:xfrm flipV="1">
                <a:off x="8850179" y="2780641"/>
                <a:ext cx="952239" cy="193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15E8D85A-51E4-5E5F-3E10-54BC8DEA5BB5}"/>
                  </a:ext>
                </a:extLst>
              </p:cNvPr>
              <p:cNvSpPr/>
              <p:nvPr/>
            </p:nvSpPr>
            <p:spPr>
              <a:xfrm>
                <a:off x="8897592" y="2359891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40774252-0192-3974-EA22-A8F07B377628}"/>
                  </a:ext>
                </a:extLst>
              </p:cNvPr>
              <p:cNvSpPr/>
              <p:nvPr/>
            </p:nvSpPr>
            <p:spPr>
              <a:xfrm>
                <a:off x="9215005" y="2359891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401535D0-60EB-0B0C-0BA5-AC7EF93342EF}"/>
                  </a:ext>
                </a:extLst>
              </p:cNvPr>
              <p:cNvSpPr/>
              <p:nvPr/>
            </p:nvSpPr>
            <p:spPr>
              <a:xfrm>
                <a:off x="9532418" y="2359891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</a:p>
            </p:txBody>
          </p:sp>
          <p:sp>
            <p:nvSpPr>
              <p:cNvPr id="111" name="Dikdörtgen 327">
                <a:extLst>
                  <a:ext uri="{FF2B5EF4-FFF2-40B4-BE49-F238E27FC236}">
                    <a16:creationId xmlns:a16="http://schemas.microsoft.com/office/drawing/2014/main" id="{11219046-6E95-A923-A4F5-AEA66BA24316}"/>
                  </a:ext>
                </a:extLst>
              </p:cNvPr>
              <p:cNvSpPr/>
              <p:nvPr/>
            </p:nvSpPr>
            <p:spPr>
              <a:xfrm>
                <a:off x="8617900" y="3332321"/>
                <a:ext cx="1184518" cy="270000"/>
              </a:xfrm>
              <a:prstGeom prst="rect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23F4B71B-602A-AA66-F4DE-CFD785D7B397}"/>
                  </a:ext>
                </a:extLst>
              </p:cNvPr>
              <p:cNvSpPr/>
              <p:nvPr/>
            </p:nvSpPr>
            <p:spPr>
              <a:xfrm>
                <a:off x="8892288" y="2641512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3E29A457-52EE-0D6E-BFD3-892783F5831F}"/>
                  </a:ext>
                </a:extLst>
              </p:cNvPr>
              <p:cNvSpPr/>
              <p:nvPr/>
            </p:nvSpPr>
            <p:spPr>
              <a:xfrm>
                <a:off x="9209701" y="2641512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FF1BB532-EC22-009F-6CC4-FD1AF9AB791E}"/>
                  </a:ext>
                </a:extLst>
              </p:cNvPr>
              <p:cNvSpPr/>
              <p:nvPr/>
            </p:nvSpPr>
            <p:spPr>
              <a:xfrm>
                <a:off x="9527114" y="2641512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cxnSp>
            <p:nvCxnSpPr>
              <p:cNvPr id="115" name="Düz Bağlayıcı 120">
                <a:extLst>
                  <a:ext uri="{FF2B5EF4-FFF2-40B4-BE49-F238E27FC236}">
                    <a16:creationId xmlns:a16="http://schemas.microsoft.com/office/drawing/2014/main" id="{9EA3418D-9DBE-AA36-42DF-F25CB69D84ED}"/>
                  </a:ext>
                </a:extLst>
              </p:cNvPr>
              <p:cNvCxnSpPr>
                <a:cxnSpLocks/>
                <a:stCxn id="122" idx="2"/>
                <a:endCxn id="118" idx="6"/>
              </p:cNvCxnSpPr>
              <p:nvPr/>
            </p:nvCxnSpPr>
            <p:spPr>
              <a:xfrm flipV="1">
                <a:off x="8585739" y="2211665"/>
                <a:ext cx="1216935" cy="6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CEAA1457-90E5-8043-CB4E-9C94DA762044}"/>
                  </a:ext>
                </a:extLst>
              </p:cNvPr>
              <p:cNvSpPr/>
              <p:nvPr/>
            </p:nvSpPr>
            <p:spPr>
              <a:xfrm>
                <a:off x="8897848" y="2076665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616D0D6F-7056-8D8B-6BCF-E7B1AC33D77E}"/>
                  </a:ext>
                </a:extLst>
              </p:cNvPr>
              <p:cNvSpPr/>
              <p:nvPr/>
            </p:nvSpPr>
            <p:spPr>
              <a:xfrm>
                <a:off x="9215261" y="2076665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B74BC8BE-F3E5-541B-CEA4-70AE1F1C12C8}"/>
                  </a:ext>
                </a:extLst>
              </p:cNvPr>
              <p:cNvSpPr/>
              <p:nvPr/>
            </p:nvSpPr>
            <p:spPr>
              <a:xfrm>
                <a:off x="9532674" y="2076665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4D947418-45E0-02A1-2AFC-20A16C79AFDB}"/>
                  </a:ext>
                </a:extLst>
              </p:cNvPr>
              <p:cNvSpPr/>
              <p:nvPr/>
            </p:nvSpPr>
            <p:spPr>
              <a:xfrm>
                <a:off x="8580179" y="2925835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29D862CC-9782-891C-C36A-5FE8A18378DC}"/>
                  </a:ext>
                </a:extLst>
              </p:cNvPr>
              <p:cNvSpPr/>
              <p:nvPr/>
            </p:nvSpPr>
            <p:spPr>
              <a:xfrm>
                <a:off x="8585483" y="2365955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B72D6BB1-E79C-49D7-FF8B-8774B253207A}"/>
                  </a:ext>
                </a:extLst>
              </p:cNvPr>
              <p:cNvSpPr/>
              <p:nvPr/>
            </p:nvSpPr>
            <p:spPr>
              <a:xfrm>
                <a:off x="8580179" y="2647576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2239D6DB-F63B-4381-11C4-18D8B9839FF5}"/>
                  </a:ext>
                </a:extLst>
              </p:cNvPr>
              <p:cNvSpPr/>
              <p:nvPr/>
            </p:nvSpPr>
            <p:spPr>
              <a:xfrm>
                <a:off x="8585739" y="2082729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FA2909F-1AFC-AF56-54BD-9250C5AF51AA}"/>
              </a:ext>
            </a:extLst>
          </p:cNvPr>
          <p:cNvGrpSpPr/>
          <p:nvPr/>
        </p:nvGrpSpPr>
        <p:grpSpPr>
          <a:xfrm>
            <a:off x="5417160" y="2460449"/>
            <a:ext cx="1392937" cy="1997748"/>
            <a:chOff x="1241390" y="1741381"/>
            <a:chExt cx="1392937" cy="1997748"/>
          </a:xfrm>
        </p:grpSpPr>
        <p:sp>
          <p:nvSpPr>
            <p:cNvPr id="124" name="Rounded Rectangle 193">
              <a:extLst>
                <a:ext uri="{FF2B5EF4-FFF2-40B4-BE49-F238E27FC236}">
                  <a16:creationId xmlns:a16="http://schemas.microsoft.com/office/drawing/2014/main" id="{91E5DA7B-41C1-6D1E-2EB0-52316B8BFD4E}"/>
                </a:ext>
              </a:extLst>
            </p:cNvPr>
            <p:cNvSpPr/>
            <p:nvPr/>
          </p:nvSpPr>
          <p:spPr>
            <a:xfrm>
              <a:off x="1241391" y="1741382"/>
              <a:ext cx="1392936" cy="1997747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25" name="Rectangle 230">
              <a:extLst>
                <a:ext uri="{FF2B5EF4-FFF2-40B4-BE49-F238E27FC236}">
                  <a16:creationId xmlns:a16="http://schemas.microsoft.com/office/drawing/2014/main" id="{9DD54E42-4E9C-8B1A-EEF7-FCCC7578618B}"/>
                </a:ext>
              </a:extLst>
            </p:cNvPr>
            <p:cNvSpPr/>
            <p:nvPr/>
          </p:nvSpPr>
          <p:spPr>
            <a:xfrm>
              <a:off x="1241390" y="1741381"/>
              <a:ext cx="1392936" cy="3156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Bank 0</a:t>
              </a:r>
              <a:endParaRPr lang="en-CH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0DE90818-1433-A573-DA81-D0F5CC3C6BB9}"/>
                </a:ext>
              </a:extLst>
            </p:cNvPr>
            <p:cNvGrpSpPr/>
            <p:nvPr/>
          </p:nvGrpSpPr>
          <p:grpSpPr>
            <a:xfrm>
              <a:off x="1319168" y="2067183"/>
              <a:ext cx="1222495" cy="1525656"/>
              <a:chOff x="8580179" y="2076665"/>
              <a:chExt cx="1222495" cy="1525656"/>
            </a:xfrm>
          </p:grpSpPr>
          <p:cxnSp>
            <p:nvCxnSpPr>
              <p:cNvPr id="127" name="Düz Bağlayıcı 120">
                <a:extLst>
                  <a:ext uri="{FF2B5EF4-FFF2-40B4-BE49-F238E27FC236}">
                    <a16:creationId xmlns:a16="http://schemas.microsoft.com/office/drawing/2014/main" id="{64E36B7B-3105-DA31-4627-1530B60F26F2}"/>
                  </a:ext>
                </a:extLst>
              </p:cNvPr>
              <p:cNvCxnSpPr>
                <a:cxnSpLocks/>
                <a:stCxn id="152" idx="0"/>
              </p:cNvCxnSpPr>
              <p:nvPr/>
            </p:nvCxnSpPr>
            <p:spPr>
              <a:xfrm>
                <a:off x="8720739" y="2082729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Düz Bağlayıcı 120">
                <a:extLst>
                  <a:ext uri="{FF2B5EF4-FFF2-40B4-BE49-F238E27FC236}">
                    <a16:creationId xmlns:a16="http://schemas.microsoft.com/office/drawing/2014/main" id="{436E7F5E-7C72-AFFB-B233-CFAFB77B38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35064" y="2082729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Düz Bağlayıcı 120">
                <a:extLst>
                  <a:ext uri="{FF2B5EF4-FFF2-40B4-BE49-F238E27FC236}">
                    <a16:creationId xmlns:a16="http://schemas.microsoft.com/office/drawing/2014/main" id="{9DAEB392-2BAA-98DC-1288-5820E02EF7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3714" y="2076665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Düz Bağlayıcı 120">
                <a:extLst>
                  <a:ext uri="{FF2B5EF4-FFF2-40B4-BE49-F238E27FC236}">
                    <a16:creationId xmlns:a16="http://schemas.microsoft.com/office/drawing/2014/main" id="{175E817F-5A80-B3D3-577C-CFB16E97DB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49389" y="2076665"/>
                <a:ext cx="0" cy="12495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Düz Bağlayıcı 313">
                <a:extLst>
                  <a:ext uri="{FF2B5EF4-FFF2-40B4-BE49-F238E27FC236}">
                    <a16:creationId xmlns:a16="http://schemas.microsoft.com/office/drawing/2014/main" id="{594BD348-506D-B5CF-4A8C-6342E0C569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97592" y="3062263"/>
                <a:ext cx="90482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Düz Bağlayıcı 314">
                <a:extLst>
                  <a:ext uri="{FF2B5EF4-FFF2-40B4-BE49-F238E27FC236}">
                    <a16:creationId xmlns:a16="http://schemas.microsoft.com/office/drawing/2014/main" id="{9B979246-4B3B-AF95-4159-E83D98118F0C}"/>
                  </a:ext>
                </a:extLst>
              </p:cNvPr>
              <p:cNvCxnSpPr>
                <a:cxnSpLocks/>
                <a:stCxn id="149" idx="6"/>
                <a:endCxn id="135" idx="6"/>
              </p:cNvCxnSpPr>
              <p:nvPr/>
            </p:nvCxnSpPr>
            <p:spPr>
              <a:xfrm flipV="1">
                <a:off x="8850179" y="3054771"/>
                <a:ext cx="946935" cy="6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42CE2242-14C2-0978-5BE9-5B7AA9C865F6}"/>
                  </a:ext>
                </a:extLst>
              </p:cNvPr>
              <p:cNvSpPr/>
              <p:nvPr/>
            </p:nvSpPr>
            <p:spPr>
              <a:xfrm>
                <a:off x="8892288" y="2919771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0B73F1F5-64F9-514D-34A8-D419B6FA12F0}"/>
                  </a:ext>
                </a:extLst>
              </p:cNvPr>
              <p:cNvSpPr/>
              <p:nvPr/>
            </p:nvSpPr>
            <p:spPr>
              <a:xfrm>
                <a:off x="9209701" y="2919771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ACFE4CCC-1FD8-29F3-1A46-F5130479219F}"/>
                  </a:ext>
                </a:extLst>
              </p:cNvPr>
              <p:cNvSpPr/>
              <p:nvPr/>
            </p:nvSpPr>
            <p:spPr>
              <a:xfrm>
                <a:off x="9527114" y="2919771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</a:p>
            </p:txBody>
          </p:sp>
          <p:cxnSp>
            <p:nvCxnSpPr>
              <p:cNvPr id="136" name="Düz Bağlayıcı 120">
                <a:extLst>
                  <a:ext uri="{FF2B5EF4-FFF2-40B4-BE49-F238E27FC236}">
                    <a16:creationId xmlns:a16="http://schemas.microsoft.com/office/drawing/2014/main" id="{A8F0EA26-D7F6-7132-79A5-4C47F8FFC674}"/>
                  </a:ext>
                </a:extLst>
              </p:cNvPr>
              <p:cNvCxnSpPr>
                <a:cxnSpLocks/>
                <a:stCxn id="150" idx="6"/>
                <a:endCxn id="140" idx="6"/>
              </p:cNvCxnSpPr>
              <p:nvPr/>
            </p:nvCxnSpPr>
            <p:spPr>
              <a:xfrm flipV="1">
                <a:off x="8855483" y="2494891"/>
                <a:ext cx="946935" cy="6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Düz Bağlayıcı 121">
                <a:extLst>
                  <a:ext uri="{FF2B5EF4-FFF2-40B4-BE49-F238E27FC236}">
                    <a16:creationId xmlns:a16="http://schemas.microsoft.com/office/drawing/2014/main" id="{69273B2F-D063-3BB3-624F-8B42CD7FACC2}"/>
                  </a:ext>
                </a:extLst>
              </p:cNvPr>
              <p:cNvCxnSpPr>
                <a:cxnSpLocks/>
                <a:stCxn id="151" idx="6"/>
              </p:cNvCxnSpPr>
              <p:nvPr/>
            </p:nvCxnSpPr>
            <p:spPr>
              <a:xfrm flipV="1">
                <a:off x="8850179" y="2780641"/>
                <a:ext cx="952239" cy="193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8351A903-2B04-66C1-34B7-FB5A7F1CD342}"/>
                  </a:ext>
                </a:extLst>
              </p:cNvPr>
              <p:cNvSpPr/>
              <p:nvPr/>
            </p:nvSpPr>
            <p:spPr>
              <a:xfrm>
                <a:off x="8897592" y="2359891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8FFF157F-8952-C943-8FA8-B2DE04A6DE0A}"/>
                  </a:ext>
                </a:extLst>
              </p:cNvPr>
              <p:cNvSpPr/>
              <p:nvPr/>
            </p:nvSpPr>
            <p:spPr>
              <a:xfrm>
                <a:off x="9215005" y="2359891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D671DC23-9F14-E6FC-0FD4-29108A104BA0}"/>
                  </a:ext>
                </a:extLst>
              </p:cNvPr>
              <p:cNvSpPr/>
              <p:nvPr/>
            </p:nvSpPr>
            <p:spPr>
              <a:xfrm>
                <a:off x="9532418" y="2359891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</a:p>
            </p:txBody>
          </p:sp>
          <p:sp>
            <p:nvSpPr>
              <p:cNvPr id="141" name="Dikdörtgen 327">
                <a:extLst>
                  <a:ext uri="{FF2B5EF4-FFF2-40B4-BE49-F238E27FC236}">
                    <a16:creationId xmlns:a16="http://schemas.microsoft.com/office/drawing/2014/main" id="{C9B0EB29-B9F1-3BD9-4599-7E0903650215}"/>
                  </a:ext>
                </a:extLst>
              </p:cNvPr>
              <p:cNvSpPr/>
              <p:nvPr/>
            </p:nvSpPr>
            <p:spPr>
              <a:xfrm>
                <a:off x="8617900" y="3332321"/>
                <a:ext cx="1184518" cy="270000"/>
              </a:xfrm>
              <a:prstGeom prst="rect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FEEA583C-4195-FA6F-1404-57B025528FB4}"/>
                  </a:ext>
                </a:extLst>
              </p:cNvPr>
              <p:cNvSpPr/>
              <p:nvPr/>
            </p:nvSpPr>
            <p:spPr>
              <a:xfrm>
                <a:off x="8892288" y="2641512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2912EC7B-C237-2A54-A93D-7373D5F0C929}"/>
                  </a:ext>
                </a:extLst>
              </p:cNvPr>
              <p:cNvSpPr/>
              <p:nvPr/>
            </p:nvSpPr>
            <p:spPr>
              <a:xfrm>
                <a:off x="9209701" y="2641512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8A9EDE47-316B-6F5E-8462-36B228C0BDA9}"/>
                  </a:ext>
                </a:extLst>
              </p:cNvPr>
              <p:cNvSpPr/>
              <p:nvPr/>
            </p:nvSpPr>
            <p:spPr>
              <a:xfrm>
                <a:off x="9527114" y="2641512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cxnSp>
            <p:nvCxnSpPr>
              <p:cNvPr id="145" name="Düz Bağlayıcı 120">
                <a:extLst>
                  <a:ext uri="{FF2B5EF4-FFF2-40B4-BE49-F238E27FC236}">
                    <a16:creationId xmlns:a16="http://schemas.microsoft.com/office/drawing/2014/main" id="{63C84A6B-7110-E20F-0F06-7758A6C34E6C}"/>
                  </a:ext>
                </a:extLst>
              </p:cNvPr>
              <p:cNvCxnSpPr>
                <a:cxnSpLocks/>
                <a:stCxn id="152" idx="2"/>
                <a:endCxn id="148" idx="6"/>
              </p:cNvCxnSpPr>
              <p:nvPr/>
            </p:nvCxnSpPr>
            <p:spPr>
              <a:xfrm flipV="1">
                <a:off x="8585739" y="2211665"/>
                <a:ext cx="1216935" cy="6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54D5043A-A359-7603-2D29-AB5D337B7724}"/>
                  </a:ext>
                </a:extLst>
              </p:cNvPr>
              <p:cNvSpPr/>
              <p:nvPr/>
            </p:nvSpPr>
            <p:spPr>
              <a:xfrm>
                <a:off x="8897848" y="2076665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E6598A3F-0E00-5F3D-F3AE-F100178E033E}"/>
                  </a:ext>
                </a:extLst>
              </p:cNvPr>
              <p:cNvSpPr/>
              <p:nvPr/>
            </p:nvSpPr>
            <p:spPr>
              <a:xfrm>
                <a:off x="9215261" y="2076665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8A213B31-E605-FC27-B66D-56F082E5C8B2}"/>
                  </a:ext>
                </a:extLst>
              </p:cNvPr>
              <p:cNvSpPr/>
              <p:nvPr/>
            </p:nvSpPr>
            <p:spPr>
              <a:xfrm>
                <a:off x="9532674" y="2076665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64FC34BD-F320-1564-9D3F-6EA55AA50A57}"/>
                  </a:ext>
                </a:extLst>
              </p:cNvPr>
              <p:cNvSpPr/>
              <p:nvPr/>
            </p:nvSpPr>
            <p:spPr>
              <a:xfrm>
                <a:off x="8580179" y="2925835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CB8A8CE-478C-4E00-EF43-7C17C94B3321}"/>
                  </a:ext>
                </a:extLst>
              </p:cNvPr>
              <p:cNvSpPr/>
              <p:nvPr/>
            </p:nvSpPr>
            <p:spPr>
              <a:xfrm>
                <a:off x="8585483" y="2365955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437F56F1-B16E-2B1F-AD18-8B87F4EF62F8}"/>
                  </a:ext>
                </a:extLst>
              </p:cNvPr>
              <p:cNvSpPr/>
              <p:nvPr/>
            </p:nvSpPr>
            <p:spPr>
              <a:xfrm>
                <a:off x="8580179" y="2647576"/>
                <a:ext cx="270000" cy="27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16BAE734-9DCC-55FA-B029-76CF08FBAE2F}"/>
                  </a:ext>
                </a:extLst>
              </p:cNvPr>
              <p:cNvSpPr/>
              <p:nvPr/>
            </p:nvSpPr>
            <p:spPr>
              <a:xfrm>
                <a:off x="8585739" y="2082729"/>
                <a:ext cx="270000" cy="270000"/>
              </a:xfrm>
              <a:prstGeom prst="ellipse">
                <a:avLst/>
              </a:prstGeom>
              <a:solidFill>
                <a:srgbClr val="E1257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</a:p>
            </p:txBody>
          </p:sp>
        </p:grpSp>
      </p:grpSp>
      <p:sp>
        <p:nvSpPr>
          <p:cNvPr id="155" name="L-Shape 154">
            <a:extLst>
              <a:ext uri="{FF2B5EF4-FFF2-40B4-BE49-F238E27FC236}">
                <a16:creationId xmlns:a16="http://schemas.microsoft.com/office/drawing/2014/main" id="{C7717CA6-62A4-31EF-C5BC-7AA205F960E7}"/>
              </a:ext>
            </a:extLst>
          </p:cNvPr>
          <p:cNvSpPr/>
          <p:nvPr/>
        </p:nvSpPr>
        <p:spPr>
          <a:xfrm rot="18900000">
            <a:off x="4199941" y="3950388"/>
            <a:ext cx="474635" cy="269104"/>
          </a:xfrm>
          <a:prstGeom prst="corner">
            <a:avLst>
              <a:gd name="adj1" fmla="val 37862"/>
              <a:gd name="adj2" fmla="val 3813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213">
            <a:extLst>
              <a:ext uri="{FF2B5EF4-FFF2-40B4-BE49-F238E27FC236}">
                <a16:creationId xmlns:a16="http://schemas.microsoft.com/office/drawing/2014/main" id="{58C5CF4A-C1A3-AB26-4581-57667562A9C7}"/>
              </a:ext>
            </a:extLst>
          </p:cNvPr>
          <p:cNvCxnSpPr>
            <a:cxnSpLocks/>
            <a:stCxn id="17" idx="2"/>
            <a:endCxn id="7" idx="0"/>
          </p:cNvCxnSpPr>
          <p:nvPr/>
        </p:nvCxnSpPr>
        <p:spPr>
          <a:xfrm rot="5400000">
            <a:off x="3369747" y="1053622"/>
            <a:ext cx="917044" cy="1688979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Elbow Connector 213">
            <a:extLst>
              <a:ext uri="{FF2B5EF4-FFF2-40B4-BE49-F238E27FC236}">
                <a16:creationId xmlns:a16="http://schemas.microsoft.com/office/drawing/2014/main" id="{17C81982-4CEE-DADE-0A01-7437573A47AB}"/>
              </a:ext>
            </a:extLst>
          </p:cNvPr>
          <p:cNvCxnSpPr>
            <a:cxnSpLocks/>
            <a:stCxn id="17" idx="2"/>
            <a:endCxn id="24" idx="0"/>
          </p:cNvCxnSpPr>
          <p:nvPr/>
        </p:nvCxnSpPr>
        <p:spPr>
          <a:xfrm rot="16200000" flipH="1">
            <a:off x="5202861" y="909486"/>
            <a:ext cx="917044" cy="197725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4C63988-BDEB-06AB-234D-10810978828B}"/>
              </a:ext>
            </a:extLst>
          </p:cNvPr>
          <p:cNvSpPr/>
          <p:nvPr/>
        </p:nvSpPr>
        <p:spPr>
          <a:xfrm>
            <a:off x="883868" y="1870485"/>
            <a:ext cx="3696981" cy="3156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ysClr val="windowText" lastClr="000000"/>
                </a:solidFill>
                <a:latin typeface="Cascadia Code" panose="020B0509020204030204" pitchFamily="49" charset="0"/>
              </a:rPr>
              <a:t>RowClone</a:t>
            </a:r>
            <a:r>
              <a:rPr lang="en-GB" sz="1600" dirty="0">
                <a:solidFill>
                  <a:sysClr val="windowText" lastClr="000000"/>
                </a:solidFill>
                <a:latin typeface="Cascadia Code" panose="020B0509020204030204" pitchFamily="49" charset="0"/>
              </a:rPr>
              <a:t> (</a:t>
            </a:r>
            <a:r>
              <a:rPr lang="en-GB" sz="1600" dirty="0" err="1">
                <a:solidFill>
                  <a:srgbClr val="6D40DC"/>
                </a:solidFill>
                <a:latin typeface="Cascadia Code" panose="020B0509020204030204" pitchFamily="49" charset="0"/>
              </a:rPr>
              <a:t>S_src</a:t>
            </a:r>
            <a:r>
              <a:rPr lang="en-GB" sz="1600" dirty="0">
                <a:solidFill>
                  <a:sysClr val="windowText" lastClr="000000"/>
                </a:solidFill>
                <a:latin typeface="Cascadia Code" panose="020B0509020204030204" pitchFamily="49" charset="0"/>
              </a:rPr>
              <a:t>, </a:t>
            </a:r>
            <a:r>
              <a:rPr lang="en-GB" sz="1600" dirty="0" err="1">
                <a:solidFill>
                  <a:srgbClr val="6D40DC"/>
                </a:solidFill>
                <a:latin typeface="Cascadia Code" panose="020B0509020204030204" pitchFamily="49" charset="0"/>
              </a:rPr>
              <a:t>S_dst</a:t>
            </a:r>
            <a:r>
              <a:rPr lang="en-GB" sz="1600" dirty="0">
                <a:solidFill>
                  <a:sysClr val="windowText" lastClr="000000"/>
                </a:solidFill>
                <a:latin typeface="Cascadia Code" panose="020B0509020204030204" pitchFamily="49" charset="0"/>
              </a:rPr>
              <a:t>, </a:t>
            </a:r>
            <a:r>
              <a:rPr lang="en-US" sz="1600" dirty="0">
                <a:solidFill>
                  <a:srgbClr val="C00000"/>
                </a:solidFill>
                <a:latin typeface="Cascadia Code" panose="020B0509020204030204" pitchFamily="49" charset="0"/>
              </a:rPr>
              <a:t>1 </a:t>
            </a:r>
            <a:r>
              <a:rPr lang="en-US" sz="1600" dirty="0">
                <a:solidFill>
                  <a:srgbClr val="00B050"/>
                </a:solidFill>
                <a:latin typeface="Cascadia Code" panose="020B0509020204030204" pitchFamily="49" charset="0"/>
              </a:rPr>
              <a:t>0</a:t>
            </a:r>
            <a:r>
              <a:rPr lang="en-GB" sz="1600" dirty="0">
                <a:solidFill>
                  <a:sysClr val="windowText" lastClr="000000"/>
                </a:solidFill>
                <a:latin typeface="Cascadia Code" panose="020B0509020204030204" pitchFamily="49" charset="0"/>
              </a:rPr>
              <a:t>)</a:t>
            </a:r>
            <a:endParaRPr lang="en-CH" sz="1600" dirty="0">
              <a:solidFill>
                <a:sysClr val="windowText" lastClr="000000"/>
              </a:solidFill>
              <a:latin typeface="Cascadia Code" panose="020B05090202040302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CECAEE-93EB-8500-F899-9E44BB5CEA12}"/>
              </a:ext>
            </a:extLst>
          </p:cNvPr>
          <p:cNvSpPr/>
          <p:nvPr/>
        </p:nvSpPr>
        <p:spPr>
          <a:xfrm>
            <a:off x="4816248" y="1877979"/>
            <a:ext cx="3595823" cy="3006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ysClr val="windowText" lastClr="000000"/>
                </a:solidFill>
                <a:latin typeface="Cascadia Code" panose="020B0509020204030204" pitchFamily="49" charset="0"/>
              </a:rPr>
              <a:t>RowClone</a:t>
            </a:r>
            <a:r>
              <a:rPr lang="en-GB" sz="1600" dirty="0">
                <a:solidFill>
                  <a:sysClr val="windowText" lastClr="000000"/>
                </a:solidFill>
                <a:latin typeface="Cascadia Code" panose="020B0509020204030204" pitchFamily="49" charset="0"/>
              </a:rPr>
              <a:t> (</a:t>
            </a:r>
            <a:r>
              <a:rPr lang="en-GB" sz="1600" dirty="0" err="1">
                <a:solidFill>
                  <a:srgbClr val="6D40DC"/>
                </a:solidFill>
                <a:latin typeface="Cascadia Code" panose="020B0509020204030204" pitchFamily="49" charset="0"/>
              </a:rPr>
              <a:t>S_src</a:t>
            </a:r>
            <a:r>
              <a:rPr lang="en-GB" sz="1600" dirty="0">
                <a:solidFill>
                  <a:sysClr val="windowText" lastClr="000000"/>
                </a:solidFill>
                <a:latin typeface="Cascadia Code" panose="020B0509020204030204" pitchFamily="49" charset="0"/>
              </a:rPr>
              <a:t>, </a:t>
            </a:r>
            <a:r>
              <a:rPr lang="en-GB" sz="1600" dirty="0" err="1">
                <a:solidFill>
                  <a:srgbClr val="6D40DC"/>
                </a:solidFill>
                <a:latin typeface="Cascadia Code" panose="020B0509020204030204" pitchFamily="49" charset="0"/>
              </a:rPr>
              <a:t>S_dst</a:t>
            </a:r>
            <a:r>
              <a:rPr lang="en-GB" sz="1600" dirty="0">
                <a:solidFill>
                  <a:sysClr val="windowText" lastClr="000000"/>
                </a:solidFill>
                <a:latin typeface="Cascadia Code" panose="020B0509020204030204" pitchFamily="49" charset="0"/>
              </a:rPr>
              <a:t>, </a:t>
            </a:r>
            <a:r>
              <a:rPr lang="en-US" sz="1600" dirty="0">
                <a:solidFill>
                  <a:srgbClr val="00B050"/>
                </a:solidFill>
                <a:latin typeface="Cascadia Code" panose="020B0509020204030204" pitchFamily="49" charset="0"/>
              </a:rPr>
              <a:t>0 0</a:t>
            </a:r>
            <a:r>
              <a:rPr lang="en-GB" sz="1600" dirty="0">
                <a:solidFill>
                  <a:sysClr val="windowText" lastClr="000000"/>
                </a:solidFill>
                <a:latin typeface="Cascadia Code" panose="020B0509020204030204" pitchFamily="49" charset="0"/>
              </a:rPr>
              <a:t>)</a:t>
            </a:r>
            <a:endParaRPr lang="en-CH" sz="1600" dirty="0">
              <a:solidFill>
                <a:sysClr val="windowText" lastClr="000000"/>
              </a:solidFill>
              <a:latin typeface="Cascadia Code" panose="020B0509020204030204" pitchFamily="49" charset="0"/>
            </a:endParaRPr>
          </a:p>
        </p:txBody>
      </p:sp>
      <p:sp>
        <p:nvSpPr>
          <p:cNvPr id="17" name="Rounded Rectangle 257">
            <a:extLst>
              <a:ext uri="{FF2B5EF4-FFF2-40B4-BE49-F238E27FC236}">
                <a16:creationId xmlns:a16="http://schemas.microsoft.com/office/drawing/2014/main" id="{EE52B260-433C-4025-099E-37097D60E87B}"/>
              </a:ext>
            </a:extLst>
          </p:cNvPr>
          <p:cNvSpPr/>
          <p:nvPr/>
        </p:nvSpPr>
        <p:spPr>
          <a:xfrm>
            <a:off x="740838" y="1088967"/>
            <a:ext cx="7863840" cy="350622"/>
          </a:xfrm>
          <a:prstGeom prst="roundRect">
            <a:avLst/>
          </a:prstGeom>
          <a:solidFill>
            <a:srgbClr val="DAD3F9"/>
          </a:solidFill>
          <a:ln w="28575">
            <a:solidFill>
              <a:srgbClr val="6D4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 dirty="0">
                <a:solidFill>
                  <a:srgbClr val="6D40DC"/>
                </a:solidFill>
              </a:rPr>
              <a:t>Sender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(Message: </a:t>
            </a:r>
            <a:r>
              <a:rPr lang="en-US" sz="24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00B050"/>
                </a:solidFill>
              </a:rPr>
              <a:t>000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endParaRPr lang="en-CH" sz="24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53D036-A09B-793B-D807-C36352116628}"/>
              </a:ext>
            </a:extLst>
          </p:cNvPr>
          <p:cNvSpPr/>
          <p:nvPr/>
        </p:nvSpPr>
        <p:spPr>
          <a:xfrm>
            <a:off x="2475006" y="1480553"/>
            <a:ext cx="4395504" cy="3156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ysClr val="windowText" lastClr="000000"/>
                </a:solidFill>
                <a:latin typeface="Cascadia Code" panose="020B0509020204030204" pitchFamily="49" charset="0"/>
              </a:rPr>
              <a:t>RowClone</a:t>
            </a:r>
            <a:r>
              <a:rPr lang="en-GB" sz="1600" dirty="0">
                <a:solidFill>
                  <a:sysClr val="windowText" lastClr="000000"/>
                </a:solidFill>
                <a:latin typeface="Cascadia Code" panose="020B0509020204030204" pitchFamily="49" charset="0"/>
              </a:rPr>
              <a:t> (</a:t>
            </a:r>
            <a:r>
              <a:rPr lang="en-GB" sz="1600" dirty="0" err="1">
                <a:solidFill>
                  <a:srgbClr val="6D40DC"/>
                </a:solidFill>
                <a:latin typeface="Cascadia Code" panose="020B0509020204030204" pitchFamily="49" charset="0"/>
              </a:rPr>
              <a:t>S_src</a:t>
            </a:r>
            <a:r>
              <a:rPr lang="en-GB" sz="1600" dirty="0">
                <a:solidFill>
                  <a:sysClr val="windowText" lastClr="000000"/>
                </a:solidFill>
                <a:latin typeface="Cascadia Code" panose="020B0509020204030204" pitchFamily="49" charset="0"/>
              </a:rPr>
              <a:t>, </a:t>
            </a:r>
            <a:r>
              <a:rPr lang="en-GB" sz="1600" dirty="0" err="1">
                <a:solidFill>
                  <a:srgbClr val="6D40DC"/>
                </a:solidFill>
                <a:latin typeface="Cascadia Code" panose="020B0509020204030204" pitchFamily="49" charset="0"/>
              </a:rPr>
              <a:t>S_dst</a:t>
            </a:r>
            <a:r>
              <a:rPr lang="en-GB" sz="1600" dirty="0">
                <a:solidFill>
                  <a:sysClr val="windowText" lastClr="000000"/>
                </a:solidFill>
                <a:latin typeface="Cascadia Code" panose="020B0509020204030204" pitchFamily="49" charset="0"/>
              </a:rPr>
              <a:t>, mask)</a:t>
            </a:r>
            <a:endParaRPr lang="en-CH" sz="1600" dirty="0">
              <a:solidFill>
                <a:sysClr val="windowText" lastClr="000000"/>
              </a:solidFill>
              <a:latin typeface="Cascadia Code" panose="020B0509020204030204" pitchFamily="49" charset="0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768EDEFD-1B83-D80F-D286-E20D1A66A36F}"/>
              </a:ext>
            </a:extLst>
          </p:cNvPr>
          <p:cNvSpPr/>
          <p:nvPr/>
        </p:nvSpPr>
        <p:spPr>
          <a:xfrm>
            <a:off x="2288701" y="1491225"/>
            <a:ext cx="315685" cy="3156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CH" dirty="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EDCB698F-25C8-73CF-32F6-6ED850406E85}"/>
              </a:ext>
            </a:extLst>
          </p:cNvPr>
          <p:cNvSpPr/>
          <p:nvPr/>
        </p:nvSpPr>
        <p:spPr>
          <a:xfrm>
            <a:off x="1673302" y="2402669"/>
            <a:ext cx="315685" cy="3156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CH" dirty="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3FB7C423-5836-7A0A-7632-42127AB1C835}"/>
              </a:ext>
            </a:extLst>
          </p:cNvPr>
          <p:cNvSpPr/>
          <p:nvPr/>
        </p:nvSpPr>
        <p:spPr>
          <a:xfrm>
            <a:off x="4411126" y="2402669"/>
            <a:ext cx="315685" cy="3156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CH" dirty="0"/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B985D525-A0DD-24EE-3E3A-0897CD6CAF5D}"/>
              </a:ext>
            </a:extLst>
          </p:cNvPr>
          <p:cNvGrpSpPr/>
          <p:nvPr/>
        </p:nvGrpSpPr>
        <p:grpSpPr>
          <a:xfrm>
            <a:off x="5692823" y="3950388"/>
            <a:ext cx="2680261" cy="1690015"/>
            <a:chOff x="5692823" y="3950388"/>
            <a:chExt cx="2680261" cy="1690015"/>
          </a:xfrm>
        </p:grpSpPr>
        <p:pic>
          <p:nvPicPr>
            <p:cNvPr id="22" name="Graphic 249" descr="Stopwatch 25% with solid fill">
              <a:extLst>
                <a:ext uri="{FF2B5EF4-FFF2-40B4-BE49-F238E27FC236}">
                  <a16:creationId xmlns:a16="http://schemas.microsoft.com/office/drawing/2014/main" id="{A46B4A45-8CB5-4F27-4861-C12A2297E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92823" y="5114601"/>
              <a:ext cx="443930" cy="443930"/>
            </a:xfrm>
            <a:prstGeom prst="rect">
              <a:avLst/>
            </a:prstGeom>
          </p:spPr>
        </p:pic>
        <p:sp>
          <p:nvSpPr>
            <p:cNvPr id="27" name="Rectangle 330">
              <a:extLst>
                <a:ext uri="{FF2B5EF4-FFF2-40B4-BE49-F238E27FC236}">
                  <a16:creationId xmlns:a16="http://schemas.microsoft.com/office/drawing/2014/main" id="{C3AEECEF-D2CB-8D58-56E1-015A58F65211}"/>
                </a:ext>
              </a:extLst>
            </p:cNvPr>
            <p:cNvSpPr/>
            <p:nvPr/>
          </p:nvSpPr>
          <p:spPr>
            <a:xfrm rot="16200000">
              <a:off x="5848719" y="4938257"/>
              <a:ext cx="1152032" cy="2522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err="1">
                  <a:solidFill>
                    <a:sysClr val="windowText" lastClr="000000"/>
                  </a:solidFill>
                  <a:latin typeface="Cascadia Code" panose="020B0509020204030204" pitchFamily="49" charset="0"/>
                </a:rPr>
                <a:t>RowClone</a:t>
              </a:r>
              <a:endParaRPr lang="en-CH" sz="1600" dirty="0">
                <a:solidFill>
                  <a:sysClr val="windowText" lastClr="000000"/>
                </a:solidFill>
                <a:latin typeface="Cascadia Code" panose="020B0509020204030204" pitchFamily="49" charset="0"/>
              </a:endParaRPr>
            </a:p>
          </p:txBody>
        </p:sp>
        <p:sp>
          <p:nvSpPr>
            <p:cNvPr id="28" name="Rectangle 330">
              <a:extLst>
                <a:ext uri="{FF2B5EF4-FFF2-40B4-BE49-F238E27FC236}">
                  <a16:creationId xmlns:a16="http://schemas.microsoft.com/office/drawing/2014/main" id="{86DD1DB5-209E-53EA-B8C8-7040C7694D59}"/>
                </a:ext>
              </a:extLst>
            </p:cNvPr>
            <p:cNvSpPr/>
            <p:nvPr/>
          </p:nvSpPr>
          <p:spPr>
            <a:xfrm rot="16200000">
              <a:off x="7228401" y="4938257"/>
              <a:ext cx="1152031" cy="2522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err="1">
                  <a:solidFill>
                    <a:sysClr val="windowText" lastClr="000000"/>
                  </a:solidFill>
                  <a:latin typeface="Cascadia Code" panose="020B0509020204030204" pitchFamily="49" charset="0"/>
                </a:rPr>
                <a:t>RowClone</a:t>
              </a:r>
              <a:endParaRPr lang="en-CH" sz="1600" dirty="0">
                <a:solidFill>
                  <a:sysClr val="windowText" lastClr="000000"/>
                </a:solidFill>
                <a:latin typeface="Cascadia Code" panose="020B0509020204030204" pitchFamily="49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3592CB-2A2D-A849-4508-691734162E21}"/>
                </a:ext>
              </a:extLst>
            </p:cNvPr>
            <p:cNvSpPr txBox="1"/>
            <p:nvPr/>
          </p:nvSpPr>
          <p:spPr>
            <a:xfrm>
              <a:off x="6028599" y="5151900"/>
              <a:ext cx="2782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i="1" dirty="0">
                  <a:solidFill>
                    <a:srgbClr val="00B050"/>
                  </a:solidFill>
                </a:rPr>
                <a:t>0</a:t>
              </a:r>
              <a:endParaRPr lang="en-CH" dirty="0">
                <a:solidFill>
                  <a:srgbClr val="00B050"/>
                </a:solidFill>
              </a:endParaRPr>
            </a:p>
          </p:txBody>
        </p:sp>
        <p:sp>
          <p:nvSpPr>
            <p:cNvPr id="153" name="L-Shape 152">
              <a:extLst>
                <a:ext uri="{FF2B5EF4-FFF2-40B4-BE49-F238E27FC236}">
                  <a16:creationId xmlns:a16="http://schemas.microsoft.com/office/drawing/2014/main" id="{8B1EA563-0161-CF8C-1AB8-39C93F25E5DE}"/>
                </a:ext>
              </a:extLst>
            </p:cNvPr>
            <p:cNvSpPr/>
            <p:nvPr/>
          </p:nvSpPr>
          <p:spPr>
            <a:xfrm rot="18900000">
              <a:off x="6341302" y="3958780"/>
              <a:ext cx="474635" cy="269104"/>
            </a:xfrm>
            <a:prstGeom prst="corner">
              <a:avLst>
                <a:gd name="adj1" fmla="val 37862"/>
                <a:gd name="adj2" fmla="val 38137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0" name="Graphic 249" descr="Stopwatch 25% with solid fill">
              <a:extLst>
                <a:ext uri="{FF2B5EF4-FFF2-40B4-BE49-F238E27FC236}">
                  <a16:creationId xmlns:a16="http://schemas.microsoft.com/office/drawing/2014/main" id="{67131EB8-133B-DA13-8CB7-8E8D13004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29697" y="5114601"/>
              <a:ext cx="443930" cy="443930"/>
            </a:xfrm>
            <a:prstGeom prst="rect">
              <a:avLst/>
            </a:prstGeom>
          </p:spPr>
        </p:pic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DD357B22-8F10-320D-5B07-EC6622BE52F0}"/>
                </a:ext>
              </a:extLst>
            </p:cNvPr>
            <p:cNvSpPr txBox="1"/>
            <p:nvPr/>
          </p:nvSpPr>
          <p:spPr>
            <a:xfrm>
              <a:off x="7365473" y="5151900"/>
              <a:ext cx="2782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i="1" dirty="0">
                  <a:solidFill>
                    <a:srgbClr val="00B050"/>
                  </a:solidFill>
                </a:rPr>
                <a:t>0</a:t>
              </a:r>
              <a:endParaRPr lang="en-CH" dirty="0">
                <a:solidFill>
                  <a:srgbClr val="00B050"/>
                </a:solidFill>
              </a:endParaRPr>
            </a:p>
          </p:txBody>
        </p:sp>
        <p:sp>
          <p:nvSpPr>
            <p:cNvPr id="162" name="L-Shape 161">
              <a:extLst>
                <a:ext uri="{FF2B5EF4-FFF2-40B4-BE49-F238E27FC236}">
                  <a16:creationId xmlns:a16="http://schemas.microsoft.com/office/drawing/2014/main" id="{FC94A739-3D5A-2F0F-B19F-B050C8D47E90}"/>
                </a:ext>
              </a:extLst>
            </p:cNvPr>
            <p:cNvSpPr/>
            <p:nvPr/>
          </p:nvSpPr>
          <p:spPr>
            <a:xfrm rot="18900000">
              <a:off x="7898449" y="3950388"/>
              <a:ext cx="474635" cy="269104"/>
            </a:xfrm>
            <a:prstGeom prst="corner">
              <a:avLst>
                <a:gd name="adj1" fmla="val 37862"/>
                <a:gd name="adj2" fmla="val 38137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0E1D36C-3CFE-4A1F-3DE3-F94D273DC12B}"/>
              </a:ext>
            </a:extLst>
          </p:cNvPr>
          <p:cNvGrpSpPr/>
          <p:nvPr/>
        </p:nvGrpSpPr>
        <p:grpSpPr>
          <a:xfrm>
            <a:off x="1841064" y="3343704"/>
            <a:ext cx="1222239" cy="960809"/>
            <a:chOff x="462535" y="4878632"/>
            <a:chExt cx="1222239" cy="960809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AC55259-F22C-F19A-3D57-C5FB3A8DA639}"/>
                </a:ext>
              </a:extLst>
            </p:cNvPr>
            <p:cNvSpPr/>
            <p:nvPr/>
          </p:nvSpPr>
          <p:spPr>
            <a:xfrm>
              <a:off x="774644" y="5156891"/>
              <a:ext cx="270000" cy="270000"/>
            </a:xfrm>
            <a:prstGeom prst="ellipse">
              <a:avLst/>
            </a:prstGeom>
            <a:solidFill>
              <a:srgbClr val="6D40DC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E8854B0E-7431-949B-5E17-3D017F4DD3AB}"/>
                </a:ext>
              </a:extLst>
            </p:cNvPr>
            <p:cNvSpPr/>
            <p:nvPr/>
          </p:nvSpPr>
          <p:spPr>
            <a:xfrm>
              <a:off x="1092057" y="5156891"/>
              <a:ext cx="270000" cy="270000"/>
            </a:xfrm>
            <a:prstGeom prst="ellipse">
              <a:avLst/>
            </a:prstGeom>
            <a:solidFill>
              <a:srgbClr val="6D40DC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95F7F626-170E-87A3-5886-FF0528F49B9D}"/>
                </a:ext>
              </a:extLst>
            </p:cNvPr>
            <p:cNvSpPr/>
            <p:nvPr/>
          </p:nvSpPr>
          <p:spPr>
            <a:xfrm>
              <a:off x="1409470" y="5156891"/>
              <a:ext cx="270000" cy="270000"/>
            </a:xfrm>
            <a:prstGeom prst="ellipse">
              <a:avLst/>
            </a:prstGeom>
            <a:solidFill>
              <a:srgbClr val="6D40DC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sp>
          <p:nvSpPr>
            <p:cNvPr id="167" name="Dikdörtgen 327">
              <a:extLst>
                <a:ext uri="{FF2B5EF4-FFF2-40B4-BE49-F238E27FC236}">
                  <a16:creationId xmlns:a16="http://schemas.microsoft.com/office/drawing/2014/main" id="{F7D64C54-1847-C75D-910A-CFFD66808F17}"/>
                </a:ext>
              </a:extLst>
            </p:cNvPr>
            <p:cNvSpPr/>
            <p:nvPr/>
          </p:nvSpPr>
          <p:spPr>
            <a:xfrm>
              <a:off x="500256" y="5569441"/>
              <a:ext cx="1184518" cy="270000"/>
            </a:xfrm>
            <a:prstGeom prst="rect">
              <a:avLst/>
            </a:prstGeom>
            <a:solidFill>
              <a:srgbClr val="6D40D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88DE3358-1C36-EDE5-A956-2C95BC818067}"/>
                </a:ext>
              </a:extLst>
            </p:cNvPr>
            <p:cNvSpPr/>
            <p:nvPr/>
          </p:nvSpPr>
          <p:spPr>
            <a:xfrm>
              <a:off x="774644" y="4878632"/>
              <a:ext cx="270000" cy="270000"/>
            </a:xfrm>
            <a:prstGeom prst="ellipse">
              <a:avLst/>
            </a:prstGeom>
            <a:solidFill>
              <a:srgbClr val="6D40D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9D07E22C-3A3E-F00D-4388-C0EEB8075879}"/>
                </a:ext>
              </a:extLst>
            </p:cNvPr>
            <p:cNvSpPr/>
            <p:nvPr/>
          </p:nvSpPr>
          <p:spPr>
            <a:xfrm>
              <a:off x="1092057" y="4878632"/>
              <a:ext cx="270000" cy="270000"/>
            </a:xfrm>
            <a:prstGeom prst="ellipse">
              <a:avLst/>
            </a:prstGeom>
            <a:solidFill>
              <a:srgbClr val="6D40D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4AFEE6A2-DD12-C089-E983-82FFC9E233CB}"/>
                </a:ext>
              </a:extLst>
            </p:cNvPr>
            <p:cNvSpPr/>
            <p:nvPr/>
          </p:nvSpPr>
          <p:spPr>
            <a:xfrm>
              <a:off x="1409470" y="4878632"/>
              <a:ext cx="270000" cy="270000"/>
            </a:xfrm>
            <a:prstGeom prst="ellipse">
              <a:avLst/>
            </a:prstGeom>
            <a:solidFill>
              <a:srgbClr val="6D40D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4E8A6530-8D52-0F6B-962E-211DA3557ECA}"/>
                </a:ext>
              </a:extLst>
            </p:cNvPr>
            <p:cNvSpPr/>
            <p:nvPr/>
          </p:nvSpPr>
          <p:spPr>
            <a:xfrm>
              <a:off x="462535" y="5162955"/>
              <a:ext cx="270000" cy="270000"/>
            </a:xfrm>
            <a:prstGeom prst="ellipse">
              <a:avLst/>
            </a:prstGeom>
            <a:solidFill>
              <a:srgbClr val="6D40DC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5521242E-6E5E-3B21-FAC1-60E088DB6106}"/>
                </a:ext>
              </a:extLst>
            </p:cNvPr>
            <p:cNvSpPr/>
            <p:nvPr/>
          </p:nvSpPr>
          <p:spPr>
            <a:xfrm>
              <a:off x="462535" y="4884696"/>
              <a:ext cx="270000" cy="270000"/>
            </a:xfrm>
            <a:prstGeom prst="ellipse">
              <a:avLst/>
            </a:prstGeom>
            <a:solidFill>
              <a:srgbClr val="6D40D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</p:grpSp>
      <p:sp>
        <p:nvSpPr>
          <p:cNvPr id="154" name="Cross 153">
            <a:extLst>
              <a:ext uri="{FF2B5EF4-FFF2-40B4-BE49-F238E27FC236}">
                <a16:creationId xmlns:a16="http://schemas.microsoft.com/office/drawing/2014/main" id="{7EBA3312-45B8-8F4E-3F2A-36D876E999F9}"/>
              </a:ext>
            </a:extLst>
          </p:cNvPr>
          <p:cNvSpPr/>
          <p:nvPr/>
        </p:nvSpPr>
        <p:spPr>
          <a:xfrm rot="2700000">
            <a:off x="1752101" y="3938760"/>
            <a:ext cx="461430" cy="461430"/>
          </a:xfrm>
          <a:prstGeom prst="plus">
            <a:avLst>
              <a:gd name="adj" fmla="val 4023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E5B9751D-6692-F4F0-74D2-7AEAC02FCD7A}"/>
              </a:ext>
            </a:extLst>
          </p:cNvPr>
          <p:cNvSpPr/>
          <p:nvPr/>
        </p:nvSpPr>
        <p:spPr>
          <a:xfrm>
            <a:off x="2298175" y="5532039"/>
            <a:ext cx="315685" cy="3156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96260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55" grpId="0" animBg="1"/>
      <p:bldP spid="13" grpId="0" animBg="1"/>
      <p:bldP spid="14" grpId="0" animBg="1"/>
      <p:bldP spid="29" grpId="0" animBg="1"/>
      <p:bldP spid="157" grpId="0" animBg="1"/>
      <p:bldP spid="158" grpId="0" animBg="1"/>
      <p:bldP spid="159" grpId="0" animBg="1"/>
      <p:bldP spid="15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96EB6-26AF-E489-8D45-2158FFA47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9C43A-265B-8D4B-3038-09C79537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IMPACT-PUM: Proof-of-Concept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F406D-5C74-3EFA-EBA7-E25445983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Sending 16-bit messages using 16 DRAM banks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7C8DD-5387-044C-14C6-4DAEA68D0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F2F3A-B04D-CE37-4F17-F50A8614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41</a:t>
            </a:fld>
            <a:endParaRPr lang="tr-T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B67BFE-5C87-61AB-14D0-F60B740DFDAB}"/>
              </a:ext>
            </a:extLst>
          </p:cNvPr>
          <p:cNvSpPr/>
          <p:nvPr/>
        </p:nvSpPr>
        <p:spPr>
          <a:xfrm>
            <a:off x="-48552" y="5162872"/>
            <a:ext cx="9245150" cy="789466"/>
          </a:xfrm>
          <a:prstGeom prst="rect">
            <a:avLst/>
          </a:prstGeom>
          <a:solidFill>
            <a:srgbClr val="FFE0D5"/>
          </a:solidFill>
          <a:ln w="28575">
            <a:solidFill>
              <a:srgbClr val="FE61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 The receiver </a:t>
            </a:r>
            <a:r>
              <a:rPr lang="en-US" sz="2400" dirty="0">
                <a:solidFill>
                  <a:srgbClr val="00B050"/>
                </a:solidFill>
              </a:rPr>
              <a:t>successfully determines the transmitted bit values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by detecting the row buffer conflicts</a:t>
            </a:r>
            <a:endParaRPr lang="en-US" sz="2400" dirty="0">
              <a:solidFill>
                <a:srgbClr val="F23F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457DD8-CCB6-0D6F-3C8E-E6789815F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8852"/>
            <a:ext cx="9144000" cy="26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A2CC0-759C-7013-0E64-9F420065F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539F0-24A6-A83C-BECD-70F2DE7DD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IMPACT-PUM: Communication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834B2-997C-B988-ECA0-179037663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sender and one receiver process using 16 DRAM banks across increasing LLC sizes: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30224A-F387-9102-23F6-BBB1C19A1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4BB05-D480-F8D9-2360-307E2C46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42</a:t>
            </a:fld>
            <a:endParaRPr lang="tr-T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724F97-612F-105D-61C8-82FCC6BDC2E2}"/>
              </a:ext>
            </a:extLst>
          </p:cNvPr>
          <p:cNvSpPr/>
          <p:nvPr/>
        </p:nvSpPr>
        <p:spPr>
          <a:xfrm>
            <a:off x="342900" y="2421358"/>
            <a:ext cx="8542020" cy="31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IMPACT-PUM provides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rgbClr val="00B050"/>
                </a:solidFill>
              </a:rPr>
              <a:t>a high communication throughput of 14.8 Mbps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by exploiting </a:t>
            </a:r>
            <a:r>
              <a:rPr lang="en-US" sz="2400" dirty="0">
                <a:solidFill>
                  <a:srgbClr val="FF5F25"/>
                </a:solidFill>
              </a:rPr>
              <a:t>intrinsic parallelism </a:t>
            </a:r>
            <a:r>
              <a:rPr lang="en-US" sz="2400" dirty="0">
                <a:solidFill>
                  <a:schemeClr val="tx1"/>
                </a:solidFill>
              </a:rPr>
              <a:t>of </a:t>
            </a:r>
            <a:r>
              <a:rPr lang="en-US" sz="2400" dirty="0">
                <a:solidFill>
                  <a:srgbClr val="FF5F25"/>
                </a:solidFill>
              </a:rPr>
              <a:t>processing-using-memory operations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(irrespective of the LLC size)</a:t>
            </a:r>
            <a:endParaRPr lang="en-US" sz="2400" dirty="0">
              <a:solidFill>
                <a:srgbClr val="F23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2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C88A0-352A-6A28-501F-B1D4BECFA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Covert Channel Throughput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D65B5-61D0-A1E0-B623-3C6D502F3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CF40AA-3B3B-1CD9-CCCA-038646C31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189AF7-6011-F75B-4737-CEE0E7FE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43</a:t>
            </a:fld>
            <a:endParaRPr lang="tr-T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FF9522-0902-BD29-F664-2597E4C70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1025"/>
            <a:ext cx="9144000" cy="370837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DA441C0-594C-0697-54CF-0C5D06D4C437}"/>
              </a:ext>
            </a:extLst>
          </p:cNvPr>
          <p:cNvSpPr/>
          <p:nvPr/>
        </p:nvSpPr>
        <p:spPr>
          <a:xfrm>
            <a:off x="776377" y="1664899"/>
            <a:ext cx="8251245" cy="2389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BBEDC6-3A94-7F21-CCC8-14CF6C8D726B}"/>
              </a:ext>
            </a:extLst>
          </p:cNvPr>
          <p:cNvSpPr/>
          <p:nvPr/>
        </p:nvSpPr>
        <p:spPr>
          <a:xfrm>
            <a:off x="786425" y="1078423"/>
            <a:ext cx="3558395" cy="518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7354A23-0F96-482D-AAFC-D4C1E635B952}"/>
              </a:ext>
            </a:extLst>
          </p:cNvPr>
          <p:cNvGrpSpPr/>
          <p:nvPr/>
        </p:nvGrpSpPr>
        <p:grpSpPr>
          <a:xfrm>
            <a:off x="776377" y="1664899"/>
            <a:ext cx="7431658" cy="2389517"/>
            <a:chOff x="776377" y="1664899"/>
            <a:chExt cx="7431658" cy="238951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767F3F-B15A-74C6-0905-AA1E21B14617}"/>
                </a:ext>
              </a:extLst>
            </p:cNvPr>
            <p:cNvSpPr/>
            <p:nvPr/>
          </p:nvSpPr>
          <p:spPr>
            <a:xfrm>
              <a:off x="776377" y="1664899"/>
              <a:ext cx="646981" cy="2389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FFE548-4C43-DE61-4913-229991C91674}"/>
                </a:ext>
              </a:extLst>
            </p:cNvPr>
            <p:cNvSpPr/>
            <p:nvPr/>
          </p:nvSpPr>
          <p:spPr>
            <a:xfrm>
              <a:off x="1923692" y="1664899"/>
              <a:ext cx="470138" cy="2389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342E174-27FB-1BA5-8B4B-481BB3D50BFC}"/>
                </a:ext>
              </a:extLst>
            </p:cNvPr>
            <p:cNvSpPr/>
            <p:nvPr/>
          </p:nvSpPr>
          <p:spPr>
            <a:xfrm>
              <a:off x="2894163" y="1664899"/>
              <a:ext cx="470138" cy="2389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AA01534-09EA-A3A8-1912-6DA9B1A66CD3}"/>
                </a:ext>
              </a:extLst>
            </p:cNvPr>
            <p:cNvSpPr/>
            <p:nvPr/>
          </p:nvSpPr>
          <p:spPr>
            <a:xfrm>
              <a:off x="3864635" y="1664899"/>
              <a:ext cx="470138" cy="2389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FF7BF4-B020-21C0-EB53-456D81B4A17E}"/>
                </a:ext>
              </a:extLst>
            </p:cNvPr>
            <p:cNvSpPr/>
            <p:nvPr/>
          </p:nvSpPr>
          <p:spPr>
            <a:xfrm>
              <a:off x="4837263" y="1664899"/>
              <a:ext cx="470138" cy="2389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08F9EBE-BB99-EEC8-2232-38CF7A460CAB}"/>
                </a:ext>
              </a:extLst>
            </p:cNvPr>
            <p:cNvSpPr/>
            <p:nvPr/>
          </p:nvSpPr>
          <p:spPr>
            <a:xfrm>
              <a:off x="5816361" y="1664899"/>
              <a:ext cx="470138" cy="2389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9833FF-2C4A-B6DC-2EC9-8DE266D22F22}"/>
                </a:ext>
              </a:extLst>
            </p:cNvPr>
            <p:cNvSpPr/>
            <p:nvPr/>
          </p:nvSpPr>
          <p:spPr>
            <a:xfrm>
              <a:off x="6770659" y="1664899"/>
              <a:ext cx="470138" cy="2389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1253DE7-A041-6965-E5A6-5D239048EF53}"/>
                </a:ext>
              </a:extLst>
            </p:cNvPr>
            <p:cNvSpPr/>
            <p:nvPr/>
          </p:nvSpPr>
          <p:spPr>
            <a:xfrm>
              <a:off x="7737897" y="1664899"/>
              <a:ext cx="470138" cy="2389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654DA97-F62D-3643-A35E-143F0D668DED}"/>
              </a:ext>
            </a:extLst>
          </p:cNvPr>
          <p:cNvGrpSpPr/>
          <p:nvPr/>
        </p:nvGrpSpPr>
        <p:grpSpPr>
          <a:xfrm>
            <a:off x="1423358" y="1664899"/>
            <a:ext cx="6944265" cy="2389517"/>
            <a:chOff x="1423358" y="1664899"/>
            <a:chExt cx="6944265" cy="238951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91214C9-0208-D2A0-2CE0-997ED396062A}"/>
                </a:ext>
              </a:extLst>
            </p:cNvPr>
            <p:cNvSpPr/>
            <p:nvPr/>
          </p:nvSpPr>
          <p:spPr>
            <a:xfrm>
              <a:off x="1423358" y="1664899"/>
              <a:ext cx="159589" cy="2389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B0C3E0-9731-BA73-5222-023D49C89977}"/>
                </a:ext>
              </a:extLst>
            </p:cNvPr>
            <p:cNvSpPr/>
            <p:nvPr/>
          </p:nvSpPr>
          <p:spPr>
            <a:xfrm>
              <a:off x="2393829" y="1664899"/>
              <a:ext cx="159589" cy="2389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BBA1F7E-6034-5619-828E-9E49654C0E4E}"/>
                </a:ext>
              </a:extLst>
            </p:cNvPr>
            <p:cNvSpPr/>
            <p:nvPr/>
          </p:nvSpPr>
          <p:spPr>
            <a:xfrm>
              <a:off x="3364300" y="1664899"/>
              <a:ext cx="159589" cy="2389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DE61992-3958-BAC6-817C-B4EED6916370}"/>
                </a:ext>
              </a:extLst>
            </p:cNvPr>
            <p:cNvSpPr/>
            <p:nvPr/>
          </p:nvSpPr>
          <p:spPr>
            <a:xfrm>
              <a:off x="4334772" y="1664899"/>
              <a:ext cx="159589" cy="2389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FD33126-3B58-A4E4-26CE-4F117EA1F302}"/>
                </a:ext>
              </a:extLst>
            </p:cNvPr>
            <p:cNvSpPr/>
            <p:nvPr/>
          </p:nvSpPr>
          <p:spPr>
            <a:xfrm>
              <a:off x="5307400" y="1664899"/>
              <a:ext cx="159589" cy="2389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51BACE-328A-53E0-4123-D8EB0B6D6526}"/>
                </a:ext>
              </a:extLst>
            </p:cNvPr>
            <p:cNvSpPr/>
            <p:nvPr/>
          </p:nvSpPr>
          <p:spPr>
            <a:xfrm>
              <a:off x="6286498" y="1664899"/>
              <a:ext cx="159589" cy="2389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6DAD6CD-A6BE-22FF-571B-19EE1F2EA789}"/>
                </a:ext>
              </a:extLst>
            </p:cNvPr>
            <p:cNvSpPr/>
            <p:nvPr/>
          </p:nvSpPr>
          <p:spPr>
            <a:xfrm>
              <a:off x="7240796" y="1664899"/>
              <a:ext cx="159589" cy="2389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5981F2C-B167-BE21-4AC1-C50CFE53B7A7}"/>
                </a:ext>
              </a:extLst>
            </p:cNvPr>
            <p:cNvSpPr/>
            <p:nvPr/>
          </p:nvSpPr>
          <p:spPr>
            <a:xfrm>
              <a:off x="8208034" y="1664899"/>
              <a:ext cx="159589" cy="2389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D1F034-9FD9-D93D-BDA0-DCAFE76CBDFB}"/>
              </a:ext>
            </a:extLst>
          </p:cNvPr>
          <p:cNvCxnSpPr>
            <a:cxnSpLocks/>
          </p:cNvCxnSpPr>
          <p:nvPr/>
        </p:nvCxnSpPr>
        <p:spPr>
          <a:xfrm>
            <a:off x="1217679" y="3150787"/>
            <a:ext cx="6942108" cy="617296"/>
          </a:xfrm>
          <a:prstGeom prst="straightConnector1">
            <a:avLst/>
          </a:prstGeom>
          <a:ln w="76200">
            <a:solidFill>
              <a:srgbClr val="FF0000">
                <a:alpha val="42000"/>
              </a:srgb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847E9B-E837-B3A7-5E40-70A07936E14E}"/>
              </a:ext>
            </a:extLst>
          </p:cNvPr>
          <p:cNvCxnSpPr>
            <a:cxnSpLocks/>
          </p:cNvCxnSpPr>
          <p:nvPr/>
        </p:nvCxnSpPr>
        <p:spPr>
          <a:xfrm>
            <a:off x="1217679" y="3755768"/>
            <a:ext cx="7070149" cy="7693"/>
          </a:xfrm>
          <a:prstGeom prst="straightConnector1">
            <a:avLst/>
          </a:prstGeom>
          <a:ln w="76200">
            <a:solidFill>
              <a:srgbClr val="FF0000">
                <a:alpha val="42000"/>
              </a:srgb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6A4BDEB-1F0A-61E2-9924-94293F160D00}"/>
              </a:ext>
            </a:extLst>
          </p:cNvPr>
          <p:cNvSpPr/>
          <p:nvPr/>
        </p:nvSpPr>
        <p:spPr>
          <a:xfrm>
            <a:off x="4344819" y="1043657"/>
            <a:ext cx="1553563" cy="518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CC7698-C93E-1878-18E8-DBFC0587527E}"/>
              </a:ext>
            </a:extLst>
          </p:cNvPr>
          <p:cNvSpPr/>
          <p:nvPr/>
        </p:nvSpPr>
        <p:spPr>
          <a:xfrm>
            <a:off x="5856870" y="1046515"/>
            <a:ext cx="3180800" cy="518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2B0D85-5694-3A75-C10D-E17130FAF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931025"/>
            <a:ext cx="9144000" cy="370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6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35D7F-41D7-EFDF-827F-83C76102B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2B73C-D74E-61ED-8D03-98D2DD3BC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Covert Channel Throughput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6CB8B-F3E8-05E3-F8C7-641939E03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501A4-8B8C-C91E-C652-936EFB04B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05D08-0DD7-D0B8-8619-FA72C2372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44</a:t>
            </a:fld>
            <a:endParaRPr lang="tr-T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18C342-4D6C-6A31-4ACD-609FFF960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1025"/>
            <a:ext cx="9144000" cy="3708377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A48D7C-6F85-53A7-22E5-FF36002214CC}"/>
              </a:ext>
            </a:extLst>
          </p:cNvPr>
          <p:cNvSpPr/>
          <p:nvPr/>
        </p:nvSpPr>
        <p:spPr>
          <a:xfrm>
            <a:off x="-48552" y="4711209"/>
            <a:ext cx="9245150" cy="789466"/>
          </a:xfrm>
          <a:prstGeom prst="rect">
            <a:avLst/>
          </a:prstGeom>
          <a:solidFill>
            <a:srgbClr val="FFE0D5"/>
          </a:solidFill>
          <a:ln w="28575">
            <a:solidFill>
              <a:srgbClr val="FE61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+mj-lt"/>
              </a:rPr>
              <a:t>IMPACT-PNM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IMPACT-PUM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achieve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8.2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14.8 Mbps </a:t>
            </a:r>
            <a:br>
              <a:rPr lang="en-US" sz="2000" b="1" dirty="0">
                <a:solidFill>
                  <a:schemeClr val="tx1"/>
                </a:solidFill>
                <a:latin typeface="+mj-lt"/>
              </a:rPr>
            </a:br>
            <a:r>
              <a:rPr lang="en-US" sz="2000" dirty="0">
                <a:solidFill>
                  <a:schemeClr val="tx1"/>
                </a:solidFill>
                <a:latin typeface="+mj-lt"/>
              </a:rPr>
              <a:t>leakage throughput, respectively, </a:t>
            </a:r>
            <a:r>
              <a:rPr lang="en-US" sz="2000" i="1" dirty="0">
                <a:solidFill>
                  <a:schemeClr val="tx1"/>
                </a:solidFill>
                <a:latin typeface="+mj-lt"/>
              </a:rPr>
              <a:t>across all LLC sizes</a:t>
            </a:r>
            <a:endParaRPr lang="en-US" sz="2000" i="1" dirty="0">
              <a:solidFill>
                <a:srgbClr val="F23F00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6BC38C-1C47-EE2B-3865-605680782063}"/>
              </a:ext>
            </a:extLst>
          </p:cNvPr>
          <p:cNvSpPr/>
          <p:nvPr/>
        </p:nvSpPr>
        <p:spPr>
          <a:xfrm>
            <a:off x="-50577" y="5630689"/>
            <a:ext cx="9245150" cy="789466"/>
          </a:xfrm>
          <a:prstGeom prst="rect">
            <a:avLst/>
          </a:prstGeom>
          <a:solidFill>
            <a:srgbClr val="FFE0D5"/>
          </a:solidFill>
          <a:ln w="28575">
            <a:solidFill>
              <a:srgbClr val="FE61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+mj-lt"/>
              </a:rPr>
              <a:t>IMPACT-PNM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IMPACT-PUM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outperform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all state-of-the-art main memory-based attacks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across all LLC sizes</a:t>
            </a:r>
            <a:endParaRPr lang="en-US" sz="2000" dirty="0">
              <a:solidFill>
                <a:srgbClr val="F23F00"/>
              </a:solidFill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B9E1E6-BE56-8BF1-3CF7-194E495A8F5C}"/>
              </a:ext>
            </a:extLst>
          </p:cNvPr>
          <p:cNvGrpSpPr/>
          <p:nvPr/>
        </p:nvGrpSpPr>
        <p:grpSpPr>
          <a:xfrm>
            <a:off x="349370" y="1621312"/>
            <a:ext cx="8333118" cy="1529475"/>
            <a:chOff x="349370" y="1621312"/>
            <a:chExt cx="8333118" cy="15294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A82A9B-F47C-F312-9152-63621F1D8865}"/>
                </a:ext>
              </a:extLst>
            </p:cNvPr>
            <p:cNvSpPr txBox="1"/>
            <p:nvPr/>
          </p:nvSpPr>
          <p:spPr>
            <a:xfrm>
              <a:off x="508959" y="1621312"/>
              <a:ext cx="12767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14.8 </a:t>
              </a:r>
            </a:p>
            <a:p>
              <a:pPr algn="r"/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Mbps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00F301A-F003-6807-AFB6-D8AD1C0A7354}"/>
                </a:ext>
              </a:extLst>
            </p:cNvPr>
            <p:cNvCxnSpPr/>
            <p:nvPr/>
          </p:nvCxnSpPr>
          <p:spPr>
            <a:xfrm>
              <a:off x="1863307" y="1699404"/>
              <a:ext cx="6819181" cy="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  <a:alpha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32F295-2AEE-B83F-1F33-03D28A85B373}"/>
                </a:ext>
              </a:extLst>
            </p:cNvPr>
            <p:cNvSpPr txBox="1"/>
            <p:nvPr/>
          </p:nvSpPr>
          <p:spPr>
            <a:xfrm>
              <a:off x="349370" y="2504456"/>
              <a:ext cx="12767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00B050"/>
                  </a:solidFill>
                  <a:latin typeface="+mj-lt"/>
                </a:rPr>
                <a:t>8.2 </a:t>
              </a:r>
            </a:p>
            <a:p>
              <a:pPr algn="r"/>
              <a:r>
                <a:rPr lang="en-US" b="1" dirty="0">
                  <a:solidFill>
                    <a:srgbClr val="00B050"/>
                  </a:solidFill>
                  <a:latin typeface="+mj-lt"/>
                </a:rPr>
                <a:t>Mbps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73FB7BC-72E6-7E32-15D0-C3B0C2AA1FC5}"/>
                </a:ext>
              </a:extLst>
            </p:cNvPr>
            <p:cNvCxnSpPr/>
            <p:nvPr/>
          </p:nvCxnSpPr>
          <p:spPr>
            <a:xfrm>
              <a:off x="1674962" y="2654060"/>
              <a:ext cx="6819181" cy="0"/>
            </a:xfrm>
            <a:prstGeom prst="straightConnector1">
              <a:avLst/>
            </a:prstGeom>
            <a:ln w="76200">
              <a:solidFill>
                <a:srgbClr val="00B050">
                  <a:alpha val="38000"/>
                </a:srgb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F0E63B4-6BF0-57D7-3C33-80390F91442B}"/>
              </a:ext>
            </a:extLst>
          </p:cNvPr>
          <p:cNvGrpSpPr/>
          <p:nvPr/>
        </p:nvGrpSpPr>
        <p:grpSpPr>
          <a:xfrm>
            <a:off x="7667528" y="1772728"/>
            <a:ext cx="492259" cy="1910751"/>
            <a:chOff x="7667528" y="1772728"/>
            <a:chExt cx="492259" cy="1910751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F90746B-91E1-2483-CE0A-FD253E68A0CF}"/>
                </a:ext>
              </a:extLst>
            </p:cNvPr>
            <p:cNvCxnSpPr/>
            <p:nvPr/>
          </p:nvCxnSpPr>
          <p:spPr>
            <a:xfrm>
              <a:off x="7975121" y="2827621"/>
              <a:ext cx="0" cy="85585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F1172B3-73F6-824E-A0BF-B010E378637E}"/>
                </a:ext>
              </a:extLst>
            </p:cNvPr>
            <p:cNvSpPr txBox="1"/>
            <p:nvPr/>
          </p:nvSpPr>
          <p:spPr>
            <a:xfrm rot="16200000">
              <a:off x="7500668" y="2994481"/>
              <a:ext cx="703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3.6x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5A85CB3-A941-DD19-EB64-8E783D49C2E9}"/>
                </a:ext>
              </a:extLst>
            </p:cNvPr>
            <p:cNvCxnSpPr>
              <a:cxnSpLocks/>
            </p:cNvCxnSpPr>
            <p:nvPr/>
          </p:nvCxnSpPr>
          <p:spPr>
            <a:xfrm>
              <a:off x="8144774" y="1772728"/>
              <a:ext cx="0" cy="191075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1206EE-C60C-E739-A844-CDFB56C39C87}"/>
                </a:ext>
              </a:extLst>
            </p:cNvPr>
            <p:cNvSpPr txBox="1"/>
            <p:nvPr/>
          </p:nvSpPr>
          <p:spPr>
            <a:xfrm rot="16200000">
              <a:off x="7623595" y="1959926"/>
              <a:ext cx="703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6.5x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898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02075-D8A3-020A-5492-A11F15AB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IMPACT-PNM and IMPACT-PUM Comparison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783A055-6138-0B0E-AC37-E7270B81D5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786504"/>
              </p:ext>
            </p:extLst>
          </p:nvPr>
        </p:nvGraphicFramePr>
        <p:xfrm>
          <a:off x="0" y="1718269"/>
          <a:ext cx="9144000" cy="2617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94693-624A-81BA-6256-AB03C9E81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D62D8-DAE6-3618-49F0-59C5C3C9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45</a:t>
            </a:fld>
            <a:endParaRPr lang="tr-T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8D7444-6BEF-71A2-E829-7226CFC77B40}"/>
              </a:ext>
            </a:extLst>
          </p:cNvPr>
          <p:cNvSpPr/>
          <p:nvPr/>
        </p:nvSpPr>
        <p:spPr>
          <a:xfrm>
            <a:off x="-48552" y="4647295"/>
            <a:ext cx="9245150" cy="1321426"/>
          </a:xfrm>
          <a:prstGeom prst="rect">
            <a:avLst/>
          </a:prstGeom>
          <a:solidFill>
            <a:srgbClr val="FFE0D5"/>
          </a:solidFill>
          <a:ln w="28575">
            <a:solidFill>
              <a:srgbClr val="FE61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+mj-lt"/>
              </a:rPr>
              <a:t>IMPACT-PUM's sender routine takes </a:t>
            </a:r>
            <a:r>
              <a:rPr lang="en-US" sz="2200" b="1" dirty="0">
                <a:solidFill>
                  <a:srgbClr val="00B050"/>
                </a:solidFill>
                <a:latin typeface="+mj-lt"/>
              </a:rPr>
              <a:t>11.1x less time </a:t>
            </a:r>
            <a:br>
              <a:rPr lang="en-US" sz="2200" dirty="0">
                <a:solidFill>
                  <a:schemeClr val="tx1"/>
                </a:solidFill>
                <a:latin typeface="+mj-lt"/>
              </a:rPr>
            </a:br>
            <a:r>
              <a:rPr lang="en-US" sz="2200" dirty="0">
                <a:solidFill>
                  <a:schemeClr val="tx1"/>
                </a:solidFill>
                <a:latin typeface="+mj-lt"/>
              </a:rPr>
              <a:t>compared to IMPACT-PNM due to </a:t>
            </a:r>
            <a:r>
              <a:rPr lang="en-US" sz="2200" dirty="0">
                <a:solidFill>
                  <a:srgbClr val="FF5F25"/>
                </a:solidFill>
                <a:latin typeface="+mj-lt"/>
              </a:rPr>
              <a:t>exploiting parallelism of PUM operations</a:t>
            </a:r>
            <a:br>
              <a:rPr lang="en-US" sz="2200" dirty="0">
                <a:solidFill>
                  <a:srgbClr val="FF5F25"/>
                </a:solidFill>
                <a:latin typeface="+mj-lt"/>
              </a:rPr>
            </a:br>
            <a:r>
              <a:rPr lang="en-US" sz="2200" dirty="0">
                <a:solidFill>
                  <a:schemeClr val="tx1"/>
                </a:solidFill>
                <a:latin typeface="+mj-lt"/>
              </a:rPr>
              <a:t>and results in higher throughput</a:t>
            </a:r>
            <a:endParaRPr lang="en-US" sz="2200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326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667F4-370B-995D-F0BF-65FEF0769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9F741-CE9A-CD23-BE4B-09D50AD5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41490-435E-C43F-FC54-D4AAFF6E0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2EDE9-5951-7835-4822-3609820A6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A604F7-793F-8334-3B83-2DE0294B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46</a:t>
            </a:fld>
            <a:endParaRPr lang="tr-TR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A0D88C-58AB-4121-CFA2-A0F0C7B00736}"/>
              </a:ext>
            </a:extLst>
          </p:cNvPr>
          <p:cNvSpPr/>
          <p:nvPr/>
        </p:nvSpPr>
        <p:spPr>
          <a:xfrm>
            <a:off x="428625" y="1384241"/>
            <a:ext cx="8277225" cy="1158933"/>
          </a:xfrm>
          <a:prstGeom prst="roundRect">
            <a:avLst>
              <a:gd name="adj" fmla="val 11749"/>
            </a:avLst>
          </a:prstGeom>
          <a:solidFill>
            <a:srgbClr val="FFEBCD"/>
          </a:solidFill>
          <a:ln w="57150">
            <a:solidFill>
              <a:srgbClr val="FFA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3600" dirty="0">
                <a:solidFill>
                  <a:srgbClr val="E28700"/>
                </a:solidFill>
                <a:latin typeface="+mj-lt"/>
              </a:rPr>
              <a:t>1. IMPACT-PNM Covert Channel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E435A33-C1BF-12AD-4426-6CE31A6C9429}"/>
              </a:ext>
            </a:extLst>
          </p:cNvPr>
          <p:cNvSpPr/>
          <p:nvPr/>
        </p:nvSpPr>
        <p:spPr>
          <a:xfrm>
            <a:off x="428625" y="3063845"/>
            <a:ext cx="8277225" cy="1158933"/>
          </a:xfrm>
          <a:prstGeom prst="roundRect">
            <a:avLst>
              <a:gd name="adj" fmla="val 11749"/>
            </a:avLst>
          </a:prstGeom>
          <a:solidFill>
            <a:srgbClr val="FFEBCD"/>
          </a:solidFill>
          <a:ln w="57150">
            <a:solidFill>
              <a:srgbClr val="FFA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3600" dirty="0">
                <a:solidFill>
                  <a:srgbClr val="E28700"/>
                </a:solidFill>
                <a:latin typeface="+mj-lt"/>
              </a:rPr>
              <a:t>2. IMPACT-PUM Covert Channel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6568E7-113B-D964-B604-E80B00FC1042}"/>
              </a:ext>
            </a:extLst>
          </p:cNvPr>
          <p:cNvSpPr/>
          <p:nvPr/>
        </p:nvSpPr>
        <p:spPr>
          <a:xfrm>
            <a:off x="428625" y="4743450"/>
            <a:ext cx="8277225" cy="1158933"/>
          </a:xfrm>
          <a:prstGeom prst="roundRect">
            <a:avLst>
              <a:gd name="adj" fmla="val 11749"/>
            </a:avLst>
          </a:prstGeom>
          <a:solidFill>
            <a:srgbClr val="FFEBCD"/>
          </a:solidFill>
          <a:ln w="57150">
            <a:solidFill>
              <a:srgbClr val="FFA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3600" dirty="0">
                <a:solidFill>
                  <a:srgbClr val="E28700"/>
                </a:solidFill>
                <a:latin typeface="+mj-lt"/>
              </a:rPr>
              <a:t>3. PNM-Based Genomic Privacy Attack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BA6ABF-7367-D213-0BFD-88375C3428A3}"/>
              </a:ext>
            </a:extLst>
          </p:cNvPr>
          <p:cNvSpPr/>
          <p:nvPr/>
        </p:nvSpPr>
        <p:spPr>
          <a:xfrm>
            <a:off x="54864" y="1088967"/>
            <a:ext cx="8972758" cy="340010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2163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594F4-725D-5209-D449-367BB5CFC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20F1-6345-8D69-BBE0-A8A096578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PNM-Based Genomics Attack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231E0-5E35-11CD-E6EA-D14958620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31025"/>
            <a:ext cx="9143999" cy="52459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23F00"/>
                </a:solidFill>
              </a:rPr>
              <a:t>DNA read mapping</a:t>
            </a:r>
            <a:r>
              <a:rPr lang="en-US" sz="2400" dirty="0"/>
              <a:t>: a fundamental task in genomics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e.g., Biological research, forensics, diagnostics, drug development, personalized medicine, and agriculture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 DNA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</a:rPr>
              <a:t>Privacy sensitive data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BF7259-36F3-53DB-2411-D4B4B4979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C00C9C-E263-B6C6-2F0F-3F00C7F6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47</a:t>
            </a:fld>
            <a:endParaRPr lang="tr-TR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A159494-CAE9-CF30-2D31-C364A73A2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726">
            <a:off x="713168" y="1334089"/>
            <a:ext cx="1036983" cy="245591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1388515-08F7-F61D-BC77-9942D4F1DAE4}"/>
              </a:ext>
            </a:extLst>
          </p:cNvPr>
          <p:cNvCxnSpPr>
            <a:cxnSpLocks/>
          </p:cNvCxnSpPr>
          <p:nvPr/>
        </p:nvCxnSpPr>
        <p:spPr>
          <a:xfrm>
            <a:off x="2052494" y="2446243"/>
            <a:ext cx="572756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D2C8A04-124B-55A7-670D-458406428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286884"/>
              </p:ext>
            </p:extLst>
          </p:nvPr>
        </p:nvGraphicFramePr>
        <p:xfrm>
          <a:off x="6034239" y="2237476"/>
          <a:ext cx="29495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385">
                  <a:extLst>
                    <a:ext uri="{9D8B030D-6E8A-4147-A177-3AD203B41FA5}">
                      <a16:colId xmlns:a16="http://schemas.microsoft.com/office/drawing/2014/main" val="1892581448"/>
                    </a:ext>
                  </a:extLst>
                </a:gridCol>
                <a:gridCol w="737385">
                  <a:extLst>
                    <a:ext uri="{9D8B030D-6E8A-4147-A177-3AD203B41FA5}">
                      <a16:colId xmlns:a16="http://schemas.microsoft.com/office/drawing/2014/main" val="26747144"/>
                    </a:ext>
                  </a:extLst>
                </a:gridCol>
                <a:gridCol w="737385">
                  <a:extLst>
                    <a:ext uri="{9D8B030D-6E8A-4147-A177-3AD203B41FA5}">
                      <a16:colId xmlns:a16="http://schemas.microsoft.com/office/drawing/2014/main" val="270962223"/>
                    </a:ext>
                  </a:extLst>
                </a:gridCol>
                <a:gridCol w="737385">
                  <a:extLst>
                    <a:ext uri="{9D8B030D-6E8A-4147-A177-3AD203B41FA5}">
                      <a16:colId xmlns:a16="http://schemas.microsoft.com/office/drawing/2014/main" val="2101222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711406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F939599A-6D3B-11AC-82CB-44308DFF51A1}"/>
              </a:ext>
            </a:extLst>
          </p:cNvPr>
          <p:cNvGrpSpPr/>
          <p:nvPr/>
        </p:nvGrpSpPr>
        <p:grpSpPr>
          <a:xfrm>
            <a:off x="2772928" y="1686648"/>
            <a:ext cx="2042657" cy="1521772"/>
            <a:chOff x="2223316" y="1686648"/>
            <a:chExt cx="2042657" cy="1521772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907A67A4-B691-1E90-2D31-A8E652556709}"/>
                </a:ext>
              </a:extLst>
            </p:cNvPr>
            <p:cNvSpPr/>
            <p:nvPr/>
          </p:nvSpPr>
          <p:spPr>
            <a:xfrm>
              <a:off x="3115517" y="1686648"/>
              <a:ext cx="852782" cy="398064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GB" sz="2000" i="1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FA5585A1-BA40-50CA-87FE-1C8F8471177D}"/>
                </a:ext>
              </a:extLst>
            </p:cNvPr>
            <p:cNvSpPr/>
            <p:nvPr/>
          </p:nvSpPr>
          <p:spPr>
            <a:xfrm>
              <a:off x="3034816" y="2349471"/>
              <a:ext cx="852782" cy="398064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GB" sz="2000" i="1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BB7DE950-1A92-8EC3-8253-323143C75B1B}"/>
                </a:ext>
              </a:extLst>
            </p:cNvPr>
            <p:cNvSpPr/>
            <p:nvPr/>
          </p:nvSpPr>
          <p:spPr>
            <a:xfrm>
              <a:off x="2367202" y="1865427"/>
              <a:ext cx="852782" cy="398064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GB" sz="2000" i="1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F6109D96-E72A-BB8C-C962-BB25CEADC8EF}"/>
                </a:ext>
              </a:extLst>
            </p:cNvPr>
            <p:cNvSpPr/>
            <p:nvPr/>
          </p:nvSpPr>
          <p:spPr>
            <a:xfrm>
              <a:off x="2223316" y="2810356"/>
              <a:ext cx="852782" cy="398064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GB" sz="2000" i="1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B81A4429-C3D4-D330-9EEF-597153B4415C}"/>
                </a:ext>
              </a:extLst>
            </p:cNvPr>
            <p:cNvSpPr/>
            <p:nvPr/>
          </p:nvSpPr>
          <p:spPr>
            <a:xfrm>
              <a:off x="3413191" y="2562048"/>
              <a:ext cx="852782" cy="398064"/>
            </a:xfrm>
            <a:prstGeom prst="roundRect">
              <a:avLst>
                <a:gd name="adj" fmla="val 0"/>
              </a:avLst>
            </a:prstGeom>
            <a:solidFill>
              <a:srgbClr val="DAD3F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GB" sz="2000" i="1" dirty="0">
                <a:solidFill>
                  <a:schemeClr val="tx1"/>
                </a:solidFill>
                <a:cs typeface="Calibri"/>
              </a:endParaRP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9232171-2CB4-FC37-573A-9DC4074F3A51}"/>
              </a:ext>
            </a:extLst>
          </p:cNvPr>
          <p:cNvCxnSpPr>
            <a:cxnSpLocks/>
          </p:cNvCxnSpPr>
          <p:nvPr/>
        </p:nvCxnSpPr>
        <p:spPr>
          <a:xfrm>
            <a:off x="5134085" y="2446243"/>
            <a:ext cx="572756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8791A90-F809-24FD-C2FC-B5F2518798A2}"/>
              </a:ext>
            </a:extLst>
          </p:cNvPr>
          <p:cNvSpPr txBox="1"/>
          <p:nvPr/>
        </p:nvSpPr>
        <p:spPr>
          <a:xfrm>
            <a:off x="6034239" y="3618651"/>
            <a:ext cx="294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Genome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BAA683-E493-6190-7B5B-2DF7E48D5591}"/>
              </a:ext>
            </a:extLst>
          </p:cNvPr>
          <p:cNvSpPr txBox="1"/>
          <p:nvPr/>
        </p:nvSpPr>
        <p:spPr>
          <a:xfrm>
            <a:off x="2353802" y="3618651"/>
            <a:ext cx="294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DNA fragments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EE5E62-CCA5-26FC-72BF-0222284298D8}"/>
              </a:ext>
            </a:extLst>
          </p:cNvPr>
          <p:cNvSpPr txBox="1"/>
          <p:nvPr/>
        </p:nvSpPr>
        <p:spPr>
          <a:xfrm>
            <a:off x="-176612" y="3618651"/>
            <a:ext cx="294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90897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  <p:bldP spid="3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99000-2182-FA7A-B2D9-8BC12D234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66E7C-47B9-7B8E-EAAC-00862C689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PNM-Based Genomics Attack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0552-7339-38FC-6135-5C6F7C12F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31025"/>
            <a:ext cx="9143999" cy="52459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23F00"/>
                </a:solidFill>
              </a:rPr>
              <a:t>DNA read mapping</a:t>
            </a:r>
            <a:r>
              <a:rPr lang="en-US" sz="2400" dirty="0"/>
              <a:t>: a fundamental task in genomics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286E2-E239-785E-D0AB-87B7E4855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0354C-EEF9-FBFF-F9FC-87D97673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48</a:t>
            </a:fld>
            <a:endParaRPr lang="tr-TR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3FEC734-F842-4A43-17C4-95931883A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726">
            <a:off x="514129" y="1212809"/>
            <a:ext cx="752109" cy="1781244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4463B51-62F0-EBD5-C405-12BCBC7E03FD}"/>
              </a:ext>
            </a:extLst>
          </p:cNvPr>
          <p:cNvGraphicFramePr>
            <a:graphicFrameLocks noGrp="1"/>
          </p:cNvGraphicFramePr>
          <p:nvPr/>
        </p:nvGraphicFramePr>
        <p:xfrm>
          <a:off x="6034239" y="2237476"/>
          <a:ext cx="29495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385">
                  <a:extLst>
                    <a:ext uri="{9D8B030D-6E8A-4147-A177-3AD203B41FA5}">
                      <a16:colId xmlns:a16="http://schemas.microsoft.com/office/drawing/2014/main" val="1892581448"/>
                    </a:ext>
                  </a:extLst>
                </a:gridCol>
                <a:gridCol w="737385">
                  <a:extLst>
                    <a:ext uri="{9D8B030D-6E8A-4147-A177-3AD203B41FA5}">
                      <a16:colId xmlns:a16="http://schemas.microsoft.com/office/drawing/2014/main" val="26747144"/>
                    </a:ext>
                  </a:extLst>
                </a:gridCol>
                <a:gridCol w="737385">
                  <a:extLst>
                    <a:ext uri="{9D8B030D-6E8A-4147-A177-3AD203B41FA5}">
                      <a16:colId xmlns:a16="http://schemas.microsoft.com/office/drawing/2014/main" val="270962223"/>
                    </a:ext>
                  </a:extLst>
                </a:gridCol>
                <a:gridCol w="737385">
                  <a:extLst>
                    <a:ext uri="{9D8B030D-6E8A-4147-A177-3AD203B41FA5}">
                      <a16:colId xmlns:a16="http://schemas.microsoft.com/office/drawing/2014/main" val="2101222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711406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A494F095-88FC-F3A3-1599-7436AF353A4E}"/>
              </a:ext>
            </a:extLst>
          </p:cNvPr>
          <p:cNvGrpSpPr/>
          <p:nvPr/>
        </p:nvGrpSpPr>
        <p:grpSpPr>
          <a:xfrm>
            <a:off x="1511151" y="1686648"/>
            <a:ext cx="2042657" cy="1521772"/>
            <a:chOff x="2223316" y="1686648"/>
            <a:chExt cx="2042657" cy="1521772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EC324FAA-381E-E86F-5A8E-4C7A20967CAC}"/>
                </a:ext>
              </a:extLst>
            </p:cNvPr>
            <p:cNvSpPr/>
            <p:nvPr/>
          </p:nvSpPr>
          <p:spPr>
            <a:xfrm>
              <a:off x="3115517" y="1686648"/>
              <a:ext cx="852782" cy="398064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GB" sz="2000" i="1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C32F10D-DB74-98D7-308E-A16AD21FDA82}"/>
                </a:ext>
              </a:extLst>
            </p:cNvPr>
            <p:cNvSpPr/>
            <p:nvPr/>
          </p:nvSpPr>
          <p:spPr>
            <a:xfrm>
              <a:off x="3034816" y="2349471"/>
              <a:ext cx="852782" cy="398064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GB" sz="2000" i="1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8AA4407C-6E3A-A2F5-5AB4-79AAFDE3192A}"/>
                </a:ext>
              </a:extLst>
            </p:cNvPr>
            <p:cNvSpPr/>
            <p:nvPr/>
          </p:nvSpPr>
          <p:spPr>
            <a:xfrm>
              <a:off x="2367202" y="1865427"/>
              <a:ext cx="852782" cy="398064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GB" sz="2000" i="1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1D3EB433-E570-1533-8508-85A467D43B05}"/>
                </a:ext>
              </a:extLst>
            </p:cNvPr>
            <p:cNvSpPr/>
            <p:nvPr/>
          </p:nvSpPr>
          <p:spPr>
            <a:xfrm>
              <a:off x="2223316" y="2810356"/>
              <a:ext cx="852782" cy="398064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GB" sz="2000" i="1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984D6C0D-C149-F554-BD47-009D877D141B}"/>
                </a:ext>
              </a:extLst>
            </p:cNvPr>
            <p:cNvSpPr/>
            <p:nvPr/>
          </p:nvSpPr>
          <p:spPr>
            <a:xfrm>
              <a:off x="3413191" y="2562048"/>
              <a:ext cx="852782" cy="398064"/>
            </a:xfrm>
            <a:prstGeom prst="roundRect">
              <a:avLst>
                <a:gd name="adj" fmla="val 0"/>
              </a:avLst>
            </a:prstGeom>
            <a:solidFill>
              <a:srgbClr val="DAD3F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GB" sz="2000" i="1" dirty="0">
                <a:solidFill>
                  <a:schemeClr val="tx1"/>
                </a:solidFill>
                <a:cs typeface="Calibri"/>
              </a:endParaRP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F4701D-F438-3900-C235-65302D535C1C}"/>
              </a:ext>
            </a:extLst>
          </p:cNvPr>
          <p:cNvCxnSpPr>
            <a:cxnSpLocks/>
          </p:cNvCxnSpPr>
          <p:nvPr/>
        </p:nvCxnSpPr>
        <p:spPr>
          <a:xfrm>
            <a:off x="3968299" y="2446243"/>
            <a:ext cx="1738542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BA3F417-AB52-7B7F-7B33-186A071F9B73}"/>
              </a:ext>
            </a:extLst>
          </p:cNvPr>
          <p:cNvSpPr txBox="1"/>
          <p:nvPr/>
        </p:nvSpPr>
        <p:spPr>
          <a:xfrm>
            <a:off x="6034239" y="3618651"/>
            <a:ext cx="294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Genome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EA9867-4325-2ADF-837C-57CB06CA91C4}"/>
              </a:ext>
            </a:extLst>
          </p:cNvPr>
          <p:cNvSpPr txBox="1"/>
          <p:nvPr/>
        </p:nvSpPr>
        <p:spPr>
          <a:xfrm>
            <a:off x="1092025" y="3618651"/>
            <a:ext cx="294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DNA fragments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664D02-AD30-304C-1802-ABFF94B78343}"/>
              </a:ext>
            </a:extLst>
          </p:cNvPr>
          <p:cNvSpPr txBox="1"/>
          <p:nvPr/>
        </p:nvSpPr>
        <p:spPr>
          <a:xfrm>
            <a:off x="-1060867" y="2906505"/>
            <a:ext cx="294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DNA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9B39D9-8358-83F1-C994-083C29D7EFDF}"/>
              </a:ext>
            </a:extLst>
          </p:cNvPr>
          <p:cNvSpPr txBox="1"/>
          <p:nvPr/>
        </p:nvSpPr>
        <p:spPr>
          <a:xfrm>
            <a:off x="4413630" y="3156986"/>
            <a:ext cx="205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Uses hash-table based methods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34334D7-BD15-A26A-477E-D9C646FF80ED}"/>
              </a:ext>
            </a:extLst>
          </p:cNvPr>
          <p:cNvSpPr/>
          <p:nvPr/>
        </p:nvSpPr>
        <p:spPr>
          <a:xfrm>
            <a:off x="4642338" y="2461846"/>
            <a:ext cx="592853" cy="746571"/>
          </a:xfrm>
          <a:custGeom>
            <a:avLst/>
            <a:gdLst>
              <a:gd name="connsiteX0" fmla="*/ 0 w 592853"/>
              <a:gd name="connsiteY0" fmla="*/ 0 h 954594"/>
              <a:gd name="connsiteX1" fmla="*/ 291403 w 592853"/>
              <a:gd name="connsiteY1" fmla="*/ 150725 h 954594"/>
              <a:gd name="connsiteX2" fmla="*/ 391886 w 592853"/>
              <a:gd name="connsiteY2" fmla="*/ 673240 h 954594"/>
              <a:gd name="connsiteX3" fmla="*/ 592853 w 592853"/>
              <a:gd name="connsiteY3" fmla="*/ 954594 h 95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853" h="954594">
                <a:moveTo>
                  <a:pt x="0" y="0"/>
                </a:moveTo>
                <a:cubicBezTo>
                  <a:pt x="113044" y="19259"/>
                  <a:pt x="226089" y="38518"/>
                  <a:pt x="291403" y="150725"/>
                </a:cubicBezTo>
                <a:cubicBezTo>
                  <a:pt x="356717" y="262932"/>
                  <a:pt x="341644" y="539262"/>
                  <a:pt x="391886" y="673240"/>
                </a:cubicBezTo>
                <a:cubicBezTo>
                  <a:pt x="442128" y="807218"/>
                  <a:pt x="517490" y="880906"/>
                  <a:pt x="592853" y="954594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4E52AC-72B7-27F9-4E8F-C34730376F48}"/>
              </a:ext>
            </a:extLst>
          </p:cNvPr>
          <p:cNvSpPr txBox="1"/>
          <p:nvPr/>
        </p:nvSpPr>
        <p:spPr>
          <a:xfrm>
            <a:off x="1182202" y="4349040"/>
            <a:ext cx="6920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5F25"/>
                </a:solidFill>
              </a:rPr>
              <a:t>Distributed across DRAM banks</a:t>
            </a:r>
          </a:p>
          <a:p>
            <a:pPr algn="ctr"/>
            <a:r>
              <a:rPr lang="en-US" sz="2400" dirty="0"/>
              <a:t>and 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accelerated with processing-near-memory architectures</a:t>
            </a:r>
          </a:p>
        </p:txBody>
      </p:sp>
    </p:spTree>
    <p:extLst>
      <p:ext uri="{BB962C8B-B14F-4D97-AF65-F5344CB8AC3E}">
        <p14:creationId xmlns:p14="http://schemas.microsoft.com/office/powerpoint/2010/main" val="2736751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92370-9DC4-AECC-6464-7C923DCF6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08AFC-9231-FCD2-86F6-A8C7929FD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PNM-Based Genomics Attack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CA2DA-3E36-9146-459B-D14ECD1E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31025"/>
            <a:ext cx="9143999" cy="52459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23F00"/>
                </a:solidFill>
              </a:rPr>
              <a:t>DNA read mapping</a:t>
            </a:r>
            <a:r>
              <a:rPr lang="en-US" sz="2400" dirty="0"/>
              <a:t>: a fundamental task in genomics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5AFEC-E51B-137A-EEC9-AA92E622A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60392-594C-C2EF-4351-87412F819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49</a:t>
            </a:fld>
            <a:endParaRPr lang="tr-TR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C3FB074-B125-BC16-AB36-2953CD172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726">
            <a:off x="514129" y="1212809"/>
            <a:ext cx="752109" cy="1781244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AE6EA99-DD71-A7D2-F642-4651916EF3B1}"/>
              </a:ext>
            </a:extLst>
          </p:cNvPr>
          <p:cNvGraphicFramePr>
            <a:graphicFrameLocks noGrp="1"/>
          </p:cNvGraphicFramePr>
          <p:nvPr/>
        </p:nvGraphicFramePr>
        <p:xfrm>
          <a:off x="6034239" y="2237476"/>
          <a:ext cx="29495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385">
                  <a:extLst>
                    <a:ext uri="{9D8B030D-6E8A-4147-A177-3AD203B41FA5}">
                      <a16:colId xmlns:a16="http://schemas.microsoft.com/office/drawing/2014/main" val="1892581448"/>
                    </a:ext>
                  </a:extLst>
                </a:gridCol>
                <a:gridCol w="737385">
                  <a:extLst>
                    <a:ext uri="{9D8B030D-6E8A-4147-A177-3AD203B41FA5}">
                      <a16:colId xmlns:a16="http://schemas.microsoft.com/office/drawing/2014/main" val="26747144"/>
                    </a:ext>
                  </a:extLst>
                </a:gridCol>
                <a:gridCol w="737385">
                  <a:extLst>
                    <a:ext uri="{9D8B030D-6E8A-4147-A177-3AD203B41FA5}">
                      <a16:colId xmlns:a16="http://schemas.microsoft.com/office/drawing/2014/main" val="270962223"/>
                    </a:ext>
                  </a:extLst>
                </a:gridCol>
                <a:gridCol w="737385">
                  <a:extLst>
                    <a:ext uri="{9D8B030D-6E8A-4147-A177-3AD203B41FA5}">
                      <a16:colId xmlns:a16="http://schemas.microsoft.com/office/drawing/2014/main" val="2101222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711406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E378DF41-A169-76EB-C8EB-39E24B2CD227}"/>
              </a:ext>
            </a:extLst>
          </p:cNvPr>
          <p:cNvGrpSpPr/>
          <p:nvPr/>
        </p:nvGrpSpPr>
        <p:grpSpPr>
          <a:xfrm>
            <a:off x="1511151" y="1686648"/>
            <a:ext cx="2042657" cy="1521772"/>
            <a:chOff x="2223316" y="1686648"/>
            <a:chExt cx="2042657" cy="1521772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A4BB6D00-40E8-B396-0FE1-F88FC2C942A2}"/>
                </a:ext>
              </a:extLst>
            </p:cNvPr>
            <p:cNvSpPr/>
            <p:nvPr/>
          </p:nvSpPr>
          <p:spPr>
            <a:xfrm>
              <a:off x="3115517" y="1686648"/>
              <a:ext cx="852782" cy="398064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GB" sz="2000" i="1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0B359A9E-6C5F-B742-C4E3-CE5BC7846449}"/>
                </a:ext>
              </a:extLst>
            </p:cNvPr>
            <p:cNvSpPr/>
            <p:nvPr/>
          </p:nvSpPr>
          <p:spPr>
            <a:xfrm>
              <a:off x="3034816" y="2349471"/>
              <a:ext cx="852782" cy="398064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GB" sz="2000" i="1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A967F570-11EB-756E-BE47-C828E0374EF3}"/>
                </a:ext>
              </a:extLst>
            </p:cNvPr>
            <p:cNvSpPr/>
            <p:nvPr/>
          </p:nvSpPr>
          <p:spPr>
            <a:xfrm>
              <a:off x="2367202" y="1865427"/>
              <a:ext cx="852782" cy="398064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GB" sz="2000" i="1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9269D526-9CEC-536E-1B95-9C8A3F70AADD}"/>
                </a:ext>
              </a:extLst>
            </p:cNvPr>
            <p:cNvSpPr/>
            <p:nvPr/>
          </p:nvSpPr>
          <p:spPr>
            <a:xfrm>
              <a:off x="2223316" y="2810356"/>
              <a:ext cx="852782" cy="398064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GB" sz="2000" i="1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32AEF2A1-3A43-A490-CEBD-EBAD5499902A}"/>
                </a:ext>
              </a:extLst>
            </p:cNvPr>
            <p:cNvSpPr/>
            <p:nvPr/>
          </p:nvSpPr>
          <p:spPr>
            <a:xfrm>
              <a:off x="3413191" y="2562048"/>
              <a:ext cx="852782" cy="398064"/>
            </a:xfrm>
            <a:prstGeom prst="roundRect">
              <a:avLst>
                <a:gd name="adj" fmla="val 0"/>
              </a:avLst>
            </a:prstGeom>
            <a:solidFill>
              <a:srgbClr val="DAD3F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GB" sz="2000" i="1" dirty="0">
                <a:solidFill>
                  <a:schemeClr val="tx1"/>
                </a:solidFill>
                <a:cs typeface="Calibri"/>
              </a:endParaRP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6F3E16C-8AD9-6D75-B9CE-982C8170A0F1}"/>
              </a:ext>
            </a:extLst>
          </p:cNvPr>
          <p:cNvCxnSpPr>
            <a:cxnSpLocks/>
          </p:cNvCxnSpPr>
          <p:nvPr/>
        </p:nvCxnSpPr>
        <p:spPr>
          <a:xfrm>
            <a:off x="3968299" y="2446243"/>
            <a:ext cx="1738542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FEBBC5B-AD17-3EAD-71E5-1B93B0635F28}"/>
              </a:ext>
            </a:extLst>
          </p:cNvPr>
          <p:cNvSpPr txBox="1"/>
          <p:nvPr/>
        </p:nvSpPr>
        <p:spPr>
          <a:xfrm>
            <a:off x="6034239" y="3618651"/>
            <a:ext cx="294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Genome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D454F0-B919-D189-61BD-09E9B1A428B9}"/>
              </a:ext>
            </a:extLst>
          </p:cNvPr>
          <p:cNvSpPr txBox="1"/>
          <p:nvPr/>
        </p:nvSpPr>
        <p:spPr>
          <a:xfrm>
            <a:off x="1092025" y="3618651"/>
            <a:ext cx="294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DNA fragments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27C68B-9C74-9423-55A4-2D6F600A951C}"/>
              </a:ext>
            </a:extLst>
          </p:cNvPr>
          <p:cNvSpPr txBox="1"/>
          <p:nvPr/>
        </p:nvSpPr>
        <p:spPr>
          <a:xfrm>
            <a:off x="-1060867" y="2906505"/>
            <a:ext cx="294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DNA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E597E9-0D06-2590-43F3-FA7E6350D262}"/>
              </a:ext>
            </a:extLst>
          </p:cNvPr>
          <p:cNvSpPr txBox="1"/>
          <p:nvPr/>
        </p:nvSpPr>
        <p:spPr>
          <a:xfrm>
            <a:off x="4413630" y="3156986"/>
            <a:ext cx="205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Uses hash-table based methods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DBC042E-7E24-5FCA-A10C-F4ABD287A4F6}"/>
              </a:ext>
            </a:extLst>
          </p:cNvPr>
          <p:cNvSpPr/>
          <p:nvPr/>
        </p:nvSpPr>
        <p:spPr>
          <a:xfrm>
            <a:off x="4642338" y="2461846"/>
            <a:ext cx="592853" cy="746571"/>
          </a:xfrm>
          <a:custGeom>
            <a:avLst/>
            <a:gdLst>
              <a:gd name="connsiteX0" fmla="*/ 0 w 592853"/>
              <a:gd name="connsiteY0" fmla="*/ 0 h 954594"/>
              <a:gd name="connsiteX1" fmla="*/ 291403 w 592853"/>
              <a:gd name="connsiteY1" fmla="*/ 150725 h 954594"/>
              <a:gd name="connsiteX2" fmla="*/ 391886 w 592853"/>
              <a:gd name="connsiteY2" fmla="*/ 673240 h 954594"/>
              <a:gd name="connsiteX3" fmla="*/ 592853 w 592853"/>
              <a:gd name="connsiteY3" fmla="*/ 954594 h 95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853" h="954594">
                <a:moveTo>
                  <a:pt x="0" y="0"/>
                </a:moveTo>
                <a:cubicBezTo>
                  <a:pt x="113044" y="19259"/>
                  <a:pt x="226089" y="38518"/>
                  <a:pt x="291403" y="150725"/>
                </a:cubicBezTo>
                <a:cubicBezTo>
                  <a:pt x="356717" y="262932"/>
                  <a:pt x="341644" y="539262"/>
                  <a:pt x="391886" y="673240"/>
                </a:cubicBezTo>
                <a:cubicBezTo>
                  <a:pt x="442128" y="807218"/>
                  <a:pt x="517490" y="880906"/>
                  <a:pt x="592853" y="954594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BF47015-5AAF-6A49-4035-43E8923B2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20" y="3923439"/>
            <a:ext cx="8298636" cy="243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34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1C8DF4-1607-E3D2-4688-EBB52C41E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Processing-In-Memory (PIM)</a:t>
            </a:r>
          </a:p>
        </p:txBody>
      </p:sp>
      <p:grpSp>
        <p:nvGrpSpPr>
          <p:cNvPr id="230" name="Group 3">
            <a:extLst>
              <a:ext uri="{FF2B5EF4-FFF2-40B4-BE49-F238E27FC236}">
                <a16:creationId xmlns:a16="http://schemas.microsoft.com/office/drawing/2014/main" id="{63651499-A173-2C66-7828-11D657509D47}"/>
              </a:ext>
            </a:extLst>
          </p:cNvPr>
          <p:cNvGrpSpPr/>
          <p:nvPr/>
        </p:nvGrpSpPr>
        <p:grpSpPr>
          <a:xfrm>
            <a:off x="385649" y="3544620"/>
            <a:ext cx="8269510" cy="2917121"/>
            <a:chOff x="416994" y="3429000"/>
            <a:chExt cx="8269510" cy="2917121"/>
          </a:xfrm>
        </p:grpSpPr>
        <p:sp>
          <p:nvSpPr>
            <p:cNvPr id="231" name="Rectangle 4">
              <a:extLst>
                <a:ext uri="{FF2B5EF4-FFF2-40B4-BE49-F238E27FC236}">
                  <a16:creationId xmlns:a16="http://schemas.microsoft.com/office/drawing/2014/main" id="{F228EC96-BB2B-7EA5-EFAD-E94B3278C385}"/>
                </a:ext>
              </a:extLst>
            </p:cNvPr>
            <p:cNvSpPr/>
            <p:nvPr/>
          </p:nvSpPr>
          <p:spPr>
            <a:xfrm>
              <a:off x="6343592" y="3837207"/>
              <a:ext cx="2334238" cy="2281204"/>
            </a:xfrm>
            <a:prstGeom prst="rect">
              <a:avLst/>
            </a:prstGeom>
            <a:solidFill>
              <a:srgbClr val="E3F0D9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2" name="Rectangle 5">
              <a:extLst>
                <a:ext uri="{FF2B5EF4-FFF2-40B4-BE49-F238E27FC236}">
                  <a16:creationId xmlns:a16="http://schemas.microsoft.com/office/drawing/2014/main" id="{F85EB742-56A5-5F34-ECB3-3C5AF96F0069}"/>
                </a:ext>
              </a:extLst>
            </p:cNvPr>
            <p:cNvSpPr/>
            <p:nvPr/>
          </p:nvSpPr>
          <p:spPr>
            <a:xfrm>
              <a:off x="6343592" y="6112628"/>
              <a:ext cx="2342912" cy="233493"/>
            </a:xfrm>
            <a:prstGeom prst="rect">
              <a:avLst/>
            </a:prstGeom>
            <a:solidFill>
              <a:srgbClr val="FBE1ED"/>
            </a:solidFill>
            <a:ln w="12700" cap="flat" cmpd="sng" algn="ctr">
              <a:solidFill>
                <a:srgbClr val="E1257C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E1257C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Processing-Near-Bank</a:t>
              </a:r>
            </a:p>
          </p:txBody>
        </p:sp>
        <p:sp>
          <p:nvSpPr>
            <p:cNvPr id="233" name="Rectangle 6">
              <a:extLst>
                <a:ext uri="{FF2B5EF4-FFF2-40B4-BE49-F238E27FC236}">
                  <a16:creationId xmlns:a16="http://schemas.microsoft.com/office/drawing/2014/main" id="{B5FB0E2D-359A-B44D-851B-4C4E245E0C8A}"/>
                </a:ext>
              </a:extLst>
            </p:cNvPr>
            <p:cNvSpPr/>
            <p:nvPr/>
          </p:nvSpPr>
          <p:spPr>
            <a:xfrm>
              <a:off x="6358845" y="3537542"/>
              <a:ext cx="2326611" cy="29301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DRAM Bank</a:t>
              </a:r>
            </a:p>
          </p:txBody>
        </p:sp>
        <p:grpSp>
          <p:nvGrpSpPr>
            <p:cNvPr id="234" name="Group 7">
              <a:extLst>
                <a:ext uri="{FF2B5EF4-FFF2-40B4-BE49-F238E27FC236}">
                  <a16:creationId xmlns:a16="http://schemas.microsoft.com/office/drawing/2014/main" id="{BD73EC69-E848-5E82-58A4-4B71114719AE}"/>
                </a:ext>
              </a:extLst>
            </p:cNvPr>
            <p:cNvGrpSpPr/>
            <p:nvPr/>
          </p:nvGrpSpPr>
          <p:grpSpPr>
            <a:xfrm>
              <a:off x="416994" y="3429000"/>
              <a:ext cx="5954407" cy="2888405"/>
              <a:chOff x="416994" y="3429000"/>
              <a:chExt cx="5954407" cy="2888405"/>
            </a:xfrm>
          </p:grpSpPr>
          <p:cxnSp>
            <p:nvCxnSpPr>
              <p:cNvPr id="235" name="Straight Connector 8">
                <a:extLst>
                  <a:ext uri="{FF2B5EF4-FFF2-40B4-BE49-F238E27FC236}">
                    <a16:creationId xmlns:a16="http://schemas.microsoft.com/office/drawing/2014/main" id="{337B43B1-DD52-4A37-A4E2-9E393AC32C66}"/>
                  </a:ext>
                </a:extLst>
              </p:cNvPr>
              <p:cNvCxnSpPr>
                <a:cxnSpLocks/>
                <a:stCxn id="268" idx="0"/>
              </p:cNvCxnSpPr>
              <p:nvPr/>
            </p:nvCxnSpPr>
            <p:spPr>
              <a:xfrm flipH="1" flipV="1">
                <a:off x="2417391" y="5605357"/>
                <a:ext cx="771000" cy="28372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236" name="Straight Connector 9">
                <a:extLst>
                  <a:ext uri="{FF2B5EF4-FFF2-40B4-BE49-F238E27FC236}">
                    <a16:creationId xmlns:a16="http://schemas.microsoft.com/office/drawing/2014/main" id="{7C8F9FF1-B333-08AD-9952-0FE2CF7912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33261" y="4308595"/>
                <a:ext cx="1143796" cy="147177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grpSp>
            <p:nvGrpSpPr>
              <p:cNvPr id="237" name="Group 10">
                <a:extLst>
                  <a:ext uri="{FF2B5EF4-FFF2-40B4-BE49-F238E27FC236}">
                    <a16:creationId xmlns:a16="http://schemas.microsoft.com/office/drawing/2014/main" id="{9915CEDA-0E2F-2519-A1F7-130489773772}"/>
                  </a:ext>
                </a:extLst>
              </p:cNvPr>
              <p:cNvGrpSpPr/>
              <p:nvPr/>
            </p:nvGrpSpPr>
            <p:grpSpPr>
              <a:xfrm>
                <a:off x="3034303" y="3429000"/>
                <a:ext cx="3180072" cy="2575996"/>
                <a:chOff x="3104761" y="2702044"/>
                <a:chExt cx="2503107" cy="2027625"/>
              </a:xfrm>
            </p:grpSpPr>
            <p:grpSp>
              <p:nvGrpSpPr>
                <p:cNvPr id="267" name="Group 40">
                  <a:extLst>
                    <a:ext uri="{FF2B5EF4-FFF2-40B4-BE49-F238E27FC236}">
                      <a16:creationId xmlns:a16="http://schemas.microsoft.com/office/drawing/2014/main" id="{8AEFADA8-7F1F-4414-2B3F-0EC4A339428B}"/>
                    </a:ext>
                  </a:extLst>
                </p:cNvPr>
                <p:cNvGrpSpPr/>
                <p:nvPr/>
              </p:nvGrpSpPr>
              <p:grpSpPr>
                <a:xfrm>
                  <a:off x="3105186" y="3753062"/>
                  <a:ext cx="2163886" cy="976607"/>
                  <a:chOff x="1659954" y="548768"/>
                  <a:chExt cx="1668502" cy="753030"/>
                </a:xfrm>
              </p:grpSpPr>
              <p:sp>
                <p:nvSpPr>
                  <p:cNvPr id="359" name="Cube 132">
                    <a:extLst>
                      <a:ext uri="{FF2B5EF4-FFF2-40B4-BE49-F238E27FC236}">
                        <a16:creationId xmlns:a16="http://schemas.microsoft.com/office/drawing/2014/main" id="{1CCE41D2-3EB2-6AFB-40A9-A8B75629D04A}"/>
                      </a:ext>
                    </a:extLst>
                  </p:cNvPr>
                  <p:cNvSpPr/>
                  <p:nvPr/>
                </p:nvSpPr>
                <p:spPr>
                  <a:xfrm>
                    <a:off x="1659954" y="554219"/>
                    <a:ext cx="1668502" cy="747579"/>
                  </a:xfrm>
                  <a:prstGeom prst="cube">
                    <a:avLst>
                      <a:gd name="adj" fmla="val 95887"/>
                    </a:avLst>
                  </a:prstGeom>
                  <a:solidFill>
                    <a:sysClr val="window" lastClr="FFFFFF">
                      <a:lumMod val="50000"/>
                    </a:sys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grpSp>
                <p:nvGrpSpPr>
                  <p:cNvPr id="360" name="Group 133">
                    <a:extLst>
                      <a:ext uri="{FF2B5EF4-FFF2-40B4-BE49-F238E27FC236}">
                        <a16:creationId xmlns:a16="http://schemas.microsoft.com/office/drawing/2014/main" id="{7EDB987D-501E-C928-FF59-44A2A11D344C}"/>
                      </a:ext>
                    </a:extLst>
                  </p:cNvPr>
                  <p:cNvGrpSpPr/>
                  <p:nvPr/>
                </p:nvGrpSpPr>
                <p:grpSpPr>
                  <a:xfrm>
                    <a:off x="1849990" y="548768"/>
                    <a:ext cx="1316493" cy="723135"/>
                    <a:chOff x="1849990" y="548768"/>
                    <a:chExt cx="1316493" cy="723135"/>
                  </a:xfrm>
                </p:grpSpPr>
                <p:cxnSp>
                  <p:nvCxnSpPr>
                    <p:cNvPr id="361" name="Straight Connector 134">
                      <a:extLst>
                        <a:ext uri="{FF2B5EF4-FFF2-40B4-BE49-F238E27FC236}">
                          <a16:creationId xmlns:a16="http://schemas.microsoft.com/office/drawing/2014/main" id="{E832CC12-3B38-D36B-684A-CC6B1C8A19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132614" y="548768"/>
                      <a:ext cx="716832" cy="716831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62" name="Straight Connector 135">
                      <a:extLst>
                        <a:ext uri="{FF2B5EF4-FFF2-40B4-BE49-F238E27FC236}">
                          <a16:creationId xmlns:a16="http://schemas.microsoft.com/office/drawing/2014/main" id="{87628D4F-DD35-7232-F7D1-8FA276FC5B07}"/>
                        </a:ext>
                      </a:extLst>
                    </p:cNvPr>
                    <p:cNvCxnSpPr>
                      <a:cxnSpLocks noChangeAspect="1"/>
                    </p:cNvCxnSpPr>
                    <p:nvPr/>
                  </p:nvCxnSpPr>
                  <p:spPr>
                    <a:xfrm flipV="1">
                      <a:off x="1901824" y="551559"/>
                      <a:ext cx="713232" cy="720344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63" name="Straight Connector 136">
                      <a:extLst>
                        <a:ext uri="{FF2B5EF4-FFF2-40B4-BE49-F238E27FC236}">
                          <a16:creationId xmlns:a16="http://schemas.microsoft.com/office/drawing/2014/main" id="{B4C2E93E-F902-A1E8-C30B-54373F81C5B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382270" y="550407"/>
                      <a:ext cx="708109" cy="71906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64" name="Straight Connector 137">
                      <a:extLst>
                        <a:ext uri="{FF2B5EF4-FFF2-40B4-BE49-F238E27FC236}">
                          <a16:creationId xmlns:a16="http://schemas.microsoft.com/office/drawing/2014/main" id="{0E3DCE2F-9DE7-248E-29B3-738C7E3EB84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44699" y="889000"/>
                      <a:ext cx="941832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65" name="Straight Connector 138">
                      <a:extLst>
                        <a:ext uri="{FF2B5EF4-FFF2-40B4-BE49-F238E27FC236}">
                          <a16:creationId xmlns:a16="http://schemas.microsoft.com/office/drawing/2014/main" id="{DA9B7137-FECB-562E-BDFD-8242ADCC2D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49990" y="1086348"/>
                      <a:ext cx="941832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66" name="Straight Connector 139">
                      <a:extLst>
                        <a:ext uri="{FF2B5EF4-FFF2-40B4-BE49-F238E27FC236}">
                          <a16:creationId xmlns:a16="http://schemas.microsoft.com/office/drawing/2014/main" id="{BC8DD344-0C5A-D074-FE0F-F4499225931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224651" y="711698"/>
                      <a:ext cx="941832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sp>
              <p:nvSpPr>
                <p:cNvPr id="268" name="Parallelogram 123">
                  <a:extLst>
                    <a:ext uri="{FF2B5EF4-FFF2-40B4-BE49-F238E27FC236}">
                      <a16:creationId xmlns:a16="http://schemas.microsoft.com/office/drawing/2014/main" id="{C811994F-B57C-E5E6-2EF7-BB1EDBF51923}"/>
                    </a:ext>
                  </a:extLst>
                </p:cNvPr>
                <p:cNvSpPr/>
                <p:nvPr/>
              </p:nvSpPr>
              <p:spPr>
                <a:xfrm rot="608511">
                  <a:off x="3240568" y="4474784"/>
                  <a:ext cx="289377" cy="190610"/>
                </a:xfrm>
                <a:custGeom>
                  <a:avLst/>
                  <a:gdLst>
                    <a:gd name="connsiteX0" fmla="*/ 0 w 228232"/>
                    <a:gd name="connsiteY0" fmla="*/ 120507 h 120507"/>
                    <a:gd name="connsiteX1" fmla="*/ 91249 w 228232"/>
                    <a:gd name="connsiteY1" fmla="*/ 0 h 120507"/>
                    <a:gd name="connsiteX2" fmla="*/ 228232 w 228232"/>
                    <a:gd name="connsiteY2" fmla="*/ 0 h 120507"/>
                    <a:gd name="connsiteX3" fmla="*/ 136983 w 228232"/>
                    <a:gd name="connsiteY3" fmla="*/ 120507 h 120507"/>
                    <a:gd name="connsiteX4" fmla="*/ 0 w 228232"/>
                    <a:gd name="connsiteY4" fmla="*/ 120507 h 120507"/>
                    <a:gd name="connsiteX0" fmla="*/ 0 w 243630"/>
                    <a:gd name="connsiteY0" fmla="*/ 142614 h 142614"/>
                    <a:gd name="connsiteX1" fmla="*/ 91249 w 243630"/>
                    <a:gd name="connsiteY1" fmla="*/ 22107 h 142614"/>
                    <a:gd name="connsiteX2" fmla="*/ 243630 w 243630"/>
                    <a:gd name="connsiteY2" fmla="*/ 0 h 142614"/>
                    <a:gd name="connsiteX3" fmla="*/ 136983 w 243630"/>
                    <a:gd name="connsiteY3" fmla="*/ 142614 h 142614"/>
                    <a:gd name="connsiteX4" fmla="*/ 0 w 243630"/>
                    <a:gd name="connsiteY4" fmla="*/ 142614 h 142614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50145 w 256792"/>
                    <a:gd name="connsiteY3" fmla="*/ 142614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52941 w 256792"/>
                    <a:gd name="connsiteY3" fmla="*/ 158241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8539 w 256792"/>
                    <a:gd name="connsiteY3" fmla="*/ 154970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6534 w 256792"/>
                    <a:gd name="connsiteY3" fmla="*/ 143020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5471 w 256792"/>
                    <a:gd name="connsiteY3" fmla="*/ 159668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7202 w 256792"/>
                    <a:gd name="connsiteY3" fmla="*/ 147005 h 177222"/>
                    <a:gd name="connsiteX4" fmla="*/ 0 w 256792"/>
                    <a:gd name="connsiteY4" fmla="*/ 177222 h 177222"/>
                    <a:gd name="connsiteX0" fmla="*/ 0 w 266661"/>
                    <a:gd name="connsiteY0" fmla="*/ 187327 h 187327"/>
                    <a:gd name="connsiteX1" fmla="*/ 104411 w 266661"/>
                    <a:gd name="connsiteY1" fmla="*/ 32212 h 187327"/>
                    <a:gd name="connsiteX2" fmla="*/ 266661 w 266661"/>
                    <a:gd name="connsiteY2" fmla="*/ 0 h 187327"/>
                    <a:gd name="connsiteX3" fmla="*/ 147202 w 266661"/>
                    <a:gd name="connsiteY3" fmla="*/ 157110 h 187327"/>
                    <a:gd name="connsiteX4" fmla="*/ 0 w 266661"/>
                    <a:gd name="connsiteY4" fmla="*/ 187327 h 187327"/>
                    <a:gd name="connsiteX0" fmla="*/ 0 w 266661"/>
                    <a:gd name="connsiteY0" fmla="*/ 187327 h 187327"/>
                    <a:gd name="connsiteX1" fmla="*/ 104411 w 266661"/>
                    <a:gd name="connsiteY1" fmla="*/ 32212 h 187327"/>
                    <a:gd name="connsiteX2" fmla="*/ 266661 w 266661"/>
                    <a:gd name="connsiteY2" fmla="*/ 0 h 187327"/>
                    <a:gd name="connsiteX3" fmla="*/ 159076 w 266661"/>
                    <a:gd name="connsiteY3" fmla="*/ 158955 h 187327"/>
                    <a:gd name="connsiteX4" fmla="*/ 0 w 266661"/>
                    <a:gd name="connsiteY4" fmla="*/ 187327 h 187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661" h="187327">
                      <a:moveTo>
                        <a:pt x="0" y="187327"/>
                      </a:moveTo>
                      <a:lnTo>
                        <a:pt x="104411" y="32212"/>
                      </a:lnTo>
                      <a:lnTo>
                        <a:pt x="266661" y="0"/>
                      </a:lnTo>
                      <a:lnTo>
                        <a:pt x="159076" y="158955"/>
                      </a:lnTo>
                      <a:lnTo>
                        <a:pt x="0" y="187327"/>
                      </a:lnTo>
                      <a:close/>
                    </a:path>
                  </a:pathLst>
                </a:custGeom>
                <a:solidFill>
                  <a:srgbClr val="F0D758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69" name="Parallelogram 123">
                  <a:extLst>
                    <a:ext uri="{FF2B5EF4-FFF2-40B4-BE49-F238E27FC236}">
                      <a16:creationId xmlns:a16="http://schemas.microsoft.com/office/drawing/2014/main" id="{15FDA554-1F31-BA6B-A378-4ECA6D224951}"/>
                    </a:ext>
                  </a:extLst>
                </p:cNvPr>
                <p:cNvSpPr/>
                <p:nvPr/>
              </p:nvSpPr>
              <p:spPr>
                <a:xfrm rot="608511">
                  <a:off x="3488468" y="4220991"/>
                  <a:ext cx="289377" cy="190610"/>
                </a:xfrm>
                <a:custGeom>
                  <a:avLst/>
                  <a:gdLst>
                    <a:gd name="connsiteX0" fmla="*/ 0 w 228232"/>
                    <a:gd name="connsiteY0" fmla="*/ 120507 h 120507"/>
                    <a:gd name="connsiteX1" fmla="*/ 91249 w 228232"/>
                    <a:gd name="connsiteY1" fmla="*/ 0 h 120507"/>
                    <a:gd name="connsiteX2" fmla="*/ 228232 w 228232"/>
                    <a:gd name="connsiteY2" fmla="*/ 0 h 120507"/>
                    <a:gd name="connsiteX3" fmla="*/ 136983 w 228232"/>
                    <a:gd name="connsiteY3" fmla="*/ 120507 h 120507"/>
                    <a:gd name="connsiteX4" fmla="*/ 0 w 228232"/>
                    <a:gd name="connsiteY4" fmla="*/ 120507 h 120507"/>
                    <a:gd name="connsiteX0" fmla="*/ 0 w 243630"/>
                    <a:gd name="connsiteY0" fmla="*/ 142614 h 142614"/>
                    <a:gd name="connsiteX1" fmla="*/ 91249 w 243630"/>
                    <a:gd name="connsiteY1" fmla="*/ 22107 h 142614"/>
                    <a:gd name="connsiteX2" fmla="*/ 243630 w 243630"/>
                    <a:gd name="connsiteY2" fmla="*/ 0 h 142614"/>
                    <a:gd name="connsiteX3" fmla="*/ 136983 w 243630"/>
                    <a:gd name="connsiteY3" fmla="*/ 142614 h 142614"/>
                    <a:gd name="connsiteX4" fmla="*/ 0 w 243630"/>
                    <a:gd name="connsiteY4" fmla="*/ 142614 h 142614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50145 w 256792"/>
                    <a:gd name="connsiteY3" fmla="*/ 142614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52941 w 256792"/>
                    <a:gd name="connsiteY3" fmla="*/ 158241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8539 w 256792"/>
                    <a:gd name="connsiteY3" fmla="*/ 154970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6534 w 256792"/>
                    <a:gd name="connsiteY3" fmla="*/ 143020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5471 w 256792"/>
                    <a:gd name="connsiteY3" fmla="*/ 159668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7202 w 256792"/>
                    <a:gd name="connsiteY3" fmla="*/ 147005 h 177222"/>
                    <a:gd name="connsiteX4" fmla="*/ 0 w 256792"/>
                    <a:gd name="connsiteY4" fmla="*/ 177222 h 177222"/>
                    <a:gd name="connsiteX0" fmla="*/ 0 w 266661"/>
                    <a:gd name="connsiteY0" fmla="*/ 187327 h 187327"/>
                    <a:gd name="connsiteX1" fmla="*/ 104411 w 266661"/>
                    <a:gd name="connsiteY1" fmla="*/ 32212 h 187327"/>
                    <a:gd name="connsiteX2" fmla="*/ 266661 w 266661"/>
                    <a:gd name="connsiteY2" fmla="*/ 0 h 187327"/>
                    <a:gd name="connsiteX3" fmla="*/ 147202 w 266661"/>
                    <a:gd name="connsiteY3" fmla="*/ 157110 h 187327"/>
                    <a:gd name="connsiteX4" fmla="*/ 0 w 266661"/>
                    <a:gd name="connsiteY4" fmla="*/ 187327 h 187327"/>
                    <a:gd name="connsiteX0" fmla="*/ 0 w 266661"/>
                    <a:gd name="connsiteY0" fmla="*/ 187327 h 187327"/>
                    <a:gd name="connsiteX1" fmla="*/ 104411 w 266661"/>
                    <a:gd name="connsiteY1" fmla="*/ 32212 h 187327"/>
                    <a:gd name="connsiteX2" fmla="*/ 266661 w 266661"/>
                    <a:gd name="connsiteY2" fmla="*/ 0 h 187327"/>
                    <a:gd name="connsiteX3" fmla="*/ 159076 w 266661"/>
                    <a:gd name="connsiteY3" fmla="*/ 158955 h 187327"/>
                    <a:gd name="connsiteX4" fmla="*/ 0 w 266661"/>
                    <a:gd name="connsiteY4" fmla="*/ 187327 h 187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661" h="187327">
                      <a:moveTo>
                        <a:pt x="0" y="187327"/>
                      </a:moveTo>
                      <a:lnTo>
                        <a:pt x="104411" y="32212"/>
                      </a:lnTo>
                      <a:lnTo>
                        <a:pt x="266661" y="0"/>
                      </a:lnTo>
                      <a:lnTo>
                        <a:pt x="159076" y="158955"/>
                      </a:lnTo>
                      <a:lnTo>
                        <a:pt x="0" y="18732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70" name="Parallelogram 123">
                  <a:extLst>
                    <a:ext uri="{FF2B5EF4-FFF2-40B4-BE49-F238E27FC236}">
                      <a16:creationId xmlns:a16="http://schemas.microsoft.com/office/drawing/2014/main" id="{2B128633-CC34-3767-87EF-0035DAD06730}"/>
                    </a:ext>
                  </a:extLst>
                </p:cNvPr>
                <p:cNvSpPr/>
                <p:nvPr/>
              </p:nvSpPr>
              <p:spPr>
                <a:xfrm rot="608511">
                  <a:off x="3731774" y="3984286"/>
                  <a:ext cx="289377" cy="190610"/>
                </a:xfrm>
                <a:custGeom>
                  <a:avLst/>
                  <a:gdLst>
                    <a:gd name="connsiteX0" fmla="*/ 0 w 228232"/>
                    <a:gd name="connsiteY0" fmla="*/ 120507 h 120507"/>
                    <a:gd name="connsiteX1" fmla="*/ 91249 w 228232"/>
                    <a:gd name="connsiteY1" fmla="*/ 0 h 120507"/>
                    <a:gd name="connsiteX2" fmla="*/ 228232 w 228232"/>
                    <a:gd name="connsiteY2" fmla="*/ 0 h 120507"/>
                    <a:gd name="connsiteX3" fmla="*/ 136983 w 228232"/>
                    <a:gd name="connsiteY3" fmla="*/ 120507 h 120507"/>
                    <a:gd name="connsiteX4" fmla="*/ 0 w 228232"/>
                    <a:gd name="connsiteY4" fmla="*/ 120507 h 120507"/>
                    <a:gd name="connsiteX0" fmla="*/ 0 w 243630"/>
                    <a:gd name="connsiteY0" fmla="*/ 142614 h 142614"/>
                    <a:gd name="connsiteX1" fmla="*/ 91249 w 243630"/>
                    <a:gd name="connsiteY1" fmla="*/ 22107 h 142614"/>
                    <a:gd name="connsiteX2" fmla="*/ 243630 w 243630"/>
                    <a:gd name="connsiteY2" fmla="*/ 0 h 142614"/>
                    <a:gd name="connsiteX3" fmla="*/ 136983 w 243630"/>
                    <a:gd name="connsiteY3" fmla="*/ 142614 h 142614"/>
                    <a:gd name="connsiteX4" fmla="*/ 0 w 243630"/>
                    <a:gd name="connsiteY4" fmla="*/ 142614 h 142614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50145 w 256792"/>
                    <a:gd name="connsiteY3" fmla="*/ 142614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52941 w 256792"/>
                    <a:gd name="connsiteY3" fmla="*/ 158241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8539 w 256792"/>
                    <a:gd name="connsiteY3" fmla="*/ 154970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6534 w 256792"/>
                    <a:gd name="connsiteY3" fmla="*/ 143020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5471 w 256792"/>
                    <a:gd name="connsiteY3" fmla="*/ 159668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7202 w 256792"/>
                    <a:gd name="connsiteY3" fmla="*/ 147005 h 177222"/>
                    <a:gd name="connsiteX4" fmla="*/ 0 w 256792"/>
                    <a:gd name="connsiteY4" fmla="*/ 177222 h 177222"/>
                    <a:gd name="connsiteX0" fmla="*/ 0 w 266661"/>
                    <a:gd name="connsiteY0" fmla="*/ 187327 h 187327"/>
                    <a:gd name="connsiteX1" fmla="*/ 104411 w 266661"/>
                    <a:gd name="connsiteY1" fmla="*/ 32212 h 187327"/>
                    <a:gd name="connsiteX2" fmla="*/ 266661 w 266661"/>
                    <a:gd name="connsiteY2" fmla="*/ 0 h 187327"/>
                    <a:gd name="connsiteX3" fmla="*/ 147202 w 266661"/>
                    <a:gd name="connsiteY3" fmla="*/ 157110 h 187327"/>
                    <a:gd name="connsiteX4" fmla="*/ 0 w 266661"/>
                    <a:gd name="connsiteY4" fmla="*/ 187327 h 187327"/>
                    <a:gd name="connsiteX0" fmla="*/ 0 w 266661"/>
                    <a:gd name="connsiteY0" fmla="*/ 187327 h 187327"/>
                    <a:gd name="connsiteX1" fmla="*/ 104411 w 266661"/>
                    <a:gd name="connsiteY1" fmla="*/ 32212 h 187327"/>
                    <a:gd name="connsiteX2" fmla="*/ 266661 w 266661"/>
                    <a:gd name="connsiteY2" fmla="*/ 0 h 187327"/>
                    <a:gd name="connsiteX3" fmla="*/ 159076 w 266661"/>
                    <a:gd name="connsiteY3" fmla="*/ 158955 h 187327"/>
                    <a:gd name="connsiteX4" fmla="*/ 0 w 266661"/>
                    <a:gd name="connsiteY4" fmla="*/ 187327 h 187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661" h="187327">
                      <a:moveTo>
                        <a:pt x="0" y="187327"/>
                      </a:moveTo>
                      <a:lnTo>
                        <a:pt x="104411" y="32212"/>
                      </a:lnTo>
                      <a:lnTo>
                        <a:pt x="266661" y="0"/>
                      </a:lnTo>
                      <a:lnTo>
                        <a:pt x="159076" y="158955"/>
                      </a:lnTo>
                      <a:lnTo>
                        <a:pt x="0" y="18732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71" name="Parallelogram 123">
                  <a:extLst>
                    <a:ext uri="{FF2B5EF4-FFF2-40B4-BE49-F238E27FC236}">
                      <a16:creationId xmlns:a16="http://schemas.microsoft.com/office/drawing/2014/main" id="{6504C084-470E-F879-BDEA-4BCB6FD6C205}"/>
                    </a:ext>
                  </a:extLst>
                </p:cNvPr>
                <p:cNvSpPr/>
                <p:nvPr/>
              </p:nvSpPr>
              <p:spPr>
                <a:xfrm rot="608511">
                  <a:off x="3942615" y="3763435"/>
                  <a:ext cx="289377" cy="190610"/>
                </a:xfrm>
                <a:custGeom>
                  <a:avLst/>
                  <a:gdLst>
                    <a:gd name="connsiteX0" fmla="*/ 0 w 228232"/>
                    <a:gd name="connsiteY0" fmla="*/ 120507 h 120507"/>
                    <a:gd name="connsiteX1" fmla="*/ 91249 w 228232"/>
                    <a:gd name="connsiteY1" fmla="*/ 0 h 120507"/>
                    <a:gd name="connsiteX2" fmla="*/ 228232 w 228232"/>
                    <a:gd name="connsiteY2" fmla="*/ 0 h 120507"/>
                    <a:gd name="connsiteX3" fmla="*/ 136983 w 228232"/>
                    <a:gd name="connsiteY3" fmla="*/ 120507 h 120507"/>
                    <a:gd name="connsiteX4" fmla="*/ 0 w 228232"/>
                    <a:gd name="connsiteY4" fmla="*/ 120507 h 120507"/>
                    <a:gd name="connsiteX0" fmla="*/ 0 w 243630"/>
                    <a:gd name="connsiteY0" fmla="*/ 142614 h 142614"/>
                    <a:gd name="connsiteX1" fmla="*/ 91249 w 243630"/>
                    <a:gd name="connsiteY1" fmla="*/ 22107 h 142614"/>
                    <a:gd name="connsiteX2" fmla="*/ 243630 w 243630"/>
                    <a:gd name="connsiteY2" fmla="*/ 0 h 142614"/>
                    <a:gd name="connsiteX3" fmla="*/ 136983 w 243630"/>
                    <a:gd name="connsiteY3" fmla="*/ 142614 h 142614"/>
                    <a:gd name="connsiteX4" fmla="*/ 0 w 243630"/>
                    <a:gd name="connsiteY4" fmla="*/ 142614 h 142614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50145 w 256792"/>
                    <a:gd name="connsiteY3" fmla="*/ 142614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52941 w 256792"/>
                    <a:gd name="connsiteY3" fmla="*/ 158241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8539 w 256792"/>
                    <a:gd name="connsiteY3" fmla="*/ 154970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6534 w 256792"/>
                    <a:gd name="connsiteY3" fmla="*/ 143020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5471 w 256792"/>
                    <a:gd name="connsiteY3" fmla="*/ 159668 h 177222"/>
                    <a:gd name="connsiteX4" fmla="*/ 0 w 256792"/>
                    <a:gd name="connsiteY4" fmla="*/ 177222 h 177222"/>
                    <a:gd name="connsiteX0" fmla="*/ 0 w 256792"/>
                    <a:gd name="connsiteY0" fmla="*/ 177222 h 177222"/>
                    <a:gd name="connsiteX1" fmla="*/ 104411 w 256792"/>
                    <a:gd name="connsiteY1" fmla="*/ 22107 h 177222"/>
                    <a:gd name="connsiteX2" fmla="*/ 256792 w 256792"/>
                    <a:gd name="connsiteY2" fmla="*/ 0 h 177222"/>
                    <a:gd name="connsiteX3" fmla="*/ 147202 w 256792"/>
                    <a:gd name="connsiteY3" fmla="*/ 147005 h 177222"/>
                    <a:gd name="connsiteX4" fmla="*/ 0 w 256792"/>
                    <a:gd name="connsiteY4" fmla="*/ 177222 h 177222"/>
                    <a:gd name="connsiteX0" fmla="*/ 0 w 266661"/>
                    <a:gd name="connsiteY0" fmla="*/ 187327 h 187327"/>
                    <a:gd name="connsiteX1" fmla="*/ 104411 w 266661"/>
                    <a:gd name="connsiteY1" fmla="*/ 32212 h 187327"/>
                    <a:gd name="connsiteX2" fmla="*/ 266661 w 266661"/>
                    <a:gd name="connsiteY2" fmla="*/ 0 h 187327"/>
                    <a:gd name="connsiteX3" fmla="*/ 147202 w 266661"/>
                    <a:gd name="connsiteY3" fmla="*/ 157110 h 187327"/>
                    <a:gd name="connsiteX4" fmla="*/ 0 w 266661"/>
                    <a:gd name="connsiteY4" fmla="*/ 187327 h 187327"/>
                    <a:gd name="connsiteX0" fmla="*/ 0 w 266661"/>
                    <a:gd name="connsiteY0" fmla="*/ 187327 h 187327"/>
                    <a:gd name="connsiteX1" fmla="*/ 104411 w 266661"/>
                    <a:gd name="connsiteY1" fmla="*/ 32212 h 187327"/>
                    <a:gd name="connsiteX2" fmla="*/ 266661 w 266661"/>
                    <a:gd name="connsiteY2" fmla="*/ 0 h 187327"/>
                    <a:gd name="connsiteX3" fmla="*/ 159076 w 266661"/>
                    <a:gd name="connsiteY3" fmla="*/ 158955 h 187327"/>
                    <a:gd name="connsiteX4" fmla="*/ 0 w 266661"/>
                    <a:gd name="connsiteY4" fmla="*/ 187327 h 187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661" h="187327">
                      <a:moveTo>
                        <a:pt x="0" y="187327"/>
                      </a:moveTo>
                      <a:lnTo>
                        <a:pt x="104411" y="32212"/>
                      </a:lnTo>
                      <a:lnTo>
                        <a:pt x="266661" y="0"/>
                      </a:lnTo>
                      <a:lnTo>
                        <a:pt x="159076" y="158955"/>
                      </a:lnTo>
                      <a:lnTo>
                        <a:pt x="0" y="18732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272" name="Group 45">
                  <a:extLst>
                    <a:ext uri="{FF2B5EF4-FFF2-40B4-BE49-F238E27FC236}">
                      <a16:creationId xmlns:a16="http://schemas.microsoft.com/office/drawing/2014/main" id="{42D45AC1-109F-D9D1-BC12-A6193AF37946}"/>
                    </a:ext>
                  </a:extLst>
                </p:cNvPr>
                <p:cNvGrpSpPr/>
                <p:nvPr/>
              </p:nvGrpSpPr>
              <p:grpSpPr>
                <a:xfrm>
                  <a:off x="3546692" y="3763436"/>
                  <a:ext cx="991424" cy="901958"/>
                  <a:chOff x="3077365" y="1725423"/>
                  <a:chExt cx="764455" cy="695471"/>
                </a:xfrm>
              </p:grpSpPr>
              <p:sp>
                <p:nvSpPr>
                  <p:cNvPr id="355" name="Parallelogram 123">
                    <a:extLst>
                      <a:ext uri="{FF2B5EF4-FFF2-40B4-BE49-F238E27FC236}">
                        <a16:creationId xmlns:a16="http://schemas.microsoft.com/office/drawing/2014/main" id="{A0E18747-E697-5168-6E1C-B786502F7162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077365" y="2273921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0D758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356" name="Parallelogram 123">
                    <a:extLst>
                      <a:ext uri="{FF2B5EF4-FFF2-40B4-BE49-F238E27FC236}">
                        <a16:creationId xmlns:a16="http://schemas.microsoft.com/office/drawing/2014/main" id="{25FB4423-E2ED-FB34-A0A1-1CFD7967F746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268513" y="2078230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357" name="Parallelogram 123">
                    <a:extLst>
                      <a:ext uri="{FF2B5EF4-FFF2-40B4-BE49-F238E27FC236}">
                        <a16:creationId xmlns:a16="http://schemas.microsoft.com/office/drawing/2014/main" id="{3F2A218A-B880-EBE6-5CF4-7D941424568F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456118" y="1895714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358" name="Parallelogram 123">
                    <a:extLst>
                      <a:ext uri="{FF2B5EF4-FFF2-40B4-BE49-F238E27FC236}">
                        <a16:creationId xmlns:a16="http://schemas.microsoft.com/office/drawing/2014/main" id="{D1680EFD-451B-410E-28EE-3F60B6B66DF6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618691" y="1725423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</p:grpSp>
            <p:grpSp>
              <p:nvGrpSpPr>
                <p:cNvPr id="273" name="Group 46">
                  <a:extLst>
                    <a:ext uri="{FF2B5EF4-FFF2-40B4-BE49-F238E27FC236}">
                      <a16:creationId xmlns:a16="http://schemas.microsoft.com/office/drawing/2014/main" id="{D24C0547-BDCE-D40B-9E18-408A1933DB77}"/>
                    </a:ext>
                  </a:extLst>
                </p:cNvPr>
                <p:cNvGrpSpPr/>
                <p:nvPr/>
              </p:nvGrpSpPr>
              <p:grpSpPr>
                <a:xfrm>
                  <a:off x="3859547" y="3760684"/>
                  <a:ext cx="991424" cy="901958"/>
                  <a:chOff x="3077365" y="1725423"/>
                  <a:chExt cx="764455" cy="695471"/>
                </a:xfrm>
              </p:grpSpPr>
              <p:sp>
                <p:nvSpPr>
                  <p:cNvPr id="351" name="Parallelogram 123">
                    <a:extLst>
                      <a:ext uri="{FF2B5EF4-FFF2-40B4-BE49-F238E27FC236}">
                        <a16:creationId xmlns:a16="http://schemas.microsoft.com/office/drawing/2014/main" id="{08C87A85-8AF8-5955-5B4D-FE155034665C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077365" y="2273921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0D758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352" name="Parallelogram 123">
                    <a:extLst>
                      <a:ext uri="{FF2B5EF4-FFF2-40B4-BE49-F238E27FC236}">
                        <a16:creationId xmlns:a16="http://schemas.microsoft.com/office/drawing/2014/main" id="{4B698492-072C-C517-D699-F9115FAC805F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268513" y="2078230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353" name="Parallelogram 123">
                    <a:extLst>
                      <a:ext uri="{FF2B5EF4-FFF2-40B4-BE49-F238E27FC236}">
                        <a16:creationId xmlns:a16="http://schemas.microsoft.com/office/drawing/2014/main" id="{6F8AB7E5-AE84-DAA6-DD66-FE24760F7C99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456118" y="1895714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354" name="Parallelogram 123">
                    <a:extLst>
                      <a:ext uri="{FF2B5EF4-FFF2-40B4-BE49-F238E27FC236}">
                        <a16:creationId xmlns:a16="http://schemas.microsoft.com/office/drawing/2014/main" id="{22FCEBB1-3E38-516F-44F2-05E50EA40069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618691" y="1725423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</p:grpSp>
            <p:grpSp>
              <p:nvGrpSpPr>
                <p:cNvPr id="274" name="Group 47">
                  <a:extLst>
                    <a:ext uri="{FF2B5EF4-FFF2-40B4-BE49-F238E27FC236}">
                      <a16:creationId xmlns:a16="http://schemas.microsoft.com/office/drawing/2014/main" id="{357CAF66-6077-BEC2-1ACA-398C0B174221}"/>
                    </a:ext>
                  </a:extLst>
                </p:cNvPr>
                <p:cNvGrpSpPr/>
                <p:nvPr/>
              </p:nvGrpSpPr>
              <p:grpSpPr>
                <a:xfrm>
                  <a:off x="4161030" y="3767909"/>
                  <a:ext cx="991424" cy="901958"/>
                  <a:chOff x="3077365" y="1725423"/>
                  <a:chExt cx="764455" cy="695471"/>
                </a:xfrm>
              </p:grpSpPr>
              <p:sp>
                <p:nvSpPr>
                  <p:cNvPr id="347" name="Parallelogram 123">
                    <a:extLst>
                      <a:ext uri="{FF2B5EF4-FFF2-40B4-BE49-F238E27FC236}">
                        <a16:creationId xmlns:a16="http://schemas.microsoft.com/office/drawing/2014/main" id="{E3C4ACE8-570F-668B-9996-458BC19E0956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077365" y="2273921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0D758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348" name="Parallelogram 123">
                    <a:extLst>
                      <a:ext uri="{FF2B5EF4-FFF2-40B4-BE49-F238E27FC236}">
                        <a16:creationId xmlns:a16="http://schemas.microsoft.com/office/drawing/2014/main" id="{DFE3CE09-F979-6A86-7DDC-D884F3756100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268513" y="2078230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0D758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349" name="Parallelogram 123">
                    <a:extLst>
                      <a:ext uri="{FF2B5EF4-FFF2-40B4-BE49-F238E27FC236}">
                        <a16:creationId xmlns:a16="http://schemas.microsoft.com/office/drawing/2014/main" id="{114CFB97-BA77-3551-303C-F06614FB3E9D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456118" y="1895714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0D758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350" name="Parallelogram 123">
                    <a:extLst>
                      <a:ext uri="{FF2B5EF4-FFF2-40B4-BE49-F238E27FC236}">
                        <a16:creationId xmlns:a16="http://schemas.microsoft.com/office/drawing/2014/main" id="{22EE9ECE-F05E-E4EA-9B67-D284BA341D1B}"/>
                      </a:ext>
                    </a:extLst>
                  </p:cNvPr>
                  <p:cNvSpPr/>
                  <p:nvPr/>
                </p:nvSpPr>
                <p:spPr>
                  <a:xfrm rot="608511">
                    <a:off x="3618691" y="1725423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F0D758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</p:grpSp>
            <p:sp>
              <p:nvSpPr>
                <p:cNvPr id="275" name="Can 48">
                  <a:extLst>
                    <a:ext uri="{FF2B5EF4-FFF2-40B4-BE49-F238E27FC236}">
                      <a16:creationId xmlns:a16="http://schemas.microsoft.com/office/drawing/2014/main" id="{B5AB8BB0-D82B-67A4-2AFA-19419A6BBB15}"/>
                    </a:ext>
                  </a:extLst>
                </p:cNvPr>
                <p:cNvSpPr/>
                <p:nvPr/>
              </p:nvSpPr>
              <p:spPr>
                <a:xfrm>
                  <a:off x="3352096" y="4307966"/>
                  <a:ext cx="64604" cy="280156"/>
                </a:xfrm>
                <a:prstGeom prst="can">
                  <a:avLst/>
                </a:prstGeom>
                <a:gradFill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path path="rect">
                    <a:fillToRect l="100000" t="10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76" name="Can 49">
                  <a:extLst>
                    <a:ext uri="{FF2B5EF4-FFF2-40B4-BE49-F238E27FC236}">
                      <a16:creationId xmlns:a16="http://schemas.microsoft.com/office/drawing/2014/main" id="{C7E2E3C1-2453-C992-5569-5CEBB4B6BF2B}"/>
                    </a:ext>
                  </a:extLst>
                </p:cNvPr>
                <p:cNvSpPr/>
                <p:nvPr/>
              </p:nvSpPr>
              <p:spPr>
                <a:xfrm>
                  <a:off x="3636617" y="4316296"/>
                  <a:ext cx="64604" cy="280156"/>
                </a:xfrm>
                <a:prstGeom prst="can">
                  <a:avLst/>
                </a:prstGeom>
                <a:gradFill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path path="rect">
                    <a:fillToRect l="100000" t="10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77" name="Can 50">
                  <a:extLst>
                    <a:ext uri="{FF2B5EF4-FFF2-40B4-BE49-F238E27FC236}">
                      <a16:creationId xmlns:a16="http://schemas.microsoft.com/office/drawing/2014/main" id="{6915BCE9-B2BA-8A2E-8940-A7B3A19576A3}"/>
                    </a:ext>
                  </a:extLst>
                </p:cNvPr>
                <p:cNvSpPr/>
                <p:nvPr/>
              </p:nvSpPr>
              <p:spPr>
                <a:xfrm>
                  <a:off x="3602969" y="4032304"/>
                  <a:ext cx="64604" cy="280156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78" name="Can 51">
                  <a:extLst>
                    <a:ext uri="{FF2B5EF4-FFF2-40B4-BE49-F238E27FC236}">
                      <a16:creationId xmlns:a16="http://schemas.microsoft.com/office/drawing/2014/main" id="{68A5E95A-951A-BCEF-6512-A0386A2DF116}"/>
                    </a:ext>
                  </a:extLst>
                </p:cNvPr>
                <p:cNvSpPr/>
                <p:nvPr/>
              </p:nvSpPr>
              <p:spPr>
                <a:xfrm>
                  <a:off x="3899306" y="4037081"/>
                  <a:ext cx="64604" cy="280156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79" name="Can 52">
                  <a:extLst>
                    <a:ext uri="{FF2B5EF4-FFF2-40B4-BE49-F238E27FC236}">
                      <a16:creationId xmlns:a16="http://schemas.microsoft.com/office/drawing/2014/main" id="{4BB4C46A-66EA-A6F4-5150-127D4B06F25E}"/>
                    </a:ext>
                  </a:extLst>
                </p:cNvPr>
                <p:cNvSpPr/>
                <p:nvPr/>
              </p:nvSpPr>
              <p:spPr>
                <a:xfrm>
                  <a:off x="4974605" y="3585377"/>
                  <a:ext cx="64604" cy="280156"/>
                </a:xfrm>
                <a:prstGeom prst="can">
                  <a:avLst/>
                </a:prstGeom>
                <a:gradFill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path path="rect">
                    <a:fillToRect l="100000" t="10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80" name="Can 53">
                  <a:extLst>
                    <a:ext uri="{FF2B5EF4-FFF2-40B4-BE49-F238E27FC236}">
                      <a16:creationId xmlns:a16="http://schemas.microsoft.com/office/drawing/2014/main" id="{702CD79B-895F-C9E1-A4D3-137E1DF9A980}"/>
                    </a:ext>
                  </a:extLst>
                </p:cNvPr>
                <p:cNvSpPr/>
                <p:nvPr/>
              </p:nvSpPr>
              <p:spPr>
                <a:xfrm>
                  <a:off x="4759284" y="3818204"/>
                  <a:ext cx="64604" cy="280156"/>
                </a:xfrm>
                <a:prstGeom prst="can">
                  <a:avLst/>
                </a:prstGeom>
                <a:gradFill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path path="rect">
                    <a:fillToRect l="100000" t="10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81" name="Can 54">
                  <a:extLst>
                    <a:ext uri="{FF2B5EF4-FFF2-40B4-BE49-F238E27FC236}">
                      <a16:creationId xmlns:a16="http://schemas.microsoft.com/office/drawing/2014/main" id="{B8F6942D-0BF5-0E8E-A373-4D3AF571BAFA}"/>
                    </a:ext>
                  </a:extLst>
                </p:cNvPr>
                <p:cNvSpPr/>
                <p:nvPr/>
              </p:nvSpPr>
              <p:spPr>
                <a:xfrm>
                  <a:off x="4520498" y="4048475"/>
                  <a:ext cx="64604" cy="280156"/>
                </a:xfrm>
                <a:prstGeom prst="can">
                  <a:avLst/>
                </a:prstGeom>
                <a:gradFill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path path="rect">
                    <a:fillToRect l="100000" t="10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82" name="Can 55">
                  <a:extLst>
                    <a:ext uri="{FF2B5EF4-FFF2-40B4-BE49-F238E27FC236}">
                      <a16:creationId xmlns:a16="http://schemas.microsoft.com/office/drawing/2014/main" id="{0C93E3B0-9848-786C-624A-8FA82EE6095C}"/>
                    </a:ext>
                  </a:extLst>
                </p:cNvPr>
                <p:cNvSpPr/>
                <p:nvPr/>
              </p:nvSpPr>
              <p:spPr>
                <a:xfrm>
                  <a:off x="3953091" y="4315468"/>
                  <a:ext cx="64604" cy="280156"/>
                </a:xfrm>
                <a:prstGeom prst="can">
                  <a:avLst/>
                </a:prstGeom>
                <a:gradFill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path path="rect">
                    <a:fillToRect l="100000" t="10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83" name="TextBox 56">
                  <a:extLst>
                    <a:ext uri="{FF2B5EF4-FFF2-40B4-BE49-F238E27FC236}">
                      <a16:creationId xmlns:a16="http://schemas.microsoft.com/office/drawing/2014/main" id="{8D7F094C-6710-9C2C-FFF0-CC78E7796DFE}"/>
                    </a:ext>
                  </a:extLst>
                </p:cNvPr>
                <p:cNvSpPr txBox="1"/>
                <p:nvPr/>
              </p:nvSpPr>
              <p:spPr>
                <a:xfrm>
                  <a:off x="3225189" y="2702044"/>
                  <a:ext cx="2382679" cy="3876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cs typeface="Arial" panose="020B0604020202020204" pitchFamily="34" charset="0"/>
                    </a:rPr>
                    <a:t>DRAM</a:t>
                  </a:r>
                  <a:br>
                    <a:rPr kumimoji="0" lang="en-US" sz="16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cs typeface="Arial" panose="020B0604020202020204" pitchFamily="34" charset="0"/>
                    </a:rPr>
                  </a:br>
                  <a:r>
                    <a:rPr kumimoji="0" lang="en-US" sz="16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cs typeface="Arial" panose="020B0604020202020204" pitchFamily="34" charset="0"/>
                    </a:rPr>
                    <a:t>(e.g., 3D-Stacked Memory)</a:t>
                  </a:r>
                </a:p>
              </p:txBody>
            </p:sp>
            <p:sp>
              <p:nvSpPr>
                <p:cNvPr id="284" name="Can 57">
                  <a:extLst>
                    <a:ext uri="{FF2B5EF4-FFF2-40B4-BE49-F238E27FC236}">
                      <a16:creationId xmlns:a16="http://schemas.microsoft.com/office/drawing/2014/main" id="{12EF3506-6010-45BD-B1F5-4CEF716066B4}"/>
                    </a:ext>
                  </a:extLst>
                </p:cNvPr>
                <p:cNvSpPr/>
                <p:nvPr/>
              </p:nvSpPr>
              <p:spPr>
                <a:xfrm>
                  <a:off x="4272028" y="4415103"/>
                  <a:ext cx="73820" cy="169177"/>
                </a:xfrm>
                <a:prstGeom prst="can">
                  <a:avLst/>
                </a:prstGeom>
                <a:gradFill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path path="rect">
                    <a:fillToRect l="100000" t="10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285" name="Group 58">
                  <a:extLst>
                    <a:ext uri="{FF2B5EF4-FFF2-40B4-BE49-F238E27FC236}">
                      <a16:creationId xmlns:a16="http://schemas.microsoft.com/office/drawing/2014/main" id="{BA61BC58-D146-15CF-12D0-36BEE1F0E002}"/>
                    </a:ext>
                  </a:extLst>
                </p:cNvPr>
                <p:cNvGrpSpPr/>
                <p:nvPr/>
              </p:nvGrpSpPr>
              <p:grpSpPr>
                <a:xfrm>
                  <a:off x="3104761" y="3364172"/>
                  <a:ext cx="2163886" cy="1073780"/>
                  <a:chOff x="3552923" y="4813095"/>
                  <a:chExt cx="1668502" cy="827957"/>
                </a:xfrm>
              </p:grpSpPr>
              <p:grpSp>
                <p:nvGrpSpPr>
                  <p:cNvPr id="317" name="Group 90">
                    <a:extLst>
                      <a:ext uri="{FF2B5EF4-FFF2-40B4-BE49-F238E27FC236}">
                        <a16:creationId xmlns:a16="http://schemas.microsoft.com/office/drawing/2014/main" id="{0AB12679-D97F-BFF2-1DCA-F19478745B2B}"/>
                      </a:ext>
                    </a:extLst>
                  </p:cNvPr>
                  <p:cNvGrpSpPr/>
                  <p:nvPr/>
                </p:nvGrpSpPr>
                <p:grpSpPr>
                  <a:xfrm>
                    <a:off x="3552923" y="4892971"/>
                    <a:ext cx="1668502" cy="748081"/>
                    <a:chOff x="3552923" y="4677071"/>
                    <a:chExt cx="1668502" cy="748081"/>
                  </a:xfrm>
                </p:grpSpPr>
                <p:sp>
                  <p:nvSpPr>
                    <p:cNvPr id="333" name="Cube 106">
                      <a:extLst>
                        <a:ext uri="{FF2B5EF4-FFF2-40B4-BE49-F238E27FC236}">
                          <a16:creationId xmlns:a16="http://schemas.microsoft.com/office/drawing/2014/main" id="{BC5F52D5-D135-FFEF-9127-17327204FC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52923" y="4677573"/>
                      <a:ext cx="1668502" cy="747579"/>
                    </a:xfrm>
                    <a:prstGeom prst="cube">
                      <a:avLst>
                        <a:gd name="adj" fmla="val 95887"/>
                      </a:avLst>
                    </a:prstGeom>
                    <a:solidFill>
                      <a:srgbClr val="9FBF92"/>
                    </a:solidFill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p:txBody>
                </p:sp>
                <p:cxnSp>
                  <p:nvCxnSpPr>
                    <p:cNvPr id="334" name="Straight Connector 107">
                      <a:extLst>
                        <a:ext uri="{FF2B5EF4-FFF2-40B4-BE49-F238E27FC236}">
                          <a16:creationId xmlns:a16="http://schemas.microsoft.com/office/drawing/2014/main" id="{AFE5B73C-F851-3811-8C4C-D9FF613228EB}"/>
                        </a:ext>
                      </a:extLst>
                    </p:cNvPr>
                    <p:cNvCxnSpPr>
                      <a:cxnSpLocks/>
                      <a:stCxn id="333" idx="1"/>
                      <a:endCxn id="333" idx="0"/>
                    </p:cNvCxnSpPr>
                    <p:nvPr/>
                  </p:nvCxnSpPr>
                  <p:spPr>
                    <a:xfrm flipV="1">
                      <a:off x="4028758" y="4677573"/>
                      <a:ext cx="716832" cy="716831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35" name="Straight Connector 108">
                      <a:extLst>
                        <a:ext uri="{FF2B5EF4-FFF2-40B4-BE49-F238E27FC236}">
                          <a16:creationId xmlns:a16="http://schemas.microsoft.com/office/drawing/2014/main" id="{EBEA9C70-8532-6B39-E94F-D235CF268E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797968" y="4679123"/>
                      <a:ext cx="713232" cy="713232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36" name="Straight Connector 109">
                      <a:extLst>
                        <a:ext uri="{FF2B5EF4-FFF2-40B4-BE49-F238E27FC236}">
                          <a16:creationId xmlns:a16="http://schemas.microsoft.com/office/drawing/2014/main" id="{178D5D22-EB88-7589-15A6-78A7F18AA1B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290077" y="4677071"/>
                      <a:ext cx="713232" cy="713232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37" name="Straight Connector 110">
                      <a:extLst>
                        <a:ext uri="{FF2B5EF4-FFF2-40B4-BE49-F238E27FC236}">
                          <a16:creationId xmlns:a16="http://schemas.microsoft.com/office/drawing/2014/main" id="{2E8B5CE2-6FF1-6CB9-DF65-E4ED7DDC406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937668" y="5007038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38" name="Straight Connector 111">
                      <a:extLst>
                        <a:ext uri="{FF2B5EF4-FFF2-40B4-BE49-F238E27FC236}">
                          <a16:creationId xmlns:a16="http://schemas.microsoft.com/office/drawing/2014/main" id="{99022FA5-F3A0-F74B-F710-15C8BA25DA7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749309" y="5204386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39" name="Straight Connector 112">
                      <a:extLst>
                        <a:ext uri="{FF2B5EF4-FFF2-40B4-BE49-F238E27FC236}">
                          <a16:creationId xmlns:a16="http://schemas.microsoft.com/office/drawing/2014/main" id="{6E2E003E-8829-DCCB-DF93-05DF8F8B93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117620" y="4829736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grpSp>
                  <p:nvGrpSpPr>
                    <p:cNvPr id="340" name="Group 113">
                      <a:extLst>
                        <a:ext uri="{FF2B5EF4-FFF2-40B4-BE49-F238E27FC236}">
                          <a16:creationId xmlns:a16="http://schemas.microsoft.com/office/drawing/2014/main" id="{BF265E1C-B768-B731-AB35-77C9F7673DC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99799" y="4834553"/>
                      <a:ext cx="1269167" cy="587223"/>
                      <a:chOff x="3799799" y="4834553"/>
                      <a:chExt cx="1269167" cy="587223"/>
                    </a:xfrm>
                  </p:grpSpPr>
                  <p:cxnSp>
                    <p:nvCxnSpPr>
                      <p:cNvPr id="341" name="Straight Connector 114">
                        <a:extLst>
                          <a:ext uri="{FF2B5EF4-FFF2-40B4-BE49-F238E27FC236}">
                            <a16:creationId xmlns:a16="http://schemas.microsoft.com/office/drawing/2014/main" id="{665BAEF1-02FD-D23B-AABB-7EC1CDEF330D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799799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42" name="Straight Connector 115">
                        <a:extLst>
                          <a:ext uri="{FF2B5EF4-FFF2-40B4-BE49-F238E27FC236}">
                            <a16:creationId xmlns:a16="http://schemas.microsoft.com/office/drawing/2014/main" id="{59E3F77A-A90E-B62F-D941-4AF783A3156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031574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43" name="Straight Connector 116">
                        <a:extLst>
                          <a:ext uri="{FF2B5EF4-FFF2-40B4-BE49-F238E27FC236}">
                            <a16:creationId xmlns:a16="http://schemas.microsoft.com/office/drawing/2014/main" id="{2D68954E-1A34-19A8-1622-6AEF8F26096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291924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44" name="Straight Connector 117">
                        <a:extLst>
                          <a:ext uri="{FF2B5EF4-FFF2-40B4-BE49-F238E27FC236}">
                            <a16:creationId xmlns:a16="http://schemas.microsoft.com/office/drawing/2014/main" id="{04331DB4-6AD3-DED6-8632-4F8A9F4A5BE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94316" y="5202853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45" name="Straight Connector 118">
                        <a:extLst>
                          <a:ext uri="{FF2B5EF4-FFF2-40B4-BE49-F238E27FC236}">
                            <a16:creationId xmlns:a16="http://schemas.microsoft.com/office/drawing/2014/main" id="{FF609742-148A-9C36-82EA-7C45007A16A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91166" y="5009178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46" name="Straight Connector 119">
                        <a:extLst>
                          <a:ext uri="{FF2B5EF4-FFF2-40B4-BE49-F238E27FC236}">
                            <a16:creationId xmlns:a16="http://schemas.microsoft.com/office/drawing/2014/main" id="{87B73AD3-9D3A-86D4-8F8F-25187FAF7B8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068966" y="4834553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318" name="Group 91">
                    <a:extLst>
                      <a:ext uri="{FF2B5EF4-FFF2-40B4-BE49-F238E27FC236}">
                        <a16:creationId xmlns:a16="http://schemas.microsoft.com/office/drawing/2014/main" id="{302630DD-0342-A66C-15C7-044A94E0E825}"/>
                      </a:ext>
                    </a:extLst>
                  </p:cNvPr>
                  <p:cNvGrpSpPr/>
                  <p:nvPr/>
                </p:nvGrpSpPr>
                <p:grpSpPr>
                  <a:xfrm>
                    <a:off x="3552923" y="4813095"/>
                    <a:ext cx="1668502" cy="748081"/>
                    <a:chOff x="3552923" y="4677071"/>
                    <a:chExt cx="1668502" cy="748081"/>
                  </a:xfrm>
                </p:grpSpPr>
                <p:sp>
                  <p:nvSpPr>
                    <p:cNvPr id="319" name="Cube 92">
                      <a:extLst>
                        <a:ext uri="{FF2B5EF4-FFF2-40B4-BE49-F238E27FC236}">
                          <a16:creationId xmlns:a16="http://schemas.microsoft.com/office/drawing/2014/main" id="{A0E52BB6-BE0F-2C6A-A815-460E3C6BF6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52923" y="4677573"/>
                      <a:ext cx="1668502" cy="747579"/>
                    </a:xfrm>
                    <a:prstGeom prst="cube">
                      <a:avLst>
                        <a:gd name="adj" fmla="val 95887"/>
                      </a:avLst>
                    </a:prstGeom>
                    <a:solidFill>
                      <a:srgbClr val="9FBF92"/>
                    </a:solidFill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p:txBody>
                </p:sp>
                <p:cxnSp>
                  <p:nvCxnSpPr>
                    <p:cNvPr id="320" name="Straight Connector 93">
                      <a:extLst>
                        <a:ext uri="{FF2B5EF4-FFF2-40B4-BE49-F238E27FC236}">
                          <a16:creationId xmlns:a16="http://schemas.microsoft.com/office/drawing/2014/main" id="{5AB96E88-958E-06B5-E7F4-750892D9D43F}"/>
                        </a:ext>
                      </a:extLst>
                    </p:cNvPr>
                    <p:cNvCxnSpPr>
                      <a:cxnSpLocks/>
                      <a:stCxn id="319" idx="1"/>
                      <a:endCxn id="319" idx="0"/>
                    </p:cNvCxnSpPr>
                    <p:nvPr/>
                  </p:nvCxnSpPr>
                  <p:spPr>
                    <a:xfrm flipV="1">
                      <a:off x="4028758" y="4677573"/>
                      <a:ext cx="716832" cy="716831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21" name="Straight Connector 94">
                      <a:extLst>
                        <a:ext uri="{FF2B5EF4-FFF2-40B4-BE49-F238E27FC236}">
                          <a16:creationId xmlns:a16="http://schemas.microsoft.com/office/drawing/2014/main" id="{0BF879F4-3983-EEDF-0ADB-D821850883E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797968" y="4679123"/>
                      <a:ext cx="713232" cy="713232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22" name="Straight Connector 95">
                      <a:extLst>
                        <a:ext uri="{FF2B5EF4-FFF2-40B4-BE49-F238E27FC236}">
                          <a16:creationId xmlns:a16="http://schemas.microsoft.com/office/drawing/2014/main" id="{4D39F38F-E684-8BFA-3AD4-049EB7C8B0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290077" y="4677071"/>
                      <a:ext cx="713232" cy="713232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23" name="Straight Connector 96">
                      <a:extLst>
                        <a:ext uri="{FF2B5EF4-FFF2-40B4-BE49-F238E27FC236}">
                          <a16:creationId xmlns:a16="http://schemas.microsoft.com/office/drawing/2014/main" id="{D6AA05C0-48E8-F8E5-E520-C560DB7927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937668" y="5007038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24" name="Straight Connector 97">
                      <a:extLst>
                        <a:ext uri="{FF2B5EF4-FFF2-40B4-BE49-F238E27FC236}">
                          <a16:creationId xmlns:a16="http://schemas.microsoft.com/office/drawing/2014/main" id="{808840E8-61C5-9B22-CE2E-E0E5ED864A2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749309" y="5204386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25" name="Straight Connector 98">
                      <a:extLst>
                        <a:ext uri="{FF2B5EF4-FFF2-40B4-BE49-F238E27FC236}">
                          <a16:creationId xmlns:a16="http://schemas.microsoft.com/office/drawing/2014/main" id="{69C9A8EA-775C-1C6D-292E-F96C1ED7512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117620" y="4829736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grpSp>
                  <p:nvGrpSpPr>
                    <p:cNvPr id="326" name="Group 99">
                      <a:extLst>
                        <a:ext uri="{FF2B5EF4-FFF2-40B4-BE49-F238E27FC236}">
                          <a16:creationId xmlns:a16="http://schemas.microsoft.com/office/drawing/2014/main" id="{DAA4EAA1-69D9-E11A-3E5B-AE78E339C8C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99799" y="4834553"/>
                      <a:ext cx="1269167" cy="587223"/>
                      <a:chOff x="3799799" y="4834553"/>
                      <a:chExt cx="1269167" cy="587223"/>
                    </a:xfrm>
                  </p:grpSpPr>
                  <p:cxnSp>
                    <p:nvCxnSpPr>
                      <p:cNvPr id="327" name="Straight Connector 100">
                        <a:extLst>
                          <a:ext uri="{FF2B5EF4-FFF2-40B4-BE49-F238E27FC236}">
                            <a16:creationId xmlns:a16="http://schemas.microsoft.com/office/drawing/2014/main" id="{24ACB15D-1F33-7EE0-1AAD-91FB3361EF3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799799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28" name="Straight Connector 101">
                        <a:extLst>
                          <a:ext uri="{FF2B5EF4-FFF2-40B4-BE49-F238E27FC236}">
                            <a16:creationId xmlns:a16="http://schemas.microsoft.com/office/drawing/2014/main" id="{652FBBE3-6FFB-BBFF-E8AE-CB8E8733E5D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031574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29" name="Straight Connector 102">
                        <a:extLst>
                          <a:ext uri="{FF2B5EF4-FFF2-40B4-BE49-F238E27FC236}">
                            <a16:creationId xmlns:a16="http://schemas.microsoft.com/office/drawing/2014/main" id="{B34BBDDB-3707-98AA-F671-75192C55ECC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291924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30" name="Straight Connector 103">
                        <a:extLst>
                          <a:ext uri="{FF2B5EF4-FFF2-40B4-BE49-F238E27FC236}">
                            <a16:creationId xmlns:a16="http://schemas.microsoft.com/office/drawing/2014/main" id="{0E6494AC-B763-7724-5645-BA48BE30709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94316" y="5202853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31" name="Straight Connector 104">
                        <a:extLst>
                          <a:ext uri="{FF2B5EF4-FFF2-40B4-BE49-F238E27FC236}">
                            <a16:creationId xmlns:a16="http://schemas.microsoft.com/office/drawing/2014/main" id="{1CE8FAB4-6A69-75E2-C89A-8557B6C1189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91166" y="5009178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32" name="Straight Connector 105">
                        <a:extLst>
                          <a:ext uri="{FF2B5EF4-FFF2-40B4-BE49-F238E27FC236}">
                            <a16:creationId xmlns:a16="http://schemas.microsoft.com/office/drawing/2014/main" id="{4B70CCBB-48B0-4553-E60D-1585E627F38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068966" y="4834553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</p:grpSp>
            <p:grpSp>
              <p:nvGrpSpPr>
                <p:cNvPr id="286" name="Group 59">
                  <a:extLst>
                    <a:ext uri="{FF2B5EF4-FFF2-40B4-BE49-F238E27FC236}">
                      <a16:creationId xmlns:a16="http://schemas.microsoft.com/office/drawing/2014/main" id="{B26F5FA8-75F1-4167-9E10-F13ED1DC7707}"/>
                    </a:ext>
                  </a:extLst>
                </p:cNvPr>
                <p:cNvGrpSpPr/>
                <p:nvPr/>
              </p:nvGrpSpPr>
              <p:grpSpPr>
                <a:xfrm>
                  <a:off x="3104761" y="3156448"/>
                  <a:ext cx="2163886" cy="1073780"/>
                  <a:chOff x="3552923" y="4813095"/>
                  <a:chExt cx="1668502" cy="827957"/>
                </a:xfrm>
              </p:grpSpPr>
              <p:grpSp>
                <p:nvGrpSpPr>
                  <p:cNvPr id="287" name="Group 60">
                    <a:extLst>
                      <a:ext uri="{FF2B5EF4-FFF2-40B4-BE49-F238E27FC236}">
                        <a16:creationId xmlns:a16="http://schemas.microsoft.com/office/drawing/2014/main" id="{30EF8811-F6B4-C139-47F3-4D1E021BACD4}"/>
                      </a:ext>
                    </a:extLst>
                  </p:cNvPr>
                  <p:cNvGrpSpPr/>
                  <p:nvPr/>
                </p:nvGrpSpPr>
                <p:grpSpPr>
                  <a:xfrm>
                    <a:off x="3552923" y="4892971"/>
                    <a:ext cx="1668502" cy="748081"/>
                    <a:chOff x="3552923" y="4677071"/>
                    <a:chExt cx="1668502" cy="748081"/>
                  </a:xfrm>
                </p:grpSpPr>
                <p:sp>
                  <p:nvSpPr>
                    <p:cNvPr id="303" name="Cube 76">
                      <a:extLst>
                        <a:ext uri="{FF2B5EF4-FFF2-40B4-BE49-F238E27FC236}">
                          <a16:creationId xmlns:a16="http://schemas.microsoft.com/office/drawing/2014/main" id="{DC91FEAD-5645-6AB0-906D-4DE0EA4B62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52923" y="4677573"/>
                      <a:ext cx="1668502" cy="747579"/>
                    </a:xfrm>
                    <a:prstGeom prst="cube">
                      <a:avLst>
                        <a:gd name="adj" fmla="val 95887"/>
                      </a:avLst>
                    </a:prstGeom>
                    <a:solidFill>
                      <a:srgbClr val="9FBF92"/>
                    </a:solidFill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p:txBody>
                </p:sp>
                <p:cxnSp>
                  <p:nvCxnSpPr>
                    <p:cNvPr id="304" name="Straight Connector 77">
                      <a:extLst>
                        <a:ext uri="{FF2B5EF4-FFF2-40B4-BE49-F238E27FC236}">
                          <a16:creationId xmlns:a16="http://schemas.microsoft.com/office/drawing/2014/main" id="{4645FE32-F8D0-16BE-4C92-84BE131EF70A}"/>
                        </a:ext>
                      </a:extLst>
                    </p:cNvPr>
                    <p:cNvCxnSpPr>
                      <a:cxnSpLocks/>
                      <a:stCxn id="303" idx="1"/>
                      <a:endCxn id="303" idx="0"/>
                    </p:cNvCxnSpPr>
                    <p:nvPr/>
                  </p:nvCxnSpPr>
                  <p:spPr>
                    <a:xfrm flipV="1">
                      <a:off x="4028758" y="4677573"/>
                      <a:ext cx="716832" cy="716831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05" name="Straight Connector 78">
                      <a:extLst>
                        <a:ext uri="{FF2B5EF4-FFF2-40B4-BE49-F238E27FC236}">
                          <a16:creationId xmlns:a16="http://schemas.microsoft.com/office/drawing/2014/main" id="{E496C165-561C-3100-452B-0950AA33BD2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797968" y="4679123"/>
                      <a:ext cx="713232" cy="713232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06" name="Straight Connector 79">
                      <a:extLst>
                        <a:ext uri="{FF2B5EF4-FFF2-40B4-BE49-F238E27FC236}">
                          <a16:creationId xmlns:a16="http://schemas.microsoft.com/office/drawing/2014/main" id="{DEF750EB-641F-F045-C27A-B04A64B6B7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290077" y="4677071"/>
                      <a:ext cx="713232" cy="713232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07" name="Straight Connector 80">
                      <a:extLst>
                        <a:ext uri="{FF2B5EF4-FFF2-40B4-BE49-F238E27FC236}">
                          <a16:creationId xmlns:a16="http://schemas.microsoft.com/office/drawing/2014/main" id="{C3EB3864-7033-0E67-55CC-40989DDF74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937668" y="5007038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08" name="Straight Connector 81">
                      <a:extLst>
                        <a:ext uri="{FF2B5EF4-FFF2-40B4-BE49-F238E27FC236}">
                          <a16:creationId xmlns:a16="http://schemas.microsoft.com/office/drawing/2014/main" id="{076EF3B0-DE30-4F51-B09E-55D4D3741C5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749309" y="5204386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09" name="Straight Connector 82">
                      <a:extLst>
                        <a:ext uri="{FF2B5EF4-FFF2-40B4-BE49-F238E27FC236}">
                          <a16:creationId xmlns:a16="http://schemas.microsoft.com/office/drawing/2014/main" id="{05F85884-C4F0-7013-076C-BEBE9D292C3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117620" y="4829736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grpSp>
                  <p:nvGrpSpPr>
                    <p:cNvPr id="310" name="Group 83">
                      <a:extLst>
                        <a:ext uri="{FF2B5EF4-FFF2-40B4-BE49-F238E27FC236}">
                          <a16:creationId xmlns:a16="http://schemas.microsoft.com/office/drawing/2014/main" id="{405B5FD5-043D-40B0-BDFD-85E2C48E92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99799" y="4834553"/>
                      <a:ext cx="1269167" cy="587223"/>
                      <a:chOff x="3799799" y="4834553"/>
                      <a:chExt cx="1269167" cy="587223"/>
                    </a:xfrm>
                  </p:grpSpPr>
                  <p:cxnSp>
                    <p:nvCxnSpPr>
                      <p:cNvPr id="311" name="Straight Connector 84">
                        <a:extLst>
                          <a:ext uri="{FF2B5EF4-FFF2-40B4-BE49-F238E27FC236}">
                            <a16:creationId xmlns:a16="http://schemas.microsoft.com/office/drawing/2014/main" id="{9D07C8A9-AB16-EBDD-5AF7-C7E646988F1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799799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12" name="Straight Connector 85">
                        <a:extLst>
                          <a:ext uri="{FF2B5EF4-FFF2-40B4-BE49-F238E27FC236}">
                            <a16:creationId xmlns:a16="http://schemas.microsoft.com/office/drawing/2014/main" id="{204DAEE4-7801-598D-1274-77359FC7C56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031574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13" name="Straight Connector 86">
                        <a:extLst>
                          <a:ext uri="{FF2B5EF4-FFF2-40B4-BE49-F238E27FC236}">
                            <a16:creationId xmlns:a16="http://schemas.microsoft.com/office/drawing/2014/main" id="{44C3034A-0F57-5473-1554-CD699D9FC47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291924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14" name="Straight Connector 87">
                        <a:extLst>
                          <a:ext uri="{FF2B5EF4-FFF2-40B4-BE49-F238E27FC236}">
                            <a16:creationId xmlns:a16="http://schemas.microsoft.com/office/drawing/2014/main" id="{4741CABA-8C96-466B-5291-C7A48498F94D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94316" y="5202853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15" name="Straight Connector 88">
                        <a:extLst>
                          <a:ext uri="{FF2B5EF4-FFF2-40B4-BE49-F238E27FC236}">
                            <a16:creationId xmlns:a16="http://schemas.microsoft.com/office/drawing/2014/main" id="{6A8CA9CF-D514-3639-C915-47B5B3443AB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91166" y="5009178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16" name="Straight Connector 89">
                        <a:extLst>
                          <a:ext uri="{FF2B5EF4-FFF2-40B4-BE49-F238E27FC236}">
                            <a16:creationId xmlns:a16="http://schemas.microsoft.com/office/drawing/2014/main" id="{BFA37EFE-5BA0-F3CA-A7F3-103E9B6669D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068966" y="4834553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288" name="Group 61">
                    <a:extLst>
                      <a:ext uri="{FF2B5EF4-FFF2-40B4-BE49-F238E27FC236}">
                        <a16:creationId xmlns:a16="http://schemas.microsoft.com/office/drawing/2014/main" id="{1D3135A3-62CB-9AC0-CC2B-8FA7E72D74E1}"/>
                      </a:ext>
                    </a:extLst>
                  </p:cNvPr>
                  <p:cNvGrpSpPr/>
                  <p:nvPr/>
                </p:nvGrpSpPr>
                <p:grpSpPr>
                  <a:xfrm>
                    <a:off x="3552923" y="4813095"/>
                    <a:ext cx="1668502" cy="748081"/>
                    <a:chOff x="3552923" y="4677071"/>
                    <a:chExt cx="1668502" cy="748081"/>
                  </a:xfrm>
                </p:grpSpPr>
                <p:sp>
                  <p:nvSpPr>
                    <p:cNvPr id="289" name="Cube 62">
                      <a:extLst>
                        <a:ext uri="{FF2B5EF4-FFF2-40B4-BE49-F238E27FC236}">
                          <a16:creationId xmlns:a16="http://schemas.microsoft.com/office/drawing/2014/main" id="{66EF5F12-DD80-EFD3-AD5D-14B882BC4A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52923" y="4677573"/>
                      <a:ext cx="1668502" cy="747579"/>
                    </a:xfrm>
                    <a:prstGeom prst="cube">
                      <a:avLst>
                        <a:gd name="adj" fmla="val 95887"/>
                      </a:avLst>
                    </a:prstGeom>
                    <a:solidFill>
                      <a:srgbClr val="9FBF92"/>
                    </a:solidFill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endParaRPr>
                    </a:p>
                  </p:txBody>
                </p:sp>
                <p:cxnSp>
                  <p:nvCxnSpPr>
                    <p:cNvPr id="290" name="Straight Connector 63">
                      <a:extLst>
                        <a:ext uri="{FF2B5EF4-FFF2-40B4-BE49-F238E27FC236}">
                          <a16:creationId xmlns:a16="http://schemas.microsoft.com/office/drawing/2014/main" id="{98BA34B4-9080-7766-5608-82857290E00F}"/>
                        </a:ext>
                      </a:extLst>
                    </p:cNvPr>
                    <p:cNvCxnSpPr>
                      <a:cxnSpLocks/>
                      <a:stCxn id="289" idx="1"/>
                      <a:endCxn id="289" idx="0"/>
                    </p:cNvCxnSpPr>
                    <p:nvPr/>
                  </p:nvCxnSpPr>
                  <p:spPr>
                    <a:xfrm flipV="1">
                      <a:off x="4028758" y="4677573"/>
                      <a:ext cx="716832" cy="716831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91" name="Straight Connector 64">
                      <a:extLst>
                        <a:ext uri="{FF2B5EF4-FFF2-40B4-BE49-F238E27FC236}">
                          <a16:creationId xmlns:a16="http://schemas.microsoft.com/office/drawing/2014/main" id="{4EBEDD98-C3E4-900F-BB68-8AE21B7402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797968" y="4679123"/>
                      <a:ext cx="713232" cy="713232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92" name="Straight Connector 65">
                      <a:extLst>
                        <a:ext uri="{FF2B5EF4-FFF2-40B4-BE49-F238E27FC236}">
                          <a16:creationId xmlns:a16="http://schemas.microsoft.com/office/drawing/2014/main" id="{6A9EF4CB-D3DE-AF87-3B17-8D7306BFE41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290077" y="4677071"/>
                      <a:ext cx="713232" cy="713232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93" name="Straight Connector 66">
                      <a:extLst>
                        <a:ext uri="{FF2B5EF4-FFF2-40B4-BE49-F238E27FC236}">
                          <a16:creationId xmlns:a16="http://schemas.microsoft.com/office/drawing/2014/main" id="{88074982-2E08-014A-9BDB-F9A1D90FF33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937668" y="5007038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94" name="Straight Connector 67">
                      <a:extLst>
                        <a:ext uri="{FF2B5EF4-FFF2-40B4-BE49-F238E27FC236}">
                          <a16:creationId xmlns:a16="http://schemas.microsoft.com/office/drawing/2014/main" id="{82CF4AB9-D1FC-2F99-295C-666509EC0FD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742959" y="5204386"/>
                      <a:ext cx="960120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95" name="Straight Connector 68">
                      <a:extLst>
                        <a:ext uri="{FF2B5EF4-FFF2-40B4-BE49-F238E27FC236}">
                          <a16:creationId xmlns:a16="http://schemas.microsoft.com/office/drawing/2014/main" id="{929FCD01-6F91-1753-6225-D1E7ED4A003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117620" y="4829736"/>
                      <a:ext cx="9509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grpSp>
                  <p:nvGrpSpPr>
                    <p:cNvPr id="296" name="Group 69">
                      <a:extLst>
                        <a:ext uri="{FF2B5EF4-FFF2-40B4-BE49-F238E27FC236}">
                          <a16:creationId xmlns:a16="http://schemas.microsoft.com/office/drawing/2014/main" id="{66D8365B-9054-6EEF-1AB8-E5566ABE8A0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99799" y="4834553"/>
                      <a:ext cx="1269167" cy="587223"/>
                      <a:chOff x="3799799" y="4834553"/>
                      <a:chExt cx="1269167" cy="587223"/>
                    </a:xfrm>
                  </p:grpSpPr>
                  <p:cxnSp>
                    <p:nvCxnSpPr>
                      <p:cNvPr id="297" name="Straight Connector 70">
                        <a:extLst>
                          <a:ext uri="{FF2B5EF4-FFF2-40B4-BE49-F238E27FC236}">
                            <a16:creationId xmlns:a16="http://schemas.microsoft.com/office/drawing/2014/main" id="{A095EE81-A278-83BB-CE40-8B7DA49B20D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799799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298" name="Straight Connector 71">
                        <a:extLst>
                          <a:ext uri="{FF2B5EF4-FFF2-40B4-BE49-F238E27FC236}">
                            <a16:creationId xmlns:a16="http://schemas.microsoft.com/office/drawing/2014/main" id="{F299BC45-270F-D59E-40B5-3152689D157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031574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299" name="Straight Connector 72">
                        <a:extLst>
                          <a:ext uri="{FF2B5EF4-FFF2-40B4-BE49-F238E27FC236}">
                            <a16:creationId xmlns:a16="http://schemas.microsoft.com/office/drawing/2014/main" id="{D2063E8B-46D0-C8BC-21C2-3AF55F2F1D0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291924" y="5394344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00" name="Straight Connector 73">
                        <a:extLst>
                          <a:ext uri="{FF2B5EF4-FFF2-40B4-BE49-F238E27FC236}">
                            <a16:creationId xmlns:a16="http://schemas.microsoft.com/office/drawing/2014/main" id="{E0A47387-DBBA-7031-49FA-C5600B6AE51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694316" y="5202853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01" name="Straight Connector 74">
                        <a:extLst>
                          <a:ext uri="{FF2B5EF4-FFF2-40B4-BE49-F238E27FC236}">
                            <a16:creationId xmlns:a16="http://schemas.microsoft.com/office/drawing/2014/main" id="{EDCFA618-E9CB-6C3F-81A0-9844F8101D4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91166" y="5009178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02" name="Straight Connector 75">
                        <a:extLst>
                          <a:ext uri="{FF2B5EF4-FFF2-40B4-BE49-F238E27FC236}">
                            <a16:creationId xmlns:a16="http://schemas.microsoft.com/office/drawing/2014/main" id="{10072FE8-E0F0-527C-D013-4A8BA45BB53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068966" y="4834553"/>
                        <a:ext cx="0" cy="27432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</p:grpSp>
          </p:grpSp>
          <p:grpSp>
            <p:nvGrpSpPr>
              <p:cNvPr id="238" name="Group 11">
                <a:extLst>
                  <a:ext uri="{FF2B5EF4-FFF2-40B4-BE49-F238E27FC236}">
                    <a16:creationId xmlns:a16="http://schemas.microsoft.com/office/drawing/2014/main" id="{4CDE01E9-7818-48A4-B2AB-7B48655C7791}"/>
                  </a:ext>
                </a:extLst>
              </p:cNvPr>
              <p:cNvGrpSpPr/>
              <p:nvPr/>
            </p:nvGrpSpPr>
            <p:grpSpPr>
              <a:xfrm>
                <a:off x="3205749" y="4008926"/>
                <a:ext cx="2462966" cy="1144749"/>
                <a:chOff x="3524315" y="2835244"/>
                <a:chExt cx="1938656" cy="901058"/>
              </a:xfrm>
            </p:grpSpPr>
            <p:grpSp>
              <p:nvGrpSpPr>
                <p:cNvPr id="247" name="Group 20">
                  <a:extLst>
                    <a:ext uri="{FF2B5EF4-FFF2-40B4-BE49-F238E27FC236}">
                      <a16:creationId xmlns:a16="http://schemas.microsoft.com/office/drawing/2014/main" id="{83454F5B-D6CA-DD07-44B3-0D27BE03E491}"/>
                    </a:ext>
                  </a:extLst>
                </p:cNvPr>
                <p:cNvGrpSpPr/>
                <p:nvPr/>
              </p:nvGrpSpPr>
              <p:grpSpPr>
                <a:xfrm>
                  <a:off x="3524315" y="2838779"/>
                  <a:ext cx="1008032" cy="896834"/>
                  <a:chOff x="2444527" y="6391190"/>
                  <a:chExt cx="777261" cy="691520"/>
                </a:xfrm>
              </p:grpSpPr>
              <p:sp>
                <p:nvSpPr>
                  <p:cNvPr id="263" name="Parallelogram 123">
                    <a:extLst>
                      <a:ext uri="{FF2B5EF4-FFF2-40B4-BE49-F238E27FC236}">
                        <a16:creationId xmlns:a16="http://schemas.microsoft.com/office/drawing/2014/main" id="{3B1A0B53-B82F-3482-8994-CD37ADC85DE8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998659" y="6391190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64" name="Parallelogram 123">
                    <a:extLst>
                      <a:ext uri="{FF2B5EF4-FFF2-40B4-BE49-F238E27FC236}">
                        <a16:creationId xmlns:a16="http://schemas.microsoft.com/office/drawing/2014/main" id="{10800C59-D7F1-E701-7042-E34AFF1A288D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831021" y="6555917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65" name="Parallelogram 123">
                    <a:extLst>
                      <a:ext uri="{FF2B5EF4-FFF2-40B4-BE49-F238E27FC236}">
                        <a16:creationId xmlns:a16="http://schemas.microsoft.com/office/drawing/2014/main" id="{AEED365F-42FF-79E0-0B78-941759899233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644157" y="6734984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66" name="Parallelogram 123">
                    <a:extLst>
                      <a:ext uri="{FF2B5EF4-FFF2-40B4-BE49-F238E27FC236}">
                        <a16:creationId xmlns:a16="http://schemas.microsoft.com/office/drawing/2014/main" id="{90B6E9C0-BAC8-B6DF-1B8F-BDF350125575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444527" y="6935737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</p:grpSp>
            <p:grpSp>
              <p:nvGrpSpPr>
                <p:cNvPr id="248" name="Group 21">
                  <a:extLst>
                    <a:ext uri="{FF2B5EF4-FFF2-40B4-BE49-F238E27FC236}">
                      <a16:creationId xmlns:a16="http://schemas.microsoft.com/office/drawing/2014/main" id="{A1330E56-2B3C-D515-2518-D197527C93CE}"/>
                    </a:ext>
                  </a:extLst>
                </p:cNvPr>
                <p:cNvGrpSpPr/>
                <p:nvPr/>
              </p:nvGrpSpPr>
              <p:grpSpPr>
                <a:xfrm>
                  <a:off x="3819577" y="2839468"/>
                  <a:ext cx="1008032" cy="896834"/>
                  <a:chOff x="2444527" y="6391190"/>
                  <a:chExt cx="777261" cy="691520"/>
                </a:xfrm>
              </p:grpSpPr>
              <p:sp>
                <p:nvSpPr>
                  <p:cNvPr id="259" name="Parallelogram 123">
                    <a:extLst>
                      <a:ext uri="{FF2B5EF4-FFF2-40B4-BE49-F238E27FC236}">
                        <a16:creationId xmlns:a16="http://schemas.microsoft.com/office/drawing/2014/main" id="{D61FB6AC-6E8C-5F3E-C613-DE5DCC58F51E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998659" y="6391190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60" name="Parallelogram 123">
                    <a:extLst>
                      <a:ext uri="{FF2B5EF4-FFF2-40B4-BE49-F238E27FC236}">
                        <a16:creationId xmlns:a16="http://schemas.microsoft.com/office/drawing/2014/main" id="{74BED115-0480-EF34-C7DC-2FAD6DF15E87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831021" y="6555917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61" name="Parallelogram 123">
                    <a:extLst>
                      <a:ext uri="{FF2B5EF4-FFF2-40B4-BE49-F238E27FC236}">
                        <a16:creationId xmlns:a16="http://schemas.microsoft.com/office/drawing/2014/main" id="{208B9563-CBE1-236C-C99D-04E322F93FB1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644157" y="6734984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62" name="Parallelogram 123">
                    <a:extLst>
                      <a:ext uri="{FF2B5EF4-FFF2-40B4-BE49-F238E27FC236}">
                        <a16:creationId xmlns:a16="http://schemas.microsoft.com/office/drawing/2014/main" id="{2E258381-4CD8-EB14-D47B-CE06D78FE465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444527" y="6935737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</p:grpSp>
            <p:grpSp>
              <p:nvGrpSpPr>
                <p:cNvPr id="249" name="Group 22">
                  <a:extLst>
                    <a:ext uri="{FF2B5EF4-FFF2-40B4-BE49-F238E27FC236}">
                      <a16:creationId xmlns:a16="http://schemas.microsoft.com/office/drawing/2014/main" id="{5A94D71F-CB1C-B564-4A56-9708788DEE9F}"/>
                    </a:ext>
                  </a:extLst>
                </p:cNvPr>
                <p:cNvGrpSpPr/>
                <p:nvPr/>
              </p:nvGrpSpPr>
              <p:grpSpPr>
                <a:xfrm>
                  <a:off x="4145460" y="2835244"/>
                  <a:ext cx="1008032" cy="896834"/>
                  <a:chOff x="2444527" y="6391190"/>
                  <a:chExt cx="777261" cy="691520"/>
                </a:xfrm>
              </p:grpSpPr>
              <p:sp>
                <p:nvSpPr>
                  <p:cNvPr id="255" name="Parallelogram 123">
                    <a:extLst>
                      <a:ext uri="{FF2B5EF4-FFF2-40B4-BE49-F238E27FC236}">
                        <a16:creationId xmlns:a16="http://schemas.microsoft.com/office/drawing/2014/main" id="{5AD16EC2-D809-2936-E195-657F56CE2C26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998659" y="6391190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56" name="Parallelogram 123">
                    <a:extLst>
                      <a:ext uri="{FF2B5EF4-FFF2-40B4-BE49-F238E27FC236}">
                        <a16:creationId xmlns:a16="http://schemas.microsoft.com/office/drawing/2014/main" id="{6D68A0B0-4459-3F57-7F13-B2FCA92680F7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831021" y="6555917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57" name="Parallelogram 123">
                    <a:extLst>
                      <a:ext uri="{FF2B5EF4-FFF2-40B4-BE49-F238E27FC236}">
                        <a16:creationId xmlns:a16="http://schemas.microsoft.com/office/drawing/2014/main" id="{F3E65764-A4A9-ED1F-A913-9CEA44DAF7BF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644157" y="6734984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58" name="Parallelogram 123">
                    <a:extLst>
                      <a:ext uri="{FF2B5EF4-FFF2-40B4-BE49-F238E27FC236}">
                        <a16:creationId xmlns:a16="http://schemas.microsoft.com/office/drawing/2014/main" id="{BCFB59D4-2ECB-646E-E46C-B51F252E98CF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444527" y="6935737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</p:grpSp>
            <p:grpSp>
              <p:nvGrpSpPr>
                <p:cNvPr id="250" name="Group 23">
                  <a:extLst>
                    <a:ext uri="{FF2B5EF4-FFF2-40B4-BE49-F238E27FC236}">
                      <a16:creationId xmlns:a16="http://schemas.microsoft.com/office/drawing/2014/main" id="{699E4B64-5AFC-6807-2FA9-5EA5D3822837}"/>
                    </a:ext>
                  </a:extLst>
                </p:cNvPr>
                <p:cNvGrpSpPr/>
                <p:nvPr/>
              </p:nvGrpSpPr>
              <p:grpSpPr>
                <a:xfrm>
                  <a:off x="4454939" y="2835408"/>
                  <a:ext cx="1008032" cy="896834"/>
                  <a:chOff x="2444527" y="6391190"/>
                  <a:chExt cx="777261" cy="691520"/>
                </a:xfrm>
              </p:grpSpPr>
              <p:sp>
                <p:nvSpPr>
                  <p:cNvPr id="251" name="Parallelogram 123">
                    <a:extLst>
                      <a:ext uri="{FF2B5EF4-FFF2-40B4-BE49-F238E27FC236}">
                        <a16:creationId xmlns:a16="http://schemas.microsoft.com/office/drawing/2014/main" id="{5296A70F-BDBD-76BD-FC50-14B32F26CE1F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998659" y="6391190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52" name="Parallelogram 123">
                    <a:extLst>
                      <a:ext uri="{FF2B5EF4-FFF2-40B4-BE49-F238E27FC236}">
                        <a16:creationId xmlns:a16="http://schemas.microsoft.com/office/drawing/2014/main" id="{58402139-D83E-CBFA-6412-2F972EDF8EC4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831021" y="6555917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53" name="Parallelogram 123">
                    <a:extLst>
                      <a:ext uri="{FF2B5EF4-FFF2-40B4-BE49-F238E27FC236}">
                        <a16:creationId xmlns:a16="http://schemas.microsoft.com/office/drawing/2014/main" id="{6A9DFA1A-5C4B-40B5-9FDF-0D68191E769C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655174" y="6734984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254" name="Parallelogram 123">
                    <a:extLst>
                      <a:ext uri="{FF2B5EF4-FFF2-40B4-BE49-F238E27FC236}">
                        <a16:creationId xmlns:a16="http://schemas.microsoft.com/office/drawing/2014/main" id="{E667836A-0ABC-908A-2B43-8067579933F2}"/>
                      </a:ext>
                    </a:extLst>
                  </p:cNvPr>
                  <p:cNvSpPr/>
                  <p:nvPr/>
                </p:nvSpPr>
                <p:spPr>
                  <a:xfrm rot="608511">
                    <a:off x="2444527" y="6935737"/>
                    <a:ext cx="223129" cy="146973"/>
                  </a:xfrm>
                  <a:custGeom>
                    <a:avLst/>
                    <a:gdLst>
                      <a:gd name="connsiteX0" fmla="*/ 0 w 228232"/>
                      <a:gd name="connsiteY0" fmla="*/ 120507 h 120507"/>
                      <a:gd name="connsiteX1" fmla="*/ 91249 w 228232"/>
                      <a:gd name="connsiteY1" fmla="*/ 0 h 120507"/>
                      <a:gd name="connsiteX2" fmla="*/ 228232 w 228232"/>
                      <a:gd name="connsiteY2" fmla="*/ 0 h 120507"/>
                      <a:gd name="connsiteX3" fmla="*/ 136983 w 228232"/>
                      <a:gd name="connsiteY3" fmla="*/ 120507 h 120507"/>
                      <a:gd name="connsiteX4" fmla="*/ 0 w 228232"/>
                      <a:gd name="connsiteY4" fmla="*/ 120507 h 120507"/>
                      <a:gd name="connsiteX0" fmla="*/ 0 w 243630"/>
                      <a:gd name="connsiteY0" fmla="*/ 142614 h 142614"/>
                      <a:gd name="connsiteX1" fmla="*/ 91249 w 243630"/>
                      <a:gd name="connsiteY1" fmla="*/ 22107 h 142614"/>
                      <a:gd name="connsiteX2" fmla="*/ 243630 w 243630"/>
                      <a:gd name="connsiteY2" fmla="*/ 0 h 142614"/>
                      <a:gd name="connsiteX3" fmla="*/ 136983 w 243630"/>
                      <a:gd name="connsiteY3" fmla="*/ 142614 h 142614"/>
                      <a:gd name="connsiteX4" fmla="*/ 0 w 243630"/>
                      <a:gd name="connsiteY4" fmla="*/ 142614 h 142614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0145 w 256792"/>
                      <a:gd name="connsiteY3" fmla="*/ 142614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52941 w 256792"/>
                      <a:gd name="connsiteY3" fmla="*/ 158241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8539 w 256792"/>
                      <a:gd name="connsiteY3" fmla="*/ 15497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6534 w 256792"/>
                      <a:gd name="connsiteY3" fmla="*/ 143020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5471 w 256792"/>
                      <a:gd name="connsiteY3" fmla="*/ 159668 h 177222"/>
                      <a:gd name="connsiteX4" fmla="*/ 0 w 256792"/>
                      <a:gd name="connsiteY4" fmla="*/ 177222 h 177222"/>
                      <a:gd name="connsiteX0" fmla="*/ 0 w 256792"/>
                      <a:gd name="connsiteY0" fmla="*/ 177222 h 177222"/>
                      <a:gd name="connsiteX1" fmla="*/ 104411 w 256792"/>
                      <a:gd name="connsiteY1" fmla="*/ 22107 h 177222"/>
                      <a:gd name="connsiteX2" fmla="*/ 256792 w 256792"/>
                      <a:gd name="connsiteY2" fmla="*/ 0 h 177222"/>
                      <a:gd name="connsiteX3" fmla="*/ 147202 w 256792"/>
                      <a:gd name="connsiteY3" fmla="*/ 147005 h 177222"/>
                      <a:gd name="connsiteX4" fmla="*/ 0 w 256792"/>
                      <a:gd name="connsiteY4" fmla="*/ 177222 h 177222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47202 w 266661"/>
                      <a:gd name="connsiteY3" fmla="*/ 157110 h 187327"/>
                      <a:gd name="connsiteX4" fmla="*/ 0 w 266661"/>
                      <a:gd name="connsiteY4" fmla="*/ 187327 h 187327"/>
                      <a:gd name="connsiteX0" fmla="*/ 0 w 266661"/>
                      <a:gd name="connsiteY0" fmla="*/ 187327 h 187327"/>
                      <a:gd name="connsiteX1" fmla="*/ 104411 w 266661"/>
                      <a:gd name="connsiteY1" fmla="*/ 32212 h 187327"/>
                      <a:gd name="connsiteX2" fmla="*/ 266661 w 266661"/>
                      <a:gd name="connsiteY2" fmla="*/ 0 h 187327"/>
                      <a:gd name="connsiteX3" fmla="*/ 159076 w 266661"/>
                      <a:gd name="connsiteY3" fmla="*/ 158955 h 187327"/>
                      <a:gd name="connsiteX4" fmla="*/ 0 w 266661"/>
                      <a:gd name="connsiteY4" fmla="*/ 187327 h 187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61" h="187327">
                        <a:moveTo>
                          <a:pt x="0" y="187327"/>
                        </a:moveTo>
                        <a:lnTo>
                          <a:pt x="104411" y="32212"/>
                        </a:lnTo>
                        <a:lnTo>
                          <a:pt x="266661" y="0"/>
                        </a:lnTo>
                        <a:lnTo>
                          <a:pt x="159076" y="158955"/>
                        </a:lnTo>
                        <a:lnTo>
                          <a:pt x="0" y="187327"/>
                        </a:lnTo>
                        <a:close/>
                      </a:path>
                    </a:pathLst>
                  </a:custGeom>
                  <a:solidFill>
                    <a:srgbClr val="70AD47">
                      <a:lumMod val="20000"/>
                      <a:lumOff val="80000"/>
                    </a:srgb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</p:grpSp>
          </p:grpSp>
          <p:sp>
            <p:nvSpPr>
              <p:cNvPr id="239" name="Rectangle 12">
                <a:extLst>
                  <a:ext uri="{FF2B5EF4-FFF2-40B4-BE49-F238E27FC236}">
                    <a16:creationId xmlns:a16="http://schemas.microsoft.com/office/drawing/2014/main" id="{08C1403A-F4A2-0F97-37CF-E36B313C2EFB}"/>
                  </a:ext>
                </a:extLst>
              </p:cNvPr>
              <p:cNvSpPr/>
              <p:nvPr/>
            </p:nvSpPr>
            <p:spPr>
              <a:xfrm>
                <a:off x="416994" y="4313357"/>
                <a:ext cx="2289191" cy="1317205"/>
              </a:xfrm>
              <a:prstGeom prst="rect">
                <a:avLst/>
              </a:prstGeom>
              <a:solidFill>
                <a:srgbClr val="1982C3">
                  <a:lumMod val="20000"/>
                  <a:lumOff val="80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grpSp>
            <p:nvGrpSpPr>
              <p:cNvPr id="240" name="Group 13">
                <a:extLst>
                  <a:ext uri="{FF2B5EF4-FFF2-40B4-BE49-F238E27FC236}">
                    <a16:creationId xmlns:a16="http://schemas.microsoft.com/office/drawing/2014/main" id="{4D84623A-3BBC-407C-2A5A-9EEE0FCBA713}"/>
                  </a:ext>
                </a:extLst>
              </p:cNvPr>
              <p:cNvGrpSpPr/>
              <p:nvPr/>
            </p:nvGrpSpPr>
            <p:grpSpPr>
              <a:xfrm>
                <a:off x="416994" y="4019775"/>
                <a:ext cx="2289191" cy="1508415"/>
                <a:chOff x="1053260" y="2822902"/>
                <a:chExt cx="1988169" cy="1508415"/>
              </a:xfrm>
            </p:grpSpPr>
            <p:sp>
              <p:nvSpPr>
                <p:cNvPr id="243" name="Rectangle 16">
                  <a:extLst>
                    <a:ext uri="{FF2B5EF4-FFF2-40B4-BE49-F238E27FC236}">
                      <a16:creationId xmlns:a16="http://schemas.microsoft.com/office/drawing/2014/main" id="{FD2FC728-91E3-C885-CDC3-6F5C1B6657C6}"/>
                    </a:ext>
                  </a:extLst>
                </p:cNvPr>
                <p:cNvSpPr/>
                <p:nvPr/>
              </p:nvSpPr>
              <p:spPr>
                <a:xfrm rot="5400000">
                  <a:off x="1763347" y="2589824"/>
                  <a:ext cx="560100" cy="1801314"/>
                </a:xfrm>
                <a:prstGeom prst="rect">
                  <a:avLst/>
                </a:prstGeom>
                <a:solidFill>
                  <a:srgbClr val="694C93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vert="vert27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Arial" panose="020B0604020202020204" pitchFamily="34" charset="0"/>
                    </a:rPr>
                    <a:t>Vault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Arial" panose="020B0604020202020204" pitchFamily="34" charset="0"/>
                    </a:rPr>
                    <a:t>Controller</a:t>
                  </a:r>
                </a:p>
              </p:txBody>
            </p:sp>
            <p:sp>
              <p:nvSpPr>
                <p:cNvPr id="244" name="Rectangle 17">
                  <a:extLst>
                    <a:ext uri="{FF2B5EF4-FFF2-40B4-BE49-F238E27FC236}">
                      <a16:creationId xmlns:a16="http://schemas.microsoft.com/office/drawing/2014/main" id="{AB1AE381-4E9C-32D9-B655-A17A1EC42B07}"/>
                    </a:ext>
                  </a:extLst>
                </p:cNvPr>
                <p:cNvSpPr/>
                <p:nvPr/>
              </p:nvSpPr>
              <p:spPr>
                <a:xfrm rot="5400000">
                  <a:off x="1248188" y="3766797"/>
                  <a:ext cx="462580" cy="666459"/>
                </a:xfrm>
                <a:prstGeom prst="rect">
                  <a:avLst/>
                </a:prstGeom>
                <a:solidFill>
                  <a:srgbClr val="694C93">
                    <a:lumMod val="20000"/>
                    <a:lumOff val="80000"/>
                  </a:srgbClr>
                </a:solidFill>
                <a:ln w="127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vert="vert27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Arial" panose="020B0604020202020204" pitchFamily="34" charset="0"/>
                    </a:rPr>
                    <a:t>PHY</a:t>
                  </a:r>
                </a:p>
              </p:txBody>
            </p:sp>
            <p:sp>
              <p:nvSpPr>
                <p:cNvPr id="245" name="Rectangle 18">
                  <a:extLst>
                    <a:ext uri="{FF2B5EF4-FFF2-40B4-BE49-F238E27FC236}">
                      <a16:creationId xmlns:a16="http://schemas.microsoft.com/office/drawing/2014/main" id="{D85EC158-2CBB-F32E-4A29-634BA241FCCC}"/>
                    </a:ext>
                  </a:extLst>
                </p:cNvPr>
                <p:cNvSpPr/>
                <p:nvPr/>
              </p:nvSpPr>
              <p:spPr>
                <a:xfrm>
                  <a:off x="1947963" y="3868225"/>
                  <a:ext cx="988989" cy="462581"/>
                </a:xfrm>
                <a:prstGeom prst="rect">
                  <a:avLst/>
                </a:prstGeom>
                <a:solidFill>
                  <a:srgbClr val="FBE1ED"/>
                </a:solidFill>
                <a:ln w="12700" cap="flat" cmpd="sng" algn="ctr">
                  <a:solidFill>
                    <a:srgbClr val="E1257C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1257C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Arial" panose="020B0604020202020204" pitchFamily="34" charset="0"/>
                    </a:rPr>
                    <a:t>Processing-Near-Vault</a:t>
                  </a:r>
                </a:p>
              </p:txBody>
            </p:sp>
            <p:sp>
              <p:nvSpPr>
                <p:cNvPr id="246" name="Rectangle 19">
                  <a:extLst>
                    <a:ext uri="{FF2B5EF4-FFF2-40B4-BE49-F238E27FC236}">
                      <a16:creationId xmlns:a16="http://schemas.microsoft.com/office/drawing/2014/main" id="{E8AD863B-ADE1-63AA-97F8-A7A83210B912}"/>
                    </a:ext>
                  </a:extLst>
                </p:cNvPr>
                <p:cNvSpPr/>
                <p:nvPr/>
              </p:nvSpPr>
              <p:spPr>
                <a:xfrm>
                  <a:off x="1053260" y="2822902"/>
                  <a:ext cx="1988169" cy="253792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cs typeface="Arial" panose="020B0604020202020204" pitchFamily="34" charset="0"/>
                    </a:rPr>
                    <a:t>DRAM Vault</a:t>
                  </a:r>
                </a:p>
              </p:txBody>
            </p:sp>
          </p:grpSp>
          <p:cxnSp>
            <p:nvCxnSpPr>
              <p:cNvPr id="241" name="Straight Connector 14">
                <a:extLst>
                  <a:ext uri="{FF2B5EF4-FFF2-40B4-BE49-F238E27FC236}">
                    <a16:creationId xmlns:a16="http://schemas.microsoft.com/office/drawing/2014/main" id="{349A394F-8A22-F9F7-AE0A-6214CD94A1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10825" y="4228779"/>
                <a:ext cx="860576" cy="208862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242" name="Straight Connector 15">
                <a:extLst>
                  <a:ext uri="{FF2B5EF4-FFF2-40B4-BE49-F238E27FC236}">
                    <a16:creationId xmlns:a16="http://schemas.microsoft.com/office/drawing/2014/main" id="{3EF54911-03EF-E7B6-9FA3-64100FF435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50745" y="3837207"/>
                <a:ext cx="682204" cy="19894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</p:grpSp>
      </p:grpSp>
      <p:sp>
        <p:nvSpPr>
          <p:cNvPr id="367" name="Rectangle 140">
            <a:extLst>
              <a:ext uri="{FF2B5EF4-FFF2-40B4-BE49-F238E27FC236}">
                <a16:creationId xmlns:a16="http://schemas.microsoft.com/office/drawing/2014/main" id="{B48BB508-DECE-DB66-1F74-65C6A0A576A2}"/>
              </a:ext>
            </a:extLst>
          </p:cNvPr>
          <p:cNvSpPr/>
          <p:nvPr/>
        </p:nvSpPr>
        <p:spPr>
          <a:xfrm>
            <a:off x="33338" y="1143421"/>
            <a:ext cx="9110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914400">
              <a:defRPr/>
            </a:pPr>
            <a:r>
              <a:rPr lang="en-US" sz="2400" b="1" dirty="0">
                <a:solidFill>
                  <a:prstClr val="black"/>
                </a:solidFill>
                <a:latin typeface="+mj-lt"/>
                <a:cs typeface="Gill Sans MT"/>
              </a:rPr>
              <a:t>Two main approaches for Processing-In-Memory:</a:t>
            </a:r>
          </a:p>
        </p:txBody>
      </p:sp>
      <p:grpSp>
        <p:nvGrpSpPr>
          <p:cNvPr id="368" name="Group 141">
            <a:extLst>
              <a:ext uri="{FF2B5EF4-FFF2-40B4-BE49-F238E27FC236}">
                <a16:creationId xmlns:a16="http://schemas.microsoft.com/office/drawing/2014/main" id="{9CAAE655-F13F-4DBD-3A28-658AF7EE6283}"/>
              </a:ext>
            </a:extLst>
          </p:cNvPr>
          <p:cNvGrpSpPr/>
          <p:nvPr/>
        </p:nvGrpSpPr>
        <p:grpSpPr>
          <a:xfrm>
            <a:off x="72135" y="1539286"/>
            <a:ext cx="9071864" cy="874935"/>
            <a:chOff x="568179" y="3421558"/>
            <a:chExt cx="8407213" cy="883481"/>
          </a:xfrm>
        </p:grpSpPr>
        <p:sp>
          <p:nvSpPr>
            <p:cNvPr id="369" name="TextBox 142">
              <a:extLst>
                <a:ext uri="{FF2B5EF4-FFF2-40B4-BE49-F238E27FC236}">
                  <a16:creationId xmlns:a16="http://schemas.microsoft.com/office/drawing/2014/main" id="{5B5B7700-9E89-A2C1-A346-D3807A4A22E3}"/>
                </a:ext>
              </a:extLst>
            </p:cNvPr>
            <p:cNvSpPr txBox="1"/>
            <p:nvPr/>
          </p:nvSpPr>
          <p:spPr>
            <a:xfrm>
              <a:off x="568179" y="3421558"/>
              <a:ext cx="474011" cy="71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4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  <a:cs typeface="Gill Sans MT"/>
                </a:rPr>
                <a:t>1</a:t>
              </a:r>
            </a:p>
          </p:txBody>
        </p:sp>
        <p:sp>
          <p:nvSpPr>
            <p:cNvPr id="370" name="TextBox 143">
              <a:extLst>
                <a:ext uri="{FF2B5EF4-FFF2-40B4-BE49-F238E27FC236}">
                  <a16:creationId xmlns:a16="http://schemas.microsoft.com/office/drawing/2014/main" id="{F144CC42-1A62-B3A6-7CED-F1E508B99110}"/>
                </a:ext>
              </a:extLst>
            </p:cNvPr>
            <p:cNvSpPr txBox="1"/>
            <p:nvPr/>
          </p:nvSpPr>
          <p:spPr>
            <a:xfrm>
              <a:off x="974390" y="3528082"/>
              <a:ext cx="8001002" cy="776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200" b="1" dirty="0">
                  <a:solidFill>
                    <a:srgbClr val="E1257C"/>
                  </a:solidFill>
                  <a:latin typeface="+mj-lt"/>
                  <a:cs typeface="Gill Sans MT"/>
                </a:rPr>
                <a:t>Processing-</a:t>
              </a:r>
              <a:r>
                <a:rPr lang="en-US" sz="2200" b="1" u="sng" dirty="0">
                  <a:solidFill>
                    <a:srgbClr val="E1257C"/>
                  </a:solidFill>
                  <a:latin typeface="+mj-lt"/>
                  <a:cs typeface="Gill Sans MT"/>
                </a:rPr>
                <a:t>Near</a:t>
              </a:r>
              <a:r>
                <a:rPr lang="en-US" sz="2200" b="1" dirty="0">
                  <a:solidFill>
                    <a:srgbClr val="E1257C"/>
                  </a:solidFill>
                  <a:latin typeface="+mj-lt"/>
                  <a:cs typeface="Gill Sans MT"/>
                </a:rPr>
                <a:t>-Memory</a:t>
              </a:r>
              <a:r>
                <a:rPr lang="en-US" sz="2200" dirty="0">
                  <a:latin typeface="+mj-lt"/>
                  <a:cs typeface="Gill Sans MT"/>
                </a:rPr>
                <a:t>: </a:t>
              </a:r>
              <a:r>
                <a:rPr lang="en-US" sz="2200" dirty="0">
                  <a:solidFill>
                    <a:srgbClr val="000000"/>
                  </a:solidFill>
                  <a:latin typeface="+mj-lt"/>
                  <a:cs typeface="Gill Sans MT"/>
                </a:rPr>
                <a:t>PIM</a:t>
              </a:r>
              <a:r>
                <a:rPr lang="en-US" sz="2200" dirty="0">
                  <a:solidFill>
                    <a:srgbClr val="C00000"/>
                  </a:solidFill>
                  <a:latin typeface="+mj-lt"/>
                  <a:cs typeface="Gill Sans MT"/>
                </a:rPr>
                <a:t> </a:t>
              </a:r>
              <a:r>
                <a:rPr lang="en-US" sz="2200" dirty="0">
                  <a:solidFill>
                    <a:srgbClr val="E1257C"/>
                  </a:solidFill>
                  <a:latin typeface="+mj-lt"/>
                  <a:cs typeface="Gill Sans MT"/>
                </a:rPr>
                <a:t>logic is added </a:t>
              </a:r>
              <a:r>
                <a:rPr lang="en-US" sz="2200" dirty="0">
                  <a:solidFill>
                    <a:srgbClr val="000000"/>
                  </a:solidFill>
                  <a:latin typeface="+mj-lt"/>
                  <a:cs typeface="Gill Sans MT"/>
                </a:rPr>
                <a:t>near the memory arrays</a:t>
              </a:r>
              <a:br>
                <a:rPr lang="en-US" sz="2200" dirty="0">
                  <a:solidFill>
                    <a:srgbClr val="000000"/>
                  </a:solidFill>
                  <a:latin typeface="+mj-lt"/>
                  <a:cs typeface="Gill Sans MT"/>
                </a:rPr>
              </a:br>
              <a:r>
                <a:rPr lang="en-US" sz="2200" dirty="0">
                  <a:solidFill>
                    <a:srgbClr val="000000"/>
                  </a:solidFill>
                  <a:latin typeface="+mj-lt"/>
                  <a:cs typeface="Gill Sans MT"/>
                </a:rPr>
                <a:t>or to the </a:t>
              </a:r>
              <a:r>
                <a:rPr lang="en-US" sz="2200" dirty="0">
                  <a:solidFill>
                    <a:srgbClr val="E1257C"/>
                  </a:solidFill>
                  <a:latin typeface="+mj-lt"/>
                  <a:cs typeface="Gill Sans MT"/>
                </a:rPr>
                <a:t>logic layer </a:t>
              </a:r>
              <a:r>
                <a:rPr lang="en-US" sz="2200" dirty="0">
                  <a:solidFill>
                    <a:srgbClr val="000000"/>
                  </a:solidFill>
                  <a:latin typeface="+mj-lt"/>
                  <a:cs typeface="Gill Sans MT"/>
                </a:rPr>
                <a:t>of 3D-stacked memory</a:t>
              </a:r>
            </a:p>
          </p:txBody>
        </p:sp>
      </p:grpSp>
      <p:grpSp>
        <p:nvGrpSpPr>
          <p:cNvPr id="371" name="Group 144">
            <a:extLst>
              <a:ext uri="{FF2B5EF4-FFF2-40B4-BE49-F238E27FC236}">
                <a16:creationId xmlns:a16="http://schemas.microsoft.com/office/drawing/2014/main" id="{C8B3A1DC-2B8A-CA28-A372-4AB3334C34B7}"/>
              </a:ext>
            </a:extLst>
          </p:cNvPr>
          <p:cNvGrpSpPr/>
          <p:nvPr/>
        </p:nvGrpSpPr>
        <p:grpSpPr>
          <a:xfrm>
            <a:off x="75260" y="2401933"/>
            <a:ext cx="8996723" cy="786552"/>
            <a:chOff x="406767" y="3421560"/>
            <a:chExt cx="8407710" cy="794233"/>
          </a:xfrm>
        </p:grpSpPr>
        <p:sp>
          <p:nvSpPr>
            <p:cNvPr id="372" name="TextBox 145">
              <a:extLst>
                <a:ext uri="{FF2B5EF4-FFF2-40B4-BE49-F238E27FC236}">
                  <a16:creationId xmlns:a16="http://schemas.microsoft.com/office/drawing/2014/main" id="{D92FD0F2-5D30-729B-735F-4CD8D5DFB86A}"/>
                </a:ext>
              </a:extLst>
            </p:cNvPr>
            <p:cNvSpPr txBox="1"/>
            <p:nvPr/>
          </p:nvSpPr>
          <p:spPr>
            <a:xfrm>
              <a:off x="406767" y="3421560"/>
              <a:ext cx="474011" cy="71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4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  <a:cs typeface="Gill Sans MT"/>
                </a:rPr>
                <a:t>2</a:t>
              </a:r>
            </a:p>
          </p:txBody>
        </p:sp>
        <p:sp>
          <p:nvSpPr>
            <p:cNvPr id="373" name="TextBox 146">
              <a:extLst>
                <a:ext uri="{FF2B5EF4-FFF2-40B4-BE49-F238E27FC236}">
                  <a16:creationId xmlns:a16="http://schemas.microsoft.com/office/drawing/2014/main" id="{9ABE6A5A-0B4B-D5BC-6C92-C06049E5B199}"/>
                </a:ext>
              </a:extLst>
            </p:cNvPr>
            <p:cNvSpPr txBox="1"/>
            <p:nvPr/>
          </p:nvSpPr>
          <p:spPr>
            <a:xfrm>
              <a:off x="813475" y="3438838"/>
              <a:ext cx="8001002" cy="776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200" b="1" dirty="0">
                  <a:solidFill>
                    <a:srgbClr val="FF5F25"/>
                  </a:solidFill>
                  <a:latin typeface="+mj-lt"/>
                  <a:cs typeface="Gill Sans MT"/>
                </a:rPr>
                <a:t>Processing-</a:t>
              </a:r>
              <a:r>
                <a:rPr lang="en-US" sz="2200" b="1" u="sng" dirty="0">
                  <a:solidFill>
                    <a:srgbClr val="FF5F25"/>
                  </a:solidFill>
                  <a:latin typeface="+mj-lt"/>
                  <a:cs typeface="Gill Sans MT"/>
                </a:rPr>
                <a:t>Using</a:t>
              </a:r>
              <a:r>
                <a:rPr lang="en-US" sz="2200" b="1" dirty="0">
                  <a:solidFill>
                    <a:srgbClr val="FF5F25"/>
                  </a:solidFill>
                  <a:latin typeface="+mj-lt"/>
                  <a:cs typeface="Gill Sans MT"/>
                </a:rPr>
                <a:t>-Memory</a:t>
              </a:r>
              <a:r>
                <a:rPr lang="en-US" sz="2200" dirty="0">
                  <a:solidFill>
                    <a:srgbClr val="000000"/>
                  </a:solidFill>
                  <a:latin typeface="+mj-lt"/>
                  <a:cs typeface="Gill Sans MT"/>
                </a:rPr>
                <a:t>: uses the analog </a:t>
              </a:r>
              <a:r>
                <a:rPr lang="en-US" sz="2200" dirty="0">
                  <a:solidFill>
                    <a:srgbClr val="FF5F25"/>
                  </a:solidFill>
                  <a:latin typeface="+mj-lt"/>
                  <a:cs typeface="Gill Sans MT"/>
                </a:rPr>
                <a:t>operational principles of </a:t>
              </a:r>
              <a:br>
                <a:rPr lang="en-US" sz="2200" dirty="0">
                  <a:solidFill>
                    <a:srgbClr val="FF5F25"/>
                  </a:solidFill>
                  <a:latin typeface="+mj-lt"/>
                  <a:cs typeface="Gill Sans MT"/>
                </a:rPr>
              </a:br>
              <a:r>
                <a:rPr lang="en-US" sz="2200" dirty="0">
                  <a:solidFill>
                    <a:srgbClr val="FF5F25"/>
                  </a:solidFill>
                  <a:latin typeface="+mj-lt"/>
                  <a:cs typeface="Gill Sans MT"/>
                </a:rPr>
                <a:t>memory cells </a:t>
              </a:r>
              <a:r>
                <a:rPr lang="en-US" sz="2200" dirty="0">
                  <a:solidFill>
                    <a:srgbClr val="000000"/>
                  </a:solidFill>
                  <a:latin typeface="+mj-lt"/>
                  <a:cs typeface="Gill Sans MT"/>
                </a:rPr>
                <a:t>to perform computation</a:t>
              </a:r>
            </a:p>
          </p:txBody>
        </p:sp>
      </p:grpSp>
      <p:grpSp>
        <p:nvGrpSpPr>
          <p:cNvPr id="374" name="Group 147">
            <a:extLst>
              <a:ext uri="{FF2B5EF4-FFF2-40B4-BE49-F238E27FC236}">
                <a16:creationId xmlns:a16="http://schemas.microsoft.com/office/drawing/2014/main" id="{9A994926-ECB8-15F9-8AD9-9F898FA5884C}"/>
              </a:ext>
            </a:extLst>
          </p:cNvPr>
          <p:cNvGrpSpPr/>
          <p:nvPr/>
        </p:nvGrpSpPr>
        <p:grpSpPr>
          <a:xfrm>
            <a:off x="6474270" y="3990552"/>
            <a:ext cx="2310105" cy="2244814"/>
            <a:chOff x="6505615" y="3874932"/>
            <a:chExt cx="2310105" cy="2244814"/>
          </a:xfrm>
        </p:grpSpPr>
        <p:sp>
          <p:nvSpPr>
            <p:cNvPr id="375" name="TextBox 148">
              <a:extLst>
                <a:ext uri="{FF2B5EF4-FFF2-40B4-BE49-F238E27FC236}">
                  <a16:creationId xmlns:a16="http://schemas.microsoft.com/office/drawing/2014/main" id="{4F407939-8119-9A40-D99B-4C848121CF9E}"/>
                </a:ext>
              </a:extLst>
            </p:cNvPr>
            <p:cNvSpPr txBox="1"/>
            <p:nvPr/>
          </p:nvSpPr>
          <p:spPr>
            <a:xfrm>
              <a:off x="7136275" y="3874932"/>
              <a:ext cx="1679445" cy="430887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FF5F25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Processing-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FF5F25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rPr>
                <a:t>Using-DRAM</a:t>
              </a:r>
            </a:p>
          </p:txBody>
        </p:sp>
        <p:grpSp>
          <p:nvGrpSpPr>
            <p:cNvPr id="376" name="Group 151">
              <a:extLst>
                <a:ext uri="{FF2B5EF4-FFF2-40B4-BE49-F238E27FC236}">
                  <a16:creationId xmlns:a16="http://schemas.microsoft.com/office/drawing/2014/main" id="{FD0F39FB-F9D6-9DD9-75B1-B5DE2FDC4A4D}"/>
                </a:ext>
              </a:extLst>
            </p:cNvPr>
            <p:cNvGrpSpPr/>
            <p:nvPr/>
          </p:nvGrpSpPr>
          <p:grpSpPr>
            <a:xfrm>
              <a:off x="6505615" y="4269171"/>
              <a:ext cx="2072910" cy="1850575"/>
              <a:chOff x="6505615" y="4269171"/>
              <a:chExt cx="2072910" cy="1850575"/>
            </a:xfrm>
          </p:grpSpPr>
          <p:sp>
            <p:nvSpPr>
              <p:cNvPr id="377" name="Trapezoid 152">
                <a:extLst>
                  <a:ext uri="{FF2B5EF4-FFF2-40B4-BE49-F238E27FC236}">
                    <a16:creationId xmlns:a16="http://schemas.microsoft.com/office/drawing/2014/main" id="{882066C2-840A-0587-D9EA-F45D7A2B2A32}"/>
                  </a:ext>
                </a:extLst>
              </p:cNvPr>
              <p:cNvSpPr/>
              <p:nvPr/>
            </p:nvSpPr>
            <p:spPr>
              <a:xfrm rot="16200000">
                <a:off x="5839693" y="4935093"/>
                <a:ext cx="1581693" cy="249849"/>
              </a:xfrm>
              <a:prstGeom prst="trapezoid">
                <a:avLst>
                  <a:gd name="adj" fmla="val 82574"/>
                </a:avLst>
              </a:prstGeom>
              <a:solidFill>
                <a:srgbClr val="1982C3">
                  <a:lumMod val="20000"/>
                  <a:lumOff val="80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cxnSp>
            <p:nvCxnSpPr>
              <p:cNvPr id="378" name="Straight Connector 153">
                <a:extLst>
                  <a:ext uri="{FF2B5EF4-FFF2-40B4-BE49-F238E27FC236}">
                    <a16:creationId xmlns:a16="http://schemas.microsoft.com/office/drawing/2014/main" id="{B5877FD2-CBC8-E3F0-6EC9-A17C0E8D1450}"/>
                  </a:ext>
                </a:extLst>
              </p:cNvPr>
              <p:cNvCxnSpPr>
                <a:cxnSpLocks/>
                <a:endCxn id="391" idx="0"/>
              </p:cNvCxnSpPr>
              <p:nvPr/>
            </p:nvCxnSpPr>
            <p:spPr>
              <a:xfrm>
                <a:off x="6936106" y="4634507"/>
                <a:ext cx="133387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79" name="Straight Connector 154">
                <a:extLst>
                  <a:ext uri="{FF2B5EF4-FFF2-40B4-BE49-F238E27FC236}">
                    <a16:creationId xmlns:a16="http://schemas.microsoft.com/office/drawing/2014/main" id="{7482B768-3126-53D2-D44F-163F857345FC}"/>
                  </a:ext>
                </a:extLst>
              </p:cNvPr>
              <p:cNvCxnSpPr>
                <a:cxnSpLocks/>
                <a:endCxn id="424" idx="0"/>
              </p:cNvCxnSpPr>
              <p:nvPr/>
            </p:nvCxnSpPr>
            <p:spPr>
              <a:xfrm>
                <a:off x="6936106" y="5514107"/>
                <a:ext cx="133387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0" name="Straight Connector 155">
                <a:extLst>
                  <a:ext uri="{FF2B5EF4-FFF2-40B4-BE49-F238E27FC236}">
                    <a16:creationId xmlns:a16="http://schemas.microsoft.com/office/drawing/2014/main" id="{A4851472-AAC7-4053-DEBD-665CF5AEAA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6106" y="4516136"/>
                <a:ext cx="0" cy="1115308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1" name="Straight Connector 156">
                <a:extLst>
                  <a:ext uri="{FF2B5EF4-FFF2-40B4-BE49-F238E27FC236}">
                    <a16:creationId xmlns:a16="http://schemas.microsoft.com/office/drawing/2014/main" id="{042E8042-9E48-BAA8-CD4D-7166EF201C64}"/>
                  </a:ext>
                </a:extLst>
              </p:cNvPr>
              <p:cNvCxnSpPr>
                <a:cxnSpLocks/>
                <a:stCxn id="377" idx="2"/>
              </p:cNvCxnSpPr>
              <p:nvPr/>
            </p:nvCxnSpPr>
            <p:spPr>
              <a:xfrm>
                <a:off x="6755464" y="5060017"/>
                <a:ext cx="16537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382" name="Group 157">
                <a:extLst>
                  <a:ext uri="{FF2B5EF4-FFF2-40B4-BE49-F238E27FC236}">
                    <a16:creationId xmlns:a16="http://schemas.microsoft.com/office/drawing/2014/main" id="{30E17559-DE85-457B-AFA1-37DCA75A4ED6}"/>
                  </a:ext>
                </a:extLst>
              </p:cNvPr>
              <p:cNvGrpSpPr/>
              <p:nvPr/>
            </p:nvGrpSpPr>
            <p:grpSpPr>
              <a:xfrm>
                <a:off x="7069492" y="4319864"/>
                <a:ext cx="1509033" cy="1799882"/>
                <a:chOff x="7069492" y="4319864"/>
                <a:chExt cx="1509033" cy="1799882"/>
              </a:xfrm>
            </p:grpSpPr>
            <p:grpSp>
              <p:nvGrpSpPr>
                <p:cNvPr id="383" name="Group 158">
                  <a:extLst>
                    <a:ext uri="{FF2B5EF4-FFF2-40B4-BE49-F238E27FC236}">
                      <a16:creationId xmlns:a16="http://schemas.microsoft.com/office/drawing/2014/main" id="{6A99C455-FCC8-8132-22F2-DD33D3B26B60}"/>
                    </a:ext>
                  </a:extLst>
                </p:cNvPr>
                <p:cNvGrpSpPr/>
                <p:nvPr/>
              </p:nvGrpSpPr>
              <p:grpSpPr>
                <a:xfrm>
                  <a:off x="7069492" y="5200300"/>
                  <a:ext cx="1509033" cy="919446"/>
                  <a:chOff x="4697310" y="1380763"/>
                  <a:chExt cx="1347890" cy="796381"/>
                </a:xfrm>
              </p:grpSpPr>
              <p:grpSp>
                <p:nvGrpSpPr>
                  <p:cNvPr id="423" name="Group 198">
                    <a:extLst>
                      <a:ext uri="{FF2B5EF4-FFF2-40B4-BE49-F238E27FC236}">
                        <a16:creationId xmlns:a16="http://schemas.microsoft.com/office/drawing/2014/main" id="{A0395DAD-38AE-EDD1-5B3F-D6B8E12EAF45}"/>
                      </a:ext>
                    </a:extLst>
                  </p:cNvPr>
                  <p:cNvGrpSpPr/>
                  <p:nvPr/>
                </p:nvGrpSpPr>
                <p:grpSpPr>
                  <a:xfrm>
                    <a:off x="4961468" y="1380763"/>
                    <a:ext cx="1083732" cy="796381"/>
                    <a:chOff x="4961468" y="1380763"/>
                    <a:chExt cx="1083732" cy="796381"/>
                  </a:xfrm>
                </p:grpSpPr>
                <p:sp>
                  <p:nvSpPr>
                    <p:cNvPr id="428" name="Rectangle 203">
                      <a:extLst>
                        <a:ext uri="{FF2B5EF4-FFF2-40B4-BE49-F238E27FC236}">
                          <a16:creationId xmlns:a16="http://schemas.microsoft.com/office/drawing/2014/main" id="{9668AA0E-DEC3-29F6-803F-087E11577F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61468" y="1380763"/>
                      <a:ext cx="1083732" cy="5930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429" name="Group 204">
                      <a:extLst>
                        <a:ext uri="{FF2B5EF4-FFF2-40B4-BE49-F238E27FC236}">
                          <a16:creationId xmlns:a16="http://schemas.microsoft.com/office/drawing/2014/main" id="{C854E450-50CE-B4CA-03CF-BFF262C63A7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94689" y="1414865"/>
                      <a:ext cx="996193" cy="762279"/>
                      <a:chOff x="4994689" y="1414865"/>
                      <a:chExt cx="996193" cy="762279"/>
                    </a:xfrm>
                  </p:grpSpPr>
                  <p:cxnSp>
                    <p:nvCxnSpPr>
                      <p:cNvPr id="430" name="Straight Connector 205">
                        <a:extLst>
                          <a:ext uri="{FF2B5EF4-FFF2-40B4-BE49-F238E27FC236}">
                            <a16:creationId xmlns:a16="http://schemas.microsoft.com/office/drawing/2014/main" id="{F2830A59-E2CB-B250-FC8E-354A5DDB718F}"/>
                          </a:ext>
                        </a:extLst>
                      </p:cNvPr>
                      <p:cNvCxnSpPr>
                        <a:cxnSpLocks/>
                        <a:stCxn id="441" idx="2"/>
                        <a:endCxn id="445" idx="6"/>
                      </p:cNvCxnSpPr>
                      <p:nvPr/>
                    </p:nvCxnSpPr>
                    <p:spPr>
                      <a:xfrm flipV="1">
                        <a:off x="4995336" y="1676639"/>
                        <a:ext cx="995546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431" name="Straight Connector 206">
                        <a:extLst>
                          <a:ext uri="{FF2B5EF4-FFF2-40B4-BE49-F238E27FC236}">
                            <a16:creationId xmlns:a16="http://schemas.microsoft.com/office/drawing/2014/main" id="{57CDAA13-1A5A-4638-D4F7-B4344A2FD3EA}"/>
                          </a:ext>
                        </a:extLst>
                      </p:cNvPr>
                      <p:cNvCxnSpPr>
                        <a:cxnSpLocks/>
                        <a:stCxn id="442" idx="2"/>
                        <a:endCxn id="446" idx="6"/>
                      </p:cNvCxnSpPr>
                      <p:nvPr/>
                    </p:nvCxnSpPr>
                    <p:spPr>
                      <a:xfrm flipV="1">
                        <a:off x="4995335" y="1856558"/>
                        <a:ext cx="995546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432" name="Straight Connector 207">
                        <a:extLst>
                          <a:ext uri="{FF2B5EF4-FFF2-40B4-BE49-F238E27FC236}">
                            <a16:creationId xmlns:a16="http://schemas.microsoft.com/office/drawing/2014/main" id="{9D23CBA2-35BE-44A6-7DBF-ABEC7385851C}"/>
                          </a:ext>
                        </a:extLst>
                      </p:cNvPr>
                      <p:cNvCxnSpPr>
                        <a:cxnSpLocks/>
                        <a:stCxn id="443" idx="2"/>
                        <a:endCxn id="447" idx="6"/>
                      </p:cNvCxnSpPr>
                      <p:nvPr/>
                    </p:nvCxnSpPr>
                    <p:spPr>
                      <a:xfrm flipV="1">
                        <a:off x="4994689" y="1496974"/>
                        <a:ext cx="995546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grpSp>
                    <p:nvGrpSpPr>
                      <p:cNvPr id="433" name="Group 208">
                        <a:extLst>
                          <a:ext uri="{FF2B5EF4-FFF2-40B4-BE49-F238E27FC236}">
                            <a16:creationId xmlns:a16="http://schemas.microsoft.com/office/drawing/2014/main" id="{9B16EE1A-BC38-1553-3E77-57DE8FA2F1B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04995" y="1424282"/>
                        <a:ext cx="146030" cy="752862"/>
                        <a:chOff x="5204995" y="1424282"/>
                        <a:chExt cx="146030" cy="752862"/>
                      </a:xfrm>
                    </p:grpSpPr>
                    <p:cxnSp>
                      <p:nvCxnSpPr>
                        <p:cNvPr id="452" name="Straight Connector 227">
                          <a:extLst>
                            <a:ext uri="{FF2B5EF4-FFF2-40B4-BE49-F238E27FC236}">
                              <a16:creationId xmlns:a16="http://schemas.microsoft.com/office/drawing/2014/main" id="{79CFBEF3-C783-5CC6-9F6D-0CC3686E6D7A}"/>
                            </a:ext>
                          </a:extLst>
                        </p:cNvPr>
                        <p:cNvCxnSpPr>
                          <a:cxnSpLocks/>
                          <a:stCxn id="455" idx="0"/>
                        </p:cNvCxnSpPr>
                        <p:nvPr/>
                      </p:nvCxnSpPr>
                      <p:spPr>
                        <a:xfrm>
                          <a:off x="5277687" y="1424282"/>
                          <a:ext cx="0" cy="752862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sp>
                      <p:nvSpPr>
                        <p:cNvPr id="453" name="Oval 452">
                          <a:extLst>
                            <a:ext uri="{FF2B5EF4-FFF2-40B4-BE49-F238E27FC236}">
                              <a16:creationId xmlns:a16="http://schemas.microsoft.com/office/drawing/2014/main" id="{5050C67F-A6C7-4754-AB9F-830623830F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2" y="1603947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4" name="Oval 453">
                          <a:extLst>
                            <a:ext uri="{FF2B5EF4-FFF2-40B4-BE49-F238E27FC236}">
                              <a16:creationId xmlns:a16="http://schemas.microsoft.com/office/drawing/2014/main" id="{9C1BFCF8-0628-8451-DBDE-E4D9D906EC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1" y="1783866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5" name="Oval 454">
                          <a:extLst>
                            <a:ext uri="{FF2B5EF4-FFF2-40B4-BE49-F238E27FC236}">
                              <a16:creationId xmlns:a16="http://schemas.microsoft.com/office/drawing/2014/main" id="{692E48E8-4356-54AC-7126-B79D5D2D7D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4995" y="1424282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434" name="Group 209">
                        <a:extLst>
                          <a:ext uri="{FF2B5EF4-FFF2-40B4-BE49-F238E27FC236}">
                            <a16:creationId xmlns:a16="http://schemas.microsoft.com/office/drawing/2014/main" id="{4604684A-96A8-3F47-D356-9F4D6F2B984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419036" y="1419988"/>
                        <a:ext cx="146030" cy="757156"/>
                        <a:chOff x="5204995" y="1424282"/>
                        <a:chExt cx="146030" cy="757156"/>
                      </a:xfrm>
                    </p:grpSpPr>
                    <p:cxnSp>
                      <p:nvCxnSpPr>
                        <p:cNvPr id="448" name="Straight Connector 223">
                          <a:extLst>
                            <a:ext uri="{FF2B5EF4-FFF2-40B4-BE49-F238E27FC236}">
                              <a16:creationId xmlns:a16="http://schemas.microsoft.com/office/drawing/2014/main" id="{30474518-AB13-6741-DFE9-E8928D8379D2}"/>
                            </a:ext>
                          </a:extLst>
                        </p:cNvPr>
                        <p:cNvCxnSpPr>
                          <a:cxnSpLocks/>
                          <a:stCxn id="451" idx="0"/>
                        </p:cNvCxnSpPr>
                        <p:nvPr/>
                      </p:nvCxnSpPr>
                      <p:spPr>
                        <a:xfrm>
                          <a:off x="5277687" y="1424282"/>
                          <a:ext cx="0" cy="757156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sp>
                      <p:nvSpPr>
                        <p:cNvPr id="449" name="Oval 448">
                          <a:extLst>
                            <a:ext uri="{FF2B5EF4-FFF2-40B4-BE49-F238E27FC236}">
                              <a16:creationId xmlns:a16="http://schemas.microsoft.com/office/drawing/2014/main" id="{5D3E23A3-BF9C-0968-1560-D51248E47F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2" y="1603947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0" name="Oval 449">
                          <a:extLst>
                            <a:ext uri="{FF2B5EF4-FFF2-40B4-BE49-F238E27FC236}">
                              <a16:creationId xmlns:a16="http://schemas.microsoft.com/office/drawing/2014/main" id="{370EA3E0-4EA4-8C59-5017-D53DB5AAEB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1" y="1783866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1" name="Oval 450">
                          <a:extLst>
                            <a:ext uri="{FF2B5EF4-FFF2-40B4-BE49-F238E27FC236}">
                              <a16:creationId xmlns:a16="http://schemas.microsoft.com/office/drawing/2014/main" id="{3BDEE342-8444-FBD3-B801-4995538365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4995" y="1424282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435" name="Oval 434">
                        <a:extLst>
                          <a:ext uri="{FF2B5EF4-FFF2-40B4-BE49-F238E27FC236}">
                            <a16:creationId xmlns:a16="http://schemas.microsoft.com/office/drawing/2014/main" id="{D6063530-0604-8A27-A917-CB262D9A9C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33076" y="1599653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Arial" panose="020B0604020202020204" pitchFamily="34" charset="0"/>
                          </a:rPr>
                          <a:t>…</a:t>
                        </a:r>
                      </a:p>
                    </p:txBody>
                  </p:sp>
                  <p:grpSp>
                    <p:nvGrpSpPr>
                      <p:cNvPr id="436" name="Group 211">
                        <a:extLst>
                          <a:ext uri="{FF2B5EF4-FFF2-40B4-BE49-F238E27FC236}">
                            <a16:creationId xmlns:a16="http://schemas.microsoft.com/office/drawing/2014/main" id="{46BFE489-C046-6679-47A4-F3B0102819A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44852" y="1424282"/>
                        <a:ext cx="146030" cy="752862"/>
                        <a:chOff x="5204995" y="1424282"/>
                        <a:chExt cx="146030" cy="752862"/>
                      </a:xfrm>
                    </p:grpSpPr>
                    <p:cxnSp>
                      <p:nvCxnSpPr>
                        <p:cNvPr id="444" name="Straight Connector 219">
                          <a:extLst>
                            <a:ext uri="{FF2B5EF4-FFF2-40B4-BE49-F238E27FC236}">
                              <a16:creationId xmlns:a16="http://schemas.microsoft.com/office/drawing/2014/main" id="{4C3FFCAD-D6D2-4BD4-958F-E6C198789B04}"/>
                            </a:ext>
                          </a:extLst>
                        </p:cNvPr>
                        <p:cNvCxnSpPr>
                          <a:cxnSpLocks/>
                          <a:stCxn id="447" idx="0"/>
                        </p:cNvCxnSpPr>
                        <p:nvPr/>
                      </p:nvCxnSpPr>
                      <p:spPr>
                        <a:xfrm>
                          <a:off x="5277687" y="1424282"/>
                          <a:ext cx="0" cy="752862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sp>
                      <p:nvSpPr>
                        <p:cNvPr id="445" name="Oval 444">
                          <a:extLst>
                            <a:ext uri="{FF2B5EF4-FFF2-40B4-BE49-F238E27FC236}">
                              <a16:creationId xmlns:a16="http://schemas.microsoft.com/office/drawing/2014/main" id="{36FB1B36-2B4C-8FC0-3DD1-007A1B98D0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2" y="1603947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6" name="Oval 445">
                          <a:extLst>
                            <a:ext uri="{FF2B5EF4-FFF2-40B4-BE49-F238E27FC236}">
                              <a16:creationId xmlns:a16="http://schemas.microsoft.com/office/drawing/2014/main" id="{2C955481-90CA-2F7E-20C2-5CC7DC0AA0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1" y="1783866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7" name="Oval 446">
                          <a:extLst>
                            <a:ext uri="{FF2B5EF4-FFF2-40B4-BE49-F238E27FC236}">
                              <a16:creationId xmlns:a16="http://schemas.microsoft.com/office/drawing/2014/main" id="{1075102C-9F82-950B-A063-570114C614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4995" y="1424282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437" name="Group 212">
                        <a:extLst>
                          <a:ext uri="{FF2B5EF4-FFF2-40B4-BE49-F238E27FC236}">
                            <a16:creationId xmlns:a16="http://schemas.microsoft.com/office/drawing/2014/main" id="{D2FE6A7A-50F0-83CD-0606-29340E753E9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994689" y="1429152"/>
                        <a:ext cx="146030" cy="747992"/>
                        <a:chOff x="5204995" y="1424282"/>
                        <a:chExt cx="146030" cy="747992"/>
                      </a:xfrm>
                    </p:grpSpPr>
                    <p:cxnSp>
                      <p:nvCxnSpPr>
                        <p:cNvPr id="440" name="Straight Connector 215">
                          <a:extLst>
                            <a:ext uri="{FF2B5EF4-FFF2-40B4-BE49-F238E27FC236}">
                              <a16:creationId xmlns:a16="http://schemas.microsoft.com/office/drawing/2014/main" id="{5841E385-DBD1-5C8F-E7F6-0E09276E6E5A}"/>
                            </a:ext>
                          </a:extLst>
                        </p:cNvPr>
                        <p:cNvCxnSpPr>
                          <a:cxnSpLocks/>
                          <a:stCxn id="443" idx="0"/>
                        </p:cNvCxnSpPr>
                        <p:nvPr/>
                      </p:nvCxnSpPr>
                      <p:spPr>
                        <a:xfrm>
                          <a:off x="5277687" y="1424282"/>
                          <a:ext cx="0" cy="747992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sp>
                      <p:nvSpPr>
                        <p:cNvPr id="441" name="Oval 440">
                          <a:extLst>
                            <a:ext uri="{FF2B5EF4-FFF2-40B4-BE49-F238E27FC236}">
                              <a16:creationId xmlns:a16="http://schemas.microsoft.com/office/drawing/2014/main" id="{F1E945BC-962A-2313-4A40-8DCE2EB7FD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2" y="1603947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2" name="Oval 441">
                          <a:extLst>
                            <a:ext uri="{FF2B5EF4-FFF2-40B4-BE49-F238E27FC236}">
                              <a16:creationId xmlns:a16="http://schemas.microsoft.com/office/drawing/2014/main" id="{07B03BBC-2303-70BE-3FF9-51F7853DE7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5641" y="1783866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3" name="Oval 442">
                          <a:extLst>
                            <a:ext uri="{FF2B5EF4-FFF2-40B4-BE49-F238E27FC236}">
                              <a16:creationId xmlns:a16="http://schemas.microsoft.com/office/drawing/2014/main" id="{3DE10CE4-D745-B701-D0A7-60D7D77446D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4995" y="1424282"/>
                          <a:ext cx="145383" cy="145383"/>
                        </a:xfrm>
                        <a:prstGeom prst="ellipse">
                          <a:avLst/>
                        </a:prstGeom>
                        <a:solidFill>
                          <a:srgbClr val="FF595E"/>
                        </a:solidFill>
                        <a:ln w="12700" cap="flat" cmpd="sng" algn="ctr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438" name="Oval 437">
                        <a:extLst>
                          <a:ext uri="{FF2B5EF4-FFF2-40B4-BE49-F238E27FC236}">
                            <a16:creationId xmlns:a16="http://schemas.microsoft.com/office/drawing/2014/main" id="{63B8EDD5-2D10-2EB5-A018-62AB164CBD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36464" y="1414865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9" name="Oval 438">
                        <a:extLst>
                          <a:ext uri="{FF2B5EF4-FFF2-40B4-BE49-F238E27FC236}">
                            <a16:creationId xmlns:a16="http://schemas.microsoft.com/office/drawing/2014/main" id="{B30AFD9C-70AE-41D4-C02B-8E73BA7C51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30166" y="1787487"/>
                        <a:ext cx="145383" cy="145383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424" name="Trapezoid 199">
                    <a:extLst>
                      <a:ext uri="{FF2B5EF4-FFF2-40B4-BE49-F238E27FC236}">
                        <a16:creationId xmlns:a16="http://schemas.microsoft.com/office/drawing/2014/main" id="{90807DD4-18D9-0A7D-93B8-04C4246C8E2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534878" y="1580684"/>
                    <a:ext cx="487028" cy="162163"/>
                  </a:xfrm>
                  <a:prstGeom prst="trapezoid">
                    <a:avLst>
                      <a:gd name="adj" fmla="val 34124"/>
                    </a:avLst>
                  </a:prstGeom>
                  <a:solidFill>
                    <a:srgbClr val="1982C3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5" name="Rectangle 200">
                    <a:extLst>
                      <a:ext uri="{FF2B5EF4-FFF2-40B4-BE49-F238E27FC236}">
                        <a16:creationId xmlns:a16="http://schemas.microsoft.com/office/drawing/2014/main" id="{E1323291-E35A-F468-7BAC-492096F89D03}"/>
                      </a:ext>
                    </a:extLst>
                  </p:cNvPr>
                  <p:cNvSpPr/>
                  <p:nvPr/>
                </p:nvSpPr>
                <p:spPr>
                  <a:xfrm>
                    <a:off x="4961468" y="1974809"/>
                    <a:ext cx="1083732" cy="111866"/>
                  </a:xfrm>
                  <a:prstGeom prst="rect">
                    <a:avLst/>
                  </a:prstGeom>
                  <a:solidFill>
                    <a:srgbClr val="8AC926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426" name="Straight Connector 201">
                    <a:extLst>
                      <a:ext uri="{FF2B5EF4-FFF2-40B4-BE49-F238E27FC236}">
                        <a16:creationId xmlns:a16="http://schemas.microsoft.com/office/drawing/2014/main" id="{EB21BF76-E2E7-5E5E-592A-648C406627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852605" y="1560248"/>
                    <a:ext cx="108863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27" name="Straight Connector 202">
                    <a:extLst>
                      <a:ext uri="{FF2B5EF4-FFF2-40B4-BE49-F238E27FC236}">
                        <a16:creationId xmlns:a16="http://schemas.microsoft.com/office/drawing/2014/main" id="{DC17FB5E-6450-13D5-CF22-48BD39798A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852605" y="1763683"/>
                    <a:ext cx="108863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384" name="Straight Connector 159">
                  <a:extLst>
                    <a:ext uri="{FF2B5EF4-FFF2-40B4-BE49-F238E27FC236}">
                      <a16:creationId xmlns:a16="http://schemas.microsoft.com/office/drawing/2014/main" id="{A5B329A8-5391-D08F-16B7-0F4FF93905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97996" y="6017421"/>
                  <a:ext cx="0" cy="10232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385" name="Group 160">
                  <a:extLst>
                    <a:ext uri="{FF2B5EF4-FFF2-40B4-BE49-F238E27FC236}">
                      <a16:creationId xmlns:a16="http://schemas.microsoft.com/office/drawing/2014/main" id="{D29D2F4D-827E-9415-0304-9226EC5113BA}"/>
                    </a:ext>
                  </a:extLst>
                </p:cNvPr>
                <p:cNvGrpSpPr/>
                <p:nvPr/>
              </p:nvGrpSpPr>
              <p:grpSpPr>
                <a:xfrm>
                  <a:off x="7069492" y="4319864"/>
                  <a:ext cx="1509033" cy="880436"/>
                  <a:chOff x="7069492" y="4319864"/>
                  <a:chExt cx="1509033" cy="880436"/>
                </a:xfrm>
              </p:grpSpPr>
              <p:cxnSp>
                <p:nvCxnSpPr>
                  <p:cNvPr id="386" name="Straight Connector 161">
                    <a:extLst>
                      <a:ext uri="{FF2B5EF4-FFF2-40B4-BE49-F238E27FC236}">
                        <a16:creationId xmlns:a16="http://schemas.microsoft.com/office/drawing/2014/main" id="{D13554F8-7340-D4B8-3A1A-5B94EBCB854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95254" y="5134860"/>
                    <a:ext cx="0" cy="6544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</p:cxnSp>
              <p:grpSp>
                <p:nvGrpSpPr>
                  <p:cNvPr id="387" name="Group 162">
                    <a:extLst>
                      <a:ext uri="{FF2B5EF4-FFF2-40B4-BE49-F238E27FC236}">
                        <a16:creationId xmlns:a16="http://schemas.microsoft.com/office/drawing/2014/main" id="{807D4C9D-45EC-A1E2-4102-7D6F969C7494}"/>
                      </a:ext>
                    </a:extLst>
                  </p:cNvPr>
                  <p:cNvGrpSpPr/>
                  <p:nvPr/>
                </p:nvGrpSpPr>
                <p:grpSpPr>
                  <a:xfrm>
                    <a:off x="7069492" y="4319864"/>
                    <a:ext cx="1509033" cy="880436"/>
                    <a:chOff x="7069492" y="4319864"/>
                    <a:chExt cx="1509033" cy="880436"/>
                  </a:xfrm>
                </p:grpSpPr>
                <p:grpSp>
                  <p:nvGrpSpPr>
                    <p:cNvPr id="388" name="Group 163">
                      <a:extLst>
                        <a:ext uri="{FF2B5EF4-FFF2-40B4-BE49-F238E27FC236}">
                          <a16:creationId xmlns:a16="http://schemas.microsoft.com/office/drawing/2014/main" id="{84254EAA-36EB-7638-4B49-1D515B3764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69492" y="4319864"/>
                      <a:ext cx="1509033" cy="880436"/>
                      <a:chOff x="4697310" y="1380763"/>
                      <a:chExt cx="1347890" cy="762593"/>
                    </a:xfrm>
                  </p:grpSpPr>
                  <p:grpSp>
                    <p:nvGrpSpPr>
                      <p:cNvPr id="390" name="Group 165">
                        <a:extLst>
                          <a:ext uri="{FF2B5EF4-FFF2-40B4-BE49-F238E27FC236}">
                            <a16:creationId xmlns:a16="http://schemas.microsoft.com/office/drawing/2014/main" id="{6D6C6B61-6E17-7B74-3314-77C83229711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961465" y="1380763"/>
                        <a:ext cx="1083732" cy="762593"/>
                        <a:chOff x="4961465" y="1380763"/>
                        <a:chExt cx="1083732" cy="762593"/>
                      </a:xfrm>
                    </p:grpSpPr>
                    <p:sp>
                      <p:nvSpPr>
                        <p:cNvPr id="395" name="Rectangle 170">
                          <a:extLst>
                            <a:ext uri="{FF2B5EF4-FFF2-40B4-BE49-F238E27FC236}">
                              <a16:creationId xmlns:a16="http://schemas.microsoft.com/office/drawing/2014/main" id="{4F27F3B9-AD5F-ECA6-3547-B7A569F29C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61465" y="1380763"/>
                          <a:ext cx="1083732" cy="593087"/>
                        </a:xfrm>
                        <a:prstGeom prst="rect">
                          <a:avLst/>
                        </a:prstGeom>
                        <a:solidFill>
                          <a:srgbClr val="FFE6DD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396" name="Group 171">
                          <a:extLst>
                            <a:ext uri="{FF2B5EF4-FFF2-40B4-BE49-F238E27FC236}">
                              <a16:creationId xmlns:a16="http://schemas.microsoft.com/office/drawing/2014/main" id="{DA486D7C-6A90-F321-F7CF-3F4910650E0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994689" y="1414865"/>
                          <a:ext cx="996193" cy="728491"/>
                          <a:chOff x="4994689" y="1414865"/>
                          <a:chExt cx="996193" cy="728491"/>
                        </a:xfrm>
                      </p:grpSpPr>
                      <p:cxnSp>
                        <p:nvCxnSpPr>
                          <p:cNvPr id="397" name="Straight Connector 172">
                            <a:extLst>
                              <a:ext uri="{FF2B5EF4-FFF2-40B4-BE49-F238E27FC236}">
                                <a16:creationId xmlns:a16="http://schemas.microsoft.com/office/drawing/2014/main" id="{AF7291E0-F508-AF51-5CBC-9E56CCEB54A1}"/>
                              </a:ext>
                            </a:extLst>
                          </p:cNvPr>
                          <p:cNvCxnSpPr>
                            <a:cxnSpLocks/>
                            <a:stCxn id="408" idx="2"/>
                            <a:endCxn id="412" idx="6"/>
                          </p:cNvCxnSpPr>
                          <p:nvPr/>
                        </p:nvCxnSpPr>
                        <p:spPr>
                          <a:xfrm flipV="1">
                            <a:off x="4995336" y="1676639"/>
                            <a:ext cx="995546" cy="0"/>
                          </a:xfrm>
                          <a:prstGeom prst="line">
                            <a:avLst/>
                          </a:prstGeom>
                          <a:noFill/>
                          <a:ln w="12700" cap="flat" cmpd="sng" algn="ctr">
                            <a:solidFill>
                              <a:srgbClr val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</p:cxnSp>
                      <p:cxnSp>
                        <p:nvCxnSpPr>
                          <p:cNvPr id="398" name="Straight Connector 173">
                            <a:extLst>
                              <a:ext uri="{FF2B5EF4-FFF2-40B4-BE49-F238E27FC236}">
                                <a16:creationId xmlns:a16="http://schemas.microsoft.com/office/drawing/2014/main" id="{F0E11328-2D27-FA35-1B89-C92C970CC78F}"/>
                              </a:ext>
                            </a:extLst>
                          </p:cNvPr>
                          <p:cNvCxnSpPr>
                            <a:cxnSpLocks/>
                            <a:stCxn id="409" idx="2"/>
                            <a:endCxn id="413" idx="6"/>
                          </p:cNvCxnSpPr>
                          <p:nvPr/>
                        </p:nvCxnSpPr>
                        <p:spPr>
                          <a:xfrm flipV="1">
                            <a:off x="4995335" y="1856558"/>
                            <a:ext cx="995546" cy="0"/>
                          </a:xfrm>
                          <a:prstGeom prst="line">
                            <a:avLst/>
                          </a:prstGeom>
                          <a:noFill/>
                          <a:ln w="12700" cap="flat" cmpd="sng" algn="ctr">
                            <a:solidFill>
                              <a:srgbClr val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</p:cxnSp>
                      <p:cxnSp>
                        <p:nvCxnSpPr>
                          <p:cNvPr id="399" name="Straight Connector 174">
                            <a:extLst>
                              <a:ext uri="{FF2B5EF4-FFF2-40B4-BE49-F238E27FC236}">
                                <a16:creationId xmlns:a16="http://schemas.microsoft.com/office/drawing/2014/main" id="{7570F566-5705-94EA-03EC-8528C094E074}"/>
                              </a:ext>
                            </a:extLst>
                          </p:cNvPr>
                          <p:cNvCxnSpPr>
                            <a:cxnSpLocks/>
                            <a:stCxn id="410" idx="2"/>
                            <a:endCxn id="414" idx="6"/>
                          </p:cNvCxnSpPr>
                          <p:nvPr/>
                        </p:nvCxnSpPr>
                        <p:spPr>
                          <a:xfrm flipV="1">
                            <a:off x="4994689" y="1496974"/>
                            <a:ext cx="995546" cy="0"/>
                          </a:xfrm>
                          <a:prstGeom prst="line">
                            <a:avLst/>
                          </a:prstGeom>
                          <a:noFill/>
                          <a:ln w="12700" cap="flat" cmpd="sng" algn="ctr">
                            <a:solidFill>
                              <a:srgbClr val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</p:cxnSp>
                      <p:grpSp>
                        <p:nvGrpSpPr>
                          <p:cNvPr id="400" name="Group 175">
                            <a:extLst>
                              <a:ext uri="{FF2B5EF4-FFF2-40B4-BE49-F238E27FC236}">
                                <a16:creationId xmlns:a16="http://schemas.microsoft.com/office/drawing/2014/main" id="{94065F09-8850-92FD-CCFA-68567D702AF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204995" y="1424282"/>
                            <a:ext cx="146030" cy="719074"/>
                            <a:chOff x="5204995" y="1424282"/>
                            <a:chExt cx="146030" cy="719074"/>
                          </a:xfrm>
                        </p:grpSpPr>
                        <p:cxnSp>
                          <p:nvCxnSpPr>
                            <p:cNvPr id="419" name="Straight Connector 194">
                              <a:extLst>
                                <a:ext uri="{FF2B5EF4-FFF2-40B4-BE49-F238E27FC236}">
                                  <a16:creationId xmlns:a16="http://schemas.microsoft.com/office/drawing/2014/main" id="{8309102D-99BE-2E39-0E62-6BDAA2136743}"/>
                                </a:ext>
                              </a:extLst>
                            </p:cNvPr>
                            <p:cNvCxnSpPr>
                              <a:cxnSpLocks/>
                              <a:stCxn id="422" idx="0"/>
                            </p:cNvCxnSpPr>
                            <p:nvPr/>
                          </p:nvCxnSpPr>
                          <p:spPr>
                            <a:xfrm>
                              <a:off x="5277687" y="1424282"/>
                              <a:ext cx="0" cy="719074"/>
                            </a:xfrm>
                            <a:prstGeom prst="line">
                              <a:avLst/>
                            </a:prstGeom>
                            <a:noFill/>
                            <a:ln w="12700" cap="flat" cmpd="sng" algn="ctr">
                              <a:solidFill>
                                <a:srgbClr val="00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</p:cxnSp>
                        <p:sp>
                          <p:nvSpPr>
                            <p:cNvPr id="420" name="Oval 419">
                              <a:extLst>
                                <a:ext uri="{FF2B5EF4-FFF2-40B4-BE49-F238E27FC236}">
                                  <a16:creationId xmlns:a16="http://schemas.microsoft.com/office/drawing/2014/main" id="{BDC3AA50-C213-47C0-C0FB-FE51064E09D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2" y="1603947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421" name="Oval 420">
                              <a:extLst>
                                <a:ext uri="{FF2B5EF4-FFF2-40B4-BE49-F238E27FC236}">
                                  <a16:creationId xmlns:a16="http://schemas.microsoft.com/office/drawing/2014/main" id="{C1A32E45-F88C-2E13-055B-57B6304052E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1" y="1783866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422" name="Oval 421">
                              <a:extLst>
                                <a:ext uri="{FF2B5EF4-FFF2-40B4-BE49-F238E27FC236}">
                                  <a16:creationId xmlns:a16="http://schemas.microsoft.com/office/drawing/2014/main" id="{B4E2AA41-121C-CBDC-E20C-5E8E7BEEE37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4995" y="1424282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01" name="Group 176">
                            <a:extLst>
                              <a:ext uri="{FF2B5EF4-FFF2-40B4-BE49-F238E27FC236}">
                                <a16:creationId xmlns:a16="http://schemas.microsoft.com/office/drawing/2014/main" id="{3D84F507-A438-D320-65A2-96155DDCA7E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419036" y="1419988"/>
                            <a:ext cx="146030" cy="723368"/>
                            <a:chOff x="5204995" y="1424282"/>
                            <a:chExt cx="146030" cy="723368"/>
                          </a:xfrm>
                        </p:grpSpPr>
                        <p:cxnSp>
                          <p:nvCxnSpPr>
                            <p:cNvPr id="415" name="Straight Connector 190">
                              <a:extLst>
                                <a:ext uri="{FF2B5EF4-FFF2-40B4-BE49-F238E27FC236}">
                                  <a16:creationId xmlns:a16="http://schemas.microsoft.com/office/drawing/2014/main" id="{6F56BC4F-C847-0764-8F42-33C90667631B}"/>
                                </a:ext>
                              </a:extLst>
                            </p:cNvPr>
                            <p:cNvCxnSpPr>
                              <a:cxnSpLocks/>
                              <a:stCxn id="418" idx="0"/>
                              <a:endCxn id="428" idx="0"/>
                            </p:cNvCxnSpPr>
                            <p:nvPr/>
                          </p:nvCxnSpPr>
                          <p:spPr>
                            <a:xfrm>
                              <a:off x="5277687" y="1424282"/>
                              <a:ext cx="0" cy="723368"/>
                            </a:xfrm>
                            <a:prstGeom prst="line">
                              <a:avLst/>
                            </a:prstGeom>
                            <a:noFill/>
                            <a:ln w="12700" cap="flat" cmpd="sng" algn="ctr">
                              <a:solidFill>
                                <a:srgbClr val="00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</p:cxnSp>
                        <p:sp>
                          <p:nvSpPr>
                            <p:cNvPr id="416" name="Oval 415">
                              <a:extLst>
                                <a:ext uri="{FF2B5EF4-FFF2-40B4-BE49-F238E27FC236}">
                                  <a16:creationId xmlns:a16="http://schemas.microsoft.com/office/drawing/2014/main" id="{9920F794-94EF-804E-0179-27412FDEC0C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2" y="1603947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417" name="Oval 416">
                              <a:extLst>
                                <a:ext uri="{FF2B5EF4-FFF2-40B4-BE49-F238E27FC236}">
                                  <a16:creationId xmlns:a16="http://schemas.microsoft.com/office/drawing/2014/main" id="{B6EFF08E-2E29-32D3-BDBB-380749A686D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1" y="1783866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418" name="Oval 417">
                              <a:extLst>
                                <a:ext uri="{FF2B5EF4-FFF2-40B4-BE49-F238E27FC236}">
                                  <a16:creationId xmlns:a16="http://schemas.microsoft.com/office/drawing/2014/main" id="{53B77FBD-13C8-EFED-469E-32B2A5D4962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4995" y="1424282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02" name="Oval 401">
                            <a:extLst>
                              <a:ext uri="{FF2B5EF4-FFF2-40B4-BE49-F238E27FC236}">
                                <a16:creationId xmlns:a16="http://schemas.microsoft.com/office/drawing/2014/main" id="{9D351598-B656-3D7F-48B8-A49C25595A9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633076" y="1599653"/>
                            <a:ext cx="145383" cy="145383"/>
                          </a:xfrm>
                          <a:prstGeom prst="ellipse">
                            <a:avLst/>
                          </a:prstGeom>
                          <a:solidFill>
                            <a:srgbClr val="FFE6DD"/>
                          </a:solidFill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Arial" panose="020B0604020202020204" pitchFamily="34" charset="0"/>
                              </a:rPr>
                              <a:t>…</a:t>
                            </a:r>
                          </a:p>
                        </p:txBody>
                      </p:sp>
                      <p:grpSp>
                        <p:nvGrpSpPr>
                          <p:cNvPr id="403" name="Group 178">
                            <a:extLst>
                              <a:ext uri="{FF2B5EF4-FFF2-40B4-BE49-F238E27FC236}">
                                <a16:creationId xmlns:a16="http://schemas.microsoft.com/office/drawing/2014/main" id="{23589265-5BD6-552D-0816-FA641DE5B78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844852" y="1424282"/>
                            <a:ext cx="146030" cy="719074"/>
                            <a:chOff x="5204995" y="1424282"/>
                            <a:chExt cx="146030" cy="719074"/>
                          </a:xfrm>
                        </p:grpSpPr>
                        <p:cxnSp>
                          <p:nvCxnSpPr>
                            <p:cNvPr id="411" name="Straight Connector 186">
                              <a:extLst>
                                <a:ext uri="{FF2B5EF4-FFF2-40B4-BE49-F238E27FC236}">
                                  <a16:creationId xmlns:a16="http://schemas.microsoft.com/office/drawing/2014/main" id="{6154DA43-80C9-C002-1D55-A1000F8EA5FD}"/>
                                </a:ext>
                              </a:extLst>
                            </p:cNvPr>
                            <p:cNvCxnSpPr>
                              <a:cxnSpLocks/>
                              <a:stCxn id="414" idx="0"/>
                            </p:cNvCxnSpPr>
                            <p:nvPr/>
                          </p:nvCxnSpPr>
                          <p:spPr>
                            <a:xfrm>
                              <a:off x="5277687" y="1424282"/>
                              <a:ext cx="0" cy="719074"/>
                            </a:xfrm>
                            <a:prstGeom prst="line">
                              <a:avLst/>
                            </a:prstGeom>
                            <a:noFill/>
                            <a:ln w="12700" cap="flat" cmpd="sng" algn="ctr">
                              <a:solidFill>
                                <a:srgbClr val="00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</p:cxnSp>
                        <p:sp>
                          <p:nvSpPr>
                            <p:cNvPr id="412" name="Oval 411">
                              <a:extLst>
                                <a:ext uri="{FF2B5EF4-FFF2-40B4-BE49-F238E27FC236}">
                                  <a16:creationId xmlns:a16="http://schemas.microsoft.com/office/drawing/2014/main" id="{4604DFC6-8407-FEA7-ED85-D0B4FC03ED3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2" y="1603947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413" name="Oval 412">
                              <a:extLst>
                                <a:ext uri="{FF2B5EF4-FFF2-40B4-BE49-F238E27FC236}">
                                  <a16:creationId xmlns:a16="http://schemas.microsoft.com/office/drawing/2014/main" id="{2C14462D-A2D9-407C-07DD-74A8D94C0AD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1" y="1783866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414" name="Oval 413">
                              <a:extLst>
                                <a:ext uri="{FF2B5EF4-FFF2-40B4-BE49-F238E27FC236}">
                                  <a16:creationId xmlns:a16="http://schemas.microsoft.com/office/drawing/2014/main" id="{018F2355-2C37-AD2D-FD28-80DFB16190D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4995" y="1424282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04" name="Group 179">
                            <a:extLst>
                              <a:ext uri="{FF2B5EF4-FFF2-40B4-BE49-F238E27FC236}">
                                <a16:creationId xmlns:a16="http://schemas.microsoft.com/office/drawing/2014/main" id="{AD0D650C-DD4F-78CE-A8DB-7E9F0FAE641B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994689" y="1429152"/>
                            <a:ext cx="146030" cy="706836"/>
                            <a:chOff x="5204995" y="1424282"/>
                            <a:chExt cx="146030" cy="706836"/>
                          </a:xfrm>
                        </p:grpSpPr>
                        <p:cxnSp>
                          <p:nvCxnSpPr>
                            <p:cNvPr id="407" name="Straight Connector 182">
                              <a:extLst>
                                <a:ext uri="{FF2B5EF4-FFF2-40B4-BE49-F238E27FC236}">
                                  <a16:creationId xmlns:a16="http://schemas.microsoft.com/office/drawing/2014/main" id="{4C0679E8-87FA-187C-0DAE-B51E91E06D89}"/>
                                </a:ext>
                              </a:extLst>
                            </p:cNvPr>
                            <p:cNvCxnSpPr>
                              <a:cxnSpLocks/>
                              <a:stCxn id="410" idx="0"/>
                            </p:cNvCxnSpPr>
                            <p:nvPr/>
                          </p:nvCxnSpPr>
                          <p:spPr>
                            <a:xfrm>
                              <a:off x="5277687" y="1424282"/>
                              <a:ext cx="0" cy="706836"/>
                            </a:xfrm>
                            <a:prstGeom prst="line">
                              <a:avLst/>
                            </a:prstGeom>
                            <a:noFill/>
                            <a:ln w="12700" cap="flat" cmpd="sng" algn="ctr">
                              <a:solidFill>
                                <a:srgbClr val="00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</p:cxnSp>
                        <p:sp>
                          <p:nvSpPr>
                            <p:cNvPr id="408" name="Oval 407">
                              <a:extLst>
                                <a:ext uri="{FF2B5EF4-FFF2-40B4-BE49-F238E27FC236}">
                                  <a16:creationId xmlns:a16="http://schemas.microsoft.com/office/drawing/2014/main" id="{2DBB0FC6-B0A7-129D-0F92-1A5DB6ED700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2" y="1603947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409" name="Oval 408">
                              <a:extLst>
                                <a:ext uri="{FF2B5EF4-FFF2-40B4-BE49-F238E27FC236}">
                                  <a16:creationId xmlns:a16="http://schemas.microsoft.com/office/drawing/2014/main" id="{E107BE2E-2002-4D52-75CC-A21397E98CC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641" y="1783866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410" name="Oval 409">
                              <a:extLst>
                                <a:ext uri="{FF2B5EF4-FFF2-40B4-BE49-F238E27FC236}">
                                  <a16:creationId xmlns:a16="http://schemas.microsoft.com/office/drawing/2014/main" id="{02EEFE13-8BF3-BCF4-0467-B215B0E881B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4995" y="1424282"/>
                              <a:ext cx="145383" cy="145383"/>
                            </a:xfrm>
                            <a:prstGeom prst="ellipse">
                              <a:avLst/>
                            </a:prstGeom>
                            <a:solidFill>
                              <a:srgbClr val="FF595E"/>
                            </a:solidFill>
                            <a:ln w="12700" cap="flat" cmpd="sng" algn="ctr">
                              <a:solidFill>
                                <a:srgbClr val="FF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05" name="Oval 404">
                            <a:extLst>
                              <a:ext uri="{FF2B5EF4-FFF2-40B4-BE49-F238E27FC236}">
                                <a16:creationId xmlns:a16="http://schemas.microsoft.com/office/drawing/2014/main" id="{6424908B-8F77-5416-7A27-3A345AE8070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636464" y="1414865"/>
                            <a:ext cx="145383" cy="145383"/>
                          </a:xfrm>
                          <a:prstGeom prst="ellipse">
                            <a:avLst/>
                          </a:prstGeom>
                          <a:solidFill>
                            <a:srgbClr val="FFE6DD"/>
                          </a:solidFill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06" name="Oval 405">
                            <a:extLst>
                              <a:ext uri="{FF2B5EF4-FFF2-40B4-BE49-F238E27FC236}">
                                <a16:creationId xmlns:a16="http://schemas.microsoft.com/office/drawing/2014/main" id="{AE2F2946-8513-8F7B-65CF-FF7B4A6E8A8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630166" y="1787487"/>
                            <a:ext cx="145383" cy="145383"/>
                          </a:xfrm>
                          <a:prstGeom prst="ellipse">
                            <a:avLst/>
                          </a:prstGeom>
                          <a:solidFill>
                            <a:srgbClr val="FFE6DD"/>
                          </a:solidFill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91" name="Trapezoid 166">
                        <a:extLst>
                          <a:ext uri="{FF2B5EF4-FFF2-40B4-BE49-F238E27FC236}">
                            <a16:creationId xmlns:a16="http://schemas.microsoft.com/office/drawing/2014/main" id="{839695C6-D539-67C7-25A4-F6B739E75C3E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4534878" y="1580684"/>
                        <a:ext cx="487028" cy="162163"/>
                      </a:xfrm>
                      <a:prstGeom prst="trapezoid">
                        <a:avLst>
                          <a:gd name="adj" fmla="val 34124"/>
                        </a:avLst>
                      </a:prstGeom>
                      <a:solidFill>
                        <a:srgbClr val="1982C3">
                          <a:lumMod val="20000"/>
                          <a:lumOff val="80000"/>
                        </a:srgbClr>
                      </a:solidFill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92" name="Rectangle 167">
                        <a:extLst>
                          <a:ext uri="{FF2B5EF4-FFF2-40B4-BE49-F238E27FC236}">
                            <a16:creationId xmlns:a16="http://schemas.microsoft.com/office/drawing/2014/main" id="{78CB6E28-C719-21CD-6E4C-CF7BFFA2F5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61468" y="1969094"/>
                        <a:ext cx="1083732" cy="111866"/>
                      </a:xfrm>
                      <a:prstGeom prst="rect">
                        <a:avLst/>
                      </a:prstGeom>
                      <a:solidFill>
                        <a:srgbClr val="8AC926">
                          <a:lumMod val="20000"/>
                          <a:lumOff val="80000"/>
                        </a:srgbClr>
                      </a:solidFill>
                      <a:ln w="12700" cap="flat" cmpd="sng" algn="ctr">
                        <a:solidFill>
                          <a:srgbClr val="FF5F25"/>
                        </a:solidFill>
                        <a:prstDash val="dash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393" name="Straight Connector 168">
                        <a:extLst>
                          <a:ext uri="{FF2B5EF4-FFF2-40B4-BE49-F238E27FC236}">
                            <a16:creationId xmlns:a16="http://schemas.microsoft.com/office/drawing/2014/main" id="{54FBF227-8DF8-E396-E8BE-84E9EAA1F21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852605" y="1560248"/>
                        <a:ext cx="108863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94" name="Straight Connector 169">
                        <a:extLst>
                          <a:ext uri="{FF2B5EF4-FFF2-40B4-BE49-F238E27FC236}">
                            <a16:creationId xmlns:a16="http://schemas.microsoft.com/office/drawing/2014/main" id="{B9B2715F-6A41-EE60-BD0F-EAA46C3C076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852605" y="1763683"/>
                        <a:ext cx="108863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sp>
                  <p:nvSpPr>
                    <p:cNvPr id="389" name="Rectangle 164">
                      <a:extLst>
                        <a:ext uri="{FF2B5EF4-FFF2-40B4-BE49-F238E27FC236}">
                          <a16:creationId xmlns:a16="http://schemas.microsoft.com/office/drawing/2014/main" id="{11C85904-BC4D-3250-0AA7-EEEE7ECEFD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56464" y="4319864"/>
                      <a:ext cx="1222060" cy="679246"/>
                    </a:xfrm>
                    <a:prstGeom prst="rect">
                      <a:avLst/>
                    </a:prstGeom>
                    <a:noFill/>
                    <a:ln w="15875" cap="flat" cmpd="sng" algn="ctr">
                      <a:solidFill>
                        <a:srgbClr val="FF5F25"/>
                      </a:solidFill>
                      <a:prstDash val="sysDash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331C4-04AC-75DE-9CD0-DD2906957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6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DA89C-DC63-028A-81AF-CE2DBA4B3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21E79-ECFA-0843-72C6-C00A2205C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PNM-Based Genomics Attack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5A55-BF39-0DD5-741E-36C71BF68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31025"/>
            <a:ext cx="9143999" cy="52459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23F00"/>
                </a:solidFill>
              </a:rPr>
              <a:t>DNA read mapping</a:t>
            </a:r>
            <a:r>
              <a:rPr lang="en-US" sz="2400" dirty="0"/>
              <a:t>: a fundamental task in genomics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639A8D-3E8A-E15E-6B5F-A2FCE9768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6F67B-4B15-0837-94B9-26EF7FB8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50</a:t>
            </a:fld>
            <a:endParaRPr lang="tr-TR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7B97A2B-B338-D32B-BDF1-EEFBCBA31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726">
            <a:off x="514129" y="1212809"/>
            <a:ext cx="752109" cy="1781244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B74D4C5-ADA1-6990-D29A-85151F179532}"/>
              </a:ext>
            </a:extLst>
          </p:cNvPr>
          <p:cNvGraphicFramePr>
            <a:graphicFrameLocks noGrp="1"/>
          </p:cNvGraphicFramePr>
          <p:nvPr/>
        </p:nvGraphicFramePr>
        <p:xfrm>
          <a:off x="6034239" y="2237476"/>
          <a:ext cx="29495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385">
                  <a:extLst>
                    <a:ext uri="{9D8B030D-6E8A-4147-A177-3AD203B41FA5}">
                      <a16:colId xmlns:a16="http://schemas.microsoft.com/office/drawing/2014/main" val="1892581448"/>
                    </a:ext>
                  </a:extLst>
                </a:gridCol>
                <a:gridCol w="737385">
                  <a:extLst>
                    <a:ext uri="{9D8B030D-6E8A-4147-A177-3AD203B41FA5}">
                      <a16:colId xmlns:a16="http://schemas.microsoft.com/office/drawing/2014/main" val="26747144"/>
                    </a:ext>
                  </a:extLst>
                </a:gridCol>
                <a:gridCol w="737385">
                  <a:extLst>
                    <a:ext uri="{9D8B030D-6E8A-4147-A177-3AD203B41FA5}">
                      <a16:colId xmlns:a16="http://schemas.microsoft.com/office/drawing/2014/main" val="270962223"/>
                    </a:ext>
                  </a:extLst>
                </a:gridCol>
                <a:gridCol w="737385">
                  <a:extLst>
                    <a:ext uri="{9D8B030D-6E8A-4147-A177-3AD203B41FA5}">
                      <a16:colId xmlns:a16="http://schemas.microsoft.com/office/drawing/2014/main" val="2101222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711406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CE13F3AC-100D-D049-3459-6666B4C21A8C}"/>
              </a:ext>
            </a:extLst>
          </p:cNvPr>
          <p:cNvGrpSpPr/>
          <p:nvPr/>
        </p:nvGrpSpPr>
        <p:grpSpPr>
          <a:xfrm>
            <a:off x="1511151" y="1686648"/>
            <a:ext cx="2042657" cy="1521772"/>
            <a:chOff x="2223316" y="1686648"/>
            <a:chExt cx="2042657" cy="1521772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77CFEC3D-A082-B3F5-09D4-0D6CFFAFF503}"/>
                </a:ext>
              </a:extLst>
            </p:cNvPr>
            <p:cNvSpPr/>
            <p:nvPr/>
          </p:nvSpPr>
          <p:spPr>
            <a:xfrm>
              <a:off x="3115517" y="1686648"/>
              <a:ext cx="852782" cy="398064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GB" sz="2000" i="1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BF9C15E9-405C-DD0B-2E6F-D8DDEE56D598}"/>
                </a:ext>
              </a:extLst>
            </p:cNvPr>
            <p:cNvSpPr/>
            <p:nvPr/>
          </p:nvSpPr>
          <p:spPr>
            <a:xfrm>
              <a:off x="3034816" y="2349471"/>
              <a:ext cx="852782" cy="398064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GB" sz="2000" i="1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C4E6C231-86CC-D614-9D63-D16B1E47EB83}"/>
                </a:ext>
              </a:extLst>
            </p:cNvPr>
            <p:cNvSpPr/>
            <p:nvPr/>
          </p:nvSpPr>
          <p:spPr>
            <a:xfrm>
              <a:off x="2367202" y="1865427"/>
              <a:ext cx="852782" cy="398064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GB" sz="2000" i="1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BD5DFFA7-4CB6-1B0F-5B1E-71220B9223F7}"/>
                </a:ext>
              </a:extLst>
            </p:cNvPr>
            <p:cNvSpPr/>
            <p:nvPr/>
          </p:nvSpPr>
          <p:spPr>
            <a:xfrm>
              <a:off x="2223316" y="2810356"/>
              <a:ext cx="852782" cy="398064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GB" sz="2000" i="1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FB5B9ED8-3212-0341-9DBE-B84B6B56B084}"/>
                </a:ext>
              </a:extLst>
            </p:cNvPr>
            <p:cNvSpPr/>
            <p:nvPr/>
          </p:nvSpPr>
          <p:spPr>
            <a:xfrm>
              <a:off x="3413191" y="2562048"/>
              <a:ext cx="852782" cy="398064"/>
            </a:xfrm>
            <a:prstGeom prst="roundRect">
              <a:avLst>
                <a:gd name="adj" fmla="val 0"/>
              </a:avLst>
            </a:prstGeom>
            <a:solidFill>
              <a:srgbClr val="DAD3F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GB" sz="2000" i="1" dirty="0">
                <a:solidFill>
                  <a:schemeClr val="tx1"/>
                </a:solidFill>
                <a:cs typeface="Calibri"/>
              </a:endParaRP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A80C3C-4E59-3554-5616-8DCD17748381}"/>
              </a:ext>
            </a:extLst>
          </p:cNvPr>
          <p:cNvCxnSpPr>
            <a:cxnSpLocks/>
          </p:cNvCxnSpPr>
          <p:nvPr/>
        </p:nvCxnSpPr>
        <p:spPr>
          <a:xfrm>
            <a:off x="3968299" y="2446243"/>
            <a:ext cx="1738542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F5C37E3-7F3C-F8AF-572E-158463460AD3}"/>
              </a:ext>
            </a:extLst>
          </p:cNvPr>
          <p:cNvSpPr txBox="1"/>
          <p:nvPr/>
        </p:nvSpPr>
        <p:spPr>
          <a:xfrm>
            <a:off x="6034239" y="3618651"/>
            <a:ext cx="294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Genome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387AC7-C896-14B0-3EA8-6EBB9FB65A00}"/>
              </a:ext>
            </a:extLst>
          </p:cNvPr>
          <p:cNvSpPr txBox="1"/>
          <p:nvPr/>
        </p:nvSpPr>
        <p:spPr>
          <a:xfrm>
            <a:off x="1092025" y="3618651"/>
            <a:ext cx="294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DNA fragments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E613EB-DE2C-AD10-4D78-CEB7F1CFACFF}"/>
              </a:ext>
            </a:extLst>
          </p:cNvPr>
          <p:cNvSpPr txBox="1"/>
          <p:nvPr/>
        </p:nvSpPr>
        <p:spPr>
          <a:xfrm>
            <a:off x="-1060867" y="2906505"/>
            <a:ext cx="294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DNA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50CE13-49F2-C721-9651-45F59207A4FA}"/>
              </a:ext>
            </a:extLst>
          </p:cNvPr>
          <p:cNvSpPr txBox="1"/>
          <p:nvPr/>
        </p:nvSpPr>
        <p:spPr>
          <a:xfrm>
            <a:off x="4413630" y="3156986"/>
            <a:ext cx="205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Uses hash-table based methods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A87817-3FAC-5AB1-DC4F-705E928A3434}"/>
              </a:ext>
            </a:extLst>
          </p:cNvPr>
          <p:cNvSpPr/>
          <p:nvPr/>
        </p:nvSpPr>
        <p:spPr>
          <a:xfrm>
            <a:off x="4642338" y="2461846"/>
            <a:ext cx="592853" cy="746571"/>
          </a:xfrm>
          <a:custGeom>
            <a:avLst/>
            <a:gdLst>
              <a:gd name="connsiteX0" fmla="*/ 0 w 592853"/>
              <a:gd name="connsiteY0" fmla="*/ 0 h 954594"/>
              <a:gd name="connsiteX1" fmla="*/ 291403 w 592853"/>
              <a:gd name="connsiteY1" fmla="*/ 150725 h 954594"/>
              <a:gd name="connsiteX2" fmla="*/ 391886 w 592853"/>
              <a:gd name="connsiteY2" fmla="*/ 673240 h 954594"/>
              <a:gd name="connsiteX3" fmla="*/ 592853 w 592853"/>
              <a:gd name="connsiteY3" fmla="*/ 954594 h 95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853" h="954594">
                <a:moveTo>
                  <a:pt x="0" y="0"/>
                </a:moveTo>
                <a:cubicBezTo>
                  <a:pt x="113044" y="19259"/>
                  <a:pt x="226089" y="38518"/>
                  <a:pt x="291403" y="150725"/>
                </a:cubicBezTo>
                <a:cubicBezTo>
                  <a:pt x="356717" y="262932"/>
                  <a:pt x="341644" y="539262"/>
                  <a:pt x="391886" y="673240"/>
                </a:cubicBezTo>
                <a:cubicBezTo>
                  <a:pt x="442128" y="807218"/>
                  <a:pt x="517490" y="880906"/>
                  <a:pt x="592853" y="954594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750F57-84EE-4D59-70D7-8B98EF7AC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20" y="3923439"/>
            <a:ext cx="8298636" cy="24323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D330C8-3DCF-B972-8AF5-97295D7D8D47}"/>
              </a:ext>
            </a:extLst>
          </p:cNvPr>
          <p:cNvSpPr/>
          <p:nvPr/>
        </p:nvSpPr>
        <p:spPr>
          <a:xfrm>
            <a:off x="1" y="931025"/>
            <a:ext cx="9144000" cy="541953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FF08A1-FB51-ABE3-886F-7B408749165C}"/>
              </a:ext>
            </a:extLst>
          </p:cNvPr>
          <p:cNvSpPr/>
          <p:nvPr/>
        </p:nvSpPr>
        <p:spPr>
          <a:xfrm>
            <a:off x="0" y="2701826"/>
            <a:ext cx="9144000" cy="2650522"/>
          </a:xfrm>
          <a:prstGeom prst="rect">
            <a:avLst/>
          </a:prstGeom>
          <a:solidFill>
            <a:srgbClr val="FFE0D5"/>
          </a:solidFill>
          <a:ln w="28575">
            <a:solidFill>
              <a:srgbClr val="FE61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</a:rPr>
              <a:t> An attacker can successfully leak </a:t>
            </a:r>
            <a:br>
              <a:rPr lang="en-US" sz="3200" dirty="0">
                <a:solidFill>
                  <a:schemeClr val="tx1"/>
                </a:solidFill>
                <a:latin typeface="+mj-lt"/>
              </a:rPr>
            </a:br>
            <a:r>
              <a:rPr lang="en-US" sz="3200" dirty="0">
                <a:solidFill>
                  <a:srgbClr val="FF5F25"/>
                </a:solidFill>
                <a:latin typeface="+mj-lt"/>
              </a:rPr>
              <a:t>characteristics of the DNA sample</a:t>
            </a:r>
            <a:br>
              <a:rPr lang="en-US" sz="3200" dirty="0">
                <a:solidFill>
                  <a:schemeClr val="tx1"/>
                </a:solidFill>
                <a:latin typeface="+mj-lt"/>
              </a:rPr>
            </a:br>
            <a:r>
              <a:rPr lang="en-US" sz="3200" dirty="0">
                <a:solidFill>
                  <a:schemeClr val="tx1"/>
                </a:solidFill>
              </a:rPr>
              <a:t>with low error rate</a:t>
            </a:r>
            <a:br>
              <a:rPr lang="en-US" sz="3200" dirty="0">
                <a:solidFill>
                  <a:schemeClr val="tx1"/>
                </a:solidFill>
                <a:latin typeface="+mj-lt"/>
              </a:rPr>
            </a:br>
            <a:r>
              <a:rPr lang="en-US" sz="3200" dirty="0">
                <a:solidFill>
                  <a:schemeClr val="tx1"/>
                </a:solidFill>
                <a:latin typeface="+mj-lt"/>
              </a:rPr>
              <a:t>by leveraging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PiM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operations</a:t>
            </a:r>
          </a:p>
        </p:txBody>
      </p:sp>
    </p:spTree>
    <p:extLst>
      <p:ext uri="{BB962C8B-B14F-4D97-AF65-F5344CB8AC3E}">
        <p14:creationId xmlns:p14="http://schemas.microsoft.com/office/powerpoint/2010/main" val="319162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B7B87-6611-3CE8-35B9-86B1F0DE6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374BA-435D-865E-DFCE-DF4F50746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details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EB820-4CDB-0C1E-0648-1029FCB90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31025"/>
            <a:ext cx="9143999" cy="52459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23F00"/>
                </a:solidFill>
              </a:rPr>
              <a:t>DNA read mapping</a:t>
            </a:r>
            <a:r>
              <a:rPr lang="en-US" sz="2400" dirty="0"/>
              <a:t>: a fundamental task in genomics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1200" dirty="0"/>
          </a:p>
          <a:p>
            <a:r>
              <a:rPr lang="en-US" sz="2400" dirty="0"/>
              <a:t>Attacking DNA read mapping in a PIM architecture: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52EA6-7982-884C-0FC4-CD58A637D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BF43A9-DEDA-B63D-3D83-E6C97F26C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51</a:t>
            </a:fld>
            <a:endParaRPr lang="tr-TR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F97451F3-C814-F796-26C2-AACB4946D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83" y="1298307"/>
            <a:ext cx="6085014" cy="217382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79AE5A2-B404-7E39-A7B5-F7F565D56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83" y="3914767"/>
            <a:ext cx="8298636" cy="2432303"/>
          </a:xfrm>
          <a:prstGeom prst="rect">
            <a:avLst/>
          </a:prstGeom>
        </p:spPr>
      </p:pic>
      <p:sp>
        <p:nvSpPr>
          <p:cNvPr id="53" name="Right Brace 52">
            <a:extLst>
              <a:ext uri="{FF2B5EF4-FFF2-40B4-BE49-F238E27FC236}">
                <a16:creationId xmlns:a16="http://schemas.microsoft.com/office/drawing/2014/main" id="{6754C36E-6068-4A0B-821F-94688918428D}"/>
              </a:ext>
            </a:extLst>
          </p:cNvPr>
          <p:cNvSpPr/>
          <p:nvPr/>
        </p:nvSpPr>
        <p:spPr>
          <a:xfrm>
            <a:off x="6832120" y="1470804"/>
            <a:ext cx="254480" cy="1958196"/>
          </a:xfrm>
          <a:prstGeom prst="rightBrace">
            <a:avLst>
              <a:gd name="adj1" fmla="val 2189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A133D8E-9B1A-D149-0069-24A754C2D8BC}"/>
              </a:ext>
            </a:extLst>
          </p:cNvPr>
          <p:cNvSpPr txBox="1"/>
          <p:nvPr/>
        </p:nvSpPr>
        <p:spPr>
          <a:xfrm>
            <a:off x="7138357" y="2103644"/>
            <a:ext cx="1975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Benefits from </a:t>
            </a:r>
            <a:br>
              <a:rPr lang="en-US" i="1" dirty="0"/>
            </a:br>
            <a:r>
              <a:rPr lang="en-US" i="1" dirty="0"/>
              <a:t>PIM architectures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A6EE7D-A005-D734-D5CD-F5587422FDEF}"/>
              </a:ext>
            </a:extLst>
          </p:cNvPr>
          <p:cNvSpPr/>
          <p:nvPr/>
        </p:nvSpPr>
        <p:spPr>
          <a:xfrm>
            <a:off x="34506" y="931025"/>
            <a:ext cx="8976490" cy="5487028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28C3FA-25B1-3A35-2F4A-0920357EFC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168"/>
          <a:stretch/>
        </p:blipFill>
        <p:spPr>
          <a:xfrm>
            <a:off x="435987" y="1188567"/>
            <a:ext cx="8173528" cy="4560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Metin kutusu 6">
            <a:extLst>
              <a:ext uri="{FF2B5EF4-FFF2-40B4-BE49-F238E27FC236}">
                <a16:creationId xmlns:a16="http://schemas.microsoft.com/office/drawing/2014/main" id="{889D8D5A-BF36-AD39-A152-74B9A3FA71B6}"/>
              </a:ext>
            </a:extLst>
          </p:cNvPr>
          <p:cNvSpPr txBox="1"/>
          <p:nvPr/>
        </p:nvSpPr>
        <p:spPr>
          <a:xfrm>
            <a:off x="1582991" y="5835843"/>
            <a:ext cx="597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u="sng" dirty="0">
                <a:solidFill>
                  <a:srgbClr val="0563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https://arxiv.org/abs/2404.11284</a:t>
            </a:r>
            <a:endParaRPr lang="tr-TR" sz="2400" u="sng" dirty="0">
              <a:solidFill>
                <a:srgbClr val="0563C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942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891D7-F8B2-DF98-558A-0D3C941CC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9F30E-E18F-5DB7-8B62-35EA2EF30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490F3-DF92-5DB2-82A2-7B8EB59D7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7598DA-194E-29E6-F656-FB3F5D13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9F1B4-8AA9-BB9B-4AF8-9276ECDF6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52</a:t>
            </a:fld>
            <a:endParaRPr lang="tr-TR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EE480A-7FC5-DF7E-4C83-ABED0BCB3AD4}"/>
              </a:ext>
            </a:extLst>
          </p:cNvPr>
          <p:cNvSpPr/>
          <p:nvPr/>
        </p:nvSpPr>
        <p:spPr>
          <a:xfrm>
            <a:off x="428625" y="1384241"/>
            <a:ext cx="8277225" cy="1158933"/>
          </a:xfrm>
          <a:prstGeom prst="roundRect">
            <a:avLst>
              <a:gd name="adj" fmla="val 11749"/>
            </a:avLst>
          </a:prstGeom>
          <a:solidFill>
            <a:srgbClr val="FFEBCD"/>
          </a:solidFill>
          <a:ln w="57150">
            <a:solidFill>
              <a:srgbClr val="FFA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3600" dirty="0">
                <a:solidFill>
                  <a:srgbClr val="E28700"/>
                </a:solidFill>
                <a:latin typeface="+mj-lt"/>
              </a:rPr>
              <a:t>1. IMPACT-PNM Covert Channel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76CFDB-CFA1-D237-C3F0-4FA9B402D41A}"/>
              </a:ext>
            </a:extLst>
          </p:cNvPr>
          <p:cNvSpPr/>
          <p:nvPr/>
        </p:nvSpPr>
        <p:spPr>
          <a:xfrm>
            <a:off x="428625" y="3063845"/>
            <a:ext cx="8277225" cy="1158933"/>
          </a:xfrm>
          <a:prstGeom prst="roundRect">
            <a:avLst>
              <a:gd name="adj" fmla="val 11749"/>
            </a:avLst>
          </a:prstGeom>
          <a:solidFill>
            <a:srgbClr val="FFEBCD"/>
          </a:solidFill>
          <a:ln w="57150">
            <a:solidFill>
              <a:srgbClr val="FFA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3600" dirty="0">
                <a:solidFill>
                  <a:srgbClr val="E28700"/>
                </a:solidFill>
                <a:latin typeface="+mj-lt"/>
              </a:rPr>
              <a:t>2. IMPACT-PUM Covert Channel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21D38D-58A2-5F69-0577-8CF54B55F2C9}"/>
              </a:ext>
            </a:extLst>
          </p:cNvPr>
          <p:cNvSpPr/>
          <p:nvPr/>
        </p:nvSpPr>
        <p:spPr>
          <a:xfrm>
            <a:off x="428625" y="4743450"/>
            <a:ext cx="8277225" cy="1158933"/>
          </a:xfrm>
          <a:prstGeom prst="roundRect">
            <a:avLst>
              <a:gd name="adj" fmla="val 11749"/>
            </a:avLst>
          </a:prstGeom>
          <a:solidFill>
            <a:srgbClr val="FFEBCD"/>
          </a:solidFill>
          <a:ln w="57150">
            <a:solidFill>
              <a:srgbClr val="FFA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3600" dirty="0">
                <a:solidFill>
                  <a:srgbClr val="E28700"/>
                </a:solidFill>
                <a:latin typeface="+mj-lt"/>
              </a:rPr>
              <a:t>3. PNM-Based Genomic Privacy Attack</a:t>
            </a:r>
          </a:p>
        </p:txBody>
      </p:sp>
    </p:spTree>
    <p:extLst>
      <p:ext uri="{BB962C8B-B14F-4D97-AF65-F5344CB8AC3E}">
        <p14:creationId xmlns:p14="http://schemas.microsoft.com/office/powerpoint/2010/main" val="24394694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54B57-C73B-5AFC-59C7-DE63C57A1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5F40-8BF3-C074-E37E-312FE8FAF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19F7F-445E-2087-3121-DEC0EAAEA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10357-8B32-8DCF-2E90-31343391A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E55578-01B1-E327-64CD-4B85B69A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53</a:t>
            </a:fld>
            <a:endParaRPr lang="tr-TR" dirty="0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EF198D64-9C69-ED6D-15BA-FC600ED906D7}"/>
              </a:ext>
            </a:extLst>
          </p:cNvPr>
          <p:cNvSpPr/>
          <p:nvPr/>
        </p:nvSpPr>
        <p:spPr>
          <a:xfrm>
            <a:off x="235868" y="1311231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Motivation and Problem</a:t>
            </a: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CC12EC29-CFB0-1671-4114-FC9D1DA788F9}"/>
              </a:ext>
            </a:extLst>
          </p:cNvPr>
          <p:cNvSpPr/>
          <p:nvPr/>
        </p:nvSpPr>
        <p:spPr>
          <a:xfrm>
            <a:off x="235868" y="2273463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ambria" panose="02040503050406030204" pitchFamily="18" charset="0"/>
              </a:rPr>
              <a:t>Key Observation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7CA2679-AF03-DAE1-1B47-5AE306FB1CA6}"/>
              </a:ext>
            </a:extLst>
          </p:cNvPr>
          <p:cNvSpPr/>
          <p:nvPr/>
        </p:nvSpPr>
        <p:spPr>
          <a:xfrm>
            <a:off x="235868" y="5160159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ambria" panose="02040503050406030204" pitchFamily="18" charset="0"/>
              </a:rPr>
              <a:t>Conclusion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A97F2896-6256-9812-5366-F847B3C80732}"/>
              </a:ext>
            </a:extLst>
          </p:cNvPr>
          <p:cNvSpPr/>
          <p:nvPr/>
        </p:nvSpPr>
        <p:spPr>
          <a:xfrm>
            <a:off x="235868" y="3235695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ambria" panose="02040503050406030204" pitchFamily="18" charset="0"/>
              </a:rPr>
              <a:t>IMPACT </a:t>
            </a: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47365193-1DEE-06CB-B3F9-21DF9D6A5525}"/>
              </a:ext>
            </a:extLst>
          </p:cNvPr>
          <p:cNvSpPr/>
          <p:nvPr/>
        </p:nvSpPr>
        <p:spPr>
          <a:xfrm>
            <a:off x="235868" y="4197927"/>
            <a:ext cx="8672264" cy="8101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ambria" panose="02040503050406030204" pitchFamily="18" charset="0"/>
              </a:rPr>
              <a:t>Mitigating IMPACT</a:t>
            </a:r>
          </a:p>
        </p:txBody>
      </p:sp>
    </p:spTree>
    <p:extLst>
      <p:ext uri="{BB962C8B-B14F-4D97-AF65-F5344CB8AC3E}">
        <p14:creationId xmlns:p14="http://schemas.microsoft.com/office/powerpoint/2010/main" val="42464751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6323F-E20C-AE37-C0FA-EB49581F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Defenses Against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1FC92-E6A0-71E3-DAD9-4E39700D9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88966"/>
            <a:ext cx="9143999" cy="5428211"/>
          </a:xfrm>
        </p:spPr>
        <p:txBody>
          <a:bodyPr>
            <a:normAutofit/>
          </a:bodyPr>
          <a:lstStyle/>
          <a:p>
            <a:r>
              <a:rPr lang="en-US" dirty="0"/>
              <a:t>Bank-level partitioning, closed row policy, </a:t>
            </a:r>
            <a:br>
              <a:rPr lang="en-US" dirty="0"/>
            </a:br>
            <a:r>
              <a:rPr lang="en-US" dirty="0"/>
              <a:t>constant time memory: restrictive and highly costly</a:t>
            </a:r>
          </a:p>
          <a:p>
            <a:r>
              <a:rPr lang="en-US" b="1" dirty="0">
                <a:solidFill>
                  <a:srgbClr val="316CE3"/>
                </a:solidFill>
              </a:rPr>
              <a:t>Adaptive Constant-Time DRAM (ACT):</a:t>
            </a:r>
          </a:p>
          <a:p>
            <a:pPr lvl="1"/>
            <a:r>
              <a:rPr lang="en-US" b="1" dirty="0"/>
              <a:t>Key Idea: </a:t>
            </a:r>
            <a:r>
              <a:rPr lang="en-US" dirty="0"/>
              <a:t>Only employ constant time memory when there is high interference in a DRAM bank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ACT reduces channel capacity but </a:t>
            </a:r>
            <a:r>
              <a:rPr lang="en-US" i="1" dirty="0"/>
              <a:t>does not</a:t>
            </a:r>
            <a:r>
              <a:rPr lang="en-US" dirty="0"/>
              <a:t> mitigate IMPACT completely </a:t>
            </a:r>
          </a:p>
          <a:p>
            <a:pPr lvl="1"/>
            <a:r>
              <a:rPr lang="en-US" dirty="0"/>
              <a:t>Reducing the channel capacity </a:t>
            </a:r>
            <a:br>
              <a:rPr lang="en-US" dirty="0"/>
            </a:br>
            <a:r>
              <a:rPr lang="en-US" dirty="0"/>
              <a:t>(to be comparable to the state-of-the-art attack) still induces </a:t>
            </a:r>
            <a:br>
              <a:rPr lang="en-US" dirty="0"/>
            </a:br>
            <a:r>
              <a:rPr lang="en-US" dirty="0">
                <a:solidFill>
                  <a:srgbClr val="FF5F25"/>
                </a:solidFill>
              </a:rPr>
              <a:t>a high performance overhead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A47C63-5740-A205-8FB1-B5809909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FCD43-0955-1F20-0B22-35900A93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54</a:t>
            </a:fld>
            <a:endParaRPr lang="tr-TR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C859C8E-9C2B-F723-1F46-5AA9F7F222AF}"/>
              </a:ext>
            </a:extLst>
          </p:cNvPr>
          <p:cNvSpPr/>
          <p:nvPr/>
        </p:nvSpPr>
        <p:spPr>
          <a:xfrm>
            <a:off x="3279986" y="3233157"/>
            <a:ext cx="2506377" cy="1225697"/>
          </a:xfrm>
          <a:prstGeom prst="rightArrow">
            <a:avLst>
              <a:gd name="adj1" fmla="val 54919"/>
              <a:gd name="adj2" fmla="val 5000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F0D3981-9074-4016-D32C-68696277CFC1}"/>
              </a:ext>
            </a:extLst>
          </p:cNvPr>
          <p:cNvSpPr/>
          <p:nvPr/>
        </p:nvSpPr>
        <p:spPr>
          <a:xfrm>
            <a:off x="296425" y="3388806"/>
            <a:ext cx="2983561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Count row buffer conflicts within an epoch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137FADA-80A1-DAE2-601A-C790BE8423BF}"/>
              </a:ext>
            </a:extLst>
          </p:cNvPr>
          <p:cNvSpPr/>
          <p:nvPr/>
        </p:nvSpPr>
        <p:spPr>
          <a:xfrm>
            <a:off x="5786364" y="3388806"/>
            <a:ext cx="2983561" cy="914400"/>
          </a:xfrm>
          <a:prstGeom prst="roundRect">
            <a:avLst/>
          </a:prstGeom>
          <a:solidFill>
            <a:srgbClr val="C4D7FC"/>
          </a:solidFill>
          <a:ln w="38100">
            <a:solidFill>
              <a:srgbClr val="316CE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Enforce constant access latency in the next epoch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5BDDD3-4A26-1353-959F-8F013C2992B5}"/>
              </a:ext>
            </a:extLst>
          </p:cNvPr>
          <p:cNvSpPr txBox="1"/>
          <p:nvPr/>
        </p:nvSpPr>
        <p:spPr>
          <a:xfrm>
            <a:off x="3279985" y="3673144"/>
            <a:ext cx="2347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Conflicts &gt; threshold</a:t>
            </a: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641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6" grpId="0" animBg="1"/>
      <p:bldP spid="1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3CF8E-A2EF-C529-9E18-0DCDCB842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DD6D8-0F71-7B71-8D97-32C486318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Defenses Against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CB631-6B70-9A40-2BE9-457B43973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88966"/>
            <a:ext cx="9143999" cy="5428211"/>
          </a:xfrm>
        </p:spPr>
        <p:txBody>
          <a:bodyPr>
            <a:normAutofit/>
          </a:bodyPr>
          <a:lstStyle/>
          <a:p>
            <a:r>
              <a:rPr lang="en-US" dirty="0"/>
              <a:t>Bank-level partitioning, closed row policy, </a:t>
            </a:r>
            <a:br>
              <a:rPr lang="en-US" dirty="0"/>
            </a:br>
            <a:r>
              <a:rPr lang="en-US" dirty="0"/>
              <a:t>constant time memory: restrictive and highly costly</a:t>
            </a:r>
          </a:p>
          <a:p>
            <a:r>
              <a:rPr lang="en-US" b="1" dirty="0">
                <a:solidFill>
                  <a:srgbClr val="316CE3"/>
                </a:solidFill>
              </a:rPr>
              <a:t>Adaptive Constant-Time DRAM (ACT):</a:t>
            </a:r>
          </a:p>
          <a:p>
            <a:pPr lvl="1"/>
            <a:r>
              <a:rPr lang="en-US" b="1" dirty="0"/>
              <a:t>Key Idea: </a:t>
            </a:r>
            <a:r>
              <a:rPr lang="en-US" dirty="0"/>
              <a:t>Only employ constant time memory when there is high interference in a DRAM bank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ACT reduces channel capacity but </a:t>
            </a:r>
            <a:r>
              <a:rPr lang="en-US" i="1" dirty="0"/>
              <a:t>does not</a:t>
            </a:r>
            <a:r>
              <a:rPr lang="en-US" dirty="0"/>
              <a:t> mitigate IMPACT completely </a:t>
            </a:r>
          </a:p>
          <a:p>
            <a:pPr lvl="1"/>
            <a:r>
              <a:rPr lang="en-US" dirty="0"/>
              <a:t>Reducing the channel capacity </a:t>
            </a:r>
            <a:br>
              <a:rPr lang="en-US" dirty="0"/>
            </a:br>
            <a:r>
              <a:rPr lang="en-US" dirty="0"/>
              <a:t>(to be comparable to the state-of-the-art attack) still induces </a:t>
            </a:r>
            <a:br>
              <a:rPr lang="en-US" dirty="0"/>
            </a:br>
            <a:r>
              <a:rPr lang="en-US" dirty="0">
                <a:solidFill>
                  <a:srgbClr val="FF5F25"/>
                </a:solidFill>
              </a:rPr>
              <a:t>a high performance overhead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0D616-2597-EEA3-2AC3-155F7EC3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7342F7-60CC-4507-43C8-FA8EDBE7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55</a:t>
            </a:fld>
            <a:endParaRPr lang="tr-TR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BACF2F1-14A5-41C9-680D-1428BA0796C8}"/>
              </a:ext>
            </a:extLst>
          </p:cNvPr>
          <p:cNvSpPr/>
          <p:nvPr/>
        </p:nvSpPr>
        <p:spPr>
          <a:xfrm>
            <a:off x="3279986" y="3233157"/>
            <a:ext cx="2506377" cy="1225697"/>
          </a:xfrm>
          <a:prstGeom prst="rightArrow">
            <a:avLst>
              <a:gd name="adj1" fmla="val 54919"/>
              <a:gd name="adj2" fmla="val 5000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3B9E17A-6A88-7C89-FF2B-A5675701837E}"/>
              </a:ext>
            </a:extLst>
          </p:cNvPr>
          <p:cNvSpPr/>
          <p:nvPr/>
        </p:nvSpPr>
        <p:spPr>
          <a:xfrm>
            <a:off x="296425" y="3388806"/>
            <a:ext cx="2983561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Count row buffer conflicts within an epoch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EA7E6C0-67EA-0980-9B5F-0F84DB49EAB0}"/>
              </a:ext>
            </a:extLst>
          </p:cNvPr>
          <p:cNvSpPr/>
          <p:nvPr/>
        </p:nvSpPr>
        <p:spPr>
          <a:xfrm>
            <a:off x="5786364" y="3388806"/>
            <a:ext cx="2983561" cy="914400"/>
          </a:xfrm>
          <a:prstGeom prst="roundRect">
            <a:avLst/>
          </a:prstGeom>
          <a:solidFill>
            <a:srgbClr val="C4D7FC"/>
          </a:solidFill>
          <a:ln w="38100">
            <a:solidFill>
              <a:srgbClr val="316CE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Enforce constant access latency in the next epoch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39A6D3-5EC7-7A71-79D8-13B5D3458EA8}"/>
              </a:ext>
            </a:extLst>
          </p:cNvPr>
          <p:cNvSpPr txBox="1"/>
          <p:nvPr/>
        </p:nvSpPr>
        <p:spPr>
          <a:xfrm>
            <a:off x="3279985" y="3673144"/>
            <a:ext cx="2347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Conflicts &gt; threshold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A6AFC-F9D1-5EE7-1246-70CED21BA8CE}"/>
              </a:ext>
            </a:extLst>
          </p:cNvPr>
          <p:cNvSpPr/>
          <p:nvPr/>
        </p:nvSpPr>
        <p:spPr>
          <a:xfrm>
            <a:off x="1" y="1088966"/>
            <a:ext cx="9144000" cy="5261592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9A2A80-01A1-62FB-BD6E-11687C1BADCB}"/>
              </a:ext>
            </a:extLst>
          </p:cNvPr>
          <p:cNvSpPr/>
          <p:nvPr/>
        </p:nvSpPr>
        <p:spPr>
          <a:xfrm>
            <a:off x="0" y="2701826"/>
            <a:ext cx="9144000" cy="2650522"/>
          </a:xfrm>
          <a:prstGeom prst="rect">
            <a:avLst/>
          </a:prstGeom>
          <a:solidFill>
            <a:srgbClr val="FFE0D5"/>
          </a:solidFill>
          <a:ln w="28575">
            <a:solidFill>
              <a:srgbClr val="FE61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</a:rPr>
              <a:t>Mitigating IMPACT </a:t>
            </a:r>
            <a:br>
              <a:rPr lang="en-US" sz="3200" dirty="0">
                <a:solidFill>
                  <a:schemeClr val="tx1"/>
                </a:solidFill>
                <a:latin typeface="+mj-lt"/>
              </a:rPr>
            </a:br>
            <a:r>
              <a:rPr lang="en-US" sz="3200" dirty="0">
                <a:solidFill>
                  <a:schemeClr val="tx1"/>
                </a:solidFill>
                <a:latin typeface="+mj-lt"/>
              </a:rPr>
              <a:t>incurs high performance overhead </a:t>
            </a:r>
            <a:br>
              <a:rPr lang="en-US" sz="3200" dirty="0">
                <a:solidFill>
                  <a:schemeClr val="tx1"/>
                </a:solidFill>
                <a:latin typeface="+mj-lt"/>
              </a:rPr>
            </a:br>
            <a:r>
              <a:rPr lang="en-US" sz="3200" dirty="0">
                <a:solidFill>
                  <a:schemeClr val="tx1"/>
                </a:solidFill>
                <a:latin typeface="+mj-lt"/>
              </a:rPr>
              <a:t>and more research is needed </a:t>
            </a:r>
            <a:br>
              <a:rPr lang="en-US" sz="3200" dirty="0">
                <a:solidFill>
                  <a:schemeClr val="tx1"/>
                </a:solidFill>
                <a:latin typeface="+mj-lt"/>
              </a:rPr>
            </a:br>
            <a:r>
              <a:rPr lang="en-US" sz="3200" dirty="0">
                <a:solidFill>
                  <a:schemeClr val="tx1"/>
                </a:solidFill>
                <a:latin typeface="+mj-lt"/>
              </a:rPr>
              <a:t>to find low-cost solutions</a:t>
            </a:r>
          </a:p>
        </p:txBody>
      </p:sp>
    </p:spTree>
    <p:extLst>
      <p:ext uri="{BB962C8B-B14F-4D97-AF65-F5344CB8AC3E}">
        <p14:creationId xmlns:p14="http://schemas.microsoft.com/office/powerpoint/2010/main" val="240317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ADCC0-61E8-B540-558B-4E0051D5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9EC96-6CA0-61D5-5320-2787326B5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88967"/>
            <a:ext cx="9143999" cy="52169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23F00"/>
                </a:solidFill>
              </a:rPr>
              <a:t>PNM-based genomics side channel attack</a:t>
            </a:r>
          </a:p>
          <a:p>
            <a:pPr lvl="1"/>
            <a:r>
              <a:rPr lang="en-US" dirty="0">
                <a:solidFill>
                  <a:srgbClr val="F23F00"/>
                </a:solidFill>
              </a:rPr>
              <a:t>Operational details</a:t>
            </a:r>
          </a:p>
          <a:p>
            <a:pPr lvl="1"/>
            <a:r>
              <a:rPr lang="en-US" dirty="0">
                <a:solidFill>
                  <a:srgbClr val="F23F00"/>
                </a:solidFill>
              </a:rPr>
              <a:t>Throughput and accuracy analysis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E28700"/>
                </a:solidFill>
              </a:rPr>
              <a:t>Mitigations for IMPACT</a:t>
            </a:r>
          </a:p>
          <a:p>
            <a:pPr lvl="1"/>
            <a:r>
              <a:rPr lang="en-US" dirty="0">
                <a:solidFill>
                  <a:srgbClr val="E28700"/>
                </a:solidFill>
              </a:rPr>
              <a:t>Discussing and evaluating 4 countermeasures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316CE3"/>
                </a:solidFill>
              </a:rPr>
              <a:t>Discussion</a:t>
            </a:r>
          </a:p>
          <a:p>
            <a:pPr lvl="1"/>
            <a:r>
              <a:rPr lang="en-US" dirty="0">
                <a:solidFill>
                  <a:srgbClr val="316CE3"/>
                </a:solidFill>
              </a:rPr>
              <a:t>Other potential PIM-based attack vectors</a:t>
            </a:r>
          </a:p>
          <a:p>
            <a:pPr lvl="1"/>
            <a:r>
              <a:rPr lang="en-US" dirty="0">
                <a:solidFill>
                  <a:srgbClr val="316CE3"/>
                </a:solidFill>
              </a:rPr>
              <a:t>Applicability of IMPACT to complex PIM architectures</a:t>
            </a:r>
            <a:br>
              <a:rPr lang="en-US" dirty="0">
                <a:solidFill>
                  <a:srgbClr val="316CE3"/>
                </a:solidFill>
              </a:rPr>
            </a:br>
            <a:r>
              <a:rPr lang="en-US" dirty="0">
                <a:solidFill>
                  <a:srgbClr val="316CE3"/>
                </a:solidFill>
              </a:rPr>
              <a:t>and future DRAM devices</a:t>
            </a:r>
          </a:p>
          <a:p>
            <a:pPr lvl="1"/>
            <a:r>
              <a:rPr lang="en-US" dirty="0">
                <a:solidFill>
                  <a:srgbClr val="316CE3"/>
                </a:solidFill>
              </a:rPr>
              <a:t>Restricting access to PIM operations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75E52-312C-B885-9691-BD2BEDE0C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2E4B9-A4A3-6B54-1CEF-5E307145C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56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970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514C7-78D4-BBB5-7687-A52633E32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22783-045C-488A-38E9-F9B68CA07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3A809-31DE-8313-0A50-0A2D7C788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88967"/>
            <a:ext cx="9143999" cy="521694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E1257C"/>
                </a:solidFill>
              </a:rPr>
              <a:t>Breakdown of Throughput Improvements of PIM-based attacks</a:t>
            </a:r>
          </a:p>
          <a:p>
            <a:endParaRPr lang="en-US" dirty="0"/>
          </a:p>
          <a:p>
            <a:r>
              <a:rPr lang="en-US" dirty="0">
                <a:solidFill>
                  <a:srgbClr val="F23F00"/>
                </a:solidFill>
              </a:rPr>
              <a:t>PNM-based genomics side channel attack</a:t>
            </a:r>
          </a:p>
          <a:p>
            <a:pPr lvl="1"/>
            <a:r>
              <a:rPr lang="en-US" dirty="0">
                <a:solidFill>
                  <a:srgbClr val="F23F00"/>
                </a:solidFill>
              </a:rPr>
              <a:t>Operational details</a:t>
            </a:r>
          </a:p>
          <a:p>
            <a:pPr lvl="1"/>
            <a:r>
              <a:rPr lang="en-US" dirty="0">
                <a:solidFill>
                  <a:srgbClr val="F23F00"/>
                </a:solidFill>
              </a:rPr>
              <a:t>Throughput and accuracy analysis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E28700"/>
                </a:solidFill>
              </a:rPr>
              <a:t>Mitigations for IMPACT</a:t>
            </a:r>
          </a:p>
          <a:p>
            <a:pPr lvl="1"/>
            <a:r>
              <a:rPr lang="en-US" dirty="0">
                <a:solidFill>
                  <a:srgbClr val="E28700"/>
                </a:solidFill>
              </a:rPr>
              <a:t>Discussing and evaluating 4 countermeasures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316CE3"/>
                </a:solidFill>
              </a:rPr>
              <a:t>Discussion</a:t>
            </a:r>
          </a:p>
          <a:p>
            <a:pPr lvl="1"/>
            <a:r>
              <a:rPr lang="en-US" dirty="0">
                <a:solidFill>
                  <a:srgbClr val="316CE3"/>
                </a:solidFill>
              </a:rPr>
              <a:t>Other potential PIM-based attack vectors</a:t>
            </a:r>
          </a:p>
          <a:p>
            <a:pPr lvl="1"/>
            <a:r>
              <a:rPr lang="en-US" dirty="0">
                <a:solidFill>
                  <a:srgbClr val="316CE3"/>
                </a:solidFill>
              </a:rPr>
              <a:t>Applicability of IMPACT to complex PIM architectures</a:t>
            </a:r>
            <a:br>
              <a:rPr lang="en-US" dirty="0">
                <a:solidFill>
                  <a:srgbClr val="316CE3"/>
                </a:solidFill>
              </a:rPr>
            </a:br>
            <a:r>
              <a:rPr lang="en-US" dirty="0">
                <a:solidFill>
                  <a:srgbClr val="316CE3"/>
                </a:solidFill>
              </a:rPr>
              <a:t>and future DRAM devices</a:t>
            </a:r>
          </a:p>
          <a:p>
            <a:pPr lvl="1"/>
            <a:r>
              <a:rPr lang="en-US" dirty="0">
                <a:solidFill>
                  <a:srgbClr val="316CE3"/>
                </a:solidFill>
              </a:rPr>
              <a:t>Restricting access to PIM operations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078EA-BBF5-EE3F-2CD1-6543E06E7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A9EEB-D4E2-9AF4-D4C9-2C912A61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57</a:t>
            </a:fld>
            <a:endParaRPr lang="tr-T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0055B2-A753-8C35-7B12-9275FF6D3A61}"/>
              </a:ext>
            </a:extLst>
          </p:cNvPr>
          <p:cNvSpPr/>
          <p:nvPr/>
        </p:nvSpPr>
        <p:spPr>
          <a:xfrm>
            <a:off x="34506" y="931025"/>
            <a:ext cx="8976490" cy="5487028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E24518-8769-2ED1-603D-A9B9D3C4FC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168"/>
          <a:stretch/>
        </p:blipFill>
        <p:spPr>
          <a:xfrm>
            <a:off x="435987" y="1188567"/>
            <a:ext cx="8173528" cy="4560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Metin kutusu 6">
            <a:extLst>
              <a:ext uri="{FF2B5EF4-FFF2-40B4-BE49-F238E27FC236}">
                <a16:creationId xmlns:a16="http://schemas.microsoft.com/office/drawing/2014/main" id="{9855F147-1FB3-8815-F1A2-8B1C81C35E4E}"/>
              </a:ext>
            </a:extLst>
          </p:cNvPr>
          <p:cNvSpPr txBox="1"/>
          <p:nvPr/>
        </p:nvSpPr>
        <p:spPr>
          <a:xfrm>
            <a:off x="1582991" y="5835843"/>
            <a:ext cx="597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u="sng" dirty="0">
                <a:solidFill>
                  <a:srgbClr val="0563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https://arxiv.org/abs/2404.11284</a:t>
            </a:r>
            <a:endParaRPr lang="tr-TR" sz="2400" u="sng" dirty="0">
              <a:solidFill>
                <a:srgbClr val="0563C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7556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1694D-9EFB-5249-A7EC-A97C27EFB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92D93E-7A45-E98F-E1B8-26B0D805F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is Open Source and Artifact Evaluated</a:t>
            </a: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FDC4EA5-F289-5343-EE01-2684C750B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8299" y="6499149"/>
            <a:ext cx="4427556" cy="20429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5604E5A-B977-C529-28DF-A2A10BF7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t>58</a:t>
            </a:fld>
            <a:endParaRPr lang="tr-TR"/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FEFD3832-A0C0-5FB2-53E2-07CD4E1C1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" name="Resim 9" descr="grafik, tasarı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6C0C2E19-00F8-2360-3B5D-4A9A62D69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18" y="997400"/>
            <a:ext cx="1251452" cy="1014143"/>
          </a:xfrm>
          <a:prstGeom prst="rect">
            <a:avLst/>
          </a:prstGeom>
        </p:spPr>
      </p:pic>
      <p:pic>
        <p:nvPicPr>
          <p:cNvPr id="11" name="Resim 10" descr="daire, grafik, ekran görüntüsü, tasarım içeren bir resim&#10;&#10;Açıklama otomatik olarak oluşturuldu">
            <a:extLst>
              <a:ext uri="{FF2B5EF4-FFF2-40B4-BE49-F238E27FC236}">
                <a16:creationId xmlns:a16="http://schemas.microsoft.com/office/drawing/2014/main" id="{57EE626C-7E53-41C7-AF7D-EE050FC4C8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431" y="1188256"/>
            <a:ext cx="1460147" cy="769309"/>
          </a:xfrm>
          <a:prstGeom prst="rect">
            <a:avLst/>
          </a:prstGeom>
        </p:spPr>
      </p:pic>
      <p:pic>
        <p:nvPicPr>
          <p:cNvPr id="12" name="Resim 11" descr="logo, grafik, kırpıntı çizim, simge, sembol içeren bir resim&#10;&#10;Açıklama otomatik olarak oluşturuldu">
            <a:extLst>
              <a:ext uri="{FF2B5EF4-FFF2-40B4-BE49-F238E27FC236}">
                <a16:creationId xmlns:a16="http://schemas.microsoft.com/office/drawing/2014/main" id="{2359115B-0F32-B333-3B10-DF1D30D939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39" y="954002"/>
            <a:ext cx="913781" cy="1100940"/>
          </a:xfrm>
          <a:prstGeom prst="rect">
            <a:avLst/>
          </a:prstGeom>
        </p:spPr>
      </p:pic>
      <p:sp>
        <p:nvSpPr>
          <p:cNvPr id="15" name="Alt Başlık 2">
            <a:extLst>
              <a:ext uri="{FF2B5EF4-FFF2-40B4-BE49-F238E27FC236}">
                <a16:creationId xmlns:a16="http://schemas.microsoft.com/office/drawing/2014/main" id="{5360E25D-51FB-1EE4-A434-60008D952C22}"/>
              </a:ext>
            </a:extLst>
          </p:cNvPr>
          <p:cNvSpPr txBox="1">
            <a:spLocks/>
          </p:cNvSpPr>
          <p:nvPr/>
        </p:nvSpPr>
        <p:spPr>
          <a:xfrm>
            <a:off x="394283" y="5935829"/>
            <a:ext cx="8355434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https://github.com/CMU-SAFARI/</a:t>
            </a:r>
            <a:r>
              <a:rPr lang="en-US" dirty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IMPACT</a:t>
            </a:r>
            <a:endParaRPr lang="tr-TR" dirty="0">
              <a:solidFill>
                <a:srgbClr val="2626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1304C5-ADCE-7E32-5B40-F1D0631B409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24516"/>
          <a:stretch/>
        </p:blipFill>
        <p:spPr>
          <a:xfrm>
            <a:off x="588439" y="2189262"/>
            <a:ext cx="7983747" cy="3576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80078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22230-4091-83B6-DC42-984D10A16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C0732-3B92-17DD-D559-6296EC71D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DB5C0-FDD8-F016-E439-7412C74CD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CACCA2-45AB-148B-1468-9B0B7597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5E81B-9031-2074-4BE6-276CADE41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59</a:t>
            </a:fld>
            <a:endParaRPr lang="tr-TR" dirty="0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BB162DB4-144B-C624-0579-867E18F20A48}"/>
              </a:ext>
            </a:extLst>
          </p:cNvPr>
          <p:cNvSpPr/>
          <p:nvPr/>
        </p:nvSpPr>
        <p:spPr>
          <a:xfrm>
            <a:off x="235868" y="1311231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Motivation and Problem</a:t>
            </a: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76B1D6BB-0DB0-F5CC-99BB-BCB85BC29A5C}"/>
              </a:ext>
            </a:extLst>
          </p:cNvPr>
          <p:cNvSpPr/>
          <p:nvPr/>
        </p:nvSpPr>
        <p:spPr>
          <a:xfrm>
            <a:off x="235868" y="2273463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ambria" panose="02040503050406030204" pitchFamily="18" charset="0"/>
              </a:rPr>
              <a:t>Key Observation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1A572C5-3E02-7215-BBF2-B13ADAA74DE6}"/>
              </a:ext>
            </a:extLst>
          </p:cNvPr>
          <p:cNvSpPr/>
          <p:nvPr/>
        </p:nvSpPr>
        <p:spPr>
          <a:xfrm>
            <a:off x="235868" y="5160159"/>
            <a:ext cx="8672264" cy="8101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ambria" panose="02040503050406030204" pitchFamily="18" charset="0"/>
              </a:rPr>
              <a:t>Conclusion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3205B17B-C8B0-199B-E681-629031E63D9A}"/>
              </a:ext>
            </a:extLst>
          </p:cNvPr>
          <p:cNvSpPr/>
          <p:nvPr/>
        </p:nvSpPr>
        <p:spPr>
          <a:xfrm>
            <a:off x="235868" y="3235695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ambria" panose="02040503050406030204" pitchFamily="18" charset="0"/>
              </a:rPr>
              <a:t>IMPACT </a:t>
            </a: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022ADCBA-8C04-C3A4-C12E-B331DFEA0549}"/>
              </a:ext>
            </a:extLst>
          </p:cNvPr>
          <p:cNvSpPr/>
          <p:nvPr/>
        </p:nvSpPr>
        <p:spPr>
          <a:xfrm>
            <a:off x="235868" y="4197927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ambria" panose="02040503050406030204" pitchFamily="18" charset="0"/>
              </a:rPr>
              <a:t>Mitigating IMPACT</a:t>
            </a:r>
          </a:p>
        </p:txBody>
      </p:sp>
    </p:spTree>
    <p:extLst>
      <p:ext uri="{BB962C8B-B14F-4D97-AF65-F5344CB8AC3E}">
        <p14:creationId xmlns:p14="http://schemas.microsoft.com/office/powerpoint/2010/main" val="126482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6BCB3-4C6C-D74C-2833-5BEB20F00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CF84-70B6-8493-0107-52276288D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set of PIM techniques are </a:t>
            </a:r>
            <a:r>
              <a:rPr lang="en-US" sz="2400" dirty="0">
                <a:solidFill>
                  <a:srgbClr val="316CE3"/>
                </a:solidFill>
              </a:rPr>
              <a:t>already implemented </a:t>
            </a:r>
            <a:r>
              <a:rPr lang="en-US" sz="2400" dirty="0"/>
              <a:t>in real products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 algn="r">
              <a:buNone/>
            </a:pPr>
            <a:r>
              <a:rPr lang="en-US" sz="2400" dirty="0"/>
              <a:t>and many more are </a:t>
            </a:r>
            <a:r>
              <a:rPr lang="en-US" sz="2400" dirty="0">
                <a:solidFill>
                  <a:srgbClr val="00B050"/>
                </a:solidFill>
              </a:rPr>
              <a:t>expected to be adopted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FA174-1DF5-8DBA-5D43-A201384D3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0997" y="6334905"/>
            <a:ext cx="6894858" cy="386571"/>
          </a:xfrm>
        </p:spPr>
        <p:txBody>
          <a:bodyPr/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[1] 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n-cs"/>
              </a:rPr>
              <a:t>Niu et al., 184QPS/W 64Mb/mm2 3D Logic-to-DRAM Hybrid Bonding with Process-Near-Memory Engine for Recommendation System, ISSCC 2022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[2]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n-cs"/>
              </a:rPr>
              <a:t>Ke et al. "Near-Memory Processing in Action: Accelerating Personalized Recommendation with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n-cs"/>
              </a:rPr>
              <a:t>AxDIMM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n-cs"/>
              </a:rPr>
              <a:t>", IEEE Micro (2021)</a:t>
            </a:r>
          </a:p>
          <a:p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n-cs"/>
              </a:rPr>
              <a:t>[3] https://www.anandtech.com/show/14750/hot-chips-31-analysis-inmemory-processing-by-upmem</a:t>
            </a:r>
          </a:p>
          <a:p>
            <a:endParaRPr lang="tr-TR" sz="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5006F5-8A3A-E0F3-A315-81A5B507B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6</a:t>
            </a:fld>
            <a:endParaRPr lang="tr-T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FED770-D7DA-4148-A854-219B6EAC3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034" y="1688249"/>
            <a:ext cx="2609934" cy="2626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2C3A3A-02C6-5F46-8278-4883459024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0338" y="2158815"/>
            <a:ext cx="2854581" cy="16854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54C7ED-BA8F-B744-889D-44668B366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783" y="1847437"/>
            <a:ext cx="2692880" cy="23081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57CC467-84BD-D13B-DDE5-16F03605DBDE}"/>
              </a:ext>
            </a:extLst>
          </p:cNvPr>
          <p:cNvSpPr/>
          <p:nvPr/>
        </p:nvSpPr>
        <p:spPr>
          <a:xfrm>
            <a:off x="-42262" y="5225468"/>
            <a:ext cx="9245150" cy="824301"/>
          </a:xfrm>
          <a:prstGeom prst="rect">
            <a:avLst/>
          </a:prstGeom>
          <a:solidFill>
            <a:srgbClr val="FFE0D5"/>
          </a:solidFill>
          <a:ln w="28575">
            <a:solidFill>
              <a:srgbClr val="FE61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No</a:t>
            </a:r>
            <a:r>
              <a:rPr lang="en-US" sz="2400" dirty="0">
                <a:solidFill>
                  <a:schemeClr val="tx1"/>
                </a:solidFill>
              </a:rPr>
              <a:t> prior work analyzes and evaluates the security of emerging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PIM architectures </a:t>
            </a:r>
            <a:r>
              <a:rPr lang="en-US" sz="2400" dirty="0">
                <a:solidFill>
                  <a:srgbClr val="F23F00"/>
                </a:solidFill>
              </a:rPr>
              <a:t>against timing covert- and side-channel attacks</a:t>
            </a:r>
          </a:p>
        </p:txBody>
      </p:sp>
    </p:spTree>
    <p:extLst>
      <p:ext uri="{BB962C8B-B14F-4D97-AF65-F5344CB8AC3E}">
        <p14:creationId xmlns:p14="http://schemas.microsoft.com/office/powerpoint/2010/main" val="64622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F6423-2BA8-EBDE-1B96-50449D1C0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id="{12826F59-5AB0-631B-9590-45F1207F9C2D}"/>
              </a:ext>
            </a:extLst>
          </p:cNvPr>
          <p:cNvSpPr/>
          <p:nvPr/>
        </p:nvSpPr>
        <p:spPr bwMode="auto">
          <a:xfrm>
            <a:off x="128874" y="5757969"/>
            <a:ext cx="8886249" cy="664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kern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Mitigating IMPACT: </a:t>
            </a:r>
            <a:r>
              <a:rPr lang="en-US" kern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We discuss and evaluate </a:t>
            </a:r>
            <a:r>
              <a:rPr lang="en-US" b="1" kern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four different countermeasures </a:t>
            </a:r>
            <a:r>
              <a:rPr lang="en-US" kern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against IMPACT, eventually concluding that mitigating IMPACT incurs high performance overheads</a:t>
            </a:r>
            <a:endParaRPr lang="en-US" kern="0" dirty="0">
              <a:solidFill>
                <a:srgbClr val="00B05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A50BB826-31FB-1DF4-94B2-4A1D7AF4C819}"/>
              </a:ext>
            </a:extLst>
          </p:cNvPr>
          <p:cNvSpPr/>
          <p:nvPr/>
        </p:nvSpPr>
        <p:spPr bwMode="auto">
          <a:xfrm>
            <a:off x="128875" y="4170872"/>
            <a:ext cx="8886249" cy="1492106"/>
          </a:xfrm>
          <a:prstGeom prst="rect">
            <a:avLst/>
          </a:prstGeom>
          <a:solidFill>
            <a:srgbClr val="FFEBC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Case Studies: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Demonstrate </a:t>
            </a:r>
            <a:r>
              <a:rPr lang="en-US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two covert channel attacks 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leveraging different PIM architectures, </a:t>
            </a:r>
            <a:b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achieving </a:t>
            </a:r>
            <a:r>
              <a:rPr lang="en-US" dirty="0">
                <a:solidFill>
                  <a:srgbClr val="E287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high throughput communication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Showcase </a:t>
            </a:r>
            <a:r>
              <a:rPr lang="en-US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 side-channel attack 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lang="en-US" dirty="0">
                <a:solidFill>
                  <a:srgbClr val="E287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leaks private information 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of concurrently running victim applications </a:t>
            </a:r>
            <a:r>
              <a:rPr lang="en-US" dirty="0">
                <a:solidFill>
                  <a:srgbClr val="E287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with low error rate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249A17C0-F908-0455-298E-3CF9A527E365}"/>
              </a:ext>
            </a:extLst>
          </p:cNvPr>
          <p:cNvSpPr/>
          <p:nvPr/>
        </p:nvSpPr>
        <p:spPr bwMode="auto">
          <a:xfrm>
            <a:off x="128875" y="2549123"/>
            <a:ext cx="8886249" cy="1526758"/>
          </a:xfrm>
          <a:prstGeom prst="rect">
            <a:avLst/>
          </a:prstGeom>
          <a:solidFill>
            <a:srgbClr val="CFDEF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u="sng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IMPA</a:t>
            </a:r>
            <a:r>
              <a:rPr lang="en-US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b="1" u="sng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 set of high-throughput </a:t>
            </a:r>
            <a:r>
              <a:rPr lang="en-US" b="1" u="sng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n-</a:t>
            </a:r>
            <a:r>
              <a:rPr lang="en-US" b="1" u="sng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emory </a:t>
            </a:r>
            <a:r>
              <a:rPr lang="en-US" b="1" u="sng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rocessing-based timing </a:t>
            </a:r>
            <a:r>
              <a:rPr lang="en-US" b="1" u="sng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At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tacks </a:t>
            </a:r>
            <a:b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that leverage </a:t>
            </a:r>
            <a:r>
              <a:rPr lang="en-US" dirty="0">
                <a:solidFill>
                  <a:srgbClr val="316CE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direct and fast main memory accesses 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enabled by </a:t>
            </a:r>
            <a:r>
              <a:rPr lang="en-US" dirty="0" err="1">
                <a:solidFill>
                  <a:srgbClr val="316CE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PiM</a:t>
            </a:r>
            <a:r>
              <a:rPr lang="en-US" dirty="0">
                <a:solidFill>
                  <a:srgbClr val="316CE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architectures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IMPACT achieves high throughput by: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316CE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eliminating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expensive </a:t>
            </a:r>
            <a:r>
              <a:rPr lang="en-US" dirty="0">
                <a:solidFill>
                  <a:srgbClr val="316CE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cache bypassing steps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used in main memory-based timing attacks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leveraging </a:t>
            </a:r>
            <a:r>
              <a:rPr lang="en-US" dirty="0">
                <a:solidFill>
                  <a:srgbClr val="316CE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 intrinsic parallelism of PIM operations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1D5009FA-15E9-DD30-249D-11CA02016942}"/>
              </a:ext>
            </a:extLst>
          </p:cNvPr>
          <p:cNvSpPr/>
          <p:nvPr/>
        </p:nvSpPr>
        <p:spPr bwMode="auto">
          <a:xfrm>
            <a:off x="128875" y="968056"/>
            <a:ext cx="8886249" cy="1510791"/>
          </a:xfrm>
          <a:prstGeom prst="rect">
            <a:avLst/>
          </a:prstGeom>
          <a:solidFill>
            <a:srgbClr val="D5CDF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36000" rIns="91440" bIns="3600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Key Observation: 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PIM architectures create opportunities for </a:t>
            </a:r>
            <a:r>
              <a:rPr lang="en-US" dirty="0">
                <a:solidFill>
                  <a:srgbClr val="6D40D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critical main memory-based timing attacks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due to two reasons :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PIM architectures provide </a:t>
            </a:r>
            <a:r>
              <a:rPr lang="en-US" dirty="0">
                <a:solidFill>
                  <a:srgbClr val="6D40D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direct access to main memory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which is </a:t>
            </a:r>
            <a:r>
              <a:rPr lang="en-US" dirty="0">
                <a:solidFill>
                  <a:srgbClr val="6D40D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 key building block 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for high-throughput main memory-based timing attacks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Defenses against these attacks are </a:t>
            </a:r>
            <a:r>
              <a:rPr lang="en-US" dirty="0">
                <a:solidFill>
                  <a:srgbClr val="6D40D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highly costly </a:t>
            </a:r>
            <a:r>
              <a:rPr lang="en-US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US" dirty="0">
                <a:solidFill>
                  <a:srgbClr val="6D40D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are not applicable to PIM architectures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182D4CB-ADA0-F24B-ACDB-614E8D3A7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B68F940-CFC4-001A-3131-D2214BB8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33320-76E4-0249-8CA9-3902D97168FA}" type="slidenum">
              <a:rPr lang="en-US" altLang="en-US" smtClean="0"/>
              <a:pPr>
                <a:defRPr/>
              </a:pPr>
              <a:t>60</a:t>
            </a:fld>
            <a:endParaRPr lang="en-US" altLang="en-US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962314E-430F-2574-F083-B47DFD52DF08}"/>
              </a:ext>
            </a:extLst>
          </p:cNvPr>
          <p:cNvSpPr txBox="1">
            <a:spLocks/>
          </p:cNvSpPr>
          <p:nvPr/>
        </p:nvSpPr>
        <p:spPr>
          <a:xfrm>
            <a:off x="394283" y="6422187"/>
            <a:ext cx="8355434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https://github.com/CMU-SAFARI/</a:t>
            </a:r>
            <a:r>
              <a:rPr lang="en-US" dirty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IMPACT</a:t>
            </a:r>
            <a:endParaRPr lang="tr-TR" dirty="0">
              <a:solidFill>
                <a:srgbClr val="2626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06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EF54B-1DE8-E8E0-5B40-2D765A614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969D345E-CB31-ECB2-1308-D32E7A07C21B}"/>
              </a:ext>
            </a:extLst>
          </p:cNvPr>
          <p:cNvSpPr/>
          <p:nvPr/>
        </p:nvSpPr>
        <p:spPr>
          <a:xfrm>
            <a:off x="0" y="0"/>
            <a:ext cx="9144000" cy="3428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50EA73B-83FB-C693-C198-2F5251889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1131575"/>
            <a:ext cx="9144001" cy="192509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000" b="1" dirty="0">
                <a:ea typeface="Tahoma" panose="020B0604030504040204" pitchFamily="34" charset="0"/>
                <a:cs typeface="Tahoma" panose="020B0604030504040204" pitchFamily="34" charset="0"/>
              </a:rPr>
              <a:t>Revisiting Main Memory-Based </a:t>
            </a:r>
            <a:br>
              <a:rPr lang="en-US" sz="4000" b="1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>
                <a:ea typeface="Tahoma" panose="020B0604030504040204" pitchFamily="34" charset="0"/>
                <a:cs typeface="Tahoma" panose="020B0604030504040204" pitchFamily="34" charset="0"/>
              </a:rPr>
              <a:t>Covert and Side Channel Attacks</a:t>
            </a:r>
            <a:br>
              <a:rPr lang="en-US" sz="4000" b="1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>
                <a:ea typeface="Tahoma" panose="020B0604030504040204" pitchFamily="34" charset="0"/>
                <a:cs typeface="Tahoma" panose="020B0604030504040204" pitchFamily="34" charset="0"/>
              </a:rPr>
              <a:t>in the Context of Processing-in-Memory</a:t>
            </a:r>
            <a:endParaRPr lang="tr-TR" sz="4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7A7AEAF-1EE0-384A-07CB-2892D966D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82802"/>
            <a:ext cx="9144000" cy="15225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800" b="1" dirty="0">
                <a:solidFill>
                  <a:srgbClr val="26262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F. Nisa Bostancı</a:t>
            </a:r>
            <a:r>
              <a:rPr lang="en-US" sz="2800" b="1" dirty="0">
                <a:solidFill>
                  <a:srgbClr val="26262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K. Kanellopoulos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A. Olgun     A. G.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Yaglikci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I. E. Yuksel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N. Mansouri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Ghiasi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Z.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Bingol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M.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Sadrosadati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O. Mutlu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25EA3EE-92A7-2DDA-00B7-62965173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8050" y="6356351"/>
            <a:ext cx="3086100" cy="3651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3" name="Graphic 2">
            <a:extLst>
              <a:ext uri="{FF2B5EF4-FFF2-40B4-BE49-F238E27FC236}">
                <a16:creationId xmlns:a16="http://schemas.microsoft.com/office/drawing/2014/main" id="{1236FFDD-4A18-C999-380F-92B476C03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9716" y="6162073"/>
            <a:ext cx="2251491" cy="43314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C9608FFA-7220-3E35-CA08-CE4EADEEAD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20" t="33599" r="12247" b="30996"/>
          <a:stretch/>
        </p:blipFill>
        <p:spPr>
          <a:xfrm>
            <a:off x="5848868" y="6170229"/>
            <a:ext cx="2665416" cy="458568"/>
          </a:xfrm>
          <a:prstGeom prst="rect">
            <a:avLst/>
          </a:prstGeom>
        </p:spPr>
      </p:pic>
      <p:sp>
        <p:nvSpPr>
          <p:cNvPr id="7" name="Alt Başlık 2">
            <a:extLst>
              <a:ext uri="{FF2B5EF4-FFF2-40B4-BE49-F238E27FC236}">
                <a16:creationId xmlns:a16="http://schemas.microsoft.com/office/drawing/2014/main" id="{B88C9CBE-F623-52CD-C147-319E00F6240E}"/>
              </a:ext>
            </a:extLst>
          </p:cNvPr>
          <p:cNvSpPr txBox="1">
            <a:spLocks/>
          </p:cNvSpPr>
          <p:nvPr/>
        </p:nvSpPr>
        <p:spPr>
          <a:xfrm>
            <a:off x="394283" y="5375866"/>
            <a:ext cx="8355434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>
              <a:solidFill>
                <a:srgbClr val="2626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Alt Başlık 2">
            <a:extLst>
              <a:ext uri="{FF2B5EF4-FFF2-40B4-BE49-F238E27FC236}">
                <a16:creationId xmlns:a16="http://schemas.microsoft.com/office/drawing/2014/main" id="{95D4C91D-18EB-1547-6FC4-732EB0D963A0}"/>
              </a:ext>
            </a:extLst>
          </p:cNvPr>
          <p:cNvSpPr txBox="1">
            <a:spLocks/>
          </p:cNvSpPr>
          <p:nvPr/>
        </p:nvSpPr>
        <p:spPr>
          <a:xfrm>
            <a:off x="546683" y="5528266"/>
            <a:ext cx="8355434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>
              <a:solidFill>
                <a:srgbClr val="2626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Resim 9" descr="grafik, tasarı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A3704188-C320-9652-9E5E-90A5FD3958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76" y="195555"/>
            <a:ext cx="687166" cy="556862"/>
          </a:xfrm>
          <a:prstGeom prst="rect">
            <a:avLst/>
          </a:prstGeom>
        </p:spPr>
      </p:pic>
      <p:pic>
        <p:nvPicPr>
          <p:cNvPr id="8" name="Resim 11" descr="daire, grafik, ekran görüntüsü, tasarım içeren bir resim&#10;&#10;Açıklama otomatik olarak oluşturuldu">
            <a:extLst>
              <a:ext uri="{FF2B5EF4-FFF2-40B4-BE49-F238E27FC236}">
                <a16:creationId xmlns:a16="http://schemas.microsoft.com/office/drawing/2014/main" id="{0EFF076C-714D-0213-3CBE-4D3ADA530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457" y="328021"/>
            <a:ext cx="801760" cy="422424"/>
          </a:xfrm>
          <a:prstGeom prst="rect">
            <a:avLst/>
          </a:prstGeom>
        </p:spPr>
      </p:pic>
      <p:pic>
        <p:nvPicPr>
          <p:cNvPr id="9" name="Resim 14" descr="logo, grafik, kırpıntı çizim, simge, sembol içeren bir resim&#10;&#10;Açıklama otomatik olarak oluşturuldu">
            <a:extLst>
              <a:ext uri="{FF2B5EF4-FFF2-40B4-BE49-F238E27FC236}">
                <a16:creationId xmlns:a16="http://schemas.microsoft.com/office/drawing/2014/main" id="{10C45E34-CCFF-9466-D00D-5D4A4D527D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365" y="148595"/>
            <a:ext cx="501752" cy="60452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25A2D70-5714-ACEA-2949-8342D3909343}"/>
              </a:ext>
            </a:extLst>
          </p:cNvPr>
          <p:cNvGrpSpPr/>
          <p:nvPr/>
        </p:nvGrpSpPr>
        <p:grpSpPr>
          <a:xfrm>
            <a:off x="3285471" y="4891561"/>
            <a:ext cx="1237307" cy="1406944"/>
            <a:chOff x="3285471" y="4891561"/>
            <a:chExt cx="1237307" cy="1406944"/>
          </a:xfrm>
        </p:grpSpPr>
        <p:sp>
          <p:nvSpPr>
            <p:cNvPr id="12" name="Metin kutusu 37">
              <a:extLst>
                <a:ext uri="{FF2B5EF4-FFF2-40B4-BE49-F238E27FC236}">
                  <a16:creationId xmlns:a16="http://schemas.microsoft.com/office/drawing/2014/main" id="{057F7D66-BAAB-806F-B6FB-C823B6C5F9E5}"/>
                </a:ext>
              </a:extLst>
            </p:cNvPr>
            <p:cNvSpPr txBox="1"/>
            <p:nvPr/>
          </p:nvSpPr>
          <p:spPr>
            <a:xfrm>
              <a:off x="3285471" y="5959951"/>
              <a:ext cx="12373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Paper Link</a:t>
              </a:r>
              <a:endParaRPr lang="tr-TR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5" name="Picture 14" descr="A qr code with a few squares&#10;&#10;AI-generated content may be incorrect.">
              <a:extLst>
                <a:ext uri="{FF2B5EF4-FFF2-40B4-BE49-F238E27FC236}">
                  <a16:creationId xmlns:a16="http://schemas.microsoft.com/office/drawing/2014/main" id="{26BA1998-C776-AA33-D87D-3570AED67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71" y="4891561"/>
              <a:ext cx="1141603" cy="1141603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9ECA71-5753-F06A-4CE8-769363D1D59F}"/>
              </a:ext>
            </a:extLst>
          </p:cNvPr>
          <p:cNvGrpSpPr/>
          <p:nvPr/>
        </p:nvGrpSpPr>
        <p:grpSpPr>
          <a:xfrm>
            <a:off x="4621224" y="4890206"/>
            <a:ext cx="1389977" cy="1395542"/>
            <a:chOff x="4654094" y="4890206"/>
            <a:chExt cx="1389977" cy="1395542"/>
          </a:xfrm>
        </p:grpSpPr>
        <p:sp>
          <p:nvSpPr>
            <p:cNvPr id="17" name="Metin kutusu 38">
              <a:extLst>
                <a:ext uri="{FF2B5EF4-FFF2-40B4-BE49-F238E27FC236}">
                  <a16:creationId xmlns:a16="http://schemas.microsoft.com/office/drawing/2014/main" id="{7247791B-57B9-420F-3092-94DF2BC15F7D}"/>
                </a:ext>
              </a:extLst>
            </p:cNvPr>
            <p:cNvSpPr txBox="1"/>
            <p:nvPr/>
          </p:nvSpPr>
          <p:spPr>
            <a:xfrm>
              <a:off x="4654094" y="5947194"/>
              <a:ext cx="13899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GitHub Repo</a:t>
              </a:r>
              <a:endParaRPr lang="tr-TR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8" name="Picture 17" descr="A qr code with a few black squares&#10;&#10;AI-generated content may be incorrect.">
              <a:extLst>
                <a:ext uri="{FF2B5EF4-FFF2-40B4-BE49-F238E27FC236}">
                  <a16:creationId xmlns:a16="http://schemas.microsoft.com/office/drawing/2014/main" id="{A92062EC-DBB1-781B-1EF3-5F1E91F0A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280" y="4890206"/>
              <a:ext cx="1141604" cy="11416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2501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D57B8-5223-1320-AE45-C5E2A8CFA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27955-4F9F-94FF-9023-F29B70338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Memory-Based Timing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BF108-5093-A62C-B0AA-794F04A5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31025"/>
            <a:ext cx="9144001" cy="5245938"/>
          </a:xfrm>
        </p:spPr>
        <p:txBody>
          <a:bodyPr>
            <a:normAutofit/>
          </a:bodyPr>
          <a:lstStyle/>
          <a:p>
            <a:r>
              <a:rPr lang="en-US" sz="2400" dirty="0"/>
              <a:t>The attacker exploits </a:t>
            </a:r>
            <a:r>
              <a:rPr lang="en-US" sz="2400" b="1" dirty="0"/>
              <a:t>the shared main memory states </a:t>
            </a:r>
            <a:endParaRPr lang="en-US" sz="600" b="1" dirty="0"/>
          </a:p>
          <a:p>
            <a:pPr lvl="1"/>
            <a:r>
              <a:rPr lang="en-US" dirty="0"/>
              <a:t>An example: </a:t>
            </a:r>
            <a:r>
              <a:rPr lang="en-US" b="1" dirty="0">
                <a:solidFill>
                  <a:srgbClr val="6CA541"/>
                </a:solidFill>
              </a:rPr>
              <a:t>DRAM row buffer-based attacks </a:t>
            </a:r>
            <a:r>
              <a:rPr lang="en-US" sz="1800" dirty="0"/>
              <a:t>[</a:t>
            </a:r>
            <a:r>
              <a:rPr lang="en-US" sz="1800" dirty="0" err="1"/>
              <a:t>Pessl</a:t>
            </a:r>
            <a:r>
              <a:rPr lang="en-US" sz="1800" dirty="0"/>
              <a:t>+, USENIX Sec'14]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9C0DF-654F-412A-8354-794A75CF5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8673C-D3EC-BBF2-81CE-2F0866BAF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7</a:t>
            </a:fld>
            <a:endParaRPr lang="tr-TR" dirty="0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0633AD9-B1FB-D118-DBCF-13DDF87CB630}"/>
              </a:ext>
            </a:extLst>
          </p:cNvPr>
          <p:cNvGrpSpPr/>
          <p:nvPr/>
        </p:nvGrpSpPr>
        <p:grpSpPr>
          <a:xfrm>
            <a:off x="2768347" y="1826577"/>
            <a:ext cx="4899013" cy="2921210"/>
            <a:chOff x="2368297" y="1949121"/>
            <a:chExt cx="4899013" cy="29212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E87892-320D-3E1D-ECB7-1D65CEA89F27}"/>
                </a:ext>
              </a:extLst>
            </p:cNvPr>
            <p:cNvSpPr txBox="1"/>
            <p:nvPr/>
          </p:nvSpPr>
          <p:spPr>
            <a:xfrm>
              <a:off x="2406770" y="1949121"/>
              <a:ext cx="3553952" cy="381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DRAM Bank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24AE8B-E4B8-56A1-D9D1-BB19E41757DE}"/>
                </a:ext>
              </a:extLst>
            </p:cNvPr>
            <p:cNvSpPr txBox="1"/>
            <p:nvPr/>
          </p:nvSpPr>
          <p:spPr>
            <a:xfrm>
              <a:off x="5960722" y="4306596"/>
              <a:ext cx="1306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Row Buffer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7EEF4064-D442-3BAB-4560-1ACB6F7B4405}"/>
                </a:ext>
              </a:extLst>
            </p:cNvPr>
            <p:cNvGrpSpPr/>
            <p:nvPr/>
          </p:nvGrpSpPr>
          <p:grpSpPr>
            <a:xfrm>
              <a:off x="2368297" y="2254956"/>
              <a:ext cx="3553952" cy="2615375"/>
              <a:chOff x="1464368" y="2330481"/>
              <a:chExt cx="3553952" cy="261537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597617B-5D8D-D11A-CD79-4EEE69D74B15}"/>
                  </a:ext>
                </a:extLst>
              </p:cNvPr>
              <p:cNvSpPr/>
              <p:nvPr/>
            </p:nvSpPr>
            <p:spPr>
              <a:xfrm>
                <a:off x="1464368" y="2330481"/>
                <a:ext cx="3553952" cy="2615375"/>
              </a:xfrm>
              <a:prstGeom prst="roundRect">
                <a:avLst>
                  <a:gd name="adj" fmla="val 0"/>
                </a:avLst>
              </a:prstGeom>
              <a:solidFill>
                <a:srgbClr val="E3F0D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E6A735A5-F933-4628-51FC-14B799911337}"/>
                  </a:ext>
                </a:extLst>
              </p:cNvPr>
              <p:cNvGrpSpPr/>
              <p:nvPr/>
            </p:nvGrpSpPr>
            <p:grpSpPr>
              <a:xfrm>
                <a:off x="2139358" y="2670105"/>
                <a:ext cx="2154126" cy="1925720"/>
                <a:chOff x="2139358" y="2670105"/>
                <a:chExt cx="2154126" cy="1925720"/>
              </a:xfrm>
            </p:grpSpPr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D86F1AF7-5454-2D05-208F-200473807E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39358" y="2670105"/>
                  <a:ext cx="0" cy="1925720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48622487-1228-F382-94C8-7ED37B7C46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57400" y="2670105"/>
                  <a:ext cx="0" cy="1925720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A8DDF7DA-EEBD-F923-FC3C-E103178EF8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75442" y="2670105"/>
                  <a:ext cx="0" cy="1925720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C461FDEF-911A-28E3-3ECF-CEE75D0727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93484" y="2670105"/>
                  <a:ext cx="0" cy="1925720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73D21DB9-6FBD-1327-87C1-0CD5EFACC419}"/>
                  </a:ext>
                </a:extLst>
              </p:cNvPr>
              <p:cNvGrpSpPr/>
              <p:nvPr/>
            </p:nvGrpSpPr>
            <p:grpSpPr>
              <a:xfrm>
                <a:off x="1663039" y="2473770"/>
                <a:ext cx="3156611" cy="524918"/>
                <a:chOff x="1670743" y="2473770"/>
                <a:chExt cx="3156611" cy="524918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1A409826-B1F7-CD35-ADCF-22A176CB60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70743" y="2738283"/>
                  <a:ext cx="3156611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14D36B34-014A-CA81-2F53-D07D7CA41ED3}"/>
                    </a:ext>
                  </a:extLst>
                </p:cNvPr>
                <p:cNvGrpSpPr/>
                <p:nvPr/>
              </p:nvGrpSpPr>
              <p:grpSpPr>
                <a:xfrm>
                  <a:off x="1892420" y="2473770"/>
                  <a:ext cx="2666955" cy="524918"/>
                  <a:chOff x="1892420" y="2473770"/>
                  <a:chExt cx="2666955" cy="524918"/>
                </a:xfrm>
              </p:grpSpPr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00D74A0C-8364-7061-05EC-8496AE8CDC9D}"/>
                      </a:ext>
                    </a:extLst>
                  </p:cNvPr>
                  <p:cNvSpPr/>
                  <p:nvPr/>
                </p:nvSpPr>
                <p:spPr>
                  <a:xfrm>
                    <a:off x="1892420" y="2473770"/>
                    <a:ext cx="514350" cy="51435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DE70809C-DDAA-B9F6-A491-E728ED60D90A}"/>
                      </a:ext>
                    </a:extLst>
                  </p:cNvPr>
                  <p:cNvSpPr/>
                  <p:nvPr/>
                </p:nvSpPr>
                <p:spPr>
                  <a:xfrm>
                    <a:off x="4045025" y="2484338"/>
                    <a:ext cx="514350" cy="51435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658BD369-244E-2F28-7D46-564DE65FABE6}"/>
                      </a:ext>
                    </a:extLst>
                  </p:cNvPr>
                  <p:cNvSpPr/>
                  <p:nvPr/>
                </p:nvSpPr>
                <p:spPr>
                  <a:xfrm>
                    <a:off x="3327490" y="2473808"/>
                    <a:ext cx="514350" cy="51435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F6D7675F-0ADC-A967-CFDE-EA9EF386E330}"/>
                      </a:ext>
                    </a:extLst>
                  </p:cNvPr>
                  <p:cNvSpPr/>
                  <p:nvPr/>
                </p:nvSpPr>
                <p:spPr>
                  <a:xfrm>
                    <a:off x="2609955" y="2473770"/>
                    <a:ext cx="514350" cy="51435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D38EB3E9-0CF5-9603-3A90-7278C3600141}"/>
                  </a:ext>
                </a:extLst>
              </p:cNvPr>
              <p:cNvGrpSpPr/>
              <p:nvPr/>
            </p:nvGrpSpPr>
            <p:grpSpPr>
              <a:xfrm>
                <a:off x="1663039" y="3059058"/>
                <a:ext cx="3166136" cy="524918"/>
                <a:chOff x="1670743" y="2473770"/>
                <a:chExt cx="3166136" cy="524918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A88C36BF-E57F-8B4C-90F3-3ADC211365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70743" y="2738283"/>
                  <a:ext cx="3166136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C01F4A01-8B10-B14B-D492-2F5A7A6CAA38}"/>
                    </a:ext>
                  </a:extLst>
                </p:cNvPr>
                <p:cNvGrpSpPr/>
                <p:nvPr/>
              </p:nvGrpSpPr>
              <p:grpSpPr>
                <a:xfrm>
                  <a:off x="1892420" y="2473770"/>
                  <a:ext cx="2666955" cy="524918"/>
                  <a:chOff x="1892420" y="2473770"/>
                  <a:chExt cx="2666955" cy="524918"/>
                </a:xfrm>
              </p:grpSpPr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0F3CB177-376F-F38B-DDB5-B72870F7DEE8}"/>
                      </a:ext>
                    </a:extLst>
                  </p:cNvPr>
                  <p:cNvSpPr/>
                  <p:nvPr/>
                </p:nvSpPr>
                <p:spPr>
                  <a:xfrm>
                    <a:off x="1892420" y="2473770"/>
                    <a:ext cx="514350" cy="51435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41EE010A-B939-0939-4B7C-47342B18B0CD}"/>
                      </a:ext>
                    </a:extLst>
                  </p:cNvPr>
                  <p:cNvSpPr/>
                  <p:nvPr/>
                </p:nvSpPr>
                <p:spPr>
                  <a:xfrm>
                    <a:off x="4045025" y="2484338"/>
                    <a:ext cx="514350" cy="51435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C4A0085F-1298-F61C-E246-E8D6B444DC77}"/>
                      </a:ext>
                    </a:extLst>
                  </p:cNvPr>
                  <p:cNvSpPr/>
                  <p:nvPr/>
                </p:nvSpPr>
                <p:spPr>
                  <a:xfrm>
                    <a:off x="3327490" y="2473808"/>
                    <a:ext cx="514350" cy="51435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A73ADD98-846F-44A6-9130-EF6A3E206C24}"/>
                      </a:ext>
                    </a:extLst>
                  </p:cNvPr>
                  <p:cNvSpPr/>
                  <p:nvPr/>
                </p:nvSpPr>
                <p:spPr>
                  <a:xfrm>
                    <a:off x="2609955" y="2473770"/>
                    <a:ext cx="514350" cy="51435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65F11240-FF20-2D78-B100-F1F57DB6F915}"/>
                  </a:ext>
                </a:extLst>
              </p:cNvPr>
              <p:cNvGrpSpPr/>
              <p:nvPr/>
            </p:nvGrpSpPr>
            <p:grpSpPr>
              <a:xfrm>
                <a:off x="1663039" y="3644346"/>
                <a:ext cx="3166136" cy="524918"/>
                <a:chOff x="1670743" y="2473770"/>
                <a:chExt cx="3166136" cy="524918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DE8BA3A7-D2C6-2256-373F-FC5D9C95DE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70743" y="2738283"/>
                  <a:ext cx="3166136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104331DE-0023-A7CF-1DE8-A4F0ABC7E4C2}"/>
                    </a:ext>
                  </a:extLst>
                </p:cNvPr>
                <p:cNvGrpSpPr/>
                <p:nvPr/>
              </p:nvGrpSpPr>
              <p:grpSpPr>
                <a:xfrm>
                  <a:off x="1892420" y="2473770"/>
                  <a:ext cx="2666955" cy="524918"/>
                  <a:chOff x="1892420" y="2473770"/>
                  <a:chExt cx="2666955" cy="524918"/>
                </a:xfrm>
              </p:grpSpPr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39D5770A-6521-F2F9-6D12-F5AD1419BC97}"/>
                      </a:ext>
                    </a:extLst>
                  </p:cNvPr>
                  <p:cNvSpPr/>
                  <p:nvPr/>
                </p:nvSpPr>
                <p:spPr>
                  <a:xfrm>
                    <a:off x="1892420" y="2473770"/>
                    <a:ext cx="514350" cy="51435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7C1F3B8C-4B27-865C-A941-E6C78433A80B}"/>
                      </a:ext>
                    </a:extLst>
                  </p:cNvPr>
                  <p:cNvSpPr/>
                  <p:nvPr/>
                </p:nvSpPr>
                <p:spPr>
                  <a:xfrm>
                    <a:off x="4045025" y="2484338"/>
                    <a:ext cx="514350" cy="51435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8D5A124C-0CE1-0DC0-5843-F54327A746D9}"/>
                      </a:ext>
                    </a:extLst>
                  </p:cNvPr>
                  <p:cNvSpPr/>
                  <p:nvPr/>
                </p:nvSpPr>
                <p:spPr>
                  <a:xfrm>
                    <a:off x="3327490" y="2473808"/>
                    <a:ext cx="514350" cy="51435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A549936B-99F2-3018-CFA0-70B57707C8AF}"/>
                      </a:ext>
                    </a:extLst>
                  </p:cNvPr>
                  <p:cNvSpPr/>
                  <p:nvPr/>
                </p:nvSpPr>
                <p:spPr>
                  <a:xfrm>
                    <a:off x="2609955" y="2473770"/>
                    <a:ext cx="514350" cy="51435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4CFAD266-D741-4EF8-18A3-44C0EC2D4ACF}"/>
                  </a:ext>
                </a:extLst>
              </p:cNvPr>
              <p:cNvGrpSpPr/>
              <p:nvPr/>
            </p:nvGrpSpPr>
            <p:grpSpPr>
              <a:xfrm>
                <a:off x="1670743" y="4313683"/>
                <a:ext cx="3158432" cy="514350"/>
                <a:chOff x="1670743" y="4313683"/>
                <a:chExt cx="3158432" cy="514350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9AA19980-BE63-0D38-FC78-EA4AE3298F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70743" y="4572263"/>
                  <a:ext cx="3158432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212E4686-FAE3-9229-4813-F5D33EC9BB1F}"/>
                    </a:ext>
                  </a:extLst>
                </p:cNvPr>
                <p:cNvSpPr/>
                <p:nvPr/>
              </p:nvSpPr>
              <p:spPr>
                <a:xfrm>
                  <a:off x="4036309" y="4313683"/>
                  <a:ext cx="514350" cy="5143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C6BD558F-5035-1F26-09B2-8B189076D804}"/>
                    </a:ext>
                  </a:extLst>
                </p:cNvPr>
                <p:cNvSpPr/>
                <p:nvPr/>
              </p:nvSpPr>
              <p:spPr>
                <a:xfrm>
                  <a:off x="3318267" y="4313683"/>
                  <a:ext cx="514350" cy="5143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CD2CD7DE-7FAB-7CF3-8B3B-ED83DB7091EF}"/>
                    </a:ext>
                  </a:extLst>
                </p:cNvPr>
                <p:cNvSpPr/>
                <p:nvPr/>
              </p:nvSpPr>
              <p:spPr>
                <a:xfrm>
                  <a:off x="2600225" y="4313683"/>
                  <a:ext cx="514350" cy="5143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4615FE9B-0F70-F7CB-4C84-B56F9E6865D0}"/>
                    </a:ext>
                  </a:extLst>
                </p:cNvPr>
                <p:cNvSpPr/>
                <p:nvPr/>
              </p:nvSpPr>
              <p:spPr>
                <a:xfrm>
                  <a:off x="1882183" y="4313683"/>
                  <a:ext cx="514350" cy="5143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86AA54C-C681-18D7-B032-7F63D7D8B2A5}"/>
              </a:ext>
            </a:extLst>
          </p:cNvPr>
          <p:cNvGrpSpPr/>
          <p:nvPr/>
        </p:nvGrpSpPr>
        <p:grpSpPr>
          <a:xfrm>
            <a:off x="3187683" y="2276268"/>
            <a:ext cx="2666955" cy="524918"/>
            <a:chOff x="3187683" y="2417862"/>
            <a:chExt cx="2666955" cy="524918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A1742F15-A1E6-3485-04D4-1E9B0512CCB1}"/>
                </a:ext>
              </a:extLst>
            </p:cNvPr>
            <p:cNvSpPr/>
            <p:nvPr/>
          </p:nvSpPr>
          <p:spPr>
            <a:xfrm>
              <a:off x="3187683" y="2417862"/>
              <a:ext cx="514350" cy="514350"/>
            </a:xfrm>
            <a:prstGeom prst="ellipse">
              <a:avLst/>
            </a:prstGeom>
            <a:solidFill>
              <a:srgbClr val="6292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186B82DF-DB29-124F-8B63-2529053FD78F}"/>
                </a:ext>
              </a:extLst>
            </p:cNvPr>
            <p:cNvSpPr/>
            <p:nvPr/>
          </p:nvSpPr>
          <p:spPr>
            <a:xfrm>
              <a:off x="5340288" y="2428430"/>
              <a:ext cx="514350" cy="514350"/>
            </a:xfrm>
            <a:prstGeom prst="ellipse">
              <a:avLst/>
            </a:prstGeom>
            <a:solidFill>
              <a:srgbClr val="6292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5437772C-AE94-4053-E8AA-533623719104}"/>
                </a:ext>
              </a:extLst>
            </p:cNvPr>
            <p:cNvSpPr/>
            <p:nvPr/>
          </p:nvSpPr>
          <p:spPr>
            <a:xfrm>
              <a:off x="4622753" y="2417900"/>
              <a:ext cx="514350" cy="514350"/>
            </a:xfrm>
            <a:prstGeom prst="ellipse">
              <a:avLst/>
            </a:prstGeom>
            <a:solidFill>
              <a:srgbClr val="6292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2D31A85-D076-D4F8-DEA0-4C7D5BD6A7F9}"/>
                </a:ext>
              </a:extLst>
            </p:cNvPr>
            <p:cNvSpPr/>
            <p:nvPr/>
          </p:nvSpPr>
          <p:spPr>
            <a:xfrm>
              <a:off x="3905218" y="2417862"/>
              <a:ext cx="514350" cy="514350"/>
            </a:xfrm>
            <a:prstGeom prst="ellipse">
              <a:avLst/>
            </a:prstGeom>
            <a:solidFill>
              <a:srgbClr val="6292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2E535285-1F7C-58CB-194E-7479E79CB6FD}"/>
              </a:ext>
            </a:extLst>
          </p:cNvPr>
          <p:cNvSpPr txBox="1"/>
          <p:nvPr/>
        </p:nvSpPr>
        <p:spPr>
          <a:xfrm>
            <a:off x="1425937" y="2355548"/>
            <a:ext cx="132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/>
              <a:t>open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B4C467E-BA68-FD85-8C1B-0C0381DAB21F}"/>
              </a:ext>
            </a:extLst>
          </p:cNvPr>
          <p:cNvGrpSpPr/>
          <p:nvPr/>
        </p:nvGrpSpPr>
        <p:grpSpPr>
          <a:xfrm>
            <a:off x="3186162" y="4115576"/>
            <a:ext cx="2668476" cy="514350"/>
            <a:chOff x="3186162" y="4238120"/>
            <a:chExt cx="2668476" cy="514350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22DED5C1-FFE8-73D1-5A54-D7713AC0B096}"/>
                </a:ext>
              </a:extLst>
            </p:cNvPr>
            <p:cNvSpPr/>
            <p:nvPr/>
          </p:nvSpPr>
          <p:spPr>
            <a:xfrm>
              <a:off x="5340288" y="4238120"/>
              <a:ext cx="514350" cy="514350"/>
            </a:xfrm>
            <a:prstGeom prst="rect">
              <a:avLst/>
            </a:prstGeom>
            <a:solidFill>
              <a:srgbClr val="6292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E7AE06A-7DD6-A0D8-FFD7-EDD80224E761}"/>
                </a:ext>
              </a:extLst>
            </p:cNvPr>
            <p:cNvSpPr/>
            <p:nvPr/>
          </p:nvSpPr>
          <p:spPr>
            <a:xfrm>
              <a:off x="4622246" y="4238120"/>
              <a:ext cx="514350" cy="514350"/>
            </a:xfrm>
            <a:prstGeom prst="rect">
              <a:avLst/>
            </a:prstGeom>
            <a:solidFill>
              <a:srgbClr val="6292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E4C5BBC8-7756-7C45-873F-898DE1220C7F}"/>
                </a:ext>
              </a:extLst>
            </p:cNvPr>
            <p:cNvSpPr/>
            <p:nvPr/>
          </p:nvSpPr>
          <p:spPr>
            <a:xfrm>
              <a:off x="3904204" y="4238120"/>
              <a:ext cx="514350" cy="514350"/>
            </a:xfrm>
            <a:prstGeom prst="rect">
              <a:avLst/>
            </a:prstGeom>
            <a:solidFill>
              <a:srgbClr val="6292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BE980B8-293A-22AA-9E8E-F2543C5E6114}"/>
                </a:ext>
              </a:extLst>
            </p:cNvPr>
            <p:cNvSpPr/>
            <p:nvPr/>
          </p:nvSpPr>
          <p:spPr>
            <a:xfrm>
              <a:off x="3186162" y="4238120"/>
              <a:ext cx="514350" cy="514350"/>
            </a:xfrm>
            <a:prstGeom prst="rect">
              <a:avLst/>
            </a:prstGeom>
            <a:solidFill>
              <a:srgbClr val="6292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R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146B222-7A78-5E12-CFEF-CB733F6B9DAA}"/>
              </a:ext>
            </a:extLst>
          </p:cNvPr>
          <p:cNvGrpSpPr/>
          <p:nvPr/>
        </p:nvGrpSpPr>
        <p:grpSpPr>
          <a:xfrm>
            <a:off x="3443337" y="2608393"/>
            <a:ext cx="2154126" cy="1660085"/>
            <a:chOff x="3443337" y="2605961"/>
            <a:chExt cx="2154126" cy="192572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BA2DD3D-3B3C-7312-E49F-D33812723BDC}"/>
                </a:ext>
              </a:extLst>
            </p:cNvPr>
            <p:cNvCxnSpPr>
              <a:cxnSpLocks/>
            </p:cNvCxnSpPr>
            <p:nvPr/>
          </p:nvCxnSpPr>
          <p:spPr>
            <a:xfrm>
              <a:off x="3443337" y="2605961"/>
              <a:ext cx="0" cy="1925720"/>
            </a:xfrm>
            <a:prstGeom prst="line">
              <a:avLst/>
            </a:prstGeom>
            <a:ln w="57150">
              <a:solidFill>
                <a:srgbClr val="6292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E2A07E7B-295A-543D-D716-42FD02E9CD64}"/>
                </a:ext>
              </a:extLst>
            </p:cNvPr>
            <p:cNvCxnSpPr>
              <a:cxnSpLocks/>
            </p:cNvCxnSpPr>
            <p:nvPr/>
          </p:nvCxnSpPr>
          <p:spPr>
            <a:xfrm>
              <a:off x="4161379" y="2605961"/>
              <a:ext cx="0" cy="1925720"/>
            </a:xfrm>
            <a:prstGeom prst="line">
              <a:avLst/>
            </a:prstGeom>
            <a:ln w="57150">
              <a:solidFill>
                <a:srgbClr val="6292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B1291FC-6A8A-C049-7DFF-5FE080FDED4F}"/>
                </a:ext>
              </a:extLst>
            </p:cNvPr>
            <p:cNvCxnSpPr>
              <a:cxnSpLocks/>
            </p:cNvCxnSpPr>
            <p:nvPr/>
          </p:nvCxnSpPr>
          <p:spPr>
            <a:xfrm>
              <a:off x="4879421" y="2605961"/>
              <a:ext cx="0" cy="1925720"/>
            </a:xfrm>
            <a:prstGeom prst="line">
              <a:avLst/>
            </a:prstGeom>
            <a:ln w="57150">
              <a:solidFill>
                <a:srgbClr val="6292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DBEC905-E0A9-A011-15BC-048F5F58D606}"/>
                </a:ext>
              </a:extLst>
            </p:cNvPr>
            <p:cNvCxnSpPr>
              <a:cxnSpLocks/>
            </p:cNvCxnSpPr>
            <p:nvPr/>
          </p:nvCxnSpPr>
          <p:spPr>
            <a:xfrm>
              <a:off x="5597463" y="2605961"/>
              <a:ext cx="0" cy="1925720"/>
            </a:xfrm>
            <a:prstGeom prst="line">
              <a:avLst/>
            </a:prstGeom>
            <a:ln w="57150">
              <a:solidFill>
                <a:srgbClr val="6292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716C7DC-0BBC-0BD8-B57C-4B8B8B942044}"/>
              </a:ext>
            </a:extLst>
          </p:cNvPr>
          <p:cNvGrpSpPr/>
          <p:nvPr/>
        </p:nvGrpSpPr>
        <p:grpSpPr>
          <a:xfrm>
            <a:off x="2054650" y="4871981"/>
            <a:ext cx="5034700" cy="707886"/>
            <a:chOff x="1774098" y="4954643"/>
            <a:chExt cx="5647139" cy="793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1EA40A-AB2A-F234-AFB6-1B0AE22DCF62}"/>
                </a:ext>
              </a:extLst>
            </p:cNvPr>
            <p:cNvSpPr txBox="1"/>
            <p:nvPr/>
          </p:nvSpPr>
          <p:spPr>
            <a:xfrm>
              <a:off x="2413551" y="4954643"/>
              <a:ext cx="5007686" cy="793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An access to an open row is served </a:t>
              </a:r>
              <a:br>
                <a:rPr lang="en-US" sz="2000" dirty="0"/>
              </a:br>
              <a:r>
                <a:rPr lang="en-US" sz="2000" dirty="0"/>
                <a:t>from </a:t>
              </a:r>
              <a:r>
                <a:rPr lang="en-US" sz="2000" dirty="0">
                  <a:solidFill>
                    <a:srgbClr val="316CE3"/>
                  </a:solidFill>
                </a:rPr>
                <a:t>the row buffer </a:t>
              </a:r>
              <a:r>
                <a:rPr lang="en-US" sz="2000" dirty="0"/>
                <a:t>with </a:t>
              </a:r>
              <a:r>
                <a:rPr lang="en-US" sz="2000" dirty="0">
                  <a:solidFill>
                    <a:srgbClr val="6CA541"/>
                  </a:solidFill>
                </a:rPr>
                <a:t>lower latency</a:t>
              </a:r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3D36C37C-E107-B4F6-E4C0-3D7EC131F0D4}"/>
                </a:ext>
              </a:extLst>
            </p:cNvPr>
            <p:cNvGrpSpPr/>
            <p:nvPr/>
          </p:nvGrpSpPr>
          <p:grpSpPr>
            <a:xfrm>
              <a:off x="1774098" y="4954643"/>
              <a:ext cx="629360" cy="705661"/>
              <a:chOff x="8451268" y="4307972"/>
              <a:chExt cx="629360" cy="705661"/>
            </a:xfrm>
          </p:grpSpPr>
          <p:sp>
            <p:nvSpPr>
              <p:cNvPr id="137" name="Partial Circle 136">
                <a:extLst>
                  <a:ext uri="{FF2B5EF4-FFF2-40B4-BE49-F238E27FC236}">
                    <a16:creationId xmlns:a16="http://schemas.microsoft.com/office/drawing/2014/main" id="{3B59B063-E38B-5B50-2ECD-386CF25EF508}"/>
                  </a:ext>
                </a:extLst>
              </p:cNvPr>
              <p:cNvSpPr/>
              <p:nvPr/>
            </p:nvSpPr>
            <p:spPr>
              <a:xfrm>
                <a:off x="8524185" y="4478433"/>
                <a:ext cx="458147" cy="458147"/>
              </a:xfrm>
              <a:prstGeom prst="pie">
                <a:avLst>
                  <a:gd name="adj1" fmla="val 16360322"/>
                  <a:gd name="adj2" fmla="val 2120500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B10BA96-75EA-E6B5-A41B-5AFD794B9BEB}"/>
                  </a:ext>
                </a:extLst>
              </p:cNvPr>
              <p:cNvSpPr/>
              <p:nvPr/>
            </p:nvSpPr>
            <p:spPr>
              <a:xfrm>
                <a:off x="8451268" y="4307972"/>
                <a:ext cx="629360" cy="705661"/>
              </a:xfrm>
              <a:custGeom>
                <a:avLst/>
                <a:gdLst>
                  <a:gd name="connsiteX0" fmla="*/ 519399 w 629360"/>
                  <a:gd name="connsiteY0" fmla="*/ 152000 h 705661"/>
                  <a:gd name="connsiteX1" fmla="*/ 559889 w 629360"/>
                  <a:gd name="connsiteY1" fmla="*/ 111509 h 705661"/>
                  <a:gd name="connsiteX2" fmla="*/ 559655 w 629360"/>
                  <a:gd name="connsiteY2" fmla="*/ 98041 h 705661"/>
                  <a:gd name="connsiteX3" fmla="*/ 546421 w 629360"/>
                  <a:gd name="connsiteY3" fmla="*/ 98041 h 705661"/>
                  <a:gd name="connsiteX4" fmla="*/ 504511 w 629360"/>
                  <a:gd name="connsiteY4" fmla="*/ 139951 h 705661"/>
                  <a:gd name="connsiteX5" fmla="*/ 324555 w 629360"/>
                  <a:gd name="connsiteY5" fmla="*/ 76438 h 705661"/>
                  <a:gd name="connsiteX6" fmla="*/ 324555 w 629360"/>
                  <a:gd name="connsiteY6" fmla="*/ 19050 h 705661"/>
                  <a:gd name="connsiteX7" fmla="*/ 419805 w 629360"/>
                  <a:gd name="connsiteY7" fmla="*/ 19050 h 705661"/>
                  <a:gd name="connsiteX8" fmla="*/ 419805 w 629360"/>
                  <a:gd name="connsiteY8" fmla="*/ 0 h 705661"/>
                  <a:gd name="connsiteX9" fmla="*/ 210255 w 629360"/>
                  <a:gd name="connsiteY9" fmla="*/ 0 h 705661"/>
                  <a:gd name="connsiteX10" fmla="*/ 210255 w 629360"/>
                  <a:gd name="connsiteY10" fmla="*/ 19050 h 705661"/>
                  <a:gd name="connsiteX11" fmla="*/ 305505 w 629360"/>
                  <a:gd name="connsiteY11" fmla="*/ 19050 h 705661"/>
                  <a:gd name="connsiteX12" fmla="*/ 305505 w 629360"/>
                  <a:gd name="connsiteY12" fmla="*/ 76438 h 705661"/>
                  <a:gd name="connsiteX13" fmla="*/ 136 w 629360"/>
                  <a:gd name="connsiteY13" fmla="*/ 400157 h 705661"/>
                  <a:gd name="connsiteX14" fmla="*/ 323855 w 629360"/>
                  <a:gd name="connsiteY14" fmla="*/ 705525 h 705661"/>
                  <a:gd name="connsiteX15" fmla="*/ 629224 w 629360"/>
                  <a:gd name="connsiteY15" fmla="*/ 381807 h 705661"/>
                  <a:gd name="connsiteX16" fmla="*/ 519399 w 629360"/>
                  <a:gd name="connsiteY16" fmla="*/ 152000 h 705661"/>
                  <a:gd name="connsiteX17" fmla="*/ 347091 w 629360"/>
                  <a:gd name="connsiteY17" fmla="*/ 684095 h 705661"/>
                  <a:gd name="connsiteX18" fmla="*/ 21533 w 629360"/>
                  <a:gd name="connsiteY18" fmla="*/ 422586 h 705661"/>
                  <a:gd name="connsiteX19" fmla="*/ 283042 w 629360"/>
                  <a:gd name="connsiteY19" fmla="*/ 97028 h 705661"/>
                  <a:gd name="connsiteX20" fmla="*/ 608600 w 629360"/>
                  <a:gd name="connsiteY20" fmla="*/ 358537 h 705661"/>
                  <a:gd name="connsiteX21" fmla="*/ 608600 w 629360"/>
                  <a:gd name="connsiteY21" fmla="*/ 422586 h 705661"/>
                  <a:gd name="connsiteX22" fmla="*/ 347091 w 629360"/>
                  <a:gd name="connsiteY22" fmla="*/ 684095 h 705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29360" h="705661">
                    <a:moveTo>
                      <a:pt x="519399" y="152000"/>
                    </a:moveTo>
                    <a:lnTo>
                      <a:pt x="559889" y="111509"/>
                    </a:lnTo>
                    <a:cubicBezTo>
                      <a:pt x="563544" y="107725"/>
                      <a:pt x="563439" y="101696"/>
                      <a:pt x="559655" y="98041"/>
                    </a:cubicBezTo>
                    <a:cubicBezTo>
                      <a:pt x="555964" y="94476"/>
                      <a:pt x="550112" y="94476"/>
                      <a:pt x="546421" y="98041"/>
                    </a:cubicBezTo>
                    <a:lnTo>
                      <a:pt x="504511" y="139951"/>
                    </a:lnTo>
                    <a:cubicBezTo>
                      <a:pt x="452611" y="100542"/>
                      <a:pt x="389694" y="78336"/>
                      <a:pt x="324555" y="76438"/>
                    </a:cubicBezTo>
                    <a:lnTo>
                      <a:pt x="324555" y="19050"/>
                    </a:lnTo>
                    <a:lnTo>
                      <a:pt x="419805" y="19050"/>
                    </a:lnTo>
                    <a:lnTo>
                      <a:pt x="419805" y="0"/>
                    </a:lnTo>
                    <a:lnTo>
                      <a:pt x="210255" y="0"/>
                    </a:lnTo>
                    <a:lnTo>
                      <a:pt x="210255" y="19050"/>
                    </a:lnTo>
                    <a:lnTo>
                      <a:pt x="305505" y="19050"/>
                    </a:lnTo>
                    <a:lnTo>
                      <a:pt x="305505" y="76438"/>
                    </a:lnTo>
                    <a:cubicBezTo>
                      <a:pt x="131787" y="81505"/>
                      <a:pt x="-4931" y="226439"/>
                      <a:pt x="136" y="400157"/>
                    </a:cubicBezTo>
                    <a:cubicBezTo>
                      <a:pt x="5204" y="573875"/>
                      <a:pt x="150138" y="710593"/>
                      <a:pt x="323855" y="705525"/>
                    </a:cubicBezTo>
                    <a:cubicBezTo>
                      <a:pt x="497573" y="700458"/>
                      <a:pt x="634291" y="555525"/>
                      <a:pt x="629224" y="381807"/>
                    </a:cubicBezTo>
                    <a:cubicBezTo>
                      <a:pt x="626638" y="293150"/>
                      <a:pt x="586757" y="209701"/>
                      <a:pt x="519399" y="152000"/>
                    </a:cubicBezTo>
                    <a:close/>
                    <a:moveTo>
                      <a:pt x="347091" y="684095"/>
                    </a:moveTo>
                    <a:cubicBezTo>
                      <a:pt x="184978" y="701782"/>
                      <a:pt x="39220" y="584700"/>
                      <a:pt x="21533" y="422586"/>
                    </a:cubicBezTo>
                    <a:cubicBezTo>
                      <a:pt x="3847" y="260473"/>
                      <a:pt x="120929" y="114715"/>
                      <a:pt x="283042" y="97028"/>
                    </a:cubicBezTo>
                    <a:cubicBezTo>
                      <a:pt x="445157" y="79342"/>
                      <a:pt x="590913" y="196424"/>
                      <a:pt x="608600" y="358537"/>
                    </a:cubicBezTo>
                    <a:cubicBezTo>
                      <a:pt x="610922" y="379824"/>
                      <a:pt x="610922" y="401300"/>
                      <a:pt x="608600" y="422586"/>
                    </a:cubicBezTo>
                    <a:cubicBezTo>
                      <a:pt x="593452" y="560252"/>
                      <a:pt x="484757" y="668946"/>
                      <a:pt x="347091" y="68409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D5C38B58-8142-A922-2EB1-1037D0C95F3D}"/>
                  </a:ext>
                </a:extLst>
              </p:cNvPr>
              <p:cNvSpPr/>
              <p:nvPr/>
            </p:nvSpPr>
            <p:spPr>
              <a:xfrm>
                <a:off x="8718674" y="4479422"/>
                <a:ext cx="304799" cy="257184"/>
              </a:xfrm>
              <a:custGeom>
                <a:avLst/>
                <a:gdLst>
                  <a:gd name="connsiteX0" fmla="*/ 47625 w 304799"/>
                  <a:gd name="connsiteY0" fmla="*/ 0 h 257184"/>
                  <a:gd name="connsiteX1" fmla="*/ 47625 w 304799"/>
                  <a:gd name="connsiteY1" fmla="*/ 19050 h 257184"/>
                  <a:gd name="connsiteX2" fmla="*/ 246697 w 304799"/>
                  <a:gd name="connsiteY2" fmla="*/ 199920 h 257184"/>
                  <a:gd name="connsiteX3" fmla="*/ 246593 w 304799"/>
                  <a:gd name="connsiteY3" fmla="*/ 200025 h 257184"/>
                  <a:gd name="connsiteX4" fmla="*/ 94297 w 304799"/>
                  <a:gd name="connsiteY4" fmla="*/ 200025 h 257184"/>
                  <a:gd name="connsiteX5" fmla="*/ 38109 w 304799"/>
                  <a:gd name="connsiteY5" fmla="*/ 162887 h 257184"/>
                  <a:gd name="connsiteX6" fmla="*/ 971 w 304799"/>
                  <a:gd name="connsiteY6" fmla="*/ 219075 h 257184"/>
                  <a:gd name="connsiteX7" fmla="*/ 57159 w 304799"/>
                  <a:gd name="connsiteY7" fmla="*/ 256213 h 257184"/>
                  <a:gd name="connsiteX8" fmla="*/ 94297 w 304799"/>
                  <a:gd name="connsiteY8" fmla="*/ 219075 h 257184"/>
                  <a:gd name="connsiteX9" fmla="*/ 304800 w 304799"/>
                  <a:gd name="connsiteY9" fmla="*/ 219075 h 257184"/>
                  <a:gd name="connsiteX10" fmla="*/ 304800 w 304799"/>
                  <a:gd name="connsiteY10" fmla="*/ 200025 h 257184"/>
                  <a:gd name="connsiteX11" fmla="*/ 265823 w 304799"/>
                  <a:gd name="connsiteY11" fmla="*/ 200025 h 257184"/>
                  <a:gd name="connsiteX12" fmla="*/ 47625 w 304799"/>
                  <a:gd name="connsiteY12" fmla="*/ 0 h 257184"/>
                  <a:gd name="connsiteX13" fmla="*/ 47625 w 304799"/>
                  <a:gd name="connsiteY13" fmla="*/ 238125 h 257184"/>
                  <a:gd name="connsiteX14" fmla="*/ 19050 w 304799"/>
                  <a:gd name="connsiteY14" fmla="*/ 209550 h 257184"/>
                  <a:gd name="connsiteX15" fmla="*/ 47625 w 304799"/>
                  <a:gd name="connsiteY15" fmla="*/ 180975 h 257184"/>
                  <a:gd name="connsiteX16" fmla="*/ 76200 w 304799"/>
                  <a:gd name="connsiteY16" fmla="*/ 209550 h 257184"/>
                  <a:gd name="connsiteX17" fmla="*/ 47625 w 304799"/>
                  <a:gd name="connsiteY17" fmla="*/ 238125 h 257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799" h="257184">
                    <a:moveTo>
                      <a:pt x="47625" y="0"/>
                    </a:moveTo>
                    <a:lnTo>
                      <a:pt x="47625" y="19050"/>
                    </a:lnTo>
                    <a:cubicBezTo>
                      <a:pt x="150621" y="19179"/>
                      <a:pt x="236724" y="97408"/>
                      <a:pt x="246697" y="199920"/>
                    </a:cubicBezTo>
                    <a:cubicBezTo>
                      <a:pt x="246697" y="199978"/>
                      <a:pt x="246651" y="200025"/>
                      <a:pt x="246593" y="200025"/>
                    </a:cubicBezTo>
                    <a:lnTo>
                      <a:pt x="94297" y="200025"/>
                    </a:lnTo>
                    <a:cubicBezTo>
                      <a:pt x="89037" y="174254"/>
                      <a:pt x="63881" y="157626"/>
                      <a:pt x="38109" y="162887"/>
                    </a:cubicBezTo>
                    <a:cubicBezTo>
                      <a:pt x="12338" y="168148"/>
                      <a:pt x="-4288" y="193304"/>
                      <a:pt x="971" y="219075"/>
                    </a:cubicBezTo>
                    <a:cubicBezTo>
                      <a:pt x="6232" y="244846"/>
                      <a:pt x="31388" y="261474"/>
                      <a:pt x="57159" y="256213"/>
                    </a:cubicBezTo>
                    <a:cubicBezTo>
                      <a:pt x="75863" y="252395"/>
                      <a:pt x="90480" y="237778"/>
                      <a:pt x="94297" y="219075"/>
                    </a:cubicBezTo>
                    <a:lnTo>
                      <a:pt x="304800" y="219075"/>
                    </a:lnTo>
                    <a:lnTo>
                      <a:pt x="304800" y="200025"/>
                    </a:lnTo>
                    <a:lnTo>
                      <a:pt x="265823" y="200025"/>
                    </a:lnTo>
                    <a:cubicBezTo>
                      <a:pt x="255824" y="86925"/>
                      <a:pt x="161166" y="150"/>
                      <a:pt x="47625" y="0"/>
                    </a:cubicBezTo>
                    <a:close/>
                    <a:moveTo>
                      <a:pt x="47625" y="238125"/>
                    </a:moveTo>
                    <a:cubicBezTo>
                      <a:pt x="31843" y="238125"/>
                      <a:pt x="19050" y="225332"/>
                      <a:pt x="19050" y="209550"/>
                    </a:cubicBezTo>
                    <a:cubicBezTo>
                      <a:pt x="19050" y="193768"/>
                      <a:pt x="31843" y="180975"/>
                      <a:pt x="47625" y="180975"/>
                    </a:cubicBezTo>
                    <a:cubicBezTo>
                      <a:pt x="63407" y="180975"/>
                      <a:pt x="76200" y="193768"/>
                      <a:pt x="76200" y="209550"/>
                    </a:cubicBezTo>
                    <a:cubicBezTo>
                      <a:pt x="76200" y="225332"/>
                      <a:pt x="63407" y="238125"/>
                      <a:pt x="47625" y="2381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5EEBC08-4DA8-3491-1BBA-A4B0D931BBB9}"/>
              </a:ext>
            </a:extLst>
          </p:cNvPr>
          <p:cNvGrpSpPr/>
          <p:nvPr/>
        </p:nvGrpSpPr>
        <p:grpSpPr>
          <a:xfrm>
            <a:off x="2068800" y="5671357"/>
            <a:ext cx="5006400" cy="744222"/>
            <a:chOff x="1774098" y="5830765"/>
            <a:chExt cx="5710055" cy="84882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5698F5E-3D4E-8E0C-63E6-E1A0E896AFD4}"/>
                </a:ext>
              </a:extLst>
            </p:cNvPr>
            <p:cNvSpPr txBox="1"/>
            <p:nvPr/>
          </p:nvSpPr>
          <p:spPr>
            <a:xfrm>
              <a:off x="2598122" y="5872208"/>
              <a:ext cx="4886031" cy="807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An access to any other row is served</a:t>
              </a:r>
              <a:br>
                <a:rPr lang="en-US" sz="2000" dirty="0"/>
              </a:br>
              <a:r>
                <a:rPr lang="en-US" sz="2000" dirty="0"/>
                <a:t>with </a:t>
              </a:r>
              <a:r>
                <a:rPr lang="en-US" sz="2000" dirty="0">
                  <a:solidFill>
                    <a:srgbClr val="FF0000"/>
                  </a:solidFill>
                </a:rPr>
                <a:t>higher latency</a:t>
              </a:r>
              <a:r>
                <a:rPr lang="en-US" sz="2000" dirty="0"/>
                <a:t> 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4B03E83F-FB8E-1E1E-4C9A-5D5CFA27D2B9}"/>
                </a:ext>
              </a:extLst>
            </p:cNvPr>
            <p:cNvGrpSpPr/>
            <p:nvPr/>
          </p:nvGrpSpPr>
          <p:grpSpPr>
            <a:xfrm>
              <a:off x="1774098" y="5830765"/>
              <a:ext cx="629360" cy="705661"/>
              <a:chOff x="8451354" y="2182071"/>
              <a:chExt cx="629360" cy="705661"/>
            </a:xfrm>
          </p:grpSpPr>
          <p:sp>
            <p:nvSpPr>
              <p:cNvPr id="145" name="Partial Circle 144">
                <a:extLst>
                  <a:ext uri="{FF2B5EF4-FFF2-40B4-BE49-F238E27FC236}">
                    <a16:creationId xmlns:a16="http://schemas.microsoft.com/office/drawing/2014/main" id="{1D8F047A-2304-FEC9-CFA8-11AC8FF7BF03}"/>
                  </a:ext>
                </a:extLst>
              </p:cNvPr>
              <p:cNvSpPr/>
              <p:nvPr/>
            </p:nvSpPr>
            <p:spPr>
              <a:xfrm>
                <a:off x="8524185" y="2362650"/>
                <a:ext cx="435131" cy="435131"/>
              </a:xfrm>
              <a:prstGeom prst="pie">
                <a:avLst>
                  <a:gd name="adj1" fmla="val 16566946"/>
                  <a:gd name="adj2" fmla="val 2506121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35684F68-BF48-0548-4038-14D31EB00C4E}"/>
                  </a:ext>
                </a:extLst>
              </p:cNvPr>
              <p:cNvSpPr/>
              <p:nvPr/>
            </p:nvSpPr>
            <p:spPr>
              <a:xfrm>
                <a:off x="8451354" y="2182071"/>
                <a:ext cx="629360" cy="705661"/>
              </a:xfrm>
              <a:custGeom>
                <a:avLst/>
                <a:gdLst>
                  <a:gd name="connsiteX0" fmla="*/ 519399 w 629360"/>
                  <a:gd name="connsiteY0" fmla="*/ 152000 h 705661"/>
                  <a:gd name="connsiteX1" fmla="*/ 559889 w 629360"/>
                  <a:gd name="connsiteY1" fmla="*/ 111509 h 705661"/>
                  <a:gd name="connsiteX2" fmla="*/ 559655 w 629360"/>
                  <a:gd name="connsiteY2" fmla="*/ 98041 h 705661"/>
                  <a:gd name="connsiteX3" fmla="*/ 546421 w 629360"/>
                  <a:gd name="connsiteY3" fmla="*/ 98041 h 705661"/>
                  <a:gd name="connsiteX4" fmla="*/ 504511 w 629360"/>
                  <a:gd name="connsiteY4" fmla="*/ 139951 h 705661"/>
                  <a:gd name="connsiteX5" fmla="*/ 324555 w 629360"/>
                  <a:gd name="connsiteY5" fmla="*/ 76438 h 705661"/>
                  <a:gd name="connsiteX6" fmla="*/ 324555 w 629360"/>
                  <a:gd name="connsiteY6" fmla="*/ 19050 h 705661"/>
                  <a:gd name="connsiteX7" fmla="*/ 419805 w 629360"/>
                  <a:gd name="connsiteY7" fmla="*/ 19050 h 705661"/>
                  <a:gd name="connsiteX8" fmla="*/ 419805 w 629360"/>
                  <a:gd name="connsiteY8" fmla="*/ 0 h 705661"/>
                  <a:gd name="connsiteX9" fmla="*/ 210255 w 629360"/>
                  <a:gd name="connsiteY9" fmla="*/ 0 h 705661"/>
                  <a:gd name="connsiteX10" fmla="*/ 210255 w 629360"/>
                  <a:gd name="connsiteY10" fmla="*/ 19050 h 705661"/>
                  <a:gd name="connsiteX11" fmla="*/ 305505 w 629360"/>
                  <a:gd name="connsiteY11" fmla="*/ 19050 h 705661"/>
                  <a:gd name="connsiteX12" fmla="*/ 305505 w 629360"/>
                  <a:gd name="connsiteY12" fmla="*/ 76438 h 705661"/>
                  <a:gd name="connsiteX13" fmla="*/ 136 w 629360"/>
                  <a:gd name="connsiteY13" fmla="*/ 400157 h 705661"/>
                  <a:gd name="connsiteX14" fmla="*/ 323855 w 629360"/>
                  <a:gd name="connsiteY14" fmla="*/ 705525 h 705661"/>
                  <a:gd name="connsiteX15" fmla="*/ 629224 w 629360"/>
                  <a:gd name="connsiteY15" fmla="*/ 381807 h 705661"/>
                  <a:gd name="connsiteX16" fmla="*/ 519399 w 629360"/>
                  <a:gd name="connsiteY16" fmla="*/ 152000 h 705661"/>
                  <a:gd name="connsiteX17" fmla="*/ 315030 w 629360"/>
                  <a:gd name="connsiteY17" fmla="*/ 685800 h 705661"/>
                  <a:gd name="connsiteX18" fmla="*/ 19755 w 629360"/>
                  <a:gd name="connsiteY18" fmla="*/ 390525 h 705661"/>
                  <a:gd name="connsiteX19" fmla="*/ 315030 w 629360"/>
                  <a:gd name="connsiteY19" fmla="*/ 95250 h 705661"/>
                  <a:gd name="connsiteX20" fmla="*/ 610305 w 629360"/>
                  <a:gd name="connsiteY20" fmla="*/ 390525 h 705661"/>
                  <a:gd name="connsiteX21" fmla="*/ 315030 w 629360"/>
                  <a:gd name="connsiteY21" fmla="*/ 685800 h 705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9360" h="705661">
                    <a:moveTo>
                      <a:pt x="519399" y="152000"/>
                    </a:moveTo>
                    <a:lnTo>
                      <a:pt x="559889" y="111509"/>
                    </a:lnTo>
                    <a:cubicBezTo>
                      <a:pt x="563544" y="107725"/>
                      <a:pt x="563439" y="101696"/>
                      <a:pt x="559655" y="98041"/>
                    </a:cubicBezTo>
                    <a:cubicBezTo>
                      <a:pt x="555964" y="94476"/>
                      <a:pt x="550112" y="94476"/>
                      <a:pt x="546421" y="98041"/>
                    </a:cubicBezTo>
                    <a:lnTo>
                      <a:pt x="504511" y="139951"/>
                    </a:lnTo>
                    <a:cubicBezTo>
                      <a:pt x="452611" y="100542"/>
                      <a:pt x="389694" y="78336"/>
                      <a:pt x="324555" y="76438"/>
                    </a:cubicBezTo>
                    <a:lnTo>
                      <a:pt x="324555" y="19050"/>
                    </a:lnTo>
                    <a:lnTo>
                      <a:pt x="419805" y="19050"/>
                    </a:lnTo>
                    <a:lnTo>
                      <a:pt x="419805" y="0"/>
                    </a:lnTo>
                    <a:lnTo>
                      <a:pt x="210255" y="0"/>
                    </a:lnTo>
                    <a:lnTo>
                      <a:pt x="210255" y="19050"/>
                    </a:lnTo>
                    <a:lnTo>
                      <a:pt x="305505" y="19050"/>
                    </a:lnTo>
                    <a:lnTo>
                      <a:pt x="305505" y="76438"/>
                    </a:lnTo>
                    <a:cubicBezTo>
                      <a:pt x="131787" y="81505"/>
                      <a:pt x="-4931" y="226439"/>
                      <a:pt x="136" y="400157"/>
                    </a:cubicBezTo>
                    <a:cubicBezTo>
                      <a:pt x="5204" y="573875"/>
                      <a:pt x="150138" y="710593"/>
                      <a:pt x="323855" y="705525"/>
                    </a:cubicBezTo>
                    <a:cubicBezTo>
                      <a:pt x="497573" y="700458"/>
                      <a:pt x="634291" y="555525"/>
                      <a:pt x="629224" y="381807"/>
                    </a:cubicBezTo>
                    <a:cubicBezTo>
                      <a:pt x="626638" y="293150"/>
                      <a:pt x="586757" y="209701"/>
                      <a:pt x="519399" y="152000"/>
                    </a:cubicBezTo>
                    <a:close/>
                    <a:moveTo>
                      <a:pt x="315030" y="685800"/>
                    </a:moveTo>
                    <a:cubicBezTo>
                      <a:pt x="151954" y="685800"/>
                      <a:pt x="19755" y="553601"/>
                      <a:pt x="19755" y="390525"/>
                    </a:cubicBezTo>
                    <a:cubicBezTo>
                      <a:pt x="19755" y="227449"/>
                      <a:pt x="151954" y="95250"/>
                      <a:pt x="315030" y="95250"/>
                    </a:cubicBezTo>
                    <a:cubicBezTo>
                      <a:pt x="478106" y="95250"/>
                      <a:pt x="610305" y="227449"/>
                      <a:pt x="610305" y="390525"/>
                    </a:cubicBezTo>
                    <a:cubicBezTo>
                      <a:pt x="610117" y="553523"/>
                      <a:pt x="478028" y="685611"/>
                      <a:pt x="315030" y="6858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CCCCC6DD-F1B9-8C7C-C117-41E5E9096A64}"/>
                  </a:ext>
                </a:extLst>
              </p:cNvPr>
              <p:cNvSpPr/>
              <p:nvPr/>
            </p:nvSpPr>
            <p:spPr>
              <a:xfrm>
                <a:off x="8718850" y="2353520"/>
                <a:ext cx="266615" cy="405508"/>
              </a:xfrm>
              <a:custGeom>
                <a:avLst/>
                <a:gdLst>
                  <a:gd name="connsiteX0" fmla="*/ 47534 w 266615"/>
                  <a:gd name="connsiteY0" fmla="*/ 0 h 405508"/>
                  <a:gd name="connsiteX1" fmla="*/ 47534 w 266615"/>
                  <a:gd name="connsiteY1" fmla="*/ 19050 h 405508"/>
                  <a:gd name="connsiteX2" fmla="*/ 247565 w 266615"/>
                  <a:gd name="connsiteY2" fmla="*/ 218345 h 405508"/>
                  <a:gd name="connsiteX3" fmla="*/ 196429 w 266615"/>
                  <a:gd name="connsiteY3" fmla="*/ 352149 h 405508"/>
                  <a:gd name="connsiteX4" fmla="*/ 196286 w 266615"/>
                  <a:gd name="connsiteY4" fmla="*/ 352149 h 405508"/>
                  <a:gd name="connsiteX5" fmla="*/ 83920 w 266615"/>
                  <a:gd name="connsiteY5" fmla="*/ 239907 h 405508"/>
                  <a:gd name="connsiteX6" fmla="*/ 94226 w 266615"/>
                  <a:gd name="connsiteY6" fmla="*/ 200187 h 405508"/>
                  <a:gd name="connsiteX7" fmla="*/ 37648 w 266615"/>
                  <a:gd name="connsiteY7" fmla="*/ 163611 h 405508"/>
                  <a:gd name="connsiteX8" fmla="*/ 1072 w 266615"/>
                  <a:gd name="connsiteY8" fmla="*/ 220190 h 405508"/>
                  <a:gd name="connsiteX9" fmla="*/ 28694 w 266615"/>
                  <a:gd name="connsiteY9" fmla="*/ 253137 h 405508"/>
                  <a:gd name="connsiteX10" fmla="*/ 68947 w 266615"/>
                  <a:gd name="connsiteY10" fmla="*/ 251841 h 405508"/>
                  <a:gd name="connsiteX11" fmla="*/ 222795 w 266615"/>
                  <a:gd name="connsiteY11" fmla="*/ 405508 h 405508"/>
                  <a:gd name="connsiteX12" fmla="*/ 236253 w 266615"/>
                  <a:gd name="connsiteY12" fmla="*/ 392030 h 405508"/>
                  <a:gd name="connsiteX13" fmla="*/ 209841 w 266615"/>
                  <a:gd name="connsiteY13" fmla="*/ 365694 h 405508"/>
                  <a:gd name="connsiteX14" fmla="*/ 194920 w 266615"/>
                  <a:gd name="connsiteY14" fmla="*/ 56774 h 405508"/>
                  <a:gd name="connsiteX15" fmla="*/ 47534 w 266615"/>
                  <a:gd name="connsiteY15" fmla="*/ 0 h 405508"/>
                  <a:gd name="connsiteX16" fmla="*/ 18959 w 266615"/>
                  <a:gd name="connsiteY16" fmla="*/ 209550 h 405508"/>
                  <a:gd name="connsiteX17" fmla="*/ 47534 w 266615"/>
                  <a:gd name="connsiteY17" fmla="*/ 180975 h 405508"/>
                  <a:gd name="connsiteX18" fmla="*/ 76109 w 266615"/>
                  <a:gd name="connsiteY18" fmla="*/ 209550 h 405508"/>
                  <a:gd name="connsiteX19" fmla="*/ 47534 w 266615"/>
                  <a:gd name="connsiteY19" fmla="*/ 238125 h 405508"/>
                  <a:gd name="connsiteX20" fmla="*/ 18959 w 266615"/>
                  <a:gd name="connsiteY20" fmla="*/ 209550 h 40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6615" h="405508">
                    <a:moveTo>
                      <a:pt x="47534" y="0"/>
                    </a:moveTo>
                    <a:lnTo>
                      <a:pt x="47534" y="19050"/>
                    </a:lnTo>
                    <a:cubicBezTo>
                      <a:pt x="157805" y="18847"/>
                      <a:pt x="247362" y="108074"/>
                      <a:pt x="247565" y="218345"/>
                    </a:cubicBezTo>
                    <a:cubicBezTo>
                      <a:pt x="247657" y="267736"/>
                      <a:pt x="229437" y="315407"/>
                      <a:pt x="196429" y="352149"/>
                    </a:cubicBezTo>
                    <a:cubicBezTo>
                      <a:pt x="196389" y="352186"/>
                      <a:pt x="196326" y="352186"/>
                      <a:pt x="196286" y="352149"/>
                    </a:cubicBezTo>
                    <a:lnTo>
                      <a:pt x="83920" y="239907"/>
                    </a:lnTo>
                    <a:cubicBezTo>
                      <a:pt x="93278" y="228955"/>
                      <a:pt x="97080" y="214307"/>
                      <a:pt x="94226" y="200187"/>
                    </a:cubicBezTo>
                    <a:cubicBezTo>
                      <a:pt x="88703" y="174463"/>
                      <a:pt x="63372" y="158088"/>
                      <a:pt x="37648" y="163611"/>
                    </a:cubicBezTo>
                    <a:cubicBezTo>
                      <a:pt x="11923" y="169135"/>
                      <a:pt x="-4452" y="194466"/>
                      <a:pt x="1072" y="220190"/>
                    </a:cubicBezTo>
                    <a:cubicBezTo>
                      <a:pt x="4481" y="234957"/>
                      <a:pt x="14748" y="247204"/>
                      <a:pt x="28694" y="253137"/>
                    </a:cubicBezTo>
                    <a:cubicBezTo>
                      <a:pt x="41598" y="258917"/>
                      <a:pt x="56442" y="258439"/>
                      <a:pt x="68947" y="251841"/>
                    </a:cubicBezTo>
                    <a:lnTo>
                      <a:pt x="222795" y="405508"/>
                    </a:lnTo>
                    <a:lnTo>
                      <a:pt x="236253" y="392030"/>
                    </a:lnTo>
                    <a:lnTo>
                      <a:pt x="209841" y="365694"/>
                    </a:lnTo>
                    <a:cubicBezTo>
                      <a:pt x="291026" y="276267"/>
                      <a:pt x="284346" y="137959"/>
                      <a:pt x="194920" y="56774"/>
                    </a:cubicBezTo>
                    <a:cubicBezTo>
                      <a:pt x="154579" y="20150"/>
                      <a:pt x="102020" y="-96"/>
                      <a:pt x="47534" y="0"/>
                    </a:cubicBezTo>
                    <a:close/>
                    <a:moveTo>
                      <a:pt x="18959" y="209550"/>
                    </a:moveTo>
                    <a:cubicBezTo>
                      <a:pt x="18959" y="193768"/>
                      <a:pt x="31753" y="180975"/>
                      <a:pt x="47534" y="180975"/>
                    </a:cubicBezTo>
                    <a:cubicBezTo>
                      <a:pt x="63316" y="180975"/>
                      <a:pt x="76109" y="193768"/>
                      <a:pt x="76109" y="209550"/>
                    </a:cubicBezTo>
                    <a:cubicBezTo>
                      <a:pt x="76109" y="225332"/>
                      <a:pt x="63316" y="238125"/>
                      <a:pt x="47534" y="238125"/>
                    </a:cubicBezTo>
                    <a:cubicBezTo>
                      <a:pt x="31753" y="238125"/>
                      <a:pt x="18959" y="225332"/>
                      <a:pt x="18959" y="2095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358C80D6-AB7F-36DA-732E-E3CEFF7888A8}"/>
              </a:ext>
            </a:extLst>
          </p:cNvPr>
          <p:cNvSpPr txBox="1"/>
          <p:nvPr/>
        </p:nvSpPr>
        <p:spPr>
          <a:xfrm>
            <a:off x="1425937" y="2345472"/>
            <a:ext cx="132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/>
              <a:t>close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E0D4E0BF-0ABB-9420-4758-964354AF3F43}"/>
              </a:ext>
            </a:extLst>
          </p:cNvPr>
          <p:cNvSpPr txBox="1"/>
          <p:nvPr/>
        </p:nvSpPr>
        <p:spPr>
          <a:xfrm>
            <a:off x="1425937" y="3542518"/>
            <a:ext cx="132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/>
              <a:t>open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3BE4C8B-2F71-6DA3-E3FE-A1F5887383DB}"/>
              </a:ext>
            </a:extLst>
          </p:cNvPr>
          <p:cNvGrpSpPr/>
          <p:nvPr/>
        </p:nvGrpSpPr>
        <p:grpSpPr>
          <a:xfrm>
            <a:off x="3187683" y="3457508"/>
            <a:ext cx="2666955" cy="524918"/>
            <a:chOff x="3187683" y="2417862"/>
            <a:chExt cx="2666955" cy="524918"/>
          </a:xfrm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60B5A70A-067F-481B-3938-1FB1F7BC527D}"/>
                </a:ext>
              </a:extLst>
            </p:cNvPr>
            <p:cNvSpPr/>
            <p:nvPr/>
          </p:nvSpPr>
          <p:spPr>
            <a:xfrm>
              <a:off x="3187683" y="2417862"/>
              <a:ext cx="514350" cy="514350"/>
            </a:xfrm>
            <a:prstGeom prst="ellipse">
              <a:avLst/>
            </a:prstGeom>
            <a:solidFill>
              <a:srgbClr val="E125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CC08682A-2EC1-164E-F7D9-F3A4E06C3281}"/>
                </a:ext>
              </a:extLst>
            </p:cNvPr>
            <p:cNvSpPr/>
            <p:nvPr/>
          </p:nvSpPr>
          <p:spPr>
            <a:xfrm>
              <a:off x="5340288" y="2428430"/>
              <a:ext cx="514350" cy="514350"/>
            </a:xfrm>
            <a:prstGeom prst="ellipse">
              <a:avLst/>
            </a:prstGeom>
            <a:solidFill>
              <a:srgbClr val="E125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0B9294A2-9B92-9E25-3731-DC2D48A1F310}"/>
                </a:ext>
              </a:extLst>
            </p:cNvPr>
            <p:cNvSpPr/>
            <p:nvPr/>
          </p:nvSpPr>
          <p:spPr>
            <a:xfrm>
              <a:off x="4622753" y="2417900"/>
              <a:ext cx="514350" cy="514350"/>
            </a:xfrm>
            <a:prstGeom prst="ellipse">
              <a:avLst/>
            </a:prstGeom>
            <a:solidFill>
              <a:srgbClr val="E125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C4E6A5B2-8EE9-F02E-93BD-8242AE56670B}"/>
                </a:ext>
              </a:extLst>
            </p:cNvPr>
            <p:cNvSpPr/>
            <p:nvPr/>
          </p:nvSpPr>
          <p:spPr>
            <a:xfrm>
              <a:off x="3905218" y="2417862"/>
              <a:ext cx="514350" cy="514350"/>
            </a:xfrm>
            <a:prstGeom prst="ellipse">
              <a:avLst/>
            </a:prstGeom>
            <a:solidFill>
              <a:srgbClr val="E125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F4C5811-F438-0AD0-B2B5-5A9AED875ADB}"/>
              </a:ext>
            </a:extLst>
          </p:cNvPr>
          <p:cNvGrpSpPr/>
          <p:nvPr/>
        </p:nvGrpSpPr>
        <p:grpSpPr>
          <a:xfrm>
            <a:off x="3186162" y="4115576"/>
            <a:ext cx="2668476" cy="514350"/>
            <a:chOff x="3186162" y="4238120"/>
            <a:chExt cx="2668476" cy="514350"/>
          </a:xfrm>
          <a:solidFill>
            <a:srgbClr val="E1257C"/>
          </a:solidFill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0EE59596-E25C-F62E-1E49-EF43D1C18234}"/>
                </a:ext>
              </a:extLst>
            </p:cNvPr>
            <p:cNvSpPr/>
            <p:nvPr/>
          </p:nvSpPr>
          <p:spPr>
            <a:xfrm>
              <a:off x="5340288" y="4238120"/>
              <a:ext cx="514350" cy="51435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C16061D1-1EB6-1358-6C26-849E9AD9E26C}"/>
                </a:ext>
              </a:extLst>
            </p:cNvPr>
            <p:cNvSpPr/>
            <p:nvPr/>
          </p:nvSpPr>
          <p:spPr>
            <a:xfrm>
              <a:off x="4622246" y="4238120"/>
              <a:ext cx="514350" cy="51435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65813CD9-E5CC-B7FE-533F-F41467895C93}"/>
                </a:ext>
              </a:extLst>
            </p:cNvPr>
            <p:cNvSpPr/>
            <p:nvPr/>
          </p:nvSpPr>
          <p:spPr>
            <a:xfrm>
              <a:off x="3904204" y="4238120"/>
              <a:ext cx="514350" cy="51435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FB8F28D6-9027-6982-8E24-A5801D1DEECD}"/>
                </a:ext>
              </a:extLst>
            </p:cNvPr>
            <p:cNvSpPr/>
            <p:nvPr/>
          </p:nvSpPr>
          <p:spPr>
            <a:xfrm>
              <a:off x="3186162" y="4238120"/>
              <a:ext cx="514350" cy="51435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R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E12BF7A-A807-C723-2721-2AFB3B54B0F6}"/>
              </a:ext>
            </a:extLst>
          </p:cNvPr>
          <p:cNvGrpSpPr/>
          <p:nvPr/>
        </p:nvGrpSpPr>
        <p:grpSpPr>
          <a:xfrm>
            <a:off x="3443337" y="3964035"/>
            <a:ext cx="2154126" cy="304443"/>
            <a:chOff x="3443337" y="2605961"/>
            <a:chExt cx="2154126" cy="1925720"/>
          </a:xfrm>
        </p:grpSpPr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FFEAD180-1A95-AE96-BBAE-B92C6F8878CD}"/>
                </a:ext>
              </a:extLst>
            </p:cNvPr>
            <p:cNvCxnSpPr>
              <a:cxnSpLocks/>
            </p:cNvCxnSpPr>
            <p:nvPr/>
          </p:nvCxnSpPr>
          <p:spPr>
            <a:xfrm>
              <a:off x="3443337" y="2605961"/>
              <a:ext cx="0" cy="1925720"/>
            </a:xfrm>
            <a:prstGeom prst="line">
              <a:avLst/>
            </a:prstGeom>
            <a:ln w="57150">
              <a:solidFill>
                <a:srgbClr val="E12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9562D188-3DA1-46BD-BA98-EF5B02E6C165}"/>
                </a:ext>
              </a:extLst>
            </p:cNvPr>
            <p:cNvCxnSpPr>
              <a:cxnSpLocks/>
            </p:cNvCxnSpPr>
            <p:nvPr/>
          </p:nvCxnSpPr>
          <p:spPr>
            <a:xfrm>
              <a:off x="4161379" y="2605961"/>
              <a:ext cx="0" cy="1925720"/>
            </a:xfrm>
            <a:prstGeom prst="line">
              <a:avLst/>
            </a:prstGeom>
            <a:ln w="57150">
              <a:solidFill>
                <a:srgbClr val="E12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93BA3723-04F8-E290-FCAD-EDF59942F905}"/>
                </a:ext>
              </a:extLst>
            </p:cNvPr>
            <p:cNvCxnSpPr>
              <a:cxnSpLocks/>
            </p:cNvCxnSpPr>
            <p:nvPr/>
          </p:nvCxnSpPr>
          <p:spPr>
            <a:xfrm>
              <a:off x="4879421" y="2605961"/>
              <a:ext cx="0" cy="1925720"/>
            </a:xfrm>
            <a:prstGeom prst="line">
              <a:avLst/>
            </a:prstGeom>
            <a:ln w="57150">
              <a:solidFill>
                <a:srgbClr val="E12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A3EE43A-D64B-D7B2-D4FB-CA17D1FB3F82}"/>
                </a:ext>
              </a:extLst>
            </p:cNvPr>
            <p:cNvCxnSpPr>
              <a:cxnSpLocks/>
            </p:cNvCxnSpPr>
            <p:nvPr/>
          </p:nvCxnSpPr>
          <p:spPr>
            <a:xfrm>
              <a:off x="5597463" y="2605961"/>
              <a:ext cx="0" cy="1925720"/>
            </a:xfrm>
            <a:prstGeom prst="line">
              <a:avLst/>
            </a:prstGeom>
            <a:ln w="57150">
              <a:solidFill>
                <a:srgbClr val="E12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336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1" grpId="1"/>
      <p:bldP spid="149" grpId="0"/>
      <p:bldP spid="1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A4900-E351-794E-C8EC-F5A2F057F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15669-5C92-936E-0CCD-CD0DF39F3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Memory-Based Timing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E2F89-83E6-6FB4-24C3-896C31FF0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31025"/>
            <a:ext cx="9143999" cy="5245938"/>
          </a:xfrm>
        </p:spPr>
        <p:txBody>
          <a:bodyPr>
            <a:normAutofit/>
          </a:bodyPr>
          <a:lstStyle/>
          <a:p>
            <a:r>
              <a:rPr lang="en-US" sz="2400" dirty="0"/>
              <a:t>The attacker exploits </a:t>
            </a:r>
            <a:r>
              <a:rPr lang="en-US" sz="2400" b="1" dirty="0"/>
              <a:t>the shared main memory states </a:t>
            </a:r>
            <a:endParaRPr lang="en-US" sz="600" b="1" dirty="0"/>
          </a:p>
          <a:p>
            <a:pPr lvl="1"/>
            <a:r>
              <a:rPr lang="en-US" dirty="0"/>
              <a:t>An example: </a:t>
            </a:r>
            <a:r>
              <a:rPr lang="en-US" b="1" dirty="0">
                <a:solidFill>
                  <a:srgbClr val="6CA541"/>
                </a:solidFill>
              </a:rPr>
              <a:t>DRAM row buffer-based attacks </a:t>
            </a:r>
            <a:r>
              <a:rPr lang="en-US" sz="1800" dirty="0"/>
              <a:t>[</a:t>
            </a:r>
            <a:r>
              <a:rPr lang="en-US" sz="1800" dirty="0" err="1"/>
              <a:t>Pessl</a:t>
            </a:r>
            <a:r>
              <a:rPr lang="en-US" sz="1800" dirty="0"/>
              <a:t>+, USENIX Sec'14]</a:t>
            </a:r>
            <a:endParaRPr lang="en-US" b="1" dirty="0">
              <a:solidFill>
                <a:srgbClr val="6CA54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8DFB8-3081-4D0B-6D62-177602CE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2ED034-B445-2022-3A4F-5972101E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8</a:t>
            </a:fld>
            <a:endParaRPr lang="tr-TR" dirty="0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AEF831C-375D-1E60-DB7A-9159A508BC81}"/>
              </a:ext>
            </a:extLst>
          </p:cNvPr>
          <p:cNvGrpSpPr/>
          <p:nvPr/>
        </p:nvGrpSpPr>
        <p:grpSpPr>
          <a:xfrm>
            <a:off x="2768347" y="1826577"/>
            <a:ext cx="4899013" cy="2921210"/>
            <a:chOff x="2368297" y="1949121"/>
            <a:chExt cx="4899013" cy="29212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3B13CF-78A1-59CF-6D2B-DDC306D5F6B4}"/>
                </a:ext>
              </a:extLst>
            </p:cNvPr>
            <p:cNvSpPr txBox="1"/>
            <p:nvPr/>
          </p:nvSpPr>
          <p:spPr>
            <a:xfrm>
              <a:off x="2406770" y="1949121"/>
              <a:ext cx="3553952" cy="381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DRAM Bank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F4598B-18C0-E910-543A-DAAB88C15DE4}"/>
                </a:ext>
              </a:extLst>
            </p:cNvPr>
            <p:cNvSpPr txBox="1"/>
            <p:nvPr/>
          </p:nvSpPr>
          <p:spPr>
            <a:xfrm>
              <a:off x="5960722" y="4306596"/>
              <a:ext cx="1306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Row Buffer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C238FED7-3150-7365-0996-48714E324392}"/>
                </a:ext>
              </a:extLst>
            </p:cNvPr>
            <p:cNvGrpSpPr/>
            <p:nvPr/>
          </p:nvGrpSpPr>
          <p:grpSpPr>
            <a:xfrm>
              <a:off x="2368297" y="2254956"/>
              <a:ext cx="3553952" cy="2615375"/>
              <a:chOff x="1464368" y="2330481"/>
              <a:chExt cx="3553952" cy="261537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57C1282-EABF-5541-456A-2C4D8329681B}"/>
                  </a:ext>
                </a:extLst>
              </p:cNvPr>
              <p:cNvSpPr/>
              <p:nvPr/>
            </p:nvSpPr>
            <p:spPr>
              <a:xfrm>
                <a:off x="1464368" y="2330481"/>
                <a:ext cx="3553952" cy="2615375"/>
              </a:xfrm>
              <a:prstGeom prst="roundRect">
                <a:avLst>
                  <a:gd name="adj" fmla="val 0"/>
                </a:avLst>
              </a:prstGeom>
              <a:solidFill>
                <a:srgbClr val="E3F0D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749CF0A7-4974-0F63-ACDD-65D16F200336}"/>
                  </a:ext>
                </a:extLst>
              </p:cNvPr>
              <p:cNvGrpSpPr/>
              <p:nvPr/>
            </p:nvGrpSpPr>
            <p:grpSpPr>
              <a:xfrm>
                <a:off x="2139358" y="2670105"/>
                <a:ext cx="2154126" cy="1925720"/>
                <a:chOff x="2139358" y="2670105"/>
                <a:chExt cx="2154126" cy="1925720"/>
              </a:xfrm>
            </p:grpSpPr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64700B76-305C-073A-048A-EBD0A20B8D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39358" y="2670105"/>
                  <a:ext cx="0" cy="1925720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E3B8FEE5-C2D5-6738-D95B-C3241AE8F4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57400" y="2670105"/>
                  <a:ext cx="0" cy="1925720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26F4CB4C-1539-2416-1666-A3BF774B68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75442" y="2670105"/>
                  <a:ext cx="0" cy="1925720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3E4435B3-E0CB-F2A2-E4F2-C0BBC79C45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93484" y="2670105"/>
                  <a:ext cx="0" cy="1925720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4A76DD49-5653-90DC-832B-D95CCA59155C}"/>
                  </a:ext>
                </a:extLst>
              </p:cNvPr>
              <p:cNvGrpSpPr/>
              <p:nvPr/>
            </p:nvGrpSpPr>
            <p:grpSpPr>
              <a:xfrm>
                <a:off x="1663039" y="2473770"/>
                <a:ext cx="3156611" cy="524918"/>
                <a:chOff x="1670743" y="2473770"/>
                <a:chExt cx="3156611" cy="524918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F142BBCD-C077-3CD5-925D-7AF66BE14B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70743" y="2738283"/>
                  <a:ext cx="3156611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3B9CCEC9-58F5-27BB-CFFA-113503FF1A1B}"/>
                    </a:ext>
                  </a:extLst>
                </p:cNvPr>
                <p:cNvGrpSpPr/>
                <p:nvPr/>
              </p:nvGrpSpPr>
              <p:grpSpPr>
                <a:xfrm>
                  <a:off x="1892420" y="2473770"/>
                  <a:ext cx="2666955" cy="524918"/>
                  <a:chOff x="1892420" y="2473770"/>
                  <a:chExt cx="2666955" cy="524918"/>
                </a:xfrm>
              </p:grpSpPr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7CCC39CC-9DE2-77C0-99B6-1156B6356FE3}"/>
                      </a:ext>
                    </a:extLst>
                  </p:cNvPr>
                  <p:cNvSpPr/>
                  <p:nvPr/>
                </p:nvSpPr>
                <p:spPr>
                  <a:xfrm>
                    <a:off x="1892420" y="2473770"/>
                    <a:ext cx="514350" cy="51435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F8544B39-D847-4284-68B9-821B02527090}"/>
                      </a:ext>
                    </a:extLst>
                  </p:cNvPr>
                  <p:cNvSpPr/>
                  <p:nvPr/>
                </p:nvSpPr>
                <p:spPr>
                  <a:xfrm>
                    <a:off x="4045025" y="2484338"/>
                    <a:ext cx="514350" cy="51435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A31142C1-F2A1-2FE7-3BAC-3933DAA66BA9}"/>
                      </a:ext>
                    </a:extLst>
                  </p:cNvPr>
                  <p:cNvSpPr/>
                  <p:nvPr/>
                </p:nvSpPr>
                <p:spPr>
                  <a:xfrm>
                    <a:off x="3327490" y="2473808"/>
                    <a:ext cx="514350" cy="51435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7B3718B4-77BB-9A51-26E7-D048363887D7}"/>
                      </a:ext>
                    </a:extLst>
                  </p:cNvPr>
                  <p:cNvSpPr/>
                  <p:nvPr/>
                </p:nvSpPr>
                <p:spPr>
                  <a:xfrm>
                    <a:off x="2609955" y="2473770"/>
                    <a:ext cx="514350" cy="51435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D01DD23-E672-8EAC-D1D6-7F7D8CF2F9D2}"/>
                  </a:ext>
                </a:extLst>
              </p:cNvPr>
              <p:cNvGrpSpPr/>
              <p:nvPr/>
            </p:nvGrpSpPr>
            <p:grpSpPr>
              <a:xfrm>
                <a:off x="1663039" y="3059058"/>
                <a:ext cx="3166136" cy="524918"/>
                <a:chOff x="1670743" y="2473770"/>
                <a:chExt cx="3166136" cy="524918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C394BBC6-2203-0826-E9DA-2A852D0F22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70743" y="2738283"/>
                  <a:ext cx="3166136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375A0DD8-1777-759C-932F-5DB3CC59584E}"/>
                    </a:ext>
                  </a:extLst>
                </p:cNvPr>
                <p:cNvGrpSpPr/>
                <p:nvPr/>
              </p:nvGrpSpPr>
              <p:grpSpPr>
                <a:xfrm>
                  <a:off x="1892420" y="2473770"/>
                  <a:ext cx="2666955" cy="524918"/>
                  <a:chOff x="1892420" y="2473770"/>
                  <a:chExt cx="2666955" cy="524918"/>
                </a:xfrm>
              </p:grpSpPr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D511DA6E-812A-763E-7F74-1BDE92CEA0D0}"/>
                      </a:ext>
                    </a:extLst>
                  </p:cNvPr>
                  <p:cNvSpPr/>
                  <p:nvPr/>
                </p:nvSpPr>
                <p:spPr>
                  <a:xfrm>
                    <a:off x="1892420" y="2473770"/>
                    <a:ext cx="514350" cy="51435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193A8CF2-97D3-C8FD-23A4-4DD8E5992AC2}"/>
                      </a:ext>
                    </a:extLst>
                  </p:cNvPr>
                  <p:cNvSpPr/>
                  <p:nvPr/>
                </p:nvSpPr>
                <p:spPr>
                  <a:xfrm>
                    <a:off x="4045025" y="2484338"/>
                    <a:ext cx="514350" cy="51435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1FCAC29D-6602-A437-A967-248453CA86CE}"/>
                      </a:ext>
                    </a:extLst>
                  </p:cNvPr>
                  <p:cNvSpPr/>
                  <p:nvPr/>
                </p:nvSpPr>
                <p:spPr>
                  <a:xfrm>
                    <a:off x="3327490" y="2473808"/>
                    <a:ext cx="514350" cy="51435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BFAC5AEE-0F68-F833-A15F-4E71DBECAC11}"/>
                      </a:ext>
                    </a:extLst>
                  </p:cNvPr>
                  <p:cNvSpPr/>
                  <p:nvPr/>
                </p:nvSpPr>
                <p:spPr>
                  <a:xfrm>
                    <a:off x="2609955" y="2473770"/>
                    <a:ext cx="514350" cy="51435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24B64EBD-D48F-1AA6-BE1F-AE70248E3C06}"/>
                  </a:ext>
                </a:extLst>
              </p:cNvPr>
              <p:cNvGrpSpPr/>
              <p:nvPr/>
            </p:nvGrpSpPr>
            <p:grpSpPr>
              <a:xfrm>
                <a:off x="1663039" y="3644346"/>
                <a:ext cx="3166136" cy="524918"/>
                <a:chOff x="1670743" y="2473770"/>
                <a:chExt cx="3166136" cy="524918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E1484D34-8C56-386C-1C5F-B16BAF388A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70743" y="2738283"/>
                  <a:ext cx="3166136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022B3B57-5241-B5A7-4879-CDB380DAB1BD}"/>
                    </a:ext>
                  </a:extLst>
                </p:cNvPr>
                <p:cNvGrpSpPr/>
                <p:nvPr/>
              </p:nvGrpSpPr>
              <p:grpSpPr>
                <a:xfrm>
                  <a:off x="1892420" y="2473770"/>
                  <a:ext cx="2666955" cy="524918"/>
                  <a:chOff x="1892420" y="2473770"/>
                  <a:chExt cx="2666955" cy="524918"/>
                </a:xfrm>
              </p:grpSpPr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875B004D-1312-7975-88A5-7D8B24B65468}"/>
                      </a:ext>
                    </a:extLst>
                  </p:cNvPr>
                  <p:cNvSpPr/>
                  <p:nvPr/>
                </p:nvSpPr>
                <p:spPr>
                  <a:xfrm>
                    <a:off x="1892420" y="2473770"/>
                    <a:ext cx="514350" cy="51435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45A5DA28-4391-1B6A-CA4F-A6961401C4B7}"/>
                      </a:ext>
                    </a:extLst>
                  </p:cNvPr>
                  <p:cNvSpPr/>
                  <p:nvPr/>
                </p:nvSpPr>
                <p:spPr>
                  <a:xfrm>
                    <a:off x="4045025" y="2484338"/>
                    <a:ext cx="514350" cy="51435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BAAE1DDB-58BE-4F79-07CE-A7834F2080F6}"/>
                      </a:ext>
                    </a:extLst>
                  </p:cNvPr>
                  <p:cNvSpPr/>
                  <p:nvPr/>
                </p:nvSpPr>
                <p:spPr>
                  <a:xfrm>
                    <a:off x="3327490" y="2473808"/>
                    <a:ext cx="514350" cy="51435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E3C78E13-3958-3377-B89A-9DDB27E67584}"/>
                      </a:ext>
                    </a:extLst>
                  </p:cNvPr>
                  <p:cNvSpPr/>
                  <p:nvPr/>
                </p:nvSpPr>
                <p:spPr>
                  <a:xfrm>
                    <a:off x="2609955" y="2473770"/>
                    <a:ext cx="514350" cy="51435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CCBEA03A-B320-2608-827B-F9521EF6041E}"/>
                  </a:ext>
                </a:extLst>
              </p:cNvPr>
              <p:cNvGrpSpPr/>
              <p:nvPr/>
            </p:nvGrpSpPr>
            <p:grpSpPr>
              <a:xfrm>
                <a:off x="1670743" y="4313683"/>
                <a:ext cx="3158432" cy="514350"/>
                <a:chOff x="1670743" y="4313683"/>
                <a:chExt cx="3158432" cy="514350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13B2A349-8013-681B-AA4D-BA3BC7D24C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70743" y="4572263"/>
                  <a:ext cx="3158432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F783CF37-715B-F434-97B2-9FE318802B25}"/>
                    </a:ext>
                  </a:extLst>
                </p:cNvPr>
                <p:cNvSpPr/>
                <p:nvPr/>
              </p:nvSpPr>
              <p:spPr>
                <a:xfrm>
                  <a:off x="4036309" y="4313683"/>
                  <a:ext cx="514350" cy="5143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DFB5E1C3-C886-F459-824E-121E5628EC11}"/>
                    </a:ext>
                  </a:extLst>
                </p:cNvPr>
                <p:cNvSpPr/>
                <p:nvPr/>
              </p:nvSpPr>
              <p:spPr>
                <a:xfrm>
                  <a:off x="3318267" y="4313683"/>
                  <a:ext cx="514350" cy="5143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61AAA780-CA60-9A97-3DD3-3FE700CC68EF}"/>
                    </a:ext>
                  </a:extLst>
                </p:cNvPr>
                <p:cNvSpPr/>
                <p:nvPr/>
              </p:nvSpPr>
              <p:spPr>
                <a:xfrm>
                  <a:off x="2600225" y="4313683"/>
                  <a:ext cx="514350" cy="5143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6AFC5EA2-F33D-B60C-1091-E49EC5D011EE}"/>
                    </a:ext>
                  </a:extLst>
                </p:cNvPr>
                <p:cNvSpPr/>
                <p:nvPr/>
              </p:nvSpPr>
              <p:spPr>
                <a:xfrm>
                  <a:off x="1882183" y="4313683"/>
                  <a:ext cx="514350" cy="5143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A8EF8B9-05EC-FF42-B134-F085671C16E0}"/>
              </a:ext>
            </a:extLst>
          </p:cNvPr>
          <p:cNvGrpSpPr/>
          <p:nvPr/>
        </p:nvGrpSpPr>
        <p:grpSpPr>
          <a:xfrm>
            <a:off x="3187683" y="2276268"/>
            <a:ext cx="2666955" cy="524918"/>
            <a:chOff x="3187683" y="2417862"/>
            <a:chExt cx="2666955" cy="524918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E01585EC-A993-5043-A232-8FBEADBA686A}"/>
                </a:ext>
              </a:extLst>
            </p:cNvPr>
            <p:cNvSpPr/>
            <p:nvPr/>
          </p:nvSpPr>
          <p:spPr>
            <a:xfrm>
              <a:off x="3187683" y="2417862"/>
              <a:ext cx="514350" cy="514350"/>
            </a:xfrm>
            <a:prstGeom prst="ellipse">
              <a:avLst/>
            </a:prstGeom>
            <a:solidFill>
              <a:srgbClr val="6292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39FB1548-1FFC-6F76-4951-566EC0A0B19F}"/>
                </a:ext>
              </a:extLst>
            </p:cNvPr>
            <p:cNvSpPr/>
            <p:nvPr/>
          </p:nvSpPr>
          <p:spPr>
            <a:xfrm>
              <a:off x="5340288" y="2428430"/>
              <a:ext cx="514350" cy="514350"/>
            </a:xfrm>
            <a:prstGeom prst="ellipse">
              <a:avLst/>
            </a:prstGeom>
            <a:solidFill>
              <a:srgbClr val="6292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5C30C83C-25A8-BCD7-2C55-64CFCD7F65F1}"/>
                </a:ext>
              </a:extLst>
            </p:cNvPr>
            <p:cNvSpPr/>
            <p:nvPr/>
          </p:nvSpPr>
          <p:spPr>
            <a:xfrm>
              <a:off x="4622753" y="2417900"/>
              <a:ext cx="514350" cy="514350"/>
            </a:xfrm>
            <a:prstGeom prst="ellipse">
              <a:avLst/>
            </a:prstGeom>
            <a:solidFill>
              <a:srgbClr val="6292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56B95118-F5B5-4CEC-3CAE-51877F76635A}"/>
                </a:ext>
              </a:extLst>
            </p:cNvPr>
            <p:cNvSpPr/>
            <p:nvPr/>
          </p:nvSpPr>
          <p:spPr>
            <a:xfrm>
              <a:off x="3905218" y="2417862"/>
              <a:ext cx="514350" cy="514350"/>
            </a:xfrm>
            <a:prstGeom prst="ellipse">
              <a:avLst/>
            </a:prstGeom>
            <a:solidFill>
              <a:srgbClr val="6292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1125306-0ADE-CEB7-1C81-26BB19DA8CE6}"/>
              </a:ext>
            </a:extLst>
          </p:cNvPr>
          <p:cNvGrpSpPr/>
          <p:nvPr/>
        </p:nvGrpSpPr>
        <p:grpSpPr>
          <a:xfrm>
            <a:off x="3186162" y="4115576"/>
            <a:ext cx="2668476" cy="514350"/>
            <a:chOff x="3186162" y="4238120"/>
            <a:chExt cx="2668476" cy="514350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87DE4090-1DED-3EAC-5355-4B553887032A}"/>
                </a:ext>
              </a:extLst>
            </p:cNvPr>
            <p:cNvSpPr/>
            <p:nvPr/>
          </p:nvSpPr>
          <p:spPr>
            <a:xfrm>
              <a:off x="5340288" y="4238120"/>
              <a:ext cx="514350" cy="514350"/>
            </a:xfrm>
            <a:prstGeom prst="rect">
              <a:avLst/>
            </a:prstGeom>
            <a:solidFill>
              <a:srgbClr val="6292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E443494-47CA-6CED-7E94-019B3383A982}"/>
                </a:ext>
              </a:extLst>
            </p:cNvPr>
            <p:cNvSpPr/>
            <p:nvPr/>
          </p:nvSpPr>
          <p:spPr>
            <a:xfrm>
              <a:off x="4622246" y="4238120"/>
              <a:ext cx="514350" cy="514350"/>
            </a:xfrm>
            <a:prstGeom prst="rect">
              <a:avLst/>
            </a:prstGeom>
            <a:solidFill>
              <a:srgbClr val="6292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581105F6-7F20-163D-CDB0-71B33DC551A2}"/>
                </a:ext>
              </a:extLst>
            </p:cNvPr>
            <p:cNvSpPr/>
            <p:nvPr/>
          </p:nvSpPr>
          <p:spPr>
            <a:xfrm>
              <a:off x="3904204" y="4238120"/>
              <a:ext cx="514350" cy="514350"/>
            </a:xfrm>
            <a:prstGeom prst="rect">
              <a:avLst/>
            </a:prstGeom>
            <a:solidFill>
              <a:srgbClr val="6292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A6E69BDD-99E0-41D3-7312-EB85D2EBDC51}"/>
                </a:ext>
              </a:extLst>
            </p:cNvPr>
            <p:cNvSpPr/>
            <p:nvPr/>
          </p:nvSpPr>
          <p:spPr>
            <a:xfrm>
              <a:off x="3186162" y="4238120"/>
              <a:ext cx="514350" cy="514350"/>
            </a:xfrm>
            <a:prstGeom prst="rect">
              <a:avLst/>
            </a:prstGeom>
            <a:solidFill>
              <a:srgbClr val="6292F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R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1BDD559-FEEE-1AE5-F911-6E32E11D44E5}"/>
              </a:ext>
            </a:extLst>
          </p:cNvPr>
          <p:cNvGrpSpPr/>
          <p:nvPr/>
        </p:nvGrpSpPr>
        <p:grpSpPr>
          <a:xfrm>
            <a:off x="2054650" y="4871981"/>
            <a:ext cx="5034700" cy="707886"/>
            <a:chOff x="1774098" y="4954643"/>
            <a:chExt cx="5647139" cy="793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6EAC38-77FD-ADDA-47E5-63BAF5D453BC}"/>
                </a:ext>
              </a:extLst>
            </p:cNvPr>
            <p:cNvSpPr txBox="1"/>
            <p:nvPr/>
          </p:nvSpPr>
          <p:spPr>
            <a:xfrm>
              <a:off x="2413551" y="4954643"/>
              <a:ext cx="5007686" cy="793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An access to an open row is served </a:t>
              </a:r>
              <a:br>
                <a:rPr lang="en-US" sz="2000" dirty="0"/>
              </a:br>
              <a:r>
                <a:rPr lang="en-US" sz="2000" dirty="0"/>
                <a:t>from </a:t>
              </a:r>
              <a:r>
                <a:rPr lang="en-US" sz="2000" dirty="0">
                  <a:solidFill>
                    <a:srgbClr val="316CE3"/>
                  </a:solidFill>
                </a:rPr>
                <a:t>the row buffer </a:t>
              </a:r>
              <a:r>
                <a:rPr lang="en-US" sz="2000" dirty="0"/>
                <a:t>with </a:t>
              </a:r>
              <a:r>
                <a:rPr lang="en-US" sz="2000" dirty="0">
                  <a:solidFill>
                    <a:srgbClr val="6CA541"/>
                  </a:solidFill>
                </a:rPr>
                <a:t>lower latency</a:t>
              </a:r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B0A21223-6FA6-8D95-C677-F512FBFCD039}"/>
                </a:ext>
              </a:extLst>
            </p:cNvPr>
            <p:cNvGrpSpPr/>
            <p:nvPr/>
          </p:nvGrpSpPr>
          <p:grpSpPr>
            <a:xfrm>
              <a:off x="1774098" y="4954643"/>
              <a:ext cx="629360" cy="705661"/>
              <a:chOff x="8451268" y="4307972"/>
              <a:chExt cx="629360" cy="705661"/>
            </a:xfrm>
          </p:grpSpPr>
          <p:sp>
            <p:nvSpPr>
              <p:cNvPr id="137" name="Partial Circle 136">
                <a:extLst>
                  <a:ext uri="{FF2B5EF4-FFF2-40B4-BE49-F238E27FC236}">
                    <a16:creationId xmlns:a16="http://schemas.microsoft.com/office/drawing/2014/main" id="{4DE4F949-6DC8-56AF-99C2-DB8D7C9DD843}"/>
                  </a:ext>
                </a:extLst>
              </p:cNvPr>
              <p:cNvSpPr/>
              <p:nvPr/>
            </p:nvSpPr>
            <p:spPr>
              <a:xfrm>
                <a:off x="8524185" y="4478433"/>
                <a:ext cx="458147" cy="458147"/>
              </a:xfrm>
              <a:prstGeom prst="pie">
                <a:avLst>
                  <a:gd name="adj1" fmla="val 16360322"/>
                  <a:gd name="adj2" fmla="val 2120500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145B58AA-45E6-CA9C-CE98-DB1C676DA246}"/>
                  </a:ext>
                </a:extLst>
              </p:cNvPr>
              <p:cNvSpPr/>
              <p:nvPr/>
            </p:nvSpPr>
            <p:spPr>
              <a:xfrm>
                <a:off x="8451268" y="4307972"/>
                <a:ext cx="629360" cy="705661"/>
              </a:xfrm>
              <a:custGeom>
                <a:avLst/>
                <a:gdLst>
                  <a:gd name="connsiteX0" fmla="*/ 519399 w 629360"/>
                  <a:gd name="connsiteY0" fmla="*/ 152000 h 705661"/>
                  <a:gd name="connsiteX1" fmla="*/ 559889 w 629360"/>
                  <a:gd name="connsiteY1" fmla="*/ 111509 h 705661"/>
                  <a:gd name="connsiteX2" fmla="*/ 559655 w 629360"/>
                  <a:gd name="connsiteY2" fmla="*/ 98041 h 705661"/>
                  <a:gd name="connsiteX3" fmla="*/ 546421 w 629360"/>
                  <a:gd name="connsiteY3" fmla="*/ 98041 h 705661"/>
                  <a:gd name="connsiteX4" fmla="*/ 504511 w 629360"/>
                  <a:gd name="connsiteY4" fmla="*/ 139951 h 705661"/>
                  <a:gd name="connsiteX5" fmla="*/ 324555 w 629360"/>
                  <a:gd name="connsiteY5" fmla="*/ 76438 h 705661"/>
                  <a:gd name="connsiteX6" fmla="*/ 324555 w 629360"/>
                  <a:gd name="connsiteY6" fmla="*/ 19050 h 705661"/>
                  <a:gd name="connsiteX7" fmla="*/ 419805 w 629360"/>
                  <a:gd name="connsiteY7" fmla="*/ 19050 h 705661"/>
                  <a:gd name="connsiteX8" fmla="*/ 419805 w 629360"/>
                  <a:gd name="connsiteY8" fmla="*/ 0 h 705661"/>
                  <a:gd name="connsiteX9" fmla="*/ 210255 w 629360"/>
                  <a:gd name="connsiteY9" fmla="*/ 0 h 705661"/>
                  <a:gd name="connsiteX10" fmla="*/ 210255 w 629360"/>
                  <a:gd name="connsiteY10" fmla="*/ 19050 h 705661"/>
                  <a:gd name="connsiteX11" fmla="*/ 305505 w 629360"/>
                  <a:gd name="connsiteY11" fmla="*/ 19050 h 705661"/>
                  <a:gd name="connsiteX12" fmla="*/ 305505 w 629360"/>
                  <a:gd name="connsiteY12" fmla="*/ 76438 h 705661"/>
                  <a:gd name="connsiteX13" fmla="*/ 136 w 629360"/>
                  <a:gd name="connsiteY13" fmla="*/ 400157 h 705661"/>
                  <a:gd name="connsiteX14" fmla="*/ 323855 w 629360"/>
                  <a:gd name="connsiteY14" fmla="*/ 705525 h 705661"/>
                  <a:gd name="connsiteX15" fmla="*/ 629224 w 629360"/>
                  <a:gd name="connsiteY15" fmla="*/ 381807 h 705661"/>
                  <a:gd name="connsiteX16" fmla="*/ 519399 w 629360"/>
                  <a:gd name="connsiteY16" fmla="*/ 152000 h 705661"/>
                  <a:gd name="connsiteX17" fmla="*/ 347091 w 629360"/>
                  <a:gd name="connsiteY17" fmla="*/ 684095 h 705661"/>
                  <a:gd name="connsiteX18" fmla="*/ 21533 w 629360"/>
                  <a:gd name="connsiteY18" fmla="*/ 422586 h 705661"/>
                  <a:gd name="connsiteX19" fmla="*/ 283042 w 629360"/>
                  <a:gd name="connsiteY19" fmla="*/ 97028 h 705661"/>
                  <a:gd name="connsiteX20" fmla="*/ 608600 w 629360"/>
                  <a:gd name="connsiteY20" fmla="*/ 358537 h 705661"/>
                  <a:gd name="connsiteX21" fmla="*/ 608600 w 629360"/>
                  <a:gd name="connsiteY21" fmla="*/ 422586 h 705661"/>
                  <a:gd name="connsiteX22" fmla="*/ 347091 w 629360"/>
                  <a:gd name="connsiteY22" fmla="*/ 684095 h 705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29360" h="705661">
                    <a:moveTo>
                      <a:pt x="519399" y="152000"/>
                    </a:moveTo>
                    <a:lnTo>
                      <a:pt x="559889" y="111509"/>
                    </a:lnTo>
                    <a:cubicBezTo>
                      <a:pt x="563544" y="107725"/>
                      <a:pt x="563439" y="101696"/>
                      <a:pt x="559655" y="98041"/>
                    </a:cubicBezTo>
                    <a:cubicBezTo>
                      <a:pt x="555964" y="94476"/>
                      <a:pt x="550112" y="94476"/>
                      <a:pt x="546421" y="98041"/>
                    </a:cubicBezTo>
                    <a:lnTo>
                      <a:pt x="504511" y="139951"/>
                    </a:lnTo>
                    <a:cubicBezTo>
                      <a:pt x="452611" y="100542"/>
                      <a:pt x="389694" y="78336"/>
                      <a:pt x="324555" y="76438"/>
                    </a:cubicBezTo>
                    <a:lnTo>
                      <a:pt x="324555" y="19050"/>
                    </a:lnTo>
                    <a:lnTo>
                      <a:pt x="419805" y="19050"/>
                    </a:lnTo>
                    <a:lnTo>
                      <a:pt x="419805" y="0"/>
                    </a:lnTo>
                    <a:lnTo>
                      <a:pt x="210255" y="0"/>
                    </a:lnTo>
                    <a:lnTo>
                      <a:pt x="210255" y="19050"/>
                    </a:lnTo>
                    <a:lnTo>
                      <a:pt x="305505" y="19050"/>
                    </a:lnTo>
                    <a:lnTo>
                      <a:pt x="305505" y="76438"/>
                    </a:lnTo>
                    <a:cubicBezTo>
                      <a:pt x="131787" y="81505"/>
                      <a:pt x="-4931" y="226439"/>
                      <a:pt x="136" y="400157"/>
                    </a:cubicBezTo>
                    <a:cubicBezTo>
                      <a:pt x="5204" y="573875"/>
                      <a:pt x="150138" y="710593"/>
                      <a:pt x="323855" y="705525"/>
                    </a:cubicBezTo>
                    <a:cubicBezTo>
                      <a:pt x="497573" y="700458"/>
                      <a:pt x="634291" y="555525"/>
                      <a:pt x="629224" y="381807"/>
                    </a:cubicBezTo>
                    <a:cubicBezTo>
                      <a:pt x="626638" y="293150"/>
                      <a:pt x="586757" y="209701"/>
                      <a:pt x="519399" y="152000"/>
                    </a:cubicBezTo>
                    <a:close/>
                    <a:moveTo>
                      <a:pt x="347091" y="684095"/>
                    </a:moveTo>
                    <a:cubicBezTo>
                      <a:pt x="184978" y="701782"/>
                      <a:pt x="39220" y="584700"/>
                      <a:pt x="21533" y="422586"/>
                    </a:cubicBezTo>
                    <a:cubicBezTo>
                      <a:pt x="3847" y="260473"/>
                      <a:pt x="120929" y="114715"/>
                      <a:pt x="283042" y="97028"/>
                    </a:cubicBezTo>
                    <a:cubicBezTo>
                      <a:pt x="445157" y="79342"/>
                      <a:pt x="590913" y="196424"/>
                      <a:pt x="608600" y="358537"/>
                    </a:cubicBezTo>
                    <a:cubicBezTo>
                      <a:pt x="610922" y="379824"/>
                      <a:pt x="610922" y="401300"/>
                      <a:pt x="608600" y="422586"/>
                    </a:cubicBezTo>
                    <a:cubicBezTo>
                      <a:pt x="593452" y="560252"/>
                      <a:pt x="484757" y="668946"/>
                      <a:pt x="347091" y="68409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E799F5C2-6ACA-6236-5822-1CF12942405B}"/>
                  </a:ext>
                </a:extLst>
              </p:cNvPr>
              <p:cNvSpPr/>
              <p:nvPr/>
            </p:nvSpPr>
            <p:spPr>
              <a:xfrm>
                <a:off x="8718674" y="4479422"/>
                <a:ext cx="304799" cy="257184"/>
              </a:xfrm>
              <a:custGeom>
                <a:avLst/>
                <a:gdLst>
                  <a:gd name="connsiteX0" fmla="*/ 47625 w 304799"/>
                  <a:gd name="connsiteY0" fmla="*/ 0 h 257184"/>
                  <a:gd name="connsiteX1" fmla="*/ 47625 w 304799"/>
                  <a:gd name="connsiteY1" fmla="*/ 19050 h 257184"/>
                  <a:gd name="connsiteX2" fmla="*/ 246697 w 304799"/>
                  <a:gd name="connsiteY2" fmla="*/ 199920 h 257184"/>
                  <a:gd name="connsiteX3" fmla="*/ 246593 w 304799"/>
                  <a:gd name="connsiteY3" fmla="*/ 200025 h 257184"/>
                  <a:gd name="connsiteX4" fmla="*/ 94297 w 304799"/>
                  <a:gd name="connsiteY4" fmla="*/ 200025 h 257184"/>
                  <a:gd name="connsiteX5" fmla="*/ 38109 w 304799"/>
                  <a:gd name="connsiteY5" fmla="*/ 162887 h 257184"/>
                  <a:gd name="connsiteX6" fmla="*/ 971 w 304799"/>
                  <a:gd name="connsiteY6" fmla="*/ 219075 h 257184"/>
                  <a:gd name="connsiteX7" fmla="*/ 57159 w 304799"/>
                  <a:gd name="connsiteY7" fmla="*/ 256213 h 257184"/>
                  <a:gd name="connsiteX8" fmla="*/ 94297 w 304799"/>
                  <a:gd name="connsiteY8" fmla="*/ 219075 h 257184"/>
                  <a:gd name="connsiteX9" fmla="*/ 304800 w 304799"/>
                  <a:gd name="connsiteY9" fmla="*/ 219075 h 257184"/>
                  <a:gd name="connsiteX10" fmla="*/ 304800 w 304799"/>
                  <a:gd name="connsiteY10" fmla="*/ 200025 h 257184"/>
                  <a:gd name="connsiteX11" fmla="*/ 265823 w 304799"/>
                  <a:gd name="connsiteY11" fmla="*/ 200025 h 257184"/>
                  <a:gd name="connsiteX12" fmla="*/ 47625 w 304799"/>
                  <a:gd name="connsiteY12" fmla="*/ 0 h 257184"/>
                  <a:gd name="connsiteX13" fmla="*/ 47625 w 304799"/>
                  <a:gd name="connsiteY13" fmla="*/ 238125 h 257184"/>
                  <a:gd name="connsiteX14" fmla="*/ 19050 w 304799"/>
                  <a:gd name="connsiteY14" fmla="*/ 209550 h 257184"/>
                  <a:gd name="connsiteX15" fmla="*/ 47625 w 304799"/>
                  <a:gd name="connsiteY15" fmla="*/ 180975 h 257184"/>
                  <a:gd name="connsiteX16" fmla="*/ 76200 w 304799"/>
                  <a:gd name="connsiteY16" fmla="*/ 209550 h 257184"/>
                  <a:gd name="connsiteX17" fmla="*/ 47625 w 304799"/>
                  <a:gd name="connsiteY17" fmla="*/ 238125 h 257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799" h="257184">
                    <a:moveTo>
                      <a:pt x="47625" y="0"/>
                    </a:moveTo>
                    <a:lnTo>
                      <a:pt x="47625" y="19050"/>
                    </a:lnTo>
                    <a:cubicBezTo>
                      <a:pt x="150621" y="19179"/>
                      <a:pt x="236724" y="97408"/>
                      <a:pt x="246697" y="199920"/>
                    </a:cubicBezTo>
                    <a:cubicBezTo>
                      <a:pt x="246697" y="199978"/>
                      <a:pt x="246651" y="200025"/>
                      <a:pt x="246593" y="200025"/>
                    </a:cubicBezTo>
                    <a:lnTo>
                      <a:pt x="94297" y="200025"/>
                    </a:lnTo>
                    <a:cubicBezTo>
                      <a:pt x="89037" y="174254"/>
                      <a:pt x="63881" y="157626"/>
                      <a:pt x="38109" y="162887"/>
                    </a:cubicBezTo>
                    <a:cubicBezTo>
                      <a:pt x="12338" y="168148"/>
                      <a:pt x="-4288" y="193304"/>
                      <a:pt x="971" y="219075"/>
                    </a:cubicBezTo>
                    <a:cubicBezTo>
                      <a:pt x="6232" y="244846"/>
                      <a:pt x="31388" y="261474"/>
                      <a:pt x="57159" y="256213"/>
                    </a:cubicBezTo>
                    <a:cubicBezTo>
                      <a:pt x="75863" y="252395"/>
                      <a:pt x="90480" y="237778"/>
                      <a:pt x="94297" y="219075"/>
                    </a:cubicBezTo>
                    <a:lnTo>
                      <a:pt x="304800" y="219075"/>
                    </a:lnTo>
                    <a:lnTo>
                      <a:pt x="304800" y="200025"/>
                    </a:lnTo>
                    <a:lnTo>
                      <a:pt x="265823" y="200025"/>
                    </a:lnTo>
                    <a:cubicBezTo>
                      <a:pt x="255824" y="86925"/>
                      <a:pt x="161166" y="150"/>
                      <a:pt x="47625" y="0"/>
                    </a:cubicBezTo>
                    <a:close/>
                    <a:moveTo>
                      <a:pt x="47625" y="238125"/>
                    </a:moveTo>
                    <a:cubicBezTo>
                      <a:pt x="31843" y="238125"/>
                      <a:pt x="19050" y="225332"/>
                      <a:pt x="19050" y="209550"/>
                    </a:cubicBezTo>
                    <a:cubicBezTo>
                      <a:pt x="19050" y="193768"/>
                      <a:pt x="31843" y="180975"/>
                      <a:pt x="47625" y="180975"/>
                    </a:cubicBezTo>
                    <a:cubicBezTo>
                      <a:pt x="63407" y="180975"/>
                      <a:pt x="76200" y="193768"/>
                      <a:pt x="76200" y="209550"/>
                    </a:cubicBezTo>
                    <a:cubicBezTo>
                      <a:pt x="76200" y="225332"/>
                      <a:pt x="63407" y="238125"/>
                      <a:pt x="47625" y="2381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3D5EB42-DFD3-ECBC-B3BB-2D989B9D1D39}"/>
              </a:ext>
            </a:extLst>
          </p:cNvPr>
          <p:cNvGrpSpPr/>
          <p:nvPr/>
        </p:nvGrpSpPr>
        <p:grpSpPr>
          <a:xfrm>
            <a:off x="2068800" y="5671357"/>
            <a:ext cx="5006400" cy="744222"/>
            <a:chOff x="1774098" y="5830765"/>
            <a:chExt cx="5710055" cy="84882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72011CE-C9F1-7C25-EAA0-5D4ED70C1FCB}"/>
                </a:ext>
              </a:extLst>
            </p:cNvPr>
            <p:cNvSpPr txBox="1"/>
            <p:nvPr/>
          </p:nvSpPr>
          <p:spPr>
            <a:xfrm>
              <a:off x="2598122" y="5872208"/>
              <a:ext cx="4886031" cy="807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An access to any other row is served</a:t>
              </a:r>
              <a:br>
                <a:rPr lang="en-US" sz="2000" dirty="0"/>
              </a:br>
              <a:r>
                <a:rPr lang="en-US" sz="2000" dirty="0"/>
                <a:t>with </a:t>
              </a:r>
              <a:r>
                <a:rPr lang="en-US" sz="2000" dirty="0">
                  <a:solidFill>
                    <a:srgbClr val="FF0000"/>
                  </a:solidFill>
                </a:rPr>
                <a:t>higher latency</a:t>
              </a:r>
              <a:r>
                <a:rPr lang="en-US" sz="2000" dirty="0"/>
                <a:t> 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7B0731FC-52BD-B929-3D1C-D4D181D65DE0}"/>
                </a:ext>
              </a:extLst>
            </p:cNvPr>
            <p:cNvGrpSpPr/>
            <p:nvPr/>
          </p:nvGrpSpPr>
          <p:grpSpPr>
            <a:xfrm>
              <a:off x="1774098" y="5830765"/>
              <a:ext cx="629360" cy="705661"/>
              <a:chOff x="8451354" y="2182071"/>
              <a:chExt cx="629360" cy="705661"/>
            </a:xfrm>
          </p:grpSpPr>
          <p:sp>
            <p:nvSpPr>
              <p:cNvPr id="145" name="Partial Circle 144">
                <a:extLst>
                  <a:ext uri="{FF2B5EF4-FFF2-40B4-BE49-F238E27FC236}">
                    <a16:creationId xmlns:a16="http://schemas.microsoft.com/office/drawing/2014/main" id="{0E973A8A-4FCE-0A85-7A1E-E5433454E835}"/>
                  </a:ext>
                </a:extLst>
              </p:cNvPr>
              <p:cNvSpPr/>
              <p:nvPr/>
            </p:nvSpPr>
            <p:spPr>
              <a:xfrm>
                <a:off x="8524185" y="2362650"/>
                <a:ext cx="435131" cy="435131"/>
              </a:xfrm>
              <a:prstGeom prst="pie">
                <a:avLst>
                  <a:gd name="adj1" fmla="val 16566946"/>
                  <a:gd name="adj2" fmla="val 2506121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818FB3F4-A8DC-CF60-0270-42057CA37830}"/>
                  </a:ext>
                </a:extLst>
              </p:cNvPr>
              <p:cNvSpPr/>
              <p:nvPr/>
            </p:nvSpPr>
            <p:spPr>
              <a:xfrm>
                <a:off x="8451354" y="2182071"/>
                <a:ext cx="629360" cy="705661"/>
              </a:xfrm>
              <a:custGeom>
                <a:avLst/>
                <a:gdLst>
                  <a:gd name="connsiteX0" fmla="*/ 519399 w 629360"/>
                  <a:gd name="connsiteY0" fmla="*/ 152000 h 705661"/>
                  <a:gd name="connsiteX1" fmla="*/ 559889 w 629360"/>
                  <a:gd name="connsiteY1" fmla="*/ 111509 h 705661"/>
                  <a:gd name="connsiteX2" fmla="*/ 559655 w 629360"/>
                  <a:gd name="connsiteY2" fmla="*/ 98041 h 705661"/>
                  <a:gd name="connsiteX3" fmla="*/ 546421 w 629360"/>
                  <a:gd name="connsiteY3" fmla="*/ 98041 h 705661"/>
                  <a:gd name="connsiteX4" fmla="*/ 504511 w 629360"/>
                  <a:gd name="connsiteY4" fmla="*/ 139951 h 705661"/>
                  <a:gd name="connsiteX5" fmla="*/ 324555 w 629360"/>
                  <a:gd name="connsiteY5" fmla="*/ 76438 h 705661"/>
                  <a:gd name="connsiteX6" fmla="*/ 324555 w 629360"/>
                  <a:gd name="connsiteY6" fmla="*/ 19050 h 705661"/>
                  <a:gd name="connsiteX7" fmla="*/ 419805 w 629360"/>
                  <a:gd name="connsiteY7" fmla="*/ 19050 h 705661"/>
                  <a:gd name="connsiteX8" fmla="*/ 419805 w 629360"/>
                  <a:gd name="connsiteY8" fmla="*/ 0 h 705661"/>
                  <a:gd name="connsiteX9" fmla="*/ 210255 w 629360"/>
                  <a:gd name="connsiteY9" fmla="*/ 0 h 705661"/>
                  <a:gd name="connsiteX10" fmla="*/ 210255 w 629360"/>
                  <a:gd name="connsiteY10" fmla="*/ 19050 h 705661"/>
                  <a:gd name="connsiteX11" fmla="*/ 305505 w 629360"/>
                  <a:gd name="connsiteY11" fmla="*/ 19050 h 705661"/>
                  <a:gd name="connsiteX12" fmla="*/ 305505 w 629360"/>
                  <a:gd name="connsiteY12" fmla="*/ 76438 h 705661"/>
                  <a:gd name="connsiteX13" fmla="*/ 136 w 629360"/>
                  <a:gd name="connsiteY13" fmla="*/ 400157 h 705661"/>
                  <a:gd name="connsiteX14" fmla="*/ 323855 w 629360"/>
                  <a:gd name="connsiteY14" fmla="*/ 705525 h 705661"/>
                  <a:gd name="connsiteX15" fmla="*/ 629224 w 629360"/>
                  <a:gd name="connsiteY15" fmla="*/ 381807 h 705661"/>
                  <a:gd name="connsiteX16" fmla="*/ 519399 w 629360"/>
                  <a:gd name="connsiteY16" fmla="*/ 152000 h 705661"/>
                  <a:gd name="connsiteX17" fmla="*/ 315030 w 629360"/>
                  <a:gd name="connsiteY17" fmla="*/ 685800 h 705661"/>
                  <a:gd name="connsiteX18" fmla="*/ 19755 w 629360"/>
                  <a:gd name="connsiteY18" fmla="*/ 390525 h 705661"/>
                  <a:gd name="connsiteX19" fmla="*/ 315030 w 629360"/>
                  <a:gd name="connsiteY19" fmla="*/ 95250 h 705661"/>
                  <a:gd name="connsiteX20" fmla="*/ 610305 w 629360"/>
                  <a:gd name="connsiteY20" fmla="*/ 390525 h 705661"/>
                  <a:gd name="connsiteX21" fmla="*/ 315030 w 629360"/>
                  <a:gd name="connsiteY21" fmla="*/ 685800 h 705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9360" h="705661">
                    <a:moveTo>
                      <a:pt x="519399" y="152000"/>
                    </a:moveTo>
                    <a:lnTo>
                      <a:pt x="559889" y="111509"/>
                    </a:lnTo>
                    <a:cubicBezTo>
                      <a:pt x="563544" y="107725"/>
                      <a:pt x="563439" y="101696"/>
                      <a:pt x="559655" y="98041"/>
                    </a:cubicBezTo>
                    <a:cubicBezTo>
                      <a:pt x="555964" y="94476"/>
                      <a:pt x="550112" y="94476"/>
                      <a:pt x="546421" y="98041"/>
                    </a:cubicBezTo>
                    <a:lnTo>
                      <a:pt x="504511" y="139951"/>
                    </a:lnTo>
                    <a:cubicBezTo>
                      <a:pt x="452611" y="100542"/>
                      <a:pt x="389694" y="78336"/>
                      <a:pt x="324555" y="76438"/>
                    </a:cubicBezTo>
                    <a:lnTo>
                      <a:pt x="324555" y="19050"/>
                    </a:lnTo>
                    <a:lnTo>
                      <a:pt x="419805" y="19050"/>
                    </a:lnTo>
                    <a:lnTo>
                      <a:pt x="419805" y="0"/>
                    </a:lnTo>
                    <a:lnTo>
                      <a:pt x="210255" y="0"/>
                    </a:lnTo>
                    <a:lnTo>
                      <a:pt x="210255" y="19050"/>
                    </a:lnTo>
                    <a:lnTo>
                      <a:pt x="305505" y="19050"/>
                    </a:lnTo>
                    <a:lnTo>
                      <a:pt x="305505" y="76438"/>
                    </a:lnTo>
                    <a:cubicBezTo>
                      <a:pt x="131787" y="81505"/>
                      <a:pt x="-4931" y="226439"/>
                      <a:pt x="136" y="400157"/>
                    </a:cubicBezTo>
                    <a:cubicBezTo>
                      <a:pt x="5204" y="573875"/>
                      <a:pt x="150138" y="710593"/>
                      <a:pt x="323855" y="705525"/>
                    </a:cubicBezTo>
                    <a:cubicBezTo>
                      <a:pt x="497573" y="700458"/>
                      <a:pt x="634291" y="555525"/>
                      <a:pt x="629224" y="381807"/>
                    </a:cubicBezTo>
                    <a:cubicBezTo>
                      <a:pt x="626638" y="293150"/>
                      <a:pt x="586757" y="209701"/>
                      <a:pt x="519399" y="152000"/>
                    </a:cubicBezTo>
                    <a:close/>
                    <a:moveTo>
                      <a:pt x="315030" y="685800"/>
                    </a:moveTo>
                    <a:cubicBezTo>
                      <a:pt x="151954" y="685800"/>
                      <a:pt x="19755" y="553601"/>
                      <a:pt x="19755" y="390525"/>
                    </a:cubicBezTo>
                    <a:cubicBezTo>
                      <a:pt x="19755" y="227449"/>
                      <a:pt x="151954" y="95250"/>
                      <a:pt x="315030" y="95250"/>
                    </a:cubicBezTo>
                    <a:cubicBezTo>
                      <a:pt x="478106" y="95250"/>
                      <a:pt x="610305" y="227449"/>
                      <a:pt x="610305" y="390525"/>
                    </a:cubicBezTo>
                    <a:cubicBezTo>
                      <a:pt x="610117" y="553523"/>
                      <a:pt x="478028" y="685611"/>
                      <a:pt x="315030" y="6858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57AD42B0-2146-B1E0-1534-963CE2E984AA}"/>
                  </a:ext>
                </a:extLst>
              </p:cNvPr>
              <p:cNvSpPr/>
              <p:nvPr/>
            </p:nvSpPr>
            <p:spPr>
              <a:xfrm>
                <a:off x="8718850" y="2353520"/>
                <a:ext cx="266615" cy="405508"/>
              </a:xfrm>
              <a:custGeom>
                <a:avLst/>
                <a:gdLst>
                  <a:gd name="connsiteX0" fmla="*/ 47534 w 266615"/>
                  <a:gd name="connsiteY0" fmla="*/ 0 h 405508"/>
                  <a:gd name="connsiteX1" fmla="*/ 47534 w 266615"/>
                  <a:gd name="connsiteY1" fmla="*/ 19050 h 405508"/>
                  <a:gd name="connsiteX2" fmla="*/ 247565 w 266615"/>
                  <a:gd name="connsiteY2" fmla="*/ 218345 h 405508"/>
                  <a:gd name="connsiteX3" fmla="*/ 196429 w 266615"/>
                  <a:gd name="connsiteY3" fmla="*/ 352149 h 405508"/>
                  <a:gd name="connsiteX4" fmla="*/ 196286 w 266615"/>
                  <a:gd name="connsiteY4" fmla="*/ 352149 h 405508"/>
                  <a:gd name="connsiteX5" fmla="*/ 83920 w 266615"/>
                  <a:gd name="connsiteY5" fmla="*/ 239907 h 405508"/>
                  <a:gd name="connsiteX6" fmla="*/ 94226 w 266615"/>
                  <a:gd name="connsiteY6" fmla="*/ 200187 h 405508"/>
                  <a:gd name="connsiteX7" fmla="*/ 37648 w 266615"/>
                  <a:gd name="connsiteY7" fmla="*/ 163611 h 405508"/>
                  <a:gd name="connsiteX8" fmla="*/ 1072 w 266615"/>
                  <a:gd name="connsiteY8" fmla="*/ 220190 h 405508"/>
                  <a:gd name="connsiteX9" fmla="*/ 28694 w 266615"/>
                  <a:gd name="connsiteY9" fmla="*/ 253137 h 405508"/>
                  <a:gd name="connsiteX10" fmla="*/ 68947 w 266615"/>
                  <a:gd name="connsiteY10" fmla="*/ 251841 h 405508"/>
                  <a:gd name="connsiteX11" fmla="*/ 222795 w 266615"/>
                  <a:gd name="connsiteY11" fmla="*/ 405508 h 405508"/>
                  <a:gd name="connsiteX12" fmla="*/ 236253 w 266615"/>
                  <a:gd name="connsiteY12" fmla="*/ 392030 h 405508"/>
                  <a:gd name="connsiteX13" fmla="*/ 209841 w 266615"/>
                  <a:gd name="connsiteY13" fmla="*/ 365694 h 405508"/>
                  <a:gd name="connsiteX14" fmla="*/ 194920 w 266615"/>
                  <a:gd name="connsiteY14" fmla="*/ 56774 h 405508"/>
                  <a:gd name="connsiteX15" fmla="*/ 47534 w 266615"/>
                  <a:gd name="connsiteY15" fmla="*/ 0 h 405508"/>
                  <a:gd name="connsiteX16" fmla="*/ 18959 w 266615"/>
                  <a:gd name="connsiteY16" fmla="*/ 209550 h 405508"/>
                  <a:gd name="connsiteX17" fmla="*/ 47534 w 266615"/>
                  <a:gd name="connsiteY17" fmla="*/ 180975 h 405508"/>
                  <a:gd name="connsiteX18" fmla="*/ 76109 w 266615"/>
                  <a:gd name="connsiteY18" fmla="*/ 209550 h 405508"/>
                  <a:gd name="connsiteX19" fmla="*/ 47534 w 266615"/>
                  <a:gd name="connsiteY19" fmla="*/ 238125 h 405508"/>
                  <a:gd name="connsiteX20" fmla="*/ 18959 w 266615"/>
                  <a:gd name="connsiteY20" fmla="*/ 209550 h 40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6615" h="405508">
                    <a:moveTo>
                      <a:pt x="47534" y="0"/>
                    </a:moveTo>
                    <a:lnTo>
                      <a:pt x="47534" y="19050"/>
                    </a:lnTo>
                    <a:cubicBezTo>
                      <a:pt x="157805" y="18847"/>
                      <a:pt x="247362" y="108074"/>
                      <a:pt x="247565" y="218345"/>
                    </a:cubicBezTo>
                    <a:cubicBezTo>
                      <a:pt x="247657" y="267736"/>
                      <a:pt x="229437" y="315407"/>
                      <a:pt x="196429" y="352149"/>
                    </a:cubicBezTo>
                    <a:cubicBezTo>
                      <a:pt x="196389" y="352186"/>
                      <a:pt x="196326" y="352186"/>
                      <a:pt x="196286" y="352149"/>
                    </a:cubicBezTo>
                    <a:lnTo>
                      <a:pt x="83920" y="239907"/>
                    </a:lnTo>
                    <a:cubicBezTo>
                      <a:pt x="93278" y="228955"/>
                      <a:pt x="97080" y="214307"/>
                      <a:pt x="94226" y="200187"/>
                    </a:cubicBezTo>
                    <a:cubicBezTo>
                      <a:pt x="88703" y="174463"/>
                      <a:pt x="63372" y="158088"/>
                      <a:pt x="37648" y="163611"/>
                    </a:cubicBezTo>
                    <a:cubicBezTo>
                      <a:pt x="11923" y="169135"/>
                      <a:pt x="-4452" y="194466"/>
                      <a:pt x="1072" y="220190"/>
                    </a:cubicBezTo>
                    <a:cubicBezTo>
                      <a:pt x="4481" y="234957"/>
                      <a:pt x="14748" y="247204"/>
                      <a:pt x="28694" y="253137"/>
                    </a:cubicBezTo>
                    <a:cubicBezTo>
                      <a:pt x="41598" y="258917"/>
                      <a:pt x="56442" y="258439"/>
                      <a:pt x="68947" y="251841"/>
                    </a:cubicBezTo>
                    <a:lnTo>
                      <a:pt x="222795" y="405508"/>
                    </a:lnTo>
                    <a:lnTo>
                      <a:pt x="236253" y="392030"/>
                    </a:lnTo>
                    <a:lnTo>
                      <a:pt x="209841" y="365694"/>
                    </a:lnTo>
                    <a:cubicBezTo>
                      <a:pt x="291026" y="276267"/>
                      <a:pt x="284346" y="137959"/>
                      <a:pt x="194920" y="56774"/>
                    </a:cubicBezTo>
                    <a:cubicBezTo>
                      <a:pt x="154579" y="20150"/>
                      <a:pt x="102020" y="-96"/>
                      <a:pt x="47534" y="0"/>
                    </a:cubicBezTo>
                    <a:close/>
                    <a:moveTo>
                      <a:pt x="18959" y="209550"/>
                    </a:moveTo>
                    <a:cubicBezTo>
                      <a:pt x="18959" y="193768"/>
                      <a:pt x="31753" y="180975"/>
                      <a:pt x="47534" y="180975"/>
                    </a:cubicBezTo>
                    <a:cubicBezTo>
                      <a:pt x="63316" y="180975"/>
                      <a:pt x="76109" y="193768"/>
                      <a:pt x="76109" y="209550"/>
                    </a:cubicBezTo>
                    <a:cubicBezTo>
                      <a:pt x="76109" y="225332"/>
                      <a:pt x="63316" y="238125"/>
                      <a:pt x="47534" y="238125"/>
                    </a:cubicBezTo>
                    <a:cubicBezTo>
                      <a:pt x="31753" y="238125"/>
                      <a:pt x="18959" y="225332"/>
                      <a:pt x="18959" y="2095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DF86F396-5BA1-FCE3-EB46-C086DADA13FF}"/>
              </a:ext>
            </a:extLst>
          </p:cNvPr>
          <p:cNvSpPr txBox="1"/>
          <p:nvPr/>
        </p:nvSpPr>
        <p:spPr>
          <a:xfrm>
            <a:off x="1425937" y="2355548"/>
            <a:ext cx="132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/>
              <a:t>close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F573452C-2832-3F14-68B8-FAD9F84EB0BF}"/>
              </a:ext>
            </a:extLst>
          </p:cNvPr>
          <p:cNvSpPr txBox="1"/>
          <p:nvPr/>
        </p:nvSpPr>
        <p:spPr>
          <a:xfrm>
            <a:off x="1425937" y="3542518"/>
            <a:ext cx="132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/>
              <a:t>open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3B801D5E-E58D-8BDF-8073-737E43EBC41B}"/>
              </a:ext>
            </a:extLst>
          </p:cNvPr>
          <p:cNvGrpSpPr/>
          <p:nvPr/>
        </p:nvGrpSpPr>
        <p:grpSpPr>
          <a:xfrm>
            <a:off x="3187683" y="3457508"/>
            <a:ext cx="2666955" cy="524918"/>
            <a:chOff x="3187683" y="2417862"/>
            <a:chExt cx="2666955" cy="524918"/>
          </a:xfrm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599C5725-EEC1-2B86-121F-9FC8C52CC96E}"/>
                </a:ext>
              </a:extLst>
            </p:cNvPr>
            <p:cNvSpPr/>
            <p:nvPr/>
          </p:nvSpPr>
          <p:spPr>
            <a:xfrm>
              <a:off x="3187683" y="2417862"/>
              <a:ext cx="514350" cy="514350"/>
            </a:xfrm>
            <a:prstGeom prst="ellipse">
              <a:avLst/>
            </a:prstGeom>
            <a:solidFill>
              <a:srgbClr val="E125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288BF18-6AD6-C028-FB33-2AFA668FDE78}"/>
                </a:ext>
              </a:extLst>
            </p:cNvPr>
            <p:cNvSpPr/>
            <p:nvPr/>
          </p:nvSpPr>
          <p:spPr>
            <a:xfrm>
              <a:off x="5340288" y="2428430"/>
              <a:ext cx="514350" cy="514350"/>
            </a:xfrm>
            <a:prstGeom prst="ellipse">
              <a:avLst/>
            </a:prstGeom>
            <a:solidFill>
              <a:srgbClr val="E125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CA0153D2-9D00-DC0B-F21D-41759AF18ECC}"/>
                </a:ext>
              </a:extLst>
            </p:cNvPr>
            <p:cNvSpPr/>
            <p:nvPr/>
          </p:nvSpPr>
          <p:spPr>
            <a:xfrm>
              <a:off x="4622753" y="2417900"/>
              <a:ext cx="514350" cy="514350"/>
            </a:xfrm>
            <a:prstGeom prst="ellipse">
              <a:avLst/>
            </a:prstGeom>
            <a:solidFill>
              <a:srgbClr val="E125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B5C126D6-BB95-7CD3-BA60-FDEFE87C1E8C}"/>
                </a:ext>
              </a:extLst>
            </p:cNvPr>
            <p:cNvSpPr/>
            <p:nvPr/>
          </p:nvSpPr>
          <p:spPr>
            <a:xfrm>
              <a:off x="3905218" y="2417862"/>
              <a:ext cx="514350" cy="514350"/>
            </a:xfrm>
            <a:prstGeom prst="ellipse">
              <a:avLst/>
            </a:prstGeom>
            <a:solidFill>
              <a:srgbClr val="E125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873D8E9-7276-0C80-4E1D-47158428A775}"/>
              </a:ext>
            </a:extLst>
          </p:cNvPr>
          <p:cNvGrpSpPr/>
          <p:nvPr/>
        </p:nvGrpSpPr>
        <p:grpSpPr>
          <a:xfrm>
            <a:off x="3186162" y="4115576"/>
            <a:ext cx="2668476" cy="514350"/>
            <a:chOff x="3186162" y="4238120"/>
            <a:chExt cx="2668476" cy="514350"/>
          </a:xfrm>
          <a:solidFill>
            <a:srgbClr val="E1257C"/>
          </a:solidFill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31CF2839-7E9E-1707-DBB9-749FC7BABB6C}"/>
                </a:ext>
              </a:extLst>
            </p:cNvPr>
            <p:cNvSpPr/>
            <p:nvPr/>
          </p:nvSpPr>
          <p:spPr>
            <a:xfrm>
              <a:off x="5340288" y="4238120"/>
              <a:ext cx="514350" cy="51435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7D05AE31-B883-24FF-70EF-1CE696EDD507}"/>
                </a:ext>
              </a:extLst>
            </p:cNvPr>
            <p:cNvSpPr/>
            <p:nvPr/>
          </p:nvSpPr>
          <p:spPr>
            <a:xfrm>
              <a:off x="4622246" y="4238120"/>
              <a:ext cx="514350" cy="51435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21EBD608-2DA8-6B3A-5EBA-2410FD39B5F8}"/>
                </a:ext>
              </a:extLst>
            </p:cNvPr>
            <p:cNvSpPr/>
            <p:nvPr/>
          </p:nvSpPr>
          <p:spPr>
            <a:xfrm>
              <a:off x="3904204" y="4238120"/>
              <a:ext cx="514350" cy="51435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1388E010-8859-ACFC-388F-F15C73F3F177}"/>
                </a:ext>
              </a:extLst>
            </p:cNvPr>
            <p:cNvSpPr/>
            <p:nvPr/>
          </p:nvSpPr>
          <p:spPr>
            <a:xfrm>
              <a:off x="3186162" y="4238120"/>
              <a:ext cx="514350" cy="51435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R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716DB2C-F5A3-F223-646B-3FBF86DCA38F}"/>
              </a:ext>
            </a:extLst>
          </p:cNvPr>
          <p:cNvGrpSpPr/>
          <p:nvPr/>
        </p:nvGrpSpPr>
        <p:grpSpPr>
          <a:xfrm>
            <a:off x="3443337" y="3964035"/>
            <a:ext cx="2154126" cy="304443"/>
            <a:chOff x="3443337" y="2605961"/>
            <a:chExt cx="2154126" cy="1925720"/>
          </a:xfrm>
        </p:grpSpPr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F01FFF74-72F5-5B47-0199-D69AA9FD0345}"/>
                </a:ext>
              </a:extLst>
            </p:cNvPr>
            <p:cNvCxnSpPr>
              <a:cxnSpLocks/>
            </p:cNvCxnSpPr>
            <p:nvPr/>
          </p:nvCxnSpPr>
          <p:spPr>
            <a:xfrm>
              <a:off x="3443337" y="2605961"/>
              <a:ext cx="0" cy="1925720"/>
            </a:xfrm>
            <a:prstGeom prst="line">
              <a:avLst/>
            </a:prstGeom>
            <a:ln w="57150">
              <a:solidFill>
                <a:srgbClr val="E12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C42FF559-A0D4-697C-B6E4-9BE68CF4DB4F}"/>
                </a:ext>
              </a:extLst>
            </p:cNvPr>
            <p:cNvCxnSpPr>
              <a:cxnSpLocks/>
            </p:cNvCxnSpPr>
            <p:nvPr/>
          </p:nvCxnSpPr>
          <p:spPr>
            <a:xfrm>
              <a:off x="4161379" y="2605961"/>
              <a:ext cx="0" cy="1925720"/>
            </a:xfrm>
            <a:prstGeom prst="line">
              <a:avLst/>
            </a:prstGeom>
            <a:ln w="57150">
              <a:solidFill>
                <a:srgbClr val="E12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D7BD0050-D8C4-65CD-AD6C-A4FE7357B951}"/>
                </a:ext>
              </a:extLst>
            </p:cNvPr>
            <p:cNvCxnSpPr>
              <a:cxnSpLocks/>
            </p:cNvCxnSpPr>
            <p:nvPr/>
          </p:nvCxnSpPr>
          <p:spPr>
            <a:xfrm>
              <a:off x="4879421" y="2605961"/>
              <a:ext cx="0" cy="1925720"/>
            </a:xfrm>
            <a:prstGeom prst="line">
              <a:avLst/>
            </a:prstGeom>
            <a:ln w="57150">
              <a:solidFill>
                <a:srgbClr val="E12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758D9EEA-5BFC-AF28-5284-73775C87548B}"/>
                </a:ext>
              </a:extLst>
            </p:cNvPr>
            <p:cNvCxnSpPr>
              <a:cxnSpLocks/>
            </p:cNvCxnSpPr>
            <p:nvPr/>
          </p:nvCxnSpPr>
          <p:spPr>
            <a:xfrm>
              <a:off x="5597463" y="2605961"/>
              <a:ext cx="0" cy="1925720"/>
            </a:xfrm>
            <a:prstGeom prst="line">
              <a:avLst/>
            </a:prstGeom>
            <a:ln w="57150">
              <a:solidFill>
                <a:srgbClr val="E12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ight Brace 5">
            <a:extLst>
              <a:ext uri="{FF2B5EF4-FFF2-40B4-BE49-F238E27FC236}">
                <a16:creationId xmlns:a16="http://schemas.microsoft.com/office/drawing/2014/main" id="{11078CE3-9258-0799-4871-EC5AB4DA68A1}"/>
              </a:ext>
            </a:extLst>
          </p:cNvPr>
          <p:cNvSpPr/>
          <p:nvPr/>
        </p:nvSpPr>
        <p:spPr>
          <a:xfrm>
            <a:off x="6953177" y="4857246"/>
            <a:ext cx="487393" cy="1558333"/>
          </a:xfrm>
          <a:prstGeom prst="rightBrace">
            <a:avLst>
              <a:gd name="adj1" fmla="val 23377"/>
              <a:gd name="adj2" fmla="val 5000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4B6E80-FF1D-A6D4-2F29-C17F2376580D}"/>
              </a:ext>
            </a:extLst>
          </p:cNvPr>
          <p:cNvSpPr txBox="1"/>
          <p:nvPr/>
        </p:nvSpPr>
        <p:spPr>
          <a:xfrm>
            <a:off x="7260026" y="4966726"/>
            <a:ext cx="1746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Observable from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userspace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applications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2D281F-4DA2-B01C-68F4-17ADB2F0F024}"/>
              </a:ext>
            </a:extLst>
          </p:cNvPr>
          <p:cNvGrpSpPr/>
          <p:nvPr/>
        </p:nvGrpSpPr>
        <p:grpSpPr>
          <a:xfrm flipH="1">
            <a:off x="261911" y="2762863"/>
            <a:ext cx="1562216" cy="2219385"/>
            <a:chOff x="6885359" y="1470482"/>
            <a:chExt cx="1562216" cy="221938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2169A46-3757-DFE9-7D66-30891443D90C}"/>
                </a:ext>
              </a:extLst>
            </p:cNvPr>
            <p:cNvSpPr/>
            <p:nvPr/>
          </p:nvSpPr>
          <p:spPr>
            <a:xfrm>
              <a:off x="6926968" y="1690179"/>
              <a:ext cx="1520607" cy="1520607"/>
            </a:xfrm>
            <a:prstGeom prst="ellipse">
              <a:avLst/>
            </a:prstGeom>
            <a:solidFill>
              <a:srgbClr val="6D40DC"/>
            </a:solidFill>
            <a:ln>
              <a:solidFill>
                <a:srgbClr val="6D40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Old woman wearing lightning shirt">
              <a:extLst>
                <a:ext uri="{FF2B5EF4-FFF2-40B4-BE49-F238E27FC236}">
                  <a16:creationId xmlns:a16="http://schemas.microsoft.com/office/drawing/2014/main" id="{838B55DC-4628-B3A3-0ED1-E4EB370F2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7011645" y="1470482"/>
              <a:ext cx="1181100" cy="181927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0F541B-009E-E0FE-A06B-F103D68379A1}"/>
                </a:ext>
              </a:extLst>
            </p:cNvPr>
            <p:cNvSpPr txBox="1"/>
            <p:nvPr/>
          </p:nvSpPr>
          <p:spPr>
            <a:xfrm>
              <a:off x="6885359" y="3289757"/>
              <a:ext cx="1433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6D40DC"/>
                  </a:solidFill>
                </a:rPr>
                <a:t>Attacker</a:t>
              </a:r>
            </a:p>
          </p:txBody>
        </p:sp>
      </p:grp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E1AF1FBB-AFA2-1B6C-ADD9-B611E7A7D67B}"/>
              </a:ext>
            </a:extLst>
          </p:cNvPr>
          <p:cNvSpPr/>
          <p:nvPr/>
        </p:nvSpPr>
        <p:spPr>
          <a:xfrm>
            <a:off x="340851" y="5245254"/>
            <a:ext cx="1515071" cy="1193204"/>
          </a:xfrm>
          <a:prstGeom prst="wedgeRoundRectCallout">
            <a:avLst>
              <a:gd name="adj1" fmla="val -3514"/>
              <a:gd name="adj2" fmla="val -75964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Send message: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1</a:t>
            </a:r>
            <a:r>
              <a:rPr lang="en-US" sz="2000" b="1" dirty="0">
                <a:solidFill>
                  <a:srgbClr val="00B050"/>
                </a:solidFill>
              </a:rPr>
              <a:t>00</a:t>
            </a:r>
            <a:r>
              <a:rPr lang="en-US" sz="2000" b="1" dirty="0">
                <a:solidFill>
                  <a:srgbClr val="FF0000"/>
                </a:solidFill>
              </a:rPr>
              <a:t>1</a:t>
            </a:r>
            <a:r>
              <a:rPr lang="en-US" sz="2000" b="1" dirty="0">
                <a:solidFill>
                  <a:srgbClr val="00B050"/>
                </a:solidFill>
              </a:rPr>
              <a:t>0</a:t>
            </a:r>
            <a:r>
              <a:rPr lang="en-US" sz="2000" b="1" dirty="0">
                <a:solidFill>
                  <a:srgbClr val="FF0000"/>
                </a:solidFill>
              </a:rPr>
              <a:t>1</a:t>
            </a:r>
            <a:r>
              <a:rPr lang="en-US" sz="2000" b="1" dirty="0">
                <a:solidFill>
                  <a:srgbClr val="00B050"/>
                </a:solidFill>
              </a:rPr>
              <a:t>00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70BE74-460D-8F68-4F20-DA5BD7CAF232}"/>
              </a:ext>
            </a:extLst>
          </p:cNvPr>
          <p:cNvGrpSpPr/>
          <p:nvPr/>
        </p:nvGrpSpPr>
        <p:grpSpPr>
          <a:xfrm flipH="1">
            <a:off x="7041044" y="1682965"/>
            <a:ext cx="1786737" cy="1875685"/>
            <a:chOff x="447040" y="1619250"/>
            <a:chExt cx="2074227" cy="217748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A645661-32F8-6964-AF0F-A1EC5D5218C7}"/>
                </a:ext>
              </a:extLst>
            </p:cNvPr>
            <p:cNvSpPr/>
            <p:nvPr/>
          </p:nvSpPr>
          <p:spPr>
            <a:xfrm>
              <a:off x="447040" y="1747520"/>
              <a:ext cx="1630680" cy="163068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phic 18" descr="Woman holding a laptop">
              <a:extLst>
                <a:ext uri="{FF2B5EF4-FFF2-40B4-BE49-F238E27FC236}">
                  <a16:creationId xmlns:a16="http://schemas.microsoft.com/office/drawing/2014/main" id="{6FC4058C-86A5-0519-82EB-667CF80AB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0092" y="1619250"/>
              <a:ext cx="1781175" cy="180975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E713C3-F8AE-3233-FC22-63E0CBCD7E23}"/>
                </a:ext>
              </a:extLst>
            </p:cNvPr>
            <p:cNvSpPr txBox="1"/>
            <p:nvPr/>
          </p:nvSpPr>
          <p:spPr>
            <a:xfrm>
              <a:off x="576485" y="3332248"/>
              <a:ext cx="1368854" cy="464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00B050"/>
                  </a:solidFill>
                </a:rPr>
                <a:t>Victim</a:t>
              </a:r>
            </a:p>
          </p:txBody>
        </p:sp>
      </p:grpSp>
      <p:pic>
        <p:nvPicPr>
          <p:cNvPr id="21" name="Graphic 20" descr="Magnifying glass with solid fill">
            <a:extLst>
              <a:ext uri="{FF2B5EF4-FFF2-40B4-BE49-F238E27FC236}">
                <a16:creationId xmlns:a16="http://schemas.microsoft.com/office/drawing/2014/main" id="{AD1DC346-E2E2-8496-EC18-F69ACE762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6360772" y="1815517"/>
            <a:ext cx="1496868" cy="14968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4B970ED-022D-794B-846E-9CAA2D488CF1}"/>
              </a:ext>
            </a:extLst>
          </p:cNvPr>
          <p:cNvSpPr txBox="1"/>
          <p:nvPr/>
        </p:nvSpPr>
        <p:spPr>
          <a:xfrm>
            <a:off x="6572679" y="3493180"/>
            <a:ext cx="2795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e.g., cross-CPU attacks</a:t>
            </a:r>
          </a:p>
        </p:txBody>
      </p:sp>
    </p:spTree>
    <p:extLst>
      <p:ext uri="{BB962C8B-B14F-4D97-AF65-F5344CB8AC3E}">
        <p14:creationId xmlns:p14="http://schemas.microsoft.com/office/powerpoint/2010/main" val="307866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94C03-488B-23D2-C123-AB4C5DAC9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5AB63-04D2-D01C-A6D4-A5AC67681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D4A88-B379-31B0-39D2-F05664045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021C5-1001-7EC1-72F2-1DF481018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789C1-AFE1-BDF7-CFCC-609293CB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B309-C2CE-4D90-B104-F7E98438FC65}" type="slidenum">
              <a:rPr lang="tr-TR" smtClean="0"/>
              <a:pPr/>
              <a:t>9</a:t>
            </a:fld>
            <a:endParaRPr lang="tr-TR" dirty="0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30F29330-B8CE-CA9F-17EA-50EC87C6AAA9}"/>
              </a:ext>
            </a:extLst>
          </p:cNvPr>
          <p:cNvSpPr/>
          <p:nvPr/>
        </p:nvSpPr>
        <p:spPr>
          <a:xfrm>
            <a:off x="235868" y="1311231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Motivation and Problem</a:t>
            </a: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B5D2A27A-3151-9680-E1A6-E307489424F8}"/>
              </a:ext>
            </a:extLst>
          </p:cNvPr>
          <p:cNvSpPr/>
          <p:nvPr/>
        </p:nvSpPr>
        <p:spPr>
          <a:xfrm>
            <a:off x="235868" y="2273463"/>
            <a:ext cx="8672264" cy="8101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ambria" panose="02040503050406030204" pitchFamily="18" charset="0"/>
              </a:rPr>
              <a:t>Key Observation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10331A2-A537-A714-56F0-B9338A159850}"/>
              </a:ext>
            </a:extLst>
          </p:cNvPr>
          <p:cNvSpPr/>
          <p:nvPr/>
        </p:nvSpPr>
        <p:spPr>
          <a:xfrm>
            <a:off x="235868" y="5160159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ambria" panose="02040503050406030204" pitchFamily="18" charset="0"/>
              </a:rPr>
              <a:t>Conclusion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C841834E-0CAC-0102-85CE-429FF4B2BCCE}"/>
              </a:ext>
            </a:extLst>
          </p:cNvPr>
          <p:cNvSpPr/>
          <p:nvPr/>
        </p:nvSpPr>
        <p:spPr>
          <a:xfrm>
            <a:off x="235868" y="3235695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ambria" panose="02040503050406030204" pitchFamily="18" charset="0"/>
              </a:rPr>
              <a:t>IMPACT </a:t>
            </a: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7D59ED83-08CC-C2B0-F9EF-91C270CC0D97}"/>
              </a:ext>
            </a:extLst>
          </p:cNvPr>
          <p:cNvSpPr/>
          <p:nvPr/>
        </p:nvSpPr>
        <p:spPr>
          <a:xfrm>
            <a:off x="235868" y="4197927"/>
            <a:ext cx="8672264" cy="81013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ambria" panose="02040503050406030204" pitchFamily="18" charset="0"/>
              </a:rPr>
              <a:t>Mitigating IMPACT</a:t>
            </a:r>
          </a:p>
        </p:txBody>
      </p:sp>
    </p:spTree>
    <p:extLst>
      <p:ext uri="{BB962C8B-B14F-4D97-AF65-F5344CB8AC3E}">
        <p14:creationId xmlns:p14="http://schemas.microsoft.com/office/powerpoint/2010/main" val="687099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33346</TotalTime>
  <Words>4012</Words>
  <Application>Microsoft Office PowerPoint</Application>
  <PresentationFormat>On-screen Show (4:3)</PresentationFormat>
  <Paragraphs>1075</Paragraphs>
  <Slides>61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ＭＳ Ｐゴシック</vt:lpstr>
      <vt:lpstr>Aptos</vt:lpstr>
      <vt:lpstr>Aptos Display</vt:lpstr>
      <vt:lpstr>Arial</vt:lpstr>
      <vt:lpstr>Calibri</vt:lpstr>
      <vt:lpstr>Cambria</vt:lpstr>
      <vt:lpstr>Cascadia Code</vt:lpstr>
      <vt:lpstr>Cascadia Mono</vt:lpstr>
      <vt:lpstr>Tahoma</vt:lpstr>
      <vt:lpstr>Wingdings</vt:lpstr>
      <vt:lpstr>Office Teması</vt:lpstr>
      <vt:lpstr>Revisiting Main Memory-Based  Covert and Side Channel Attacks in the Context of Processing-in-Memory</vt:lpstr>
      <vt:lpstr>Executive Summary</vt:lpstr>
      <vt:lpstr>Outline</vt:lpstr>
      <vt:lpstr>Data Movement Bottleneck</vt:lpstr>
      <vt:lpstr>Processing-In-Memory (PIM)</vt:lpstr>
      <vt:lpstr>Problem</vt:lpstr>
      <vt:lpstr>Main Memory-Based Timing Channels</vt:lpstr>
      <vt:lpstr>Main Memory-Based Timing Channels</vt:lpstr>
      <vt:lpstr>Outline</vt:lpstr>
      <vt:lpstr>Key Observation</vt:lpstr>
      <vt:lpstr>1. Direct Access to Main Memory - (I)</vt:lpstr>
      <vt:lpstr>1. Direct Access to Main Memory - (I)</vt:lpstr>
      <vt:lpstr>1. Direct Access to Main Memory - (II)</vt:lpstr>
      <vt:lpstr>1. Direct Access to Main Memory - (II)</vt:lpstr>
      <vt:lpstr>1. Direct Access to Main Memory - (III)</vt:lpstr>
      <vt:lpstr>Impact of Direct Memory Access  on Leakage Throughput</vt:lpstr>
      <vt:lpstr>Key Observation</vt:lpstr>
      <vt:lpstr>2. Hard-to-Mitigate with Practical Defenses</vt:lpstr>
      <vt:lpstr>2. Hard-to-Mitigate with Practical Defenses</vt:lpstr>
      <vt:lpstr>2. Hard-to-Mitigate with Practical Defenses</vt:lpstr>
      <vt:lpstr>Outline</vt:lpstr>
      <vt:lpstr>PowerPoint Presentation</vt:lpstr>
      <vt:lpstr>IMPACT Case Studies</vt:lpstr>
      <vt:lpstr>Evaluation Methodology</vt:lpstr>
      <vt:lpstr>IMPACT Case Studies</vt:lpstr>
      <vt:lpstr>PNM Architecture: PIM-Enabled Instructions (PEI)</vt:lpstr>
      <vt:lpstr>IMPACT-PNM: Key Mechanism</vt:lpstr>
      <vt:lpstr>IMPACT-PNM Overview</vt:lpstr>
      <vt:lpstr>IMPACT-PNM Overview</vt:lpstr>
      <vt:lpstr>IMPACT-PNM Overview</vt:lpstr>
      <vt:lpstr>IMPACT-PNM: Proof-of-Concept Validation</vt:lpstr>
      <vt:lpstr>IMPACT-PNM: Communication Throughput</vt:lpstr>
      <vt:lpstr>IMPACT Case Studies</vt:lpstr>
      <vt:lpstr>PUM Architecture: RowClone </vt:lpstr>
      <vt:lpstr>Recall: DRAM operation</vt:lpstr>
      <vt:lpstr>In-DRAM Row-Copy (RowClone)</vt:lpstr>
      <vt:lpstr>Supporting RowClone </vt:lpstr>
      <vt:lpstr>Supporting RowClone </vt:lpstr>
      <vt:lpstr>IMPACT-PUM Overview</vt:lpstr>
      <vt:lpstr>IMPACT-PUM Overview</vt:lpstr>
      <vt:lpstr>IMPACT-PUM: Proof-of-Concept Validation</vt:lpstr>
      <vt:lpstr>IMPACT-PUM: Communication Throughput</vt:lpstr>
      <vt:lpstr>Covert Channel Throughput Comparison</vt:lpstr>
      <vt:lpstr>Covert Channel Throughput Comparison</vt:lpstr>
      <vt:lpstr>IMPACT-PNM and IMPACT-PUM Comparison</vt:lpstr>
      <vt:lpstr>IMPACT Case Studies</vt:lpstr>
      <vt:lpstr>PNM-Based Genomics Attack Summary</vt:lpstr>
      <vt:lpstr>PNM-Based Genomics Attack Summary</vt:lpstr>
      <vt:lpstr>PNM-Based Genomics Attack Summary</vt:lpstr>
      <vt:lpstr>PNM-Based Genomics Attack Summary</vt:lpstr>
      <vt:lpstr>More details in the Paper</vt:lpstr>
      <vt:lpstr>IMPACT Case Studies</vt:lpstr>
      <vt:lpstr>Outline</vt:lpstr>
      <vt:lpstr>Defenses Against IMPACT</vt:lpstr>
      <vt:lpstr>Defenses Against IMPACT</vt:lpstr>
      <vt:lpstr>More in the Paper</vt:lpstr>
      <vt:lpstr>More in the Paper</vt:lpstr>
      <vt:lpstr>IMPACT is Open Source and Artifact Evaluated</vt:lpstr>
      <vt:lpstr>Outline</vt:lpstr>
      <vt:lpstr>Conclusion</vt:lpstr>
      <vt:lpstr>Revisiting Main Memory-Based  Covert and Side Channel Attacks in the Context of Processing-in-Memory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</dc:title>
  <dc:creator>Fatma Nisa Bostancı</dc:creator>
  <cp:lastModifiedBy>Nisa Bostancı</cp:lastModifiedBy>
  <cp:revision>744</cp:revision>
  <dcterms:created xsi:type="dcterms:W3CDTF">2022-03-02T08:12:14Z</dcterms:created>
  <dcterms:modified xsi:type="dcterms:W3CDTF">2025-11-25T11:55:54Z</dcterms:modified>
</cp:coreProperties>
</file>