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charts/chartEx2.xml" ContentType="application/vnd.ms-office.chartex+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7"/>
  </p:notesMasterIdLst>
  <p:sldIdLst>
    <p:sldId id="1052" r:id="rId2"/>
    <p:sldId id="601" r:id="rId3"/>
    <p:sldId id="431" r:id="rId4"/>
    <p:sldId id="1092" r:id="rId5"/>
    <p:sldId id="381" r:id="rId6"/>
    <p:sldId id="1096" r:id="rId7"/>
    <p:sldId id="1085" r:id="rId8"/>
    <p:sldId id="345" r:id="rId9"/>
    <p:sldId id="1097" r:id="rId10"/>
    <p:sldId id="1095" r:id="rId11"/>
    <p:sldId id="1086" r:id="rId12"/>
    <p:sldId id="273" r:id="rId13"/>
    <p:sldId id="1053" r:id="rId14"/>
    <p:sldId id="1055" r:id="rId15"/>
    <p:sldId id="1056" r:id="rId16"/>
    <p:sldId id="1057" r:id="rId17"/>
    <p:sldId id="1054" r:id="rId18"/>
    <p:sldId id="1058" r:id="rId19"/>
    <p:sldId id="1059" r:id="rId20"/>
    <p:sldId id="1090" r:id="rId21"/>
    <p:sldId id="1060" r:id="rId22"/>
    <p:sldId id="1087" r:id="rId23"/>
    <p:sldId id="1100" r:id="rId24"/>
    <p:sldId id="595" r:id="rId25"/>
    <p:sldId id="1061" r:id="rId26"/>
    <p:sldId id="1104" r:id="rId27"/>
    <p:sldId id="1062" r:id="rId28"/>
    <p:sldId id="1103" r:id="rId29"/>
    <p:sldId id="1063" r:id="rId30"/>
    <p:sldId id="1102" r:id="rId31"/>
    <p:sldId id="369" r:id="rId32"/>
    <p:sldId id="1084" r:id="rId33"/>
    <p:sldId id="1088" r:id="rId34"/>
    <p:sldId id="373" r:id="rId35"/>
    <p:sldId id="107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CFF"/>
    <a:srgbClr val="D64038"/>
    <a:srgbClr val="D0CECE"/>
    <a:srgbClr val="1F3864"/>
    <a:srgbClr val="FBFF01"/>
    <a:srgbClr val="FF7E79"/>
    <a:srgbClr val="FF2600"/>
    <a:srgbClr val="EF483E"/>
    <a:srgbClr val="FFFFFF"/>
    <a:srgbClr val="B400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47" autoAdjust="0"/>
    <p:restoredTop sz="76667" autoAdjust="0"/>
  </p:normalViewPr>
  <p:slideViewPr>
    <p:cSldViewPr snapToGrid="0">
      <p:cViewPr varScale="1">
        <p:scale>
          <a:sx n="96" d="100"/>
          <a:sy n="96" d="100"/>
        </p:scale>
        <p:origin x="2016" y="17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gagan/Documents/Papers/My%20Papers/LEAPER/Results/ACROSS_BOARD_multi_bas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gagan/Documents/Papers/My%20Papers/LEAPER/Results/ACROSS_BOARD_multi_bas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Users/gagan/Documents/Papers/My%20Papers/LEAPER/Results/ACROSS_APPLICATION_multi_bas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gagan/Documents/Papers/My%20Papers/LEAPER/Results/ACROSS_APPLICATION_multi_base.xlsx" TargetMode="External"/><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Users/gagan/Documents/Papers/My%20Papers/LEAPER/Results/BASE_MODEL_FPGA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gagan/Documents/Papers/My%20Papers/LEAPER/Results/BASE_MODEL_FPG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44058641975308"/>
          <c:y val="7.2466666666666665E-2"/>
          <c:w val="0.8450847222222222"/>
          <c:h val="0.66379212962962963"/>
        </c:manualLayout>
      </c:layout>
      <c:scatterChart>
        <c:scatterStyle val="lineMarker"/>
        <c:varyColors val="0"/>
        <c:ser>
          <c:idx val="0"/>
          <c:order val="0"/>
          <c:tx>
            <c:strRef>
              <c:f>BLSTM!$P$1</c:f>
              <c:strCache>
                <c:ptCount val="1"/>
                <c:pt idx="0">
                  <c:v>CONFIG 1</c:v>
                </c:pt>
              </c:strCache>
            </c:strRef>
          </c:tx>
          <c:spPr>
            <a:ln w="19050" cap="rnd">
              <a:solidFill>
                <a:schemeClr val="accent1"/>
              </a:solidFill>
              <a:round/>
            </a:ln>
            <a:effectLst/>
          </c:spPr>
          <c:marker>
            <c:symbol val="x"/>
            <c:size val="8"/>
            <c:spPr>
              <a:noFill/>
              <a:ln w="25400">
                <a:solidFill>
                  <a:schemeClr val="accent1"/>
                </a:solidFill>
              </a:ln>
              <a:effectLst/>
            </c:spPr>
          </c:marker>
          <c:xVal>
            <c:numRef>
              <c:f>BLSTM!$O$2:$O$8</c:f>
              <c:numCache>
                <c:formatCode>General</c:formatCode>
                <c:ptCount val="7"/>
                <c:pt idx="0">
                  <c:v>1</c:v>
                </c:pt>
                <c:pt idx="1">
                  <c:v>2</c:v>
                </c:pt>
                <c:pt idx="2">
                  <c:v>5</c:v>
                </c:pt>
                <c:pt idx="3">
                  <c:v>10</c:v>
                </c:pt>
                <c:pt idx="4">
                  <c:v>15</c:v>
                </c:pt>
                <c:pt idx="5">
                  <c:v>20</c:v>
                </c:pt>
                <c:pt idx="6">
                  <c:v>25</c:v>
                </c:pt>
              </c:numCache>
            </c:numRef>
          </c:xVal>
          <c:yVal>
            <c:numRef>
              <c:f>BLSTM!$P$2:$P$8</c:f>
              <c:numCache>
                <c:formatCode>General</c:formatCode>
                <c:ptCount val="7"/>
                <c:pt idx="0">
                  <c:v>79.48</c:v>
                </c:pt>
                <c:pt idx="1">
                  <c:v>79.48</c:v>
                </c:pt>
                <c:pt idx="2">
                  <c:v>82.87</c:v>
                </c:pt>
                <c:pt idx="3">
                  <c:v>85.07</c:v>
                </c:pt>
                <c:pt idx="4">
                  <c:v>85.07</c:v>
                </c:pt>
                <c:pt idx="5">
                  <c:v>88.56</c:v>
                </c:pt>
                <c:pt idx="6">
                  <c:v>86.39</c:v>
                </c:pt>
              </c:numCache>
            </c:numRef>
          </c:yVal>
          <c:smooth val="0"/>
          <c:extLst>
            <c:ext xmlns:c16="http://schemas.microsoft.com/office/drawing/2014/chart" uri="{C3380CC4-5D6E-409C-BE32-E72D297353CC}">
              <c16:uniqueId val="{00000000-BC8B-F24B-B933-B365D47C797D}"/>
            </c:ext>
          </c:extLst>
        </c:ser>
        <c:ser>
          <c:idx val="1"/>
          <c:order val="1"/>
          <c:tx>
            <c:strRef>
              <c:f>BLSTM!$Q$1</c:f>
              <c:strCache>
                <c:ptCount val="1"/>
                <c:pt idx="0">
                  <c:v>CONFIG 2</c:v>
                </c:pt>
              </c:strCache>
            </c:strRef>
          </c:tx>
          <c:spPr>
            <a:ln w="25400" cap="rnd">
              <a:solidFill>
                <a:srgbClr val="C00000"/>
              </a:solidFill>
              <a:round/>
            </a:ln>
            <a:effectLst/>
          </c:spPr>
          <c:marker>
            <c:symbol val="diamond"/>
            <c:size val="8"/>
            <c:spPr>
              <a:solidFill>
                <a:srgbClr val="C00000"/>
              </a:solidFill>
              <a:ln w="9525">
                <a:solidFill>
                  <a:srgbClr val="C00000"/>
                </a:solidFill>
              </a:ln>
              <a:effectLst/>
            </c:spPr>
          </c:marker>
          <c:xVal>
            <c:numRef>
              <c:f>BLSTM!$O$2:$O$8</c:f>
              <c:numCache>
                <c:formatCode>General</c:formatCode>
                <c:ptCount val="7"/>
                <c:pt idx="0">
                  <c:v>1</c:v>
                </c:pt>
                <c:pt idx="1">
                  <c:v>2</c:v>
                </c:pt>
                <c:pt idx="2">
                  <c:v>5</c:v>
                </c:pt>
                <c:pt idx="3">
                  <c:v>10</c:v>
                </c:pt>
                <c:pt idx="4">
                  <c:v>15</c:v>
                </c:pt>
                <c:pt idx="5">
                  <c:v>20</c:v>
                </c:pt>
                <c:pt idx="6">
                  <c:v>25</c:v>
                </c:pt>
              </c:numCache>
            </c:numRef>
          </c:xVal>
          <c:yVal>
            <c:numRef>
              <c:f>BLSTM!$Q$2:$Q$8</c:f>
              <c:numCache>
                <c:formatCode>General</c:formatCode>
                <c:ptCount val="7"/>
                <c:pt idx="0">
                  <c:v>79.5</c:v>
                </c:pt>
                <c:pt idx="1">
                  <c:v>79.5</c:v>
                </c:pt>
                <c:pt idx="2">
                  <c:v>82.2</c:v>
                </c:pt>
                <c:pt idx="3">
                  <c:v>85</c:v>
                </c:pt>
                <c:pt idx="4">
                  <c:v>84.07</c:v>
                </c:pt>
                <c:pt idx="5">
                  <c:v>85</c:v>
                </c:pt>
                <c:pt idx="6">
                  <c:v>85.039999999999992</c:v>
                </c:pt>
              </c:numCache>
            </c:numRef>
          </c:yVal>
          <c:smooth val="0"/>
          <c:extLst>
            <c:ext xmlns:c16="http://schemas.microsoft.com/office/drawing/2014/chart" uri="{C3380CC4-5D6E-409C-BE32-E72D297353CC}">
              <c16:uniqueId val="{00000001-BC8B-F24B-B933-B365D47C797D}"/>
            </c:ext>
          </c:extLst>
        </c:ser>
        <c:ser>
          <c:idx val="2"/>
          <c:order val="2"/>
          <c:tx>
            <c:strRef>
              <c:f>BLSTM!$R$1</c:f>
              <c:strCache>
                <c:ptCount val="1"/>
                <c:pt idx="0">
                  <c:v>CONFIG 3</c:v>
                </c:pt>
              </c:strCache>
            </c:strRef>
          </c:tx>
          <c:spPr>
            <a:ln w="25400" cap="rnd">
              <a:solidFill>
                <a:srgbClr val="002060"/>
              </a:solidFill>
              <a:round/>
            </a:ln>
            <a:effectLst/>
          </c:spPr>
          <c:marker>
            <c:symbol val="triangle"/>
            <c:size val="8"/>
            <c:spPr>
              <a:solidFill>
                <a:srgbClr val="002060"/>
              </a:solidFill>
              <a:ln w="9525">
                <a:solidFill>
                  <a:srgbClr val="002060"/>
                </a:solidFill>
              </a:ln>
              <a:effectLst/>
            </c:spPr>
          </c:marker>
          <c:xVal>
            <c:numRef>
              <c:f>BLSTM!$O$2:$O$8</c:f>
              <c:numCache>
                <c:formatCode>General</c:formatCode>
                <c:ptCount val="7"/>
                <c:pt idx="0">
                  <c:v>1</c:v>
                </c:pt>
                <c:pt idx="1">
                  <c:v>2</c:v>
                </c:pt>
                <c:pt idx="2">
                  <c:v>5</c:v>
                </c:pt>
                <c:pt idx="3">
                  <c:v>10</c:v>
                </c:pt>
                <c:pt idx="4">
                  <c:v>15</c:v>
                </c:pt>
                <c:pt idx="5">
                  <c:v>20</c:v>
                </c:pt>
                <c:pt idx="6">
                  <c:v>25</c:v>
                </c:pt>
              </c:numCache>
            </c:numRef>
          </c:xVal>
          <c:yVal>
            <c:numRef>
              <c:f>BLSTM!$R$2:$R$8</c:f>
              <c:numCache>
                <c:formatCode>General</c:formatCode>
                <c:ptCount val="7"/>
                <c:pt idx="0">
                  <c:v>78.210000000000008</c:v>
                </c:pt>
                <c:pt idx="1">
                  <c:v>79.680000000000007</c:v>
                </c:pt>
                <c:pt idx="2">
                  <c:v>82.87</c:v>
                </c:pt>
                <c:pt idx="3">
                  <c:v>84.97</c:v>
                </c:pt>
                <c:pt idx="4">
                  <c:v>86.44</c:v>
                </c:pt>
                <c:pt idx="5">
                  <c:v>83.47</c:v>
                </c:pt>
                <c:pt idx="6">
                  <c:v>86.44</c:v>
                </c:pt>
              </c:numCache>
            </c:numRef>
          </c:yVal>
          <c:smooth val="0"/>
          <c:extLst>
            <c:ext xmlns:c16="http://schemas.microsoft.com/office/drawing/2014/chart" uri="{C3380CC4-5D6E-409C-BE32-E72D297353CC}">
              <c16:uniqueId val="{00000002-BC8B-F24B-B933-B365D47C797D}"/>
            </c:ext>
          </c:extLst>
        </c:ser>
        <c:ser>
          <c:idx val="3"/>
          <c:order val="3"/>
          <c:tx>
            <c:strRef>
              <c:f>BLSTM!$S$1</c:f>
              <c:strCache>
                <c:ptCount val="1"/>
                <c:pt idx="0">
                  <c:v>CONFIG 4</c:v>
                </c:pt>
              </c:strCache>
            </c:strRef>
          </c:tx>
          <c:spPr>
            <a:ln w="25400" cap="rnd">
              <a:solidFill>
                <a:schemeClr val="accent4"/>
              </a:solidFill>
              <a:round/>
            </a:ln>
            <a:effectLst/>
          </c:spPr>
          <c:marker>
            <c:symbol val="square"/>
            <c:size val="8"/>
            <c:spPr>
              <a:solidFill>
                <a:srgbClr val="FFC000"/>
              </a:solidFill>
              <a:ln w="9525">
                <a:solidFill>
                  <a:srgbClr val="FFC000"/>
                </a:solidFill>
              </a:ln>
              <a:effectLst/>
            </c:spPr>
          </c:marker>
          <c:xVal>
            <c:numRef>
              <c:f>BLSTM!$O$2:$O$8</c:f>
              <c:numCache>
                <c:formatCode>General</c:formatCode>
                <c:ptCount val="7"/>
                <c:pt idx="0">
                  <c:v>1</c:v>
                </c:pt>
                <c:pt idx="1">
                  <c:v>2</c:v>
                </c:pt>
                <c:pt idx="2">
                  <c:v>5</c:v>
                </c:pt>
                <c:pt idx="3">
                  <c:v>10</c:v>
                </c:pt>
                <c:pt idx="4">
                  <c:v>15</c:v>
                </c:pt>
                <c:pt idx="5">
                  <c:v>20</c:v>
                </c:pt>
                <c:pt idx="6">
                  <c:v>25</c:v>
                </c:pt>
              </c:numCache>
            </c:numRef>
          </c:xVal>
          <c:yVal>
            <c:numRef>
              <c:f>BLSTM!$S$2:$S$8</c:f>
              <c:numCache>
                <c:formatCode>General</c:formatCode>
                <c:ptCount val="7"/>
                <c:pt idx="0">
                  <c:v>80.58</c:v>
                </c:pt>
                <c:pt idx="1">
                  <c:v>81.58</c:v>
                </c:pt>
                <c:pt idx="2">
                  <c:v>82.18</c:v>
                </c:pt>
                <c:pt idx="3">
                  <c:v>86.33</c:v>
                </c:pt>
                <c:pt idx="4">
                  <c:v>87.41</c:v>
                </c:pt>
                <c:pt idx="5">
                  <c:v>88.44</c:v>
                </c:pt>
                <c:pt idx="6">
                  <c:v>87.63</c:v>
                </c:pt>
              </c:numCache>
            </c:numRef>
          </c:yVal>
          <c:smooth val="0"/>
          <c:extLst>
            <c:ext xmlns:c16="http://schemas.microsoft.com/office/drawing/2014/chart" uri="{C3380CC4-5D6E-409C-BE32-E72D297353CC}">
              <c16:uniqueId val="{00000003-BC8B-F24B-B933-B365D47C797D}"/>
            </c:ext>
          </c:extLst>
        </c:ser>
        <c:ser>
          <c:idx val="4"/>
          <c:order val="4"/>
          <c:tx>
            <c:strRef>
              <c:f>BLSTM!$T$1</c:f>
              <c:strCache>
                <c:ptCount val="1"/>
                <c:pt idx="0">
                  <c:v>CONFIG 5</c:v>
                </c:pt>
              </c:strCache>
            </c:strRef>
          </c:tx>
          <c:spPr>
            <a:ln w="25400" cap="rnd">
              <a:solidFill>
                <a:schemeClr val="accent6">
                  <a:lumMod val="75000"/>
                </a:schemeClr>
              </a:solidFill>
              <a:round/>
            </a:ln>
            <a:effectLst/>
          </c:spPr>
          <c:marker>
            <c:symbol val="circle"/>
            <c:size val="8"/>
            <c:spPr>
              <a:solidFill>
                <a:schemeClr val="accent6">
                  <a:lumMod val="75000"/>
                </a:schemeClr>
              </a:solidFill>
              <a:ln w="9525">
                <a:solidFill>
                  <a:schemeClr val="accent6">
                    <a:lumMod val="75000"/>
                  </a:schemeClr>
                </a:solidFill>
              </a:ln>
              <a:effectLst/>
            </c:spPr>
          </c:marker>
          <c:xVal>
            <c:numRef>
              <c:f>BLSTM!$O$2:$O$8</c:f>
              <c:numCache>
                <c:formatCode>General</c:formatCode>
                <c:ptCount val="7"/>
                <c:pt idx="0">
                  <c:v>1</c:v>
                </c:pt>
                <c:pt idx="1">
                  <c:v>2</c:v>
                </c:pt>
                <c:pt idx="2">
                  <c:v>5</c:v>
                </c:pt>
                <c:pt idx="3">
                  <c:v>10</c:v>
                </c:pt>
                <c:pt idx="4">
                  <c:v>15</c:v>
                </c:pt>
                <c:pt idx="5">
                  <c:v>20</c:v>
                </c:pt>
                <c:pt idx="6">
                  <c:v>25</c:v>
                </c:pt>
              </c:numCache>
            </c:numRef>
          </c:xVal>
          <c:yVal>
            <c:numRef>
              <c:f>BLSTM!$T$2:$T$8</c:f>
              <c:numCache>
                <c:formatCode>General</c:formatCode>
                <c:ptCount val="7"/>
                <c:pt idx="0">
                  <c:v>81.63</c:v>
                </c:pt>
                <c:pt idx="1">
                  <c:v>80.58</c:v>
                </c:pt>
                <c:pt idx="2">
                  <c:v>85.93</c:v>
                </c:pt>
                <c:pt idx="3">
                  <c:v>87.01</c:v>
                </c:pt>
                <c:pt idx="4">
                  <c:v>87.4</c:v>
                </c:pt>
                <c:pt idx="5">
                  <c:v>86.2</c:v>
                </c:pt>
                <c:pt idx="6">
                  <c:v>89.1</c:v>
                </c:pt>
              </c:numCache>
            </c:numRef>
          </c:yVal>
          <c:smooth val="0"/>
          <c:extLst>
            <c:ext xmlns:c16="http://schemas.microsoft.com/office/drawing/2014/chart" uri="{C3380CC4-5D6E-409C-BE32-E72D297353CC}">
              <c16:uniqueId val="{00000004-BC8B-F24B-B933-B365D47C797D}"/>
            </c:ext>
          </c:extLst>
        </c:ser>
        <c:dLbls>
          <c:showLegendKey val="0"/>
          <c:showVal val="0"/>
          <c:showCatName val="0"/>
          <c:showSerName val="0"/>
          <c:showPercent val="0"/>
          <c:showBubbleSize val="0"/>
        </c:dLbls>
        <c:axId val="344562704"/>
        <c:axId val="344559752"/>
      </c:scatterChart>
      <c:valAx>
        <c:axId val="344562704"/>
        <c:scaling>
          <c:orientation val="minMax"/>
          <c:max val="26"/>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Number of labeled samples in the target environment</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344559752"/>
        <c:crosses val="autoZero"/>
        <c:crossBetween val="midCat"/>
        <c:majorUnit val="5"/>
        <c:minorUnit val="1"/>
      </c:valAx>
      <c:valAx>
        <c:axId val="344559752"/>
        <c:scaling>
          <c:orientation val="minMax"/>
          <c:max val="100"/>
          <c:min val="6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dirty="0"/>
                  <a:t>Accuracy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344562704"/>
        <c:crosses val="autoZero"/>
        <c:crossBetween val="midCat"/>
        <c:majorUnit val="5"/>
        <c:minorUnit val="1"/>
      </c:valAx>
      <c:spPr>
        <a:noFill/>
        <a:ln cmpd="sng">
          <a:solidFill>
            <a:schemeClr val="tx1"/>
          </a:solidFill>
        </a:ln>
        <a:effectLst/>
      </c:spPr>
    </c:plotArea>
    <c:legend>
      <c:legendPos val="r"/>
      <c:layout>
        <c:manualLayout>
          <c:xMode val="edge"/>
          <c:yMode val="edge"/>
          <c:x val="0.12153035839336021"/>
          <c:y val="0.56647435692139703"/>
          <c:w val="0.84265741017139095"/>
          <c:h val="0.15326247916390251"/>
        </c:manualLayout>
      </c:layout>
      <c:overlay val="1"/>
      <c:spPr>
        <a:solidFill>
          <a:schemeClr val="bg1"/>
        </a:solidFill>
        <a:ln>
          <a:solidFill>
            <a:schemeClr val="tx1"/>
          </a:solid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legend>
    <c:plotVisOnly val="1"/>
    <c:dispBlanksAs val="gap"/>
    <c:showDLblsOverMax val="0"/>
  </c:chart>
  <c:spPr>
    <a:solidFill>
      <a:schemeClr val="bg1"/>
    </a:solidFill>
    <a:ln w="9525" cap="flat" cmpd="sng" algn="ctr">
      <a:noFill/>
      <a:round/>
    </a:ln>
    <a:effectLst/>
  </c:spPr>
  <c:txPr>
    <a:bodyPr/>
    <a:lstStyle/>
    <a:p>
      <a:pPr>
        <a:defRPr sz="2000" b="0">
          <a:solidFill>
            <a:schemeClr val="tx1"/>
          </a:solidFill>
        </a:defRPr>
      </a:pPr>
      <a:endParaRPr lang="en-CH"/>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44058641975308"/>
          <c:y val="7.2466666666666665E-2"/>
          <c:w val="0.8450847222222222"/>
          <c:h val="0.66379212962962963"/>
        </c:manualLayout>
      </c:layout>
      <c:scatterChart>
        <c:scatterStyle val="lineMarker"/>
        <c:varyColors val="0"/>
        <c:ser>
          <c:idx val="0"/>
          <c:order val="0"/>
          <c:tx>
            <c:strRef>
              <c:f>BLSTM!$P$1</c:f>
              <c:strCache>
                <c:ptCount val="1"/>
                <c:pt idx="0">
                  <c:v>CONFIG 1</c:v>
                </c:pt>
              </c:strCache>
            </c:strRef>
          </c:tx>
          <c:spPr>
            <a:ln w="19050" cap="rnd">
              <a:solidFill>
                <a:schemeClr val="accent1"/>
              </a:solidFill>
              <a:round/>
            </a:ln>
            <a:effectLst/>
          </c:spPr>
          <c:marker>
            <c:symbol val="x"/>
            <c:size val="8"/>
            <c:spPr>
              <a:noFill/>
              <a:ln w="25400">
                <a:solidFill>
                  <a:schemeClr val="accent1"/>
                </a:solidFill>
              </a:ln>
              <a:effectLst/>
            </c:spPr>
          </c:marker>
          <c:xVal>
            <c:numRef>
              <c:f>BLSTM!$O$2:$O$8</c:f>
              <c:numCache>
                <c:formatCode>General</c:formatCode>
                <c:ptCount val="7"/>
                <c:pt idx="0">
                  <c:v>1</c:v>
                </c:pt>
                <c:pt idx="1">
                  <c:v>2</c:v>
                </c:pt>
                <c:pt idx="2">
                  <c:v>5</c:v>
                </c:pt>
                <c:pt idx="3">
                  <c:v>10</c:v>
                </c:pt>
                <c:pt idx="4">
                  <c:v>15</c:v>
                </c:pt>
                <c:pt idx="5">
                  <c:v>20</c:v>
                </c:pt>
                <c:pt idx="6">
                  <c:v>25</c:v>
                </c:pt>
              </c:numCache>
            </c:numRef>
          </c:xVal>
          <c:yVal>
            <c:numRef>
              <c:f>BLSTM!$P$2:$P$8</c:f>
              <c:numCache>
                <c:formatCode>General</c:formatCode>
                <c:ptCount val="7"/>
                <c:pt idx="0">
                  <c:v>79.48</c:v>
                </c:pt>
                <c:pt idx="1">
                  <c:v>79.48</c:v>
                </c:pt>
                <c:pt idx="2">
                  <c:v>82.87</c:v>
                </c:pt>
                <c:pt idx="3">
                  <c:v>85.07</c:v>
                </c:pt>
                <c:pt idx="4">
                  <c:v>85.07</c:v>
                </c:pt>
                <c:pt idx="5">
                  <c:v>88.56</c:v>
                </c:pt>
                <c:pt idx="6">
                  <c:v>86.39</c:v>
                </c:pt>
              </c:numCache>
            </c:numRef>
          </c:yVal>
          <c:smooth val="0"/>
          <c:extLst>
            <c:ext xmlns:c16="http://schemas.microsoft.com/office/drawing/2014/chart" uri="{C3380CC4-5D6E-409C-BE32-E72D297353CC}">
              <c16:uniqueId val="{00000000-BC8B-F24B-B933-B365D47C797D}"/>
            </c:ext>
          </c:extLst>
        </c:ser>
        <c:ser>
          <c:idx val="1"/>
          <c:order val="1"/>
          <c:tx>
            <c:strRef>
              <c:f>BLSTM!$Q$1</c:f>
              <c:strCache>
                <c:ptCount val="1"/>
                <c:pt idx="0">
                  <c:v>CONFIG 2</c:v>
                </c:pt>
              </c:strCache>
            </c:strRef>
          </c:tx>
          <c:spPr>
            <a:ln w="25400" cap="rnd">
              <a:solidFill>
                <a:srgbClr val="C00000"/>
              </a:solidFill>
              <a:round/>
            </a:ln>
            <a:effectLst/>
          </c:spPr>
          <c:marker>
            <c:symbol val="diamond"/>
            <c:size val="8"/>
            <c:spPr>
              <a:solidFill>
                <a:srgbClr val="C00000"/>
              </a:solidFill>
              <a:ln w="9525">
                <a:solidFill>
                  <a:srgbClr val="C00000"/>
                </a:solidFill>
              </a:ln>
              <a:effectLst/>
            </c:spPr>
          </c:marker>
          <c:xVal>
            <c:numRef>
              <c:f>BLSTM!$O$2:$O$8</c:f>
              <c:numCache>
                <c:formatCode>General</c:formatCode>
                <c:ptCount val="7"/>
                <c:pt idx="0">
                  <c:v>1</c:v>
                </c:pt>
                <c:pt idx="1">
                  <c:v>2</c:v>
                </c:pt>
                <c:pt idx="2">
                  <c:v>5</c:v>
                </c:pt>
                <c:pt idx="3">
                  <c:v>10</c:v>
                </c:pt>
                <c:pt idx="4">
                  <c:v>15</c:v>
                </c:pt>
                <c:pt idx="5">
                  <c:v>20</c:v>
                </c:pt>
                <c:pt idx="6">
                  <c:v>25</c:v>
                </c:pt>
              </c:numCache>
            </c:numRef>
          </c:xVal>
          <c:yVal>
            <c:numRef>
              <c:f>BLSTM!$Q$2:$Q$8</c:f>
              <c:numCache>
                <c:formatCode>General</c:formatCode>
                <c:ptCount val="7"/>
                <c:pt idx="0">
                  <c:v>79.5</c:v>
                </c:pt>
                <c:pt idx="1">
                  <c:v>79.5</c:v>
                </c:pt>
                <c:pt idx="2">
                  <c:v>82.2</c:v>
                </c:pt>
                <c:pt idx="3">
                  <c:v>85</c:v>
                </c:pt>
                <c:pt idx="4">
                  <c:v>84.07</c:v>
                </c:pt>
                <c:pt idx="5">
                  <c:v>85</c:v>
                </c:pt>
                <c:pt idx="6">
                  <c:v>85.039999999999992</c:v>
                </c:pt>
              </c:numCache>
            </c:numRef>
          </c:yVal>
          <c:smooth val="0"/>
          <c:extLst>
            <c:ext xmlns:c16="http://schemas.microsoft.com/office/drawing/2014/chart" uri="{C3380CC4-5D6E-409C-BE32-E72D297353CC}">
              <c16:uniqueId val="{00000001-BC8B-F24B-B933-B365D47C797D}"/>
            </c:ext>
          </c:extLst>
        </c:ser>
        <c:ser>
          <c:idx val="2"/>
          <c:order val="2"/>
          <c:tx>
            <c:strRef>
              <c:f>BLSTM!$R$1</c:f>
              <c:strCache>
                <c:ptCount val="1"/>
                <c:pt idx="0">
                  <c:v>CONFIG 3</c:v>
                </c:pt>
              </c:strCache>
            </c:strRef>
          </c:tx>
          <c:spPr>
            <a:ln w="25400" cap="rnd">
              <a:solidFill>
                <a:srgbClr val="002060"/>
              </a:solidFill>
              <a:round/>
            </a:ln>
            <a:effectLst/>
          </c:spPr>
          <c:marker>
            <c:symbol val="triangle"/>
            <c:size val="8"/>
            <c:spPr>
              <a:solidFill>
                <a:srgbClr val="002060"/>
              </a:solidFill>
              <a:ln w="9525">
                <a:solidFill>
                  <a:srgbClr val="002060"/>
                </a:solidFill>
              </a:ln>
              <a:effectLst/>
            </c:spPr>
          </c:marker>
          <c:xVal>
            <c:numRef>
              <c:f>BLSTM!$O$2:$O$8</c:f>
              <c:numCache>
                <c:formatCode>General</c:formatCode>
                <c:ptCount val="7"/>
                <c:pt idx="0">
                  <c:v>1</c:v>
                </c:pt>
                <c:pt idx="1">
                  <c:v>2</c:v>
                </c:pt>
                <c:pt idx="2">
                  <c:v>5</c:v>
                </c:pt>
                <c:pt idx="3">
                  <c:v>10</c:v>
                </c:pt>
                <c:pt idx="4">
                  <c:v>15</c:v>
                </c:pt>
                <c:pt idx="5">
                  <c:v>20</c:v>
                </c:pt>
                <c:pt idx="6">
                  <c:v>25</c:v>
                </c:pt>
              </c:numCache>
            </c:numRef>
          </c:xVal>
          <c:yVal>
            <c:numRef>
              <c:f>BLSTM!$R$2:$R$8</c:f>
              <c:numCache>
                <c:formatCode>General</c:formatCode>
                <c:ptCount val="7"/>
                <c:pt idx="0">
                  <c:v>78.210000000000008</c:v>
                </c:pt>
                <c:pt idx="1">
                  <c:v>79.680000000000007</c:v>
                </c:pt>
                <c:pt idx="2">
                  <c:v>82.87</c:v>
                </c:pt>
                <c:pt idx="3">
                  <c:v>84.97</c:v>
                </c:pt>
                <c:pt idx="4">
                  <c:v>86.44</c:v>
                </c:pt>
                <c:pt idx="5">
                  <c:v>83.47</c:v>
                </c:pt>
                <c:pt idx="6">
                  <c:v>86.44</c:v>
                </c:pt>
              </c:numCache>
            </c:numRef>
          </c:yVal>
          <c:smooth val="0"/>
          <c:extLst>
            <c:ext xmlns:c16="http://schemas.microsoft.com/office/drawing/2014/chart" uri="{C3380CC4-5D6E-409C-BE32-E72D297353CC}">
              <c16:uniqueId val="{00000002-BC8B-F24B-B933-B365D47C797D}"/>
            </c:ext>
          </c:extLst>
        </c:ser>
        <c:ser>
          <c:idx val="3"/>
          <c:order val="3"/>
          <c:tx>
            <c:strRef>
              <c:f>BLSTM!$S$1</c:f>
              <c:strCache>
                <c:ptCount val="1"/>
                <c:pt idx="0">
                  <c:v>CONFIG 4</c:v>
                </c:pt>
              </c:strCache>
            </c:strRef>
          </c:tx>
          <c:spPr>
            <a:ln w="25400" cap="rnd">
              <a:solidFill>
                <a:schemeClr val="accent4"/>
              </a:solidFill>
              <a:round/>
            </a:ln>
            <a:effectLst/>
          </c:spPr>
          <c:marker>
            <c:symbol val="square"/>
            <c:size val="8"/>
            <c:spPr>
              <a:solidFill>
                <a:srgbClr val="FFC000"/>
              </a:solidFill>
              <a:ln w="9525">
                <a:solidFill>
                  <a:srgbClr val="FFC000"/>
                </a:solidFill>
              </a:ln>
              <a:effectLst/>
            </c:spPr>
          </c:marker>
          <c:xVal>
            <c:numRef>
              <c:f>BLSTM!$O$2:$O$8</c:f>
              <c:numCache>
                <c:formatCode>General</c:formatCode>
                <c:ptCount val="7"/>
                <c:pt idx="0">
                  <c:v>1</c:v>
                </c:pt>
                <c:pt idx="1">
                  <c:v>2</c:v>
                </c:pt>
                <c:pt idx="2">
                  <c:v>5</c:v>
                </c:pt>
                <c:pt idx="3">
                  <c:v>10</c:v>
                </c:pt>
                <c:pt idx="4">
                  <c:v>15</c:v>
                </c:pt>
                <c:pt idx="5">
                  <c:v>20</c:v>
                </c:pt>
                <c:pt idx="6">
                  <c:v>25</c:v>
                </c:pt>
              </c:numCache>
            </c:numRef>
          </c:xVal>
          <c:yVal>
            <c:numRef>
              <c:f>BLSTM!$S$2:$S$8</c:f>
              <c:numCache>
                <c:formatCode>General</c:formatCode>
                <c:ptCount val="7"/>
                <c:pt idx="0">
                  <c:v>80.58</c:v>
                </c:pt>
                <c:pt idx="1">
                  <c:v>81.58</c:v>
                </c:pt>
                <c:pt idx="2">
                  <c:v>82.18</c:v>
                </c:pt>
                <c:pt idx="3">
                  <c:v>86.33</c:v>
                </c:pt>
                <c:pt idx="4">
                  <c:v>87.41</c:v>
                </c:pt>
                <c:pt idx="5">
                  <c:v>88.44</c:v>
                </c:pt>
                <c:pt idx="6">
                  <c:v>87.63</c:v>
                </c:pt>
              </c:numCache>
            </c:numRef>
          </c:yVal>
          <c:smooth val="0"/>
          <c:extLst>
            <c:ext xmlns:c16="http://schemas.microsoft.com/office/drawing/2014/chart" uri="{C3380CC4-5D6E-409C-BE32-E72D297353CC}">
              <c16:uniqueId val="{00000003-BC8B-F24B-B933-B365D47C797D}"/>
            </c:ext>
          </c:extLst>
        </c:ser>
        <c:ser>
          <c:idx val="4"/>
          <c:order val="4"/>
          <c:tx>
            <c:strRef>
              <c:f>BLSTM!$T$1</c:f>
              <c:strCache>
                <c:ptCount val="1"/>
                <c:pt idx="0">
                  <c:v>CONFIG 5</c:v>
                </c:pt>
              </c:strCache>
            </c:strRef>
          </c:tx>
          <c:spPr>
            <a:ln w="25400" cap="rnd">
              <a:solidFill>
                <a:schemeClr val="accent6">
                  <a:lumMod val="75000"/>
                </a:schemeClr>
              </a:solidFill>
              <a:round/>
            </a:ln>
            <a:effectLst/>
          </c:spPr>
          <c:marker>
            <c:symbol val="circle"/>
            <c:size val="8"/>
            <c:spPr>
              <a:solidFill>
                <a:schemeClr val="accent6">
                  <a:lumMod val="75000"/>
                </a:schemeClr>
              </a:solidFill>
              <a:ln w="9525">
                <a:solidFill>
                  <a:schemeClr val="accent6">
                    <a:lumMod val="75000"/>
                  </a:schemeClr>
                </a:solidFill>
              </a:ln>
              <a:effectLst/>
            </c:spPr>
          </c:marker>
          <c:xVal>
            <c:numRef>
              <c:f>BLSTM!$O$2:$O$8</c:f>
              <c:numCache>
                <c:formatCode>General</c:formatCode>
                <c:ptCount val="7"/>
                <c:pt idx="0">
                  <c:v>1</c:v>
                </c:pt>
                <c:pt idx="1">
                  <c:v>2</c:v>
                </c:pt>
                <c:pt idx="2">
                  <c:v>5</c:v>
                </c:pt>
                <c:pt idx="3">
                  <c:v>10</c:v>
                </c:pt>
                <c:pt idx="4">
                  <c:v>15</c:v>
                </c:pt>
                <c:pt idx="5">
                  <c:v>20</c:v>
                </c:pt>
                <c:pt idx="6">
                  <c:v>25</c:v>
                </c:pt>
              </c:numCache>
            </c:numRef>
          </c:xVal>
          <c:yVal>
            <c:numRef>
              <c:f>BLSTM!$T$2:$T$8</c:f>
              <c:numCache>
                <c:formatCode>General</c:formatCode>
                <c:ptCount val="7"/>
                <c:pt idx="0">
                  <c:v>81.63</c:v>
                </c:pt>
                <c:pt idx="1">
                  <c:v>80.58</c:v>
                </c:pt>
                <c:pt idx="2">
                  <c:v>85.93</c:v>
                </c:pt>
                <c:pt idx="3">
                  <c:v>87.01</c:v>
                </c:pt>
                <c:pt idx="4">
                  <c:v>87.4</c:v>
                </c:pt>
                <c:pt idx="5">
                  <c:v>86.2</c:v>
                </c:pt>
                <c:pt idx="6">
                  <c:v>89.1</c:v>
                </c:pt>
              </c:numCache>
            </c:numRef>
          </c:yVal>
          <c:smooth val="0"/>
          <c:extLst>
            <c:ext xmlns:c16="http://schemas.microsoft.com/office/drawing/2014/chart" uri="{C3380CC4-5D6E-409C-BE32-E72D297353CC}">
              <c16:uniqueId val="{00000004-BC8B-F24B-B933-B365D47C797D}"/>
            </c:ext>
          </c:extLst>
        </c:ser>
        <c:dLbls>
          <c:showLegendKey val="0"/>
          <c:showVal val="0"/>
          <c:showCatName val="0"/>
          <c:showSerName val="0"/>
          <c:showPercent val="0"/>
          <c:showBubbleSize val="0"/>
        </c:dLbls>
        <c:axId val="344562704"/>
        <c:axId val="344559752"/>
      </c:scatterChart>
      <c:valAx>
        <c:axId val="344562704"/>
        <c:scaling>
          <c:orientation val="minMax"/>
          <c:max val="26"/>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Number of labeled samples in the target environment</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344559752"/>
        <c:crosses val="autoZero"/>
        <c:crossBetween val="midCat"/>
        <c:majorUnit val="5"/>
        <c:minorUnit val="1"/>
      </c:valAx>
      <c:valAx>
        <c:axId val="344559752"/>
        <c:scaling>
          <c:orientation val="minMax"/>
          <c:max val="100"/>
          <c:min val="6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dirty="0"/>
                  <a:t>Accuracy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344562704"/>
        <c:crosses val="autoZero"/>
        <c:crossBetween val="midCat"/>
        <c:majorUnit val="5"/>
        <c:minorUnit val="1"/>
      </c:valAx>
      <c:spPr>
        <a:noFill/>
        <a:ln cmpd="sng">
          <a:solidFill>
            <a:schemeClr val="tx1"/>
          </a:solidFill>
        </a:ln>
        <a:effectLst/>
      </c:spPr>
    </c:plotArea>
    <c:legend>
      <c:legendPos val="r"/>
      <c:layout>
        <c:manualLayout>
          <c:xMode val="edge"/>
          <c:yMode val="edge"/>
          <c:x val="0.12153035839336021"/>
          <c:y val="0.56647435692139703"/>
          <c:w val="0.84265741017139095"/>
          <c:h val="0.15326247916390251"/>
        </c:manualLayout>
      </c:layout>
      <c:overlay val="1"/>
      <c:spPr>
        <a:solidFill>
          <a:schemeClr val="bg1"/>
        </a:solidFill>
        <a:ln>
          <a:solidFill>
            <a:schemeClr val="tx1"/>
          </a:solid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legend>
    <c:plotVisOnly val="1"/>
    <c:dispBlanksAs val="gap"/>
    <c:showDLblsOverMax val="0"/>
  </c:chart>
  <c:spPr>
    <a:solidFill>
      <a:schemeClr val="bg1"/>
    </a:solidFill>
    <a:ln w="9525" cap="flat" cmpd="sng" algn="ctr">
      <a:noFill/>
      <a:round/>
    </a:ln>
    <a:effectLst/>
  </c:spPr>
  <c:txPr>
    <a:bodyPr/>
    <a:lstStyle/>
    <a:p>
      <a:pPr>
        <a:defRPr sz="2000" b="0">
          <a:solidFill>
            <a:schemeClr val="tx1"/>
          </a:solidFill>
        </a:defRPr>
      </a:pPr>
      <a:endParaRPr lang="en-CH"/>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a:t>Base Model: BLSTM</a:t>
            </a:r>
          </a:p>
        </c:rich>
      </c:tx>
      <c:layout>
        <c:manualLayout>
          <c:xMode val="edge"/>
          <c:yMode val="edge"/>
          <c:x val="0.25809243827160494"/>
          <c:y val="0"/>
        </c:manualLayout>
      </c:layout>
      <c:overlay val="0"/>
      <c:spPr>
        <a:solidFill>
          <a:schemeClr val="bg1"/>
        </a:solidFill>
        <a:ln>
          <a:solidFill>
            <a:schemeClr val="tx1"/>
          </a:solid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CH"/>
        </a:p>
      </c:txPr>
    </c:title>
    <c:autoTitleDeleted val="0"/>
    <c:plotArea>
      <c:layout>
        <c:manualLayout>
          <c:layoutTarget val="inner"/>
          <c:xMode val="edge"/>
          <c:yMode val="edge"/>
          <c:x val="0.12144058641975308"/>
          <c:y val="4.306851851851852E-2"/>
          <c:w val="0.85700077160493826"/>
          <c:h val="0.65961851851851849"/>
        </c:manualLayout>
      </c:layout>
      <c:barChart>
        <c:barDir val="col"/>
        <c:grouping val="clustered"/>
        <c:varyColors val="0"/>
        <c:ser>
          <c:idx val="0"/>
          <c:order val="0"/>
          <c:tx>
            <c:strRef>
              <c:f>blstm!$L$2</c:f>
              <c:strCache>
                <c:ptCount val="1"/>
                <c:pt idx="0">
                  <c:v>1</c:v>
                </c:pt>
              </c:strCache>
            </c:strRef>
          </c:tx>
          <c:spPr>
            <a:solidFill>
              <a:schemeClr val="accent1">
                <a:tint val="48000"/>
              </a:schemeClr>
            </a:solid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blstm!$M$2:$R$2</c:f>
              <c:numCache>
                <c:formatCode>General</c:formatCode>
                <c:ptCount val="6"/>
                <c:pt idx="0">
                  <c:v>75.819999999999993</c:v>
                </c:pt>
                <c:pt idx="1">
                  <c:v>72.61</c:v>
                </c:pt>
                <c:pt idx="2">
                  <c:v>76.260000000000005</c:v>
                </c:pt>
                <c:pt idx="3">
                  <c:v>69.06</c:v>
                </c:pt>
                <c:pt idx="4">
                  <c:v>59.31</c:v>
                </c:pt>
                <c:pt idx="5">
                  <c:v>70.321204856854351</c:v>
                </c:pt>
              </c:numCache>
            </c:numRef>
          </c:val>
          <c:extLst>
            <c:ext xmlns:c16="http://schemas.microsoft.com/office/drawing/2014/chart" uri="{C3380CC4-5D6E-409C-BE32-E72D297353CC}">
              <c16:uniqueId val="{00000001-7D07-D04B-B300-89FDA7AE1B00}"/>
            </c:ext>
          </c:extLst>
        </c:ser>
        <c:ser>
          <c:idx val="1"/>
          <c:order val="1"/>
          <c:tx>
            <c:strRef>
              <c:f>blstm!$L$3</c:f>
              <c:strCache>
                <c:ptCount val="1"/>
                <c:pt idx="0">
                  <c:v>2</c:v>
                </c:pt>
              </c:strCache>
            </c:strRef>
          </c:tx>
          <c:spPr>
            <a:pattFill prst="smCheck">
              <a:fgClr>
                <a:schemeClr val="accent1"/>
              </a:fgClr>
              <a:bgClr>
                <a:schemeClr val="bg1"/>
              </a:bgClr>
            </a:patt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blstm!$M$3:$R$3</c:f>
              <c:numCache>
                <c:formatCode>General</c:formatCode>
                <c:ptCount val="6"/>
                <c:pt idx="0">
                  <c:v>77.599999999999994</c:v>
                </c:pt>
                <c:pt idx="1">
                  <c:v>73.42</c:v>
                </c:pt>
                <c:pt idx="2">
                  <c:v>84.32</c:v>
                </c:pt>
                <c:pt idx="3">
                  <c:v>75.319999999999993</c:v>
                </c:pt>
                <c:pt idx="4">
                  <c:v>76.84</c:v>
                </c:pt>
                <c:pt idx="5">
                  <c:v>77.414243355622375</c:v>
                </c:pt>
              </c:numCache>
            </c:numRef>
          </c:val>
          <c:extLst>
            <c:ext xmlns:c16="http://schemas.microsoft.com/office/drawing/2014/chart" uri="{C3380CC4-5D6E-409C-BE32-E72D297353CC}">
              <c16:uniqueId val="{00000002-7D07-D04B-B300-89FDA7AE1B00}"/>
            </c:ext>
          </c:extLst>
        </c:ser>
        <c:ser>
          <c:idx val="2"/>
          <c:order val="2"/>
          <c:tx>
            <c:strRef>
              <c:f>blstm!$L$4</c:f>
              <c:strCache>
                <c:ptCount val="1"/>
                <c:pt idx="0">
                  <c:v>5</c:v>
                </c:pt>
              </c:strCache>
            </c:strRef>
          </c:tx>
          <c:spPr>
            <a:pattFill prst="pct75">
              <a:fgClr>
                <a:schemeClr val="accent1"/>
              </a:fgClr>
              <a:bgClr>
                <a:schemeClr val="bg1"/>
              </a:bgClr>
            </a:patt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blstm!$M$4:$R$4</c:f>
              <c:numCache>
                <c:formatCode>General</c:formatCode>
                <c:ptCount val="6"/>
                <c:pt idx="0">
                  <c:v>88.5</c:v>
                </c:pt>
                <c:pt idx="1">
                  <c:v>80.23</c:v>
                </c:pt>
                <c:pt idx="2">
                  <c:v>81.86</c:v>
                </c:pt>
                <c:pt idx="3">
                  <c:v>80.53</c:v>
                </c:pt>
                <c:pt idx="4">
                  <c:v>77.52</c:v>
                </c:pt>
                <c:pt idx="5">
                  <c:v>81.647831227644502</c:v>
                </c:pt>
              </c:numCache>
            </c:numRef>
          </c:val>
          <c:extLst>
            <c:ext xmlns:c16="http://schemas.microsoft.com/office/drawing/2014/chart" uri="{C3380CC4-5D6E-409C-BE32-E72D297353CC}">
              <c16:uniqueId val="{00000003-7D07-D04B-B300-89FDA7AE1B00}"/>
            </c:ext>
          </c:extLst>
        </c:ser>
        <c:ser>
          <c:idx val="3"/>
          <c:order val="3"/>
          <c:tx>
            <c:strRef>
              <c:f>blstm!$L$5</c:f>
              <c:strCache>
                <c:ptCount val="1"/>
                <c:pt idx="0">
                  <c:v>10</c:v>
                </c:pt>
              </c:strCache>
            </c:strRef>
          </c:tx>
          <c:spPr>
            <a:solidFill>
              <a:schemeClr val="accent1"/>
            </a:solid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blstm!$M$5:$R$5</c:f>
              <c:numCache>
                <c:formatCode>General</c:formatCode>
                <c:ptCount val="6"/>
                <c:pt idx="0">
                  <c:v>90</c:v>
                </c:pt>
                <c:pt idx="1">
                  <c:v>80.88</c:v>
                </c:pt>
                <c:pt idx="2">
                  <c:v>84.34</c:v>
                </c:pt>
                <c:pt idx="3">
                  <c:v>75.25</c:v>
                </c:pt>
                <c:pt idx="4">
                  <c:v>79.819999999999993</c:v>
                </c:pt>
                <c:pt idx="5">
                  <c:v>81.911918010190064</c:v>
                </c:pt>
              </c:numCache>
            </c:numRef>
          </c:val>
          <c:extLst>
            <c:ext xmlns:c16="http://schemas.microsoft.com/office/drawing/2014/chart" uri="{C3380CC4-5D6E-409C-BE32-E72D297353CC}">
              <c16:uniqueId val="{00000004-7D07-D04B-B300-89FDA7AE1B00}"/>
            </c:ext>
          </c:extLst>
        </c:ser>
        <c:ser>
          <c:idx val="4"/>
          <c:order val="4"/>
          <c:tx>
            <c:strRef>
              <c:f>blstm!$L$6</c:f>
              <c:strCache>
                <c:ptCount val="1"/>
                <c:pt idx="0">
                  <c:v>15</c:v>
                </c:pt>
              </c:strCache>
            </c:strRef>
          </c:tx>
          <c:spPr>
            <a:pattFill prst="wdDnDiag">
              <a:fgClr>
                <a:schemeClr val="accent1"/>
              </a:fgClr>
              <a:bgClr>
                <a:schemeClr val="accent1">
                  <a:lumMod val="40000"/>
                  <a:lumOff val="60000"/>
                </a:schemeClr>
              </a:bgClr>
            </a:patt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blstm!$M$6:$R$6</c:f>
              <c:numCache>
                <c:formatCode>General</c:formatCode>
                <c:ptCount val="6"/>
                <c:pt idx="0">
                  <c:v>90.960000000000008</c:v>
                </c:pt>
                <c:pt idx="1">
                  <c:v>81.67</c:v>
                </c:pt>
                <c:pt idx="2">
                  <c:v>86.12</c:v>
                </c:pt>
                <c:pt idx="3">
                  <c:v>78.069999999999993</c:v>
                </c:pt>
                <c:pt idx="4">
                  <c:v>82.77</c:v>
                </c:pt>
                <c:pt idx="5">
                  <c:v>83.805945970065636</c:v>
                </c:pt>
              </c:numCache>
            </c:numRef>
          </c:val>
          <c:extLst>
            <c:ext xmlns:c16="http://schemas.microsoft.com/office/drawing/2014/chart" uri="{C3380CC4-5D6E-409C-BE32-E72D297353CC}">
              <c16:uniqueId val="{00000005-7D07-D04B-B300-89FDA7AE1B00}"/>
            </c:ext>
          </c:extLst>
        </c:ser>
        <c:ser>
          <c:idx val="5"/>
          <c:order val="5"/>
          <c:tx>
            <c:strRef>
              <c:f>blstm!$L$7</c:f>
              <c:strCache>
                <c:ptCount val="1"/>
                <c:pt idx="0">
                  <c:v>20</c:v>
                </c:pt>
              </c:strCache>
            </c:strRef>
          </c:tx>
          <c:spPr>
            <a:pattFill prst="wdUpDiag">
              <a:fgClr>
                <a:schemeClr val="accent1"/>
              </a:fgClr>
              <a:bgClr>
                <a:schemeClr val="accent1">
                  <a:lumMod val="75000"/>
                </a:schemeClr>
              </a:bgClr>
            </a:patt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blstm!$M$7:$R$7</c:f>
              <c:numCache>
                <c:formatCode>General</c:formatCode>
                <c:ptCount val="6"/>
                <c:pt idx="0">
                  <c:v>95.5</c:v>
                </c:pt>
                <c:pt idx="1">
                  <c:v>82.43</c:v>
                </c:pt>
                <c:pt idx="2">
                  <c:v>82.55</c:v>
                </c:pt>
                <c:pt idx="3">
                  <c:v>80.84</c:v>
                </c:pt>
                <c:pt idx="4">
                  <c:v>81.48</c:v>
                </c:pt>
                <c:pt idx="5">
                  <c:v>84.391093603975079</c:v>
                </c:pt>
              </c:numCache>
            </c:numRef>
          </c:val>
          <c:extLst>
            <c:ext xmlns:c16="http://schemas.microsoft.com/office/drawing/2014/chart" uri="{C3380CC4-5D6E-409C-BE32-E72D297353CC}">
              <c16:uniqueId val="{00000006-7D07-D04B-B300-89FDA7AE1B00}"/>
            </c:ext>
          </c:extLst>
        </c:ser>
        <c:ser>
          <c:idx val="6"/>
          <c:order val="6"/>
          <c:tx>
            <c:strRef>
              <c:f>blstm!$L$8</c:f>
              <c:strCache>
                <c:ptCount val="1"/>
                <c:pt idx="0">
                  <c:v>25</c:v>
                </c:pt>
              </c:strCache>
            </c:strRef>
          </c:tx>
          <c:spPr>
            <a:solidFill>
              <a:schemeClr val="accent1">
                <a:shade val="47000"/>
              </a:schemeClr>
            </a:solid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blstm!$M$8:$R$8</c:f>
              <c:numCache>
                <c:formatCode>General</c:formatCode>
                <c:ptCount val="6"/>
                <c:pt idx="0">
                  <c:v>94.68</c:v>
                </c:pt>
                <c:pt idx="1">
                  <c:v>82.5</c:v>
                </c:pt>
                <c:pt idx="2">
                  <c:v>90.64</c:v>
                </c:pt>
                <c:pt idx="3">
                  <c:v>88.41</c:v>
                </c:pt>
                <c:pt idx="4">
                  <c:v>84.539999999999992</c:v>
                </c:pt>
                <c:pt idx="5">
                  <c:v>88.047929098064827</c:v>
                </c:pt>
              </c:numCache>
            </c:numRef>
          </c:val>
          <c:extLst>
            <c:ext xmlns:c16="http://schemas.microsoft.com/office/drawing/2014/chart" uri="{C3380CC4-5D6E-409C-BE32-E72D297353CC}">
              <c16:uniqueId val="{00000008-7D07-D04B-B300-89FDA7AE1B00}"/>
            </c:ext>
          </c:extLst>
        </c:ser>
        <c:dLbls>
          <c:showLegendKey val="0"/>
          <c:showVal val="0"/>
          <c:showCatName val="0"/>
          <c:showSerName val="0"/>
          <c:showPercent val="0"/>
          <c:showBubbleSize val="0"/>
        </c:dLbls>
        <c:gapWidth val="200"/>
        <c:axId val="356367832"/>
        <c:axId val="356366192"/>
      </c:barChart>
      <c:catAx>
        <c:axId val="35636783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Target Model</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356366192"/>
        <c:crosses val="autoZero"/>
        <c:auto val="1"/>
        <c:lblAlgn val="ctr"/>
        <c:lblOffset val="100"/>
        <c:noMultiLvlLbl val="0"/>
      </c:catAx>
      <c:valAx>
        <c:axId val="356366192"/>
        <c:scaling>
          <c:orientation val="minMax"/>
          <c:max val="10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Accuracy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356367832"/>
        <c:crosses val="autoZero"/>
        <c:crossBetween val="between"/>
        <c:majorUnit val="10"/>
      </c:valAx>
      <c:spPr>
        <a:noFill/>
        <a:ln>
          <a:solidFill>
            <a:schemeClr val="tx1"/>
          </a:solidFill>
        </a:ln>
        <a:effectLst/>
      </c:spPr>
    </c:plotArea>
    <c:legend>
      <c:legendPos val="b"/>
      <c:layout>
        <c:manualLayout>
          <c:xMode val="edge"/>
          <c:yMode val="edge"/>
          <c:x val="0.55192654320987655"/>
          <c:y val="3.3819444444444448E-3"/>
          <c:w val="0.41782349526190921"/>
          <c:h val="9.7034722222222217E-2"/>
        </c:manualLayout>
      </c:layout>
      <c:overlay val="1"/>
      <c:spPr>
        <a:solidFill>
          <a:schemeClr val="bg1"/>
        </a:solidFill>
        <a:ln>
          <a:solidFill>
            <a:schemeClr val="tx1"/>
          </a:solid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legend>
    <c:plotVisOnly val="1"/>
    <c:dispBlanksAs val="gap"/>
    <c:showDLblsOverMax val="0"/>
  </c:chart>
  <c:spPr>
    <a:solidFill>
      <a:schemeClr val="bg1"/>
    </a:solidFill>
    <a:ln w="9525" cap="flat" cmpd="sng" algn="ctr">
      <a:noFill/>
      <a:round/>
    </a:ln>
    <a:effectLst/>
  </c:spPr>
  <c:txPr>
    <a:bodyPr/>
    <a:lstStyle/>
    <a:p>
      <a:pPr>
        <a:defRPr sz="2000">
          <a:solidFill>
            <a:schemeClr val="tx1"/>
          </a:solidFill>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a:t>Base Model: BLSTM</a:t>
            </a:r>
          </a:p>
        </c:rich>
      </c:tx>
      <c:layout>
        <c:manualLayout>
          <c:xMode val="edge"/>
          <c:yMode val="edge"/>
          <c:x val="0.25809243827160494"/>
          <c:y val="0"/>
        </c:manualLayout>
      </c:layout>
      <c:overlay val="0"/>
      <c:spPr>
        <a:solidFill>
          <a:schemeClr val="bg1"/>
        </a:solidFill>
        <a:ln>
          <a:solidFill>
            <a:schemeClr val="tx1"/>
          </a:solid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CH"/>
        </a:p>
      </c:txPr>
    </c:title>
    <c:autoTitleDeleted val="0"/>
    <c:plotArea>
      <c:layout>
        <c:manualLayout>
          <c:layoutTarget val="inner"/>
          <c:xMode val="edge"/>
          <c:yMode val="edge"/>
          <c:x val="0.12144058641975308"/>
          <c:y val="4.306851851851852E-2"/>
          <c:w val="0.85700077160493826"/>
          <c:h val="0.65961851851851849"/>
        </c:manualLayout>
      </c:layout>
      <c:barChart>
        <c:barDir val="col"/>
        <c:grouping val="clustered"/>
        <c:varyColors val="0"/>
        <c:ser>
          <c:idx val="0"/>
          <c:order val="0"/>
          <c:tx>
            <c:strRef>
              <c:f>blstm!$L$2</c:f>
              <c:strCache>
                <c:ptCount val="1"/>
                <c:pt idx="0">
                  <c:v>1</c:v>
                </c:pt>
              </c:strCache>
            </c:strRef>
          </c:tx>
          <c:spPr>
            <a:solidFill>
              <a:schemeClr val="accent1">
                <a:tint val="48000"/>
              </a:schemeClr>
            </a:solid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blstm!$M$2:$R$2</c:f>
              <c:numCache>
                <c:formatCode>General</c:formatCode>
                <c:ptCount val="6"/>
                <c:pt idx="0">
                  <c:v>75.819999999999993</c:v>
                </c:pt>
                <c:pt idx="1">
                  <c:v>72.61</c:v>
                </c:pt>
                <c:pt idx="2">
                  <c:v>76.260000000000005</c:v>
                </c:pt>
                <c:pt idx="3">
                  <c:v>69.06</c:v>
                </c:pt>
                <c:pt idx="4">
                  <c:v>59.31</c:v>
                </c:pt>
                <c:pt idx="5">
                  <c:v>70.321204856854351</c:v>
                </c:pt>
              </c:numCache>
            </c:numRef>
          </c:val>
          <c:extLst>
            <c:ext xmlns:c16="http://schemas.microsoft.com/office/drawing/2014/chart" uri="{C3380CC4-5D6E-409C-BE32-E72D297353CC}">
              <c16:uniqueId val="{00000001-7D07-D04B-B300-89FDA7AE1B00}"/>
            </c:ext>
          </c:extLst>
        </c:ser>
        <c:ser>
          <c:idx val="1"/>
          <c:order val="1"/>
          <c:tx>
            <c:strRef>
              <c:f>blstm!$L$3</c:f>
              <c:strCache>
                <c:ptCount val="1"/>
                <c:pt idx="0">
                  <c:v>2</c:v>
                </c:pt>
              </c:strCache>
            </c:strRef>
          </c:tx>
          <c:spPr>
            <a:pattFill prst="smCheck">
              <a:fgClr>
                <a:schemeClr val="accent1"/>
              </a:fgClr>
              <a:bgClr>
                <a:schemeClr val="bg1"/>
              </a:bgClr>
            </a:patt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blstm!$M$3:$R$3</c:f>
              <c:numCache>
                <c:formatCode>General</c:formatCode>
                <c:ptCount val="6"/>
                <c:pt idx="0">
                  <c:v>77.599999999999994</c:v>
                </c:pt>
                <c:pt idx="1">
                  <c:v>73.42</c:v>
                </c:pt>
                <c:pt idx="2">
                  <c:v>84.32</c:v>
                </c:pt>
                <c:pt idx="3">
                  <c:v>75.319999999999993</c:v>
                </c:pt>
                <c:pt idx="4">
                  <c:v>76.84</c:v>
                </c:pt>
                <c:pt idx="5">
                  <c:v>77.414243355622375</c:v>
                </c:pt>
              </c:numCache>
            </c:numRef>
          </c:val>
          <c:extLst>
            <c:ext xmlns:c16="http://schemas.microsoft.com/office/drawing/2014/chart" uri="{C3380CC4-5D6E-409C-BE32-E72D297353CC}">
              <c16:uniqueId val="{00000002-7D07-D04B-B300-89FDA7AE1B00}"/>
            </c:ext>
          </c:extLst>
        </c:ser>
        <c:ser>
          <c:idx val="2"/>
          <c:order val="2"/>
          <c:tx>
            <c:strRef>
              <c:f>blstm!$L$4</c:f>
              <c:strCache>
                <c:ptCount val="1"/>
                <c:pt idx="0">
                  <c:v>5</c:v>
                </c:pt>
              </c:strCache>
            </c:strRef>
          </c:tx>
          <c:spPr>
            <a:pattFill prst="pct75">
              <a:fgClr>
                <a:schemeClr val="accent1"/>
              </a:fgClr>
              <a:bgClr>
                <a:schemeClr val="bg1"/>
              </a:bgClr>
            </a:patt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blstm!$M$4:$R$4</c:f>
              <c:numCache>
                <c:formatCode>General</c:formatCode>
                <c:ptCount val="6"/>
                <c:pt idx="0">
                  <c:v>88.5</c:v>
                </c:pt>
                <c:pt idx="1">
                  <c:v>80.23</c:v>
                </c:pt>
                <c:pt idx="2">
                  <c:v>81.86</c:v>
                </c:pt>
                <c:pt idx="3">
                  <c:v>80.53</c:v>
                </c:pt>
                <c:pt idx="4">
                  <c:v>77.52</c:v>
                </c:pt>
                <c:pt idx="5">
                  <c:v>81.647831227644502</c:v>
                </c:pt>
              </c:numCache>
            </c:numRef>
          </c:val>
          <c:extLst>
            <c:ext xmlns:c16="http://schemas.microsoft.com/office/drawing/2014/chart" uri="{C3380CC4-5D6E-409C-BE32-E72D297353CC}">
              <c16:uniqueId val="{00000003-7D07-D04B-B300-89FDA7AE1B00}"/>
            </c:ext>
          </c:extLst>
        </c:ser>
        <c:ser>
          <c:idx val="3"/>
          <c:order val="3"/>
          <c:tx>
            <c:strRef>
              <c:f>blstm!$L$5</c:f>
              <c:strCache>
                <c:ptCount val="1"/>
                <c:pt idx="0">
                  <c:v>10</c:v>
                </c:pt>
              </c:strCache>
            </c:strRef>
          </c:tx>
          <c:spPr>
            <a:solidFill>
              <a:schemeClr val="accent1"/>
            </a:solid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blstm!$M$5:$R$5</c:f>
              <c:numCache>
                <c:formatCode>General</c:formatCode>
                <c:ptCount val="6"/>
                <c:pt idx="0">
                  <c:v>90</c:v>
                </c:pt>
                <c:pt idx="1">
                  <c:v>80.88</c:v>
                </c:pt>
                <c:pt idx="2">
                  <c:v>84.34</c:v>
                </c:pt>
                <c:pt idx="3">
                  <c:v>75.25</c:v>
                </c:pt>
                <c:pt idx="4">
                  <c:v>79.819999999999993</c:v>
                </c:pt>
                <c:pt idx="5">
                  <c:v>81.911918010190064</c:v>
                </c:pt>
              </c:numCache>
            </c:numRef>
          </c:val>
          <c:extLst>
            <c:ext xmlns:c16="http://schemas.microsoft.com/office/drawing/2014/chart" uri="{C3380CC4-5D6E-409C-BE32-E72D297353CC}">
              <c16:uniqueId val="{00000004-7D07-D04B-B300-89FDA7AE1B00}"/>
            </c:ext>
          </c:extLst>
        </c:ser>
        <c:ser>
          <c:idx val="4"/>
          <c:order val="4"/>
          <c:tx>
            <c:strRef>
              <c:f>blstm!$L$6</c:f>
              <c:strCache>
                <c:ptCount val="1"/>
                <c:pt idx="0">
                  <c:v>15</c:v>
                </c:pt>
              </c:strCache>
            </c:strRef>
          </c:tx>
          <c:spPr>
            <a:pattFill prst="wdDnDiag">
              <a:fgClr>
                <a:schemeClr val="accent1"/>
              </a:fgClr>
              <a:bgClr>
                <a:schemeClr val="accent1">
                  <a:lumMod val="40000"/>
                  <a:lumOff val="60000"/>
                </a:schemeClr>
              </a:bgClr>
            </a:patt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blstm!$M$6:$R$6</c:f>
              <c:numCache>
                <c:formatCode>General</c:formatCode>
                <c:ptCount val="6"/>
                <c:pt idx="0">
                  <c:v>90.960000000000008</c:v>
                </c:pt>
                <c:pt idx="1">
                  <c:v>81.67</c:v>
                </c:pt>
                <c:pt idx="2">
                  <c:v>86.12</c:v>
                </c:pt>
                <c:pt idx="3">
                  <c:v>78.069999999999993</c:v>
                </c:pt>
                <c:pt idx="4">
                  <c:v>82.77</c:v>
                </c:pt>
                <c:pt idx="5">
                  <c:v>83.805945970065636</c:v>
                </c:pt>
              </c:numCache>
            </c:numRef>
          </c:val>
          <c:extLst>
            <c:ext xmlns:c16="http://schemas.microsoft.com/office/drawing/2014/chart" uri="{C3380CC4-5D6E-409C-BE32-E72D297353CC}">
              <c16:uniqueId val="{00000005-7D07-D04B-B300-89FDA7AE1B00}"/>
            </c:ext>
          </c:extLst>
        </c:ser>
        <c:ser>
          <c:idx val="5"/>
          <c:order val="5"/>
          <c:tx>
            <c:strRef>
              <c:f>blstm!$L$7</c:f>
              <c:strCache>
                <c:ptCount val="1"/>
                <c:pt idx="0">
                  <c:v>20</c:v>
                </c:pt>
              </c:strCache>
            </c:strRef>
          </c:tx>
          <c:spPr>
            <a:pattFill prst="wdUpDiag">
              <a:fgClr>
                <a:schemeClr val="accent1"/>
              </a:fgClr>
              <a:bgClr>
                <a:schemeClr val="accent1">
                  <a:lumMod val="75000"/>
                </a:schemeClr>
              </a:bgClr>
            </a:patt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blstm!$M$7:$R$7</c:f>
              <c:numCache>
                <c:formatCode>General</c:formatCode>
                <c:ptCount val="6"/>
                <c:pt idx="0">
                  <c:v>95.5</c:v>
                </c:pt>
                <c:pt idx="1">
                  <c:v>82.43</c:v>
                </c:pt>
                <c:pt idx="2">
                  <c:v>82.55</c:v>
                </c:pt>
                <c:pt idx="3">
                  <c:v>80.84</c:v>
                </c:pt>
                <c:pt idx="4">
                  <c:v>81.48</c:v>
                </c:pt>
                <c:pt idx="5">
                  <c:v>84.391093603975079</c:v>
                </c:pt>
              </c:numCache>
            </c:numRef>
          </c:val>
          <c:extLst>
            <c:ext xmlns:c16="http://schemas.microsoft.com/office/drawing/2014/chart" uri="{C3380CC4-5D6E-409C-BE32-E72D297353CC}">
              <c16:uniqueId val="{00000006-7D07-D04B-B300-89FDA7AE1B00}"/>
            </c:ext>
          </c:extLst>
        </c:ser>
        <c:ser>
          <c:idx val="6"/>
          <c:order val="6"/>
          <c:tx>
            <c:strRef>
              <c:f>blstm!$L$8</c:f>
              <c:strCache>
                <c:ptCount val="1"/>
                <c:pt idx="0">
                  <c:v>25</c:v>
                </c:pt>
              </c:strCache>
            </c:strRef>
          </c:tx>
          <c:spPr>
            <a:solidFill>
              <a:schemeClr val="accent1">
                <a:shade val="47000"/>
              </a:schemeClr>
            </a:solidFill>
            <a:ln>
              <a:solidFill>
                <a:srgbClr val="002060"/>
              </a:solidFill>
            </a:ln>
            <a:effectLst/>
          </c:spPr>
          <c:invertIfNegative val="0"/>
          <c:cat>
            <c:strRef>
              <c:f>blstm!$M$1:$R$1</c:f>
              <c:strCache>
                <c:ptCount val="6"/>
                <c:pt idx="0">
                  <c:v>CEDD</c:v>
                </c:pt>
                <c:pt idx="1">
                  <c:v>DIGIT</c:v>
                </c:pt>
                <c:pt idx="2">
                  <c:v>HIST</c:v>
                </c:pt>
                <c:pt idx="3">
                  <c:v>SC</c:v>
                </c:pt>
                <c:pt idx="4">
                  <c:v>SELECT</c:v>
                </c:pt>
                <c:pt idx="5">
                  <c:v>gmean</c:v>
                </c:pt>
              </c:strCache>
            </c:strRef>
          </c:cat>
          <c:val>
            <c:numRef>
              <c:f>blstm!$M$8:$R$8</c:f>
              <c:numCache>
                <c:formatCode>General</c:formatCode>
                <c:ptCount val="6"/>
                <c:pt idx="0">
                  <c:v>94.68</c:v>
                </c:pt>
                <c:pt idx="1">
                  <c:v>82.5</c:v>
                </c:pt>
                <c:pt idx="2">
                  <c:v>90.64</c:v>
                </c:pt>
                <c:pt idx="3">
                  <c:v>88.41</c:v>
                </c:pt>
                <c:pt idx="4">
                  <c:v>84.539999999999992</c:v>
                </c:pt>
                <c:pt idx="5">
                  <c:v>88.047929098064827</c:v>
                </c:pt>
              </c:numCache>
            </c:numRef>
          </c:val>
          <c:extLst>
            <c:ext xmlns:c16="http://schemas.microsoft.com/office/drawing/2014/chart" uri="{C3380CC4-5D6E-409C-BE32-E72D297353CC}">
              <c16:uniqueId val="{00000008-7D07-D04B-B300-89FDA7AE1B00}"/>
            </c:ext>
          </c:extLst>
        </c:ser>
        <c:dLbls>
          <c:showLegendKey val="0"/>
          <c:showVal val="0"/>
          <c:showCatName val="0"/>
          <c:showSerName val="0"/>
          <c:showPercent val="0"/>
          <c:showBubbleSize val="0"/>
        </c:dLbls>
        <c:gapWidth val="200"/>
        <c:axId val="356367832"/>
        <c:axId val="356366192"/>
      </c:barChart>
      <c:catAx>
        <c:axId val="35636783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Target Model</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356366192"/>
        <c:crosses val="autoZero"/>
        <c:auto val="1"/>
        <c:lblAlgn val="ctr"/>
        <c:lblOffset val="100"/>
        <c:noMultiLvlLbl val="0"/>
      </c:catAx>
      <c:valAx>
        <c:axId val="356366192"/>
        <c:scaling>
          <c:orientation val="minMax"/>
          <c:max val="10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Accuracy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356367832"/>
        <c:crosses val="autoZero"/>
        <c:crossBetween val="between"/>
        <c:majorUnit val="10"/>
      </c:valAx>
      <c:spPr>
        <a:noFill/>
        <a:ln>
          <a:solidFill>
            <a:schemeClr val="tx1"/>
          </a:solidFill>
        </a:ln>
        <a:effectLst/>
      </c:spPr>
    </c:plotArea>
    <c:legend>
      <c:legendPos val="b"/>
      <c:layout>
        <c:manualLayout>
          <c:xMode val="edge"/>
          <c:yMode val="edge"/>
          <c:x val="0.55192654320987655"/>
          <c:y val="3.3819444444444448E-3"/>
          <c:w val="0.41782349526190921"/>
          <c:h val="9.7034722222222217E-2"/>
        </c:manualLayout>
      </c:layout>
      <c:overlay val="1"/>
      <c:spPr>
        <a:solidFill>
          <a:schemeClr val="bg1"/>
        </a:solidFill>
        <a:ln>
          <a:solidFill>
            <a:schemeClr val="tx1"/>
          </a:solid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legend>
    <c:plotVisOnly val="1"/>
    <c:dispBlanksAs val="gap"/>
    <c:showDLblsOverMax val="0"/>
  </c:chart>
  <c:spPr>
    <a:solidFill>
      <a:schemeClr val="bg1"/>
    </a:solidFill>
    <a:ln w="9525" cap="flat" cmpd="sng" algn="ctr">
      <a:noFill/>
      <a:round/>
    </a:ln>
    <a:effectLst/>
  </c:spPr>
  <c:txPr>
    <a:bodyPr/>
    <a:lstStyle/>
    <a:p>
      <a:pPr>
        <a:defRPr sz="2000">
          <a:solidFill>
            <a:schemeClr val="tx1"/>
          </a:solidFill>
        </a:defRPr>
      </a:pPr>
      <a:endParaRPr lang="en-CH"/>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BASE_MODEL_FPGAS!$O$2:$O$31</cx:f>
        <cx:lvl ptCount="30">
          <cx:pt idx="0">Exec. Time</cx:pt>
          <cx:pt idx="1">Exec. Time</cx:pt>
          <cx:pt idx="2">Exec. Time</cx:pt>
          <cx:pt idx="3">Exec. Time</cx:pt>
          <cx:pt idx="4">Exec. Time</cx:pt>
          <cx:pt idx="5">Exec. Time</cx:pt>
          <cx:pt idx="6">BRAMs</cx:pt>
          <cx:pt idx="7">BRAMs</cx:pt>
          <cx:pt idx="8">BRAMs</cx:pt>
          <cx:pt idx="9">BRAMs</cx:pt>
          <cx:pt idx="10">BRAMs</cx:pt>
          <cx:pt idx="11">BRAMs</cx:pt>
          <cx:pt idx="12">DSPs</cx:pt>
          <cx:pt idx="13">DSPs</cx:pt>
          <cx:pt idx="14">DSPs</cx:pt>
          <cx:pt idx="15">DSPs</cx:pt>
          <cx:pt idx="16">DSPs</cx:pt>
          <cx:pt idx="17">DSPs</cx:pt>
          <cx:pt idx="18">FFs</cx:pt>
          <cx:pt idx="19">FFs</cx:pt>
          <cx:pt idx="20">FFs</cx:pt>
          <cx:pt idx="21">FFs</cx:pt>
          <cx:pt idx="22">FFs</cx:pt>
          <cx:pt idx="23">FFs</cx:pt>
          <cx:pt idx="24">LUTs</cx:pt>
          <cx:pt idx="25">LUTs</cx:pt>
          <cx:pt idx="26">LUTs</cx:pt>
          <cx:pt idx="27">LUTs</cx:pt>
          <cx:pt idx="28">LUTs</cx:pt>
          <cx:pt idx="29">LUTs</cx:pt>
        </cx:lvl>
      </cx:strDim>
      <cx:numDim type="val">
        <cx:f>BASE_MODEL_FPGAS!$P$2:$P$31</cx:f>
        <cx:lvl ptCount="30" formatCode="General">
          <cx:pt idx="0">94.900000000000006</cx:pt>
          <cx:pt idx="1">94.5</cx:pt>
          <cx:pt idx="2">95.019999999999996</cx:pt>
          <cx:pt idx="3">97.5</cx:pt>
          <cx:pt idx="4">98.200000000000003</cx:pt>
          <cx:pt idx="5">98.5</cx:pt>
          <cx:pt idx="6">97.900000000000006</cx:pt>
          <cx:pt idx="7">98.730000000000004</cx:pt>
          <cx:pt idx="8">98.5</cx:pt>
          <cx:pt idx="9">99.5</cx:pt>
          <cx:pt idx="10">99.400000000000006</cx:pt>
          <cx:pt idx="11">99.5</cx:pt>
          <cx:pt idx="12">100</cx:pt>
          <cx:pt idx="13">97.540000000000006</cx:pt>
          <cx:pt idx="14">100</cx:pt>
          <cx:pt idx="15">100</cx:pt>
          <cx:pt idx="16">100</cx:pt>
          <cx:pt idx="17">100</cx:pt>
          <cx:pt idx="18">86.5</cx:pt>
          <cx:pt idx="19">88.5</cx:pt>
          <cx:pt idx="20">89.5</cx:pt>
          <cx:pt idx="21">95.400000000000006</cx:pt>
          <cx:pt idx="22">92.799999999999997</cx:pt>
          <cx:pt idx="23">95.5</cx:pt>
          <cx:pt idx="24">89.5</cx:pt>
          <cx:pt idx="25">90.5</cx:pt>
          <cx:pt idx="26">87.5</cx:pt>
          <cx:pt idx="27">90.900000000000006</cx:pt>
          <cx:pt idx="28">91.5</cx:pt>
          <cx:pt idx="29">90.200000000000003</cx:pt>
        </cx:lvl>
      </cx:numDim>
    </cx:data>
    <cx:data id="1">
      <cx:strDim type="cat">
        <cx:f>BASE_MODEL_FPGAS!$O$2:$O$31</cx:f>
        <cx:lvl ptCount="30">
          <cx:pt idx="0">Exec. Time</cx:pt>
          <cx:pt idx="1">Exec. Time</cx:pt>
          <cx:pt idx="2">Exec. Time</cx:pt>
          <cx:pt idx="3">Exec. Time</cx:pt>
          <cx:pt idx="4">Exec. Time</cx:pt>
          <cx:pt idx="5">Exec. Time</cx:pt>
          <cx:pt idx="6">BRAMs</cx:pt>
          <cx:pt idx="7">BRAMs</cx:pt>
          <cx:pt idx="8">BRAMs</cx:pt>
          <cx:pt idx="9">BRAMs</cx:pt>
          <cx:pt idx="10">BRAMs</cx:pt>
          <cx:pt idx="11">BRAMs</cx:pt>
          <cx:pt idx="12">DSPs</cx:pt>
          <cx:pt idx="13">DSPs</cx:pt>
          <cx:pt idx="14">DSPs</cx:pt>
          <cx:pt idx="15">DSPs</cx:pt>
          <cx:pt idx="16">DSPs</cx:pt>
          <cx:pt idx="17">DSPs</cx:pt>
          <cx:pt idx="18">FFs</cx:pt>
          <cx:pt idx="19">FFs</cx:pt>
          <cx:pt idx="20">FFs</cx:pt>
          <cx:pt idx="21">FFs</cx:pt>
          <cx:pt idx="22">FFs</cx:pt>
          <cx:pt idx="23">FFs</cx:pt>
          <cx:pt idx="24">LUTs</cx:pt>
          <cx:pt idx="25">LUTs</cx:pt>
          <cx:pt idx="26">LUTs</cx:pt>
          <cx:pt idx="27">LUTs</cx:pt>
          <cx:pt idx="28">LUTs</cx:pt>
          <cx:pt idx="29">LUTs</cx:pt>
        </cx:lvl>
      </cx:strDim>
      <cx:numDim type="val">
        <cx:f>BASE_MODEL_FPGAS!$Q$2:$Q$31</cx:f>
        <cx:lvl ptCount="30" formatCode="General">
          <cx:pt idx="0">88.200000000000003</cx:pt>
          <cx:pt idx="1">87.599999999999994</cx:pt>
          <cx:pt idx="2">86.5</cx:pt>
          <cx:pt idx="3">89.5</cx:pt>
          <cx:pt idx="4">90.200000000000003</cx:pt>
          <cx:pt idx="5">90.099999999999994</cx:pt>
          <cx:pt idx="6">94.959999999999994</cx:pt>
          <cx:pt idx="7">95.590000000000003</cx:pt>
          <cx:pt idx="8">95.189999999999998</cx:pt>
          <cx:pt idx="9">95.920000000000002</cx:pt>
          <cx:pt idx="10">95.269999999999996</cx:pt>
          <cx:pt idx="11">95.409999999999997</cx:pt>
          <cx:pt idx="12">100</cx:pt>
          <cx:pt idx="13">96.409999999999997</cx:pt>
          <cx:pt idx="14">95.409999999999997</cx:pt>
          <cx:pt idx="15">100</cx:pt>
          <cx:pt idx="16">100</cx:pt>
          <cx:pt idx="17">100</cx:pt>
          <cx:pt idx="18">80.5</cx:pt>
          <cx:pt idx="19">82.5</cx:pt>
          <cx:pt idx="20">81.599999999999994</cx:pt>
          <cx:pt idx="21">84.900000000000006</cx:pt>
          <cx:pt idx="22">83.5</cx:pt>
          <cx:pt idx="23">86.900000000000006</cx:pt>
          <cx:pt idx="24">86.5</cx:pt>
          <cx:pt idx="25">89.5</cx:pt>
          <cx:pt idx="26">82.900000000000006</cx:pt>
          <cx:pt idx="27">89.5</cx:pt>
          <cx:pt idx="28">89.299999999999997</cx:pt>
          <cx:pt idx="29">87.900000000000006</cx:pt>
        </cx:lvl>
      </cx:numDim>
    </cx:data>
    <cx:data id="2">
      <cx:strDim type="cat">
        <cx:f>BASE_MODEL_FPGAS!$O$2:$O$31</cx:f>
        <cx:lvl ptCount="30">
          <cx:pt idx="0">Exec. Time</cx:pt>
          <cx:pt idx="1">Exec. Time</cx:pt>
          <cx:pt idx="2">Exec. Time</cx:pt>
          <cx:pt idx="3">Exec. Time</cx:pt>
          <cx:pt idx="4">Exec. Time</cx:pt>
          <cx:pt idx="5">Exec. Time</cx:pt>
          <cx:pt idx="6">BRAMs</cx:pt>
          <cx:pt idx="7">BRAMs</cx:pt>
          <cx:pt idx="8">BRAMs</cx:pt>
          <cx:pt idx="9">BRAMs</cx:pt>
          <cx:pt idx="10">BRAMs</cx:pt>
          <cx:pt idx="11">BRAMs</cx:pt>
          <cx:pt idx="12">DSPs</cx:pt>
          <cx:pt idx="13">DSPs</cx:pt>
          <cx:pt idx="14">DSPs</cx:pt>
          <cx:pt idx="15">DSPs</cx:pt>
          <cx:pt idx="16">DSPs</cx:pt>
          <cx:pt idx="17">DSPs</cx:pt>
          <cx:pt idx="18">FFs</cx:pt>
          <cx:pt idx="19">FFs</cx:pt>
          <cx:pt idx="20">FFs</cx:pt>
          <cx:pt idx="21">FFs</cx:pt>
          <cx:pt idx="22">FFs</cx:pt>
          <cx:pt idx="23">FFs</cx:pt>
          <cx:pt idx="24">LUTs</cx:pt>
          <cx:pt idx="25">LUTs</cx:pt>
          <cx:pt idx="26">LUTs</cx:pt>
          <cx:pt idx="27">LUTs</cx:pt>
          <cx:pt idx="28">LUTs</cx:pt>
          <cx:pt idx="29">LUTs</cx:pt>
        </cx:lvl>
      </cx:strDim>
      <cx:numDim type="val">
        <cx:f>BASE_MODEL_FPGAS!$R$2:$R$31</cx:f>
        <cx:lvl ptCount="30" formatCode="General">
          <cx:pt idx="0">86.5</cx:pt>
          <cx:pt idx="1">89.900000000000006</cx:pt>
          <cx:pt idx="2">90.799999999999997</cx:pt>
          <cx:pt idx="3">94.299999999999997</cx:pt>
          <cx:pt idx="4">96.5</cx:pt>
          <cx:pt idx="5">95.700000000000003</cx:pt>
          <cx:pt idx="6">92.5</cx:pt>
          <cx:pt idx="7">92.5</cx:pt>
          <cx:pt idx="8">95.590000000000003</cx:pt>
          <cx:pt idx="9">97.5</cx:pt>
          <cx:pt idx="10">93.799999999999997</cx:pt>
          <cx:pt idx="11">96.799999999999997</cx:pt>
          <cx:pt idx="12">88.900000000000006</cx:pt>
          <cx:pt idx="13">96.909999999999997</cx:pt>
          <cx:pt idx="14">97.900000000000006</cx:pt>
          <cx:pt idx="15">100</cx:pt>
          <cx:pt idx="16">100</cx:pt>
          <cx:pt idx="17">100</cx:pt>
          <cx:pt idx="18">73.5</cx:pt>
          <cx:pt idx="19">79.799999999999997</cx:pt>
          <cx:pt idx="20">80.299999999999997</cx:pt>
          <cx:pt idx="21">82.5</cx:pt>
          <cx:pt idx="22">81.700000000000003</cx:pt>
          <cx:pt idx="23">83.900000000000006</cx:pt>
          <cx:pt idx="24">90.599999999999994</cx:pt>
          <cx:pt idx="25">85.900000000000006</cx:pt>
          <cx:pt idx="26">87.200000000000003</cx:pt>
          <cx:pt idx="27">87.900000000000006</cx:pt>
          <cx:pt idx="28">88.900000000000006</cx:pt>
          <cx:pt idx="29">89.5</cx:pt>
        </cx:lvl>
      </cx:numDim>
    </cx:data>
    <cx:data id="3">
      <cx:strDim type="cat">
        <cx:f>BASE_MODEL_FPGAS!$O$2:$O$31</cx:f>
        <cx:lvl ptCount="30">
          <cx:pt idx="0">Exec. Time</cx:pt>
          <cx:pt idx="1">Exec. Time</cx:pt>
          <cx:pt idx="2">Exec. Time</cx:pt>
          <cx:pt idx="3">Exec. Time</cx:pt>
          <cx:pt idx="4">Exec. Time</cx:pt>
          <cx:pt idx="5">Exec. Time</cx:pt>
          <cx:pt idx="6">BRAMs</cx:pt>
          <cx:pt idx="7">BRAMs</cx:pt>
          <cx:pt idx="8">BRAMs</cx:pt>
          <cx:pt idx="9">BRAMs</cx:pt>
          <cx:pt idx="10">BRAMs</cx:pt>
          <cx:pt idx="11">BRAMs</cx:pt>
          <cx:pt idx="12">DSPs</cx:pt>
          <cx:pt idx="13">DSPs</cx:pt>
          <cx:pt idx="14">DSPs</cx:pt>
          <cx:pt idx="15">DSPs</cx:pt>
          <cx:pt idx="16">DSPs</cx:pt>
          <cx:pt idx="17">DSPs</cx:pt>
          <cx:pt idx="18">FFs</cx:pt>
          <cx:pt idx="19">FFs</cx:pt>
          <cx:pt idx="20">FFs</cx:pt>
          <cx:pt idx="21">FFs</cx:pt>
          <cx:pt idx="22">FFs</cx:pt>
          <cx:pt idx="23">FFs</cx:pt>
          <cx:pt idx="24">LUTs</cx:pt>
          <cx:pt idx="25">LUTs</cx:pt>
          <cx:pt idx="26">LUTs</cx:pt>
          <cx:pt idx="27">LUTs</cx:pt>
          <cx:pt idx="28">LUTs</cx:pt>
          <cx:pt idx="29">LUTs</cx:pt>
        </cx:lvl>
      </cx:strDim>
      <cx:numDim type="val">
        <cx:f>BASE_MODEL_FPGAS!$S$2:$S$31</cx:f>
        <cx:lvl ptCount="30" formatCode="General">
          <cx:pt idx="0">71.260000000000005</cx:pt>
          <cx:pt idx="1">64.870000000000005</cx:pt>
          <cx:pt idx="2">70.079999999999998</cx:pt>
          <cx:pt idx="3">74.450000000000003</cx:pt>
          <cx:pt idx="4">73.950000000000003</cx:pt>
          <cx:pt idx="5">73.599999999999994</cx:pt>
          <cx:pt idx="6">70.25</cx:pt>
          <cx:pt idx="7">69.599999999999994</cx:pt>
          <cx:pt idx="8">70.489999999999995</cx:pt>
          <cx:pt idx="9">70.049999999999997</cx:pt>
          <cx:pt idx="10">69.799999999999997</cx:pt>
          <cx:pt idx="11">69.799999999999997</cx:pt>
          <cx:pt idx="12">69.799999999999997</cx:pt>
          <cx:pt idx="13">75.140000000000001</cx:pt>
          <cx:pt idx="14">69.840000000000003</cx:pt>
          <cx:pt idx="15">73.689999999999998</cx:pt>
          <cx:pt idx="16">69.799999999999997</cx:pt>
          <cx:pt idx="17">69.799999999999997</cx:pt>
          <cx:pt idx="18">76.890000000000001</cx:pt>
          <cx:pt idx="19">74.090000000000003</cx:pt>
          <cx:pt idx="20">73.620000000000005</cx:pt>
          <cx:pt idx="21">72.700000000000003</cx:pt>
          <cx:pt idx="22">71.769999999999996</cx:pt>
          <cx:pt idx="23">72.340000000000003</cx:pt>
          <cx:pt idx="24">75.239999999999995</cx:pt>
          <cx:pt idx="25">73.390000000000001</cx:pt>
          <cx:pt idx="26">71.099999999999994</cx:pt>
          <cx:pt idx="27">72.670000000000002</cx:pt>
          <cx:pt idx="28">73.650000000000006</cx:pt>
          <cx:pt idx="29">73.900000000000006</cx:pt>
        </cx:lvl>
      </cx:numDim>
    </cx:data>
  </cx:chartData>
  <cx:chart>
    <cx:plotArea>
      <cx:plotAreaRegion>
        <cx:plotSurface>
          <cx:spPr>
            <a:ln>
              <a:solidFill>
                <a:schemeClr val="tx1"/>
              </a:solidFill>
            </a:ln>
          </cx:spPr>
        </cx:plotSurface>
        <cx:series layoutId="boxWhisker" uniqueId="{9B45A483-BD62-424D-9612-0B5982664459}">
          <cx:tx>
            <cx:txData>
              <cx:f>BASE_MODEL_FPGAS!$P$1</cx:f>
              <cx:v>LEAPER</cx:v>
            </cx:txData>
          </cx:tx>
          <cx:spPr>
            <a:solidFill>
              <a:schemeClr val="accent1">
                <a:lumMod val="40000"/>
                <a:lumOff val="60000"/>
              </a:schemeClr>
            </a:solidFill>
            <a:ln w="12700">
              <a:solidFill>
                <a:schemeClr val="tx2"/>
              </a:solidFill>
            </a:ln>
          </cx:spPr>
          <cx:dataId val="0"/>
          <cx:layoutPr>
            <cx:visibility meanLine="0" meanMarker="1" nonoutliers="0" outliers="1"/>
            <cx:statistics quartileMethod="exclusive"/>
          </cx:layoutPr>
        </cx:series>
        <cx:series layoutId="boxWhisker" uniqueId="{9161AB13-52DA-804A-AE51-7E751BE035CE}">
          <cx:tx>
            <cx:txData>
              <cx:f>BASE_MODEL_FPGAS!$Q$1</cx:f>
              <cx:v>XGB</cx:v>
            </cx:txData>
          </cx:tx>
          <cx:spPr>
            <a:solidFill>
              <a:schemeClr val="accent2">
                <a:lumMod val="40000"/>
                <a:lumOff val="60000"/>
              </a:schemeClr>
            </a:solidFill>
            <a:ln w="12700">
              <a:solidFill>
                <a:schemeClr val="accent2"/>
              </a:solidFill>
            </a:ln>
          </cx:spPr>
          <cx:dataId val="1"/>
          <cx:layoutPr>
            <cx:visibility meanLine="0" meanMarker="1" nonoutliers="0" outliers="1"/>
            <cx:statistics quartileMethod="exclusive"/>
          </cx:layoutPr>
        </cx:series>
        <cx:series layoutId="boxWhisker" uniqueId="{CC215964-989A-6446-9422-F55C5040221C}">
          <cx:tx>
            <cx:txData>
              <cx:f>BASE_MODEL_FPGAS!$R$1</cx:f>
              <cx:v>ANN</cx:v>
            </cx:txData>
          </cx:tx>
          <cx:spPr>
            <a:solidFill>
              <a:schemeClr val="accent3">
                <a:lumMod val="40000"/>
                <a:lumOff val="60000"/>
              </a:schemeClr>
            </a:solidFill>
            <a:ln w="12700">
              <a:solidFill>
                <a:schemeClr val="tx1">
                  <a:lumMod val="50000"/>
                  <a:lumOff val="50000"/>
                </a:schemeClr>
              </a:solidFill>
            </a:ln>
          </cx:spPr>
          <cx:dataId val="2"/>
          <cx:layoutPr>
            <cx:visibility meanLine="0" meanMarker="1" nonoutliers="0" outliers="1"/>
            <cx:statistics quartileMethod="exclusive"/>
          </cx:layoutPr>
        </cx:series>
        <cx:series layoutId="boxWhisker" uniqueId="{9D65A30C-294E-484B-B399-13ED86C36B02}">
          <cx:tx>
            <cx:txData>
              <cx:f>BASE_MODEL_FPGAS!$S$1</cx:f>
              <cx:v>DT</cx:v>
            </cx:txData>
          </cx:tx>
          <cx:spPr>
            <a:solidFill>
              <a:schemeClr val="accent4">
                <a:lumMod val="20000"/>
                <a:lumOff val="80000"/>
              </a:schemeClr>
            </a:solidFill>
            <a:ln w="12700">
              <a:solidFill>
                <a:schemeClr val="accent4"/>
              </a:solidFill>
            </a:ln>
          </cx:spPr>
          <cx:dataId val="3"/>
          <cx:layoutPr>
            <cx:visibility meanLine="0" meanMarker="1" nonoutliers="0" outliers="1"/>
            <cx:statistics quartileMethod="exclusive"/>
          </cx:layoutPr>
        </cx:series>
      </cx:plotAreaRegion>
      <cx:axis id="0">
        <cx:catScaling gapWidth="1"/>
        <cx:majorGridlines/>
        <cx:tickLabels/>
        <cx:txPr>
          <a:bodyPr vertOverflow="overflow" horzOverflow="overflow" wrap="square" lIns="0" tIns="0" rIns="0" bIns="0"/>
          <a:lstStyle/>
          <a:p>
            <a:pPr algn="ctr" rtl="0">
              <a:defRPr sz="2400" b="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sz="2400">
              <a:solidFill>
                <a:schemeClr val="tx1"/>
              </a:solidFill>
            </a:endParaRPr>
          </a:p>
        </cx:txPr>
      </cx:axis>
      <cx:axis id="1">
        <cx:valScaling max="100" min="60"/>
        <cx:title>
          <cx:tx>
            <cx:txData>
              <cx:v>Accuracy (%)</cx:v>
            </cx:txData>
          </cx:tx>
          <cx:txPr>
            <a:bodyPr spcFirstLastPara="1" vertOverflow="ellipsis" horzOverflow="overflow" wrap="square" lIns="0" tIns="0" rIns="0" bIns="0" anchor="ctr" anchorCtr="1"/>
            <a:lstStyle/>
            <a:p>
              <a:pPr algn="ctr" rtl="0">
                <a:defRPr sz="2000">
                  <a:solidFill>
                    <a:schemeClr val="tx1"/>
                  </a:solidFill>
                </a:defRPr>
              </a:pPr>
              <a:r>
                <a:rPr lang="en-US" sz="2000" b="0" i="0" u="none" strike="noStrike" baseline="0">
                  <a:solidFill>
                    <a:schemeClr val="tx1"/>
                  </a:solidFill>
                  <a:latin typeface="Calibri" panose="020F0502020204030204"/>
                </a:rPr>
                <a:t>Accuracy (%)</a:t>
              </a:r>
            </a:p>
          </cx:txPr>
        </cx:title>
        <cx:majorGridlines/>
        <cx:majorTickMarks type="out"/>
        <cx:tickLabels/>
        <cx:txPr>
          <a:bodyPr vertOverflow="overflow" horzOverflow="overflow" wrap="square" lIns="0" tIns="0" rIns="0" bIns="0"/>
          <a:lstStyle/>
          <a:p>
            <a:pPr algn="ctr" rtl="0">
              <a:defRPr sz="2400" b="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sz="2400">
              <a:solidFill>
                <a:schemeClr val="tx1"/>
              </a:solidFill>
            </a:endParaRPr>
          </a:p>
        </cx:txPr>
      </cx:axis>
    </cx:plotArea>
    <cx:legend pos="b" align="ctr" overlay="0">
      <cx:spPr>
        <a:solidFill>
          <a:schemeClr val="bg1"/>
        </a:solidFill>
        <a:ln>
          <a:solidFill>
            <a:schemeClr val="tx1"/>
          </a:solidFill>
        </a:ln>
      </cx:spPr>
      <cx:txPr>
        <a:bodyPr vertOverflow="overflow" horzOverflow="overflow" wrap="square" lIns="0" tIns="0" rIns="0" bIns="0"/>
        <a:lstStyle/>
        <a:p>
          <a:pPr algn="ctr" rtl="0">
            <a:defRPr sz="2400" b="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sz="2400">
            <a:solidFill>
              <a:schemeClr val="tx1"/>
            </a:solidFill>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BASE_MODEL_FPGAS!$O$2:$O$31</cx:f>
        <cx:lvl ptCount="30">
          <cx:pt idx="0">Exec. Time</cx:pt>
          <cx:pt idx="1">Exec. Time</cx:pt>
          <cx:pt idx="2">Exec. Time</cx:pt>
          <cx:pt idx="3">Exec. Time</cx:pt>
          <cx:pt idx="4">Exec. Time</cx:pt>
          <cx:pt idx="5">Exec. Time</cx:pt>
          <cx:pt idx="6">BRAMs</cx:pt>
          <cx:pt idx="7">BRAMs</cx:pt>
          <cx:pt idx="8">BRAMs</cx:pt>
          <cx:pt idx="9">BRAMs</cx:pt>
          <cx:pt idx="10">BRAMs</cx:pt>
          <cx:pt idx="11">BRAMs</cx:pt>
          <cx:pt idx="12">DSPs</cx:pt>
          <cx:pt idx="13">DSPs</cx:pt>
          <cx:pt idx="14">DSPs</cx:pt>
          <cx:pt idx="15">DSPs</cx:pt>
          <cx:pt idx="16">DSPs</cx:pt>
          <cx:pt idx="17">DSPs</cx:pt>
          <cx:pt idx="18">FFs</cx:pt>
          <cx:pt idx="19">FFs</cx:pt>
          <cx:pt idx="20">FFs</cx:pt>
          <cx:pt idx="21">FFs</cx:pt>
          <cx:pt idx="22">FFs</cx:pt>
          <cx:pt idx="23">FFs</cx:pt>
          <cx:pt idx="24">LUTs</cx:pt>
          <cx:pt idx="25">LUTs</cx:pt>
          <cx:pt idx="26">LUTs</cx:pt>
          <cx:pt idx="27">LUTs</cx:pt>
          <cx:pt idx="28">LUTs</cx:pt>
          <cx:pt idx="29">LUTs</cx:pt>
        </cx:lvl>
      </cx:strDim>
      <cx:numDim type="val">
        <cx:f>BASE_MODEL_FPGAS!$P$2:$P$31</cx:f>
        <cx:lvl ptCount="30" formatCode="General">
          <cx:pt idx="0">94.900000000000006</cx:pt>
          <cx:pt idx="1">94.5</cx:pt>
          <cx:pt idx="2">95.019999999999996</cx:pt>
          <cx:pt idx="3">97.5</cx:pt>
          <cx:pt idx="4">98.200000000000003</cx:pt>
          <cx:pt idx="5">98.5</cx:pt>
          <cx:pt idx="6">97.900000000000006</cx:pt>
          <cx:pt idx="7">98.730000000000004</cx:pt>
          <cx:pt idx="8">98.5</cx:pt>
          <cx:pt idx="9">99.5</cx:pt>
          <cx:pt idx="10">99.400000000000006</cx:pt>
          <cx:pt idx="11">99.5</cx:pt>
          <cx:pt idx="12">100</cx:pt>
          <cx:pt idx="13">97.540000000000006</cx:pt>
          <cx:pt idx="14">100</cx:pt>
          <cx:pt idx="15">100</cx:pt>
          <cx:pt idx="16">100</cx:pt>
          <cx:pt idx="17">100</cx:pt>
          <cx:pt idx="18">86.5</cx:pt>
          <cx:pt idx="19">88.5</cx:pt>
          <cx:pt idx="20">89.5</cx:pt>
          <cx:pt idx="21">95.400000000000006</cx:pt>
          <cx:pt idx="22">92.799999999999997</cx:pt>
          <cx:pt idx="23">95.5</cx:pt>
          <cx:pt idx="24">89.5</cx:pt>
          <cx:pt idx="25">90.5</cx:pt>
          <cx:pt idx="26">87.5</cx:pt>
          <cx:pt idx="27">90.900000000000006</cx:pt>
          <cx:pt idx="28">91.5</cx:pt>
          <cx:pt idx="29">90.200000000000003</cx:pt>
        </cx:lvl>
      </cx:numDim>
    </cx:data>
    <cx:data id="1">
      <cx:strDim type="cat">
        <cx:f>BASE_MODEL_FPGAS!$O$2:$O$31</cx:f>
        <cx:lvl ptCount="30">
          <cx:pt idx="0">Exec. Time</cx:pt>
          <cx:pt idx="1">Exec. Time</cx:pt>
          <cx:pt idx="2">Exec. Time</cx:pt>
          <cx:pt idx="3">Exec. Time</cx:pt>
          <cx:pt idx="4">Exec. Time</cx:pt>
          <cx:pt idx="5">Exec. Time</cx:pt>
          <cx:pt idx="6">BRAMs</cx:pt>
          <cx:pt idx="7">BRAMs</cx:pt>
          <cx:pt idx="8">BRAMs</cx:pt>
          <cx:pt idx="9">BRAMs</cx:pt>
          <cx:pt idx="10">BRAMs</cx:pt>
          <cx:pt idx="11">BRAMs</cx:pt>
          <cx:pt idx="12">DSPs</cx:pt>
          <cx:pt idx="13">DSPs</cx:pt>
          <cx:pt idx="14">DSPs</cx:pt>
          <cx:pt idx="15">DSPs</cx:pt>
          <cx:pt idx="16">DSPs</cx:pt>
          <cx:pt idx="17">DSPs</cx:pt>
          <cx:pt idx="18">FFs</cx:pt>
          <cx:pt idx="19">FFs</cx:pt>
          <cx:pt idx="20">FFs</cx:pt>
          <cx:pt idx="21">FFs</cx:pt>
          <cx:pt idx="22">FFs</cx:pt>
          <cx:pt idx="23">FFs</cx:pt>
          <cx:pt idx="24">LUTs</cx:pt>
          <cx:pt idx="25">LUTs</cx:pt>
          <cx:pt idx="26">LUTs</cx:pt>
          <cx:pt idx="27">LUTs</cx:pt>
          <cx:pt idx="28">LUTs</cx:pt>
          <cx:pt idx="29">LUTs</cx:pt>
        </cx:lvl>
      </cx:strDim>
      <cx:numDim type="val">
        <cx:f>BASE_MODEL_FPGAS!$Q$2:$Q$31</cx:f>
        <cx:lvl ptCount="30" formatCode="General">
          <cx:pt idx="0">88.200000000000003</cx:pt>
          <cx:pt idx="1">87.599999999999994</cx:pt>
          <cx:pt idx="2">86.5</cx:pt>
          <cx:pt idx="3">89.5</cx:pt>
          <cx:pt idx="4">90.200000000000003</cx:pt>
          <cx:pt idx="5">90.099999999999994</cx:pt>
          <cx:pt idx="6">94.959999999999994</cx:pt>
          <cx:pt idx="7">95.590000000000003</cx:pt>
          <cx:pt idx="8">95.189999999999998</cx:pt>
          <cx:pt idx="9">95.920000000000002</cx:pt>
          <cx:pt idx="10">95.269999999999996</cx:pt>
          <cx:pt idx="11">95.409999999999997</cx:pt>
          <cx:pt idx="12">100</cx:pt>
          <cx:pt idx="13">96.409999999999997</cx:pt>
          <cx:pt idx="14">95.409999999999997</cx:pt>
          <cx:pt idx="15">100</cx:pt>
          <cx:pt idx="16">100</cx:pt>
          <cx:pt idx="17">100</cx:pt>
          <cx:pt idx="18">80.5</cx:pt>
          <cx:pt idx="19">82.5</cx:pt>
          <cx:pt idx="20">81.599999999999994</cx:pt>
          <cx:pt idx="21">84.900000000000006</cx:pt>
          <cx:pt idx="22">83.5</cx:pt>
          <cx:pt idx="23">86.900000000000006</cx:pt>
          <cx:pt idx="24">86.5</cx:pt>
          <cx:pt idx="25">89.5</cx:pt>
          <cx:pt idx="26">82.900000000000006</cx:pt>
          <cx:pt idx="27">89.5</cx:pt>
          <cx:pt idx="28">89.299999999999997</cx:pt>
          <cx:pt idx="29">87.900000000000006</cx:pt>
        </cx:lvl>
      </cx:numDim>
    </cx:data>
    <cx:data id="2">
      <cx:strDim type="cat">
        <cx:f>BASE_MODEL_FPGAS!$O$2:$O$31</cx:f>
        <cx:lvl ptCount="30">
          <cx:pt idx="0">Exec. Time</cx:pt>
          <cx:pt idx="1">Exec. Time</cx:pt>
          <cx:pt idx="2">Exec. Time</cx:pt>
          <cx:pt idx="3">Exec. Time</cx:pt>
          <cx:pt idx="4">Exec. Time</cx:pt>
          <cx:pt idx="5">Exec. Time</cx:pt>
          <cx:pt idx="6">BRAMs</cx:pt>
          <cx:pt idx="7">BRAMs</cx:pt>
          <cx:pt idx="8">BRAMs</cx:pt>
          <cx:pt idx="9">BRAMs</cx:pt>
          <cx:pt idx="10">BRAMs</cx:pt>
          <cx:pt idx="11">BRAMs</cx:pt>
          <cx:pt idx="12">DSPs</cx:pt>
          <cx:pt idx="13">DSPs</cx:pt>
          <cx:pt idx="14">DSPs</cx:pt>
          <cx:pt idx="15">DSPs</cx:pt>
          <cx:pt idx="16">DSPs</cx:pt>
          <cx:pt idx="17">DSPs</cx:pt>
          <cx:pt idx="18">FFs</cx:pt>
          <cx:pt idx="19">FFs</cx:pt>
          <cx:pt idx="20">FFs</cx:pt>
          <cx:pt idx="21">FFs</cx:pt>
          <cx:pt idx="22">FFs</cx:pt>
          <cx:pt idx="23">FFs</cx:pt>
          <cx:pt idx="24">LUTs</cx:pt>
          <cx:pt idx="25">LUTs</cx:pt>
          <cx:pt idx="26">LUTs</cx:pt>
          <cx:pt idx="27">LUTs</cx:pt>
          <cx:pt idx="28">LUTs</cx:pt>
          <cx:pt idx="29">LUTs</cx:pt>
        </cx:lvl>
      </cx:strDim>
      <cx:numDim type="val">
        <cx:f>BASE_MODEL_FPGAS!$R$2:$R$31</cx:f>
        <cx:lvl ptCount="30" formatCode="General">
          <cx:pt idx="0">86.5</cx:pt>
          <cx:pt idx="1">89.900000000000006</cx:pt>
          <cx:pt idx="2">90.799999999999997</cx:pt>
          <cx:pt idx="3">94.299999999999997</cx:pt>
          <cx:pt idx="4">96.5</cx:pt>
          <cx:pt idx="5">95.700000000000003</cx:pt>
          <cx:pt idx="6">92.5</cx:pt>
          <cx:pt idx="7">92.5</cx:pt>
          <cx:pt idx="8">95.590000000000003</cx:pt>
          <cx:pt idx="9">97.5</cx:pt>
          <cx:pt idx="10">93.799999999999997</cx:pt>
          <cx:pt idx="11">96.799999999999997</cx:pt>
          <cx:pt idx="12">88.900000000000006</cx:pt>
          <cx:pt idx="13">96.909999999999997</cx:pt>
          <cx:pt idx="14">97.900000000000006</cx:pt>
          <cx:pt idx="15">100</cx:pt>
          <cx:pt idx="16">100</cx:pt>
          <cx:pt idx="17">100</cx:pt>
          <cx:pt idx="18">73.5</cx:pt>
          <cx:pt idx="19">79.799999999999997</cx:pt>
          <cx:pt idx="20">80.299999999999997</cx:pt>
          <cx:pt idx="21">82.5</cx:pt>
          <cx:pt idx="22">81.700000000000003</cx:pt>
          <cx:pt idx="23">83.900000000000006</cx:pt>
          <cx:pt idx="24">90.599999999999994</cx:pt>
          <cx:pt idx="25">85.900000000000006</cx:pt>
          <cx:pt idx="26">87.200000000000003</cx:pt>
          <cx:pt idx="27">87.900000000000006</cx:pt>
          <cx:pt idx="28">88.900000000000006</cx:pt>
          <cx:pt idx="29">89.5</cx:pt>
        </cx:lvl>
      </cx:numDim>
    </cx:data>
    <cx:data id="3">
      <cx:strDim type="cat">
        <cx:f>BASE_MODEL_FPGAS!$O$2:$O$31</cx:f>
        <cx:lvl ptCount="30">
          <cx:pt idx="0">Exec. Time</cx:pt>
          <cx:pt idx="1">Exec. Time</cx:pt>
          <cx:pt idx="2">Exec. Time</cx:pt>
          <cx:pt idx="3">Exec. Time</cx:pt>
          <cx:pt idx="4">Exec. Time</cx:pt>
          <cx:pt idx="5">Exec. Time</cx:pt>
          <cx:pt idx="6">BRAMs</cx:pt>
          <cx:pt idx="7">BRAMs</cx:pt>
          <cx:pt idx="8">BRAMs</cx:pt>
          <cx:pt idx="9">BRAMs</cx:pt>
          <cx:pt idx="10">BRAMs</cx:pt>
          <cx:pt idx="11">BRAMs</cx:pt>
          <cx:pt idx="12">DSPs</cx:pt>
          <cx:pt idx="13">DSPs</cx:pt>
          <cx:pt idx="14">DSPs</cx:pt>
          <cx:pt idx="15">DSPs</cx:pt>
          <cx:pt idx="16">DSPs</cx:pt>
          <cx:pt idx="17">DSPs</cx:pt>
          <cx:pt idx="18">FFs</cx:pt>
          <cx:pt idx="19">FFs</cx:pt>
          <cx:pt idx="20">FFs</cx:pt>
          <cx:pt idx="21">FFs</cx:pt>
          <cx:pt idx="22">FFs</cx:pt>
          <cx:pt idx="23">FFs</cx:pt>
          <cx:pt idx="24">LUTs</cx:pt>
          <cx:pt idx="25">LUTs</cx:pt>
          <cx:pt idx="26">LUTs</cx:pt>
          <cx:pt idx="27">LUTs</cx:pt>
          <cx:pt idx="28">LUTs</cx:pt>
          <cx:pt idx="29">LUTs</cx:pt>
        </cx:lvl>
      </cx:strDim>
      <cx:numDim type="val">
        <cx:f>BASE_MODEL_FPGAS!$S$2:$S$31</cx:f>
        <cx:lvl ptCount="30" formatCode="General">
          <cx:pt idx="0">71.260000000000005</cx:pt>
          <cx:pt idx="1">64.870000000000005</cx:pt>
          <cx:pt idx="2">70.079999999999998</cx:pt>
          <cx:pt idx="3">74.450000000000003</cx:pt>
          <cx:pt idx="4">73.950000000000003</cx:pt>
          <cx:pt idx="5">73.599999999999994</cx:pt>
          <cx:pt idx="6">70.25</cx:pt>
          <cx:pt idx="7">69.599999999999994</cx:pt>
          <cx:pt idx="8">70.489999999999995</cx:pt>
          <cx:pt idx="9">70.049999999999997</cx:pt>
          <cx:pt idx="10">69.799999999999997</cx:pt>
          <cx:pt idx="11">69.799999999999997</cx:pt>
          <cx:pt idx="12">69.799999999999997</cx:pt>
          <cx:pt idx="13">75.140000000000001</cx:pt>
          <cx:pt idx="14">69.840000000000003</cx:pt>
          <cx:pt idx="15">73.689999999999998</cx:pt>
          <cx:pt idx="16">69.799999999999997</cx:pt>
          <cx:pt idx="17">69.799999999999997</cx:pt>
          <cx:pt idx="18">76.890000000000001</cx:pt>
          <cx:pt idx="19">74.090000000000003</cx:pt>
          <cx:pt idx="20">73.620000000000005</cx:pt>
          <cx:pt idx="21">72.700000000000003</cx:pt>
          <cx:pt idx="22">71.769999999999996</cx:pt>
          <cx:pt idx="23">72.340000000000003</cx:pt>
          <cx:pt idx="24">75.239999999999995</cx:pt>
          <cx:pt idx="25">73.390000000000001</cx:pt>
          <cx:pt idx="26">71.099999999999994</cx:pt>
          <cx:pt idx="27">72.670000000000002</cx:pt>
          <cx:pt idx="28">73.650000000000006</cx:pt>
          <cx:pt idx="29">73.900000000000006</cx:pt>
        </cx:lvl>
      </cx:numDim>
    </cx:data>
  </cx:chartData>
  <cx:chart>
    <cx:plotArea>
      <cx:plotAreaRegion>
        <cx:plotSurface>
          <cx:spPr>
            <a:ln>
              <a:solidFill>
                <a:schemeClr val="tx1"/>
              </a:solidFill>
            </a:ln>
          </cx:spPr>
        </cx:plotSurface>
        <cx:series layoutId="boxWhisker" uniqueId="{9B45A483-BD62-424D-9612-0B5982664459}">
          <cx:tx>
            <cx:txData>
              <cx:f>BASE_MODEL_FPGAS!$P$1</cx:f>
              <cx:v>LEAPER</cx:v>
            </cx:txData>
          </cx:tx>
          <cx:spPr>
            <a:solidFill>
              <a:schemeClr val="accent1">
                <a:lumMod val="40000"/>
                <a:lumOff val="60000"/>
              </a:schemeClr>
            </a:solidFill>
            <a:ln w="12700">
              <a:solidFill>
                <a:schemeClr val="tx2"/>
              </a:solidFill>
            </a:ln>
          </cx:spPr>
          <cx:dataId val="0"/>
          <cx:layoutPr>
            <cx:visibility meanLine="0" meanMarker="1" nonoutliers="0" outliers="1"/>
            <cx:statistics quartileMethod="exclusive"/>
          </cx:layoutPr>
        </cx:series>
        <cx:series layoutId="boxWhisker" uniqueId="{9161AB13-52DA-804A-AE51-7E751BE035CE}">
          <cx:tx>
            <cx:txData>
              <cx:f>BASE_MODEL_FPGAS!$Q$1</cx:f>
              <cx:v>XGB</cx:v>
            </cx:txData>
          </cx:tx>
          <cx:spPr>
            <a:solidFill>
              <a:schemeClr val="accent2">
                <a:lumMod val="40000"/>
                <a:lumOff val="60000"/>
              </a:schemeClr>
            </a:solidFill>
            <a:ln w="12700">
              <a:solidFill>
                <a:schemeClr val="accent2"/>
              </a:solidFill>
            </a:ln>
          </cx:spPr>
          <cx:dataId val="1"/>
          <cx:layoutPr>
            <cx:visibility meanLine="0" meanMarker="1" nonoutliers="0" outliers="1"/>
            <cx:statistics quartileMethod="exclusive"/>
          </cx:layoutPr>
        </cx:series>
        <cx:series layoutId="boxWhisker" uniqueId="{CC215964-989A-6446-9422-F55C5040221C}">
          <cx:tx>
            <cx:txData>
              <cx:f>BASE_MODEL_FPGAS!$R$1</cx:f>
              <cx:v>ANN</cx:v>
            </cx:txData>
          </cx:tx>
          <cx:spPr>
            <a:solidFill>
              <a:schemeClr val="accent3">
                <a:lumMod val="40000"/>
                <a:lumOff val="60000"/>
              </a:schemeClr>
            </a:solidFill>
            <a:ln w="12700">
              <a:solidFill>
                <a:schemeClr val="tx1">
                  <a:lumMod val="50000"/>
                  <a:lumOff val="50000"/>
                </a:schemeClr>
              </a:solidFill>
            </a:ln>
          </cx:spPr>
          <cx:dataId val="2"/>
          <cx:layoutPr>
            <cx:visibility meanLine="0" meanMarker="1" nonoutliers="0" outliers="1"/>
            <cx:statistics quartileMethod="exclusive"/>
          </cx:layoutPr>
        </cx:series>
        <cx:series layoutId="boxWhisker" uniqueId="{9D65A30C-294E-484B-B399-13ED86C36B02}">
          <cx:tx>
            <cx:txData>
              <cx:f>BASE_MODEL_FPGAS!$S$1</cx:f>
              <cx:v>DT</cx:v>
            </cx:txData>
          </cx:tx>
          <cx:spPr>
            <a:solidFill>
              <a:schemeClr val="accent4">
                <a:lumMod val="20000"/>
                <a:lumOff val="80000"/>
              </a:schemeClr>
            </a:solidFill>
            <a:ln w="12700">
              <a:solidFill>
                <a:schemeClr val="accent4"/>
              </a:solidFill>
            </a:ln>
          </cx:spPr>
          <cx:dataId val="3"/>
          <cx:layoutPr>
            <cx:visibility meanLine="0" meanMarker="1" nonoutliers="0" outliers="1"/>
            <cx:statistics quartileMethod="exclusive"/>
          </cx:layoutPr>
        </cx:series>
      </cx:plotAreaRegion>
      <cx:axis id="0">
        <cx:catScaling gapWidth="1"/>
        <cx:majorGridlines/>
        <cx:tickLabels/>
        <cx:txPr>
          <a:bodyPr vertOverflow="overflow" horzOverflow="overflow" wrap="square" lIns="0" tIns="0" rIns="0" bIns="0"/>
          <a:lstStyle/>
          <a:p>
            <a:pPr algn="ctr" rtl="0">
              <a:defRPr sz="2400" b="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sz="2400">
              <a:solidFill>
                <a:schemeClr val="tx1"/>
              </a:solidFill>
            </a:endParaRPr>
          </a:p>
        </cx:txPr>
      </cx:axis>
      <cx:axis id="1">
        <cx:valScaling max="100" min="60"/>
        <cx:title>
          <cx:tx>
            <cx:txData>
              <cx:v>Accuracy (%)</cx:v>
            </cx:txData>
          </cx:tx>
          <cx:txPr>
            <a:bodyPr spcFirstLastPara="1" vertOverflow="ellipsis" horzOverflow="overflow" wrap="square" lIns="0" tIns="0" rIns="0" bIns="0" anchor="ctr" anchorCtr="1"/>
            <a:lstStyle/>
            <a:p>
              <a:pPr algn="ctr" rtl="0">
                <a:defRPr sz="2000">
                  <a:solidFill>
                    <a:schemeClr val="tx1"/>
                  </a:solidFill>
                </a:defRPr>
              </a:pPr>
              <a:r>
                <a:rPr lang="en-US" sz="2000" b="0" i="0" u="none" strike="noStrike" baseline="0">
                  <a:solidFill>
                    <a:schemeClr val="tx1"/>
                  </a:solidFill>
                  <a:latin typeface="Calibri" panose="020F0502020204030204"/>
                </a:rPr>
                <a:t>Accuracy (%)</a:t>
              </a:r>
            </a:p>
          </cx:txPr>
        </cx:title>
        <cx:majorGridlines/>
        <cx:majorTickMarks type="out"/>
        <cx:tickLabels/>
        <cx:txPr>
          <a:bodyPr vertOverflow="overflow" horzOverflow="overflow" wrap="square" lIns="0" tIns="0" rIns="0" bIns="0"/>
          <a:lstStyle/>
          <a:p>
            <a:pPr algn="ctr" rtl="0">
              <a:defRPr sz="2400" b="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sz="2400">
              <a:solidFill>
                <a:schemeClr val="tx1"/>
              </a:solidFill>
            </a:endParaRPr>
          </a:p>
        </cx:txPr>
      </cx:axis>
    </cx:plotArea>
    <cx:legend pos="b" align="ctr" overlay="0">
      <cx:spPr>
        <a:solidFill>
          <a:schemeClr val="bg1"/>
        </a:solidFill>
        <a:ln>
          <a:solidFill>
            <a:schemeClr val="tx1"/>
          </a:solidFill>
        </a:ln>
      </cx:spPr>
      <cx:txPr>
        <a:bodyPr vertOverflow="overflow" horzOverflow="overflow" wrap="square" lIns="0" tIns="0" rIns="0" bIns="0"/>
        <a:lstStyle/>
        <a:p>
          <a:pPr algn="ctr" rtl="0">
            <a:defRPr sz="2400" b="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sz="2400">
            <a:solidFill>
              <a:schemeClr val="tx1"/>
            </a:solidFill>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0.13327</cdr:x>
      <cdr:y>0.76435</cdr:y>
    </cdr:from>
    <cdr:to>
      <cdr:x>0.17051</cdr:x>
      <cdr:y>0.9118</cdr:y>
    </cdr:to>
    <cdr:sp macro="" textlink="">
      <cdr:nvSpPr>
        <cdr:cNvPr id="2" name="TextBox 1">
          <a:extLst xmlns:a="http://schemas.openxmlformats.org/drawingml/2006/main">
            <a:ext uri="{FF2B5EF4-FFF2-40B4-BE49-F238E27FC236}">
              <a16:creationId xmlns:a16="http://schemas.microsoft.com/office/drawing/2014/main" id="{DDE436B5-E6DE-B943-A8D3-2E55155260D3}"/>
            </a:ext>
          </a:extLst>
        </cdr:cNvPr>
        <cdr:cNvSpPr txBox="1"/>
      </cdr:nvSpPr>
      <cdr:spPr>
        <a:xfrm xmlns:a="http://schemas.openxmlformats.org/drawingml/2006/main">
          <a:off x="863590" y="1650998"/>
          <a:ext cx="241315" cy="3184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solidFill>
                <a:schemeClr val="tx1"/>
              </a:solidFill>
            </a:rPr>
            <a:t>1</a:t>
          </a:r>
        </a:p>
      </cdr:txBody>
    </cdr:sp>
  </cdr:relSizeAnchor>
  <cdr:relSizeAnchor xmlns:cdr="http://schemas.openxmlformats.org/drawingml/2006/chartDrawing">
    <cdr:from>
      <cdr:x>0.16659</cdr:x>
      <cdr:y>0.76435</cdr:y>
    </cdr:from>
    <cdr:to>
      <cdr:x>0.20383</cdr:x>
      <cdr:y>0.9118</cdr:y>
    </cdr:to>
    <cdr:sp macro="" textlink="">
      <cdr:nvSpPr>
        <cdr:cNvPr id="3" name="TextBox 1">
          <a:extLst xmlns:a="http://schemas.openxmlformats.org/drawingml/2006/main">
            <a:ext uri="{FF2B5EF4-FFF2-40B4-BE49-F238E27FC236}">
              <a16:creationId xmlns:a16="http://schemas.microsoft.com/office/drawing/2014/main" id="{816AD64F-8F94-8445-AC38-3A4EE7441018}"/>
            </a:ext>
          </a:extLst>
        </cdr:cNvPr>
        <cdr:cNvSpPr txBox="1"/>
      </cdr:nvSpPr>
      <cdr:spPr>
        <a:xfrm xmlns:a="http://schemas.openxmlformats.org/drawingml/2006/main">
          <a:off x="1079504" y="1650998"/>
          <a:ext cx="241315" cy="3184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a:solidFill>
                <a:schemeClr val="tx1"/>
              </a:solidFill>
            </a:rPr>
            <a:t>2</a:t>
          </a:r>
        </a:p>
      </cdr:txBody>
    </cdr:sp>
  </cdr:relSizeAnchor>
</c:userShapes>
</file>

<file path=ppt/drawings/drawing2.xml><?xml version="1.0" encoding="utf-8"?>
<c:userShapes xmlns:c="http://schemas.openxmlformats.org/drawingml/2006/chart">
  <cdr:relSizeAnchor xmlns:cdr="http://schemas.openxmlformats.org/drawingml/2006/chartDrawing">
    <cdr:from>
      <cdr:x>0.13327</cdr:x>
      <cdr:y>0.76435</cdr:y>
    </cdr:from>
    <cdr:to>
      <cdr:x>0.17051</cdr:x>
      <cdr:y>0.9118</cdr:y>
    </cdr:to>
    <cdr:sp macro="" textlink="">
      <cdr:nvSpPr>
        <cdr:cNvPr id="2" name="TextBox 1">
          <a:extLst xmlns:a="http://schemas.openxmlformats.org/drawingml/2006/main">
            <a:ext uri="{FF2B5EF4-FFF2-40B4-BE49-F238E27FC236}">
              <a16:creationId xmlns:a16="http://schemas.microsoft.com/office/drawing/2014/main" id="{DDE436B5-E6DE-B943-A8D3-2E55155260D3}"/>
            </a:ext>
          </a:extLst>
        </cdr:cNvPr>
        <cdr:cNvSpPr txBox="1"/>
      </cdr:nvSpPr>
      <cdr:spPr>
        <a:xfrm xmlns:a="http://schemas.openxmlformats.org/drawingml/2006/main">
          <a:off x="863590" y="1650998"/>
          <a:ext cx="241315" cy="3184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solidFill>
                <a:schemeClr val="tx1"/>
              </a:solidFill>
            </a:rPr>
            <a:t>1</a:t>
          </a:r>
        </a:p>
      </cdr:txBody>
    </cdr:sp>
  </cdr:relSizeAnchor>
  <cdr:relSizeAnchor xmlns:cdr="http://schemas.openxmlformats.org/drawingml/2006/chartDrawing">
    <cdr:from>
      <cdr:x>0.16659</cdr:x>
      <cdr:y>0.76435</cdr:y>
    </cdr:from>
    <cdr:to>
      <cdr:x>0.20383</cdr:x>
      <cdr:y>0.9118</cdr:y>
    </cdr:to>
    <cdr:sp macro="" textlink="">
      <cdr:nvSpPr>
        <cdr:cNvPr id="3" name="TextBox 1">
          <a:extLst xmlns:a="http://schemas.openxmlformats.org/drawingml/2006/main">
            <a:ext uri="{FF2B5EF4-FFF2-40B4-BE49-F238E27FC236}">
              <a16:creationId xmlns:a16="http://schemas.microsoft.com/office/drawing/2014/main" id="{816AD64F-8F94-8445-AC38-3A4EE7441018}"/>
            </a:ext>
          </a:extLst>
        </cdr:cNvPr>
        <cdr:cNvSpPr txBox="1"/>
      </cdr:nvSpPr>
      <cdr:spPr>
        <a:xfrm xmlns:a="http://schemas.openxmlformats.org/drawingml/2006/main">
          <a:off x="1079504" y="1650998"/>
          <a:ext cx="241315" cy="3184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a:solidFill>
                <a:schemeClr val="tx1"/>
              </a:solidFill>
            </a:rPr>
            <a:t>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DA43C-4C76-4DC1-B557-1933397398DF}" type="datetimeFigureOut">
              <a:rPr lang="en-CH" smtClean="0"/>
              <a:t>06.03.23</a:t>
            </a:fld>
            <a:endParaRPr lang="en-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4AB11-ED51-4041-ABF3-98774B656127}" type="slidenum">
              <a:rPr lang="en-CH" smtClean="0"/>
              <a:t>‹#›</a:t>
            </a:fld>
            <a:endParaRPr lang="en-CH"/>
          </a:p>
        </p:txBody>
      </p:sp>
    </p:spTree>
    <p:extLst>
      <p:ext uri="{BB962C8B-B14F-4D97-AF65-F5344CB8AC3E}">
        <p14:creationId xmlns:p14="http://schemas.microsoft.com/office/powerpoint/2010/main" val="243884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50000"/>
                  </a:schemeClr>
                </a:solidFill>
                <a:latin typeface="Palatino Linotype" panose="02040502050505030304" pitchFamily="18" charset="0"/>
              </a:rPr>
              <a:t>Hello everyone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accent1">
                  <a:lumMod val="50000"/>
                </a:schemeClr>
              </a:solidFill>
              <a:latin typeface="Palatino Linotype" panose="0204050205050503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50000"/>
                  </a:schemeClr>
                </a:solidFill>
                <a:latin typeface="Palatino Linotype" panose="02040502050505030304" pitchFamily="18" charset="0"/>
              </a:rPr>
              <a:t>I’m going to present our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accent1">
                  <a:lumMod val="50000"/>
                </a:schemeClr>
              </a:solidFill>
              <a:latin typeface="Palatino Linotype" panose="0204050205050503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50000"/>
                  </a:schemeClr>
                </a:solidFill>
                <a:latin typeface="Palatino Linotype" panose="02040502050505030304" pitchFamily="18" charset="0"/>
              </a:rPr>
              <a:t>This work was done in collaboration with IBM Research and TU Eindhoven</a:t>
            </a:r>
          </a:p>
        </p:txBody>
      </p:sp>
      <p:sp>
        <p:nvSpPr>
          <p:cNvPr id="4" name="Slide Number Placeholder 3"/>
          <p:cNvSpPr>
            <a:spLocks noGrp="1"/>
          </p:cNvSpPr>
          <p:nvPr>
            <p:ph type="sldNum" sz="quarter" idx="5"/>
          </p:nvPr>
        </p:nvSpPr>
        <p:spPr/>
        <p:txBody>
          <a:bodyPr/>
          <a:lstStyle/>
          <a:p>
            <a:fld id="{7BD793F4-8E1E-4CDB-AE5F-DC093960CF4B}" type="slidenum">
              <a:rPr lang="en-CH" smtClean="0"/>
              <a:t>1</a:t>
            </a:fld>
            <a:endParaRPr lang="en-CH"/>
          </a:p>
        </p:txBody>
      </p:sp>
    </p:spTree>
    <p:extLst>
      <p:ext uri="{BB962C8B-B14F-4D97-AF65-F5344CB8AC3E}">
        <p14:creationId xmlns:p14="http://schemas.microsoft.com/office/powerpoint/2010/main" val="835792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provide a brief overview of LEAPER implementation.</a:t>
            </a:r>
          </a:p>
        </p:txBody>
      </p:sp>
      <p:sp>
        <p:nvSpPr>
          <p:cNvPr id="4" name="Slide Number Placeholder 3"/>
          <p:cNvSpPr>
            <a:spLocks noGrp="1"/>
          </p:cNvSpPr>
          <p:nvPr>
            <p:ph type="sldNum" sz="quarter" idx="5"/>
          </p:nvPr>
        </p:nvSpPr>
        <p:spPr/>
        <p:txBody>
          <a:bodyPr/>
          <a:lstStyle/>
          <a:p>
            <a:fld id="{3A44AB11-ED51-4041-ABF3-98774B656127}" type="slidenum">
              <a:rPr lang="en-CH" smtClean="0"/>
              <a:t>11</a:t>
            </a:fld>
            <a:endParaRPr lang="en-CH"/>
          </a:p>
        </p:txBody>
      </p:sp>
    </p:spTree>
    <p:extLst>
      <p:ext uri="{BB962C8B-B14F-4D97-AF65-F5344CB8AC3E}">
        <p14:creationId xmlns:p14="http://schemas.microsoft.com/office/powerpoint/2010/main" val="2020063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inLibertineT"/>
              </a:rPr>
              <a:t>LEAPER consists of two parts: (1) base model building and (2) target model building</a:t>
            </a:r>
            <a:endParaRPr lang="en-GB" dirty="0"/>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12</a:t>
            </a:fld>
            <a:endParaRPr lang="en-US"/>
          </a:p>
        </p:txBody>
      </p:sp>
    </p:spTree>
    <p:extLst>
      <p:ext uri="{BB962C8B-B14F-4D97-AF65-F5344CB8AC3E}">
        <p14:creationId xmlns:p14="http://schemas.microsoft.com/office/powerpoint/2010/main" val="54876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base model building has three phases.</a:t>
            </a:r>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13</a:t>
            </a:fld>
            <a:endParaRPr lang="en-US"/>
          </a:p>
        </p:txBody>
      </p:sp>
    </p:spTree>
    <p:extLst>
      <p:ext uri="{BB962C8B-B14F-4D97-AF65-F5344CB8AC3E}">
        <p14:creationId xmlns:p14="http://schemas.microsoft.com/office/powerpoint/2010/main" val="94048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phase we perform LLVM based kernel analysis:</a:t>
            </a:r>
          </a:p>
          <a:p>
            <a:r>
              <a:rPr lang="en-US" dirty="0"/>
              <a:t>Where we use microarchitectural independent dynamic profiling, which  provides application characteristic independent of hardware used.</a:t>
            </a:r>
          </a:p>
          <a:p>
            <a:r>
              <a:rPr lang="en-US" b="1" dirty="0"/>
              <a:t>[CLICK] </a:t>
            </a:r>
            <a:r>
              <a:rPr lang="en-US" dirty="0"/>
              <a:t>For </a:t>
            </a:r>
            <a:r>
              <a:rPr lang="en-US" dirty="0" err="1"/>
              <a:t>eg.</a:t>
            </a:r>
            <a:r>
              <a:rPr lang="en-US" dirty="0"/>
              <a:t>, instruction mix, ILP, </a:t>
            </a:r>
            <a:r>
              <a:rPr lang="en-US" dirty="0" err="1"/>
              <a:t>etc</a:t>
            </a:r>
            <a:endParaRPr lang="en-US" dirty="0"/>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14</a:t>
            </a:fld>
            <a:endParaRPr lang="en-US"/>
          </a:p>
        </p:txBody>
      </p:sp>
    </p:spTree>
    <p:extLst>
      <p:ext uri="{BB962C8B-B14F-4D97-AF65-F5344CB8AC3E}">
        <p14:creationId xmlns:p14="http://schemas.microsoft.com/office/powerpoint/2010/main" val="34557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phase we implement this application on the FPGA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make use of statistical technique called design of experiment to select a few data point </a:t>
            </a:r>
            <a:r>
              <a:rPr lang="en-US" b="1" dirty="0"/>
              <a:t>that well represent the entire application space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optimization options such as loop pipelining, unrolling, array partitioning.</a:t>
            </a:r>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15</a:t>
            </a:fld>
            <a:endParaRPr lang="en-US"/>
          </a:p>
        </p:txBody>
      </p:sp>
    </p:spTree>
    <p:extLst>
      <p:ext uri="{BB962C8B-B14F-4D97-AF65-F5344CB8AC3E}">
        <p14:creationId xmlns:p14="http://schemas.microsoft.com/office/powerpoint/2010/main" val="1726175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LinLibertineT"/>
              </a:rPr>
              <a:t>In the third phase </a:t>
            </a:r>
            <a:r>
              <a:rPr lang="en-GB" sz="1800" dirty="0">
                <a:solidFill>
                  <a:srgbClr val="FFFFFF"/>
                </a:solidFill>
                <a:effectLst/>
                <a:latin typeface="LinLibertineT"/>
              </a:rPr>
              <a:t>3 </a:t>
            </a:r>
            <a:r>
              <a:rPr lang="en-GB" sz="1800" dirty="0">
                <a:effectLst/>
                <a:latin typeface="LinLibertineT"/>
              </a:rPr>
              <a:t>, we use features extracted form </a:t>
            </a:r>
            <a:r>
              <a:rPr lang="en-US" sz="1800" b="1" dirty="0"/>
              <a:t>[CLICK] </a:t>
            </a:r>
            <a:r>
              <a:rPr lang="en-GB" sz="1800" dirty="0">
                <a:effectLst/>
                <a:latin typeface="LinLibertineT"/>
              </a:rPr>
              <a:t>LLVM Analyzer and </a:t>
            </a:r>
            <a:r>
              <a:rPr lang="en-US" sz="1800" b="1" dirty="0"/>
              <a:t>[CLICK] </a:t>
            </a:r>
            <a:r>
              <a:rPr lang="en-GB" sz="1800" dirty="0">
                <a:effectLst/>
                <a:latin typeface="LinLibertineT"/>
              </a:rPr>
              <a:t>accelerator implementation phase to train our base learner which uses classic machine learning-based random forest and gradient boosting algorithm</a:t>
            </a:r>
          </a:p>
          <a:p>
            <a:endParaRPr lang="en-GB" sz="1800" dirty="0">
              <a:effectLst/>
              <a:latin typeface="LinLibertineT"/>
            </a:endParaRPr>
          </a:p>
          <a:p>
            <a:r>
              <a:rPr lang="en-GB" sz="1800" dirty="0">
                <a:effectLst/>
                <a:latin typeface="LinLibertineT"/>
              </a:rPr>
              <a:t>During this phase, we perform additional tuning of our ML algorithm’s hyper-parameters.</a:t>
            </a:r>
          </a:p>
          <a:p>
            <a:endParaRPr lang="en-GB" sz="1800" dirty="0">
              <a:effectLst/>
              <a:latin typeface="LinLibertineT"/>
            </a:endParaRPr>
          </a:p>
          <a:p>
            <a:r>
              <a:rPr lang="en-GB" sz="1800" dirty="0">
                <a:effectLst/>
                <a:latin typeface="LinLibertineT"/>
              </a:rPr>
              <a:t>Once trained, the base model can predict the performance and resource usage on the base environment. of previously-unseen configurations</a:t>
            </a:r>
            <a:endParaRPr lang="en-GB" dirty="0"/>
          </a:p>
        </p:txBody>
      </p:sp>
      <p:sp>
        <p:nvSpPr>
          <p:cNvPr id="4" name="Slide Number Placeholder 3"/>
          <p:cNvSpPr>
            <a:spLocks noGrp="1"/>
          </p:cNvSpPr>
          <p:nvPr>
            <p:ph type="sldNum" sz="quarter" idx="5"/>
          </p:nvPr>
        </p:nvSpPr>
        <p:spPr/>
        <p:txBody>
          <a:bodyPr/>
          <a:lstStyle/>
          <a:p>
            <a:fld id="{2B71F7F3-9543-40DF-A656-8B6347E0E941}" type="slidenum">
              <a:rPr lang="en-US" smtClean="0"/>
              <a:t>16</a:t>
            </a:fld>
            <a:endParaRPr lang="en-US"/>
          </a:p>
        </p:txBody>
      </p:sp>
    </p:spTree>
    <p:extLst>
      <p:ext uri="{BB962C8B-B14F-4D97-AF65-F5344CB8AC3E}">
        <p14:creationId xmlns:p14="http://schemas.microsoft.com/office/powerpoint/2010/main" val="1630452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LinLibertineT"/>
              </a:rPr>
              <a:t>The second part of LEAPER is target model building, which is used to transfer a model to a different environment.</a:t>
            </a:r>
          </a:p>
          <a:p>
            <a:r>
              <a:rPr lang="en-GB" sz="1800" dirty="0">
                <a:effectLst/>
                <a:latin typeface="LinLibertineT"/>
              </a:rPr>
              <a:t>It also consists of three phases </a:t>
            </a:r>
            <a:endParaRPr lang="en-GB" dirty="0"/>
          </a:p>
        </p:txBody>
      </p:sp>
      <p:sp>
        <p:nvSpPr>
          <p:cNvPr id="4" name="Slide Number Placeholder 3"/>
          <p:cNvSpPr>
            <a:spLocks noGrp="1"/>
          </p:cNvSpPr>
          <p:nvPr>
            <p:ph type="sldNum" sz="quarter" idx="5"/>
          </p:nvPr>
        </p:nvSpPr>
        <p:spPr/>
        <p:txBody>
          <a:bodyPr/>
          <a:lstStyle/>
          <a:p>
            <a:fld id="{2B71F7F3-9543-40DF-A656-8B6347E0E941}" type="slidenum">
              <a:rPr lang="en-US" smtClean="0"/>
              <a:t>17</a:t>
            </a:fld>
            <a:endParaRPr lang="en-US"/>
          </a:p>
        </p:txBody>
      </p:sp>
    </p:spTree>
    <p:extLst>
      <p:ext uri="{BB962C8B-B14F-4D97-AF65-F5344CB8AC3E}">
        <p14:creationId xmlns:p14="http://schemas.microsoft.com/office/powerpoint/2010/main" val="3341765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we again perform LLVM Kernel analysis in case of change of application but if we just change the platform then we don’t need to perform this step.</a:t>
            </a:r>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18</a:t>
            </a:fld>
            <a:endParaRPr lang="en-US"/>
          </a:p>
        </p:txBody>
      </p:sp>
    </p:spTree>
    <p:extLst>
      <p:ext uri="{BB962C8B-B14F-4D97-AF65-F5344CB8AC3E}">
        <p14:creationId xmlns:p14="http://schemas.microsoft.com/office/powerpoint/2010/main" val="148888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accelerator generation phase but only for a few optimization options, as few as 5-10, to build a </a:t>
            </a:r>
            <a:r>
              <a:rPr lang="en-GB" sz="1800" dirty="0">
                <a:effectLst/>
                <a:latin typeface="LinLibertineTI"/>
              </a:rPr>
              <a:t>few-shot </a:t>
            </a:r>
            <a:r>
              <a:rPr lang="en-GB" sz="1800" dirty="0">
                <a:effectLst/>
                <a:latin typeface="LinLibertineT"/>
              </a:rPr>
              <a:t>learning dataset </a:t>
            </a:r>
            <a:endParaRPr lang="en-GB" dirty="0"/>
          </a:p>
          <a:p>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19</a:t>
            </a:fld>
            <a:endParaRPr lang="en-US"/>
          </a:p>
        </p:txBody>
      </p:sp>
    </p:spTree>
    <p:extLst>
      <p:ext uri="{BB962C8B-B14F-4D97-AF65-F5344CB8AC3E}">
        <p14:creationId xmlns:p14="http://schemas.microsoft.com/office/powerpoint/2010/main" val="4021711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is needed to learn the change in distribution while using a new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B71F7F3-9543-40DF-A656-8B6347E0E941}" type="slidenum">
              <a:rPr lang="en-US" smtClean="0"/>
              <a:t>20</a:t>
            </a:fld>
            <a:endParaRPr lang="en-US"/>
          </a:p>
        </p:txBody>
      </p:sp>
    </p:spTree>
    <p:extLst>
      <p:ext uri="{BB962C8B-B14F-4D97-AF65-F5344CB8AC3E}">
        <p14:creationId xmlns:p14="http://schemas.microsoft.com/office/powerpoint/2010/main" val="66919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First, I am going to start with an executive summary.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 We observe three key shortcomings of prior ML-based techniques: </a:t>
            </a:r>
          </a:p>
          <a:p>
            <a:r>
              <a:rPr lang="en-GB" sz="1800" dirty="0">
                <a:effectLst/>
                <a:latin typeface="LinLibertineT"/>
              </a:rPr>
              <a:t>First,  these models trained for a specific environment cannot predict per   </a:t>
            </a:r>
            <a:r>
              <a:rPr lang="en-GB" sz="1800" dirty="0" err="1">
                <a:effectLst/>
                <a:latin typeface="LinLibertineT"/>
              </a:rPr>
              <a:t>formance</a:t>
            </a:r>
            <a:r>
              <a:rPr lang="en-GB" sz="1800" dirty="0">
                <a:effectLst/>
                <a:latin typeface="LinLibertineT"/>
              </a:rPr>
              <a:t> or resource usage for a new, unknown environment. </a:t>
            </a:r>
          </a:p>
          <a:p>
            <a:r>
              <a:rPr lang="en-US" sz="1200" dirty="0"/>
              <a:t>Second, training these models require large amount of data </a:t>
            </a:r>
            <a:r>
              <a:rPr lang="en-GB" sz="1800" dirty="0">
                <a:effectLst/>
                <a:latin typeface="LinLibertineT"/>
              </a:rPr>
              <a:t>(features extracted from design synthesis and implementation tools), which is cost-inefficient because of the time-consuming accelerator design and implementation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inLibertineT"/>
              </a:rPr>
              <a:t>Third, in some scenarios if we are not able to collect enough </a:t>
            </a:r>
            <a:r>
              <a:rPr lang="en-GB" sz="1800" dirty="0" err="1">
                <a:effectLst/>
                <a:latin typeface="LinLibertineT"/>
              </a:rPr>
              <a:t>smaples</a:t>
            </a:r>
            <a:r>
              <a:rPr lang="en-GB" sz="1800" dirty="0">
                <a:effectLst/>
                <a:latin typeface="LinLibertineT"/>
              </a:rPr>
              <a:t>, these ML-based models trained using a limited number of samples are prone to overfitting. For example, in a cloud system, renting a platform for data collection to build an ML model can be expensive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 We extensively evaluate LEAPER on 5 state-of-the-art FPGA based cloud platform with 2 different </a:t>
            </a:r>
            <a:r>
              <a:rPr lang="en-US" sz="1200" dirty="0" err="1"/>
              <a:t>interoncnect</a:t>
            </a:r>
            <a:r>
              <a:rPr lang="en-US" sz="1200" dirty="0"/>
              <a:t> </a:t>
            </a:r>
            <a:r>
              <a:rPr lang="en-US" sz="1200" dirty="0" err="1"/>
              <a:t>technolgoes</a:t>
            </a:r>
            <a:r>
              <a:rPr lang="en-US" sz="1200" dirty="0"/>
              <a:t> on 6 real </a:t>
            </a:r>
            <a:r>
              <a:rPr lang="en-US" sz="1200" dirty="0" err="1"/>
              <a:t>worklaodas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show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LEAPER provides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2B71F7F3-9543-40DF-A656-8B6347E0E941}" type="slidenum">
              <a:rPr lang="en-US" smtClean="0"/>
              <a:t>2</a:t>
            </a:fld>
            <a:endParaRPr lang="en-US"/>
          </a:p>
        </p:txBody>
      </p:sp>
    </p:spTree>
    <p:extLst>
      <p:ext uri="{BB962C8B-B14F-4D97-AF65-F5344CB8AC3E}">
        <p14:creationId xmlns:p14="http://schemas.microsoft.com/office/powerpoint/2010/main" val="427058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leverage our previously trained model to </a:t>
            </a:r>
            <a:r>
              <a:rPr lang="en-GB" sz="1200" dirty="0">
                <a:effectLst/>
                <a:latin typeface="LinLibertineT"/>
              </a:rPr>
              <a:t>train an ensemble transfer learner.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LinLibertineT"/>
              </a:rPr>
              <a:t>which can be used for predicting for the new target environment without generating a model from scratch</a:t>
            </a:r>
            <a:endParaRPr lang="en-GB" dirty="0"/>
          </a:p>
        </p:txBody>
      </p:sp>
      <p:sp>
        <p:nvSpPr>
          <p:cNvPr id="4" name="Slide Number Placeholder 3"/>
          <p:cNvSpPr>
            <a:spLocks noGrp="1"/>
          </p:cNvSpPr>
          <p:nvPr>
            <p:ph type="sldNum" sz="quarter" idx="5"/>
          </p:nvPr>
        </p:nvSpPr>
        <p:spPr/>
        <p:txBody>
          <a:bodyPr/>
          <a:lstStyle/>
          <a:p>
            <a:fld id="{2B71F7F3-9543-40DF-A656-8B6347E0E941}" type="slidenum">
              <a:rPr lang="en-US" smtClean="0"/>
              <a:t>21</a:t>
            </a:fld>
            <a:endParaRPr lang="en-US"/>
          </a:p>
        </p:txBody>
      </p:sp>
    </p:spTree>
    <p:extLst>
      <p:ext uri="{BB962C8B-B14F-4D97-AF65-F5344CB8AC3E}">
        <p14:creationId xmlns:p14="http://schemas.microsoft.com/office/powerpoint/2010/main" val="3989294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present our key results</a:t>
            </a:r>
          </a:p>
        </p:txBody>
      </p:sp>
      <p:sp>
        <p:nvSpPr>
          <p:cNvPr id="4" name="Slide Number Placeholder 3"/>
          <p:cNvSpPr>
            <a:spLocks noGrp="1"/>
          </p:cNvSpPr>
          <p:nvPr>
            <p:ph type="sldNum" sz="quarter" idx="5"/>
          </p:nvPr>
        </p:nvSpPr>
        <p:spPr/>
        <p:txBody>
          <a:bodyPr/>
          <a:lstStyle/>
          <a:p>
            <a:fld id="{3A44AB11-ED51-4041-ABF3-98774B656127}" type="slidenum">
              <a:rPr lang="en-CH" smtClean="0"/>
              <a:t>22</a:t>
            </a:fld>
            <a:endParaRPr lang="en-CH"/>
          </a:p>
        </p:txBody>
      </p:sp>
    </p:spTree>
    <p:extLst>
      <p:ext uri="{BB962C8B-B14F-4D97-AF65-F5344CB8AC3E}">
        <p14:creationId xmlns:p14="http://schemas.microsoft.com/office/powerpoint/2010/main" val="2737304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OUR GOAL is to evaluate performance of leaper on three different tasks:</a:t>
            </a:r>
          </a:p>
          <a:p>
            <a:endParaRPr lang="en-US" sz="1800" b="1" dirty="0"/>
          </a:p>
          <a:p>
            <a:r>
              <a:rPr lang="en-US" sz="1800" b="1" dirty="0"/>
              <a:t>[CLICK] </a:t>
            </a:r>
            <a:r>
              <a:rPr lang="en-GB" sz="1800" dirty="0">
                <a:effectLst/>
                <a:latin typeface="LinLibertineT"/>
              </a:rPr>
              <a:t>We use the </a:t>
            </a:r>
            <a:r>
              <a:rPr lang="en-GB" sz="1800" dirty="0" err="1">
                <a:effectLst/>
                <a:latin typeface="LinLibertineT"/>
              </a:rPr>
              <a:t>Nimbix</a:t>
            </a:r>
            <a:r>
              <a:rPr lang="en-GB" sz="1800" dirty="0">
                <a:effectLst/>
                <a:latin typeface="LinLibertineT"/>
              </a:rPr>
              <a:t> cloud with </a:t>
            </a:r>
            <a:r>
              <a:rPr lang="en-US" sz="1800" b="1" dirty="0"/>
              <a:t>[CLICK] </a:t>
            </a:r>
            <a:r>
              <a:rPr lang="en-GB" sz="1800" dirty="0">
                <a:effectLst/>
                <a:latin typeface="LinLibertineT"/>
              </a:rPr>
              <a:t>CAPI-based FPGA system attached to a server-grade </a:t>
            </a:r>
            <a:r>
              <a:rPr lang="en-US" sz="1800" b="1" dirty="0"/>
              <a:t>[CLICK] </a:t>
            </a:r>
            <a:r>
              <a:rPr lang="en-GB" sz="1800" dirty="0">
                <a:effectLst/>
                <a:latin typeface="LinLibertineT"/>
              </a:rPr>
              <a:t> IBM POWER9 CPU system as our target system.</a:t>
            </a:r>
          </a:p>
          <a:p>
            <a:r>
              <a:rPr lang="en-GB" sz="1800" dirty="0">
                <a:effectLst/>
                <a:latin typeface="LinLibertineT"/>
              </a:rPr>
              <a:t>We evaluate 5 different FPGA configuration with 2 different CAPI-based interconnects. </a:t>
            </a:r>
          </a:p>
          <a:p>
            <a:r>
              <a:rPr lang="en-GB" sz="1800" dirty="0">
                <a:effectLst/>
                <a:latin typeface="LinLibertineT"/>
              </a:rPr>
              <a:t>We use cloud system as renting a cloud platform for data collection to build an ML model can significantly increase the total-cost- ownership (TCO) of a system.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[CLICK] </a:t>
            </a:r>
            <a:r>
              <a:rPr lang="en-GB" sz="1800" dirty="0">
                <a:effectLst/>
                <a:latin typeface="LinLibertineT"/>
              </a:rPr>
              <a:t>We select the widely available PYNQ-Z1 board as our base system to our build base model. Which is a typical edge environment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[CLICK] </a:t>
            </a:r>
            <a:r>
              <a:rPr lang="en-GB" dirty="0"/>
              <a:t>We evaluate 6 real workloads from different application domains, such as machine learning, image processing, databases etc.</a:t>
            </a:r>
          </a:p>
          <a:p>
            <a:endParaRPr lang="en-US" baseline="0" dirty="0"/>
          </a:p>
        </p:txBody>
      </p:sp>
      <p:sp>
        <p:nvSpPr>
          <p:cNvPr id="4" name="Slide Number Placeholder 3"/>
          <p:cNvSpPr>
            <a:spLocks noGrp="1"/>
          </p:cNvSpPr>
          <p:nvPr>
            <p:ph type="sldNum" sz="quarter" idx="5"/>
          </p:nvPr>
        </p:nvSpPr>
        <p:spPr/>
        <p:txBody>
          <a:bodyPr/>
          <a:lstStyle/>
          <a:p>
            <a:fld id="{2B71F7F3-9543-40DF-A656-8B6347E0E941}" type="slidenum">
              <a:rPr lang="en-US" smtClean="0"/>
              <a:t>23</a:t>
            </a:fld>
            <a:endParaRPr lang="en-US"/>
          </a:p>
        </p:txBody>
      </p:sp>
    </p:spTree>
    <p:extLst>
      <p:ext uri="{BB962C8B-B14F-4D97-AF65-F5344CB8AC3E}">
        <p14:creationId xmlns:p14="http://schemas.microsoft.com/office/powerpoint/2010/main" val="2985989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p:txBody>
      </p:sp>
      <p:sp>
        <p:nvSpPr>
          <p:cNvPr id="4" name="Slide Number Placeholder 3"/>
          <p:cNvSpPr>
            <a:spLocks noGrp="1"/>
          </p:cNvSpPr>
          <p:nvPr>
            <p:ph type="sldNum" sz="quarter" idx="5"/>
          </p:nvPr>
        </p:nvSpPr>
        <p:spPr/>
        <p:txBody>
          <a:bodyPr/>
          <a:lstStyle/>
          <a:p>
            <a:fld id="{2B71F7F3-9543-40DF-A656-8B6347E0E941}" type="slidenum">
              <a:rPr lang="en-US" smtClean="0"/>
              <a:t>24</a:t>
            </a:fld>
            <a:endParaRPr lang="en-US"/>
          </a:p>
        </p:txBody>
      </p:sp>
    </p:spTree>
    <p:extLst>
      <p:ext uri="{BB962C8B-B14F-4D97-AF65-F5344CB8AC3E}">
        <p14:creationId xmlns:p14="http://schemas.microsoft.com/office/powerpoint/2010/main" val="1685737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Accuracy is how close we are to the actual </a:t>
            </a:r>
            <a:r>
              <a:rPr lang="en-US" dirty="0" err="1"/>
              <a:t>perfromacne</a:t>
            </a:r>
            <a:r>
              <a:rPr lang="en-US" dirty="0"/>
              <a:t> of an implementation on the actual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here we show the accuracy results when we us LEAPER to transfer models from our  edge environment to 5 different cloud platform configurations and then the transferred model to predict performance in the new environment</a:t>
            </a:r>
            <a:endParaRPr lang="en-US" baseline="0" dirty="0"/>
          </a:p>
          <a:p>
            <a:endParaRPr lang="en-CH" dirty="0"/>
          </a:p>
          <a:p>
            <a:r>
              <a:rPr lang="en-GB" dirty="0"/>
              <a:t>O</a:t>
            </a:r>
            <a:r>
              <a:rPr lang="en-CH" dirty="0"/>
              <a:t>n the x-axis the number of samples needed from the target environemnt while transfering model from edge environemnt.</a:t>
            </a:r>
          </a:p>
          <a:p>
            <a:endParaRPr lang="en-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inLibertineT"/>
              </a:rPr>
              <a:t>We observe as we increase the number of </a:t>
            </a:r>
            <a:r>
              <a:rPr lang="en-GB" sz="1800" dirty="0" err="1">
                <a:effectLst/>
                <a:latin typeface="LinLibertineT"/>
              </a:rPr>
              <a:t>labeled</a:t>
            </a:r>
            <a:r>
              <a:rPr lang="en-GB" sz="1800" dirty="0">
                <a:effectLst/>
                <a:latin typeface="LinLibertineT"/>
              </a:rPr>
              <a:t> samples, the target model accuracy increases. However, the accuracy saturates and with 5-10 samples or </a:t>
            </a:r>
            <a:r>
              <a:rPr lang="en-GB" sz="1800" dirty="0">
                <a:effectLst/>
                <a:latin typeface="LinLibertineTI"/>
              </a:rPr>
              <a:t>shots</a:t>
            </a:r>
            <a:r>
              <a:rPr lang="en-GB" sz="1800" dirty="0">
                <a:effectLst/>
                <a:latin typeface="LinLibertineT"/>
              </a:rPr>
              <a:t>, we can achieve an accuracy as high as 80- 90%. </a:t>
            </a:r>
            <a:endParaRPr lang="en-GB" dirty="0"/>
          </a:p>
          <a:p>
            <a:endParaRPr lang="en-CH" dirty="0"/>
          </a:p>
          <a:p>
            <a:endParaRPr lang="en-CH" dirty="0"/>
          </a:p>
          <a:p>
            <a:r>
              <a:rPr lang="en-GB" dirty="0"/>
              <a:t>However, when training with small sample sizes (in our experience, on the interval [5, 20]) the linear transfer model may get stuck in a local cost-minimum where the generated model may be biased. This is the reason for the non-monotonically decreasing error we observe in Tables 4, 6, and 8</a:t>
            </a:r>
          </a:p>
          <a:p>
            <a:endParaRPr lang="en-GB" dirty="0"/>
          </a:p>
          <a:p>
            <a:r>
              <a:rPr lang="en-GB" dirty="0"/>
              <a:t>There is a clear pattern indicating that configurations retain their relative performance profile across different hardware platforms. </a:t>
            </a:r>
            <a:endParaRPr lang="en-CH" dirty="0"/>
          </a:p>
        </p:txBody>
      </p:sp>
      <p:sp>
        <p:nvSpPr>
          <p:cNvPr id="4" name="Slide Number Placeholder 3"/>
          <p:cNvSpPr>
            <a:spLocks noGrp="1"/>
          </p:cNvSpPr>
          <p:nvPr>
            <p:ph type="sldNum" sz="quarter" idx="5"/>
          </p:nvPr>
        </p:nvSpPr>
        <p:spPr/>
        <p:txBody>
          <a:bodyPr/>
          <a:lstStyle/>
          <a:p>
            <a:fld id="{3A44AB11-ED51-4041-ABF3-98774B656127}" type="slidenum">
              <a:rPr lang="en-CH" smtClean="0"/>
              <a:t>25</a:t>
            </a:fld>
            <a:endParaRPr lang="en-CH"/>
          </a:p>
        </p:txBody>
      </p:sp>
    </p:spTree>
    <p:extLst>
      <p:ext uri="{BB962C8B-B14F-4D97-AF65-F5344CB8AC3E}">
        <p14:creationId xmlns:p14="http://schemas.microsoft.com/office/powerpoint/2010/main" val="2178590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H" dirty="0"/>
          </a:p>
        </p:txBody>
      </p:sp>
      <p:sp>
        <p:nvSpPr>
          <p:cNvPr id="4" name="Slide Number Placeholder 3"/>
          <p:cNvSpPr>
            <a:spLocks noGrp="1"/>
          </p:cNvSpPr>
          <p:nvPr>
            <p:ph type="sldNum" sz="quarter" idx="5"/>
          </p:nvPr>
        </p:nvSpPr>
        <p:spPr/>
        <p:txBody>
          <a:bodyPr/>
          <a:lstStyle/>
          <a:p>
            <a:fld id="{3A44AB11-ED51-4041-ABF3-98774B656127}" type="slidenum">
              <a:rPr lang="en-CH" smtClean="0"/>
              <a:t>26</a:t>
            </a:fld>
            <a:endParaRPr lang="en-CH"/>
          </a:p>
        </p:txBody>
      </p:sp>
    </p:spTree>
    <p:extLst>
      <p:ext uri="{BB962C8B-B14F-4D97-AF65-F5344CB8AC3E}">
        <p14:creationId xmlns:p14="http://schemas.microsoft.com/office/powerpoint/2010/main" val="2737544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We also evaluate </a:t>
            </a:r>
            <a:r>
              <a:rPr lang="en-GB" sz="1800" dirty="0">
                <a:effectLst/>
                <a:latin typeface="LinLibertineTB"/>
              </a:rPr>
              <a:t>LEAPER’s accuracy for transferring base models across various applications on the same edge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LinLibertineT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inLibertineTB"/>
              </a:rPr>
              <a:t>Our here we trained a model for BLSTM and transferred to different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inLibertineTB"/>
              </a:rPr>
              <a:t>Each bar represents the amount of samples used from the target application</a:t>
            </a:r>
            <a:endParaRPr lang="en-GB" dirty="0"/>
          </a:p>
          <a:p>
            <a:endParaRPr lang="en-CH" dirty="0"/>
          </a:p>
          <a:p>
            <a:endParaRPr lang="en-CH" dirty="0"/>
          </a:p>
          <a:p>
            <a:r>
              <a:rPr lang="en-GB" dirty="0"/>
              <a:t>A</a:t>
            </a:r>
            <a:r>
              <a:rPr lang="en-CH" dirty="0"/>
              <a:t>pplications benefits </a:t>
            </a:r>
            <a:r>
              <a:rPr lang="en-GB" dirty="0" err="1"/>
              <a:t>wi</a:t>
            </a:r>
            <a:r>
              <a:rPr lang="en-CH" dirty="0"/>
              <a:t>th more samples because distribution changes between applica</a:t>
            </a:r>
            <a:r>
              <a:rPr lang="en-GB" dirty="0" err="1"/>
              <a:t>ti</a:t>
            </a:r>
            <a:r>
              <a:rPr lang="en-CH" dirty="0"/>
              <a:t>on but most of the gains happen in 5 samples</a:t>
            </a:r>
          </a:p>
        </p:txBody>
      </p:sp>
      <p:sp>
        <p:nvSpPr>
          <p:cNvPr id="4" name="Slide Number Placeholder 3"/>
          <p:cNvSpPr>
            <a:spLocks noGrp="1"/>
          </p:cNvSpPr>
          <p:nvPr>
            <p:ph type="sldNum" sz="quarter" idx="5"/>
          </p:nvPr>
        </p:nvSpPr>
        <p:spPr/>
        <p:txBody>
          <a:bodyPr/>
          <a:lstStyle/>
          <a:p>
            <a:fld id="{3A44AB11-ED51-4041-ABF3-98774B656127}" type="slidenum">
              <a:rPr lang="en-CH" smtClean="0"/>
              <a:t>27</a:t>
            </a:fld>
            <a:endParaRPr lang="en-CH"/>
          </a:p>
        </p:txBody>
      </p:sp>
    </p:spTree>
    <p:extLst>
      <p:ext uri="{BB962C8B-B14F-4D97-AF65-F5344CB8AC3E}">
        <p14:creationId xmlns:p14="http://schemas.microsoft.com/office/powerpoint/2010/main" val="1528959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We also evaluate </a:t>
            </a:r>
            <a:r>
              <a:rPr lang="en-GB" sz="1800" dirty="0">
                <a:effectLst/>
                <a:latin typeface="LinLibertineTB"/>
              </a:rPr>
              <a:t>LEAPER’s accuracy for transferring base models across various applications on the same edge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LinLibertineT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inLibertineTB"/>
              </a:rPr>
              <a:t>Our here we trained a model for BLSTM and transferred to different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inLibertineTB"/>
              </a:rPr>
              <a:t>Each bar represents the amount of samples used from the target application</a:t>
            </a:r>
            <a:endParaRPr lang="en-GB" dirty="0"/>
          </a:p>
          <a:p>
            <a:endParaRPr lang="en-CH" dirty="0"/>
          </a:p>
          <a:p>
            <a:endParaRPr lang="en-CH" dirty="0"/>
          </a:p>
          <a:p>
            <a:r>
              <a:rPr lang="en-GB" dirty="0"/>
              <a:t>A</a:t>
            </a:r>
            <a:r>
              <a:rPr lang="en-CH" dirty="0"/>
              <a:t>pplications benefits </a:t>
            </a:r>
            <a:r>
              <a:rPr lang="en-GB" dirty="0" err="1"/>
              <a:t>wi</a:t>
            </a:r>
            <a:r>
              <a:rPr lang="en-CH" dirty="0"/>
              <a:t>th more samples because distribution changes between applica</a:t>
            </a:r>
            <a:r>
              <a:rPr lang="en-GB" dirty="0" err="1"/>
              <a:t>ti</a:t>
            </a:r>
            <a:r>
              <a:rPr lang="en-CH" dirty="0"/>
              <a:t>on but most of the gains happen in 5 samples</a:t>
            </a:r>
          </a:p>
        </p:txBody>
      </p:sp>
      <p:sp>
        <p:nvSpPr>
          <p:cNvPr id="4" name="Slide Number Placeholder 3"/>
          <p:cNvSpPr>
            <a:spLocks noGrp="1"/>
          </p:cNvSpPr>
          <p:nvPr>
            <p:ph type="sldNum" sz="quarter" idx="5"/>
          </p:nvPr>
        </p:nvSpPr>
        <p:spPr/>
        <p:txBody>
          <a:bodyPr/>
          <a:lstStyle/>
          <a:p>
            <a:fld id="{3A44AB11-ED51-4041-ABF3-98774B656127}" type="slidenum">
              <a:rPr lang="en-CH" smtClean="0"/>
              <a:t>28</a:t>
            </a:fld>
            <a:endParaRPr lang="en-CH"/>
          </a:p>
        </p:txBody>
      </p:sp>
    </p:spTree>
    <p:extLst>
      <p:ext uri="{BB962C8B-B14F-4D97-AF65-F5344CB8AC3E}">
        <p14:creationId xmlns:p14="http://schemas.microsoft.com/office/powerpoint/2010/main" val="863145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inLibertineT"/>
              </a:rPr>
              <a:t>We also evaluate the accuracy of our base mode in predicting exec time, resource utilization for new optimization options that are not part of our training set. The model was trained using data collected by design of experiment technique.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inLibertineT"/>
              </a:rPr>
              <a:t>And compare other ML-based techniques, </a:t>
            </a:r>
            <a:r>
              <a:rPr lang="en-GB" sz="1800" dirty="0" err="1">
                <a:effectLst/>
                <a:latin typeface="LinLibertineT"/>
              </a:rPr>
              <a:t>XGBoost</a:t>
            </a:r>
            <a:r>
              <a:rPr lang="en-GB" sz="1800" dirty="0">
                <a:effectLst/>
                <a:latin typeface="LinLibertineT"/>
              </a:rPr>
              <a:t>, NN, and Decision Trees.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CH" dirty="0"/>
          </a:p>
        </p:txBody>
      </p:sp>
      <p:sp>
        <p:nvSpPr>
          <p:cNvPr id="4" name="Slide Number Placeholder 3"/>
          <p:cNvSpPr>
            <a:spLocks noGrp="1"/>
          </p:cNvSpPr>
          <p:nvPr>
            <p:ph type="sldNum" sz="quarter" idx="5"/>
          </p:nvPr>
        </p:nvSpPr>
        <p:spPr/>
        <p:txBody>
          <a:bodyPr/>
          <a:lstStyle/>
          <a:p>
            <a:fld id="{3A44AB11-ED51-4041-ABF3-98774B656127}" type="slidenum">
              <a:rPr lang="en-CH" smtClean="0"/>
              <a:t>29</a:t>
            </a:fld>
            <a:endParaRPr lang="en-CH"/>
          </a:p>
        </p:txBody>
      </p:sp>
    </p:spTree>
    <p:extLst>
      <p:ext uri="{BB962C8B-B14F-4D97-AF65-F5344CB8AC3E}">
        <p14:creationId xmlns:p14="http://schemas.microsoft.com/office/powerpoint/2010/main" val="1087765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3A44AB11-ED51-4041-ABF3-98774B656127}" type="slidenum">
              <a:rPr lang="en-CH" smtClean="0"/>
              <a:t>30</a:t>
            </a:fld>
            <a:endParaRPr lang="en-CH"/>
          </a:p>
        </p:txBody>
      </p:sp>
    </p:spTree>
    <p:extLst>
      <p:ext uri="{BB962C8B-B14F-4D97-AF65-F5344CB8AC3E}">
        <p14:creationId xmlns:p14="http://schemas.microsoft.com/office/powerpoint/2010/main" val="235968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 of my talk.</a:t>
            </a:r>
          </a:p>
          <a:p>
            <a:endParaRPr lang="en-US" dirty="0"/>
          </a:p>
          <a:p>
            <a:r>
              <a:rPr lang="en-US" dirty="0"/>
              <a:t>First, I am going to start with the motivation for this work</a:t>
            </a:r>
          </a:p>
        </p:txBody>
      </p:sp>
      <p:sp>
        <p:nvSpPr>
          <p:cNvPr id="4" name="Slide Number Placeholder 3"/>
          <p:cNvSpPr>
            <a:spLocks noGrp="1"/>
          </p:cNvSpPr>
          <p:nvPr>
            <p:ph type="sldNum" sz="quarter" idx="5"/>
          </p:nvPr>
        </p:nvSpPr>
        <p:spPr/>
        <p:txBody>
          <a:bodyPr/>
          <a:lstStyle/>
          <a:p>
            <a:fld id="{3A44AB11-ED51-4041-ABF3-98774B656127}" type="slidenum">
              <a:rPr lang="en-CH" smtClean="0"/>
              <a:t>3</a:t>
            </a:fld>
            <a:endParaRPr lang="en-CH"/>
          </a:p>
        </p:txBody>
      </p:sp>
    </p:spTree>
    <p:extLst>
      <p:ext uri="{BB962C8B-B14F-4D97-AF65-F5344CB8AC3E}">
        <p14:creationId xmlns:p14="http://schemas.microsoft.com/office/powerpoint/2010/main" val="1287545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many more evaluation results:</a:t>
            </a:r>
          </a:p>
          <a:p>
            <a:pPr>
              <a:lnSpc>
                <a:spcPct val="120000"/>
              </a:lnSpc>
            </a:pPr>
            <a:r>
              <a:rPr lang="en-US" sz="2600" dirty="0"/>
              <a:t>Accuracy analysis for </a:t>
            </a:r>
            <a:r>
              <a:rPr lang="en-US" sz="2600" b="1" dirty="0">
                <a:solidFill>
                  <a:srgbClr val="C00000"/>
                </a:solidFill>
              </a:rPr>
              <a:t>transferring resource usage models, time cost analysis, </a:t>
            </a:r>
            <a:r>
              <a:rPr lang="en-US" sz="2600" b="1" dirty="0" err="1">
                <a:solidFill>
                  <a:srgbClr val="C00000"/>
                </a:solidFill>
              </a:rPr>
              <a:t>explainability</a:t>
            </a:r>
            <a:r>
              <a:rPr lang="en-US" sz="2600" b="1" dirty="0">
                <a:solidFill>
                  <a:srgbClr val="C00000"/>
                </a:solidFill>
              </a:rPr>
              <a:t> analysis </a:t>
            </a:r>
            <a:r>
              <a:rPr lang="en-US" sz="2600" b="1" dirty="0" err="1">
                <a:solidFill>
                  <a:srgbClr val="C00000"/>
                </a:solidFill>
              </a:rPr>
              <a:t>etc</a:t>
            </a:r>
            <a:endParaRPr lang="en-US" sz="2600" b="1" dirty="0"/>
          </a:p>
          <a:p>
            <a:pPr marL="457200" lvl="1" indent="0">
              <a:lnSpc>
                <a:spcPct val="120000"/>
              </a:lnSpc>
              <a:buNone/>
            </a:pPr>
            <a:endParaRPr lang="en-US" sz="2200" dirty="0"/>
          </a:p>
          <a:p>
            <a:r>
              <a:rPr lang="en-US" dirty="0"/>
              <a:t>…in the paper.</a:t>
            </a:r>
          </a:p>
        </p:txBody>
      </p:sp>
      <p:sp>
        <p:nvSpPr>
          <p:cNvPr id="4" name="Slide Number Placeholder 3"/>
          <p:cNvSpPr>
            <a:spLocks noGrp="1"/>
          </p:cNvSpPr>
          <p:nvPr>
            <p:ph type="sldNum" sz="quarter" idx="5"/>
          </p:nvPr>
        </p:nvSpPr>
        <p:spPr/>
        <p:txBody>
          <a:bodyPr/>
          <a:lstStyle/>
          <a:p>
            <a:fld id="{3A44AB11-ED51-4041-ABF3-98774B656127}" type="slidenum">
              <a:rPr lang="en-CH" smtClean="0"/>
              <a:t>31</a:t>
            </a:fld>
            <a:endParaRPr lang="en-CH"/>
          </a:p>
        </p:txBody>
      </p:sp>
    </p:spTree>
    <p:extLst>
      <p:ext uri="{BB962C8B-B14F-4D97-AF65-F5344CB8AC3E}">
        <p14:creationId xmlns:p14="http://schemas.microsoft.com/office/powerpoint/2010/main" val="2261927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details we encourage you to read our paper</a:t>
            </a:r>
          </a:p>
        </p:txBody>
      </p:sp>
      <p:sp>
        <p:nvSpPr>
          <p:cNvPr id="4" name="Slide Number Placeholder 3"/>
          <p:cNvSpPr>
            <a:spLocks noGrp="1"/>
          </p:cNvSpPr>
          <p:nvPr>
            <p:ph type="sldNum" sz="quarter" idx="5"/>
          </p:nvPr>
        </p:nvSpPr>
        <p:spPr/>
        <p:txBody>
          <a:bodyPr/>
          <a:lstStyle/>
          <a:p>
            <a:fld id="{3A44AB11-ED51-4041-ABF3-98774B656127}" type="slidenum">
              <a:rPr lang="en-CH" smtClean="0"/>
              <a:t>32</a:t>
            </a:fld>
            <a:endParaRPr lang="en-CH"/>
          </a:p>
        </p:txBody>
      </p:sp>
    </p:spTree>
    <p:extLst>
      <p:ext uri="{BB962C8B-B14F-4D97-AF65-F5344CB8AC3E}">
        <p14:creationId xmlns:p14="http://schemas.microsoft.com/office/powerpoint/2010/main" val="3469927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conclude my talk</a:t>
            </a:r>
          </a:p>
        </p:txBody>
      </p:sp>
      <p:sp>
        <p:nvSpPr>
          <p:cNvPr id="4" name="Slide Number Placeholder 3"/>
          <p:cNvSpPr>
            <a:spLocks noGrp="1"/>
          </p:cNvSpPr>
          <p:nvPr>
            <p:ph type="sldNum" sz="quarter" idx="5"/>
          </p:nvPr>
        </p:nvSpPr>
        <p:spPr/>
        <p:txBody>
          <a:bodyPr/>
          <a:lstStyle/>
          <a:p>
            <a:fld id="{3A44AB11-ED51-4041-ABF3-98774B656127}" type="slidenum">
              <a:rPr lang="en-CH" smtClean="0"/>
              <a:t>33</a:t>
            </a:fld>
            <a:endParaRPr lang="en-CH"/>
          </a:p>
        </p:txBody>
      </p:sp>
    </p:spTree>
    <p:extLst>
      <p:ext uri="{BB962C8B-B14F-4D97-AF65-F5344CB8AC3E}">
        <p14:creationId xmlns:p14="http://schemas.microsoft.com/office/powerpoint/2010/main" val="3481784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introduced LEAPER, a transferring learning based framework where we advocate </a:t>
            </a:r>
            <a:r>
              <a:rPr lang="en-US" sz="1200" dirty="0">
                <a:solidFill>
                  <a:schemeClr val="tx1"/>
                </a:solidFill>
                <a:latin typeface="Corbel" panose="020B0503020204020204" pitchFamily="34" charset="0"/>
              </a:rPr>
              <a:t>for the </a:t>
            </a:r>
            <a:r>
              <a:rPr lang="en-US" sz="1200" b="1" dirty="0">
                <a:solidFill>
                  <a:srgbClr val="C00000"/>
                </a:solidFill>
                <a:latin typeface="Corbel" panose="020B0503020204020204" pitchFamily="34" charset="0"/>
              </a:rPr>
              <a:t>transfer of previously trained models</a:t>
            </a:r>
            <a:r>
              <a:rPr lang="en-US" sz="1200" b="1" dirty="0">
                <a:solidFill>
                  <a:schemeClr val="tx1"/>
                </a:solidFill>
                <a:latin typeface="Corbel" panose="020B0503020204020204" pitchFamily="34" charset="0"/>
              </a:rPr>
              <a:t> </a:t>
            </a:r>
            <a:r>
              <a:rPr lang="en-US" sz="1200" dirty="0">
                <a:solidFill>
                  <a:schemeClr val="tx1"/>
                </a:solidFill>
                <a:latin typeface="Corbel" panose="020B0503020204020204" pitchFamily="34" charset="0"/>
              </a:rPr>
              <a:t>to predict the performance and resource usage for FPGA-based systems</a:t>
            </a:r>
          </a:p>
          <a:p>
            <a:endParaRPr lang="en-US" sz="1200" b="1" dirty="0">
              <a:solidFill>
                <a:schemeClr val="tx1"/>
              </a:solidFill>
              <a:latin typeface="Corbel" panose="020B0503020204020204" pitchFamily="34" charset="0"/>
            </a:endParaRPr>
          </a:p>
          <a:p>
            <a:r>
              <a:rPr lang="en-US" sz="1200" b="1" dirty="0">
                <a:solidFill>
                  <a:srgbClr val="000CFF"/>
                </a:solidFill>
                <a:latin typeface="Corbel" panose="020B0503020204020204" pitchFamily="34" charset="0"/>
              </a:rPr>
              <a:t>LEAPER</a:t>
            </a:r>
            <a:r>
              <a:rPr lang="en-US" sz="1200" dirty="0">
                <a:solidFill>
                  <a:schemeClr val="tx1"/>
                </a:solidFill>
                <a:latin typeface="Corbel" panose="020B0503020204020204" pitchFamily="34" charset="0"/>
              </a:rPr>
              <a:t> is </a:t>
            </a:r>
            <a:r>
              <a:rPr lang="en-US" sz="1200" b="1" dirty="0">
                <a:solidFill>
                  <a:srgbClr val="000CFF"/>
                </a:solidFill>
                <a:latin typeface="Corbel" panose="020B0503020204020204" pitchFamily="34" charset="0"/>
              </a:rPr>
              <a:t>cheaper</a:t>
            </a:r>
            <a:r>
              <a:rPr lang="en-US" sz="1200" dirty="0">
                <a:solidFill>
                  <a:schemeClr val="tx1"/>
                </a:solidFill>
                <a:latin typeface="Corbel" panose="020B0503020204020204" pitchFamily="34" charset="0"/>
              </a:rPr>
              <a:t> (with 5-shot), </a:t>
            </a:r>
            <a:r>
              <a:rPr lang="en-US" sz="1200" b="1" dirty="0">
                <a:solidFill>
                  <a:srgbClr val="000CFF"/>
                </a:solidFill>
                <a:latin typeface="Corbel" panose="020B0503020204020204" pitchFamily="34" charset="0"/>
              </a:rPr>
              <a:t>faster</a:t>
            </a:r>
            <a:r>
              <a:rPr lang="en-US" sz="1200" dirty="0">
                <a:solidFill>
                  <a:schemeClr val="tx1"/>
                </a:solidFill>
                <a:latin typeface="Corbel" panose="020B0503020204020204" pitchFamily="34" charset="0"/>
              </a:rPr>
              <a:t> (up to 10x), </a:t>
            </a:r>
            <a:r>
              <a:rPr lang="en-US" sz="1200" b="1" dirty="0">
                <a:solidFill>
                  <a:srgbClr val="000CFF"/>
                </a:solidFill>
                <a:latin typeface="Corbel" panose="020B0503020204020204" pitchFamily="34" charset="0"/>
              </a:rPr>
              <a:t>highly accurate </a:t>
            </a:r>
            <a:r>
              <a:rPr lang="en-US" sz="1200" dirty="0">
                <a:solidFill>
                  <a:schemeClr val="tx1"/>
                </a:solidFill>
                <a:latin typeface="Corbel" panose="020B0503020204020204" pitchFamily="34" charset="0"/>
              </a:rPr>
              <a:t>(85%) at </a:t>
            </a:r>
            <a:r>
              <a:rPr lang="en-US" sz="1200" b="1" dirty="0">
                <a:solidFill>
                  <a:srgbClr val="000CFF"/>
                </a:solidFill>
                <a:latin typeface="Corbel" panose="020B0503020204020204" pitchFamily="34" charset="0"/>
              </a:rPr>
              <a:t>predicting performance and resource usage </a:t>
            </a:r>
            <a:r>
              <a:rPr lang="en-US" sz="1200" dirty="0">
                <a:solidFill>
                  <a:schemeClr val="tx1"/>
                </a:solidFill>
                <a:latin typeface="Corbel" panose="020B0503020204020204" pitchFamily="34" charset="0"/>
              </a:rPr>
              <a:t>in a new environment than building model from scratch</a:t>
            </a:r>
          </a:p>
          <a:p>
            <a:endParaRPr lang="en-US" sz="1200" dirty="0">
              <a:solidFill>
                <a:schemeClr val="tx1"/>
              </a:solidFill>
              <a:latin typeface="Corbel" panose="020B0503020204020204" pitchFamily="34" charset="0"/>
            </a:endParaRPr>
          </a:p>
        </p:txBody>
      </p:sp>
      <p:sp>
        <p:nvSpPr>
          <p:cNvPr id="4" name="Slide Number Placeholder 3"/>
          <p:cNvSpPr>
            <a:spLocks noGrp="1"/>
          </p:cNvSpPr>
          <p:nvPr>
            <p:ph type="sldNum" sz="quarter" idx="5"/>
          </p:nvPr>
        </p:nvSpPr>
        <p:spPr/>
        <p:txBody>
          <a:bodyPr/>
          <a:lstStyle/>
          <a:p>
            <a:fld id="{3A44AB11-ED51-4041-ABF3-98774B656127}" type="slidenum">
              <a:rPr lang="en-CH" smtClean="0"/>
              <a:t>34</a:t>
            </a:fld>
            <a:endParaRPr lang="en-CH"/>
          </a:p>
        </p:txBody>
      </p:sp>
    </p:spTree>
    <p:extLst>
      <p:ext uri="{BB962C8B-B14F-4D97-AF65-F5344CB8AC3E}">
        <p14:creationId xmlns:p14="http://schemas.microsoft.com/office/powerpoint/2010/main" val="1987654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LinLibertineT"/>
              </a:rPr>
              <a:t>We hope LEAPER it will inspire the development of new </a:t>
            </a:r>
            <a:r>
              <a:rPr lang="en-GB" sz="1200" dirty="0" err="1">
                <a:effectLst/>
                <a:latin typeface="LinLibertineT"/>
              </a:rPr>
              <a:t>modeling</a:t>
            </a:r>
            <a:r>
              <a:rPr lang="en-GB" sz="1200" dirty="0">
                <a:effectLst/>
                <a:latin typeface="LinLibertineT"/>
              </a:rPr>
              <a:t> techniques for FPGAs.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accent1">
                  <a:lumMod val="50000"/>
                </a:schemeClr>
              </a:solidFill>
              <a:latin typeface="Palatino Linotype" panose="0204050205050503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50000"/>
                  </a:schemeClr>
                </a:solidFill>
                <a:latin typeface="Palatino Linotype" panose="02040502050505030304" pitchFamily="18" charset="0"/>
              </a:rPr>
              <a:t>Thank you. I will be happy to take any questions</a:t>
            </a:r>
          </a:p>
        </p:txBody>
      </p:sp>
      <p:sp>
        <p:nvSpPr>
          <p:cNvPr id="4" name="Slide Number Placeholder 3"/>
          <p:cNvSpPr>
            <a:spLocks noGrp="1"/>
          </p:cNvSpPr>
          <p:nvPr>
            <p:ph type="sldNum" sz="quarter" idx="5"/>
          </p:nvPr>
        </p:nvSpPr>
        <p:spPr/>
        <p:txBody>
          <a:bodyPr/>
          <a:lstStyle/>
          <a:p>
            <a:fld id="{7BD793F4-8E1E-4CDB-AE5F-DC093960CF4B}" type="slidenum">
              <a:rPr lang="en-CH" smtClean="0"/>
              <a:t>35</a:t>
            </a:fld>
            <a:endParaRPr lang="en-CH"/>
          </a:p>
        </p:txBody>
      </p:sp>
    </p:spTree>
    <p:extLst>
      <p:ext uri="{BB962C8B-B14F-4D97-AF65-F5344CB8AC3E}">
        <p14:creationId xmlns:p14="http://schemas.microsoft.com/office/powerpoint/2010/main" val="85438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[CLICK]</a:t>
            </a:r>
          </a:p>
          <a:p>
            <a:r>
              <a:rPr lang="en-US" baseline="0" dirty="0"/>
              <a:t>FPGAs provide a tradeoff between programmability and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t</a:t>
            </a:r>
            <a:r>
              <a:rPr lang="en-US" baseline="0" dirty="0"/>
              <a:t>he need for energy efficiency and flexible acceleration has boosted the widespread adoption of FPGAs, </a:t>
            </a:r>
            <a:r>
              <a:rPr lang="en-CH" dirty="0"/>
              <a:t>From collision detection in particle physics to atmospheric and geneome sequencing,</a:t>
            </a:r>
            <a:r>
              <a:rPr lang="en-US" sz="1200" b="1" dirty="0"/>
              <a:t>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H" dirty="0"/>
          </a:p>
        </p:txBody>
      </p:sp>
      <p:sp>
        <p:nvSpPr>
          <p:cNvPr id="4" name="Slide Number Placeholder 3"/>
          <p:cNvSpPr>
            <a:spLocks noGrp="1"/>
          </p:cNvSpPr>
          <p:nvPr>
            <p:ph type="sldNum" sz="quarter" idx="5"/>
          </p:nvPr>
        </p:nvSpPr>
        <p:spPr/>
        <p:txBody>
          <a:bodyPr/>
          <a:lstStyle/>
          <a:p>
            <a:fld id="{3A44AB11-ED51-4041-ABF3-98774B656127}" type="slidenum">
              <a:rPr lang="en-CH" smtClean="0"/>
              <a:t>4</a:t>
            </a:fld>
            <a:endParaRPr lang="en-CH"/>
          </a:p>
        </p:txBody>
      </p:sp>
    </p:spTree>
    <p:extLst>
      <p:ext uri="{BB962C8B-B14F-4D97-AF65-F5344CB8AC3E}">
        <p14:creationId xmlns:p14="http://schemas.microsoft.com/office/powerpoint/2010/main" val="353885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  biggest issue with FPGA is it’s low productivity. Let’s look a typical accelerator implementation process on an FPGA </a:t>
            </a:r>
            <a:r>
              <a:rPr lang="en-US" b="1" dirty="0"/>
              <a:t>[CLICK]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suppose we want to implement an accelerator for an application.</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Nowadays, we</a:t>
            </a:r>
            <a:r>
              <a:rPr lang="en-US" dirty="0"/>
              <a:t> can start with High-level Synthesis where we use C/C++ for designing.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 designer can choose different optimization options, </a:t>
            </a:r>
            <a:r>
              <a:rPr lang="en-US" dirty="0" err="1"/>
              <a:t>eg.</a:t>
            </a:r>
            <a:r>
              <a:rPr lang="en-US" dirty="0"/>
              <a:t>, </a:t>
            </a:r>
            <a:r>
              <a:rPr lang="en-US" dirty="0" err="1"/>
              <a:t>pipeling</a:t>
            </a:r>
            <a:r>
              <a:rPr lang="en-US" dirty="0"/>
              <a:t>, array partitioning, reshaping,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[CLICK] </a:t>
            </a:r>
            <a:r>
              <a:rPr lang="en-US" dirty="0"/>
              <a:t>The </a:t>
            </a:r>
            <a:r>
              <a:rPr lang="en-GB" sz="1800" dirty="0">
                <a:effectLst/>
                <a:latin typeface="LinLibertineT"/>
              </a:rPr>
              <a:t>configuration space of an application can be really large which could have thousand of options and there are  complex interactions among its configuration options cause many developers to explore optimization techniques in an ad-hoc manner </a:t>
            </a:r>
            <a:endParaRPr lang="en-GB"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Then we go through a </a:t>
            </a:r>
            <a:r>
              <a:rPr lang="en-GB" sz="1800" dirty="0">
                <a:effectLst/>
                <a:latin typeface="LinLibertineT"/>
              </a:rPr>
              <a:t>time-consuming accelerator synthesis and implementation process </a:t>
            </a:r>
            <a:r>
              <a:rPr lang="en-US" sz="1800" b="1" dirty="0"/>
              <a:t>[CLICK]</a:t>
            </a:r>
            <a:endParaRPr lang="en-GB" sz="1800" dirty="0">
              <a:effectLst/>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[CLICK] </a:t>
            </a:r>
            <a:r>
              <a:rPr lang="en-GB" sz="1800" dirty="0">
                <a:effectLst/>
                <a:latin typeface="LinLibertineT"/>
              </a:rPr>
              <a:t>To finally generate a bitstream for an FPGA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inLibertineT"/>
              </a:rPr>
              <a:t> This is an iterative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[CLICK] </a:t>
            </a:r>
            <a:r>
              <a:rPr lang="en-US" sz="1800" b="0" dirty="0"/>
              <a:t>Therefore, because of this low productivity a</a:t>
            </a:r>
            <a:r>
              <a:rPr lang="en-GB" sz="1800" b="0" dirty="0">
                <a:effectLst/>
                <a:latin typeface="LinLibertineT"/>
              </a:rPr>
              <a:t> </a:t>
            </a:r>
            <a:r>
              <a:rPr lang="en-GB" sz="1800" dirty="0">
                <a:effectLst/>
                <a:latin typeface="LinLibertineT"/>
              </a:rPr>
              <a:t>common challenge that past works have faced is how to evaluate the performance (or resource usage) of an accelerator implementation in a reasonable amount of time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inLibertineT"/>
              </a:rPr>
              <a:t>To overcome this problem, researchers have recently employed machine learning (ML)-based techniques to predict the performance and resource usage of a given accelerator implementation quickly from application or HLS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3A44AB11-ED51-4041-ABF3-98774B656127}" type="slidenum">
              <a:rPr lang="en-CH" smtClean="0"/>
              <a:t>5</a:t>
            </a:fld>
            <a:endParaRPr lang="en-CH"/>
          </a:p>
        </p:txBody>
      </p:sp>
    </p:spTree>
    <p:extLst>
      <p:ext uri="{BB962C8B-B14F-4D97-AF65-F5344CB8AC3E}">
        <p14:creationId xmlns:p14="http://schemas.microsoft.com/office/powerpoint/2010/main" val="397511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Let’s look at the main shortcoming of a traditional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For example if we have an low-end edge FPGA, which </a:t>
            </a:r>
            <a:r>
              <a:rPr lang="en-GB" sz="2800" dirty="0"/>
              <a:t>are small, FPGA bitstream generation is faster compared to generating bitstream for a high-end FPGA. FPGAs are cheaper and more affordable.</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[CLICK]</a:t>
            </a:r>
            <a:r>
              <a:rPr lang="en-GB" sz="1800" b="1" dirty="0"/>
              <a:t> </a:t>
            </a:r>
            <a:r>
              <a:rPr lang="en-GB" sz="1800" dirty="0"/>
              <a:t>randomly select hundreds or thousands of optimization options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[CLICK]</a:t>
            </a:r>
            <a:r>
              <a:rPr lang="en-GB" sz="1800" dirty="0"/>
              <a:t> and execute these options on FPGA.</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[CLICK] </a:t>
            </a:r>
            <a:r>
              <a:rPr lang="en-GB" sz="1800" dirty="0">
                <a:effectLst/>
                <a:latin typeface="LinLibertineT"/>
              </a:rPr>
              <a:t>This way we collect large number of samples by going through extremely time-consuming FPGA process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[CLICK]</a:t>
            </a:r>
            <a:r>
              <a:rPr lang="en-GB" sz="1800" b="1" dirty="0">
                <a:effectLst/>
                <a:latin typeface="LinLibertineT"/>
              </a:rPr>
              <a:t> </a:t>
            </a:r>
            <a:r>
              <a:rPr lang="en-GB" sz="1800" dirty="0">
                <a:effectLst/>
                <a:latin typeface="LinLibertineT"/>
              </a:rPr>
              <a:t>train an ML model as models trained using a limited number of samples are prone to serious </a:t>
            </a:r>
            <a:r>
              <a:rPr lang="en-GB" sz="1800" dirty="0">
                <a:effectLst/>
                <a:latin typeface="LinLibertineTI"/>
              </a:rPr>
              <a:t>overfitting </a:t>
            </a:r>
            <a:r>
              <a:rPr lang="en-GB" sz="1800" dirty="0">
                <a:effectLst/>
                <a:latin typeface="LinLibertineT"/>
              </a:rPr>
              <a:t>problems </a:t>
            </a:r>
            <a:endParaRPr lang="en-GB" sz="1800" dirty="0"/>
          </a:p>
          <a:p>
            <a:r>
              <a:rPr lang="en-US" sz="1800" b="1" dirty="0"/>
              <a:t>[CLICK]</a:t>
            </a:r>
            <a:r>
              <a:rPr lang="en-US" sz="1800" dirty="0"/>
              <a:t>Then if we change an application or a device usually. For example a high-end FPGA which is expensive, slow bitstream generation, and not easily accessible as it requires integration with server-grad host CPU</a:t>
            </a:r>
          </a:p>
          <a:p>
            <a:r>
              <a:rPr lang="en-US" sz="1800" dirty="0"/>
              <a:t>we need to perform the complete process again, which takes days.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[CLICK] </a:t>
            </a:r>
            <a:r>
              <a:rPr lang="en-GB" sz="1800" dirty="0">
                <a:effectLst/>
                <a:latin typeface="LinLibertineT"/>
              </a:rPr>
              <a:t>Because these ML-based predictors are trained for specific workloads, fixed hardware, and/or a set of inputs </a:t>
            </a:r>
            <a:endParaRPr lang="en-GB" sz="1800" dirty="0"/>
          </a:p>
        </p:txBody>
      </p:sp>
      <p:sp>
        <p:nvSpPr>
          <p:cNvPr id="4" name="Slide Number Placeholder 3"/>
          <p:cNvSpPr>
            <a:spLocks noGrp="1"/>
          </p:cNvSpPr>
          <p:nvPr>
            <p:ph type="sldNum" sz="quarter" idx="10"/>
          </p:nvPr>
        </p:nvSpPr>
        <p:spPr/>
        <p:txBody>
          <a:bodyPr/>
          <a:lstStyle/>
          <a:p>
            <a:fld id="{2B71F7F3-9543-40DF-A656-8B6347E0E941}" type="slidenum">
              <a:rPr lang="en-US" smtClean="0"/>
              <a:t>6</a:t>
            </a:fld>
            <a:endParaRPr lang="en-US"/>
          </a:p>
        </p:txBody>
      </p:sp>
    </p:spTree>
    <p:extLst>
      <p:ext uri="{BB962C8B-B14F-4D97-AF65-F5344CB8AC3E}">
        <p14:creationId xmlns:p14="http://schemas.microsoft.com/office/powerpoint/2010/main" val="330198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our work is to overcome</a:t>
            </a:r>
          </a:p>
          <a:p>
            <a:endParaRPr lang="en-US" dirty="0"/>
          </a:p>
        </p:txBody>
      </p:sp>
      <p:sp>
        <p:nvSpPr>
          <p:cNvPr id="4" name="Slide Number Placeholder 3"/>
          <p:cNvSpPr>
            <a:spLocks noGrp="1"/>
          </p:cNvSpPr>
          <p:nvPr>
            <p:ph type="sldNum" sz="quarter" idx="5"/>
          </p:nvPr>
        </p:nvSpPr>
        <p:spPr/>
        <p:txBody>
          <a:bodyPr/>
          <a:lstStyle/>
          <a:p>
            <a:fld id="{3A44AB11-ED51-4041-ABF3-98774B656127}" type="slidenum">
              <a:rPr lang="en-CH" smtClean="0"/>
              <a:t>7</a:t>
            </a:fld>
            <a:endParaRPr lang="en-CH"/>
          </a:p>
        </p:txBody>
      </p:sp>
    </p:spTree>
    <p:extLst>
      <p:ext uri="{BB962C8B-B14F-4D97-AF65-F5344CB8AC3E}">
        <p14:creationId xmlns:p14="http://schemas.microsoft.com/office/powerpoint/2010/main" val="356621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To this end, we propose LEAPER</a:t>
            </a:r>
          </a:p>
          <a:p>
            <a:r>
              <a:rPr lang="en-CH" b="1" dirty="0"/>
              <a:t>[CLICK]</a:t>
            </a:r>
            <a:r>
              <a:rPr lang="en-CH" dirty="0"/>
              <a:t> which is a transfer learning approach for predcition of performance and resource usage in a FPGA base systme</a:t>
            </a:r>
          </a:p>
        </p:txBody>
      </p:sp>
      <p:sp>
        <p:nvSpPr>
          <p:cNvPr id="4" name="Slide Number Placeholder 3"/>
          <p:cNvSpPr>
            <a:spLocks noGrp="1"/>
          </p:cNvSpPr>
          <p:nvPr>
            <p:ph type="sldNum" sz="quarter" idx="5"/>
          </p:nvPr>
        </p:nvSpPr>
        <p:spPr/>
        <p:txBody>
          <a:bodyPr/>
          <a:lstStyle/>
          <a:p>
            <a:fld id="{3A44AB11-ED51-4041-ABF3-98774B656127}" type="slidenum">
              <a:rPr lang="en-CH" smtClean="0"/>
              <a:t>8</a:t>
            </a:fld>
            <a:endParaRPr lang="en-CH"/>
          </a:p>
        </p:txBody>
      </p:sp>
    </p:spTree>
    <p:extLst>
      <p:ext uri="{BB962C8B-B14F-4D97-AF65-F5344CB8AC3E}">
        <p14:creationId xmlns:p14="http://schemas.microsoft.com/office/powerpoint/2010/main" val="388087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LEAPER</a:t>
            </a:r>
          </a:p>
          <a:p>
            <a:endParaRPr lang="en-US" sz="1800" dirty="0"/>
          </a:p>
          <a:p>
            <a:r>
              <a:rPr lang="en-US" sz="1800" b="1" dirty="0"/>
              <a:t>[CLICK]</a:t>
            </a:r>
            <a:r>
              <a:rPr lang="en-US" sz="1800" dirty="0"/>
              <a:t>When we change an application or FPGA we can simply </a:t>
            </a:r>
            <a:r>
              <a:rPr lang="en-US" sz="1800" b="1" dirty="0"/>
              <a:t>[CLICK]</a:t>
            </a:r>
            <a:r>
              <a:rPr lang="en-US" sz="1800" dirty="0"/>
              <a:t> transfer our previously trained model to the new environment and</a:t>
            </a:r>
          </a:p>
          <a:p>
            <a:r>
              <a:rPr lang="en-US" sz="1800" b="1" dirty="0"/>
              <a:t>[CLICK]</a:t>
            </a:r>
            <a:r>
              <a:rPr lang="en-US" sz="1800" dirty="0"/>
              <a:t> use only few samples from the new environment to build an accurate predictor for the new environment</a:t>
            </a:r>
          </a:p>
          <a:p>
            <a:r>
              <a:rPr lang="en-US" sz="1800" b="1" dirty="0"/>
              <a:t>[CLICK]</a:t>
            </a:r>
            <a:r>
              <a:rPr lang="en-US" sz="1800" dirty="0"/>
              <a:t> rather than doing rather than doing random sampling, </a:t>
            </a:r>
          </a:p>
          <a:p>
            <a:r>
              <a:rPr lang="en-US" sz="1800" b="1" dirty="0"/>
              <a:t>[CLICK] </a:t>
            </a:r>
            <a:r>
              <a:rPr lang="en-US" sz="1800" dirty="0"/>
              <a:t>we can use design of </a:t>
            </a:r>
            <a:r>
              <a:rPr lang="en-US" sz="1800" dirty="0" err="1"/>
              <a:t>experiemnts</a:t>
            </a:r>
            <a:r>
              <a:rPr lang="en-US" sz="1800" dirty="0"/>
              <a:t> to select only a few optimization options that are enough</a:t>
            </a:r>
          </a:p>
          <a:p>
            <a:r>
              <a:rPr lang="en-US" sz="1800" b="1" dirty="0"/>
              <a:t>[CLICK]</a:t>
            </a:r>
            <a:r>
              <a:rPr lang="en-US" sz="1800" dirty="0"/>
              <a:t> to explore the complete space and </a:t>
            </a:r>
            <a:r>
              <a:rPr lang="en-US" sz="1800" b="1" dirty="0"/>
              <a:t>[CLICK]  </a:t>
            </a:r>
            <a:r>
              <a:rPr lang="en-US" sz="1800" dirty="0"/>
              <a:t>build an accurate predictor.</a:t>
            </a:r>
          </a:p>
          <a:p>
            <a:endParaRPr lang="en-US" sz="1800" dirty="0"/>
          </a:p>
          <a:p>
            <a:endParaRPr lang="en-US" sz="1800" dirty="0"/>
          </a:p>
          <a:p>
            <a:r>
              <a:rPr lang="en-US" sz="1800" dirty="0"/>
              <a:t>Thus LEAPER, dramatically reduces the design space exploration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p:txBody>
      </p:sp>
      <p:sp>
        <p:nvSpPr>
          <p:cNvPr id="4" name="Slide Number Placeholder 3"/>
          <p:cNvSpPr>
            <a:spLocks noGrp="1"/>
          </p:cNvSpPr>
          <p:nvPr>
            <p:ph type="sldNum" sz="quarter" idx="10"/>
          </p:nvPr>
        </p:nvSpPr>
        <p:spPr/>
        <p:txBody>
          <a:bodyPr/>
          <a:lstStyle/>
          <a:p>
            <a:fld id="{2B71F7F3-9543-40DF-A656-8B6347E0E941}" type="slidenum">
              <a:rPr lang="en-US" smtClean="0"/>
              <a:t>10</a:t>
            </a:fld>
            <a:endParaRPr lang="en-US"/>
          </a:p>
        </p:txBody>
      </p:sp>
    </p:spTree>
    <p:extLst>
      <p:ext uri="{BB962C8B-B14F-4D97-AF65-F5344CB8AC3E}">
        <p14:creationId xmlns:p14="http://schemas.microsoft.com/office/powerpoint/2010/main" val="4098420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011" y="132334"/>
            <a:ext cx="8894602" cy="606084"/>
          </a:xfrm>
          <a:prstGeom prst="rect">
            <a:avLst/>
          </a:prstGeom>
        </p:spPr>
        <p:txBody>
          <a:bodyPr>
            <a:noAutofit/>
          </a:bodyPr>
          <a:lstStyle>
            <a:lvl1pPr>
              <a:defRPr sz="4200" b="1" i="0">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169011" y="936172"/>
            <a:ext cx="8894602" cy="5419543"/>
          </a:xfrm>
          <a:prstGeom prst="rect">
            <a:avLst/>
          </a:prstGeom>
        </p:spPr>
        <p:txBody>
          <a:bodyPr/>
          <a:lstStyle>
            <a:lvl1pPr>
              <a:defRPr sz="2800">
                <a:latin typeface="Lato" panose="020F0502020204030203" pitchFamily="34" charset="77"/>
                <a:cs typeface="Segoe UI" panose="020B0502040204020203" pitchFamily="34" charset="0"/>
              </a:defRPr>
            </a:lvl1pPr>
            <a:lvl2pPr marL="685800" indent="-228600">
              <a:buFont typeface="Cambria" panose="02040503050406030204" pitchFamily="18" charset="0"/>
              <a:buChar char="-"/>
              <a:defRPr sz="2400">
                <a:latin typeface="Lato" panose="020F0502020204030203" pitchFamily="34" charset="77"/>
                <a:cs typeface="Segoe UI" panose="020B0502040204020203" pitchFamily="34" charset="0"/>
              </a:defRPr>
            </a:lvl2pPr>
            <a:lvl3pPr>
              <a:defRPr sz="2000">
                <a:latin typeface="Lato" panose="020F0502020204030203" pitchFamily="34" charset="77"/>
                <a:cs typeface="Segoe UI" panose="020B0502040204020203" pitchFamily="34" charset="0"/>
              </a:defRPr>
            </a:lvl3pPr>
            <a:lvl4pPr>
              <a:defRPr sz="2000">
                <a:latin typeface="Lato" panose="020F0502020204030203" pitchFamily="34" charset="77"/>
                <a:cs typeface="Segoe UI" panose="020B0502040204020203" pitchFamily="34" charset="0"/>
              </a:defRPr>
            </a:lvl4pPr>
            <a:lvl5pPr>
              <a:defRPr sz="2000">
                <a:latin typeface="Lato" panose="020F0502020204030203" pitchFamily="34" charset="77"/>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lide Number Placeholder 5"/>
          <p:cNvSpPr txBox="1">
            <a:spLocks/>
          </p:cNvSpPr>
          <p:nvPr userDrawn="1"/>
        </p:nvSpPr>
        <p:spPr>
          <a:xfrm>
            <a:off x="7977054"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z="1400" smtClean="0">
                <a:latin typeface="Lato" panose="020F0502020204030203" pitchFamily="34" charset="77"/>
                <a:cs typeface="Segoe UI" panose="020B0502040204020203" pitchFamily="34" charset="0"/>
              </a:rPr>
              <a:pPr/>
              <a:t>‹#›</a:t>
            </a:fld>
            <a:endParaRPr lang="en-US" dirty="0">
              <a:latin typeface="Lato" panose="020F0502020204030203" pitchFamily="34" charset="77"/>
              <a:cs typeface="Segoe UI" panose="020B0502040204020203" pitchFamily="34" charset="0"/>
            </a:endParaRPr>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cxnSp>
        <p:nvCxnSpPr>
          <p:cNvPr id="6" name="Straight Connector 5">
            <a:extLst>
              <a:ext uri="{FF2B5EF4-FFF2-40B4-BE49-F238E27FC236}">
                <a16:creationId xmlns:a16="http://schemas.microsoft.com/office/drawing/2014/main" id="{13D6C95C-F5A1-47A0-B338-935B91ACFEDF}"/>
              </a:ext>
            </a:extLst>
          </p:cNvPr>
          <p:cNvCxnSpPr>
            <a:cxnSpLocks/>
          </p:cNvCxnSpPr>
          <p:nvPr userDrawn="1"/>
        </p:nvCxnSpPr>
        <p:spPr>
          <a:xfrm>
            <a:off x="117021" y="831498"/>
            <a:ext cx="8894601"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06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B6571078-45FA-4BA5-9BE9-4C6ADE012FE3}" type="slidenum">
              <a:rPr lang="en-CH" smtClean="0"/>
              <a:t>‹#›</a:t>
            </a:fld>
            <a:endParaRPr lang="en-CH"/>
          </a:p>
        </p:txBody>
      </p:sp>
    </p:spTree>
    <p:extLst>
      <p:ext uri="{BB962C8B-B14F-4D97-AF65-F5344CB8AC3E}">
        <p14:creationId xmlns:p14="http://schemas.microsoft.com/office/powerpoint/2010/main" val="45811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B6571078-45FA-4BA5-9BE9-4C6ADE012FE3}" type="slidenum">
              <a:rPr lang="en-CH" smtClean="0"/>
              <a:t>‹#›</a:t>
            </a:fld>
            <a:endParaRPr lang="en-CH"/>
          </a:p>
        </p:txBody>
      </p:sp>
    </p:spTree>
    <p:extLst>
      <p:ext uri="{BB962C8B-B14F-4D97-AF65-F5344CB8AC3E}">
        <p14:creationId xmlns:p14="http://schemas.microsoft.com/office/powerpoint/2010/main" val="227764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017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8990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253331"/>
            <a:ext cx="7886700" cy="5003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71078-45FA-4BA5-9BE9-4C6ADE012FE3}" type="slidenum">
              <a:rPr lang="en-CH" smtClean="0"/>
              <a:t>‹#›</a:t>
            </a:fld>
            <a:endParaRPr lang="en-CH"/>
          </a:p>
        </p:txBody>
      </p:sp>
    </p:spTree>
    <p:extLst>
      <p:ext uri="{BB962C8B-B14F-4D97-AF65-F5344CB8AC3E}">
        <p14:creationId xmlns:p14="http://schemas.microsoft.com/office/powerpoint/2010/main" val="2649340165"/>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74" r:id="rId4"/>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Lato Black"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tm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arxiv.org/pdf/2208.10606.pdf"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14.sv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918E52C-4B7C-9144-BB78-21CE44F089CF}"/>
              </a:ext>
            </a:extLst>
          </p:cNvPr>
          <p:cNvSpPr txBox="1"/>
          <p:nvPr/>
        </p:nvSpPr>
        <p:spPr>
          <a:xfrm>
            <a:off x="0" y="3990552"/>
            <a:ext cx="9144000" cy="1692771"/>
          </a:xfrm>
          <a:prstGeom prst="rect">
            <a:avLst/>
          </a:prstGeom>
          <a:noFill/>
        </p:spPr>
        <p:txBody>
          <a:bodyPr wrap="square" rtlCol="0">
            <a:spAutoFit/>
          </a:bodyPr>
          <a:lstStyle/>
          <a:p>
            <a:pPr algn="ctr"/>
            <a:r>
              <a:rPr lang="en-US" sz="2800" b="1" u="sng" dirty="0">
                <a:latin typeface="Corbel" panose="020B0503020204020204" pitchFamily="34" charset="0"/>
                <a:cs typeface="Calibri" panose="020F0502020204030204" pitchFamily="34" charset="0"/>
              </a:rPr>
              <a:t>Gagandeep Singh</a:t>
            </a:r>
            <a:r>
              <a:rPr lang="en-US" sz="2400" b="1" dirty="0">
                <a:latin typeface="Corbel" panose="020B0503020204020204" pitchFamily="34" charset="0"/>
                <a:cs typeface="Calibri" panose="020F0502020204030204" pitchFamily="34" charset="0"/>
              </a:rPr>
              <a:t>,  </a:t>
            </a:r>
            <a:r>
              <a:rPr lang="en-US" sz="2400" b="1" dirty="0" err="1">
                <a:latin typeface="Corbel" panose="020B0503020204020204" pitchFamily="34" charset="0"/>
                <a:cs typeface="Calibri" panose="020F0502020204030204" pitchFamily="34" charset="0"/>
              </a:rPr>
              <a:t>Dionysios</a:t>
            </a:r>
            <a:r>
              <a:rPr lang="en-US" sz="2400" b="1" dirty="0">
                <a:latin typeface="Corbel" panose="020B0503020204020204" pitchFamily="34" charset="0"/>
                <a:cs typeface="Calibri" panose="020F0502020204030204" pitchFamily="34" charset="0"/>
              </a:rPr>
              <a:t> Diamantopoulos, </a:t>
            </a:r>
          </a:p>
          <a:p>
            <a:pPr algn="ctr"/>
            <a:r>
              <a:rPr lang="en-US" sz="2400" b="1" dirty="0">
                <a:latin typeface="Corbel" panose="020B0503020204020204" pitchFamily="34" charset="0"/>
              </a:rPr>
              <a:t>Juan Gómez-Luna, Sander </a:t>
            </a:r>
            <a:r>
              <a:rPr lang="en-US" sz="2400" b="1" dirty="0" err="1">
                <a:latin typeface="Corbel" panose="020B0503020204020204" pitchFamily="34" charset="0"/>
              </a:rPr>
              <a:t>Stuijk</a:t>
            </a:r>
            <a:r>
              <a:rPr lang="en-US" sz="2400" b="1" dirty="0">
                <a:latin typeface="Corbel" panose="020B0503020204020204" pitchFamily="34" charset="0"/>
              </a:rPr>
              <a:t>, </a:t>
            </a:r>
          </a:p>
          <a:p>
            <a:pPr algn="ctr"/>
            <a:r>
              <a:rPr lang="en-US" sz="2400" b="1" dirty="0">
                <a:latin typeface="Corbel" panose="020B0503020204020204" pitchFamily="34" charset="0"/>
              </a:rPr>
              <a:t>Henk </a:t>
            </a:r>
            <a:r>
              <a:rPr lang="en-US" sz="2400" b="1" dirty="0" err="1">
                <a:latin typeface="Corbel" panose="020B0503020204020204" pitchFamily="34" charset="0"/>
              </a:rPr>
              <a:t>Corporaal</a:t>
            </a:r>
            <a:r>
              <a:rPr lang="en-US" sz="2400" b="1" dirty="0">
                <a:latin typeface="Corbel" panose="020B0503020204020204" pitchFamily="34" charset="0"/>
              </a:rPr>
              <a:t>, and Onur </a:t>
            </a:r>
            <a:r>
              <a:rPr lang="en-US" sz="2400" b="1" dirty="0" err="1">
                <a:latin typeface="Corbel" panose="020B0503020204020204" pitchFamily="34" charset="0"/>
              </a:rPr>
              <a:t>Mutlu</a:t>
            </a:r>
            <a:r>
              <a:rPr lang="en-US" sz="2400" b="1" dirty="0">
                <a:latin typeface="Corbel" panose="020B0503020204020204" pitchFamily="34" charset="0"/>
              </a:rPr>
              <a:t> </a:t>
            </a:r>
          </a:p>
          <a:p>
            <a:pPr algn="ctr"/>
            <a:endParaRPr lang="en-US" sz="2400" b="1" dirty="0">
              <a:latin typeface="Corbel" panose="020B0503020204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49149E7-0553-A74C-A55D-DEC37CBF39FE}"/>
              </a:ext>
            </a:extLst>
          </p:cNvPr>
          <p:cNvPicPr>
            <a:picLocks noChangeAspect="1"/>
          </p:cNvPicPr>
          <p:nvPr/>
        </p:nvPicPr>
        <p:blipFill>
          <a:blip r:embed="rId3"/>
          <a:stretch>
            <a:fillRect/>
          </a:stretch>
        </p:blipFill>
        <p:spPr>
          <a:xfrm>
            <a:off x="61661" y="5910297"/>
            <a:ext cx="1665504" cy="659262"/>
          </a:xfrm>
          <a:prstGeom prst="rect">
            <a:avLst/>
          </a:prstGeom>
        </p:spPr>
      </p:pic>
      <p:pic>
        <p:nvPicPr>
          <p:cNvPr id="3" name="Picture 2">
            <a:extLst>
              <a:ext uri="{FF2B5EF4-FFF2-40B4-BE49-F238E27FC236}">
                <a16:creationId xmlns:a16="http://schemas.microsoft.com/office/drawing/2014/main" id="{F4528331-2068-754C-8769-2D61FE0A3558}"/>
              </a:ext>
            </a:extLst>
          </p:cNvPr>
          <p:cNvPicPr>
            <a:picLocks noChangeAspect="1"/>
          </p:cNvPicPr>
          <p:nvPr/>
        </p:nvPicPr>
        <p:blipFill rotWithShape="1">
          <a:blip r:embed="rId4"/>
          <a:srcRect l="15553" t="31836" r="15247" b="32270"/>
          <a:stretch/>
        </p:blipFill>
        <p:spPr>
          <a:xfrm>
            <a:off x="1928541" y="5894880"/>
            <a:ext cx="2254630" cy="427555"/>
          </a:xfrm>
          <a:prstGeom prst="rect">
            <a:avLst/>
          </a:prstGeom>
        </p:spPr>
      </p:pic>
      <p:sp>
        <p:nvSpPr>
          <p:cNvPr id="4" name="Rectangle 3">
            <a:extLst>
              <a:ext uri="{FF2B5EF4-FFF2-40B4-BE49-F238E27FC236}">
                <a16:creationId xmlns:a16="http://schemas.microsoft.com/office/drawing/2014/main" id="{D6329F96-A644-1147-8C8D-3FEBAACCA52B}"/>
              </a:ext>
            </a:extLst>
          </p:cNvPr>
          <p:cNvSpPr/>
          <p:nvPr/>
        </p:nvSpPr>
        <p:spPr>
          <a:xfrm>
            <a:off x="0" y="0"/>
            <a:ext cx="9144000" cy="35863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2"/>
                </a:solidFill>
                <a:latin typeface="Corbel" panose="020B0503020204020204" pitchFamily="34" charset="0"/>
              </a:rPr>
              <a:t>LEAPER:</a:t>
            </a:r>
          </a:p>
          <a:p>
            <a:pPr algn="ctr"/>
            <a:r>
              <a:rPr lang="en-US" sz="4000" b="1" dirty="0">
                <a:solidFill>
                  <a:schemeClr val="tx2"/>
                </a:solidFill>
                <a:latin typeface="Corbel" panose="020B0503020204020204" pitchFamily="34" charset="0"/>
              </a:rPr>
              <a:t>Fast and Accurate FPGA-based System Performance Prediction via             Transfer Learning</a:t>
            </a:r>
          </a:p>
        </p:txBody>
      </p:sp>
      <p:pic>
        <p:nvPicPr>
          <p:cNvPr id="7" name="Picture 6">
            <a:extLst>
              <a:ext uri="{FF2B5EF4-FFF2-40B4-BE49-F238E27FC236}">
                <a16:creationId xmlns:a16="http://schemas.microsoft.com/office/drawing/2014/main" id="{AFBE98E9-2CBA-667C-1D59-FE2A15739B16}"/>
              </a:ext>
            </a:extLst>
          </p:cNvPr>
          <p:cNvPicPr>
            <a:picLocks noChangeAspect="1"/>
          </p:cNvPicPr>
          <p:nvPr/>
        </p:nvPicPr>
        <p:blipFill>
          <a:blip r:embed="rId5"/>
          <a:stretch>
            <a:fillRect/>
          </a:stretch>
        </p:blipFill>
        <p:spPr>
          <a:xfrm>
            <a:off x="4422106" y="5937290"/>
            <a:ext cx="2378795" cy="336474"/>
          </a:xfrm>
          <a:prstGeom prst="rect">
            <a:avLst/>
          </a:prstGeom>
        </p:spPr>
      </p:pic>
      <p:grpSp>
        <p:nvGrpSpPr>
          <p:cNvPr id="9" name="Group 44">
            <a:extLst>
              <a:ext uri="{FF2B5EF4-FFF2-40B4-BE49-F238E27FC236}">
                <a16:creationId xmlns:a16="http://schemas.microsoft.com/office/drawing/2014/main" id="{0B4E744A-1C8F-A755-AA13-6C847C1FA4C3}"/>
              </a:ext>
            </a:extLst>
          </p:cNvPr>
          <p:cNvGrpSpPr>
            <a:grpSpLocks/>
          </p:cNvGrpSpPr>
          <p:nvPr/>
        </p:nvGrpSpPr>
        <p:grpSpPr bwMode="auto">
          <a:xfrm>
            <a:off x="6924996" y="5775153"/>
            <a:ext cx="2254629" cy="659262"/>
            <a:chOff x="11717338" y="360363"/>
            <a:chExt cx="8572500" cy="2338387"/>
          </a:xfrm>
        </p:grpSpPr>
        <p:sp>
          <p:nvSpPr>
            <p:cNvPr id="12" name="AutoShape 5">
              <a:extLst>
                <a:ext uri="{FF2B5EF4-FFF2-40B4-BE49-F238E27FC236}">
                  <a16:creationId xmlns:a16="http://schemas.microsoft.com/office/drawing/2014/main" id="{DE66AF6D-D274-BE41-F450-B4DD3C03764C}"/>
                </a:ext>
              </a:extLst>
            </p:cNvPr>
            <p:cNvSpPr>
              <a:spLocks noChangeAspect="1" noChangeArrowheads="1" noTextEdit="1"/>
            </p:cNvSpPr>
            <p:nvPr userDrawn="1"/>
          </p:nvSpPr>
          <p:spPr bwMode="auto">
            <a:xfrm>
              <a:off x="11717338" y="360363"/>
              <a:ext cx="8572500" cy="2338387"/>
            </a:xfrm>
            <a:prstGeom prst="rect">
              <a:avLst/>
            </a:prstGeom>
            <a:noFill/>
            <a:ln w="9525">
              <a:noFill/>
              <a:miter lim="800000"/>
              <a:headEnd/>
              <a:tailEnd/>
            </a:ln>
          </p:spPr>
          <p:txBody>
            <a:bodyPr/>
            <a:lstStyle/>
            <a:p>
              <a:pPr>
                <a:defRPr/>
              </a:pPr>
              <a:endParaRPr lang="nl-NL" dirty="0"/>
            </a:p>
          </p:txBody>
        </p:sp>
        <p:sp>
          <p:nvSpPr>
            <p:cNvPr id="13" name="Rectangle 12">
              <a:extLst>
                <a:ext uri="{FF2B5EF4-FFF2-40B4-BE49-F238E27FC236}">
                  <a16:creationId xmlns:a16="http://schemas.microsoft.com/office/drawing/2014/main" id="{C2091A1A-78E5-9490-2D0D-ACC0F27F5A3A}"/>
                </a:ext>
              </a:extLst>
            </p:cNvPr>
            <p:cNvSpPr>
              <a:spLocks noChangeArrowheads="1"/>
            </p:cNvSpPr>
            <p:nvPr userDrawn="1"/>
          </p:nvSpPr>
          <p:spPr bwMode="auto">
            <a:xfrm>
              <a:off x="11717338" y="360363"/>
              <a:ext cx="8572500" cy="2338387"/>
            </a:xfrm>
            <a:prstGeom prst="rect">
              <a:avLst/>
            </a:prstGeom>
            <a:noFill/>
            <a:ln w="9525">
              <a:noFill/>
              <a:miter lim="800000"/>
              <a:headEnd/>
              <a:tailEnd/>
            </a:ln>
          </p:spPr>
          <p:txBody>
            <a:bodyPr/>
            <a:lstStyle/>
            <a:p>
              <a:pPr>
                <a:defRPr/>
              </a:pPr>
              <a:endParaRPr lang="nl-NL"/>
            </a:p>
          </p:txBody>
        </p:sp>
        <p:sp>
          <p:nvSpPr>
            <p:cNvPr id="14" name="Freeform 13">
              <a:extLst>
                <a:ext uri="{FF2B5EF4-FFF2-40B4-BE49-F238E27FC236}">
                  <a16:creationId xmlns:a16="http://schemas.microsoft.com/office/drawing/2014/main" id="{9812CF19-4A1C-E47D-3276-F5CB251DAB4E}"/>
                </a:ext>
              </a:extLst>
            </p:cNvPr>
            <p:cNvSpPr>
              <a:spLocks/>
            </p:cNvSpPr>
            <p:nvPr userDrawn="1"/>
          </p:nvSpPr>
          <p:spPr bwMode="auto">
            <a:xfrm>
              <a:off x="16394113" y="847725"/>
              <a:ext cx="203200" cy="292100"/>
            </a:xfrm>
            <a:custGeom>
              <a:avLst/>
              <a:gdLst/>
              <a:ahLst/>
              <a:cxnLst>
                <a:cxn ang="0">
                  <a:pos x="0" y="184"/>
                </a:cxn>
                <a:cxn ang="0">
                  <a:pos x="0" y="0"/>
                </a:cxn>
                <a:cxn ang="0">
                  <a:pos x="124" y="0"/>
                </a:cxn>
                <a:cxn ang="0">
                  <a:pos x="124" y="38"/>
                </a:cxn>
                <a:cxn ang="0">
                  <a:pos x="43" y="38"/>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4" y="0"/>
                  </a:lnTo>
                  <a:lnTo>
                    <a:pt x="124" y="38"/>
                  </a:lnTo>
                  <a:lnTo>
                    <a:pt x="43" y="38"/>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16" name="Rectangle 15">
              <a:extLst>
                <a:ext uri="{FF2B5EF4-FFF2-40B4-BE49-F238E27FC236}">
                  <a16:creationId xmlns:a16="http://schemas.microsoft.com/office/drawing/2014/main" id="{9BB8D96C-8523-FD65-0E00-85FC5AF5D161}"/>
                </a:ext>
              </a:extLst>
            </p:cNvPr>
            <p:cNvSpPr>
              <a:spLocks noChangeArrowheads="1"/>
            </p:cNvSpPr>
            <p:nvPr userDrawn="1"/>
          </p:nvSpPr>
          <p:spPr bwMode="auto">
            <a:xfrm>
              <a:off x="16654463" y="847725"/>
              <a:ext cx="71437" cy="292100"/>
            </a:xfrm>
            <a:prstGeom prst="rect">
              <a:avLst/>
            </a:prstGeom>
            <a:solidFill>
              <a:srgbClr val="9E0000"/>
            </a:solidFill>
            <a:ln w="9525">
              <a:noFill/>
              <a:miter lim="800000"/>
              <a:headEnd/>
              <a:tailEnd/>
            </a:ln>
          </p:spPr>
          <p:txBody>
            <a:bodyPr/>
            <a:lstStyle/>
            <a:p>
              <a:pPr>
                <a:defRPr/>
              </a:pPr>
              <a:endParaRPr lang="nl-NL"/>
            </a:p>
          </p:txBody>
        </p:sp>
        <p:sp>
          <p:nvSpPr>
            <p:cNvPr id="17" name="Freeform 16">
              <a:extLst>
                <a:ext uri="{FF2B5EF4-FFF2-40B4-BE49-F238E27FC236}">
                  <a16:creationId xmlns:a16="http://schemas.microsoft.com/office/drawing/2014/main" id="{C805578A-F38F-2CEE-A979-D43C8241BFDF}"/>
                </a:ext>
              </a:extLst>
            </p:cNvPr>
            <p:cNvSpPr>
              <a:spLocks/>
            </p:cNvSpPr>
            <p:nvPr userDrawn="1"/>
          </p:nvSpPr>
          <p:spPr bwMode="auto">
            <a:xfrm>
              <a:off x="16794163" y="847725"/>
              <a:ext cx="265112" cy="292100"/>
            </a:xfrm>
            <a:custGeom>
              <a:avLst/>
              <a:gdLst/>
              <a:ahLst/>
              <a:cxnLst>
                <a:cxn ang="0">
                  <a:pos x="116" y="184"/>
                </a:cxn>
                <a:cxn ang="0">
                  <a:pos x="42" y="64"/>
                </a:cxn>
                <a:cxn ang="0">
                  <a:pos x="42" y="64"/>
                </a:cxn>
                <a:cxn ang="0">
                  <a:pos x="43" y="184"/>
                </a:cxn>
                <a:cxn ang="0">
                  <a:pos x="0" y="184"/>
                </a:cxn>
                <a:cxn ang="0">
                  <a:pos x="0" y="0"/>
                </a:cxn>
                <a:cxn ang="0">
                  <a:pos x="50" y="0"/>
                </a:cxn>
                <a:cxn ang="0">
                  <a:pos x="124" y="120"/>
                </a:cxn>
                <a:cxn ang="0">
                  <a:pos x="125" y="120"/>
                </a:cxn>
                <a:cxn ang="0">
                  <a:pos x="124" y="0"/>
                </a:cxn>
                <a:cxn ang="0">
                  <a:pos x="167" y="0"/>
                </a:cxn>
                <a:cxn ang="0">
                  <a:pos x="167" y="184"/>
                </a:cxn>
                <a:cxn ang="0">
                  <a:pos x="116" y="184"/>
                </a:cxn>
              </a:cxnLst>
              <a:rect l="0" t="0" r="r" b="b"/>
              <a:pathLst>
                <a:path w="167" h="184">
                  <a:moveTo>
                    <a:pt x="116" y="184"/>
                  </a:moveTo>
                  <a:lnTo>
                    <a:pt x="42" y="64"/>
                  </a:lnTo>
                  <a:lnTo>
                    <a:pt x="42" y="64"/>
                  </a:lnTo>
                  <a:lnTo>
                    <a:pt x="43" y="184"/>
                  </a:lnTo>
                  <a:lnTo>
                    <a:pt x="0" y="184"/>
                  </a:lnTo>
                  <a:lnTo>
                    <a:pt x="0" y="0"/>
                  </a:lnTo>
                  <a:lnTo>
                    <a:pt x="50" y="0"/>
                  </a:lnTo>
                  <a:lnTo>
                    <a:pt x="124" y="120"/>
                  </a:lnTo>
                  <a:lnTo>
                    <a:pt x="125" y="120"/>
                  </a:lnTo>
                  <a:lnTo>
                    <a:pt x="124" y="0"/>
                  </a:lnTo>
                  <a:lnTo>
                    <a:pt x="167" y="0"/>
                  </a:lnTo>
                  <a:lnTo>
                    <a:pt x="167" y="184"/>
                  </a:lnTo>
                  <a:lnTo>
                    <a:pt x="116" y="184"/>
                  </a:lnTo>
                  <a:close/>
                </a:path>
              </a:pathLst>
            </a:custGeom>
            <a:solidFill>
              <a:srgbClr val="9E0000"/>
            </a:solidFill>
            <a:ln w="9525">
              <a:noFill/>
              <a:round/>
              <a:headEnd/>
              <a:tailEnd/>
            </a:ln>
          </p:spPr>
          <p:txBody>
            <a:bodyPr/>
            <a:lstStyle/>
            <a:p>
              <a:pPr>
                <a:defRPr/>
              </a:pPr>
              <a:endParaRPr lang="nl-NL"/>
            </a:p>
          </p:txBody>
        </p:sp>
        <p:sp>
          <p:nvSpPr>
            <p:cNvPr id="18" name="Freeform 17">
              <a:extLst>
                <a:ext uri="{FF2B5EF4-FFF2-40B4-BE49-F238E27FC236}">
                  <a16:creationId xmlns:a16="http://schemas.microsoft.com/office/drawing/2014/main" id="{F92ECEAC-EA97-5A6E-5689-6EE6F4D3622C}"/>
                </a:ext>
              </a:extLst>
            </p:cNvPr>
            <p:cNvSpPr>
              <a:spLocks noEditPoints="1"/>
            </p:cNvSpPr>
            <p:nvPr userDrawn="1"/>
          </p:nvSpPr>
          <p:spPr bwMode="auto">
            <a:xfrm>
              <a:off x="17127538" y="847725"/>
              <a:ext cx="271462" cy="292100"/>
            </a:xfrm>
            <a:custGeom>
              <a:avLst/>
              <a:gdLst/>
              <a:ahLst/>
              <a:cxnLst>
                <a:cxn ang="0">
                  <a:pos x="952" y="506"/>
                </a:cxn>
                <a:cxn ang="0">
                  <a:pos x="902" y="737"/>
                </a:cxn>
                <a:cxn ang="0">
                  <a:pos x="771" y="897"/>
                </a:cxn>
                <a:cxn ang="0">
                  <a:pos x="587" y="989"/>
                </a:cxn>
                <a:cxn ang="0">
                  <a:pos x="380" y="1019"/>
                </a:cxn>
                <a:cxn ang="0">
                  <a:pos x="0" y="1019"/>
                </a:cxn>
                <a:cxn ang="0">
                  <a:pos x="0" y="0"/>
                </a:cxn>
                <a:cxn ang="0">
                  <a:pos x="368" y="0"/>
                </a:cxn>
                <a:cxn ang="0">
                  <a:pos x="582" y="25"/>
                </a:cxn>
                <a:cxn ang="0">
                  <a:pos x="769" y="109"/>
                </a:cxn>
                <a:cxn ang="0">
                  <a:pos x="901" y="265"/>
                </a:cxn>
                <a:cxn ang="0">
                  <a:pos x="952" y="506"/>
                </a:cxn>
                <a:cxn ang="0">
                  <a:pos x="695" y="506"/>
                </a:cxn>
                <a:cxn ang="0">
                  <a:pos x="667" y="363"/>
                </a:cxn>
                <a:cxn ang="0">
                  <a:pos x="592" y="273"/>
                </a:cxn>
                <a:cxn ang="0">
                  <a:pos x="486" y="225"/>
                </a:cxn>
                <a:cxn ang="0">
                  <a:pos x="363" y="210"/>
                </a:cxn>
                <a:cxn ang="0">
                  <a:pos x="240" y="210"/>
                </a:cxn>
                <a:cxn ang="0">
                  <a:pos x="240" y="806"/>
                </a:cxn>
                <a:cxn ang="0">
                  <a:pos x="357" y="806"/>
                </a:cxn>
                <a:cxn ang="0">
                  <a:pos x="484" y="791"/>
                </a:cxn>
                <a:cxn ang="0">
                  <a:pos x="592" y="741"/>
                </a:cxn>
                <a:cxn ang="0">
                  <a:pos x="667" y="649"/>
                </a:cxn>
                <a:cxn ang="0">
                  <a:pos x="695" y="506"/>
                </a:cxn>
              </a:cxnLst>
              <a:rect l="0" t="0" r="r" b="b"/>
              <a:pathLst>
                <a:path w="952" h="1019">
                  <a:moveTo>
                    <a:pt x="952" y="506"/>
                  </a:moveTo>
                  <a:cubicBezTo>
                    <a:pt x="952" y="596"/>
                    <a:pt x="935" y="673"/>
                    <a:pt x="902" y="737"/>
                  </a:cubicBezTo>
                  <a:cubicBezTo>
                    <a:pt x="869" y="802"/>
                    <a:pt x="825" y="855"/>
                    <a:pt x="771" y="897"/>
                  </a:cubicBezTo>
                  <a:cubicBezTo>
                    <a:pt x="717" y="939"/>
                    <a:pt x="655" y="969"/>
                    <a:pt x="587" y="989"/>
                  </a:cubicBezTo>
                  <a:cubicBezTo>
                    <a:pt x="519" y="1009"/>
                    <a:pt x="450" y="1019"/>
                    <a:pt x="380" y="1019"/>
                  </a:cubicBezTo>
                  <a:cubicBezTo>
                    <a:pt x="0" y="1019"/>
                    <a:pt x="0" y="1019"/>
                    <a:pt x="0" y="1019"/>
                  </a:cubicBezTo>
                  <a:cubicBezTo>
                    <a:pt x="0" y="0"/>
                    <a:pt x="0" y="0"/>
                    <a:pt x="0" y="0"/>
                  </a:cubicBezTo>
                  <a:cubicBezTo>
                    <a:pt x="368" y="0"/>
                    <a:pt x="368" y="0"/>
                    <a:pt x="368" y="0"/>
                  </a:cubicBezTo>
                  <a:cubicBezTo>
                    <a:pt x="440" y="0"/>
                    <a:pt x="511" y="9"/>
                    <a:pt x="582" y="25"/>
                  </a:cubicBezTo>
                  <a:cubicBezTo>
                    <a:pt x="652" y="42"/>
                    <a:pt x="714" y="70"/>
                    <a:pt x="769" y="109"/>
                  </a:cubicBezTo>
                  <a:cubicBezTo>
                    <a:pt x="823" y="148"/>
                    <a:pt x="868" y="200"/>
                    <a:pt x="901" y="265"/>
                  </a:cubicBezTo>
                  <a:cubicBezTo>
                    <a:pt x="935" y="330"/>
                    <a:pt x="952" y="411"/>
                    <a:pt x="952" y="506"/>
                  </a:cubicBezTo>
                  <a:moveTo>
                    <a:pt x="695" y="506"/>
                  </a:moveTo>
                  <a:cubicBezTo>
                    <a:pt x="695" y="449"/>
                    <a:pt x="686" y="401"/>
                    <a:pt x="667" y="363"/>
                  </a:cubicBezTo>
                  <a:cubicBezTo>
                    <a:pt x="649" y="326"/>
                    <a:pt x="624" y="295"/>
                    <a:pt x="592" y="273"/>
                  </a:cubicBezTo>
                  <a:cubicBezTo>
                    <a:pt x="561" y="250"/>
                    <a:pt x="526" y="234"/>
                    <a:pt x="486" y="225"/>
                  </a:cubicBezTo>
                  <a:cubicBezTo>
                    <a:pt x="446" y="215"/>
                    <a:pt x="405" y="210"/>
                    <a:pt x="363" y="210"/>
                  </a:cubicBezTo>
                  <a:cubicBezTo>
                    <a:pt x="240" y="210"/>
                    <a:pt x="240" y="210"/>
                    <a:pt x="240" y="210"/>
                  </a:cubicBezTo>
                  <a:cubicBezTo>
                    <a:pt x="240" y="806"/>
                    <a:pt x="240" y="806"/>
                    <a:pt x="240" y="806"/>
                  </a:cubicBezTo>
                  <a:cubicBezTo>
                    <a:pt x="357" y="806"/>
                    <a:pt x="357" y="806"/>
                    <a:pt x="357" y="806"/>
                  </a:cubicBezTo>
                  <a:cubicBezTo>
                    <a:pt x="401" y="806"/>
                    <a:pt x="444" y="801"/>
                    <a:pt x="484" y="791"/>
                  </a:cubicBezTo>
                  <a:cubicBezTo>
                    <a:pt x="525" y="781"/>
                    <a:pt x="561" y="764"/>
                    <a:pt x="592" y="741"/>
                  </a:cubicBezTo>
                  <a:cubicBezTo>
                    <a:pt x="624" y="718"/>
                    <a:pt x="649" y="687"/>
                    <a:pt x="667" y="649"/>
                  </a:cubicBezTo>
                  <a:cubicBezTo>
                    <a:pt x="686" y="611"/>
                    <a:pt x="695" y="563"/>
                    <a:pt x="695" y="506"/>
                  </a:cubicBezTo>
                </a:path>
              </a:pathLst>
            </a:custGeom>
            <a:solidFill>
              <a:srgbClr val="9E0000"/>
            </a:solidFill>
            <a:ln w="9525">
              <a:noFill/>
              <a:round/>
              <a:headEnd/>
              <a:tailEnd/>
            </a:ln>
          </p:spPr>
          <p:txBody>
            <a:bodyPr/>
            <a:lstStyle/>
            <a:p>
              <a:pPr>
                <a:defRPr/>
              </a:pPr>
              <a:endParaRPr lang="nl-NL"/>
            </a:p>
          </p:txBody>
        </p:sp>
        <p:sp>
          <p:nvSpPr>
            <p:cNvPr id="20" name="Freeform 19">
              <a:extLst>
                <a:ext uri="{FF2B5EF4-FFF2-40B4-BE49-F238E27FC236}">
                  <a16:creationId xmlns:a16="http://schemas.microsoft.com/office/drawing/2014/main" id="{8FEC690E-A1AC-AFEA-4575-336B9B89D95C}"/>
                </a:ext>
              </a:extLst>
            </p:cNvPr>
            <p:cNvSpPr>
              <a:spLocks/>
            </p:cNvSpPr>
            <p:nvPr userDrawn="1"/>
          </p:nvSpPr>
          <p:spPr bwMode="auto">
            <a:xfrm>
              <a:off x="17452975" y="847725"/>
              <a:ext cx="254000" cy="292100"/>
            </a:xfrm>
            <a:custGeom>
              <a:avLst/>
              <a:gdLst/>
              <a:ahLst/>
              <a:cxnLst>
                <a:cxn ang="0">
                  <a:pos x="116" y="184"/>
                </a:cxn>
                <a:cxn ang="0">
                  <a:pos x="116" y="107"/>
                </a:cxn>
                <a:cxn ang="0">
                  <a:pos x="44" y="107"/>
                </a:cxn>
                <a:cxn ang="0">
                  <a:pos x="44" y="184"/>
                </a:cxn>
                <a:cxn ang="0">
                  <a:pos x="0" y="184"/>
                </a:cxn>
                <a:cxn ang="0">
                  <a:pos x="0" y="0"/>
                </a:cxn>
                <a:cxn ang="0">
                  <a:pos x="44" y="0"/>
                </a:cxn>
                <a:cxn ang="0">
                  <a:pos x="44" y="70"/>
                </a:cxn>
                <a:cxn ang="0">
                  <a:pos x="116" y="70"/>
                </a:cxn>
                <a:cxn ang="0">
                  <a:pos x="116" y="0"/>
                </a:cxn>
                <a:cxn ang="0">
                  <a:pos x="160" y="0"/>
                </a:cxn>
                <a:cxn ang="0">
                  <a:pos x="160" y="184"/>
                </a:cxn>
                <a:cxn ang="0">
                  <a:pos x="116" y="184"/>
                </a:cxn>
              </a:cxnLst>
              <a:rect l="0" t="0" r="r" b="b"/>
              <a:pathLst>
                <a:path w="160" h="184">
                  <a:moveTo>
                    <a:pt x="116" y="184"/>
                  </a:moveTo>
                  <a:lnTo>
                    <a:pt x="116" y="107"/>
                  </a:lnTo>
                  <a:lnTo>
                    <a:pt x="44" y="107"/>
                  </a:lnTo>
                  <a:lnTo>
                    <a:pt x="44" y="184"/>
                  </a:lnTo>
                  <a:lnTo>
                    <a:pt x="0" y="184"/>
                  </a:lnTo>
                  <a:lnTo>
                    <a:pt x="0" y="0"/>
                  </a:lnTo>
                  <a:lnTo>
                    <a:pt x="44" y="0"/>
                  </a:lnTo>
                  <a:lnTo>
                    <a:pt x="44" y="70"/>
                  </a:lnTo>
                  <a:lnTo>
                    <a:pt x="116" y="70"/>
                  </a:lnTo>
                  <a:lnTo>
                    <a:pt x="116" y="0"/>
                  </a:lnTo>
                  <a:lnTo>
                    <a:pt x="160" y="0"/>
                  </a:lnTo>
                  <a:lnTo>
                    <a:pt x="160" y="184"/>
                  </a:lnTo>
                  <a:lnTo>
                    <a:pt x="116" y="184"/>
                  </a:lnTo>
                  <a:close/>
                </a:path>
              </a:pathLst>
            </a:custGeom>
            <a:solidFill>
              <a:srgbClr val="9E0000"/>
            </a:solidFill>
            <a:ln w="9525">
              <a:noFill/>
              <a:round/>
              <a:headEnd/>
              <a:tailEnd/>
            </a:ln>
          </p:spPr>
          <p:txBody>
            <a:bodyPr/>
            <a:lstStyle/>
            <a:p>
              <a:pPr>
                <a:defRPr/>
              </a:pPr>
              <a:endParaRPr lang="nl-NL"/>
            </a:p>
          </p:txBody>
        </p:sp>
        <p:sp>
          <p:nvSpPr>
            <p:cNvPr id="21" name="Freeform 20">
              <a:extLst>
                <a:ext uri="{FF2B5EF4-FFF2-40B4-BE49-F238E27FC236}">
                  <a16:creationId xmlns:a16="http://schemas.microsoft.com/office/drawing/2014/main" id="{3E763AA9-DC55-094D-FC79-D7A35BEFBA4D}"/>
                </a:ext>
              </a:extLst>
            </p:cNvPr>
            <p:cNvSpPr>
              <a:spLocks noEditPoints="1"/>
            </p:cNvSpPr>
            <p:nvPr userDrawn="1"/>
          </p:nvSpPr>
          <p:spPr bwMode="auto">
            <a:xfrm>
              <a:off x="17760950" y="839788"/>
              <a:ext cx="317500" cy="307975"/>
            </a:xfrm>
            <a:custGeom>
              <a:avLst/>
              <a:gdLst/>
              <a:ahLst/>
              <a:cxnLst>
                <a:cxn ang="0">
                  <a:pos x="1110" y="532"/>
                </a:cxn>
                <a:cxn ang="0">
                  <a:pos x="1068" y="753"/>
                </a:cxn>
                <a:cxn ang="0">
                  <a:pos x="953" y="924"/>
                </a:cxn>
                <a:cxn ang="0">
                  <a:pos x="776" y="1034"/>
                </a:cxn>
                <a:cxn ang="0">
                  <a:pos x="554" y="1073"/>
                </a:cxn>
                <a:cxn ang="0">
                  <a:pos x="333" y="1034"/>
                </a:cxn>
                <a:cxn ang="0">
                  <a:pos x="158" y="924"/>
                </a:cxn>
                <a:cxn ang="0">
                  <a:pos x="42" y="753"/>
                </a:cxn>
                <a:cxn ang="0">
                  <a:pos x="0" y="532"/>
                </a:cxn>
                <a:cxn ang="0">
                  <a:pos x="42" y="311"/>
                </a:cxn>
                <a:cxn ang="0">
                  <a:pos x="158" y="144"/>
                </a:cxn>
                <a:cxn ang="0">
                  <a:pos x="333" y="37"/>
                </a:cxn>
                <a:cxn ang="0">
                  <a:pos x="554" y="0"/>
                </a:cxn>
                <a:cxn ang="0">
                  <a:pos x="776" y="37"/>
                </a:cxn>
                <a:cxn ang="0">
                  <a:pos x="953" y="144"/>
                </a:cxn>
                <a:cxn ang="0">
                  <a:pos x="1068" y="311"/>
                </a:cxn>
                <a:cxn ang="0">
                  <a:pos x="1110" y="532"/>
                </a:cxn>
                <a:cxn ang="0">
                  <a:pos x="847" y="532"/>
                </a:cxn>
                <a:cxn ang="0">
                  <a:pos x="825" y="408"/>
                </a:cxn>
                <a:cxn ang="0">
                  <a:pos x="765" y="310"/>
                </a:cxn>
                <a:cxn ang="0">
                  <a:pos x="673" y="245"/>
                </a:cxn>
                <a:cxn ang="0">
                  <a:pos x="554" y="221"/>
                </a:cxn>
                <a:cxn ang="0">
                  <a:pos x="436" y="245"/>
                </a:cxn>
                <a:cxn ang="0">
                  <a:pos x="344" y="310"/>
                </a:cxn>
                <a:cxn ang="0">
                  <a:pos x="284" y="408"/>
                </a:cxn>
                <a:cxn ang="0">
                  <a:pos x="263" y="532"/>
                </a:cxn>
                <a:cxn ang="0">
                  <a:pos x="285" y="659"/>
                </a:cxn>
                <a:cxn ang="0">
                  <a:pos x="345" y="759"/>
                </a:cxn>
                <a:cxn ang="0">
                  <a:pos x="436" y="825"/>
                </a:cxn>
                <a:cxn ang="0">
                  <a:pos x="554" y="848"/>
                </a:cxn>
                <a:cxn ang="0">
                  <a:pos x="672" y="825"/>
                </a:cxn>
                <a:cxn ang="0">
                  <a:pos x="765" y="759"/>
                </a:cxn>
                <a:cxn ang="0">
                  <a:pos x="825" y="659"/>
                </a:cxn>
                <a:cxn ang="0">
                  <a:pos x="847" y="532"/>
                </a:cxn>
              </a:cxnLst>
              <a:rect l="0" t="0" r="r" b="b"/>
              <a:pathLst>
                <a:path w="1110" h="1073">
                  <a:moveTo>
                    <a:pt x="1110" y="532"/>
                  </a:moveTo>
                  <a:cubicBezTo>
                    <a:pt x="1110" y="613"/>
                    <a:pt x="1096" y="686"/>
                    <a:pt x="1068" y="753"/>
                  </a:cubicBezTo>
                  <a:cubicBezTo>
                    <a:pt x="1040" y="819"/>
                    <a:pt x="1002" y="877"/>
                    <a:pt x="953" y="924"/>
                  </a:cubicBezTo>
                  <a:cubicBezTo>
                    <a:pt x="903" y="972"/>
                    <a:pt x="844" y="1008"/>
                    <a:pt x="776" y="1034"/>
                  </a:cubicBezTo>
                  <a:cubicBezTo>
                    <a:pt x="708" y="1060"/>
                    <a:pt x="634" y="1073"/>
                    <a:pt x="554" y="1073"/>
                  </a:cubicBezTo>
                  <a:cubicBezTo>
                    <a:pt x="475" y="1073"/>
                    <a:pt x="401" y="1060"/>
                    <a:pt x="333" y="1034"/>
                  </a:cubicBezTo>
                  <a:cubicBezTo>
                    <a:pt x="266" y="1008"/>
                    <a:pt x="207" y="972"/>
                    <a:pt x="158" y="924"/>
                  </a:cubicBezTo>
                  <a:cubicBezTo>
                    <a:pt x="108" y="877"/>
                    <a:pt x="69" y="819"/>
                    <a:pt x="42" y="753"/>
                  </a:cubicBezTo>
                  <a:cubicBezTo>
                    <a:pt x="14" y="686"/>
                    <a:pt x="0" y="613"/>
                    <a:pt x="0" y="532"/>
                  </a:cubicBezTo>
                  <a:cubicBezTo>
                    <a:pt x="0" y="451"/>
                    <a:pt x="14" y="377"/>
                    <a:pt x="42" y="311"/>
                  </a:cubicBezTo>
                  <a:cubicBezTo>
                    <a:pt x="69" y="246"/>
                    <a:pt x="108" y="190"/>
                    <a:pt x="158" y="144"/>
                  </a:cubicBezTo>
                  <a:cubicBezTo>
                    <a:pt x="207" y="98"/>
                    <a:pt x="266" y="62"/>
                    <a:pt x="333" y="37"/>
                  </a:cubicBezTo>
                  <a:cubicBezTo>
                    <a:pt x="401" y="12"/>
                    <a:pt x="475" y="0"/>
                    <a:pt x="554" y="0"/>
                  </a:cubicBezTo>
                  <a:cubicBezTo>
                    <a:pt x="634" y="0"/>
                    <a:pt x="708" y="12"/>
                    <a:pt x="776" y="37"/>
                  </a:cubicBezTo>
                  <a:cubicBezTo>
                    <a:pt x="844" y="62"/>
                    <a:pt x="903" y="98"/>
                    <a:pt x="953" y="144"/>
                  </a:cubicBezTo>
                  <a:cubicBezTo>
                    <a:pt x="1002" y="190"/>
                    <a:pt x="1040" y="246"/>
                    <a:pt x="1068" y="311"/>
                  </a:cubicBezTo>
                  <a:cubicBezTo>
                    <a:pt x="1096" y="377"/>
                    <a:pt x="1110" y="451"/>
                    <a:pt x="1110" y="532"/>
                  </a:cubicBezTo>
                  <a:moveTo>
                    <a:pt x="847" y="532"/>
                  </a:moveTo>
                  <a:cubicBezTo>
                    <a:pt x="847" y="488"/>
                    <a:pt x="839" y="447"/>
                    <a:pt x="825" y="408"/>
                  </a:cubicBezTo>
                  <a:cubicBezTo>
                    <a:pt x="811" y="370"/>
                    <a:pt x="791" y="337"/>
                    <a:pt x="765" y="310"/>
                  </a:cubicBezTo>
                  <a:cubicBezTo>
                    <a:pt x="740" y="283"/>
                    <a:pt x="709" y="261"/>
                    <a:pt x="673" y="245"/>
                  </a:cubicBezTo>
                  <a:cubicBezTo>
                    <a:pt x="637" y="229"/>
                    <a:pt x="598" y="221"/>
                    <a:pt x="554" y="221"/>
                  </a:cubicBezTo>
                  <a:cubicBezTo>
                    <a:pt x="511" y="221"/>
                    <a:pt x="472" y="229"/>
                    <a:pt x="436" y="245"/>
                  </a:cubicBezTo>
                  <a:cubicBezTo>
                    <a:pt x="401" y="261"/>
                    <a:pt x="370" y="283"/>
                    <a:pt x="344" y="310"/>
                  </a:cubicBezTo>
                  <a:cubicBezTo>
                    <a:pt x="318" y="337"/>
                    <a:pt x="298" y="370"/>
                    <a:pt x="284" y="408"/>
                  </a:cubicBezTo>
                  <a:cubicBezTo>
                    <a:pt x="270" y="447"/>
                    <a:pt x="263" y="488"/>
                    <a:pt x="263" y="532"/>
                  </a:cubicBezTo>
                  <a:cubicBezTo>
                    <a:pt x="263" y="578"/>
                    <a:pt x="271" y="620"/>
                    <a:pt x="285" y="659"/>
                  </a:cubicBezTo>
                  <a:cubicBezTo>
                    <a:pt x="299" y="698"/>
                    <a:pt x="319" y="732"/>
                    <a:pt x="345" y="759"/>
                  </a:cubicBezTo>
                  <a:cubicBezTo>
                    <a:pt x="370" y="787"/>
                    <a:pt x="401" y="809"/>
                    <a:pt x="436" y="825"/>
                  </a:cubicBezTo>
                  <a:cubicBezTo>
                    <a:pt x="472" y="841"/>
                    <a:pt x="511" y="848"/>
                    <a:pt x="554" y="848"/>
                  </a:cubicBezTo>
                  <a:cubicBezTo>
                    <a:pt x="598" y="848"/>
                    <a:pt x="637" y="841"/>
                    <a:pt x="672" y="825"/>
                  </a:cubicBezTo>
                  <a:cubicBezTo>
                    <a:pt x="708" y="809"/>
                    <a:pt x="739" y="787"/>
                    <a:pt x="765" y="759"/>
                  </a:cubicBezTo>
                  <a:cubicBezTo>
                    <a:pt x="790" y="732"/>
                    <a:pt x="811" y="698"/>
                    <a:pt x="825" y="659"/>
                  </a:cubicBezTo>
                  <a:cubicBezTo>
                    <a:pt x="839" y="620"/>
                    <a:pt x="847" y="578"/>
                    <a:pt x="847" y="532"/>
                  </a:cubicBezTo>
                </a:path>
              </a:pathLst>
            </a:custGeom>
            <a:solidFill>
              <a:srgbClr val="9E0000"/>
            </a:solidFill>
            <a:ln w="9525">
              <a:noFill/>
              <a:round/>
              <a:headEnd/>
              <a:tailEnd/>
            </a:ln>
          </p:spPr>
          <p:txBody>
            <a:bodyPr/>
            <a:lstStyle/>
            <a:p>
              <a:pPr>
                <a:defRPr/>
              </a:pPr>
              <a:endParaRPr lang="nl-NL"/>
            </a:p>
          </p:txBody>
        </p:sp>
        <p:sp>
          <p:nvSpPr>
            <p:cNvPr id="23" name="Freeform 22">
              <a:extLst>
                <a:ext uri="{FF2B5EF4-FFF2-40B4-BE49-F238E27FC236}">
                  <a16:creationId xmlns:a16="http://schemas.microsoft.com/office/drawing/2014/main" id="{157F3F89-76D5-E533-DA4E-3ABF426C8F8E}"/>
                </a:ext>
              </a:extLst>
            </p:cNvPr>
            <p:cNvSpPr>
              <a:spLocks/>
            </p:cNvSpPr>
            <p:nvPr userDrawn="1"/>
          </p:nvSpPr>
          <p:spPr bwMode="auto">
            <a:xfrm>
              <a:off x="18086388" y="847725"/>
              <a:ext cx="293687" cy="292100"/>
            </a:xfrm>
            <a:custGeom>
              <a:avLst/>
              <a:gdLst/>
              <a:ahLst/>
              <a:cxnLst>
                <a:cxn ang="0">
                  <a:pos x="114" y="184"/>
                </a:cxn>
                <a:cxn ang="0">
                  <a:pos x="69" y="184"/>
                </a:cxn>
                <a:cxn ang="0">
                  <a:pos x="0" y="0"/>
                </a:cxn>
                <a:cxn ang="0">
                  <a:pos x="49" y="0"/>
                </a:cxn>
                <a:cxn ang="0">
                  <a:pos x="92" y="131"/>
                </a:cxn>
                <a:cxn ang="0">
                  <a:pos x="93" y="131"/>
                </a:cxn>
                <a:cxn ang="0">
                  <a:pos x="136" y="0"/>
                </a:cxn>
                <a:cxn ang="0">
                  <a:pos x="185" y="0"/>
                </a:cxn>
                <a:cxn ang="0">
                  <a:pos x="114" y="184"/>
                </a:cxn>
              </a:cxnLst>
              <a:rect l="0" t="0" r="r" b="b"/>
              <a:pathLst>
                <a:path w="185" h="184">
                  <a:moveTo>
                    <a:pt x="114" y="184"/>
                  </a:moveTo>
                  <a:lnTo>
                    <a:pt x="69" y="184"/>
                  </a:lnTo>
                  <a:lnTo>
                    <a:pt x="0" y="0"/>
                  </a:lnTo>
                  <a:lnTo>
                    <a:pt x="49" y="0"/>
                  </a:lnTo>
                  <a:lnTo>
                    <a:pt x="92" y="131"/>
                  </a:lnTo>
                  <a:lnTo>
                    <a:pt x="93" y="131"/>
                  </a:lnTo>
                  <a:lnTo>
                    <a:pt x="136" y="0"/>
                  </a:lnTo>
                  <a:lnTo>
                    <a:pt x="185" y="0"/>
                  </a:lnTo>
                  <a:lnTo>
                    <a:pt x="114" y="184"/>
                  </a:lnTo>
                  <a:close/>
                </a:path>
              </a:pathLst>
            </a:custGeom>
            <a:solidFill>
              <a:srgbClr val="9E0000"/>
            </a:solidFill>
            <a:ln w="9525">
              <a:noFill/>
              <a:round/>
              <a:headEnd/>
              <a:tailEnd/>
            </a:ln>
          </p:spPr>
          <p:txBody>
            <a:bodyPr/>
            <a:lstStyle/>
            <a:p>
              <a:pPr>
                <a:defRPr/>
              </a:pPr>
              <a:endParaRPr lang="nl-NL"/>
            </a:p>
          </p:txBody>
        </p:sp>
        <p:sp>
          <p:nvSpPr>
            <p:cNvPr id="24" name="Freeform 23">
              <a:extLst>
                <a:ext uri="{FF2B5EF4-FFF2-40B4-BE49-F238E27FC236}">
                  <a16:creationId xmlns:a16="http://schemas.microsoft.com/office/drawing/2014/main" id="{07D92CA4-D00E-E3E4-D63D-0FAD401DF2D0}"/>
                </a:ext>
              </a:extLst>
            </p:cNvPr>
            <p:cNvSpPr>
              <a:spLocks/>
            </p:cNvSpPr>
            <p:nvPr userDrawn="1"/>
          </p:nvSpPr>
          <p:spPr bwMode="auto">
            <a:xfrm>
              <a:off x="18413413" y="847725"/>
              <a:ext cx="203200" cy="292100"/>
            </a:xfrm>
            <a:custGeom>
              <a:avLst/>
              <a:gdLst/>
              <a:ahLst/>
              <a:cxnLst>
                <a:cxn ang="0">
                  <a:pos x="0" y="184"/>
                </a:cxn>
                <a:cxn ang="0">
                  <a:pos x="0" y="0"/>
                </a:cxn>
                <a:cxn ang="0">
                  <a:pos x="123" y="0"/>
                </a:cxn>
                <a:cxn ang="0">
                  <a:pos x="123" y="38"/>
                </a:cxn>
                <a:cxn ang="0">
                  <a:pos x="43" y="38"/>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3" y="0"/>
                  </a:lnTo>
                  <a:lnTo>
                    <a:pt x="123" y="38"/>
                  </a:lnTo>
                  <a:lnTo>
                    <a:pt x="43" y="38"/>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25" name="Freeform 24">
              <a:extLst>
                <a:ext uri="{FF2B5EF4-FFF2-40B4-BE49-F238E27FC236}">
                  <a16:creationId xmlns:a16="http://schemas.microsoft.com/office/drawing/2014/main" id="{A1B025FF-2D71-0526-35BF-7A06B17873F9}"/>
                </a:ext>
              </a:extLst>
            </p:cNvPr>
            <p:cNvSpPr>
              <a:spLocks/>
            </p:cNvSpPr>
            <p:nvPr userDrawn="1"/>
          </p:nvSpPr>
          <p:spPr bwMode="auto">
            <a:xfrm>
              <a:off x="18673763" y="847725"/>
              <a:ext cx="265112" cy="292100"/>
            </a:xfrm>
            <a:custGeom>
              <a:avLst/>
              <a:gdLst/>
              <a:ahLst/>
              <a:cxnLst>
                <a:cxn ang="0">
                  <a:pos x="117" y="184"/>
                </a:cxn>
                <a:cxn ang="0">
                  <a:pos x="43" y="64"/>
                </a:cxn>
                <a:cxn ang="0">
                  <a:pos x="42" y="64"/>
                </a:cxn>
                <a:cxn ang="0">
                  <a:pos x="43" y="184"/>
                </a:cxn>
                <a:cxn ang="0">
                  <a:pos x="0" y="184"/>
                </a:cxn>
                <a:cxn ang="0">
                  <a:pos x="0" y="0"/>
                </a:cxn>
                <a:cxn ang="0">
                  <a:pos x="51" y="0"/>
                </a:cxn>
                <a:cxn ang="0">
                  <a:pos x="124" y="120"/>
                </a:cxn>
                <a:cxn ang="0">
                  <a:pos x="125" y="120"/>
                </a:cxn>
                <a:cxn ang="0">
                  <a:pos x="124" y="0"/>
                </a:cxn>
                <a:cxn ang="0">
                  <a:pos x="167" y="0"/>
                </a:cxn>
                <a:cxn ang="0">
                  <a:pos x="167" y="184"/>
                </a:cxn>
                <a:cxn ang="0">
                  <a:pos x="117" y="184"/>
                </a:cxn>
              </a:cxnLst>
              <a:rect l="0" t="0" r="r" b="b"/>
              <a:pathLst>
                <a:path w="167" h="184">
                  <a:moveTo>
                    <a:pt x="117" y="184"/>
                  </a:moveTo>
                  <a:lnTo>
                    <a:pt x="43" y="64"/>
                  </a:lnTo>
                  <a:lnTo>
                    <a:pt x="42" y="64"/>
                  </a:lnTo>
                  <a:lnTo>
                    <a:pt x="43" y="184"/>
                  </a:lnTo>
                  <a:lnTo>
                    <a:pt x="0" y="184"/>
                  </a:lnTo>
                  <a:lnTo>
                    <a:pt x="0" y="0"/>
                  </a:lnTo>
                  <a:lnTo>
                    <a:pt x="51" y="0"/>
                  </a:lnTo>
                  <a:lnTo>
                    <a:pt x="124" y="120"/>
                  </a:lnTo>
                  <a:lnTo>
                    <a:pt x="125" y="120"/>
                  </a:lnTo>
                  <a:lnTo>
                    <a:pt x="124" y="0"/>
                  </a:lnTo>
                  <a:lnTo>
                    <a:pt x="167" y="0"/>
                  </a:lnTo>
                  <a:lnTo>
                    <a:pt x="167" y="184"/>
                  </a:lnTo>
                  <a:lnTo>
                    <a:pt x="117" y="184"/>
                  </a:lnTo>
                  <a:close/>
                </a:path>
              </a:pathLst>
            </a:custGeom>
            <a:solidFill>
              <a:srgbClr val="9E0000"/>
            </a:solidFill>
            <a:ln w="9525">
              <a:noFill/>
              <a:round/>
              <a:headEnd/>
              <a:tailEnd/>
            </a:ln>
          </p:spPr>
          <p:txBody>
            <a:bodyPr/>
            <a:lstStyle/>
            <a:p>
              <a:pPr>
                <a:defRPr/>
              </a:pPr>
              <a:endParaRPr lang="nl-NL"/>
            </a:p>
          </p:txBody>
        </p:sp>
        <p:sp>
          <p:nvSpPr>
            <p:cNvPr id="26" name="Freeform 25">
              <a:extLst>
                <a:ext uri="{FF2B5EF4-FFF2-40B4-BE49-F238E27FC236}">
                  <a16:creationId xmlns:a16="http://schemas.microsoft.com/office/drawing/2014/main" id="{340AD522-8C31-CEC1-315D-BE68B5A6A3FD}"/>
                </a:ext>
              </a:extLst>
            </p:cNvPr>
            <p:cNvSpPr>
              <a:spLocks/>
            </p:cNvSpPr>
            <p:nvPr userDrawn="1"/>
          </p:nvSpPr>
          <p:spPr bwMode="auto">
            <a:xfrm>
              <a:off x="16394113" y="1822450"/>
              <a:ext cx="234950" cy="292100"/>
            </a:xfrm>
            <a:custGeom>
              <a:avLst/>
              <a:gdLst/>
              <a:ahLst/>
              <a:cxnLst>
                <a:cxn ang="0">
                  <a:pos x="96" y="38"/>
                </a:cxn>
                <a:cxn ang="0">
                  <a:pos x="96" y="184"/>
                </a:cxn>
                <a:cxn ang="0">
                  <a:pos x="52" y="184"/>
                </a:cxn>
                <a:cxn ang="0">
                  <a:pos x="52" y="38"/>
                </a:cxn>
                <a:cxn ang="0">
                  <a:pos x="0" y="38"/>
                </a:cxn>
                <a:cxn ang="0">
                  <a:pos x="0" y="0"/>
                </a:cxn>
                <a:cxn ang="0">
                  <a:pos x="148" y="0"/>
                </a:cxn>
                <a:cxn ang="0">
                  <a:pos x="148" y="38"/>
                </a:cxn>
                <a:cxn ang="0">
                  <a:pos x="96" y="38"/>
                </a:cxn>
              </a:cxnLst>
              <a:rect l="0" t="0" r="r" b="b"/>
              <a:pathLst>
                <a:path w="148" h="184">
                  <a:moveTo>
                    <a:pt x="96" y="38"/>
                  </a:moveTo>
                  <a:lnTo>
                    <a:pt x="96" y="184"/>
                  </a:lnTo>
                  <a:lnTo>
                    <a:pt x="52" y="184"/>
                  </a:lnTo>
                  <a:lnTo>
                    <a:pt x="52" y="38"/>
                  </a:lnTo>
                  <a:lnTo>
                    <a:pt x="0" y="38"/>
                  </a:lnTo>
                  <a:lnTo>
                    <a:pt x="0" y="0"/>
                  </a:lnTo>
                  <a:lnTo>
                    <a:pt x="148" y="0"/>
                  </a:lnTo>
                  <a:lnTo>
                    <a:pt x="148" y="38"/>
                  </a:lnTo>
                  <a:lnTo>
                    <a:pt x="96" y="38"/>
                  </a:lnTo>
                  <a:close/>
                </a:path>
              </a:pathLst>
            </a:custGeom>
            <a:solidFill>
              <a:srgbClr val="9E0000"/>
            </a:solidFill>
            <a:ln w="9525">
              <a:noFill/>
              <a:round/>
              <a:headEnd/>
              <a:tailEnd/>
            </a:ln>
          </p:spPr>
          <p:txBody>
            <a:bodyPr/>
            <a:lstStyle/>
            <a:p>
              <a:pPr>
                <a:defRPr/>
              </a:pPr>
              <a:endParaRPr lang="nl-NL"/>
            </a:p>
          </p:txBody>
        </p:sp>
        <p:sp>
          <p:nvSpPr>
            <p:cNvPr id="27" name="Freeform 26">
              <a:extLst>
                <a:ext uri="{FF2B5EF4-FFF2-40B4-BE49-F238E27FC236}">
                  <a16:creationId xmlns:a16="http://schemas.microsoft.com/office/drawing/2014/main" id="{62CF7F06-7CF8-61F1-B5B9-BF586E23A79B}"/>
                </a:ext>
              </a:extLst>
            </p:cNvPr>
            <p:cNvSpPr>
              <a:spLocks/>
            </p:cNvSpPr>
            <p:nvPr userDrawn="1"/>
          </p:nvSpPr>
          <p:spPr bwMode="auto">
            <a:xfrm>
              <a:off x="16667163" y="1822450"/>
              <a:ext cx="203200" cy="292100"/>
            </a:xfrm>
            <a:custGeom>
              <a:avLst/>
              <a:gdLst/>
              <a:ahLst/>
              <a:cxnLst>
                <a:cxn ang="0">
                  <a:pos x="0" y="184"/>
                </a:cxn>
                <a:cxn ang="0">
                  <a:pos x="0" y="0"/>
                </a:cxn>
                <a:cxn ang="0">
                  <a:pos x="124" y="0"/>
                </a:cxn>
                <a:cxn ang="0">
                  <a:pos x="124" y="37"/>
                </a:cxn>
                <a:cxn ang="0">
                  <a:pos x="43" y="37"/>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4" y="0"/>
                  </a:lnTo>
                  <a:lnTo>
                    <a:pt x="124" y="37"/>
                  </a:lnTo>
                  <a:lnTo>
                    <a:pt x="43" y="37"/>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28" name="Freeform 27">
              <a:extLst>
                <a:ext uri="{FF2B5EF4-FFF2-40B4-BE49-F238E27FC236}">
                  <a16:creationId xmlns:a16="http://schemas.microsoft.com/office/drawing/2014/main" id="{9A1D076C-EDEC-39CC-7E9D-799817090E5F}"/>
                </a:ext>
              </a:extLst>
            </p:cNvPr>
            <p:cNvSpPr>
              <a:spLocks/>
            </p:cNvSpPr>
            <p:nvPr userDrawn="1"/>
          </p:nvSpPr>
          <p:spPr bwMode="auto">
            <a:xfrm>
              <a:off x="16908463" y="1814513"/>
              <a:ext cx="271462" cy="307975"/>
            </a:xfrm>
            <a:custGeom>
              <a:avLst/>
              <a:gdLst/>
              <a:ahLst/>
              <a:cxnLst>
                <a:cxn ang="0">
                  <a:pos x="778" y="1027"/>
                </a:cxn>
                <a:cxn ang="0">
                  <a:pos x="549" y="1073"/>
                </a:cxn>
                <a:cxn ang="0">
                  <a:pos x="331" y="1034"/>
                </a:cxn>
                <a:cxn ang="0">
                  <a:pos x="157" y="924"/>
                </a:cxn>
                <a:cxn ang="0">
                  <a:pos x="42" y="753"/>
                </a:cxn>
                <a:cxn ang="0">
                  <a:pos x="0" y="535"/>
                </a:cxn>
                <a:cxn ang="0">
                  <a:pos x="43" y="313"/>
                </a:cxn>
                <a:cxn ang="0">
                  <a:pos x="160" y="144"/>
                </a:cxn>
                <a:cxn ang="0">
                  <a:pos x="336" y="37"/>
                </a:cxn>
                <a:cxn ang="0">
                  <a:pos x="553" y="0"/>
                </a:cxn>
                <a:cxn ang="0">
                  <a:pos x="766" y="38"/>
                </a:cxn>
                <a:cxn ang="0">
                  <a:pos x="935" y="149"/>
                </a:cxn>
                <a:cxn ang="0">
                  <a:pos x="768" y="316"/>
                </a:cxn>
                <a:cxn ang="0">
                  <a:pos x="677" y="245"/>
                </a:cxn>
                <a:cxn ang="0">
                  <a:pos x="562" y="222"/>
                </a:cxn>
                <a:cxn ang="0">
                  <a:pos x="443" y="246"/>
                </a:cxn>
                <a:cxn ang="0">
                  <a:pos x="350" y="312"/>
                </a:cxn>
                <a:cxn ang="0">
                  <a:pos x="290" y="410"/>
                </a:cxn>
                <a:cxn ang="0">
                  <a:pos x="268" y="535"/>
                </a:cxn>
                <a:cxn ang="0">
                  <a:pos x="290" y="661"/>
                </a:cxn>
                <a:cxn ang="0">
                  <a:pos x="350" y="760"/>
                </a:cxn>
                <a:cxn ang="0">
                  <a:pos x="441" y="824"/>
                </a:cxn>
                <a:cxn ang="0">
                  <a:pos x="558" y="847"/>
                </a:cxn>
                <a:cxn ang="0">
                  <a:pos x="686" y="818"/>
                </a:cxn>
                <a:cxn ang="0">
                  <a:pos x="774" y="743"/>
                </a:cxn>
                <a:cxn ang="0">
                  <a:pos x="945" y="904"/>
                </a:cxn>
                <a:cxn ang="0">
                  <a:pos x="778" y="1027"/>
                </a:cxn>
              </a:cxnLst>
              <a:rect l="0" t="0" r="r" b="b"/>
              <a:pathLst>
                <a:path w="945" h="1073">
                  <a:moveTo>
                    <a:pt x="778" y="1027"/>
                  </a:moveTo>
                  <a:cubicBezTo>
                    <a:pt x="712" y="1057"/>
                    <a:pt x="635" y="1073"/>
                    <a:pt x="549" y="1073"/>
                  </a:cubicBezTo>
                  <a:cubicBezTo>
                    <a:pt x="470" y="1073"/>
                    <a:pt x="397" y="1060"/>
                    <a:pt x="331" y="1034"/>
                  </a:cubicBezTo>
                  <a:cubicBezTo>
                    <a:pt x="264" y="1008"/>
                    <a:pt x="206" y="971"/>
                    <a:pt x="157" y="924"/>
                  </a:cubicBezTo>
                  <a:cubicBezTo>
                    <a:pt x="108" y="876"/>
                    <a:pt x="70" y="819"/>
                    <a:pt x="42" y="753"/>
                  </a:cubicBezTo>
                  <a:cubicBezTo>
                    <a:pt x="14" y="687"/>
                    <a:pt x="0" y="614"/>
                    <a:pt x="0" y="535"/>
                  </a:cubicBezTo>
                  <a:cubicBezTo>
                    <a:pt x="0" y="453"/>
                    <a:pt x="14" y="379"/>
                    <a:pt x="43" y="313"/>
                  </a:cubicBezTo>
                  <a:cubicBezTo>
                    <a:pt x="71" y="247"/>
                    <a:pt x="110" y="191"/>
                    <a:pt x="160" y="144"/>
                  </a:cubicBezTo>
                  <a:cubicBezTo>
                    <a:pt x="210" y="98"/>
                    <a:pt x="269" y="62"/>
                    <a:pt x="336" y="37"/>
                  </a:cubicBezTo>
                  <a:cubicBezTo>
                    <a:pt x="403" y="12"/>
                    <a:pt x="475" y="0"/>
                    <a:pt x="553" y="0"/>
                  </a:cubicBezTo>
                  <a:cubicBezTo>
                    <a:pt x="625" y="0"/>
                    <a:pt x="696" y="12"/>
                    <a:pt x="766" y="38"/>
                  </a:cubicBezTo>
                  <a:cubicBezTo>
                    <a:pt x="835" y="63"/>
                    <a:pt x="892" y="100"/>
                    <a:pt x="935" y="149"/>
                  </a:cubicBezTo>
                  <a:cubicBezTo>
                    <a:pt x="768" y="316"/>
                    <a:pt x="768" y="316"/>
                    <a:pt x="768" y="316"/>
                  </a:cubicBezTo>
                  <a:cubicBezTo>
                    <a:pt x="745" y="284"/>
                    <a:pt x="715" y="261"/>
                    <a:pt x="677" y="245"/>
                  </a:cubicBezTo>
                  <a:cubicBezTo>
                    <a:pt x="640" y="230"/>
                    <a:pt x="601" y="222"/>
                    <a:pt x="562" y="222"/>
                  </a:cubicBezTo>
                  <a:cubicBezTo>
                    <a:pt x="519" y="222"/>
                    <a:pt x="479" y="230"/>
                    <a:pt x="443" y="246"/>
                  </a:cubicBezTo>
                  <a:cubicBezTo>
                    <a:pt x="407" y="262"/>
                    <a:pt x="376" y="284"/>
                    <a:pt x="350" y="312"/>
                  </a:cubicBezTo>
                  <a:cubicBezTo>
                    <a:pt x="324" y="340"/>
                    <a:pt x="304" y="372"/>
                    <a:pt x="290" y="410"/>
                  </a:cubicBezTo>
                  <a:cubicBezTo>
                    <a:pt x="275" y="448"/>
                    <a:pt x="268" y="490"/>
                    <a:pt x="268" y="535"/>
                  </a:cubicBezTo>
                  <a:cubicBezTo>
                    <a:pt x="268" y="581"/>
                    <a:pt x="275" y="623"/>
                    <a:pt x="290" y="661"/>
                  </a:cubicBezTo>
                  <a:cubicBezTo>
                    <a:pt x="304" y="700"/>
                    <a:pt x="324" y="732"/>
                    <a:pt x="350" y="760"/>
                  </a:cubicBezTo>
                  <a:cubicBezTo>
                    <a:pt x="375" y="787"/>
                    <a:pt x="405" y="808"/>
                    <a:pt x="441" y="824"/>
                  </a:cubicBezTo>
                  <a:cubicBezTo>
                    <a:pt x="477" y="839"/>
                    <a:pt x="515" y="847"/>
                    <a:pt x="558" y="847"/>
                  </a:cubicBezTo>
                  <a:cubicBezTo>
                    <a:pt x="607" y="847"/>
                    <a:pt x="649" y="837"/>
                    <a:pt x="686" y="818"/>
                  </a:cubicBezTo>
                  <a:cubicBezTo>
                    <a:pt x="722" y="799"/>
                    <a:pt x="752" y="774"/>
                    <a:pt x="774" y="743"/>
                  </a:cubicBezTo>
                  <a:cubicBezTo>
                    <a:pt x="945" y="904"/>
                    <a:pt x="945" y="904"/>
                    <a:pt x="945" y="904"/>
                  </a:cubicBezTo>
                  <a:cubicBezTo>
                    <a:pt x="900" y="956"/>
                    <a:pt x="844" y="997"/>
                    <a:pt x="778" y="1027"/>
                  </a:cubicBezTo>
                </a:path>
              </a:pathLst>
            </a:custGeom>
            <a:solidFill>
              <a:srgbClr val="9E0000"/>
            </a:solidFill>
            <a:ln w="9525">
              <a:noFill/>
              <a:round/>
              <a:headEnd/>
              <a:tailEnd/>
            </a:ln>
          </p:spPr>
          <p:txBody>
            <a:bodyPr/>
            <a:lstStyle/>
            <a:p>
              <a:pPr>
                <a:defRPr/>
              </a:pPr>
              <a:endParaRPr lang="nl-NL"/>
            </a:p>
          </p:txBody>
        </p:sp>
        <p:sp>
          <p:nvSpPr>
            <p:cNvPr id="29" name="Freeform 28">
              <a:extLst>
                <a:ext uri="{FF2B5EF4-FFF2-40B4-BE49-F238E27FC236}">
                  <a16:creationId xmlns:a16="http://schemas.microsoft.com/office/drawing/2014/main" id="{E22A444D-D0BA-0415-662C-1BF1949D67BA}"/>
                </a:ext>
              </a:extLst>
            </p:cNvPr>
            <p:cNvSpPr>
              <a:spLocks/>
            </p:cNvSpPr>
            <p:nvPr userDrawn="1"/>
          </p:nvSpPr>
          <p:spPr bwMode="auto">
            <a:xfrm>
              <a:off x="17216438" y="1822450"/>
              <a:ext cx="255587" cy="292100"/>
            </a:xfrm>
            <a:custGeom>
              <a:avLst/>
              <a:gdLst/>
              <a:ahLst/>
              <a:cxnLst>
                <a:cxn ang="0">
                  <a:pos x="116" y="184"/>
                </a:cxn>
                <a:cxn ang="0">
                  <a:pos x="116" y="107"/>
                </a:cxn>
                <a:cxn ang="0">
                  <a:pos x="45" y="107"/>
                </a:cxn>
                <a:cxn ang="0">
                  <a:pos x="45" y="184"/>
                </a:cxn>
                <a:cxn ang="0">
                  <a:pos x="0" y="184"/>
                </a:cxn>
                <a:cxn ang="0">
                  <a:pos x="0" y="0"/>
                </a:cxn>
                <a:cxn ang="0">
                  <a:pos x="45" y="0"/>
                </a:cxn>
                <a:cxn ang="0">
                  <a:pos x="45" y="70"/>
                </a:cxn>
                <a:cxn ang="0">
                  <a:pos x="116" y="70"/>
                </a:cxn>
                <a:cxn ang="0">
                  <a:pos x="116" y="0"/>
                </a:cxn>
                <a:cxn ang="0">
                  <a:pos x="161" y="0"/>
                </a:cxn>
                <a:cxn ang="0">
                  <a:pos x="161" y="184"/>
                </a:cxn>
                <a:cxn ang="0">
                  <a:pos x="116" y="184"/>
                </a:cxn>
              </a:cxnLst>
              <a:rect l="0" t="0" r="r" b="b"/>
              <a:pathLst>
                <a:path w="161" h="184">
                  <a:moveTo>
                    <a:pt x="116" y="184"/>
                  </a:moveTo>
                  <a:lnTo>
                    <a:pt x="116" y="107"/>
                  </a:lnTo>
                  <a:lnTo>
                    <a:pt x="45" y="107"/>
                  </a:lnTo>
                  <a:lnTo>
                    <a:pt x="45" y="184"/>
                  </a:lnTo>
                  <a:lnTo>
                    <a:pt x="0" y="184"/>
                  </a:lnTo>
                  <a:lnTo>
                    <a:pt x="0" y="0"/>
                  </a:lnTo>
                  <a:lnTo>
                    <a:pt x="45" y="0"/>
                  </a:lnTo>
                  <a:lnTo>
                    <a:pt x="45" y="70"/>
                  </a:lnTo>
                  <a:lnTo>
                    <a:pt x="116" y="70"/>
                  </a:lnTo>
                  <a:lnTo>
                    <a:pt x="116" y="0"/>
                  </a:lnTo>
                  <a:lnTo>
                    <a:pt x="161" y="0"/>
                  </a:lnTo>
                  <a:lnTo>
                    <a:pt x="161" y="184"/>
                  </a:lnTo>
                  <a:lnTo>
                    <a:pt x="116" y="184"/>
                  </a:lnTo>
                  <a:close/>
                </a:path>
              </a:pathLst>
            </a:custGeom>
            <a:solidFill>
              <a:srgbClr val="9E0000"/>
            </a:solidFill>
            <a:ln w="9525">
              <a:noFill/>
              <a:round/>
              <a:headEnd/>
              <a:tailEnd/>
            </a:ln>
          </p:spPr>
          <p:txBody>
            <a:bodyPr/>
            <a:lstStyle/>
            <a:p>
              <a:pPr>
                <a:defRPr/>
              </a:pPr>
              <a:endParaRPr lang="nl-NL"/>
            </a:p>
          </p:txBody>
        </p:sp>
        <p:sp>
          <p:nvSpPr>
            <p:cNvPr id="30" name="Freeform 29">
              <a:extLst>
                <a:ext uri="{FF2B5EF4-FFF2-40B4-BE49-F238E27FC236}">
                  <a16:creationId xmlns:a16="http://schemas.microsoft.com/office/drawing/2014/main" id="{62F3CEF1-DB7F-E3DD-ED21-6E1C84AA55FD}"/>
                </a:ext>
              </a:extLst>
            </p:cNvPr>
            <p:cNvSpPr>
              <a:spLocks/>
            </p:cNvSpPr>
            <p:nvPr userDrawn="1"/>
          </p:nvSpPr>
          <p:spPr bwMode="auto">
            <a:xfrm>
              <a:off x="17538700" y="1822450"/>
              <a:ext cx="266700" cy="292100"/>
            </a:xfrm>
            <a:custGeom>
              <a:avLst/>
              <a:gdLst/>
              <a:ahLst/>
              <a:cxnLst>
                <a:cxn ang="0">
                  <a:pos x="117" y="184"/>
                </a:cxn>
                <a:cxn ang="0">
                  <a:pos x="43" y="64"/>
                </a:cxn>
                <a:cxn ang="0">
                  <a:pos x="43" y="64"/>
                </a:cxn>
                <a:cxn ang="0">
                  <a:pos x="44" y="184"/>
                </a:cxn>
                <a:cxn ang="0">
                  <a:pos x="0" y="184"/>
                </a:cxn>
                <a:cxn ang="0">
                  <a:pos x="0" y="0"/>
                </a:cxn>
                <a:cxn ang="0">
                  <a:pos x="51" y="0"/>
                </a:cxn>
                <a:cxn ang="0">
                  <a:pos x="125" y="120"/>
                </a:cxn>
                <a:cxn ang="0">
                  <a:pos x="126" y="120"/>
                </a:cxn>
                <a:cxn ang="0">
                  <a:pos x="125" y="0"/>
                </a:cxn>
                <a:cxn ang="0">
                  <a:pos x="168" y="0"/>
                </a:cxn>
                <a:cxn ang="0">
                  <a:pos x="168" y="184"/>
                </a:cxn>
                <a:cxn ang="0">
                  <a:pos x="117" y="184"/>
                </a:cxn>
              </a:cxnLst>
              <a:rect l="0" t="0" r="r" b="b"/>
              <a:pathLst>
                <a:path w="168" h="184">
                  <a:moveTo>
                    <a:pt x="117" y="184"/>
                  </a:moveTo>
                  <a:lnTo>
                    <a:pt x="43" y="64"/>
                  </a:lnTo>
                  <a:lnTo>
                    <a:pt x="43" y="64"/>
                  </a:lnTo>
                  <a:lnTo>
                    <a:pt x="44" y="184"/>
                  </a:lnTo>
                  <a:lnTo>
                    <a:pt x="0" y="184"/>
                  </a:lnTo>
                  <a:lnTo>
                    <a:pt x="0" y="0"/>
                  </a:lnTo>
                  <a:lnTo>
                    <a:pt x="51" y="0"/>
                  </a:lnTo>
                  <a:lnTo>
                    <a:pt x="125" y="120"/>
                  </a:lnTo>
                  <a:lnTo>
                    <a:pt x="126" y="120"/>
                  </a:lnTo>
                  <a:lnTo>
                    <a:pt x="125" y="0"/>
                  </a:lnTo>
                  <a:lnTo>
                    <a:pt x="168" y="0"/>
                  </a:lnTo>
                  <a:lnTo>
                    <a:pt x="168" y="184"/>
                  </a:lnTo>
                  <a:lnTo>
                    <a:pt x="117" y="184"/>
                  </a:lnTo>
                  <a:close/>
                </a:path>
              </a:pathLst>
            </a:custGeom>
            <a:solidFill>
              <a:srgbClr val="9E0000"/>
            </a:solidFill>
            <a:ln w="9525">
              <a:noFill/>
              <a:round/>
              <a:headEnd/>
              <a:tailEnd/>
            </a:ln>
          </p:spPr>
          <p:txBody>
            <a:bodyPr/>
            <a:lstStyle/>
            <a:p>
              <a:pPr>
                <a:defRPr/>
              </a:pPr>
              <a:endParaRPr lang="nl-NL"/>
            </a:p>
          </p:txBody>
        </p:sp>
        <p:sp>
          <p:nvSpPr>
            <p:cNvPr id="31" name="Freeform 30">
              <a:extLst>
                <a:ext uri="{FF2B5EF4-FFF2-40B4-BE49-F238E27FC236}">
                  <a16:creationId xmlns:a16="http://schemas.microsoft.com/office/drawing/2014/main" id="{55DE66C8-3680-742D-28A5-C46E2DBA9AF0}"/>
                </a:ext>
              </a:extLst>
            </p:cNvPr>
            <p:cNvSpPr>
              <a:spLocks noEditPoints="1"/>
            </p:cNvSpPr>
            <p:nvPr userDrawn="1"/>
          </p:nvSpPr>
          <p:spPr bwMode="auto">
            <a:xfrm>
              <a:off x="17859375" y="1814513"/>
              <a:ext cx="317500" cy="307975"/>
            </a:xfrm>
            <a:custGeom>
              <a:avLst/>
              <a:gdLst/>
              <a:ahLst/>
              <a:cxnLst>
                <a:cxn ang="0">
                  <a:pos x="1110" y="532"/>
                </a:cxn>
                <a:cxn ang="0">
                  <a:pos x="1068" y="753"/>
                </a:cxn>
                <a:cxn ang="0">
                  <a:pos x="953" y="924"/>
                </a:cxn>
                <a:cxn ang="0">
                  <a:pos x="776" y="1034"/>
                </a:cxn>
                <a:cxn ang="0">
                  <a:pos x="554" y="1073"/>
                </a:cxn>
                <a:cxn ang="0">
                  <a:pos x="333" y="1034"/>
                </a:cxn>
                <a:cxn ang="0">
                  <a:pos x="158" y="924"/>
                </a:cxn>
                <a:cxn ang="0">
                  <a:pos x="42" y="753"/>
                </a:cxn>
                <a:cxn ang="0">
                  <a:pos x="0" y="532"/>
                </a:cxn>
                <a:cxn ang="0">
                  <a:pos x="42" y="311"/>
                </a:cxn>
                <a:cxn ang="0">
                  <a:pos x="158" y="143"/>
                </a:cxn>
                <a:cxn ang="0">
                  <a:pos x="333" y="37"/>
                </a:cxn>
                <a:cxn ang="0">
                  <a:pos x="554" y="0"/>
                </a:cxn>
                <a:cxn ang="0">
                  <a:pos x="776" y="37"/>
                </a:cxn>
                <a:cxn ang="0">
                  <a:pos x="953" y="143"/>
                </a:cxn>
                <a:cxn ang="0">
                  <a:pos x="1068" y="311"/>
                </a:cxn>
                <a:cxn ang="0">
                  <a:pos x="1110" y="532"/>
                </a:cxn>
                <a:cxn ang="0">
                  <a:pos x="847" y="532"/>
                </a:cxn>
                <a:cxn ang="0">
                  <a:pos x="825" y="408"/>
                </a:cxn>
                <a:cxn ang="0">
                  <a:pos x="765" y="310"/>
                </a:cxn>
                <a:cxn ang="0">
                  <a:pos x="673" y="245"/>
                </a:cxn>
                <a:cxn ang="0">
                  <a:pos x="554" y="221"/>
                </a:cxn>
                <a:cxn ang="0">
                  <a:pos x="436" y="245"/>
                </a:cxn>
                <a:cxn ang="0">
                  <a:pos x="344" y="310"/>
                </a:cxn>
                <a:cxn ang="0">
                  <a:pos x="284" y="408"/>
                </a:cxn>
                <a:cxn ang="0">
                  <a:pos x="264" y="532"/>
                </a:cxn>
                <a:cxn ang="0">
                  <a:pos x="285" y="659"/>
                </a:cxn>
                <a:cxn ang="0">
                  <a:pos x="345" y="759"/>
                </a:cxn>
                <a:cxn ang="0">
                  <a:pos x="436" y="824"/>
                </a:cxn>
                <a:cxn ang="0">
                  <a:pos x="554" y="848"/>
                </a:cxn>
                <a:cxn ang="0">
                  <a:pos x="672" y="824"/>
                </a:cxn>
                <a:cxn ang="0">
                  <a:pos x="765" y="759"/>
                </a:cxn>
                <a:cxn ang="0">
                  <a:pos x="825" y="659"/>
                </a:cxn>
                <a:cxn ang="0">
                  <a:pos x="847" y="532"/>
                </a:cxn>
              </a:cxnLst>
              <a:rect l="0" t="0" r="r" b="b"/>
              <a:pathLst>
                <a:path w="1110" h="1073">
                  <a:moveTo>
                    <a:pt x="1110" y="532"/>
                  </a:moveTo>
                  <a:cubicBezTo>
                    <a:pt x="1110" y="612"/>
                    <a:pt x="1096" y="686"/>
                    <a:pt x="1068" y="753"/>
                  </a:cubicBezTo>
                  <a:cubicBezTo>
                    <a:pt x="1040" y="819"/>
                    <a:pt x="1002" y="876"/>
                    <a:pt x="953" y="924"/>
                  </a:cubicBezTo>
                  <a:cubicBezTo>
                    <a:pt x="903" y="971"/>
                    <a:pt x="844" y="1008"/>
                    <a:pt x="776" y="1034"/>
                  </a:cubicBezTo>
                  <a:cubicBezTo>
                    <a:pt x="708" y="1060"/>
                    <a:pt x="634" y="1073"/>
                    <a:pt x="554" y="1073"/>
                  </a:cubicBezTo>
                  <a:cubicBezTo>
                    <a:pt x="475" y="1073"/>
                    <a:pt x="401" y="1060"/>
                    <a:pt x="333" y="1034"/>
                  </a:cubicBezTo>
                  <a:cubicBezTo>
                    <a:pt x="266" y="1008"/>
                    <a:pt x="207" y="971"/>
                    <a:pt x="158" y="924"/>
                  </a:cubicBezTo>
                  <a:cubicBezTo>
                    <a:pt x="108" y="876"/>
                    <a:pt x="70" y="819"/>
                    <a:pt x="42" y="753"/>
                  </a:cubicBezTo>
                  <a:cubicBezTo>
                    <a:pt x="14" y="686"/>
                    <a:pt x="0" y="612"/>
                    <a:pt x="0" y="532"/>
                  </a:cubicBezTo>
                  <a:cubicBezTo>
                    <a:pt x="0" y="450"/>
                    <a:pt x="14" y="377"/>
                    <a:pt x="42" y="311"/>
                  </a:cubicBezTo>
                  <a:cubicBezTo>
                    <a:pt x="70" y="245"/>
                    <a:pt x="108" y="190"/>
                    <a:pt x="158" y="143"/>
                  </a:cubicBezTo>
                  <a:cubicBezTo>
                    <a:pt x="207" y="97"/>
                    <a:pt x="266" y="62"/>
                    <a:pt x="333" y="37"/>
                  </a:cubicBezTo>
                  <a:cubicBezTo>
                    <a:pt x="401" y="12"/>
                    <a:pt x="475" y="0"/>
                    <a:pt x="554" y="0"/>
                  </a:cubicBezTo>
                  <a:cubicBezTo>
                    <a:pt x="634" y="0"/>
                    <a:pt x="708" y="12"/>
                    <a:pt x="776" y="37"/>
                  </a:cubicBezTo>
                  <a:cubicBezTo>
                    <a:pt x="844" y="62"/>
                    <a:pt x="903" y="97"/>
                    <a:pt x="953" y="143"/>
                  </a:cubicBezTo>
                  <a:cubicBezTo>
                    <a:pt x="1002" y="190"/>
                    <a:pt x="1040" y="245"/>
                    <a:pt x="1068" y="311"/>
                  </a:cubicBezTo>
                  <a:cubicBezTo>
                    <a:pt x="1096" y="377"/>
                    <a:pt x="1110" y="450"/>
                    <a:pt x="1110" y="532"/>
                  </a:cubicBezTo>
                  <a:moveTo>
                    <a:pt x="847" y="532"/>
                  </a:moveTo>
                  <a:cubicBezTo>
                    <a:pt x="847" y="488"/>
                    <a:pt x="839" y="446"/>
                    <a:pt x="825" y="408"/>
                  </a:cubicBezTo>
                  <a:cubicBezTo>
                    <a:pt x="811" y="370"/>
                    <a:pt x="791" y="337"/>
                    <a:pt x="765" y="310"/>
                  </a:cubicBezTo>
                  <a:cubicBezTo>
                    <a:pt x="740" y="282"/>
                    <a:pt x="709" y="261"/>
                    <a:pt x="673" y="245"/>
                  </a:cubicBezTo>
                  <a:cubicBezTo>
                    <a:pt x="637" y="229"/>
                    <a:pt x="598" y="221"/>
                    <a:pt x="554" y="221"/>
                  </a:cubicBezTo>
                  <a:cubicBezTo>
                    <a:pt x="511" y="221"/>
                    <a:pt x="472" y="229"/>
                    <a:pt x="436" y="245"/>
                  </a:cubicBezTo>
                  <a:cubicBezTo>
                    <a:pt x="401" y="261"/>
                    <a:pt x="370" y="282"/>
                    <a:pt x="344" y="310"/>
                  </a:cubicBezTo>
                  <a:cubicBezTo>
                    <a:pt x="318" y="337"/>
                    <a:pt x="298" y="370"/>
                    <a:pt x="284" y="408"/>
                  </a:cubicBezTo>
                  <a:cubicBezTo>
                    <a:pt x="270" y="446"/>
                    <a:pt x="264" y="488"/>
                    <a:pt x="264" y="532"/>
                  </a:cubicBezTo>
                  <a:cubicBezTo>
                    <a:pt x="264" y="578"/>
                    <a:pt x="271" y="620"/>
                    <a:pt x="285" y="659"/>
                  </a:cubicBezTo>
                  <a:cubicBezTo>
                    <a:pt x="299" y="698"/>
                    <a:pt x="319" y="731"/>
                    <a:pt x="345" y="759"/>
                  </a:cubicBezTo>
                  <a:cubicBezTo>
                    <a:pt x="370" y="787"/>
                    <a:pt x="401" y="809"/>
                    <a:pt x="436" y="824"/>
                  </a:cubicBezTo>
                  <a:cubicBezTo>
                    <a:pt x="472" y="840"/>
                    <a:pt x="511" y="848"/>
                    <a:pt x="554" y="848"/>
                  </a:cubicBezTo>
                  <a:cubicBezTo>
                    <a:pt x="598" y="848"/>
                    <a:pt x="637" y="840"/>
                    <a:pt x="672" y="824"/>
                  </a:cubicBezTo>
                  <a:cubicBezTo>
                    <a:pt x="708" y="809"/>
                    <a:pt x="739" y="787"/>
                    <a:pt x="765" y="759"/>
                  </a:cubicBezTo>
                  <a:cubicBezTo>
                    <a:pt x="790" y="731"/>
                    <a:pt x="811" y="698"/>
                    <a:pt x="825" y="659"/>
                  </a:cubicBezTo>
                  <a:cubicBezTo>
                    <a:pt x="839" y="620"/>
                    <a:pt x="847" y="578"/>
                    <a:pt x="847" y="532"/>
                  </a:cubicBezTo>
                </a:path>
              </a:pathLst>
            </a:custGeom>
            <a:solidFill>
              <a:srgbClr val="9E0000"/>
            </a:solidFill>
            <a:ln w="9525">
              <a:noFill/>
              <a:round/>
              <a:headEnd/>
              <a:tailEnd/>
            </a:ln>
          </p:spPr>
          <p:txBody>
            <a:bodyPr/>
            <a:lstStyle/>
            <a:p>
              <a:pPr>
                <a:defRPr/>
              </a:pPr>
              <a:endParaRPr lang="nl-NL"/>
            </a:p>
          </p:txBody>
        </p:sp>
        <p:sp>
          <p:nvSpPr>
            <p:cNvPr id="32" name="Freeform 31">
              <a:extLst>
                <a:ext uri="{FF2B5EF4-FFF2-40B4-BE49-F238E27FC236}">
                  <a16:creationId xmlns:a16="http://schemas.microsoft.com/office/drawing/2014/main" id="{C0820577-58E1-A68D-FA9D-215245D0339C}"/>
                </a:ext>
              </a:extLst>
            </p:cNvPr>
            <p:cNvSpPr>
              <a:spLocks/>
            </p:cNvSpPr>
            <p:nvPr userDrawn="1"/>
          </p:nvSpPr>
          <p:spPr bwMode="auto">
            <a:xfrm>
              <a:off x="18229263" y="1822450"/>
              <a:ext cx="184150" cy="292100"/>
            </a:xfrm>
            <a:custGeom>
              <a:avLst/>
              <a:gdLst/>
              <a:ahLst/>
              <a:cxnLst>
                <a:cxn ang="0">
                  <a:pos x="0" y="184"/>
                </a:cxn>
                <a:cxn ang="0">
                  <a:pos x="0" y="0"/>
                </a:cxn>
                <a:cxn ang="0">
                  <a:pos x="45" y="0"/>
                </a:cxn>
                <a:cxn ang="0">
                  <a:pos x="45" y="145"/>
                </a:cxn>
                <a:cxn ang="0">
                  <a:pos x="116" y="145"/>
                </a:cxn>
                <a:cxn ang="0">
                  <a:pos x="116" y="184"/>
                </a:cxn>
                <a:cxn ang="0">
                  <a:pos x="0" y="184"/>
                </a:cxn>
              </a:cxnLst>
              <a:rect l="0" t="0" r="r" b="b"/>
              <a:pathLst>
                <a:path w="116" h="184">
                  <a:moveTo>
                    <a:pt x="0" y="184"/>
                  </a:moveTo>
                  <a:lnTo>
                    <a:pt x="0" y="0"/>
                  </a:lnTo>
                  <a:lnTo>
                    <a:pt x="45" y="0"/>
                  </a:lnTo>
                  <a:lnTo>
                    <a:pt x="45" y="145"/>
                  </a:lnTo>
                  <a:lnTo>
                    <a:pt x="116" y="145"/>
                  </a:lnTo>
                  <a:lnTo>
                    <a:pt x="116" y="184"/>
                  </a:lnTo>
                  <a:lnTo>
                    <a:pt x="0" y="184"/>
                  </a:lnTo>
                  <a:close/>
                </a:path>
              </a:pathLst>
            </a:custGeom>
            <a:solidFill>
              <a:srgbClr val="9E0000"/>
            </a:solidFill>
            <a:ln w="9525">
              <a:noFill/>
              <a:round/>
              <a:headEnd/>
              <a:tailEnd/>
            </a:ln>
          </p:spPr>
          <p:txBody>
            <a:bodyPr/>
            <a:lstStyle/>
            <a:p>
              <a:pPr>
                <a:defRPr/>
              </a:pPr>
              <a:endParaRPr lang="nl-NL"/>
            </a:p>
          </p:txBody>
        </p:sp>
        <p:sp>
          <p:nvSpPr>
            <p:cNvPr id="33" name="Freeform 32">
              <a:extLst>
                <a:ext uri="{FF2B5EF4-FFF2-40B4-BE49-F238E27FC236}">
                  <a16:creationId xmlns:a16="http://schemas.microsoft.com/office/drawing/2014/main" id="{1DFD4025-AF5E-4EE2-4323-00A61B73588E}"/>
                </a:ext>
              </a:extLst>
            </p:cNvPr>
            <p:cNvSpPr>
              <a:spLocks noEditPoints="1"/>
            </p:cNvSpPr>
            <p:nvPr userDrawn="1"/>
          </p:nvSpPr>
          <p:spPr bwMode="auto">
            <a:xfrm>
              <a:off x="18434050" y="1814513"/>
              <a:ext cx="319088" cy="307975"/>
            </a:xfrm>
            <a:custGeom>
              <a:avLst/>
              <a:gdLst/>
              <a:ahLst/>
              <a:cxnLst>
                <a:cxn ang="0">
                  <a:pos x="1110" y="532"/>
                </a:cxn>
                <a:cxn ang="0">
                  <a:pos x="1068" y="753"/>
                </a:cxn>
                <a:cxn ang="0">
                  <a:pos x="953" y="924"/>
                </a:cxn>
                <a:cxn ang="0">
                  <a:pos x="776" y="1034"/>
                </a:cxn>
                <a:cxn ang="0">
                  <a:pos x="554" y="1073"/>
                </a:cxn>
                <a:cxn ang="0">
                  <a:pos x="333" y="1034"/>
                </a:cxn>
                <a:cxn ang="0">
                  <a:pos x="158" y="924"/>
                </a:cxn>
                <a:cxn ang="0">
                  <a:pos x="42" y="753"/>
                </a:cxn>
                <a:cxn ang="0">
                  <a:pos x="0" y="532"/>
                </a:cxn>
                <a:cxn ang="0">
                  <a:pos x="42" y="311"/>
                </a:cxn>
                <a:cxn ang="0">
                  <a:pos x="158" y="143"/>
                </a:cxn>
                <a:cxn ang="0">
                  <a:pos x="333" y="37"/>
                </a:cxn>
                <a:cxn ang="0">
                  <a:pos x="554" y="0"/>
                </a:cxn>
                <a:cxn ang="0">
                  <a:pos x="776" y="37"/>
                </a:cxn>
                <a:cxn ang="0">
                  <a:pos x="953" y="143"/>
                </a:cxn>
                <a:cxn ang="0">
                  <a:pos x="1068" y="311"/>
                </a:cxn>
                <a:cxn ang="0">
                  <a:pos x="1110" y="532"/>
                </a:cxn>
                <a:cxn ang="0">
                  <a:pos x="847" y="532"/>
                </a:cxn>
                <a:cxn ang="0">
                  <a:pos x="825" y="408"/>
                </a:cxn>
                <a:cxn ang="0">
                  <a:pos x="765" y="310"/>
                </a:cxn>
                <a:cxn ang="0">
                  <a:pos x="673" y="245"/>
                </a:cxn>
                <a:cxn ang="0">
                  <a:pos x="554" y="221"/>
                </a:cxn>
                <a:cxn ang="0">
                  <a:pos x="436" y="245"/>
                </a:cxn>
                <a:cxn ang="0">
                  <a:pos x="344" y="310"/>
                </a:cxn>
                <a:cxn ang="0">
                  <a:pos x="284" y="408"/>
                </a:cxn>
                <a:cxn ang="0">
                  <a:pos x="263" y="532"/>
                </a:cxn>
                <a:cxn ang="0">
                  <a:pos x="285" y="659"/>
                </a:cxn>
                <a:cxn ang="0">
                  <a:pos x="345" y="759"/>
                </a:cxn>
                <a:cxn ang="0">
                  <a:pos x="436" y="824"/>
                </a:cxn>
                <a:cxn ang="0">
                  <a:pos x="554" y="848"/>
                </a:cxn>
                <a:cxn ang="0">
                  <a:pos x="672" y="824"/>
                </a:cxn>
                <a:cxn ang="0">
                  <a:pos x="764" y="759"/>
                </a:cxn>
                <a:cxn ang="0">
                  <a:pos x="825" y="659"/>
                </a:cxn>
                <a:cxn ang="0">
                  <a:pos x="847" y="532"/>
                </a:cxn>
              </a:cxnLst>
              <a:rect l="0" t="0" r="r" b="b"/>
              <a:pathLst>
                <a:path w="1110" h="1073">
                  <a:moveTo>
                    <a:pt x="1110" y="532"/>
                  </a:moveTo>
                  <a:cubicBezTo>
                    <a:pt x="1110" y="612"/>
                    <a:pt x="1096" y="686"/>
                    <a:pt x="1068" y="753"/>
                  </a:cubicBezTo>
                  <a:cubicBezTo>
                    <a:pt x="1040" y="819"/>
                    <a:pt x="1002" y="876"/>
                    <a:pt x="953" y="924"/>
                  </a:cubicBezTo>
                  <a:cubicBezTo>
                    <a:pt x="903" y="971"/>
                    <a:pt x="844" y="1008"/>
                    <a:pt x="776" y="1034"/>
                  </a:cubicBezTo>
                  <a:cubicBezTo>
                    <a:pt x="708" y="1060"/>
                    <a:pt x="634" y="1073"/>
                    <a:pt x="554" y="1073"/>
                  </a:cubicBezTo>
                  <a:cubicBezTo>
                    <a:pt x="475" y="1073"/>
                    <a:pt x="401" y="1060"/>
                    <a:pt x="333" y="1034"/>
                  </a:cubicBezTo>
                  <a:cubicBezTo>
                    <a:pt x="266" y="1008"/>
                    <a:pt x="207" y="971"/>
                    <a:pt x="158" y="924"/>
                  </a:cubicBezTo>
                  <a:cubicBezTo>
                    <a:pt x="108" y="876"/>
                    <a:pt x="69" y="819"/>
                    <a:pt x="42" y="753"/>
                  </a:cubicBezTo>
                  <a:cubicBezTo>
                    <a:pt x="14" y="686"/>
                    <a:pt x="0" y="612"/>
                    <a:pt x="0" y="532"/>
                  </a:cubicBezTo>
                  <a:cubicBezTo>
                    <a:pt x="0" y="450"/>
                    <a:pt x="14" y="377"/>
                    <a:pt x="42" y="311"/>
                  </a:cubicBezTo>
                  <a:cubicBezTo>
                    <a:pt x="69" y="245"/>
                    <a:pt x="108" y="190"/>
                    <a:pt x="158" y="143"/>
                  </a:cubicBezTo>
                  <a:cubicBezTo>
                    <a:pt x="207" y="97"/>
                    <a:pt x="266" y="62"/>
                    <a:pt x="333" y="37"/>
                  </a:cubicBezTo>
                  <a:cubicBezTo>
                    <a:pt x="401" y="12"/>
                    <a:pt x="475" y="0"/>
                    <a:pt x="554" y="0"/>
                  </a:cubicBezTo>
                  <a:cubicBezTo>
                    <a:pt x="634" y="0"/>
                    <a:pt x="708" y="12"/>
                    <a:pt x="776" y="37"/>
                  </a:cubicBezTo>
                  <a:cubicBezTo>
                    <a:pt x="844" y="62"/>
                    <a:pt x="903" y="97"/>
                    <a:pt x="953" y="143"/>
                  </a:cubicBezTo>
                  <a:cubicBezTo>
                    <a:pt x="1002" y="190"/>
                    <a:pt x="1040" y="245"/>
                    <a:pt x="1068" y="311"/>
                  </a:cubicBezTo>
                  <a:cubicBezTo>
                    <a:pt x="1096" y="377"/>
                    <a:pt x="1110" y="450"/>
                    <a:pt x="1110" y="532"/>
                  </a:cubicBezTo>
                  <a:moveTo>
                    <a:pt x="847" y="532"/>
                  </a:moveTo>
                  <a:cubicBezTo>
                    <a:pt x="847" y="488"/>
                    <a:pt x="839" y="446"/>
                    <a:pt x="825" y="408"/>
                  </a:cubicBezTo>
                  <a:cubicBezTo>
                    <a:pt x="811" y="370"/>
                    <a:pt x="791" y="337"/>
                    <a:pt x="765" y="310"/>
                  </a:cubicBezTo>
                  <a:cubicBezTo>
                    <a:pt x="740" y="282"/>
                    <a:pt x="709" y="261"/>
                    <a:pt x="673" y="245"/>
                  </a:cubicBezTo>
                  <a:cubicBezTo>
                    <a:pt x="637" y="229"/>
                    <a:pt x="598" y="221"/>
                    <a:pt x="554" y="221"/>
                  </a:cubicBezTo>
                  <a:cubicBezTo>
                    <a:pt x="511" y="221"/>
                    <a:pt x="472" y="229"/>
                    <a:pt x="436" y="245"/>
                  </a:cubicBezTo>
                  <a:cubicBezTo>
                    <a:pt x="401" y="261"/>
                    <a:pt x="370" y="282"/>
                    <a:pt x="344" y="310"/>
                  </a:cubicBezTo>
                  <a:cubicBezTo>
                    <a:pt x="318" y="337"/>
                    <a:pt x="298" y="370"/>
                    <a:pt x="284" y="408"/>
                  </a:cubicBezTo>
                  <a:cubicBezTo>
                    <a:pt x="270" y="446"/>
                    <a:pt x="263" y="488"/>
                    <a:pt x="263" y="532"/>
                  </a:cubicBezTo>
                  <a:cubicBezTo>
                    <a:pt x="263" y="578"/>
                    <a:pt x="271" y="620"/>
                    <a:pt x="285" y="659"/>
                  </a:cubicBezTo>
                  <a:cubicBezTo>
                    <a:pt x="299" y="698"/>
                    <a:pt x="319" y="731"/>
                    <a:pt x="345" y="759"/>
                  </a:cubicBezTo>
                  <a:cubicBezTo>
                    <a:pt x="370" y="787"/>
                    <a:pt x="401" y="809"/>
                    <a:pt x="436" y="824"/>
                  </a:cubicBezTo>
                  <a:cubicBezTo>
                    <a:pt x="472" y="840"/>
                    <a:pt x="511" y="848"/>
                    <a:pt x="554" y="848"/>
                  </a:cubicBezTo>
                  <a:cubicBezTo>
                    <a:pt x="598" y="848"/>
                    <a:pt x="637" y="840"/>
                    <a:pt x="672" y="824"/>
                  </a:cubicBezTo>
                  <a:cubicBezTo>
                    <a:pt x="708" y="809"/>
                    <a:pt x="739" y="787"/>
                    <a:pt x="764" y="759"/>
                  </a:cubicBezTo>
                  <a:cubicBezTo>
                    <a:pt x="790" y="731"/>
                    <a:pt x="811" y="698"/>
                    <a:pt x="825" y="659"/>
                  </a:cubicBezTo>
                  <a:cubicBezTo>
                    <a:pt x="839" y="620"/>
                    <a:pt x="847" y="578"/>
                    <a:pt x="847" y="532"/>
                  </a:cubicBezTo>
                </a:path>
              </a:pathLst>
            </a:custGeom>
            <a:solidFill>
              <a:srgbClr val="9E0000"/>
            </a:solidFill>
            <a:ln w="9525">
              <a:noFill/>
              <a:round/>
              <a:headEnd/>
              <a:tailEnd/>
            </a:ln>
          </p:spPr>
          <p:txBody>
            <a:bodyPr/>
            <a:lstStyle/>
            <a:p>
              <a:pPr>
                <a:defRPr/>
              </a:pPr>
              <a:endParaRPr lang="nl-NL"/>
            </a:p>
          </p:txBody>
        </p:sp>
        <p:sp>
          <p:nvSpPr>
            <p:cNvPr id="34" name="Freeform 33">
              <a:extLst>
                <a:ext uri="{FF2B5EF4-FFF2-40B4-BE49-F238E27FC236}">
                  <a16:creationId xmlns:a16="http://schemas.microsoft.com/office/drawing/2014/main" id="{7BDBA900-168F-1B73-544A-9413D58A37F1}"/>
                </a:ext>
              </a:extLst>
            </p:cNvPr>
            <p:cNvSpPr>
              <a:spLocks/>
            </p:cNvSpPr>
            <p:nvPr userDrawn="1"/>
          </p:nvSpPr>
          <p:spPr bwMode="auto">
            <a:xfrm>
              <a:off x="18791238" y="1814513"/>
              <a:ext cx="273050" cy="306387"/>
            </a:xfrm>
            <a:custGeom>
              <a:avLst/>
              <a:gdLst/>
              <a:ahLst/>
              <a:cxnLst>
                <a:cxn ang="0">
                  <a:pos x="778" y="1047"/>
                </a:cxn>
                <a:cxn ang="0">
                  <a:pos x="560" y="1071"/>
                </a:cxn>
                <a:cxn ang="0">
                  <a:pos x="334" y="1032"/>
                </a:cxn>
                <a:cxn ang="0">
                  <a:pos x="157" y="923"/>
                </a:cxn>
                <a:cxn ang="0">
                  <a:pos x="41" y="754"/>
                </a:cxn>
                <a:cxn ang="0">
                  <a:pos x="0" y="535"/>
                </a:cxn>
                <a:cxn ang="0">
                  <a:pos x="42" y="313"/>
                </a:cxn>
                <a:cxn ang="0">
                  <a:pos x="159" y="144"/>
                </a:cxn>
                <a:cxn ang="0">
                  <a:pos x="335" y="37"/>
                </a:cxn>
                <a:cxn ang="0">
                  <a:pos x="553" y="0"/>
                </a:cxn>
                <a:cxn ang="0">
                  <a:pos x="777" y="36"/>
                </a:cxn>
                <a:cxn ang="0">
                  <a:pos x="946" y="135"/>
                </a:cxn>
                <a:cxn ang="0">
                  <a:pos x="790" y="312"/>
                </a:cxn>
                <a:cxn ang="0">
                  <a:pos x="695" y="243"/>
                </a:cxn>
                <a:cxn ang="0">
                  <a:pos x="561" y="217"/>
                </a:cxn>
                <a:cxn ang="0">
                  <a:pos x="442" y="241"/>
                </a:cxn>
                <a:cxn ang="0">
                  <a:pos x="347" y="307"/>
                </a:cxn>
                <a:cxn ang="0">
                  <a:pos x="284" y="407"/>
                </a:cxn>
                <a:cxn ang="0">
                  <a:pos x="262" y="535"/>
                </a:cxn>
                <a:cxn ang="0">
                  <a:pos x="282" y="664"/>
                </a:cxn>
                <a:cxn ang="0">
                  <a:pos x="342" y="765"/>
                </a:cxn>
                <a:cxn ang="0">
                  <a:pos x="440" y="832"/>
                </a:cxn>
                <a:cxn ang="0">
                  <a:pos x="573" y="855"/>
                </a:cxn>
                <a:cxn ang="0">
                  <a:pos x="655" y="849"/>
                </a:cxn>
                <a:cxn ang="0">
                  <a:pos x="727" y="828"/>
                </a:cxn>
                <a:cxn ang="0">
                  <a:pos x="727" y="643"/>
                </a:cxn>
                <a:cxn ang="0">
                  <a:pos x="532" y="643"/>
                </a:cxn>
                <a:cxn ang="0">
                  <a:pos x="532" y="444"/>
                </a:cxn>
                <a:cxn ang="0">
                  <a:pos x="953" y="444"/>
                </a:cxn>
                <a:cxn ang="0">
                  <a:pos x="953" y="983"/>
                </a:cxn>
                <a:cxn ang="0">
                  <a:pos x="778" y="1047"/>
                </a:cxn>
              </a:cxnLst>
              <a:rect l="0" t="0" r="r" b="b"/>
              <a:pathLst>
                <a:path w="953" h="1071">
                  <a:moveTo>
                    <a:pt x="778" y="1047"/>
                  </a:moveTo>
                  <a:cubicBezTo>
                    <a:pt x="711" y="1063"/>
                    <a:pt x="638" y="1071"/>
                    <a:pt x="560" y="1071"/>
                  </a:cubicBezTo>
                  <a:cubicBezTo>
                    <a:pt x="478" y="1071"/>
                    <a:pt x="403" y="1058"/>
                    <a:pt x="334" y="1032"/>
                  </a:cubicBezTo>
                  <a:cubicBezTo>
                    <a:pt x="266" y="1006"/>
                    <a:pt x="207" y="970"/>
                    <a:pt x="157" y="923"/>
                  </a:cubicBezTo>
                  <a:cubicBezTo>
                    <a:pt x="108" y="876"/>
                    <a:pt x="69" y="820"/>
                    <a:pt x="41" y="754"/>
                  </a:cubicBezTo>
                  <a:cubicBezTo>
                    <a:pt x="13" y="688"/>
                    <a:pt x="0" y="615"/>
                    <a:pt x="0" y="535"/>
                  </a:cubicBezTo>
                  <a:cubicBezTo>
                    <a:pt x="0" y="453"/>
                    <a:pt x="14" y="379"/>
                    <a:pt x="42" y="313"/>
                  </a:cubicBezTo>
                  <a:cubicBezTo>
                    <a:pt x="70" y="247"/>
                    <a:pt x="110" y="191"/>
                    <a:pt x="159" y="144"/>
                  </a:cubicBezTo>
                  <a:cubicBezTo>
                    <a:pt x="209" y="98"/>
                    <a:pt x="268" y="62"/>
                    <a:pt x="335" y="37"/>
                  </a:cubicBezTo>
                  <a:cubicBezTo>
                    <a:pt x="402" y="12"/>
                    <a:pt x="475" y="0"/>
                    <a:pt x="553" y="0"/>
                  </a:cubicBezTo>
                  <a:cubicBezTo>
                    <a:pt x="633" y="0"/>
                    <a:pt x="708" y="12"/>
                    <a:pt x="777" y="36"/>
                  </a:cubicBezTo>
                  <a:cubicBezTo>
                    <a:pt x="846" y="61"/>
                    <a:pt x="902" y="94"/>
                    <a:pt x="946" y="135"/>
                  </a:cubicBezTo>
                  <a:cubicBezTo>
                    <a:pt x="790" y="312"/>
                    <a:pt x="790" y="312"/>
                    <a:pt x="790" y="312"/>
                  </a:cubicBezTo>
                  <a:cubicBezTo>
                    <a:pt x="766" y="284"/>
                    <a:pt x="734" y="261"/>
                    <a:pt x="695" y="243"/>
                  </a:cubicBezTo>
                  <a:cubicBezTo>
                    <a:pt x="656" y="226"/>
                    <a:pt x="611" y="217"/>
                    <a:pt x="561" y="217"/>
                  </a:cubicBezTo>
                  <a:cubicBezTo>
                    <a:pt x="518" y="217"/>
                    <a:pt x="478" y="225"/>
                    <a:pt x="442" y="241"/>
                  </a:cubicBezTo>
                  <a:cubicBezTo>
                    <a:pt x="405" y="256"/>
                    <a:pt x="373" y="278"/>
                    <a:pt x="347" y="307"/>
                  </a:cubicBezTo>
                  <a:cubicBezTo>
                    <a:pt x="320" y="335"/>
                    <a:pt x="299" y="369"/>
                    <a:pt x="284" y="407"/>
                  </a:cubicBezTo>
                  <a:cubicBezTo>
                    <a:pt x="269" y="446"/>
                    <a:pt x="262" y="489"/>
                    <a:pt x="262" y="535"/>
                  </a:cubicBezTo>
                  <a:cubicBezTo>
                    <a:pt x="262" y="582"/>
                    <a:pt x="268" y="625"/>
                    <a:pt x="282" y="664"/>
                  </a:cubicBezTo>
                  <a:cubicBezTo>
                    <a:pt x="295" y="703"/>
                    <a:pt x="315" y="737"/>
                    <a:pt x="342" y="765"/>
                  </a:cubicBezTo>
                  <a:cubicBezTo>
                    <a:pt x="368" y="794"/>
                    <a:pt x="401" y="816"/>
                    <a:pt x="440" y="832"/>
                  </a:cubicBezTo>
                  <a:cubicBezTo>
                    <a:pt x="478" y="847"/>
                    <a:pt x="523" y="855"/>
                    <a:pt x="573" y="855"/>
                  </a:cubicBezTo>
                  <a:cubicBezTo>
                    <a:pt x="601" y="855"/>
                    <a:pt x="629" y="853"/>
                    <a:pt x="655" y="849"/>
                  </a:cubicBezTo>
                  <a:cubicBezTo>
                    <a:pt x="681" y="845"/>
                    <a:pt x="705" y="838"/>
                    <a:pt x="727" y="828"/>
                  </a:cubicBezTo>
                  <a:cubicBezTo>
                    <a:pt x="727" y="643"/>
                    <a:pt x="727" y="643"/>
                    <a:pt x="727" y="643"/>
                  </a:cubicBezTo>
                  <a:cubicBezTo>
                    <a:pt x="532" y="643"/>
                    <a:pt x="532" y="643"/>
                    <a:pt x="532" y="643"/>
                  </a:cubicBezTo>
                  <a:cubicBezTo>
                    <a:pt x="532" y="444"/>
                    <a:pt x="532" y="444"/>
                    <a:pt x="532" y="444"/>
                  </a:cubicBezTo>
                  <a:cubicBezTo>
                    <a:pt x="953" y="444"/>
                    <a:pt x="953" y="444"/>
                    <a:pt x="953" y="444"/>
                  </a:cubicBezTo>
                  <a:cubicBezTo>
                    <a:pt x="953" y="983"/>
                    <a:pt x="953" y="983"/>
                    <a:pt x="953" y="983"/>
                  </a:cubicBezTo>
                  <a:cubicBezTo>
                    <a:pt x="903" y="1009"/>
                    <a:pt x="845" y="1030"/>
                    <a:pt x="778" y="1047"/>
                  </a:cubicBezTo>
                </a:path>
              </a:pathLst>
            </a:custGeom>
            <a:solidFill>
              <a:srgbClr val="9E0000"/>
            </a:solidFill>
            <a:ln w="9525">
              <a:noFill/>
              <a:round/>
              <a:headEnd/>
              <a:tailEnd/>
            </a:ln>
          </p:spPr>
          <p:txBody>
            <a:bodyPr/>
            <a:lstStyle/>
            <a:p>
              <a:pPr>
                <a:defRPr/>
              </a:pPr>
              <a:endParaRPr lang="nl-NL"/>
            </a:p>
          </p:txBody>
        </p:sp>
        <p:sp>
          <p:nvSpPr>
            <p:cNvPr id="35" name="Freeform 34">
              <a:extLst>
                <a:ext uri="{FF2B5EF4-FFF2-40B4-BE49-F238E27FC236}">
                  <a16:creationId xmlns:a16="http://schemas.microsoft.com/office/drawing/2014/main" id="{CDAC4793-86A3-8BA0-454D-5669DDB16E10}"/>
                </a:ext>
              </a:extLst>
            </p:cNvPr>
            <p:cNvSpPr>
              <a:spLocks/>
            </p:cNvSpPr>
            <p:nvPr userDrawn="1"/>
          </p:nvSpPr>
          <p:spPr bwMode="auto">
            <a:xfrm>
              <a:off x="19086513" y="1822450"/>
              <a:ext cx="292100" cy="292100"/>
            </a:xfrm>
            <a:custGeom>
              <a:avLst/>
              <a:gdLst/>
              <a:ahLst/>
              <a:cxnLst>
                <a:cxn ang="0">
                  <a:pos x="113" y="106"/>
                </a:cxn>
                <a:cxn ang="0">
                  <a:pos x="113" y="184"/>
                </a:cxn>
                <a:cxn ang="0">
                  <a:pos x="69" y="184"/>
                </a:cxn>
                <a:cxn ang="0">
                  <a:pos x="69" y="106"/>
                </a:cxn>
                <a:cxn ang="0">
                  <a:pos x="0" y="0"/>
                </a:cxn>
                <a:cxn ang="0">
                  <a:pos x="54" y="0"/>
                </a:cxn>
                <a:cxn ang="0">
                  <a:pos x="93" y="68"/>
                </a:cxn>
                <a:cxn ang="0">
                  <a:pos x="132" y="0"/>
                </a:cxn>
                <a:cxn ang="0">
                  <a:pos x="184" y="0"/>
                </a:cxn>
                <a:cxn ang="0">
                  <a:pos x="113" y="106"/>
                </a:cxn>
              </a:cxnLst>
              <a:rect l="0" t="0" r="r" b="b"/>
              <a:pathLst>
                <a:path w="184" h="184">
                  <a:moveTo>
                    <a:pt x="113" y="106"/>
                  </a:moveTo>
                  <a:lnTo>
                    <a:pt x="113" y="184"/>
                  </a:lnTo>
                  <a:lnTo>
                    <a:pt x="69" y="184"/>
                  </a:lnTo>
                  <a:lnTo>
                    <a:pt x="69" y="106"/>
                  </a:lnTo>
                  <a:lnTo>
                    <a:pt x="0" y="0"/>
                  </a:lnTo>
                  <a:lnTo>
                    <a:pt x="54" y="0"/>
                  </a:lnTo>
                  <a:lnTo>
                    <a:pt x="93" y="68"/>
                  </a:lnTo>
                  <a:lnTo>
                    <a:pt x="132" y="0"/>
                  </a:lnTo>
                  <a:lnTo>
                    <a:pt x="184" y="0"/>
                  </a:lnTo>
                  <a:lnTo>
                    <a:pt x="113" y="106"/>
                  </a:lnTo>
                  <a:close/>
                </a:path>
              </a:pathLst>
            </a:custGeom>
            <a:solidFill>
              <a:srgbClr val="9E0000"/>
            </a:solidFill>
            <a:ln w="9525">
              <a:noFill/>
              <a:round/>
              <a:headEnd/>
              <a:tailEnd/>
            </a:ln>
          </p:spPr>
          <p:txBody>
            <a:bodyPr/>
            <a:lstStyle/>
            <a:p>
              <a:pPr>
                <a:defRPr/>
              </a:pPr>
              <a:endParaRPr lang="nl-NL"/>
            </a:p>
          </p:txBody>
        </p:sp>
        <p:sp>
          <p:nvSpPr>
            <p:cNvPr id="36" name="Freeform 35">
              <a:extLst>
                <a:ext uri="{FF2B5EF4-FFF2-40B4-BE49-F238E27FC236}">
                  <a16:creationId xmlns:a16="http://schemas.microsoft.com/office/drawing/2014/main" id="{894DA19D-00D3-EA34-E0FD-008F47D7ADD9}"/>
                </a:ext>
              </a:extLst>
            </p:cNvPr>
            <p:cNvSpPr>
              <a:spLocks/>
            </p:cNvSpPr>
            <p:nvPr userDrawn="1"/>
          </p:nvSpPr>
          <p:spPr bwMode="auto">
            <a:xfrm>
              <a:off x="16394113" y="1335088"/>
              <a:ext cx="250825" cy="300037"/>
            </a:xfrm>
            <a:custGeom>
              <a:avLst/>
              <a:gdLst/>
              <a:ahLst/>
              <a:cxnLst>
                <a:cxn ang="0">
                  <a:pos x="843" y="802"/>
                </a:cxn>
                <a:cxn ang="0">
                  <a:pos x="755" y="931"/>
                </a:cxn>
                <a:cxn ang="0">
                  <a:pos x="616" y="1015"/>
                </a:cxn>
                <a:cxn ang="0">
                  <a:pos x="435" y="1046"/>
                </a:cxn>
                <a:cxn ang="0">
                  <a:pos x="254" y="1015"/>
                </a:cxn>
                <a:cxn ang="0">
                  <a:pos x="117" y="931"/>
                </a:cxn>
                <a:cxn ang="0">
                  <a:pos x="30" y="802"/>
                </a:cxn>
                <a:cxn ang="0">
                  <a:pos x="0" y="634"/>
                </a:cxn>
                <a:cxn ang="0">
                  <a:pos x="0" y="0"/>
                </a:cxn>
                <a:cxn ang="0">
                  <a:pos x="245" y="0"/>
                </a:cxn>
                <a:cxn ang="0">
                  <a:pos x="245" y="614"/>
                </a:cxn>
                <a:cxn ang="0">
                  <a:pos x="256" y="693"/>
                </a:cxn>
                <a:cxn ang="0">
                  <a:pos x="289" y="760"/>
                </a:cxn>
                <a:cxn ang="0">
                  <a:pos x="348" y="807"/>
                </a:cxn>
                <a:cxn ang="0">
                  <a:pos x="436" y="824"/>
                </a:cxn>
                <a:cxn ang="0">
                  <a:pos x="525" y="807"/>
                </a:cxn>
                <a:cxn ang="0">
                  <a:pos x="585" y="760"/>
                </a:cxn>
                <a:cxn ang="0">
                  <a:pos x="618" y="693"/>
                </a:cxn>
                <a:cxn ang="0">
                  <a:pos x="628" y="614"/>
                </a:cxn>
                <a:cxn ang="0">
                  <a:pos x="628" y="0"/>
                </a:cxn>
                <a:cxn ang="0">
                  <a:pos x="874" y="0"/>
                </a:cxn>
                <a:cxn ang="0">
                  <a:pos x="874" y="634"/>
                </a:cxn>
                <a:cxn ang="0">
                  <a:pos x="843" y="802"/>
                </a:cxn>
              </a:cxnLst>
              <a:rect l="0" t="0" r="r" b="b"/>
              <a:pathLst>
                <a:path w="874" h="1046">
                  <a:moveTo>
                    <a:pt x="843" y="802"/>
                  </a:moveTo>
                  <a:cubicBezTo>
                    <a:pt x="823" y="852"/>
                    <a:pt x="793" y="895"/>
                    <a:pt x="755" y="931"/>
                  </a:cubicBezTo>
                  <a:cubicBezTo>
                    <a:pt x="716" y="967"/>
                    <a:pt x="670" y="995"/>
                    <a:pt x="616" y="1015"/>
                  </a:cubicBezTo>
                  <a:cubicBezTo>
                    <a:pt x="561" y="1036"/>
                    <a:pt x="501" y="1046"/>
                    <a:pt x="435" y="1046"/>
                  </a:cubicBezTo>
                  <a:cubicBezTo>
                    <a:pt x="368" y="1046"/>
                    <a:pt x="307" y="1036"/>
                    <a:pt x="254" y="1015"/>
                  </a:cubicBezTo>
                  <a:cubicBezTo>
                    <a:pt x="200" y="995"/>
                    <a:pt x="154" y="967"/>
                    <a:pt x="117" y="931"/>
                  </a:cubicBezTo>
                  <a:cubicBezTo>
                    <a:pt x="79" y="895"/>
                    <a:pt x="51" y="852"/>
                    <a:pt x="30" y="802"/>
                  </a:cubicBezTo>
                  <a:cubicBezTo>
                    <a:pt x="10" y="752"/>
                    <a:pt x="0" y="696"/>
                    <a:pt x="0" y="634"/>
                  </a:cubicBezTo>
                  <a:cubicBezTo>
                    <a:pt x="0" y="0"/>
                    <a:pt x="0" y="0"/>
                    <a:pt x="0" y="0"/>
                  </a:cubicBezTo>
                  <a:cubicBezTo>
                    <a:pt x="245" y="0"/>
                    <a:pt x="245" y="0"/>
                    <a:pt x="245" y="0"/>
                  </a:cubicBezTo>
                  <a:cubicBezTo>
                    <a:pt x="245" y="614"/>
                    <a:pt x="245" y="614"/>
                    <a:pt x="245" y="614"/>
                  </a:cubicBezTo>
                  <a:cubicBezTo>
                    <a:pt x="245" y="642"/>
                    <a:pt x="249" y="668"/>
                    <a:pt x="256" y="693"/>
                  </a:cubicBezTo>
                  <a:cubicBezTo>
                    <a:pt x="263" y="718"/>
                    <a:pt x="274" y="741"/>
                    <a:pt x="289" y="760"/>
                  </a:cubicBezTo>
                  <a:cubicBezTo>
                    <a:pt x="304" y="780"/>
                    <a:pt x="323" y="795"/>
                    <a:pt x="348" y="807"/>
                  </a:cubicBezTo>
                  <a:cubicBezTo>
                    <a:pt x="372" y="818"/>
                    <a:pt x="402" y="824"/>
                    <a:pt x="436" y="824"/>
                  </a:cubicBezTo>
                  <a:cubicBezTo>
                    <a:pt x="471" y="824"/>
                    <a:pt x="501" y="818"/>
                    <a:pt x="525" y="807"/>
                  </a:cubicBezTo>
                  <a:cubicBezTo>
                    <a:pt x="549" y="795"/>
                    <a:pt x="569" y="780"/>
                    <a:pt x="585" y="760"/>
                  </a:cubicBezTo>
                  <a:cubicBezTo>
                    <a:pt x="600" y="741"/>
                    <a:pt x="611" y="718"/>
                    <a:pt x="618" y="693"/>
                  </a:cubicBezTo>
                  <a:cubicBezTo>
                    <a:pt x="624" y="668"/>
                    <a:pt x="628" y="642"/>
                    <a:pt x="628" y="614"/>
                  </a:cubicBezTo>
                  <a:cubicBezTo>
                    <a:pt x="628" y="0"/>
                    <a:pt x="628" y="0"/>
                    <a:pt x="628" y="0"/>
                  </a:cubicBezTo>
                  <a:cubicBezTo>
                    <a:pt x="874" y="0"/>
                    <a:pt x="874" y="0"/>
                    <a:pt x="874" y="0"/>
                  </a:cubicBezTo>
                  <a:cubicBezTo>
                    <a:pt x="874" y="634"/>
                    <a:pt x="874" y="634"/>
                    <a:pt x="874" y="634"/>
                  </a:cubicBezTo>
                  <a:cubicBezTo>
                    <a:pt x="874" y="696"/>
                    <a:pt x="864" y="752"/>
                    <a:pt x="843" y="802"/>
                  </a:cubicBezTo>
                </a:path>
              </a:pathLst>
            </a:custGeom>
            <a:solidFill>
              <a:srgbClr val="9E0000"/>
            </a:solidFill>
            <a:ln w="9525">
              <a:noFill/>
              <a:round/>
              <a:headEnd/>
              <a:tailEnd/>
            </a:ln>
          </p:spPr>
          <p:txBody>
            <a:bodyPr/>
            <a:lstStyle/>
            <a:p>
              <a:pPr>
                <a:defRPr/>
              </a:pPr>
              <a:endParaRPr lang="nl-NL"/>
            </a:p>
          </p:txBody>
        </p:sp>
        <p:sp>
          <p:nvSpPr>
            <p:cNvPr id="37" name="Freeform 36">
              <a:extLst>
                <a:ext uri="{FF2B5EF4-FFF2-40B4-BE49-F238E27FC236}">
                  <a16:creationId xmlns:a16="http://schemas.microsoft.com/office/drawing/2014/main" id="{B5C0F3E5-450A-82C1-0A4E-F8491EC0C20A}"/>
                </a:ext>
              </a:extLst>
            </p:cNvPr>
            <p:cNvSpPr>
              <a:spLocks/>
            </p:cNvSpPr>
            <p:nvPr userDrawn="1"/>
          </p:nvSpPr>
          <p:spPr bwMode="auto">
            <a:xfrm>
              <a:off x="16710025" y="1335088"/>
              <a:ext cx="265113" cy="292100"/>
            </a:xfrm>
            <a:custGeom>
              <a:avLst/>
              <a:gdLst/>
              <a:ahLst/>
              <a:cxnLst>
                <a:cxn ang="0">
                  <a:pos x="117" y="184"/>
                </a:cxn>
                <a:cxn ang="0">
                  <a:pos x="43" y="64"/>
                </a:cxn>
                <a:cxn ang="0">
                  <a:pos x="42" y="64"/>
                </a:cxn>
                <a:cxn ang="0">
                  <a:pos x="43" y="184"/>
                </a:cxn>
                <a:cxn ang="0">
                  <a:pos x="0" y="184"/>
                </a:cxn>
                <a:cxn ang="0">
                  <a:pos x="0" y="0"/>
                </a:cxn>
                <a:cxn ang="0">
                  <a:pos x="51" y="0"/>
                </a:cxn>
                <a:cxn ang="0">
                  <a:pos x="124" y="120"/>
                </a:cxn>
                <a:cxn ang="0">
                  <a:pos x="125" y="120"/>
                </a:cxn>
                <a:cxn ang="0">
                  <a:pos x="124" y="0"/>
                </a:cxn>
                <a:cxn ang="0">
                  <a:pos x="167" y="0"/>
                </a:cxn>
                <a:cxn ang="0">
                  <a:pos x="167" y="184"/>
                </a:cxn>
                <a:cxn ang="0">
                  <a:pos x="117" y="184"/>
                </a:cxn>
              </a:cxnLst>
              <a:rect l="0" t="0" r="r" b="b"/>
              <a:pathLst>
                <a:path w="167" h="184">
                  <a:moveTo>
                    <a:pt x="117" y="184"/>
                  </a:moveTo>
                  <a:lnTo>
                    <a:pt x="43" y="64"/>
                  </a:lnTo>
                  <a:lnTo>
                    <a:pt x="42" y="64"/>
                  </a:lnTo>
                  <a:lnTo>
                    <a:pt x="43" y="184"/>
                  </a:lnTo>
                  <a:lnTo>
                    <a:pt x="0" y="184"/>
                  </a:lnTo>
                  <a:lnTo>
                    <a:pt x="0" y="0"/>
                  </a:lnTo>
                  <a:lnTo>
                    <a:pt x="51" y="0"/>
                  </a:lnTo>
                  <a:lnTo>
                    <a:pt x="124" y="120"/>
                  </a:lnTo>
                  <a:lnTo>
                    <a:pt x="125" y="120"/>
                  </a:lnTo>
                  <a:lnTo>
                    <a:pt x="124" y="0"/>
                  </a:lnTo>
                  <a:lnTo>
                    <a:pt x="167" y="0"/>
                  </a:lnTo>
                  <a:lnTo>
                    <a:pt x="167" y="184"/>
                  </a:lnTo>
                  <a:lnTo>
                    <a:pt x="117" y="184"/>
                  </a:lnTo>
                  <a:close/>
                </a:path>
              </a:pathLst>
            </a:custGeom>
            <a:solidFill>
              <a:srgbClr val="9E0000"/>
            </a:solidFill>
            <a:ln w="9525">
              <a:noFill/>
              <a:round/>
              <a:headEnd/>
              <a:tailEnd/>
            </a:ln>
          </p:spPr>
          <p:txBody>
            <a:bodyPr/>
            <a:lstStyle/>
            <a:p>
              <a:pPr>
                <a:defRPr/>
              </a:pPr>
              <a:endParaRPr lang="nl-NL"/>
            </a:p>
          </p:txBody>
        </p:sp>
        <p:sp>
          <p:nvSpPr>
            <p:cNvPr id="38" name="Rectangle 37">
              <a:extLst>
                <a:ext uri="{FF2B5EF4-FFF2-40B4-BE49-F238E27FC236}">
                  <a16:creationId xmlns:a16="http://schemas.microsoft.com/office/drawing/2014/main" id="{9DAB9878-E8BF-7D7D-6FEF-FFE907B2E979}"/>
                </a:ext>
              </a:extLst>
            </p:cNvPr>
            <p:cNvSpPr>
              <a:spLocks noChangeArrowheads="1"/>
            </p:cNvSpPr>
            <p:nvPr userDrawn="1"/>
          </p:nvSpPr>
          <p:spPr bwMode="auto">
            <a:xfrm>
              <a:off x="17043400" y="1335088"/>
              <a:ext cx="71438" cy="292100"/>
            </a:xfrm>
            <a:prstGeom prst="rect">
              <a:avLst/>
            </a:prstGeom>
            <a:solidFill>
              <a:srgbClr val="9E0000"/>
            </a:solidFill>
            <a:ln w="9525">
              <a:noFill/>
              <a:miter lim="800000"/>
              <a:headEnd/>
              <a:tailEnd/>
            </a:ln>
          </p:spPr>
          <p:txBody>
            <a:bodyPr/>
            <a:lstStyle/>
            <a:p>
              <a:pPr>
                <a:defRPr/>
              </a:pPr>
              <a:endParaRPr lang="nl-NL"/>
            </a:p>
          </p:txBody>
        </p:sp>
        <p:sp>
          <p:nvSpPr>
            <p:cNvPr id="39" name="Freeform 38">
              <a:extLst>
                <a:ext uri="{FF2B5EF4-FFF2-40B4-BE49-F238E27FC236}">
                  <a16:creationId xmlns:a16="http://schemas.microsoft.com/office/drawing/2014/main" id="{8B88481D-F00E-313B-5A0E-D3B4E5B1F93A}"/>
                </a:ext>
              </a:extLst>
            </p:cNvPr>
            <p:cNvSpPr>
              <a:spLocks/>
            </p:cNvSpPr>
            <p:nvPr userDrawn="1"/>
          </p:nvSpPr>
          <p:spPr bwMode="auto">
            <a:xfrm>
              <a:off x="17148175" y="1335088"/>
              <a:ext cx="293688" cy="292100"/>
            </a:xfrm>
            <a:custGeom>
              <a:avLst/>
              <a:gdLst/>
              <a:ahLst/>
              <a:cxnLst>
                <a:cxn ang="0">
                  <a:pos x="114" y="184"/>
                </a:cxn>
                <a:cxn ang="0">
                  <a:pos x="69" y="184"/>
                </a:cxn>
                <a:cxn ang="0">
                  <a:pos x="0" y="0"/>
                </a:cxn>
                <a:cxn ang="0">
                  <a:pos x="49" y="0"/>
                </a:cxn>
                <a:cxn ang="0">
                  <a:pos x="92" y="130"/>
                </a:cxn>
                <a:cxn ang="0">
                  <a:pos x="93" y="130"/>
                </a:cxn>
                <a:cxn ang="0">
                  <a:pos x="136" y="0"/>
                </a:cxn>
                <a:cxn ang="0">
                  <a:pos x="185" y="0"/>
                </a:cxn>
                <a:cxn ang="0">
                  <a:pos x="114" y="184"/>
                </a:cxn>
              </a:cxnLst>
              <a:rect l="0" t="0" r="r" b="b"/>
              <a:pathLst>
                <a:path w="185" h="184">
                  <a:moveTo>
                    <a:pt x="114" y="184"/>
                  </a:moveTo>
                  <a:lnTo>
                    <a:pt x="69" y="184"/>
                  </a:lnTo>
                  <a:lnTo>
                    <a:pt x="0" y="0"/>
                  </a:lnTo>
                  <a:lnTo>
                    <a:pt x="49" y="0"/>
                  </a:lnTo>
                  <a:lnTo>
                    <a:pt x="92" y="130"/>
                  </a:lnTo>
                  <a:lnTo>
                    <a:pt x="93" y="130"/>
                  </a:lnTo>
                  <a:lnTo>
                    <a:pt x="136" y="0"/>
                  </a:lnTo>
                  <a:lnTo>
                    <a:pt x="185" y="0"/>
                  </a:lnTo>
                  <a:lnTo>
                    <a:pt x="114" y="184"/>
                  </a:lnTo>
                  <a:close/>
                </a:path>
              </a:pathLst>
            </a:custGeom>
            <a:solidFill>
              <a:srgbClr val="9E0000"/>
            </a:solidFill>
            <a:ln w="9525">
              <a:noFill/>
              <a:round/>
              <a:headEnd/>
              <a:tailEnd/>
            </a:ln>
          </p:spPr>
          <p:txBody>
            <a:bodyPr/>
            <a:lstStyle/>
            <a:p>
              <a:pPr>
                <a:defRPr/>
              </a:pPr>
              <a:endParaRPr lang="nl-NL"/>
            </a:p>
          </p:txBody>
        </p:sp>
        <p:sp>
          <p:nvSpPr>
            <p:cNvPr id="40" name="Freeform 39">
              <a:extLst>
                <a:ext uri="{FF2B5EF4-FFF2-40B4-BE49-F238E27FC236}">
                  <a16:creationId xmlns:a16="http://schemas.microsoft.com/office/drawing/2014/main" id="{991C0752-40B9-A0A0-8AAA-E0EF9AADD2DF}"/>
                </a:ext>
              </a:extLst>
            </p:cNvPr>
            <p:cNvSpPr>
              <a:spLocks/>
            </p:cNvSpPr>
            <p:nvPr userDrawn="1"/>
          </p:nvSpPr>
          <p:spPr bwMode="auto">
            <a:xfrm>
              <a:off x="17475200" y="1335088"/>
              <a:ext cx="203200" cy="292100"/>
            </a:xfrm>
            <a:custGeom>
              <a:avLst/>
              <a:gdLst/>
              <a:ahLst/>
              <a:cxnLst>
                <a:cxn ang="0">
                  <a:pos x="0" y="184"/>
                </a:cxn>
                <a:cxn ang="0">
                  <a:pos x="0" y="0"/>
                </a:cxn>
                <a:cxn ang="0">
                  <a:pos x="123" y="0"/>
                </a:cxn>
                <a:cxn ang="0">
                  <a:pos x="123" y="37"/>
                </a:cxn>
                <a:cxn ang="0">
                  <a:pos x="43" y="37"/>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3" y="0"/>
                  </a:lnTo>
                  <a:lnTo>
                    <a:pt x="123" y="37"/>
                  </a:lnTo>
                  <a:lnTo>
                    <a:pt x="43" y="37"/>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41" name="Freeform 40">
              <a:extLst>
                <a:ext uri="{FF2B5EF4-FFF2-40B4-BE49-F238E27FC236}">
                  <a16:creationId xmlns:a16="http://schemas.microsoft.com/office/drawing/2014/main" id="{F2691013-FD3C-AF90-3A08-0BF0488D9981}"/>
                </a:ext>
              </a:extLst>
            </p:cNvPr>
            <p:cNvSpPr>
              <a:spLocks noEditPoints="1"/>
            </p:cNvSpPr>
            <p:nvPr userDrawn="1"/>
          </p:nvSpPr>
          <p:spPr bwMode="auto">
            <a:xfrm>
              <a:off x="17735550" y="1335088"/>
              <a:ext cx="238125" cy="292100"/>
            </a:xfrm>
            <a:custGeom>
              <a:avLst/>
              <a:gdLst/>
              <a:ahLst/>
              <a:cxnLst>
                <a:cxn ang="0">
                  <a:pos x="546" y="1018"/>
                </a:cxn>
                <a:cxn ang="0">
                  <a:pos x="325" y="614"/>
                </a:cxn>
                <a:cxn ang="0">
                  <a:pos x="241" y="614"/>
                </a:cxn>
                <a:cxn ang="0">
                  <a:pos x="241" y="1018"/>
                </a:cxn>
                <a:cxn ang="0">
                  <a:pos x="0" y="1018"/>
                </a:cxn>
                <a:cxn ang="0">
                  <a:pos x="0" y="0"/>
                </a:cxn>
                <a:cxn ang="0">
                  <a:pos x="389" y="0"/>
                </a:cxn>
                <a:cxn ang="0">
                  <a:pos x="533" y="15"/>
                </a:cxn>
                <a:cxn ang="0">
                  <a:pos x="658" y="66"/>
                </a:cxn>
                <a:cxn ang="0">
                  <a:pos x="746" y="161"/>
                </a:cxn>
                <a:cxn ang="0">
                  <a:pos x="780" y="308"/>
                </a:cxn>
                <a:cxn ang="0">
                  <a:pos x="723" y="482"/>
                </a:cxn>
                <a:cxn ang="0">
                  <a:pos x="568" y="583"/>
                </a:cxn>
                <a:cxn ang="0">
                  <a:pos x="834" y="1018"/>
                </a:cxn>
                <a:cxn ang="0">
                  <a:pos x="546" y="1018"/>
                </a:cxn>
                <a:cxn ang="0">
                  <a:pos x="536" y="312"/>
                </a:cxn>
                <a:cxn ang="0">
                  <a:pos x="521" y="254"/>
                </a:cxn>
                <a:cxn ang="0">
                  <a:pos x="482" y="219"/>
                </a:cxn>
                <a:cxn ang="0">
                  <a:pos x="428" y="203"/>
                </a:cxn>
                <a:cxn ang="0">
                  <a:pos x="371" y="199"/>
                </a:cxn>
                <a:cxn ang="0">
                  <a:pos x="239" y="199"/>
                </a:cxn>
                <a:cxn ang="0">
                  <a:pos x="239" y="436"/>
                </a:cxn>
                <a:cxn ang="0">
                  <a:pos x="357" y="436"/>
                </a:cxn>
                <a:cxn ang="0">
                  <a:pos x="419" y="431"/>
                </a:cxn>
                <a:cxn ang="0">
                  <a:pos x="477" y="413"/>
                </a:cxn>
                <a:cxn ang="0">
                  <a:pos x="520" y="375"/>
                </a:cxn>
                <a:cxn ang="0">
                  <a:pos x="536" y="312"/>
                </a:cxn>
              </a:cxnLst>
              <a:rect l="0" t="0" r="r" b="b"/>
              <a:pathLst>
                <a:path w="834" h="1018">
                  <a:moveTo>
                    <a:pt x="546" y="1018"/>
                  </a:moveTo>
                  <a:cubicBezTo>
                    <a:pt x="325" y="614"/>
                    <a:pt x="325" y="614"/>
                    <a:pt x="325" y="614"/>
                  </a:cubicBezTo>
                  <a:cubicBezTo>
                    <a:pt x="241" y="614"/>
                    <a:pt x="241" y="614"/>
                    <a:pt x="241" y="614"/>
                  </a:cubicBezTo>
                  <a:cubicBezTo>
                    <a:pt x="241" y="1018"/>
                    <a:pt x="241" y="1018"/>
                    <a:pt x="241" y="1018"/>
                  </a:cubicBezTo>
                  <a:cubicBezTo>
                    <a:pt x="0" y="1018"/>
                    <a:pt x="0" y="1018"/>
                    <a:pt x="0" y="1018"/>
                  </a:cubicBezTo>
                  <a:cubicBezTo>
                    <a:pt x="0" y="0"/>
                    <a:pt x="0" y="0"/>
                    <a:pt x="0" y="0"/>
                  </a:cubicBezTo>
                  <a:cubicBezTo>
                    <a:pt x="389" y="0"/>
                    <a:pt x="389" y="0"/>
                    <a:pt x="389" y="0"/>
                  </a:cubicBezTo>
                  <a:cubicBezTo>
                    <a:pt x="438" y="0"/>
                    <a:pt x="486" y="5"/>
                    <a:pt x="533" y="15"/>
                  </a:cubicBezTo>
                  <a:cubicBezTo>
                    <a:pt x="579" y="25"/>
                    <a:pt x="621" y="42"/>
                    <a:pt x="658" y="66"/>
                  </a:cubicBezTo>
                  <a:cubicBezTo>
                    <a:pt x="695" y="90"/>
                    <a:pt x="724" y="122"/>
                    <a:pt x="746" y="161"/>
                  </a:cubicBezTo>
                  <a:cubicBezTo>
                    <a:pt x="768" y="200"/>
                    <a:pt x="780" y="249"/>
                    <a:pt x="780" y="308"/>
                  </a:cubicBezTo>
                  <a:cubicBezTo>
                    <a:pt x="780" y="377"/>
                    <a:pt x="761" y="435"/>
                    <a:pt x="723" y="482"/>
                  </a:cubicBezTo>
                  <a:cubicBezTo>
                    <a:pt x="686" y="529"/>
                    <a:pt x="634" y="562"/>
                    <a:pt x="568" y="583"/>
                  </a:cubicBezTo>
                  <a:cubicBezTo>
                    <a:pt x="834" y="1018"/>
                    <a:pt x="834" y="1018"/>
                    <a:pt x="834" y="1018"/>
                  </a:cubicBezTo>
                  <a:lnTo>
                    <a:pt x="546" y="1018"/>
                  </a:lnTo>
                  <a:close/>
                  <a:moveTo>
                    <a:pt x="536" y="312"/>
                  </a:moveTo>
                  <a:cubicBezTo>
                    <a:pt x="536" y="288"/>
                    <a:pt x="531" y="269"/>
                    <a:pt x="521" y="254"/>
                  </a:cubicBezTo>
                  <a:cubicBezTo>
                    <a:pt x="511" y="239"/>
                    <a:pt x="498" y="227"/>
                    <a:pt x="482" y="219"/>
                  </a:cubicBezTo>
                  <a:cubicBezTo>
                    <a:pt x="466" y="211"/>
                    <a:pt x="448" y="206"/>
                    <a:pt x="428" y="203"/>
                  </a:cubicBezTo>
                  <a:cubicBezTo>
                    <a:pt x="409" y="200"/>
                    <a:pt x="389" y="199"/>
                    <a:pt x="371" y="199"/>
                  </a:cubicBezTo>
                  <a:cubicBezTo>
                    <a:pt x="239" y="199"/>
                    <a:pt x="239" y="199"/>
                    <a:pt x="239" y="199"/>
                  </a:cubicBezTo>
                  <a:cubicBezTo>
                    <a:pt x="239" y="436"/>
                    <a:pt x="239" y="436"/>
                    <a:pt x="239" y="436"/>
                  </a:cubicBezTo>
                  <a:cubicBezTo>
                    <a:pt x="357" y="436"/>
                    <a:pt x="357" y="436"/>
                    <a:pt x="357" y="436"/>
                  </a:cubicBezTo>
                  <a:cubicBezTo>
                    <a:pt x="377" y="436"/>
                    <a:pt x="398" y="434"/>
                    <a:pt x="419" y="431"/>
                  </a:cubicBezTo>
                  <a:cubicBezTo>
                    <a:pt x="440" y="427"/>
                    <a:pt x="459" y="422"/>
                    <a:pt x="477" y="413"/>
                  </a:cubicBezTo>
                  <a:cubicBezTo>
                    <a:pt x="494" y="404"/>
                    <a:pt x="508" y="392"/>
                    <a:pt x="520" y="375"/>
                  </a:cubicBezTo>
                  <a:cubicBezTo>
                    <a:pt x="531" y="359"/>
                    <a:pt x="536" y="338"/>
                    <a:pt x="536" y="312"/>
                  </a:cubicBezTo>
                </a:path>
              </a:pathLst>
            </a:custGeom>
            <a:solidFill>
              <a:srgbClr val="9E0000"/>
            </a:solidFill>
            <a:ln w="9525">
              <a:noFill/>
              <a:round/>
              <a:headEnd/>
              <a:tailEnd/>
            </a:ln>
          </p:spPr>
          <p:txBody>
            <a:bodyPr/>
            <a:lstStyle/>
            <a:p>
              <a:pPr>
                <a:defRPr/>
              </a:pPr>
              <a:endParaRPr lang="nl-NL"/>
            </a:p>
          </p:txBody>
        </p:sp>
        <p:sp>
          <p:nvSpPr>
            <p:cNvPr id="42" name="Freeform 41">
              <a:extLst>
                <a:ext uri="{FF2B5EF4-FFF2-40B4-BE49-F238E27FC236}">
                  <a16:creationId xmlns:a16="http://schemas.microsoft.com/office/drawing/2014/main" id="{2D1D61E5-2F73-DA94-314E-D9E442699FAC}"/>
                </a:ext>
              </a:extLst>
            </p:cNvPr>
            <p:cNvSpPr>
              <a:spLocks/>
            </p:cNvSpPr>
            <p:nvPr userDrawn="1"/>
          </p:nvSpPr>
          <p:spPr bwMode="auto">
            <a:xfrm>
              <a:off x="17992725" y="1327150"/>
              <a:ext cx="223838" cy="307975"/>
            </a:xfrm>
            <a:custGeom>
              <a:avLst/>
              <a:gdLst/>
              <a:ahLst/>
              <a:cxnLst>
                <a:cxn ang="0">
                  <a:pos x="623" y="291"/>
                </a:cxn>
                <a:cxn ang="0">
                  <a:pos x="540" y="227"/>
                </a:cxn>
                <a:cxn ang="0">
                  <a:pos x="441" y="203"/>
                </a:cxn>
                <a:cxn ang="0">
                  <a:pos x="392" y="207"/>
                </a:cxn>
                <a:cxn ang="0">
                  <a:pos x="346" y="224"/>
                </a:cxn>
                <a:cxn ang="0">
                  <a:pos x="312" y="255"/>
                </a:cxn>
                <a:cxn ang="0">
                  <a:pos x="299" y="305"/>
                </a:cxn>
                <a:cxn ang="0">
                  <a:pos x="309" y="348"/>
                </a:cxn>
                <a:cxn ang="0">
                  <a:pos x="341" y="378"/>
                </a:cxn>
                <a:cxn ang="0">
                  <a:pos x="391" y="402"/>
                </a:cxn>
                <a:cxn ang="0">
                  <a:pos x="455" y="424"/>
                </a:cxn>
                <a:cxn ang="0">
                  <a:pos x="564" y="463"/>
                </a:cxn>
                <a:cxn ang="0">
                  <a:pos x="666" y="518"/>
                </a:cxn>
                <a:cxn ang="0">
                  <a:pos x="742" y="603"/>
                </a:cxn>
                <a:cxn ang="0">
                  <a:pos x="772" y="731"/>
                </a:cxn>
                <a:cxn ang="0">
                  <a:pos x="740" y="883"/>
                </a:cxn>
                <a:cxn ang="0">
                  <a:pos x="653" y="988"/>
                </a:cxn>
                <a:cxn ang="0">
                  <a:pos x="527" y="1050"/>
                </a:cxn>
                <a:cxn ang="0">
                  <a:pos x="382" y="1070"/>
                </a:cxn>
                <a:cxn ang="0">
                  <a:pos x="170" y="1032"/>
                </a:cxn>
                <a:cxn ang="0">
                  <a:pos x="0" y="923"/>
                </a:cxn>
                <a:cxn ang="0">
                  <a:pos x="162" y="760"/>
                </a:cxn>
                <a:cxn ang="0">
                  <a:pos x="260" y="837"/>
                </a:cxn>
                <a:cxn ang="0">
                  <a:pos x="382" y="868"/>
                </a:cxn>
                <a:cxn ang="0">
                  <a:pos x="435" y="862"/>
                </a:cxn>
                <a:cxn ang="0">
                  <a:pos x="481" y="843"/>
                </a:cxn>
                <a:cxn ang="0">
                  <a:pos x="512" y="808"/>
                </a:cxn>
                <a:cxn ang="0">
                  <a:pos x="523" y="757"/>
                </a:cxn>
                <a:cxn ang="0">
                  <a:pos x="509" y="708"/>
                </a:cxn>
                <a:cxn ang="0">
                  <a:pos x="468" y="671"/>
                </a:cxn>
                <a:cxn ang="0">
                  <a:pos x="402" y="641"/>
                </a:cxn>
                <a:cxn ang="0">
                  <a:pos x="311" y="611"/>
                </a:cxn>
                <a:cxn ang="0">
                  <a:pos x="216" y="574"/>
                </a:cxn>
                <a:cxn ang="0">
                  <a:pos x="132" y="519"/>
                </a:cxn>
                <a:cxn ang="0">
                  <a:pos x="73" y="437"/>
                </a:cxn>
                <a:cxn ang="0">
                  <a:pos x="51" y="319"/>
                </a:cxn>
                <a:cxn ang="0">
                  <a:pos x="86" y="174"/>
                </a:cxn>
                <a:cxn ang="0">
                  <a:pos x="176" y="75"/>
                </a:cxn>
                <a:cxn ang="0">
                  <a:pos x="303" y="18"/>
                </a:cxn>
                <a:cxn ang="0">
                  <a:pos x="446" y="0"/>
                </a:cxn>
                <a:cxn ang="0">
                  <a:pos x="622" y="32"/>
                </a:cxn>
                <a:cxn ang="0">
                  <a:pos x="780" y="125"/>
                </a:cxn>
                <a:cxn ang="0">
                  <a:pos x="623" y="291"/>
                </a:cxn>
              </a:cxnLst>
              <a:rect l="0" t="0" r="r" b="b"/>
              <a:pathLst>
                <a:path w="780" h="1070">
                  <a:moveTo>
                    <a:pt x="623" y="291"/>
                  </a:moveTo>
                  <a:cubicBezTo>
                    <a:pt x="602" y="264"/>
                    <a:pt x="574" y="243"/>
                    <a:pt x="540" y="227"/>
                  </a:cubicBezTo>
                  <a:cubicBezTo>
                    <a:pt x="506" y="211"/>
                    <a:pt x="473" y="203"/>
                    <a:pt x="441" y="203"/>
                  </a:cubicBezTo>
                  <a:cubicBezTo>
                    <a:pt x="425" y="203"/>
                    <a:pt x="408" y="204"/>
                    <a:pt x="392" y="207"/>
                  </a:cubicBezTo>
                  <a:cubicBezTo>
                    <a:pt x="375" y="210"/>
                    <a:pt x="359" y="216"/>
                    <a:pt x="346" y="224"/>
                  </a:cubicBezTo>
                  <a:cubicBezTo>
                    <a:pt x="333" y="232"/>
                    <a:pt x="321" y="243"/>
                    <a:pt x="312" y="255"/>
                  </a:cubicBezTo>
                  <a:cubicBezTo>
                    <a:pt x="303" y="268"/>
                    <a:pt x="299" y="285"/>
                    <a:pt x="299" y="305"/>
                  </a:cubicBezTo>
                  <a:cubicBezTo>
                    <a:pt x="299" y="322"/>
                    <a:pt x="302" y="337"/>
                    <a:pt x="309" y="348"/>
                  </a:cubicBezTo>
                  <a:cubicBezTo>
                    <a:pt x="317" y="360"/>
                    <a:pt x="327" y="370"/>
                    <a:pt x="341" y="378"/>
                  </a:cubicBezTo>
                  <a:cubicBezTo>
                    <a:pt x="355" y="387"/>
                    <a:pt x="371" y="395"/>
                    <a:pt x="391" y="402"/>
                  </a:cubicBezTo>
                  <a:cubicBezTo>
                    <a:pt x="410" y="409"/>
                    <a:pt x="431" y="417"/>
                    <a:pt x="455" y="424"/>
                  </a:cubicBezTo>
                  <a:cubicBezTo>
                    <a:pt x="490" y="436"/>
                    <a:pt x="526" y="449"/>
                    <a:pt x="564" y="463"/>
                  </a:cubicBezTo>
                  <a:cubicBezTo>
                    <a:pt x="601" y="477"/>
                    <a:pt x="635" y="495"/>
                    <a:pt x="666" y="518"/>
                  </a:cubicBezTo>
                  <a:cubicBezTo>
                    <a:pt x="696" y="541"/>
                    <a:pt x="722" y="569"/>
                    <a:pt x="742" y="603"/>
                  </a:cubicBezTo>
                  <a:cubicBezTo>
                    <a:pt x="762" y="638"/>
                    <a:pt x="772" y="680"/>
                    <a:pt x="772" y="731"/>
                  </a:cubicBezTo>
                  <a:cubicBezTo>
                    <a:pt x="772" y="789"/>
                    <a:pt x="761" y="840"/>
                    <a:pt x="740" y="883"/>
                  </a:cubicBezTo>
                  <a:cubicBezTo>
                    <a:pt x="718" y="925"/>
                    <a:pt x="689" y="960"/>
                    <a:pt x="653" y="988"/>
                  </a:cubicBezTo>
                  <a:cubicBezTo>
                    <a:pt x="616" y="1016"/>
                    <a:pt x="575" y="1037"/>
                    <a:pt x="527" y="1050"/>
                  </a:cubicBezTo>
                  <a:cubicBezTo>
                    <a:pt x="480" y="1064"/>
                    <a:pt x="432" y="1070"/>
                    <a:pt x="382" y="1070"/>
                  </a:cubicBezTo>
                  <a:cubicBezTo>
                    <a:pt x="309" y="1070"/>
                    <a:pt x="239" y="1057"/>
                    <a:pt x="170" y="1032"/>
                  </a:cubicBezTo>
                  <a:cubicBezTo>
                    <a:pt x="102" y="1007"/>
                    <a:pt x="46" y="971"/>
                    <a:pt x="0" y="923"/>
                  </a:cubicBezTo>
                  <a:cubicBezTo>
                    <a:pt x="162" y="760"/>
                    <a:pt x="162" y="760"/>
                    <a:pt x="162" y="760"/>
                  </a:cubicBezTo>
                  <a:cubicBezTo>
                    <a:pt x="187" y="790"/>
                    <a:pt x="220" y="816"/>
                    <a:pt x="260" y="837"/>
                  </a:cubicBezTo>
                  <a:cubicBezTo>
                    <a:pt x="301" y="857"/>
                    <a:pt x="342" y="868"/>
                    <a:pt x="382" y="868"/>
                  </a:cubicBezTo>
                  <a:cubicBezTo>
                    <a:pt x="400" y="868"/>
                    <a:pt x="418" y="866"/>
                    <a:pt x="435" y="862"/>
                  </a:cubicBezTo>
                  <a:cubicBezTo>
                    <a:pt x="453" y="858"/>
                    <a:pt x="468" y="852"/>
                    <a:pt x="481" y="843"/>
                  </a:cubicBezTo>
                  <a:cubicBezTo>
                    <a:pt x="494" y="834"/>
                    <a:pt x="504" y="823"/>
                    <a:pt x="512" y="808"/>
                  </a:cubicBezTo>
                  <a:cubicBezTo>
                    <a:pt x="519" y="794"/>
                    <a:pt x="523" y="777"/>
                    <a:pt x="523" y="757"/>
                  </a:cubicBezTo>
                  <a:cubicBezTo>
                    <a:pt x="523" y="737"/>
                    <a:pt x="518" y="721"/>
                    <a:pt x="509" y="708"/>
                  </a:cubicBezTo>
                  <a:cubicBezTo>
                    <a:pt x="499" y="694"/>
                    <a:pt x="486" y="682"/>
                    <a:pt x="468" y="671"/>
                  </a:cubicBezTo>
                  <a:cubicBezTo>
                    <a:pt x="450" y="660"/>
                    <a:pt x="428" y="650"/>
                    <a:pt x="402" y="641"/>
                  </a:cubicBezTo>
                  <a:cubicBezTo>
                    <a:pt x="375" y="632"/>
                    <a:pt x="345" y="622"/>
                    <a:pt x="311" y="611"/>
                  </a:cubicBezTo>
                  <a:cubicBezTo>
                    <a:pt x="279" y="601"/>
                    <a:pt x="247" y="588"/>
                    <a:pt x="216" y="574"/>
                  </a:cubicBezTo>
                  <a:cubicBezTo>
                    <a:pt x="185" y="560"/>
                    <a:pt x="157" y="541"/>
                    <a:pt x="132" y="519"/>
                  </a:cubicBezTo>
                  <a:cubicBezTo>
                    <a:pt x="108" y="496"/>
                    <a:pt x="88" y="469"/>
                    <a:pt x="73" y="437"/>
                  </a:cubicBezTo>
                  <a:cubicBezTo>
                    <a:pt x="58" y="405"/>
                    <a:pt x="51" y="365"/>
                    <a:pt x="51" y="319"/>
                  </a:cubicBezTo>
                  <a:cubicBezTo>
                    <a:pt x="51" y="263"/>
                    <a:pt x="62" y="214"/>
                    <a:pt x="86" y="174"/>
                  </a:cubicBezTo>
                  <a:cubicBezTo>
                    <a:pt x="108" y="134"/>
                    <a:pt x="139" y="101"/>
                    <a:pt x="176" y="75"/>
                  </a:cubicBezTo>
                  <a:cubicBezTo>
                    <a:pt x="214" y="49"/>
                    <a:pt x="256" y="30"/>
                    <a:pt x="303" y="18"/>
                  </a:cubicBezTo>
                  <a:cubicBezTo>
                    <a:pt x="350" y="6"/>
                    <a:pt x="397" y="0"/>
                    <a:pt x="446" y="0"/>
                  </a:cubicBezTo>
                  <a:cubicBezTo>
                    <a:pt x="503" y="0"/>
                    <a:pt x="562" y="11"/>
                    <a:pt x="622" y="32"/>
                  </a:cubicBezTo>
                  <a:cubicBezTo>
                    <a:pt x="682" y="53"/>
                    <a:pt x="734" y="84"/>
                    <a:pt x="780" y="125"/>
                  </a:cubicBezTo>
                  <a:lnTo>
                    <a:pt x="623" y="291"/>
                  </a:lnTo>
                  <a:close/>
                </a:path>
              </a:pathLst>
            </a:custGeom>
            <a:solidFill>
              <a:srgbClr val="9E0000"/>
            </a:solidFill>
            <a:ln w="9525">
              <a:noFill/>
              <a:round/>
              <a:headEnd/>
              <a:tailEnd/>
            </a:ln>
          </p:spPr>
          <p:txBody>
            <a:bodyPr/>
            <a:lstStyle/>
            <a:p>
              <a:pPr>
                <a:defRPr/>
              </a:pPr>
              <a:endParaRPr lang="nl-NL"/>
            </a:p>
          </p:txBody>
        </p:sp>
        <p:sp>
          <p:nvSpPr>
            <p:cNvPr id="43" name="Rectangle 42">
              <a:extLst>
                <a:ext uri="{FF2B5EF4-FFF2-40B4-BE49-F238E27FC236}">
                  <a16:creationId xmlns:a16="http://schemas.microsoft.com/office/drawing/2014/main" id="{31374B96-C430-A042-C416-9A7C985662F0}"/>
                </a:ext>
              </a:extLst>
            </p:cNvPr>
            <p:cNvSpPr>
              <a:spLocks noChangeArrowheads="1"/>
            </p:cNvSpPr>
            <p:nvPr userDrawn="1"/>
          </p:nvSpPr>
          <p:spPr bwMode="auto">
            <a:xfrm>
              <a:off x="18267363" y="1335088"/>
              <a:ext cx="71437" cy="292100"/>
            </a:xfrm>
            <a:prstGeom prst="rect">
              <a:avLst/>
            </a:prstGeom>
            <a:solidFill>
              <a:srgbClr val="9E0000"/>
            </a:solidFill>
            <a:ln w="9525">
              <a:noFill/>
              <a:miter lim="800000"/>
              <a:headEnd/>
              <a:tailEnd/>
            </a:ln>
          </p:spPr>
          <p:txBody>
            <a:bodyPr/>
            <a:lstStyle/>
            <a:p>
              <a:pPr>
                <a:defRPr/>
              </a:pPr>
              <a:endParaRPr lang="nl-NL"/>
            </a:p>
          </p:txBody>
        </p:sp>
        <p:sp>
          <p:nvSpPr>
            <p:cNvPr id="44" name="Freeform 43">
              <a:extLst>
                <a:ext uri="{FF2B5EF4-FFF2-40B4-BE49-F238E27FC236}">
                  <a16:creationId xmlns:a16="http://schemas.microsoft.com/office/drawing/2014/main" id="{27A4E8A4-F320-FC0A-E437-E42D9E91FF57}"/>
                </a:ext>
              </a:extLst>
            </p:cNvPr>
            <p:cNvSpPr>
              <a:spLocks/>
            </p:cNvSpPr>
            <p:nvPr userDrawn="1"/>
          </p:nvSpPr>
          <p:spPr bwMode="auto">
            <a:xfrm>
              <a:off x="18376900" y="1335088"/>
              <a:ext cx="234950" cy="292100"/>
            </a:xfrm>
            <a:custGeom>
              <a:avLst/>
              <a:gdLst/>
              <a:ahLst/>
              <a:cxnLst>
                <a:cxn ang="0">
                  <a:pos x="96" y="38"/>
                </a:cxn>
                <a:cxn ang="0">
                  <a:pos x="96" y="184"/>
                </a:cxn>
                <a:cxn ang="0">
                  <a:pos x="52" y="184"/>
                </a:cxn>
                <a:cxn ang="0">
                  <a:pos x="52" y="38"/>
                </a:cxn>
                <a:cxn ang="0">
                  <a:pos x="0" y="38"/>
                </a:cxn>
                <a:cxn ang="0">
                  <a:pos x="0" y="0"/>
                </a:cxn>
                <a:cxn ang="0">
                  <a:pos x="148" y="0"/>
                </a:cxn>
                <a:cxn ang="0">
                  <a:pos x="148" y="38"/>
                </a:cxn>
                <a:cxn ang="0">
                  <a:pos x="96" y="38"/>
                </a:cxn>
              </a:cxnLst>
              <a:rect l="0" t="0" r="r" b="b"/>
              <a:pathLst>
                <a:path w="148" h="184">
                  <a:moveTo>
                    <a:pt x="96" y="38"/>
                  </a:moveTo>
                  <a:lnTo>
                    <a:pt x="96" y="184"/>
                  </a:lnTo>
                  <a:lnTo>
                    <a:pt x="52" y="184"/>
                  </a:lnTo>
                  <a:lnTo>
                    <a:pt x="52" y="38"/>
                  </a:lnTo>
                  <a:lnTo>
                    <a:pt x="0" y="38"/>
                  </a:lnTo>
                  <a:lnTo>
                    <a:pt x="0" y="0"/>
                  </a:lnTo>
                  <a:lnTo>
                    <a:pt x="148" y="0"/>
                  </a:lnTo>
                  <a:lnTo>
                    <a:pt x="148" y="38"/>
                  </a:lnTo>
                  <a:lnTo>
                    <a:pt x="96" y="38"/>
                  </a:lnTo>
                  <a:close/>
                </a:path>
              </a:pathLst>
            </a:custGeom>
            <a:solidFill>
              <a:srgbClr val="9E0000"/>
            </a:solidFill>
            <a:ln w="9525">
              <a:noFill/>
              <a:round/>
              <a:headEnd/>
              <a:tailEnd/>
            </a:ln>
          </p:spPr>
          <p:txBody>
            <a:bodyPr/>
            <a:lstStyle/>
            <a:p>
              <a:pPr>
                <a:defRPr/>
              </a:pPr>
              <a:endParaRPr lang="nl-NL"/>
            </a:p>
          </p:txBody>
        </p:sp>
        <p:sp>
          <p:nvSpPr>
            <p:cNvPr id="45" name="Freeform 44">
              <a:extLst>
                <a:ext uri="{FF2B5EF4-FFF2-40B4-BE49-F238E27FC236}">
                  <a16:creationId xmlns:a16="http://schemas.microsoft.com/office/drawing/2014/main" id="{B99A1D0E-291E-1684-07DB-5B09D60B9FDB}"/>
                </a:ext>
              </a:extLst>
            </p:cNvPr>
            <p:cNvSpPr>
              <a:spLocks/>
            </p:cNvSpPr>
            <p:nvPr userDrawn="1"/>
          </p:nvSpPr>
          <p:spPr bwMode="auto">
            <a:xfrm>
              <a:off x="18630900" y="1335088"/>
              <a:ext cx="293688" cy="292100"/>
            </a:xfrm>
            <a:custGeom>
              <a:avLst/>
              <a:gdLst/>
              <a:ahLst/>
              <a:cxnLst>
                <a:cxn ang="0">
                  <a:pos x="114" y="106"/>
                </a:cxn>
                <a:cxn ang="0">
                  <a:pos x="114" y="184"/>
                </a:cxn>
                <a:cxn ang="0">
                  <a:pos x="69" y="184"/>
                </a:cxn>
                <a:cxn ang="0">
                  <a:pos x="69" y="106"/>
                </a:cxn>
                <a:cxn ang="0">
                  <a:pos x="0" y="0"/>
                </a:cxn>
                <a:cxn ang="0">
                  <a:pos x="54" y="0"/>
                </a:cxn>
                <a:cxn ang="0">
                  <a:pos x="93" y="68"/>
                </a:cxn>
                <a:cxn ang="0">
                  <a:pos x="133" y="0"/>
                </a:cxn>
                <a:cxn ang="0">
                  <a:pos x="185" y="0"/>
                </a:cxn>
                <a:cxn ang="0">
                  <a:pos x="114" y="106"/>
                </a:cxn>
              </a:cxnLst>
              <a:rect l="0" t="0" r="r" b="b"/>
              <a:pathLst>
                <a:path w="185" h="184">
                  <a:moveTo>
                    <a:pt x="114" y="106"/>
                  </a:moveTo>
                  <a:lnTo>
                    <a:pt x="114" y="184"/>
                  </a:lnTo>
                  <a:lnTo>
                    <a:pt x="69" y="184"/>
                  </a:lnTo>
                  <a:lnTo>
                    <a:pt x="69" y="106"/>
                  </a:lnTo>
                  <a:lnTo>
                    <a:pt x="0" y="0"/>
                  </a:lnTo>
                  <a:lnTo>
                    <a:pt x="54" y="0"/>
                  </a:lnTo>
                  <a:lnTo>
                    <a:pt x="93" y="68"/>
                  </a:lnTo>
                  <a:lnTo>
                    <a:pt x="133" y="0"/>
                  </a:lnTo>
                  <a:lnTo>
                    <a:pt x="185" y="0"/>
                  </a:lnTo>
                  <a:lnTo>
                    <a:pt x="114" y="106"/>
                  </a:lnTo>
                  <a:close/>
                </a:path>
              </a:pathLst>
            </a:custGeom>
            <a:solidFill>
              <a:srgbClr val="9E0000"/>
            </a:solidFill>
            <a:ln w="9525">
              <a:noFill/>
              <a:round/>
              <a:headEnd/>
              <a:tailEnd/>
            </a:ln>
          </p:spPr>
          <p:txBody>
            <a:bodyPr/>
            <a:lstStyle/>
            <a:p>
              <a:pPr>
                <a:defRPr/>
              </a:pPr>
              <a:endParaRPr lang="nl-NL"/>
            </a:p>
          </p:txBody>
        </p:sp>
        <p:sp>
          <p:nvSpPr>
            <p:cNvPr id="46" name="Freeform 45">
              <a:extLst>
                <a:ext uri="{FF2B5EF4-FFF2-40B4-BE49-F238E27FC236}">
                  <a16:creationId xmlns:a16="http://schemas.microsoft.com/office/drawing/2014/main" id="{BED23685-73DB-FCFD-B0ED-A6604A79C4D8}"/>
                </a:ext>
              </a:extLst>
            </p:cNvPr>
            <p:cNvSpPr>
              <a:spLocks noEditPoints="1"/>
            </p:cNvSpPr>
            <p:nvPr userDrawn="1"/>
          </p:nvSpPr>
          <p:spPr bwMode="auto">
            <a:xfrm>
              <a:off x="19051588" y="1327150"/>
              <a:ext cx="317500" cy="307975"/>
            </a:xfrm>
            <a:custGeom>
              <a:avLst/>
              <a:gdLst/>
              <a:ahLst/>
              <a:cxnLst>
                <a:cxn ang="0">
                  <a:pos x="1110" y="532"/>
                </a:cxn>
                <a:cxn ang="0">
                  <a:pos x="1068" y="753"/>
                </a:cxn>
                <a:cxn ang="0">
                  <a:pos x="952" y="924"/>
                </a:cxn>
                <a:cxn ang="0">
                  <a:pos x="776" y="1034"/>
                </a:cxn>
                <a:cxn ang="0">
                  <a:pos x="554" y="1073"/>
                </a:cxn>
                <a:cxn ang="0">
                  <a:pos x="333" y="1034"/>
                </a:cxn>
                <a:cxn ang="0">
                  <a:pos x="157" y="924"/>
                </a:cxn>
                <a:cxn ang="0">
                  <a:pos x="42" y="753"/>
                </a:cxn>
                <a:cxn ang="0">
                  <a:pos x="0" y="532"/>
                </a:cxn>
                <a:cxn ang="0">
                  <a:pos x="42" y="311"/>
                </a:cxn>
                <a:cxn ang="0">
                  <a:pos x="157" y="143"/>
                </a:cxn>
                <a:cxn ang="0">
                  <a:pos x="333" y="37"/>
                </a:cxn>
                <a:cxn ang="0">
                  <a:pos x="554" y="0"/>
                </a:cxn>
                <a:cxn ang="0">
                  <a:pos x="776" y="37"/>
                </a:cxn>
                <a:cxn ang="0">
                  <a:pos x="952" y="143"/>
                </a:cxn>
                <a:cxn ang="0">
                  <a:pos x="1068" y="311"/>
                </a:cxn>
                <a:cxn ang="0">
                  <a:pos x="1110" y="532"/>
                </a:cxn>
                <a:cxn ang="0">
                  <a:pos x="846" y="532"/>
                </a:cxn>
                <a:cxn ang="0">
                  <a:pos x="825" y="408"/>
                </a:cxn>
                <a:cxn ang="0">
                  <a:pos x="765" y="310"/>
                </a:cxn>
                <a:cxn ang="0">
                  <a:pos x="673" y="245"/>
                </a:cxn>
                <a:cxn ang="0">
                  <a:pos x="554" y="221"/>
                </a:cxn>
                <a:cxn ang="0">
                  <a:pos x="436" y="245"/>
                </a:cxn>
                <a:cxn ang="0">
                  <a:pos x="344" y="310"/>
                </a:cxn>
                <a:cxn ang="0">
                  <a:pos x="284" y="408"/>
                </a:cxn>
                <a:cxn ang="0">
                  <a:pos x="263" y="532"/>
                </a:cxn>
                <a:cxn ang="0">
                  <a:pos x="285" y="659"/>
                </a:cxn>
                <a:cxn ang="0">
                  <a:pos x="345" y="759"/>
                </a:cxn>
                <a:cxn ang="0">
                  <a:pos x="436" y="825"/>
                </a:cxn>
                <a:cxn ang="0">
                  <a:pos x="554" y="848"/>
                </a:cxn>
                <a:cxn ang="0">
                  <a:pos x="672" y="825"/>
                </a:cxn>
                <a:cxn ang="0">
                  <a:pos x="764" y="759"/>
                </a:cxn>
                <a:cxn ang="0">
                  <a:pos x="825" y="659"/>
                </a:cxn>
                <a:cxn ang="0">
                  <a:pos x="846" y="532"/>
                </a:cxn>
              </a:cxnLst>
              <a:rect l="0" t="0" r="r" b="b"/>
              <a:pathLst>
                <a:path w="1110" h="1073">
                  <a:moveTo>
                    <a:pt x="1110" y="532"/>
                  </a:moveTo>
                  <a:cubicBezTo>
                    <a:pt x="1110" y="612"/>
                    <a:pt x="1096" y="686"/>
                    <a:pt x="1068" y="753"/>
                  </a:cubicBezTo>
                  <a:cubicBezTo>
                    <a:pt x="1040" y="819"/>
                    <a:pt x="1002" y="876"/>
                    <a:pt x="952" y="924"/>
                  </a:cubicBezTo>
                  <a:cubicBezTo>
                    <a:pt x="903" y="971"/>
                    <a:pt x="844" y="1008"/>
                    <a:pt x="776" y="1034"/>
                  </a:cubicBezTo>
                  <a:cubicBezTo>
                    <a:pt x="708" y="1060"/>
                    <a:pt x="634" y="1073"/>
                    <a:pt x="554" y="1073"/>
                  </a:cubicBezTo>
                  <a:cubicBezTo>
                    <a:pt x="474" y="1073"/>
                    <a:pt x="401" y="1060"/>
                    <a:pt x="333" y="1034"/>
                  </a:cubicBezTo>
                  <a:cubicBezTo>
                    <a:pt x="265" y="1008"/>
                    <a:pt x="207" y="971"/>
                    <a:pt x="157" y="924"/>
                  </a:cubicBezTo>
                  <a:cubicBezTo>
                    <a:pt x="108" y="876"/>
                    <a:pt x="69" y="819"/>
                    <a:pt x="42" y="753"/>
                  </a:cubicBezTo>
                  <a:cubicBezTo>
                    <a:pt x="14" y="686"/>
                    <a:pt x="0" y="612"/>
                    <a:pt x="0" y="532"/>
                  </a:cubicBezTo>
                  <a:cubicBezTo>
                    <a:pt x="0" y="450"/>
                    <a:pt x="14" y="377"/>
                    <a:pt x="42" y="311"/>
                  </a:cubicBezTo>
                  <a:cubicBezTo>
                    <a:pt x="69" y="245"/>
                    <a:pt x="108" y="190"/>
                    <a:pt x="157" y="143"/>
                  </a:cubicBezTo>
                  <a:cubicBezTo>
                    <a:pt x="207" y="97"/>
                    <a:pt x="265" y="62"/>
                    <a:pt x="333" y="37"/>
                  </a:cubicBezTo>
                  <a:cubicBezTo>
                    <a:pt x="401" y="12"/>
                    <a:pt x="474" y="0"/>
                    <a:pt x="554" y="0"/>
                  </a:cubicBezTo>
                  <a:cubicBezTo>
                    <a:pt x="634" y="0"/>
                    <a:pt x="708" y="12"/>
                    <a:pt x="776" y="37"/>
                  </a:cubicBezTo>
                  <a:cubicBezTo>
                    <a:pt x="844" y="62"/>
                    <a:pt x="903" y="97"/>
                    <a:pt x="952" y="143"/>
                  </a:cubicBezTo>
                  <a:cubicBezTo>
                    <a:pt x="1002" y="190"/>
                    <a:pt x="1040" y="245"/>
                    <a:pt x="1068" y="311"/>
                  </a:cubicBezTo>
                  <a:cubicBezTo>
                    <a:pt x="1096" y="377"/>
                    <a:pt x="1110" y="450"/>
                    <a:pt x="1110" y="532"/>
                  </a:cubicBezTo>
                  <a:moveTo>
                    <a:pt x="846" y="532"/>
                  </a:moveTo>
                  <a:cubicBezTo>
                    <a:pt x="846" y="488"/>
                    <a:pt x="839" y="446"/>
                    <a:pt x="825" y="408"/>
                  </a:cubicBezTo>
                  <a:cubicBezTo>
                    <a:pt x="811" y="370"/>
                    <a:pt x="790" y="337"/>
                    <a:pt x="765" y="310"/>
                  </a:cubicBezTo>
                  <a:cubicBezTo>
                    <a:pt x="740" y="282"/>
                    <a:pt x="709" y="261"/>
                    <a:pt x="673" y="245"/>
                  </a:cubicBezTo>
                  <a:cubicBezTo>
                    <a:pt x="637" y="229"/>
                    <a:pt x="597" y="221"/>
                    <a:pt x="554" y="221"/>
                  </a:cubicBezTo>
                  <a:cubicBezTo>
                    <a:pt x="511" y="221"/>
                    <a:pt x="472" y="229"/>
                    <a:pt x="436" y="245"/>
                  </a:cubicBezTo>
                  <a:cubicBezTo>
                    <a:pt x="401" y="261"/>
                    <a:pt x="370" y="282"/>
                    <a:pt x="344" y="310"/>
                  </a:cubicBezTo>
                  <a:cubicBezTo>
                    <a:pt x="318" y="337"/>
                    <a:pt x="298" y="370"/>
                    <a:pt x="284" y="408"/>
                  </a:cubicBezTo>
                  <a:cubicBezTo>
                    <a:pt x="270" y="446"/>
                    <a:pt x="263" y="488"/>
                    <a:pt x="263" y="532"/>
                  </a:cubicBezTo>
                  <a:cubicBezTo>
                    <a:pt x="263" y="578"/>
                    <a:pt x="270" y="620"/>
                    <a:pt x="285" y="659"/>
                  </a:cubicBezTo>
                  <a:cubicBezTo>
                    <a:pt x="299" y="698"/>
                    <a:pt x="319" y="731"/>
                    <a:pt x="345" y="759"/>
                  </a:cubicBezTo>
                  <a:cubicBezTo>
                    <a:pt x="370" y="787"/>
                    <a:pt x="401" y="809"/>
                    <a:pt x="436" y="825"/>
                  </a:cubicBezTo>
                  <a:cubicBezTo>
                    <a:pt x="472" y="840"/>
                    <a:pt x="511" y="848"/>
                    <a:pt x="554" y="848"/>
                  </a:cubicBezTo>
                  <a:cubicBezTo>
                    <a:pt x="597" y="848"/>
                    <a:pt x="637" y="840"/>
                    <a:pt x="672" y="825"/>
                  </a:cubicBezTo>
                  <a:cubicBezTo>
                    <a:pt x="708" y="809"/>
                    <a:pt x="739" y="787"/>
                    <a:pt x="764" y="759"/>
                  </a:cubicBezTo>
                  <a:cubicBezTo>
                    <a:pt x="790" y="731"/>
                    <a:pt x="811" y="698"/>
                    <a:pt x="825" y="659"/>
                  </a:cubicBezTo>
                  <a:cubicBezTo>
                    <a:pt x="839" y="620"/>
                    <a:pt x="846" y="578"/>
                    <a:pt x="846" y="532"/>
                  </a:cubicBezTo>
                </a:path>
              </a:pathLst>
            </a:custGeom>
            <a:solidFill>
              <a:srgbClr val="9E0000"/>
            </a:solidFill>
            <a:ln w="9525">
              <a:noFill/>
              <a:round/>
              <a:headEnd/>
              <a:tailEnd/>
            </a:ln>
          </p:spPr>
          <p:txBody>
            <a:bodyPr/>
            <a:lstStyle/>
            <a:p>
              <a:pPr>
                <a:defRPr/>
              </a:pPr>
              <a:endParaRPr lang="nl-NL"/>
            </a:p>
          </p:txBody>
        </p:sp>
        <p:sp>
          <p:nvSpPr>
            <p:cNvPr id="47" name="Freeform 46">
              <a:extLst>
                <a:ext uri="{FF2B5EF4-FFF2-40B4-BE49-F238E27FC236}">
                  <a16:creationId xmlns:a16="http://schemas.microsoft.com/office/drawing/2014/main" id="{0CDE744B-D1C4-63EB-4993-A4415D79A508}"/>
                </a:ext>
              </a:extLst>
            </p:cNvPr>
            <p:cNvSpPr>
              <a:spLocks/>
            </p:cNvSpPr>
            <p:nvPr userDrawn="1"/>
          </p:nvSpPr>
          <p:spPr bwMode="auto">
            <a:xfrm>
              <a:off x="19423063" y="1335088"/>
              <a:ext cx="192087" cy="292100"/>
            </a:xfrm>
            <a:custGeom>
              <a:avLst/>
              <a:gdLst/>
              <a:ahLst/>
              <a:cxnLst>
                <a:cxn ang="0">
                  <a:pos x="44" y="38"/>
                </a:cxn>
                <a:cxn ang="0">
                  <a:pos x="44" y="76"/>
                </a:cxn>
                <a:cxn ang="0">
                  <a:pos x="115" y="76"/>
                </a:cxn>
                <a:cxn ang="0">
                  <a:pos x="115" y="113"/>
                </a:cxn>
                <a:cxn ang="0">
                  <a:pos x="44" y="113"/>
                </a:cxn>
                <a:cxn ang="0">
                  <a:pos x="44" y="184"/>
                </a:cxn>
                <a:cxn ang="0">
                  <a:pos x="0" y="184"/>
                </a:cxn>
                <a:cxn ang="0">
                  <a:pos x="0" y="0"/>
                </a:cxn>
                <a:cxn ang="0">
                  <a:pos x="121" y="0"/>
                </a:cxn>
                <a:cxn ang="0">
                  <a:pos x="121" y="38"/>
                </a:cxn>
                <a:cxn ang="0">
                  <a:pos x="44" y="38"/>
                </a:cxn>
              </a:cxnLst>
              <a:rect l="0" t="0" r="r" b="b"/>
              <a:pathLst>
                <a:path w="121" h="184">
                  <a:moveTo>
                    <a:pt x="44" y="38"/>
                  </a:moveTo>
                  <a:lnTo>
                    <a:pt x="44" y="76"/>
                  </a:lnTo>
                  <a:lnTo>
                    <a:pt x="115" y="76"/>
                  </a:lnTo>
                  <a:lnTo>
                    <a:pt x="115" y="113"/>
                  </a:lnTo>
                  <a:lnTo>
                    <a:pt x="44" y="113"/>
                  </a:lnTo>
                  <a:lnTo>
                    <a:pt x="44" y="184"/>
                  </a:lnTo>
                  <a:lnTo>
                    <a:pt x="0" y="184"/>
                  </a:lnTo>
                  <a:lnTo>
                    <a:pt x="0" y="0"/>
                  </a:lnTo>
                  <a:lnTo>
                    <a:pt x="121" y="0"/>
                  </a:lnTo>
                  <a:lnTo>
                    <a:pt x="121" y="38"/>
                  </a:lnTo>
                  <a:lnTo>
                    <a:pt x="44" y="38"/>
                  </a:lnTo>
                  <a:close/>
                </a:path>
              </a:pathLst>
            </a:custGeom>
            <a:solidFill>
              <a:srgbClr val="9E0000"/>
            </a:solidFill>
            <a:ln w="9525">
              <a:noFill/>
              <a:round/>
              <a:headEnd/>
              <a:tailEnd/>
            </a:ln>
          </p:spPr>
          <p:txBody>
            <a:bodyPr/>
            <a:lstStyle/>
            <a:p>
              <a:pPr>
                <a:defRPr/>
              </a:pPr>
              <a:endParaRPr lang="nl-NL"/>
            </a:p>
          </p:txBody>
        </p:sp>
        <p:sp>
          <p:nvSpPr>
            <p:cNvPr id="48" name="Freeform 47">
              <a:extLst>
                <a:ext uri="{FF2B5EF4-FFF2-40B4-BE49-F238E27FC236}">
                  <a16:creationId xmlns:a16="http://schemas.microsoft.com/office/drawing/2014/main" id="{A8A32A3F-CD67-F0F9-2696-2E4164350C90}"/>
                </a:ext>
              </a:extLst>
            </p:cNvPr>
            <p:cNvSpPr>
              <a:spLocks/>
            </p:cNvSpPr>
            <p:nvPr userDrawn="1"/>
          </p:nvSpPr>
          <p:spPr bwMode="auto">
            <a:xfrm>
              <a:off x="12106275" y="847725"/>
              <a:ext cx="1049338" cy="1266825"/>
            </a:xfrm>
            <a:custGeom>
              <a:avLst/>
              <a:gdLst/>
              <a:ahLst/>
              <a:cxnLst>
                <a:cxn ang="0">
                  <a:pos x="429" y="164"/>
                </a:cxn>
                <a:cxn ang="0">
                  <a:pos x="429" y="798"/>
                </a:cxn>
                <a:cxn ang="0">
                  <a:pos x="232" y="798"/>
                </a:cxn>
                <a:cxn ang="0">
                  <a:pos x="232" y="164"/>
                </a:cxn>
                <a:cxn ang="0">
                  <a:pos x="0" y="164"/>
                </a:cxn>
                <a:cxn ang="0">
                  <a:pos x="0" y="0"/>
                </a:cxn>
                <a:cxn ang="0">
                  <a:pos x="661" y="0"/>
                </a:cxn>
                <a:cxn ang="0">
                  <a:pos x="661" y="164"/>
                </a:cxn>
                <a:cxn ang="0">
                  <a:pos x="429" y="164"/>
                </a:cxn>
              </a:cxnLst>
              <a:rect l="0" t="0" r="r" b="b"/>
              <a:pathLst>
                <a:path w="661" h="798">
                  <a:moveTo>
                    <a:pt x="429" y="164"/>
                  </a:moveTo>
                  <a:lnTo>
                    <a:pt x="429" y="798"/>
                  </a:lnTo>
                  <a:lnTo>
                    <a:pt x="232" y="798"/>
                  </a:lnTo>
                  <a:lnTo>
                    <a:pt x="232" y="164"/>
                  </a:lnTo>
                  <a:lnTo>
                    <a:pt x="0" y="164"/>
                  </a:lnTo>
                  <a:lnTo>
                    <a:pt x="0" y="0"/>
                  </a:lnTo>
                  <a:lnTo>
                    <a:pt x="661" y="0"/>
                  </a:lnTo>
                  <a:lnTo>
                    <a:pt x="661" y="164"/>
                  </a:lnTo>
                  <a:lnTo>
                    <a:pt x="429" y="164"/>
                  </a:lnTo>
                  <a:close/>
                </a:path>
              </a:pathLst>
            </a:custGeom>
            <a:solidFill>
              <a:srgbClr val="9E0000"/>
            </a:solidFill>
            <a:ln w="9525">
              <a:noFill/>
              <a:round/>
              <a:headEnd/>
              <a:tailEnd/>
            </a:ln>
          </p:spPr>
          <p:txBody>
            <a:bodyPr/>
            <a:lstStyle/>
            <a:p>
              <a:pPr>
                <a:defRPr/>
              </a:pPr>
              <a:endParaRPr lang="nl-NL" dirty="0"/>
            </a:p>
          </p:txBody>
        </p:sp>
        <p:sp>
          <p:nvSpPr>
            <p:cNvPr id="49" name="Freeform 48">
              <a:extLst>
                <a:ext uri="{FF2B5EF4-FFF2-40B4-BE49-F238E27FC236}">
                  <a16:creationId xmlns:a16="http://schemas.microsoft.com/office/drawing/2014/main" id="{EE4E55CB-D6D1-D41B-E1C1-B6CB509A3C9C}"/>
                </a:ext>
              </a:extLst>
            </p:cNvPr>
            <p:cNvSpPr>
              <a:spLocks/>
            </p:cNvSpPr>
            <p:nvPr userDrawn="1"/>
          </p:nvSpPr>
          <p:spPr bwMode="auto">
            <a:xfrm>
              <a:off x="13276263" y="847725"/>
              <a:ext cx="1112837" cy="1300163"/>
            </a:xfrm>
            <a:custGeom>
              <a:avLst/>
              <a:gdLst/>
              <a:ahLst/>
              <a:cxnLst>
                <a:cxn ang="0">
                  <a:pos x="3753" y="3482"/>
                </a:cxn>
                <a:cxn ang="0">
                  <a:pos x="3359" y="4044"/>
                </a:cxn>
                <a:cxn ang="0">
                  <a:pos x="2740" y="4409"/>
                </a:cxn>
                <a:cxn ang="0">
                  <a:pos x="1936" y="4540"/>
                </a:cxn>
                <a:cxn ang="0">
                  <a:pos x="1128" y="4409"/>
                </a:cxn>
                <a:cxn ang="0">
                  <a:pos x="519" y="4044"/>
                </a:cxn>
                <a:cxn ang="0">
                  <a:pos x="135" y="3482"/>
                </a:cxn>
                <a:cxn ang="0">
                  <a:pos x="0" y="2754"/>
                </a:cxn>
                <a:cxn ang="0">
                  <a:pos x="0" y="0"/>
                </a:cxn>
                <a:cxn ang="0">
                  <a:pos x="1090" y="0"/>
                </a:cxn>
                <a:cxn ang="0">
                  <a:pos x="1090" y="2667"/>
                </a:cxn>
                <a:cxn ang="0">
                  <a:pos x="1138" y="3010"/>
                </a:cxn>
                <a:cxn ang="0">
                  <a:pos x="1285" y="3301"/>
                </a:cxn>
                <a:cxn ang="0">
                  <a:pos x="1548" y="3504"/>
                </a:cxn>
                <a:cxn ang="0">
                  <a:pos x="1942" y="3579"/>
                </a:cxn>
                <a:cxn ang="0">
                  <a:pos x="2336" y="3504"/>
                </a:cxn>
                <a:cxn ang="0">
                  <a:pos x="2602" y="3301"/>
                </a:cxn>
                <a:cxn ang="0">
                  <a:pos x="2750" y="3010"/>
                </a:cxn>
                <a:cxn ang="0">
                  <a:pos x="2795" y="2667"/>
                </a:cxn>
                <a:cxn ang="0">
                  <a:pos x="2795" y="0"/>
                </a:cxn>
                <a:cxn ang="0">
                  <a:pos x="3890" y="0"/>
                </a:cxn>
                <a:cxn ang="0">
                  <a:pos x="3890" y="2754"/>
                </a:cxn>
                <a:cxn ang="0">
                  <a:pos x="3753" y="3482"/>
                </a:cxn>
              </a:cxnLst>
              <a:rect l="0" t="0" r="r" b="b"/>
              <a:pathLst>
                <a:path w="3890" h="4540">
                  <a:moveTo>
                    <a:pt x="3753" y="3482"/>
                  </a:moveTo>
                  <a:cubicBezTo>
                    <a:pt x="3661" y="3700"/>
                    <a:pt x="3529" y="3888"/>
                    <a:pt x="3359" y="4044"/>
                  </a:cubicBezTo>
                  <a:cubicBezTo>
                    <a:pt x="3188" y="4200"/>
                    <a:pt x="2982" y="4322"/>
                    <a:pt x="2740" y="4409"/>
                  </a:cubicBezTo>
                  <a:cubicBezTo>
                    <a:pt x="2499" y="4497"/>
                    <a:pt x="2231" y="4540"/>
                    <a:pt x="1936" y="4540"/>
                  </a:cubicBezTo>
                  <a:cubicBezTo>
                    <a:pt x="1637" y="4540"/>
                    <a:pt x="1368" y="4497"/>
                    <a:pt x="1128" y="4409"/>
                  </a:cubicBezTo>
                  <a:cubicBezTo>
                    <a:pt x="889" y="4322"/>
                    <a:pt x="686" y="4200"/>
                    <a:pt x="519" y="4044"/>
                  </a:cubicBezTo>
                  <a:cubicBezTo>
                    <a:pt x="353" y="3888"/>
                    <a:pt x="225" y="3700"/>
                    <a:pt x="135" y="3482"/>
                  </a:cubicBezTo>
                  <a:cubicBezTo>
                    <a:pt x="45" y="3263"/>
                    <a:pt x="0" y="3021"/>
                    <a:pt x="0" y="2754"/>
                  </a:cubicBezTo>
                  <a:cubicBezTo>
                    <a:pt x="0" y="0"/>
                    <a:pt x="0" y="0"/>
                    <a:pt x="0" y="0"/>
                  </a:cubicBezTo>
                  <a:cubicBezTo>
                    <a:pt x="1090" y="0"/>
                    <a:pt x="1090" y="0"/>
                    <a:pt x="1090" y="0"/>
                  </a:cubicBezTo>
                  <a:cubicBezTo>
                    <a:pt x="1090" y="2667"/>
                    <a:pt x="1090" y="2667"/>
                    <a:pt x="1090" y="2667"/>
                  </a:cubicBezTo>
                  <a:cubicBezTo>
                    <a:pt x="1090" y="2788"/>
                    <a:pt x="1106" y="2902"/>
                    <a:pt x="1138" y="3010"/>
                  </a:cubicBezTo>
                  <a:cubicBezTo>
                    <a:pt x="1170" y="3119"/>
                    <a:pt x="1219" y="3215"/>
                    <a:pt x="1285" y="3301"/>
                  </a:cubicBezTo>
                  <a:cubicBezTo>
                    <a:pt x="1351" y="3386"/>
                    <a:pt x="1439" y="3454"/>
                    <a:pt x="1548" y="3504"/>
                  </a:cubicBezTo>
                  <a:cubicBezTo>
                    <a:pt x="1657" y="3554"/>
                    <a:pt x="1788" y="3579"/>
                    <a:pt x="1942" y="3579"/>
                  </a:cubicBezTo>
                  <a:cubicBezTo>
                    <a:pt x="2096" y="3579"/>
                    <a:pt x="2227" y="3554"/>
                    <a:pt x="2336" y="3504"/>
                  </a:cubicBezTo>
                  <a:cubicBezTo>
                    <a:pt x="2445" y="3454"/>
                    <a:pt x="2534" y="3386"/>
                    <a:pt x="2602" y="3301"/>
                  </a:cubicBezTo>
                  <a:cubicBezTo>
                    <a:pt x="2671" y="3215"/>
                    <a:pt x="2720" y="3119"/>
                    <a:pt x="2750" y="3010"/>
                  </a:cubicBezTo>
                  <a:cubicBezTo>
                    <a:pt x="2780" y="2902"/>
                    <a:pt x="2795" y="2788"/>
                    <a:pt x="2795" y="2667"/>
                  </a:cubicBezTo>
                  <a:cubicBezTo>
                    <a:pt x="2795" y="0"/>
                    <a:pt x="2795" y="0"/>
                    <a:pt x="2795" y="0"/>
                  </a:cubicBezTo>
                  <a:cubicBezTo>
                    <a:pt x="3890" y="0"/>
                    <a:pt x="3890" y="0"/>
                    <a:pt x="3890" y="0"/>
                  </a:cubicBezTo>
                  <a:cubicBezTo>
                    <a:pt x="3890" y="2754"/>
                    <a:pt x="3890" y="2754"/>
                    <a:pt x="3890" y="2754"/>
                  </a:cubicBezTo>
                  <a:cubicBezTo>
                    <a:pt x="3890" y="3021"/>
                    <a:pt x="3845" y="3263"/>
                    <a:pt x="3753" y="3482"/>
                  </a:cubicBezTo>
                </a:path>
              </a:pathLst>
            </a:custGeom>
            <a:solidFill>
              <a:srgbClr val="9E0000"/>
            </a:solidFill>
            <a:ln w="9525">
              <a:noFill/>
              <a:round/>
              <a:headEnd/>
              <a:tailEnd/>
            </a:ln>
          </p:spPr>
          <p:txBody>
            <a:bodyPr/>
            <a:lstStyle/>
            <a:p>
              <a:pPr>
                <a:defRPr/>
              </a:pPr>
              <a:endParaRPr lang="nl-NL"/>
            </a:p>
          </p:txBody>
        </p:sp>
        <p:sp>
          <p:nvSpPr>
            <p:cNvPr id="50" name="Freeform 49">
              <a:extLst>
                <a:ext uri="{FF2B5EF4-FFF2-40B4-BE49-F238E27FC236}">
                  <a16:creationId xmlns:a16="http://schemas.microsoft.com/office/drawing/2014/main" id="{D5FEEC9E-0804-F006-F872-5A3FE5434396}"/>
                </a:ext>
              </a:extLst>
            </p:cNvPr>
            <p:cNvSpPr>
              <a:spLocks/>
            </p:cNvSpPr>
            <p:nvPr userDrawn="1"/>
          </p:nvSpPr>
          <p:spPr bwMode="auto">
            <a:xfrm>
              <a:off x="14357350" y="750888"/>
              <a:ext cx="863600" cy="1557337"/>
            </a:xfrm>
            <a:custGeom>
              <a:avLst/>
              <a:gdLst/>
              <a:ahLst/>
              <a:cxnLst>
                <a:cxn ang="0">
                  <a:pos x="143" y="981"/>
                </a:cxn>
                <a:cxn ang="0">
                  <a:pos x="544" y="0"/>
                </a:cxn>
                <a:cxn ang="0">
                  <a:pos x="401" y="0"/>
                </a:cxn>
                <a:cxn ang="0">
                  <a:pos x="0" y="981"/>
                </a:cxn>
                <a:cxn ang="0">
                  <a:pos x="143" y="981"/>
                </a:cxn>
              </a:cxnLst>
              <a:rect l="0" t="0" r="r" b="b"/>
              <a:pathLst>
                <a:path w="544" h="981">
                  <a:moveTo>
                    <a:pt x="143" y="981"/>
                  </a:moveTo>
                  <a:lnTo>
                    <a:pt x="544" y="0"/>
                  </a:lnTo>
                  <a:lnTo>
                    <a:pt x="401" y="0"/>
                  </a:lnTo>
                  <a:lnTo>
                    <a:pt x="0" y="981"/>
                  </a:lnTo>
                  <a:lnTo>
                    <a:pt x="143" y="981"/>
                  </a:lnTo>
                  <a:close/>
                </a:path>
              </a:pathLst>
            </a:custGeom>
            <a:solidFill>
              <a:srgbClr val="9E0000"/>
            </a:solidFill>
            <a:ln w="9525">
              <a:noFill/>
              <a:round/>
              <a:headEnd/>
              <a:tailEnd/>
            </a:ln>
          </p:spPr>
          <p:txBody>
            <a:bodyPr/>
            <a:lstStyle/>
            <a:p>
              <a:pPr>
                <a:defRPr/>
              </a:pPr>
              <a:endParaRPr lang="nl-NL"/>
            </a:p>
          </p:txBody>
        </p:sp>
        <p:sp>
          <p:nvSpPr>
            <p:cNvPr id="51" name="Freeform 50">
              <a:extLst>
                <a:ext uri="{FF2B5EF4-FFF2-40B4-BE49-F238E27FC236}">
                  <a16:creationId xmlns:a16="http://schemas.microsoft.com/office/drawing/2014/main" id="{111BA070-582A-FD33-DED7-192CE57985F2}"/>
                </a:ext>
              </a:extLst>
            </p:cNvPr>
            <p:cNvSpPr>
              <a:spLocks noEditPoints="1"/>
            </p:cNvSpPr>
            <p:nvPr userDrawn="1"/>
          </p:nvSpPr>
          <p:spPr bwMode="auto">
            <a:xfrm>
              <a:off x="15055850" y="1200150"/>
              <a:ext cx="947738" cy="947738"/>
            </a:xfrm>
            <a:custGeom>
              <a:avLst/>
              <a:gdLst/>
              <a:ahLst/>
              <a:cxnLst>
                <a:cxn ang="0">
                  <a:pos x="1656" y="0"/>
                </a:cxn>
                <a:cxn ang="0">
                  <a:pos x="0" y="1655"/>
                </a:cxn>
                <a:cxn ang="0">
                  <a:pos x="1656" y="3311"/>
                </a:cxn>
                <a:cxn ang="0">
                  <a:pos x="3166" y="2592"/>
                </a:cxn>
                <a:cxn ang="0">
                  <a:pos x="2415" y="2286"/>
                </a:cxn>
                <a:cxn ang="0">
                  <a:pos x="1656" y="2595"/>
                </a:cxn>
                <a:cxn ang="0">
                  <a:pos x="759" y="1936"/>
                </a:cxn>
                <a:cxn ang="0">
                  <a:pos x="3287" y="1936"/>
                </a:cxn>
                <a:cxn ang="0">
                  <a:pos x="3311" y="1655"/>
                </a:cxn>
                <a:cxn ang="0">
                  <a:pos x="1656" y="0"/>
                </a:cxn>
                <a:cxn ang="0">
                  <a:pos x="1656" y="717"/>
                </a:cxn>
                <a:cxn ang="0">
                  <a:pos x="2525" y="1299"/>
                </a:cxn>
                <a:cxn ang="0">
                  <a:pos x="787" y="1299"/>
                </a:cxn>
                <a:cxn ang="0">
                  <a:pos x="1656" y="717"/>
                </a:cxn>
              </a:cxnLst>
              <a:rect l="0" t="0" r="r" b="b"/>
              <a:pathLst>
                <a:path w="3311" h="3311">
                  <a:moveTo>
                    <a:pt x="1656" y="0"/>
                  </a:moveTo>
                  <a:cubicBezTo>
                    <a:pt x="741" y="0"/>
                    <a:pt x="0" y="741"/>
                    <a:pt x="0" y="1655"/>
                  </a:cubicBezTo>
                  <a:cubicBezTo>
                    <a:pt x="0" y="2570"/>
                    <a:pt x="741" y="3311"/>
                    <a:pt x="1656" y="3311"/>
                  </a:cubicBezTo>
                  <a:cubicBezTo>
                    <a:pt x="2242" y="3311"/>
                    <a:pt x="2842" y="3054"/>
                    <a:pt x="3166" y="2592"/>
                  </a:cubicBezTo>
                  <a:cubicBezTo>
                    <a:pt x="2415" y="2286"/>
                    <a:pt x="2415" y="2286"/>
                    <a:pt x="2415" y="2286"/>
                  </a:cubicBezTo>
                  <a:cubicBezTo>
                    <a:pt x="2215" y="2507"/>
                    <a:pt x="1941" y="2595"/>
                    <a:pt x="1656" y="2595"/>
                  </a:cubicBezTo>
                  <a:cubicBezTo>
                    <a:pt x="1235" y="2595"/>
                    <a:pt x="879" y="2318"/>
                    <a:pt x="759" y="1936"/>
                  </a:cubicBezTo>
                  <a:cubicBezTo>
                    <a:pt x="3287" y="1936"/>
                    <a:pt x="3287" y="1936"/>
                    <a:pt x="3287" y="1936"/>
                  </a:cubicBezTo>
                  <a:cubicBezTo>
                    <a:pt x="3303" y="1845"/>
                    <a:pt x="3311" y="1751"/>
                    <a:pt x="3311" y="1655"/>
                  </a:cubicBezTo>
                  <a:cubicBezTo>
                    <a:pt x="3311" y="741"/>
                    <a:pt x="2570" y="0"/>
                    <a:pt x="1656" y="0"/>
                  </a:cubicBezTo>
                  <a:moveTo>
                    <a:pt x="1656" y="717"/>
                  </a:moveTo>
                  <a:cubicBezTo>
                    <a:pt x="2048" y="717"/>
                    <a:pt x="2384" y="957"/>
                    <a:pt x="2525" y="1299"/>
                  </a:cubicBezTo>
                  <a:cubicBezTo>
                    <a:pt x="787" y="1299"/>
                    <a:pt x="787" y="1299"/>
                    <a:pt x="787" y="1299"/>
                  </a:cubicBezTo>
                  <a:cubicBezTo>
                    <a:pt x="927" y="957"/>
                    <a:pt x="1263" y="717"/>
                    <a:pt x="1656" y="717"/>
                  </a:cubicBezTo>
                </a:path>
              </a:pathLst>
            </a:custGeom>
            <a:solidFill>
              <a:srgbClr val="9E0000"/>
            </a:solidFill>
            <a:ln w="9525">
              <a:noFill/>
              <a:round/>
              <a:headEnd/>
              <a:tailEnd/>
            </a:ln>
          </p:spPr>
          <p:txBody>
            <a:bodyPr/>
            <a:lstStyle/>
            <a:p>
              <a:pPr>
                <a:defRPr/>
              </a:pPr>
              <a:endParaRPr lang="nl-NL"/>
            </a:p>
          </p:txBody>
        </p:sp>
      </p:grpSp>
    </p:spTree>
    <p:extLst>
      <p:ext uri="{BB962C8B-B14F-4D97-AF65-F5344CB8AC3E}">
        <p14:creationId xmlns:p14="http://schemas.microsoft.com/office/powerpoint/2010/main" val="385161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 name="Rounded Rectangle 1280">
            <a:extLst>
              <a:ext uri="{FF2B5EF4-FFF2-40B4-BE49-F238E27FC236}">
                <a16:creationId xmlns:a16="http://schemas.microsoft.com/office/drawing/2014/main" id="{FFF0776C-EAC2-16D3-442C-2743A85931DF}"/>
              </a:ext>
            </a:extLst>
          </p:cNvPr>
          <p:cNvSpPr/>
          <p:nvPr/>
        </p:nvSpPr>
        <p:spPr>
          <a:xfrm>
            <a:off x="5156596" y="2977394"/>
            <a:ext cx="3709454" cy="170783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80" name="Rounded Rectangle 1279">
            <a:extLst>
              <a:ext uri="{FF2B5EF4-FFF2-40B4-BE49-F238E27FC236}">
                <a16:creationId xmlns:a16="http://schemas.microsoft.com/office/drawing/2014/main" id="{C327E704-EB0D-B806-EB61-F2125D10499B}"/>
              </a:ext>
            </a:extLst>
          </p:cNvPr>
          <p:cNvSpPr/>
          <p:nvPr/>
        </p:nvSpPr>
        <p:spPr>
          <a:xfrm>
            <a:off x="301441" y="3008132"/>
            <a:ext cx="3863871" cy="170783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Title 1">
            <a:extLst>
              <a:ext uri="{FF2B5EF4-FFF2-40B4-BE49-F238E27FC236}">
                <a16:creationId xmlns:a16="http://schemas.microsoft.com/office/drawing/2014/main" id="{97E24827-0E98-47DF-A793-09A0AC45F6CE}"/>
              </a:ext>
            </a:extLst>
          </p:cNvPr>
          <p:cNvSpPr>
            <a:spLocks noGrp="1"/>
          </p:cNvSpPr>
          <p:nvPr>
            <p:ph type="title"/>
          </p:nvPr>
        </p:nvSpPr>
        <p:spPr/>
        <p:txBody>
          <a:bodyPr>
            <a:noAutofit/>
          </a:bodyPr>
          <a:lstStyle/>
          <a:p>
            <a:r>
              <a:rPr lang="en-US" sz="4000" dirty="0">
                <a:latin typeface="Calibri" panose="020F0502020204030204" pitchFamily="34" charset="0"/>
                <a:cs typeface="Calibri" panose="020F0502020204030204" pitchFamily="34" charset="0"/>
              </a:rPr>
              <a:t>LEAPER</a:t>
            </a:r>
          </a:p>
        </p:txBody>
      </p:sp>
      <p:sp>
        <p:nvSpPr>
          <p:cNvPr id="14" name="TextBox 13">
            <a:extLst>
              <a:ext uri="{FF2B5EF4-FFF2-40B4-BE49-F238E27FC236}">
                <a16:creationId xmlns:a16="http://schemas.microsoft.com/office/drawing/2014/main" id="{50506A3F-87F6-8C7A-E1C4-5F4B7FEA16F4}"/>
              </a:ext>
            </a:extLst>
          </p:cNvPr>
          <p:cNvSpPr txBox="1"/>
          <p:nvPr/>
        </p:nvSpPr>
        <p:spPr>
          <a:xfrm>
            <a:off x="1058612" y="4457240"/>
            <a:ext cx="1179105" cy="300082"/>
          </a:xfrm>
          <a:prstGeom prst="rect">
            <a:avLst/>
          </a:prstGeom>
          <a:noFill/>
        </p:spPr>
        <p:txBody>
          <a:bodyPr wrap="none" rtlCol="0">
            <a:spAutoFit/>
          </a:bodyPr>
          <a:lstStyle/>
          <a:p>
            <a:r>
              <a:rPr lang="en-US" sz="1350" b="1" dirty="0">
                <a:latin typeface="Corbel" panose="020B0503020204020204" pitchFamily="34" charset="0"/>
              </a:rPr>
              <a:t>Design Space</a:t>
            </a:r>
          </a:p>
        </p:txBody>
      </p:sp>
      <p:grpSp>
        <p:nvGrpSpPr>
          <p:cNvPr id="45" name="Group 44">
            <a:extLst>
              <a:ext uri="{FF2B5EF4-FFF2-40B4-BE49-F238E27FC236}">
                <a16:creationId xmlns:a16="http://schemas.microsoft.com/office/drawing/2014/main" id="{F3E1C694-F4FC-AF08-E0F6-4D5F031ED83A}"/>
              </a:ext>
            </a:extLst>
          </p:cNvPr>
          <p:cNvGrpSpPr/>
          <p:nvPr/>
        </p:nvGrpSpPr>
        <p:grpSpPr>
          <a:xfrm>
            <a:off x="2848813" y="3418580"/>
            <a:ext cx="907430" cy="813540"/>
            <a:chOff x="8079992" y="1506581"/>
            <a:chExt cx="907430" cy="813540"/>
          </a:xfrm>
        </p:grpSpPr>
        <p:sp>
          <p:nvSpPr>
            <p:cNvPr id="63" name="Rectangle 62">
              <a:extLst>
                <a:ext uri="{FF2B5EF4-FFF2-40B4-BE49-F238E27FC236}">
                  <a16:creationId xmlns:a16="http://schemas.microsoft.com/office/drawing/2014/main" id="{7C8F7F4A-4538-0498-F383-260BC4FD75FA}"/>
                </a:ext>
              </a:extLst>
            </p:cNvPr>
            <p:cNvSpPr/>
            <p:nvPr/>
          </p:nvSpPr>
          <p:spPr>
            <a:xfrm>
              <a:off x="8079992" y="1506581"/>
              <a:ext cx="907430" cy="813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cxnSp>
          <p:nvCxnSpPr>
            <p:cNvPr id="71" name="Curved Connector 70">
              <a:extLst>
                <a:ext uri="{FF2B5EF4-FFF2-40B4-BE49-F238E27FC236}">
                  <a16:creationId xmlns:a16="http://schemas.microsoft.com/office/drawing/2014/main" id="{A3FF4527-6B0E-BD27-2D61-9B32A098B5FA}"/>
                </a:ext>
              </a:extLst>
            </p:cNvPr>
            <p:cNvCxnSpPr>
              <a:stCxn id="63" idx="1"/>
              <a:endCxn id="63" idx="3"/>
            </p:cNvCxnSpPr>
            <p:nvPr/>
          </p:nvCxnSpPr>
          <p:spPr>
            <a:xfrm rot="10800000" flipH="1">
              <a:off x="8079992" y="1913351"/>
              <a:ext cx="907430" cy="9525"/>
            </a:xfrm>
            <a:prstGeom prst="curvedConnector5">
              <a:avLst>
                <a:gd name="adj1" fmla="val 34101"/>
                <a:gd name="adj2" fmla="val 4138843"/>
                <a:gd name="adj3" fmla="val 66359"/>
              </a:avLst>
            </a:prstGeom>
            <a:ln w="38100"/>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DFDEF9BD-EEDE-8B4B-E1F3-29D8B8098626}"/>
              </a:ext>
            </a:extLst>
          </p:cNvPr>
          <p:cNvSpPr txBox="1"/>
          <p:nvPr/>
        </p:nvSpPr>
        <p:spPr>
          <a:xfrm>
            <a:off x="2834196" y="4475440"/>
            <a:ext cx="922047" cy="300082"/>
          </a:xfrm>
          <a:prstGeom prst="rect">
            <a:avLst/>
          </a:prstGeom>
          <a:noFill/>
        </p:spPr>
        <p:txBody>
          <a:bodyPr wrap="none" rtlCol="0">
            <a:spAutoFit/>
          </a:bodyPr>
          <a:lstStyle/>
          <a:p>
            <a:r>
              <a:rPr lang="en-US" sz="1350" b="1" dirty="0">
                <a:latin typeface="Corbel" panose="020B0503020204020204" pitchFamily="34" charset="0"/>
              </a:rPr>
              <a:t>ML Model</a:t>
            </a:r>
          </a:p>
        </p:txBody>
      </p:sp>
      <p:cxnSp>
        <p:nvCxnSpPr>
          <p:cNvPr id="91" name="Straight Connector 90">
            <a:extLst>
              <a:ext uri="{FF2B5EF4-FFF2-40B4-BE49-F238E27FC236}">
                <a16:creationId xmlns:a16="http://schemas.microsoft.com/office/drawing/2014/main" id="{00D6C1CB-7C01-4869-DF9B-E01C29E1E334}"/>
              </a:ext>
            </a:extLst>
          </p:cNvPr>
          <p:cNvCxnSpPr/>
          <p:nvPr/>
        </p:nvCxnSpPr>
        <p:spPr>
          <a:xfrm>
            <a:off x="2019769" y="3831313"/>
            <a:ext cx="703848" cy="11411"/>
          </a:xfrm>
          <a:prstGeom prst="line">
            <a:avLst/>
          </a:prstGeom>
          <a:ln w="149225" cap="flat">
            <a:solidFill>
              <a:schemeClr val="accent5">
                <a:lumMod val="50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4BAA9242-4C57-28B8-EBEB-6127379C5574}"/>
              </a:ext>
            </a:extLst>
          </p:cNvPr>
          <p:cNvCxnSpPr/>
          <p:nvPr/>
        </p:nvCxnSpPr>
        <p:spPr>
          <a:xfrm>
            <a:off x="897232" y="3410185"/>
            <a:ext cx="0" cy="883918"/>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72B7927-6DA8-C521-C13B-780B1626AABF}"/>
              </a:ext>
            </a:extLst>
          </p:cNvPr>
          <p:cNvCxnSpPr/>
          <p:nvPr/>
        </p:nvCxnSpPr>
        <p:spPr>
          <a:xfrm flipH="1">
            <a:off x="883273" y="4294103"/>
            <a:ext cx="1179283"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E28A06D8-5521-B8EC-8233-C7397091E1A7}"/>
              </a:ext>
            </a:extLst>
          </p:cNvPr>
          <p:cNvSpPr/>
          <p:nvPr/>
        </p:nvSpPr>
        <p:spPr>
          <a:xfrm>
            <a:off x="1031973" y="3610260"/>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97" name="Oval 96">
            <a:extLst>
              <a:ext uri="{FF2B5EF4-FFF2-40B4-BE49-F238E27FC236}">
                <a16:creationId xmlns:a16="http://schemas.microsoft.com/office/drawing/2014/main" id="{D43A7728-1E7F-30FA-50E1-3CE738D75715}"/>
              </a:ext>
            </a:extLst>
          </p:cNvPr>
          <p:cNvSpPr/>
          <p:nvPr/>
        </p:nvSpPr>
        <p:spPr>
          <a:xfrm>
            <a:off x="1148983" y="3655943"/>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98" name="Oval 97">
            <a:extLst>
              <a:ext uri="{FF2B5EF4-FFF2-40B4-BE49-F238E27FC236}">
                <a16:creationId xmlns:a16="http://schemas.microsoft.com/office/drawing/2014/main" id="{E59F334F-9992-706D-B16F-9972E5BDEBEB}"/>
              </a:ext>
            </a:extLst>
          </p:cNvPr>
          <p:cNvSpPr/>
          <p:nvPr/>
        </p:nvSpPr>
        <p:spPr>
          <a:xfrm>
            <a:off x="1020442" y="3810335"/>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99" name="Oval 98">
            <a:extLst>
              <a:ext uri="{FF2B5EF4-FFF2-40B4-BE49-F238E27FC236}">
                <a16:creationId xmlns:a16="http://schemas.microsoft.com/office/drawing/2014/main" id="{6FAA6F19-440D-94C3-C349-DCA3BC94081F}"/>
              </a:ext>
            </a:extLst>
          </p:cNvPr>
          <p:cNvSpPr/>
          <p:nvPr/>
        </p:nvSpPr>
        <p:spPr>
          <a:xfrm>
            <a:off x="1189170" y="4012163"/>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0" name="Oval 99">
            <a:extLst>
              <a:ext uri="{FF2B5EF4-FFF2-40B4-BE49-F238E27FC236}">
                <a16:creationId xmlns:a16="http://schemas.microsoft.com/office/drawing/2014/main" id="{EA793535-B40A-114D-AF83-1AB806BE89D3}"/>
              </a:ext>
            </a:extLst>
          </p:cNvPr>
          <p:cNvSpPr/>
          <p:nvPr/>
        </p:nvSpPr>
        <p:spPr>
          <a:xfrm>
            <a:off x="1430126" y="3932768"/>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1" name="Oval 100">
            <a:extLst>
              <a:ext uri="{FF2B5EF4-FFF2-40B4-BE49-F238E27FC236}">
                <a16:creationId xmlns:a16="http://schemas.microsoft.com/office/drawing/2014/main" id="{D8FFDEC9-8B31-8874-6CB3-CC41F9F5D7C3}"/>
              </a:ext>
            </a:extLst>
          </p:cNvPr>
          <p:cNvSpPr/>
          <p:nvPr/>
        </p:nvSpPr>
        <p:spPr>
          <a:xfrm>
            <a:off x="1518016" y="4025043"/>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2" name="Oval 101">
            <a:extLst>
              <a:ext uri="{FF2B5EF4-FFF2-40B4-BE49-F238E27FC236}">
                <a16:creationId xmlns:a16="http://schemas.microsoft.com/office/drawing/2014/main" id="{1199231D-5713-84AB-9F77-798BF338597E}"/>
              </a:ext>
            </a:extLst>
          </p:cNvPr>
          <p:cNvSpPr/>
          <p:nvPr/>
        </p:nvSpPr>
        <p:spPr>
          <a:xfrm>
            <a:off x="1629202" y="4094022"/>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3" name="Oval 102">
            <a:extLst>
              <a:ext uri="{FF2B5EF4-FFF2-40B4-BE49-F238E27FC236}">
                <a16:creationId xmlns:a16="http://schemas.microsoft.com/office/drawing/2014/main" id="{149D1106-8BD8-C4E5-E1E4-D99C5F8E5BB5}"/>
              </a:ext>
            </a:extLst>
          </p:cNvPr>
          <p:cNvSpPr/>
          <p:nvPr/>
        </p:nvSpPr>
        <p:spPr>
          <a:xfrm>
            <a:off x="1335443" y="3664590"/>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4" name="Oval 103">
            <a:extLst>
              <a:ext uri="{FF2B5EF4-FFF2-40B4-BE49-F238E27FC236}">
                <a16:creationId xmlns:a16="http://schemas.microsoft.com/office/drawing/2014/main" id="{F6109E44-D171-5F60-515B-E0762A40D729}"/>
              </a:ext>
            </a:extLst>
          </p:cNvPr>
          <p:cNvSpPr/>
          <p:nvPr/>
        </p:nvSpPr>
        <p:spPr>
          <a:xfrm>
            <a:off x="1551513" y="3662013"/>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5" name="Oval 104">
            <a:extLst>
              <a:ext uri="{FF2B5EF4-FFF2-40B4-BE49-F238E27FC236}">
                <a16:creationId xmlns:a16="http://schemas.microsoft.com/office/drawing/2014/main" id="{088D10B9-854F-E746-1A0D-DF520B8CB935}"/>
              </a:ext>
            </a:extLst>
          </p:cNvPr>
          <p:cNvSpPr/>
          <p:nvPr/>
        </p:nvSpPr>
        <p:spPr>
          <a:xfrm>
            <a:off x="997985" y="4124473"/>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 name="Oval 105">
            <a:extLst>
              <a:ext uri="{FF2B5EF4-FFF2-40B4-BE49-F238E27FC236}">
                <a16:creationId xmlns:a16="http://schemas.microsoft.com/office/drawing/2014/main" id="{7D5F3C97-2748-A268-2134-3E2F8B7561EB}"/>
              </a:ext>
            </a:extLst>
          </p:cNvPr>
          <p:cNvSpPr/>
          <p:nvPr/>
        </p:nvSpPr>
        <p:spPr>
          <a:xfrm>
            <a:off x="1363363" y="4085652"/>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 name="Oval 106">
            <a:extLst>
              <a:ext uri="{FF2B5EF4-FFF2-40B4-BE49-F238E27FC236}">
                <a16:creationId xmlns:a16="http://schemas.microsoft.com/office/drawing/2014/main" id="{52F7EDEE-C0B8-EC00-881E-3EE605D47BEC}"/>
              </a:ext>
            </a:extLst>
          </p:cNvPr>
          <p:cNvSpPr/>
          <p:nvPr/>
        </p:nvSpPr>
        <p:spPr>
          <a:xfrm>
            <a:off x="1458046" y="3785531"/>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 name="Oval 107">
            <a:extLst>
              <a:ext uri="{FF2B5EF4-FFF2-40B4-BE49-F238E27FC236}">
                <a16:creationId xmlns:a16="http://schemas.microsoft.com/office/drawing/2014/main" id="{DD1AF6C7-97F2-8672-1B56-3865F3C459BC}"/>
              </a:ext>
            </a:extLst>
          </p:cNvPr>
          <p:cNvSpPr/>
          <p:nvPr/>
        </p:nvSpPr>
        <p:spPr>
          <a:xfrm>
            <a:off x="1288102" y="3844026"/>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9" name="Oval 108">
            <a:extLst>
              <a:ext uri="{FF2B5EF4-FFF2-40B4-BE49-F238E27FC236}">
                <a16:creationId xmlns:a16="http://schemas.microsoft.com/office/drawing/2014/main" id="{AFF28EC5-8340-3ACF-7D14-53B9A440C9C2}"/>
              </a:ext>
            </a:extLst>
          </p:cNvPr>
          <p:cNvSpPr/>
          <p:nvPr/>
        </p:nvSpPr>
        <p:spPr>
          <a:xfrm>
            <a:off x="1711745" y="3824615"/>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0" name="Oval 109">
            <a:extLst>
              <a:ext uri="{FF2B5EF4-FFF2-40B4-BE49-F238E27FC236}">
                <a16:creationId xmlns:a16="http://schemas.microsoft.com/office/drawing/2014/main" id="{6FFB23D8-2C90-F1E9-328F-557F5EC38CCA}"/>
              </a:ext>
            </a:extLst>
          </p:cNvPr>
          <p:cNvSpPr/>
          <p:nvPr/>
        </p:nvSpPr>
        <p:spPr>
          <a:xfrm>
            <a:off x="1759087" y="3542675"/>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1" name="Oval 110">
            <a:extLst>
              <a:ext uri="{FF2B5EF4-FFF2-40B4-BE49-F238E27FC236}">
                <a16:creationId xmlns:a16="http://schemas.microsoft.com/office/drawing/2014/main" id="{10787BFB-FE79-8667-743F-CCBF2A8CC8D5}"/>
              </a:ext>
            </a:extLst>
          </p:cNvPr>
          <p:cNvSpPr/>
          <p:nvPr/>
        </p:nvSpPr>
        <p:spPr>
          <a:xfrm>
            <a:off x="1780936" y="4080372"/>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2" name="CustomShape 14">
            <a:extLst>
              <a:ext uri="{FF2B5EF4-FFF2-40B4-BE49-F238E27FC236}">
                <a16:creationId xmlns:a16="http://schemas.microsoft.com/office/drawing/2014/main" id="{916A753E-52A2-F4C0-36DD-ADA25D5A3A17}"/>
              </a:ext>
            </a:extLst>
          </p:cNvPr>
          <p:cNvSpPr/>
          <p:nvPr/>
        </p:nvSpPr>
        <p:spPr>
          <a:xfrm>
            <a:off x="1171686" y="4320905"/>
            <a:ext cx="1528880" cy="231406"/>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spc="-1" dirty="0">
                <a:solidFill>
                  <a:srgbClr val="000000"/>
                </a:solidFill>
                <a:latin typeface="Corbel" panose="020B0503020204020204" pitchFamily="34" charset="0"/>
              </a:rPr>
              <a:t>Optimization Options</a:t>
            </a:r>
            <a:endParaRPr lang="en-US" sz="1350" spc="-1" dirty="0">
              <a:latin typeface="Corbel" panose="020B0503020204020204" pitchFamily="34" charset="0"/>
            </a:endParaRPr>
          </a:p>
        </p:txBody>
      </p:sp>
      <p:sp>
        <p:nvSpPr>
          <p:cNvPr id="113" name="CustomShape 14">
            <a:extLst>
              <a:ext uri="{FF2B5EF4-FFF2-40B4-BE49-F238E27FC236}">
                <a16:creationId xmlns:a16="http://schemas.microsoft.com/office/drawing/2014/main" id="{B55A1A45-2149-C5AD-7533-C14CE2AB6A59}"/>
              </a:ext>
            </a:extLst>
          </p:cNvPr>
          <p:cNvSpPr/>
          <p:nvPr/>
        </p:nvSpPr>
        <p:spPr>
          <a:xfrm>
            <a:off x="604516" y="3033131"/>
            <a:ext cx="1559450" cy="208352"/>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spc="-1" dirty="0">
                <a:solidFill>
                  <a:srgbClr val="000000"/>
                </a:solidFill>
                <a:latin typeface="Corbel" panose="020B0503020204020204" pitchFamily="34" charset="0"/>
              </a:rPr>
              <a:t>Performance/</a:t>
            </a:r>
          </a:p>
          <a:p>
            <a:pPr>
              <a:lnSpc>
                <a:spcPct val="100000"/>
              </a:lnSpc>
            </a:pPr>
            <a:r>
              <a:rPr lang="en-US" sz="1200" spc="-1" dirty="0">
                <a:solidFill>
                  <a:srgbClr val="000000"/>
                </a:solidFill>
                <a:latin typeface="Corbel" panose="020B0503020204020204" pitchFamily="34" charset="0"/>
              </a:rPr>
              <a:t>Resource Usage</a:t>
            </a:r>
            <a:endParaRPr lang="en-US" sz="1200" spc="-1" dirty="0">
              <a:latin typeface="Corbel" panose="020B0503020204020204" pitchFamily="34" charset="0"/>
            </a:endParaRPr>
          </a:p>
        </p:txBody>
      </p:sp>
      <p:sp>
        <p:nvSpPr>
          <p:cNvPr id="114" name="Oval 113">
            <a:extLst>
              <a:ext uri="{FF2B5EF4-FFF2-40B4-BE49-F238E27FC236}">
                <a16:creationId xmlns:a16="http://schemas.microsoft.com/office/drawing/2014/main" id="{8CB6C353-69E7-FC5F-68CF-724CB60AAE0A}"/>
              </a:ext>
            </a:extLst>
          </p:cNvPr>
          <p:cNvSpPr/>
          <p:nvPr/>
        </p:nvSpPr>
        <p:spPr>
          <a:xfrm>
            <a:off x="1767583" y="3704653"/>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5" name="Oval 114">
            <a:extLst>
              <a:ext uri="{FF2B5EF4-FFF2-40B4-BE49-F238E27FC236}">
                <a16:creationId xmlns:a16="http://schemas.microsoft.com/office/drawing/2014/main" id="{45EAABE1-66AA-D36F-4651-14A6BF393155}"/>
              </a:ext>
            </a:extLst>
          </p:cNvPr>
          <p:cNvSpPr/>
          <p:nvPr/>
        </p:nvSpPr>
        <p:spPr>
          <a:xfrm>
            <a:off x="1610446" y="3937931"/>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6" name="Oval 115">
            <a:extLst>
              <a:ext uri="{FF2B5EF4-FFF2-40B4-BE49-F238E27FC236}">
                <a16:creationId xmlns:a16="http://schemas.microsoft.com/office/drawing/2014/main" id="{D68A846F-FE5A-A775-96B0-386BC7834F99}"/>
              </a:ext>
            </a:extLst>
          </p:cNvPr>
          <p:cNvSpPr/>
          <p:nvPr/>
        </p:nvSpPr>
        <p:spPr>
          <a:xfrm>
            <a:off x="1762846" y="4090331"/>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7" name="Oval 116">
            <a:extLst>
              <a:ext uri="{FF2B5EF4-FFF2-40B4-BE49-F238E27FC236}">
                <a16:creationId xmlns:a16="http://schemas.microsoft.com/office/drawing/2014/main" id="{66E51977-8890-F5D0-3A39-C83B5511D3F3}"/>
              </a:ext>
            </a:extLst>
          </p:cNvPr>
          <p:cNvSpPr/>
          <p:nvPr/>
        </p:nvSpPr>
        <p:spPr>
          <a:xfrm>
            <a:off x="1184373" y="3762660"/>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8" name="Oval 117">
            <a:extLst>
              <a:ext uri="{FF2B5EF4-FFF2-40B4-BE49-F238E27FC236}">
                <a16:creationId xmlns:a16="http://schemas.microsoft.com/office/drawing/2014/main" id="{53CEC93F-83F6-4219-497C-CC97DEF11135}"/>
              </a:ext>
            </a:extLst>
          </p:cNvPr>
          <p:cNvSpPr/>
          <p:nvPr/>
        </p:nvSpPr>
        <p:spPr>
          <a:xfrm>
            <a:off x="1009766" y="3962735"/>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9" name="Oval 118">
            <a:extLst>
              <a:ext uri="{FF2B5EF4-FFF2-40B4-BE49-F238E27FC236}">
                <a16:creationId xmlns:a16="http://schemas.microsoft.com/office/drawing/2014/main" id="{C84A010C-4FA5-6D22-5599-59F0F02DAE8F}"/>
              </a:ext>
            </a:extLst>
          </p:cNvPr>
          <p:cNvSpPr/>
          <p:nvPr/>
        </p:nvSpPr>
        <p:spPr>
          <a:xfrm>
            <a:off x="1137031" y="4120174"/>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6" name="CustomShape 14">
            <a:extLst>
              <a:ext uri="{FF2B5EF4-FFF2-40B4-BE49-F238E27FC236}">
                <a16:creationId xmlns:a16="http://schemas.microsoft.com/office/drawing/2014/main" id="{6D43825E-2ABD-08EB-D5F5-0B00BA0BBA96}"/>
              </a:ext>
            </a:extLst>
          </p:cNvPr>
          <p:cNvSpPr/>
          <p:nvPr/>
        </p:nvSpPr>
        <p:spPr>
          <a:xfrm>
            <a:off x="1732591" y="3042900"/>
            <a:ext cx="1559450" cy="581733"/>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b="1" spc="-1" dirty="0">
                <a:solidFill>
                  <a:srgbClr val="000000"/>
                </a:solidFill>
                <a:latin typeface="Corbel" panose="020B0503020204020204" pitchFamily="34" charset="0"/>
              </a:rPr>
              <a:t>Data collection: </a:t>
            </a:r>
          </a:p>
          <a:p>
            <a:pPr>
              <a:lnSpc>
                <a:spcPct val="100000"/>
              </a:lnSpc>
            </a:pPr>
            <a:r>
              <a:rPr lang="en-US" sz="1200" spc="-1" dirty="0">
                <a:solidFill>
                  <a:srgbClr val="000000"/>
                </a:solidFill>
                <a:latin typeface="Corbel" panose="020B0503020204020204" pitchFamily="34" charset="0"/>
              </a:rPr>
              <a:t>Brute force</a:t>
            </a:r>
          </a:p>
        </p:txBody>
      </p:sp>
      <p:sp>
        <p:nvSpPr>
          <p:cNvPr id="1051" name="Rectangle 1050">
            <a:extLst>
              <a:ext uri="{FF2B5EF4-FFF2-40B4-BE49-F238E27FC236}">
                <a16:creationId xmlns:a16="http://schemas.microsoft.com/office/drawing/2014/main" id="{923D3A94-5107-24E5-46DA-55C8F98EE67E}"/>
              </a:ext>
            </a:extLst>
          </p:cNvPr>
          <p:cNvSpPr/>
          <p:nvPr/>
        </p:nvSpPr>
        <p:spPr>
          <a:xfrm>
            <a:off x="7457450" y="3422592"/>
            <a:ext cx="907430" cy="813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cxnSp>
        <p:nvCxnSpPr>
          <p:cNvPr id="1052" name="Curved Connector 1051">
            <a:extLst>
              <a:ext uri="{FF2B5EF4-FFF2-40B4-BE49-F238E27FC236}">
                <a16:creationId xmlns:a16="http://schemas.microsoft.com/office/drawing/2014/main" id="{C4B1CDA4-7BA5-16B9-CC3A-915D33A8A86B}"/>
              </a:ext>
            </a:extLst>
          </p:cNvPr>
          <p:cNvCxnSpPr/>
          <p:nvPr/>
        </p:nvCxnSpPr>
        <p:spPr>
          <a:xfrm flipV="1">
            <a:off x="7463422" y="3621104"/>
            <a:ext cx="901457" cy="431039"/>
          </a:xfrm>
          <a:prstGeom prst="curved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CE102287-F553-5C56-F8E7-19F6402B20A4}"/>
              </a:ext>
            </a:extLst>
          </p:cNvPr>
          <p:cNvCxnSpPr/>
          <p:nvPr/>
        </p:nvCxnSpPr>
        <p:spPr>
          <a:xfrm>
            <a:off x="6687752" y="3855600"/>
            <a:ext cx="703848" cy="11411"/>
          </a:xfrm>
          <a:prstGeom prst="line">
            <a:avLst/>
          </a:prstGeom>
          <a:ln w="149225" cap="flat">
            <a:solidFill>
              <a:schemeClr val="accent5">
                <a:lumMod val="50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54" name="TextBox 1053">
            <a:extLst>
              <a:ext uri="{FF2B5EF4-FFF2-40B4-BE49-F238E27FC236}">
                <a16:creationId xmlns:a16="http://schemas.microsoft.com/office/drawing/2014/main" id="{7F001179-92D4-11A3-1814-EC59474CAE3E}"/>
              </a:ext>
            </a:extLst>
          </p:cNvPr>
          <p:cNvSpPr txBox="1"/>
          <p:nvPr/>
        </p:nvSpPr>
        <p:spPr>
          <a:xfrm>
            <a:off x="5688425" y="4436927"/>
            <a:ext cx="1179105" cy="300082"/>
          </a:xfrm>
          <a:prstGeom prst="rect">
            <a:avLst/>
          </a:prstGeom>
          <a:noFill/>
        </p:spPr>
        <p:txBody>
          <a:bodyPr wrap="none" rtlCol="0">
            <a:spAutoFit/>
          </a:bodyPr>
          <a:lstStyle/>
          <a:p>
            <a:r>
              <a:rPr lang="en-US" sz="1350" b="1" dirty="0">
                <a:latin typeface="Corbel" panose="020B0503020204020204" pitchFamily="34" charset="0"/>
              </a:rPr>
              <a:t>Design Space</a:t>
            </a:r>
          </a:p>
        </p:txBody>
      </p:sp>
      <p:sp>
        <p:nvSpPr>
          <p:cNvPr id="1055" name="TextBox 1054">
            <a:extLst>
              <a:ext uri="{FF2B5EF4-FFF2-40B4-BE49-F238E27FC236}">
                <a16:creationId xmlns:a16="http://schemas.microsoft.com/office/drawing/2014/main" id="{1D0A3F77-500C-EFA4-EAF3-C18366674E56}"/>
              </a:ext>
            </a:extLst>
          </p:cNvPr>
          <p:cNvSpPr txBox="1"/>
          <p:nvPr/>
        </p:nvSpPr>
        <p:spPr>
          <a:xfrm>
            <a:off x="7425730" y="4427904"/>
            <a:ext cx="922047" cy="300082"/>
          </a:xfrm>
          <a:prstGeom prst="rect">
            <a:avLst/>
          </a:prstGeom>
          <a:noFill/>
        </p:spPr>
        <p:txBody>
          <a:bodyPr wrap="none" rtlCol="0">
            <a:spAutoFit/>
          </a:bodyPr>
          <a:lstStyle/>
          <a:p>
            <a:r>
              <a:rPr lang="en-US" sz="1350" b="1" dirty="0">
                <a:latin typeface="Corbel" panose="020B0503020204020204" pitchFamily="34" charset="0"/>
              </a:rPr>
              <a:t>ML Model</a:t>
            </a:r>
          </a:p>
        </p:txBody>
      </p:sp>
      <p:cxnSp>
        <p:nvCxnSpPr>
          <p:cNvPr id="1058" name="Straight Arrow Connector 1057">
            <a:extLst>
              <a:ext uri="{FF2B5EF4-FFF2-40B4-BE49-F238E27FC236}">
                <a16:creationId xmlns:a16="http://schemas.microsoft.com/office/drawing/2014/main" id="{5C339E25-E94C-E80B-0927-0C466752CA5A}"/>
              </a:ext>
            </a:extLst>
          </p:cNvPr>
          <p:cNvCxnSpPr/>
          <p:nvPr/>
        </p:nvCxnSpPr>
        <p:spPr>
          <a:xfrm>
            <a:off x="5533930" y="3337557"/>
            <a:ext cx="0" cy="969272"/>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9" name="Straight Arrow Connector 1058">
            <a:extLst>
              <a:ext uri="{FF2B5EF4-FFF2-40B4-BE49-F238E27FC236}">
                <a16:creationId xmlns:a16="http://schemas.microsoft.com/office/drawing/2014/main" id="{85E34D86-DE72-032E-3B95-4F8CC1950E54}"/>
              </a:ext>
            </a:extLst>
          </p:cNvPr>
          <p:cNvCxnSpPr/>
          <p:nvPr/>
        </p:nvCxnSpPr>
        <p:spPr>
          <a:xfrm flipH="1">
            <a:off x="5519220" y="4306829"/>
            <a:ext cx="1242649"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60" name="CustomShape 14">
            <a:extLst>
              <a:ext uri="{FF2B5EF4-FFF2-40B4-BE49-F238E27FC236}">
                <a16:creationId xmlns:a16="http://schemas.microsoft.com/office/drawing/2014/main" id="{4C29B528-C1C6-50CC-FCBE-E6530B78AA84}"/>
              </a:ext>
            </a:extLst>
          </p:cNvPr>
          <p:cNvSpPr/>
          <p:nvPr/>
        </p:nvSpPr>
        <p:spPr>
          <a:xfrm>
            <a:off x="5220615" y="2967126"/>
            <a:ext cx="1559450" cy="208352"/>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spc="-1" dirty="0">
                <a:solidFill>
                  <a:srgbClr val="000000"/>
                </a:solidFill>
                <a:latin typeface="Corbel" panose="020B0503020204020204" pitchFamily="34" charset="0"/>
              </a:rPr>
              <a:t>Performance/</a:t>
            </a:r>
          </a:p>
          <a:p>
            <a:pPr>
              <a:lnSpc>
                <a:spcPct val="100000"/>
              </a:lnSpc>
            </a:pPr>
            <a:r>
              <a:rPr lang="en-US" sz="1200" spc="-1" dirty="0">
                <a:solidFill>
                  <a:srgbClr val="000000"/>
                </a:solidFill>
                <a:latin typeface="Corbel" panose="020B0503020204020204" pitchFamily="34" charset="0"/>
              </a:rPr>
              <a:t>Resource Usage</a:t>
            </a:r>
            <a:endParaRPr lang="en-US" sz="1200" spc="-1" dirty="0">
              <a:latin typeface="Corbel" panose="020B0503020204020204" pitchFamily="34" charset="0"/>
            </a:endParaRPr>
          </a:p>
        </p:txBody>
      </p:sp>
      <p:cxnSp>
        <p:nvCxnSpPr>
          <p:cNvPr id="1061" name="Straight Arrow Connector 1060">
            <a:extLst>
              <a:ext uri="{FF2B5EF4-FFF2-40B4-BE49-F238E27FC236}">
                <a16:creationId xmlns:a16="http://schemas.microsoft.com/office/drawing/2014/main" id="{693273BD-83E8-5BE6-B623-E9DC083409A0}"/>
              </a:ext>
            </a:extLst>
          </p:cNvPr>
          <p:cNvCxnSpPr/>
          <p:nvPr/>
        </p:nvCxnSpPr>
        <p:spPr>
          <a:xfrm>
            <a:off x="5533930" y="3337557"/>
            <a:ext cx="0" cy="969272"/>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62" name="Oval 1061">
            <a:extLst>
              <a:ext uri="{FF2B5EF4-FFF2-40B4-BE49-F238E27FC236}">
                <a16:creationId xmlns:a16="http://schemas.microsoft.com/office/drawing/2014/main" id="{C7D5189F-94AE-12C3-438B-068362908896}"/>
              </a:ext>
            </a:extLst>
          </p:cNvPr>
          <p:cNvSpPr/>
          <p:nvPr/>
        </p:nvSpPr>
        <p:spPr>
          <a:xfrm>
            <a:off x="6108466" y="4081628"/>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3" name="Oval 1062">
            <a:extLst>
              <a:ext uri="{FF2B5EF4-FFF2-40B4-BE49-F238E27FC236}">
                <a16:creationId xmlns:a16="http://schemas.microsoft.com/office/drawing/2014/main" id="{DF516F55-D50B-2A10-139B-6EE050E1D925}"/>
              </a:ext>
            </a:extLst>
          </p:cNvPr>
          <p:cNvSpPr/>
          <p:nvPr/>
        </p:nvSpPr>
        <p:spPr>
          <a:xfrm>
            <a:off x="5813415" y="3886947"/>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4" name="Oval 1063">
            <a:extLst>
              <a:ext uri="{FF2B5EF4-FFF2-40B4-BE49-F238E27FC236}">
                <a16:creationId xmlns:a16="http://schemas.microsoft.com/office/drawing/2014/main" id="{7EB2F649-0B3F-1273-A641-148C201C8E6B}"/>
              </a:ext>
            </a:extLst>
          </p:cNvPr>
          <p:cNvSpPr/>
          <p:nvPr/>
        </p:nvSpPr>
        <p:spPr>
          <a:xfrm>
            <a:off x="5663760" y="3776346"/>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5" name="Oval 1064">
            <a:extLst>
              <a:ext uri="{FF2B5EF4-FFF2-40B4-BE49-F238E27FC236}">
                <a16:creationId xmlns:a16="http://schemas.microsoft.com/office/drawing/2014/main" id="{FB8403D9-CF0B-C47A-D156-787DD8CB086A}"/>
              </a:ext>
            </a:extLst>
          </p:cNvPr>
          <p:cNvSpPr/>
          <p:nvPr/>
        </p:nvSpPr>
        <p:spPr>
          <a:xfrm>
            <a:off x="5801852" y="4136910"/>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6" name="Oval 1065">
            <a:extLst>
              <a:ext uri="{FF2B5EF4-FFF2-40B4-BE49-F238E27FC236}">
                <a16:creationId xmlns:a16="http://schemas.microsoft.com/office/drawing/2014/main" id="{B034A4F1-B30F-4800-0AF6-40C531A4FE18}"/>
              </a:ext>
            </a:extLst>
          </p:cNvPr>
          <p:cNvSpPr/>
          <p:nvPr/>
        </p:nvSpPr>
        <p:spPr>
          <a:xfrm>
            <a:off x="6366203" y="3835193"/>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7" name="Oval 1066">
            <a:extLst>
              <a:ext uri="{FF2B5EF4-FFF2-40B4-BE49-F238E27FC236}">
                <a16:creationId xmlns:a16="http://schemas.microsoft.com/office/drawing/2014/main" id="{B07FCF2D-C557-F7F4-6518-CEFCBFAAF981}"/>
              </a:ext>
            </a:extLst>
          </p:cNvPr>
          <p:cNvSpPr/>
          <p:nvPr/>
        </p:nvSpPr>
        <p:spPr>
          <a:xfrm>
            <a:off x="6471090" y="3923606"/>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8" name="Oval 1067">
            <a:extLst>
              <a:ext uri="{FF2B5EF4-FFF2-40B4-BE49-F238E27FC236}">
                <a16:creationId xmlns:a16="http://schemas.microsoft.com/office/drawing/2014/main" id="{2A658559-F874-CE04-B408-BF900F7DD392}"/>
              </a:ext>
            </a:extLst>
          </p:cNvPr>
          <p:cNvSpPr/>
          <p:nvPr/>
        </p:nvSpPr>
        <p:spPr>
          <a:xfrm>
            <a:off x="6305230" y="4087427"/>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9" name="Oval 1068">
            <a:extLst>
              <a:ext uri="{FF2B5EF4-FFF2-40B4-BE49-F238E27FC236}">
                <a16:creationId xmlns:a16="http://schemas.microsoft.com/office/drawing/2014/main" id="{70E90799-BE1E-B750-1866-47CB846E0301}"/>
              </a:ext>
            </a:extLst>
          </p:cNvPr>
          <p:cNvSpPr/>
          <p:nvPr/>
        </p:nvSpPr>
        <p:spPr>
          <a:xfrm>
            <a:off x="5985866" y="3466217"/>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0" name="Oval 1069">
            <a:extLst>
              <a:ext uri="{FF2B5EF4-FFF2-40B4-BE49-F238E27FC236}">
                <a16:creationId xmlns:a16="http://schemas.microsoft.com/office/drawing/2014/main" id="{571EB38F-6AE5-A275-D69C-2137993B3F86}"/>
              </a:ext>
            </a:extLst>
          </p:cNvPr>
          <p:cNvSpPr/>
          <p:nvPr/>
        </p:nvSpPr>
        <p:spPr>
          <a:xfrm>
            <a:off x="6233397" y="3849017"/>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1" name="Oval 1070">
            <a:extLst>
              <a:ext uri="{FF2B5EF4-FFF2-40B4-BE49-F238E27FC236}">
                <a16:creationId xmlns:a16="http://schemas.microsoft.com/office/drawing/2014/main" id="{8F7A463B-CBD6-A39B-2ECB-944A062C4009}"/>
              </a:ext>
            </a:extLst>
          </p:cNvPr>
          <p:cNvSpPr/>
          <p:nvPr/>
        </p:nvSpPr>
        <p:spPr>
          <a:xfrm>
            <a:off x="5640096" y="4120819"/>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2" name="Oval 1071">
            <a:extLst>
              <a:ext uri="{FF2B5EF4-FFF2-40B4-BE49-F238E27FC236}">
                <a16:creationId xmlns:a16="http://schemas.microsoft.com/office/drawing/2014/main" id="{CB63266A-8473-796C-5561-48B29CA11A64}"/>
              </a:ext>
            </a:extLst>
          </p:cNvPr>
          <p:cNvSpPr/>
          <p:nvPr/>
        </p:nvSpPr>
        <p:spPr>
          <a:xfrm>
            <a:off x="5989014" y="4089654"/>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3" name="Oval 1072">
            <a:extLst>
              <a:ext uri="{FF2B5EF4-FFF2-40B4-BE49-F238E27FC236}">
                <a16:creationId xmlns:a16="http://schemas.microsoft.com/office/drawing/2014/main" id="{EBDDA97A-8032-DF39-3FC5-1A26EDBB8D10}"/>
              </a:ext>
            </a:extLst>
          </p:cNvPr>
          <p:cNvSpPr/>
          <p:nvPr/>
        </p:nvSpPr>
        <p:spPr>
          <a:xfrm>
            <a:off x="6115057" y="3598836"/>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4" name="Oval 1073">
            <a:extLst>
              <a:ext uri="{FF2B5EF4-FFF2-40B4-BE49-F238E27FC236}">
                <a16:creationId xmlns:a16="http://schemas.microsoft.com/office/drawing/2014/main" id="{69CFB6DA-973B-63A6-5297-3EE49EB9D500}"/>
              </a:ext>
            </a:extLst>
          </p:cNvPr>
          <p:cNvSpPr/>
          <p:nvPr/>
        </p:nvSpPr>
        <p:spPr>
          <a:xfrm>
            <a:off x="5702082" y="3524854"/>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5" name="Oval 1074">
            <a:extLst>
              <a:ext uri="{FF2B5EF4-FFF2-40B4-BE49-F238E27FC236}">
                <a16:creationId xmlns:a16="http://schemas.microsoft.com/office/drawing/2014/main" id="{CA0CDF54-63F8-C977-DE4A-A7157500CAF3}"/>
              </a:ext>
            </a:extLst>
          </p:cNvPr>
          <p:cNvSpPr/>
          <p:nvPr/>
        </p:nvSpPr>
        <p:spPr>
          <a:xfrm>
            <a:off x="6382388" y="3641694"/>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6" name="Oval 1075">
            <a:extLst>
              <a:ext uri="{FF2B5EF4-FFF2-40B4-BE49-F238E27FC236}">
                <a16:creationId xmlns:a16="http://schemas.microsoft.com/office/drawing/2014/main" id="{26A8C940-9E96-DC77-80AE-201321EA7A38}"/>
              </a:ext>
            </a:extLst>
          </p:cNvPr>
          <p:cNvSpPr/>
          <p:nvPr/>
        </p:nvSpPr>
        <p:spPr>
          <a:xfrm>
            <a:off x="6015421" y="3872163"/>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7" name="Oval 1076">
            <a:extLst>
              <a:ext uri="{FF2B5EF4-FFF2-40B4-BE49-F238E27FC236}">
                <a16:creationId xmlns:a16="http://schemas.microsoft.com/office/drawing/2014/main" id="{4711F6D1-4009-4027-8204-44201C5ED516}"/>
              </a:ext>
            </a:extLst>
          </p:cNvPr>
          <p:cNvSpPr/>
          <p:nvPr/>
        </p:nvSpPr>
        <p:spPr>
          <a:xfrm>
            <a:off x="6465117" y="4072459"/>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8" name="CustomShape 14">
            <a:extLst>
              <a:ext uri="{FF2B5EF4-FFF2-40B4-BE49-F238E27FC236}">
                <a16:creationId xmlns:a16="http://schemas.microsoft.com/office/drawing/2014/main" id="{EAE6ADC7-FE4C-09DF-CDD4-E4DC88619752}"/>
              </a:ext>
            </a:extLst>
          </p:cNvPr>
          <p:cNvSpPr/>
          <p:nvPr/>
        </p:nvSpPr>
        <p:spPr>
          <a:xfrm>
            <a:off x="5819338" y="4311934"/>
            <a:ext cx="1528880" cy="231406"/>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spc="-1" dirty="0">
                <a:solidFill>
                  <a:srgbClr val="000000"/>
                </a:solidFill>
                <a:latin typeface="Corbel" panose="020B0503020204020204" pitchFamily="34" charset="0"/>
              </a:rPr>
              <a:t>Optimization Options</a:t>
            </a:r>
            <a:endParaRPr lang="en-US" sz="1350" spc="-1" dirty="0">
              <a:latin typeface="Corbel" panose="020B0503020204020204" pitchFamily="34" charset="0"/>
            </a:endParaRPr>
          </a:p>
        </p:txBody>
      </p:sp>
      <p:sp>
        <p:nvSpPr>
          <p:cNvPr id="1079" name="Oval 1078">
            <a:extLst>
              <a:ext uri="{FF2B5EF4-FFF2-40B4-BE49-F238E27FC236}">
                <a16:creationId xmlns:a16="http://schemas.microsoft.com/office/drawing/2014/main" id="{89CE74FF-50E4-31BF-1991-9C057E837B78}"/>
              </a:ext>
            </a:extLst>
          </p:cNvPr>
          <p:cNvSpPr/>
          <p:nvPr/>
        </p:nvSpPr>
        <p:spPr>
          <a:xfrm>
            <a:off x="5854482" y="3677254"/>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0" name="Oval 1079">
            <a:extLst>
              <a:ext uri="{FF2B5EF4-FFF2-40B4-BE49-F238E27FC236}">
                <a16:creationId xmlns:a16="http://schemas.microsoft.com/office/drawing/2014/main" id="{8A98D0E2-787C-36CC-EC17-16469E221D83}"/>
              </a:ext>
            </a:extLst>
          </p:cNvPr>
          <p:cNvSpPr/>
          <p:nvPr/>
        </p:nvSpPr>
        <p:spPr>
          <a:xfrm>
            <a:off x="6007106" y="3713136"/>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1" name="Oval 1080">
            <a:extLst>
              <a:ext uri="{FF2B5EF4-FFF2-40B4-BE49-F238E27FC236}">
                <a16:creationId xmlns:a16="http://schemas.microsoft.com/office/drawing/2014/main" id="{ACA4059B-F86C-2D3B-5863-E15AEDA2D534}"/>
              </a:ext>
            </a:extLst>
          </p:cNvPr>
          <p:cNvSpPr/>
          <p:nvPr/>
        </p:nvSpPr>
        <p:spPr>
          <a:xfrm>
            <a:off x="6187432" y="3718998"/>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2" name="Oval 1081">
            <a:extLst>
              <a:ext uri="{FF2B5EF4-FFF2-40B4-BE49-F238E27FC236}">
                <a16:creationId xmlns:a16="http://schemas.microsoft.com/office/drawing/2014/main" id="{8AC95BBE-EC43-96E8-553A-60818AFD8E6E}"/>
              </a:ext>
            </a:extLst>
          </p:cNvPr>
          <p:cNvSpPr/>
          <p:nvPr/>
        </p:nvSpPr>
        <p:spPr>
          <a:xfrm>
            <a:off x="5843805" y="3550097"/>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3" name="Oval 1082">
            <a:extLst>
              <a:ext uri="{FF2B5EF4-FFF2-40B4-BE49-F238E27FC236}">
                <a16:creationId xmlns:a16="http://schemas.microsoft.com/office/drawing/2014/main" id="{16041A30-E32B-BD81-24D6-E7A649BA8EDE}"/>
              </a:ext>
            </a:extLst>
          </p:cNvPr>
          <p:cNvSpPr/>
          <p:nvPr/>
        </p:nvSpPr>
        <p:spPr>
          <a:xfrm>
            <a:off x="5689096" y="3655716"/>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4" name="Oval 1083">
            <a:extLst>
              <a:ext uri="{FF2B5EF4-FFF2-40B4-BE49-F238E27FC236}">
                <a16:creationId xmlns:a16="http://schemas.microsoft.com/office/drawing/2014/main" id="{86EE700B-C508-A7C2-DF37-F69EE13EFC20}"/>
              </a:ext>
            </a:extLst>
          </p:cNvPr>
          <p:cNvSpPr/>
          <p:nvPr/>
        </p:nvSpPr>
        <p:spPr>
          <a:xfrm>
            <a:off x="5710659" y="3964029"/>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5" name="Oval 1084">
            <a:extLst>
              <a:ext uri="{FF2B5EF4-FFF2-40B4-BE49-F238E27FC236}">
                <a16:creationId xmlns:a16="http://schemas.microsoft.com/office/drawing/2014/main" id="{4DDE4D0E-7894-8283-7CFF-8A892C0E6DFA}"/>
              </a:ext>
            </a:extLst>
          </p:cNvPr>
          <p:cNvSpPr/>
          <p:nvPr/>
        </p:nvSpPr>
        <p:spPr>
          <a:xfrm>
            <a:off x="5918270" y="3994522"/>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grpSp>
        <p:nvGrpSpPr>
          <p:cNvPr id="1262" name="Group 1261">
            <a:extLst>
              <a:ext uri="{FF2B5EF4-FFF2-40B4-BE49-F238E27FC236}">
                <a16:creationId xmlns:a16="http://schemas.microsoft.com/office/drawing/2014/main" id="{1DEF9AE9-A4A4-A460-B9B6-5EDC874A63B6}"/>
              </a:ext>
            </a:extLst>
          </p:cNvPr>
          <p:cNvGrpSpPr/>
          <p:nvPr/>
        </p:nvGrpSpPr>
        <p:grpSpPr>
          <a:xfrm>
            <a:off x="4170842" y="3326137"/>
            <a:ext cx="1104276" cy="449330"/>
            <a:chOff x="8121472" y="3060244"/>
            <a:chExt cx="1104276" cy="449330"/>
          </a:xfrm>
        </p:grpSpPr>
        <p:sp>
          <p:nvSpPr>
            <p:cNvPr id="1263" name="Rounded Rectangle 1262">
              <a:extLst>
                <a:ext uri="{FF2B5EF4-FFF2-40B4-BE49-F238E27FC236}">
                  <a16:creationId xmlns:a16="http://schemas.microsoft.com/office/drawing/2014/main" id="{5DD705F8-13B5-133F-EAB1-69BE9A9EB9C1}"/>
                </a:ext>
              </a:extLst>
            </p:cNvPr>
            <p:cNvSpPr/>
            <p:nvPr/>
          </p:nvSpPr>
          <p:spPr>
            <a:xfrm>
              <a:off x="8174631" y="3060244"/>
              <a:ext cx="848298" cy="449330"/>
            </a:xfrm>
            <a:prstGeom prst="roundRect">
              <a:avLst/>
            </a:prstGeom>
            <a:solidFill>
              <a:schemeClr val="accent2">
                <a:lumMod val="20000"/>
                <a:lumOff val="8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alibri" panose="020F0502020204030204" pitchFamily="34" charset="0"/>
                <a:cs typeface="Calibri" panose="020F0502020204030204" pitchFamily="34" charset="0"/>
              </a:endParaRPr>
            </a:p>
          </p:txBody>
        </p:sp>
        <p:sp>
          <p:nvSpPr>
            <p:cNvPr id="1264" name="TextBox 1263">
              <a:extLst>
                <a:ext uri="{FF2B5EF4-FFF2-40B4-BE49-F238E27FC236}">
                  <a16:creationId xmlns:a16="http://schemas.microsoft.com/office/drawing/2014/main" id="{BB48ACBE-A79F-37A5-6EFE-3A36154C3AA7}"/>
                </a:ext>
              </a:extLst>
            </p:cNvPr>
            <p:cNvSpPr txBox="1"/>
            <p:nvPr/>
          </p:nvSpPr>
          <p:spPr>
            <a:xfrm>
              <a:off x="8121472" y="3073408"/>
              <a:ext cx="1104276" cy="369332"/>
            </a:xfrm>
            <a:prstGeom prst="rect">
              <a:avLst/>
            </a:prstGeom>
            <a:noFill/>
          </p:spPr>
          <p:txBody>
            <a:bodyPr wrap="square">
              <a:spAutoFit/>
            </a:bodyPr>
            <a:lstStyle/>
            <a:p>
              <a:r>
                <a:rPr lang="en-US" sz="1800" b="1" dirty="0">
                  <a:solidFill>
                    <a:srgbClr val="C00000"/>
                  </a:solidFill>
                  <a:latin typeface="Calibri" panose="020F0502020204030204" pitchFamily="34" charset="0"/>
                  <a:cs typeface="Calibri" panose="020F0502020204030204" pitchFamily="34" charset="0"/>
                </a:rPr>
                <a:t>Transfer</a:t>
              </a:r>
              <a:endParaRPr lang="en-CH" dirty="0">
                <a:solidFill>
                  <a:srgbClr val="C00000"/>
                </a:solidFill>
              </a:endParaRPr>
            </a:p>
          </p:txBody>
        </p:sp>
      </p:grpSp>
      <p:cxnSp>
        <p:nvCxnSpPr>
          <p:cNvPr id="1265" name="Straight Connector 1264">
            <a:extLst>
              <a:ext uri="{FF2B5EF4-FFF2-40B4-BE49-F238E27FC236}">
                <a16:creationId xmlns:a16="http://schemas.microsoft.com/office/drawing/2014/main" id="{F734D88C-9439-6ADA-2083-1A0CE9132F1B}"/>
              </a:ext>
            </a:extLst>
          </p:cNvPr>
          <p:cNvCxnSpPr>
            <a:cxnSpLocks/>
          </p:cNvCxnSpPr>
          <p:nvPr/>
        </p:nvCxnSpPr>
        <p:spPr>
          <a:xfrm>
            <a:off x="4279574" y="4042880"/>
            <a:ext cx="834725" cy="0"/>
          </a:xfrm>
          <a:prstGeom prst="line">
            <a:avLst/>
          </a:prstGeom>
          <a:ln w="149225" cap="flat">
            <a:solidFill>
              <a:schemeClr val="accent5">
                <a:lumMod val="50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CustomShape 14">
            <a:extLst>
              <a:ext uri="{FF2B5EF4-FFF2-40B4-BE49-F238E27FC236}">
                <a16:creationId xmlns:a16="http://schemas.microsoft.com/office/drawing/2014/main" id="{C1B1E057-27A0-71FD-B710-A208EE664A59}"/>
              </a:ext>
            </a:extLst>
          </p:cNvPr>
          <p:cNvSpPr/>
          <p:nvPr/>
        </p:nvSpPr>
        <p:spPr>
          <a:xfrm>
            <a:off x="1729444" y="3040380"/>
            <a:ext cx="1559450" cy="581733"/>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b="1" spc="-1" dirty="0">
                <a:solidFill>
                  <a:srgbClr val="000000"/>
                </a:solidFill>
                <a:latin typeface="Corbel" panose="020B0503020204020204" pitchFamily="34" charset="0"/>
              </a:rPr>
              <a:t>Data collection: </a:t>
            </a:r>
          </a:p>
          <a:p>
            <a:pPr>
              <a:lnSpc>
                <a:spcPct val="100000"/>
              </a:lnSpc>
            </a:pPr>
            <a:r>
              <a:rPr lang="en-US" sz="1200" spc="-1" dirty="0">
                <a:solidFill>
                  <a:srgbClr val="000000"/>
                </a:solidFill>
                <a:latin typeface="Corbel" panose="020B0503020204020204" pitchFamily="34" charset="0"/>
              </a:rPr>
              <a:t>Design of experiments</a:t>
            </a:r>
          </a:p>
        </p:txBody>
      </p:sp>
      <p:sp>
        <p:nvSpPr>
          <p:cNvPr id="8" name="CustomShape 14">
            <a:extLst>
              <a:ext uri="{FF2B5EF4-FFF2-40B4-BE49-F238E27FC236}">
                <a16:creationId xmlns:a16="http://schemas.microsoft.com/office/drawing/2014/main" id="{C97C77E3-6670-2E3D-0DB9-179B921E62A1}"/>
              </a:ext>
            </a:extLst>
          </p:cNvPr>
          <p:cNvSpPr/>
          <p:nvPr/>
        </p:nvSpPr>
        <p:spPr>
          <a:xfrm>
            <a:off x="6435354" y="3005966"/>
            <a:ext cx="1559450" cy="581733"/>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b="1" spc="-1" dirty="0">
                <a:solidFill>
                  <a:srgbClr val="000000"/>
                </a:solidFill>
                <a:latin typeface="Corbel" panose="020B0503020204020204" pitchFamily="34" charset="0"/>
              </a:rPr>
              <a:t>Data collection: </a:t>
            </a:r>
          </a:p>
          <a:p>
            <a:pPr>
              <a:lnSpc>
                <a:spcPct val="100000"/>
              </a:lnSpc>
            </a:pPr>
            <a:r>
              <a:rPr lang="en-US" sz="1200" spc="-1" dirty="0">
                <a:solidFill>
                  <a:srgbClr val="000000"/>
                </a:solidFill>
                <a:latin typeface="Corbel" panose="020B0503020204020204" pitchFamily="34" charset="0"/>
              </a:rPr>
              <a:t>Brute force</a:t>
            </a:r>
          </a:p>
        </p:txBody>
      </p:sp>
      <p:sp>
        <p:nvSpPr>
          <p:cNvPr id="9" name="CustomShape 14">
            <a:extLst>
              <a:ext uri="{FF2B5EF4-FFF2-40B4-BE49-F238E27FC236}">
                <a16:creationId xmlns:a16="http://schemas.microsoft.com/office/drawing/2014/main" id="{00DA4DE0-32A4-736D-B554-C610639890F3}"/>
              </a:ext>
            </a:extLst>
          </p:cNvPr>
          <p:cNvSpPr/>
          <p:nvPr/>
        </p:nvSpPr>
        <p:spPr>
          <a:xfrm>
            <a:off x="6432207" y="3003446"/>
            <a:ext cx="1559450" cy="581733"/>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b="1" spc="-1" dirty="0">
                <a:solidFill>
                  <a:srgbClr val="000000"/>
                </a:solidFill>
                <a:latin typeface="Corbel" panose="020B0503020204020204" pitchFamily="34" charset="0"/>
              </a:rPr>
              <a:t>Data collection: </a:t>
            </a:r>
          </a:p>
          <a:p>
            <a:pPr>
              <a:lnSpc>
                <a:spcPct val="100000"/>
              </a:lnSpc>
            </a:pPr>
            <a:r>
              <a:rPr lang="en-US" sz="1200" spc="-1" dirty="0">
                <a:solidFill>
                  <a:srgbClr val="000000"/>
                </a:solidFill>
                <a:latin typeface="Corbel" panose="020B0503020204020204" pitchFamily="34" charset="0"/>
              </a:rPr>
              <a:t>Design of experiments</a:t>
            </a:r>
          </a:p>
        </p:txBody>
      </p:sp>
      <p:sp>
        <p:nvSpPr>
          <p:cNvPr id="10" name="Rounded Rectangle 9">
            <a:extLst>
              <a:ext uri="{FF2B5EF4-FFF2-40B4-BE49-F238E27FC236}">
                <a16:creationId xmlns:a16="http://schemas.microsoft.com/office/drawing/2014/main" id="{9AF60AC0-99A5-13A0-2AFE-9553D3C25059}"/>
              </a:ext>
            </a:extLst>
          </p:cNvPr>
          <p:cNvSpPr/>
          <p:nvPr/>
        </p:nvSpPr>
        <p:spPr>
          <a:xfrm>
            <a:off x="1242670" y="5371865"/>
            <a:ext cx="6943523" cy="697584"/>
          </a:xfrm>
          <a:prstGeom prst="roundRect">
            <a:avLst/>
          </a:prstGeom>
          <a:solidFill>
            <a:schemeClr val="accent6">
              <a:lumMod val="75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orbel" panose="020B0503020204020204" pitchFamily="34" charset="0"/>
              </a:rPr>
              <a:t>Fast design-space exploration</a:t>
            </a:r>
          </a:p>
        </p:txBody>
      </p:sp>
      <p:pic>
        <p:nvPicPr>
          <p:cNvPr id="3" name="Picture 6" descr="PYNQ-Z1 - Digilent Reference">
            <a:extLst>
              <a:ext uri="{FF2B5EF4-FFF2-40B4-BE49-F238E27FC236}">
                <a16:creationId xmlns:a16="http://schemas.microsoft.com/office/drawing/2014/main" id="{A397E676-19D5-788D-99A9-FCF8D4AF17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68" t="15336" r="11244" b="14668"/>
          <a:stretch/>
        </p:blipFill>
        <p:spPr bwMode="auto">
          <a:xfrm>
            <a:off x="2851129" y="1101924"/>
            <a:ext cx="1451507" cy="1053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9A3901-CDCF-C2EE-A357-22C9DFE076D8}"/>
              </a:ext>
            </a:extLst>
          </p:cNvPr>
          <p:cNvSpPr txBox="1"/>
          <p:nvPr/>
        </p:nvSpPr>
        <p:spPr>
          <a:xfrm>
            <a:off x="-16686" y="950871"/>
            <a:ext cx="2940228" cy="1200329"/>
          </a:xfrm>
          <a:prstGeom prst="rect">
            <a:avLst/>
          </a:prstGeom>
          <a:noFill/>
        </p:spPr>
        <p:txBody>
          <a:bodyPr wrap="none" rtlCol="0">
            <a:spAutoFit/>
          </a:bodyPr>
          <a:lstStyle/>
          <a:p>
            <a:r>
              <a:rPr lang="en-US" b="1" dirty="0">
                <a:latin typeface="Corbel" panose="020B0503020204020204" pitchFamily="34" charset="0"/>
              </a:rPr>
              <a:t>Low-end FPGA</a:t>
            </a:r>
          </a:p>
          <a:p>
            <a:pPr marL="285750" indent="-285750">
              <a:buFont typeface="Arial" panose="020B0604020202020204" pitchFamily="34" charset="0"/>
              <a:buChar char="•"/>
            </a:pPr>
            <a:r>
              <a:rPr lang="en-US" dirty="0">
                <a:latin typeface="Corbel" panose="020B0503020204020204" pitchFamily="34" charset="0"/>
                <a:cs typeface="Calibri" panose="020F0502020204030204" pitchFamily="34" charset="0"/>
              </a:rPr>
              <a:t>Fast bitstream generation</a:t>
            </a:r>
          </a:p>
          <a:p>
            <a:pPr marL="285750" indent="-285750">
              <a:buFont typeface="Arial" panose="020B0604020202020204" pitchFamily="34" charset="0"/>
              <a:buChar char="•"/>
            </a:pPr>
            <a:r>
              <a:rPr lang="en-US" dirty="0">
                <a:latin typeface="Corbel" panose="020B0503020204020204" pitchFamily="34" charset="0"/>
                <a:cs typeface="Calibri" panose="020F0502020204030204" pitchFamily="34" charset="0"/>
              </a:rPr>
              <a:t>Cheap</a:t>
            </a:r>
          </a:p>
          <a:p>
            <a:pPr marL="285750" indent="-285750">
              <a:buFont typeface="Arial" panose="020B0604020202020204" pitchFamily="34" charset="0"/>
              <a:buChar char="•"/>
            </a:pPr>
            <a:r>
              <a:rPr lang="en-US" dirty="0">
                <a:latin typeface="Corbel" panose="020B0503020204020204" pitchFamily="34" charset="0"/>
                <a:cs typeface="Calibri" panose="020F0502020204030204" pitchFamily="34" charset="0"/>
              </a:rPr>
              <a:t>Easily accessible</a:t>
            </a:r>
            <a:endParaRPr lang="en-US" dirty="0">
              <a:latin typeface="Calibri" panose="020F0502020204030204" pitchFamily="34" charset="0"/>
              <a:cs typeface="Calibri" panose="020F0502020204030204" pitchFamily="34" charset="0"/>
            </a:endParaRPr>
          </a:p>
        </p:txBody>
      </p:sp>
      <p:pic>
        <p:nvPicPr>
          <p:cNvPr id="6" name="Picture 4" descr="Image">
            <a:extLst>
              <a:ext uri="{FF2B5EF4-FFF2-40B4-BE49-F238E27FC236}">
                <a16:creationId xmlns:a16="http://schemas.microsoft.com/office/drawing/2014/main" id="{45D1CE93-D838-6381-3054-F2C1B1A3C41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20" t="11994" r="7401" b="14234"/>
          <a:stretch/>
        </p:blipFill>
        <p:spPr bwMode="auto">
          <a:xfrm>
            <a:off x="7615998" y="1068741"/>
            <a:ext cx="1533026" cy="9064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02EFE3-7F25-E0C8-7F15-4FFF7B2768BF}"/>
              </a:ext>
            </a:extLst>
          </p:cNvPr>
          <p:cNvSpPr txBox="1"/>
          <p:nvPr/>
        </p:nvSpPr>
        <p:spPr>
          <a:xfrm>
            <a:off x="4775068" y="961499"/>
            <a:ext cx="3004349" cy="1200329"/>
          </a:xfrm>
          <a:prstGeom prst="rect">
            <a:avLst/>
          </a:prstGeom>
          <a:noFill/>
        </p:spPr>
        <p:txBody>
          <a:bodyPr wrap="none" rtlCol="0">
            <a:spAutoFit/>
          </a:bodyPr>
          <a:lstStyle/>
          <a:p>
            <a:r>
              <a:rPr lang="en-US" b="1" dirty="0">
                <a:latin typeface="Corbel" panose="020B0503020204020204" pitchFamily="34" charset="0"/>
              </a:rPr>
              <a:t>High-end FPGA</a:t>
            </a:r>
          </a:p>
          <a:p>
            <a:pPr marL="285750" indent="-285750">
              <a:buFont typeface="Arial" panose="020B0604020202020204" pitchFamily="34" charset="0"/>
              <a:buChar char="•"/>
            </a:pPr>
            <a:r>
              <a:rPr lang="en-US" dirty="0">
                <a:latin typeface="Corbel" panose="020B0503020204020204" pitchFamily="34" charset="0"/>
                <a:cs typeface="Calibri" panose="020F0502020204030204" pitchFamily="34" charset="0"/>
              </a:rPr>
              <a:t>Slow bitstream generation</a:t>
            </a:r>
          </a:p>
          <a:p>
            <a:pPr marL="285750" indent="-285750">
              <a:buFont typeface="Arial" panose="020B0604020202020204" pitchFamily="34" charset="0"/>
              <a:buChar char="•"/>
            </a:pPr>
            <a:r>
              <a:rPr lang="en-US" dirty="0">
                <a:latin typeface="Corbel" panose="020B0503020204020204" pitchFamily="34" charset="0"/>
                <a:cs typeface="Calibri" panose="020F0502020204030204" pitchFamily="34" charset="0"/>
              </a:rPr>
              <a:t>Expensive</a:t>
            </a:r>
          </a:p>
          <a:p>
            <a:pPr marL="285750" indent="-285750">
              <a:buFont typeface="Arial" panose="020B0604020202020204" pitchFamily="34" charset="0"/>
              <a:buChar char="•"/>
            </a:pPr>
            <a:r>
              <a:rPr lang="en-US" dirty="0">
                <a:latin typeface="Corbel" panose="020B0503020204020204" pitchFamily="34" charset="0"/>
                <a:cs typeface="Calibri" panose="020F0502020204030204" pitchFamily="34" charset="0"/>
              </a:rPr>
              <a:t>Not easily accessible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77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6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6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6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6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06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06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068"/>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069"/>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070"/>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07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073"/>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07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076"/>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079"/>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08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08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082"/>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08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2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97"/>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10"/>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09"/>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01"/>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98"/>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9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0"/>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16"/>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11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0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16"/>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xit" presetSubtype="0" fill="hold" grpId="0" nodeType="withEffect">
                                  <p:stCondLst>
                                    <p:cond delay="0"/>
                                  </p:stCondLst>
                                  <p:childTnLst>
                                    <p:set>
                                      <p:cBhvr>
                                        <p:cTn id="78" dur="1" fill="hold">
                                          <p:stCondLst>
                                            <p:cond delay="0"/>
                                          </p:stCondLst>
                                        </p:cTn>
                                        <p:tgtEl>
                                          <p:spTgt spid="1086"/>
                                        </p:tgtEl>
                                        <p:attrNameLst>
                                          <p:attrName>style.visibility</p:attrName>
                                        </p:attrNameLst>
                                      </p:cBhvr>
                                      <p:to>
                                        <p:strVal val="hidden"/>
                                      </p:to>
                                    </p:set>
                                  </p:childTnLst>
                                </p:cTn>
                              </p:par>
                              <p:par>
                                <p:cTn id="79" presetID="1" presetClass="exit" presetSubtype="0" fill="hold" grpId="2" nodeType="withEffect">
                                  <p:stCondLst>
                                    <p:cond delay="0"/>
                                  </p:stCondLst>
                                  <p:childTnLst>
                                    <p:set>
                                      <p:cBhvr>
                                        <p:cTn id="80" dur="1" fill="hold">
                                          <p:stCondLst>
                                            <p:cond delay="0"/>
                                          </p:stCondLst>
                                        </p:cTn>
                                        <p:tgtEl>
                                          <p:spTgt spid="116"/>
                                        </p:tgtEl>
                                        <p:attrNameLst>
                                          <p:attrName>style.visibility</p:attrName>
                                        </p:attrNameLst>
                                      </p:cBhvr>
                                      <p:to>
                                        <p:strVal val="hidden"/>
                                      </p:to>
                                    </p:set>
                                  </p:childTnLst>
                                </p:cTn>
                              </p:par>
                              <p:par>
                                <p:cTn id="81" presetID="1" presetClass="exit" presetSubtype="0" fill="hold" grpId="3" nodeType="withEffect">
                                  <p:stCondLst>
                                    <p:cond delay="0"/>
                                  </p:stCondLst>
                                  <p:childTnLst>
                                    <p:set>
                                      <p:cBhvr>
                                        <p:cTn id="82" dur="1" fill="hold">
                                          <p:stCondLst>
                                            <p:cond delay="0"/>
                                          </p:stCondLst>
                                        </p:cTn>
                                        <p:tgtEl>
                                          <p:spTgt spid="110"/>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114"/>
                                        </p:tgtEl>
                                        <p:attrNameLst>
                                          <p:attrName>style.visibility</p:attrName>
                                        </p:attrNameLst>
                                      </p:cBhvr>
                                      <p:to>
                                        <p:strVal val="hidden"/>
                                      </p:to>
                                    </p:set>
                                  </p:childTnLst>
                                </p:cTn>
                              </p:par>
                              <p:par>
                                <p:cTn id="85" presetID="1" presetClass="exit" presetSubtype="0" fill="hold" grpId="4" nodeType="withEffect">
                                  <p:stCondLst>
                                    <p:cond delay="0"/>
                                  </p:stCondLst>
                                  <p:childTnLst>
                                    <p:set>
                                      <p:cBhvr>
                                        <p:cTn id="86" dur="1" fill="hold">
                                          <p:stCondLst>
                                            <p:cond delay="0"/>
                                          </p:stCondLst>
                                        </p:cTn>
                                        <p:tgtEl>
                                          <p:spTgt spid="116"/>
                                        </p:tgtEl>
                                        <p:attrNameLst>
                                          <p:attrName>style.visibility</p:attrName>
                                        </p:attrNameLst>
                                      </p:cBhvr>
                                      <p:to>
                                        <p:strVal val="hidden"/>
                                      </p:to>
                                    </p:set>
                                  </p:childTnLst>
                                </p:cTn>
                              </p:par>
                              <p:par>
                                <p:cTn id="87" presetID="1" presetClass="exit" presetSubtype="0" fill="hold" grpId="3" nodeType="withEffect">
                                  <p:stCondLst>
                                    <p:cond delay="0"/>
                                  </p:stCondLst>
                                  <p:childTnLst>
                                    <p:set>
                                      <p:cBhvr>
                                        <p:cTn id="88" dur="1" fill="hold">
                                          <p:stCondLst>
                                            <p:cond delay="0"/>
                                          </p:stCondLst>
                                        </p:cTn>
                                        <p:tgtEl>
                                          <p:spTgt spid="116"/>
                                        </p:tgtEl>
                                        <p:attrNameLst>
                                          <p:attrName>style.visibility</p:attrName>
                                        </p:attrNameLst>
                                      </p:cBhvr>
                                      <p:to>
                                        <p:strVal val="hidden"/>
                                      </p:to>
                                    </p:set>
                                  </p:childTnLst>
                                </p:cTn>
                              </p:par>
                              <p:par>
                                <p:cTn id="89" presetID="1" presetClass="exit" presetSubtype="0" fill="hold" grpId="4" nodeType="withEffect">
                                  <p:stCondLst>
                                    <p:cond delay="0"/>
                                  </p:stCondLst>
                                  <p:childTnLst>
                                    <p:set>
                                      <p:cBhvr>
                                        <p:cTn id="90" dur="1" fill="hold">
                                          <p:stCondLst>
                                            <p:cond delay="0"/>
                                          </p:stCondLst>
                                        </p:cTn>
                                        <p:tgtEl>
                                          <p:spTgt spid="110"/>
                                        </p:tgtEl>
                                        <p:attrNameLst>
                                          <p:attrName>style.visibility</p:attrName>
                                        </p:attrNameLst>
                                      </p:cBhvr>
                                      <p:to>
                                        <p:strVal val="hidden"/>
                                      </p:to>
                                    </p:set>
                                  </p:childTnLst>
                                </p:cTn>
                              </p:par>
                              <p:par>
                                <p:cTn id="91" presetID="1" presetClass="exit" presetSubtype="0" fill="hold" grpId="5" nodeType="withEffect">
                                  <p:stCondLst>
                                    <p:cond delay="0"/>
                                  </p:stCondLst>
                                  <p:childTnLst>
                                    <p:set>
                                      <p:cBhvr>
                                        <p:cTn id="92" dur="1" fill="hold">
                                          <p:stCondLst>
                                            <p:cond delay="0"/>
                                          </p:stCondLst>
                                        </p:cTn>
                                        <p:tgtEl>
                                          <p:spTgt spid="116"/>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109"/>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97"/>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108"/>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103"/>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11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98" grpId="0" animBg="1"/>
      <p:bldP spid="99" grpId="0" animBg="1"/>
      <p:bldP spid="101" grpId="0" animBg="1"/>
      <p:bldP spid="103" grpId="0" animBg="1"/>
      <p:bldP spid="108" grpId="0" animBg="1"/>
      <p:bldP spid="109" grpId="0" animBg="1"/>
      <p:bldP spid="109" grpId="1" animBg="1"/>
      <p:bldP spid="109" grpId="2" animBg="1"/>
      <p:bldP spid="110" grpId="0" animBg="1"/>
      <p:bldP spid="110" grpId="1" animBg="1"/>
      <p:bldP spid="110" grpId="2" animBg="1"/>
      <p:bldP spid="110" grpId="3" animBg="1"/>
      <p:bldP spid="110" grpId="4" animBg="1"/>
      <p:bldP spid="114" grpId="0" animBg="1"/>
      <p:bldP spid="116" grpId="0" animBg="1"/>
      <p:bldP spid="116" grpId="1" animBg="1"/>
      <p:bldP spid="116" grpId="2" animBg="1"/>
      <p:bldP spid="116" grpId="3" animBg="1"/>
      <p:bldP spid="116" grpId="4" animBg="1"/>
      <p:bldP spid="116" grpId="5" animBg="1"/>
      <p:bldP spid="117" grpId="0" animBg="1"/>
      <p:bldP spid="1086" grpId="0"/>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2" grpId="0" animBg="1"/>
      <p:bldP spid="1073" grpId="0" animBg="1"/>
      <p:bldP spid="1074" grpId="0" animBg="1"/>
      <p:bldP spid="1076" grpId="0" animBg="1"/>
      <p:bldP spid="1079" grpId="0" animBg="1"/>
      <p:bldP spid="1080" grpId="0" animBg="1"/>
      <p:bldP spid="1081" grpId="0" animBg="1"/>
      <p:bldP spid="1082" grpId="0" animBg="1"/>
      <p:bldP spid="1083" grpId="0" animBg="1"/>
      <p:bldP spid="5" grpId="0"/>
      <p:bldP spid="8"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0D1F9-9212-2D45-90EF-EDC817A9EDDA}"/>
              </a:ext>
            </a:extLst>
          </p:cNvPr>
          <p:cNvSpPr>
            <a:spLocks noGrp="1"/>
          </p:cNvSpPr>
          <p:nvPr>
            <p:ph type="title"/>
          </p:nvPr>
        </p:nvSpPr>
        <p:spPr/>
        <p:txBody>
          <a:bodyPr/>
          <a:lstStyle/>
          <a:p>
            <a:r>
              <a:rPr lang="en-US" sz="4000" dirty="0"/>
              <a:t>Talk Outline</a:t>
            </a:r>
          </a:p>
        </p:txBody>
      </p:sp>
      <p:sp>
        <p:nvSpPr>
          <p:cNvPr id="6" name="Rounded Rectangle 5">
            <a:extLst>
              <a:ext uri="{FF2B5EF4-FFF2-40B4-BE49-F238E27FC236}">
                <a16:creationId xmlns:a16="http://schemas.microsoft.com/office/drawing/2014/main" id="{211133FC-0FE8-0946-AB0D-6EF7893C7DC5}"/>
              </a:ext>
            </a:extLst>
          </p:cNvPr>
          <p:cNvSpPr/>
          <p:nvPr/>
        </p:nvSpPr>
        <p:spPr>
          <a:xfrm>
            <a:off x="169011" y="958164"/>
            <a:ext cx="8823914" cy="897979"/>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panose="020F0502020204030203" pitchFamily="34" charset="77"/>
              </a:rPr>
              <a:t>Motivation</a:t>
            </a:r>
          </a:p>
        </p:txBody>
      </p:sp>
      <p:sp>
        <p:nvSpPr>
          <p:cNvPr id="8" name="Rounded Rectangle 7">
            <a:extLst>
              <a:ext uri="{FF2B5EF4-FFF2-40B4-BE49-F238E27FC236}">
                <a16:creationId xmlns:a16="http://schemas.microsoft.com/office/drawing/2014/main" id="{3A9011E7-C9BC-194E-93C2-6A4DE5AEBD1C}"/>
              </a:ext>
            </a:extLst>
          </p:cNvPr>
          <p:cNvSpPr/>
          <p:nvPr/>
        </p:nvSpPr>
        <p:spPr>
          <a:xfrm>
            <a:off x="160043" y="2422971"/>
            <a:ext cx="8823914" cy="897979"/>
          </a:xfrm>
          <a:prstGeom prst="roundRect">
            <a:avLst/>
          </a:prstGeom>
          <a:solidFill>
            <a:srgbClr val="1F3864"/>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77"/>
              </a:rPr>
              <a:t>LEAPER: Implementation</a:t>
            </a:r>
          </a:p>
        </p:txBody>
      </p:sp>
      <p:sp>
        <p:nvSpPr>
          <p:cNvPr id="9" name="Rounded Rectangle 8">
            <a:extLst>
              <a:ext uri="{FF2B5EF4-FFF2-40B4-BE49-F238E27FC236}">
                <a16:creationId xmlns:a16="http://schemas.microsoft.com/office/drawing/2014/main" id="{57B26EDE-586D-884B-BFE4-2CBBDF1B59B8}"/>
              </a:ext>
            </a:extLst>
          </p:cNvPr>
          <p:cNvSpPr/>
          <p:nvPr/>
        </p:nvSpPr>
        <p:spPr>
          <a:xfrm>
            <a:off x="160043" y="3887778"/>
            <a:ext cx="8823914" cy="89797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77"/>
              </a:rPr>
              <a:t>Evaluation of LEAPER and Key Results</a:t>
            </a:r>
          </a:p>
        </p:txBody>
      </p:sp>
      <p:sp>
        <p:nvSpPr>
          <p:cNvPr id="10" name="Rounded Rectangle 9">
            <a:extLst>
              <a:ext uri="{FF2B5EF4-FFF2-40B4-BE49-F238E27FC236}">
                <a16:creationId xmlns:a16="http://schemas.microsoft.com/office/drawing/2014/main" id="{33E098C2-A80A-F146-9159-8778760AA3B7}"/>
              </a:ext>
            </a:extLst>
          </p:cNvPr>
          <p:cNvSpPr/>
          <p:nvPr/>
        </p:nvSpPr>
        <p:spPr>
          <a:xfrm>
            <a:off x="160043" y="5352584"/>
            <a:ext cx="8823914" cy="89797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77"/>
              </a:rPr>
              <a:t>Summary</a:t>
            </a:r>
          </a:p>
        </p:txBody>
      </p:sp>
    </p:spTree>
    <p:extLst>
      <p:ext uri="{BB962C8B-B14F-4D97-AF65-F5344CB8AC3E}">
        <p14:creationId xmlns:p14="http://schemas.microsoft.com/office/powerpoint/2010/main" val="342953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408CB0-DF27-A5DA-FE1E-ED3DC07A76F6}"/>
              </a:ext>
            </a:extLst>
          </p:cNvPr>
          <p:cNvSpPr>
            <a:spLocks noGrp="1"/>
          </p:cNvSpPr>
          <p:nvPr>
            <p:ph type="title"/>
          </p:nvPr>
        </p:nvSpPr>
        <p:spPr/>
        <p:txBody>
          <a:bodyPr/>
          <a:lstStyle/>
          <a:p>
            <a:r>
              <a:rPr lang="en-CH" sz="4000" dirty="0"/>
              <a:t>LEAPER: Implementation</a:t>
            </a:r>
          </a:p>
        </p:txBody>
      </p:sp>
      <p:pic>
        <p:nvPicPr>
          <p:cNvPr id="7" name="Picture 6">
            <a:extLst>
              <a:ext uri="{FF2B5EF4-FFF2-40B4-BE49-F238E27FC236}">
                <a16:creationId xmlns:a16="http://schemas.microsoft.com/office/drawing/2014/main" id="{A4F33329-794E-4469-00B6-76FF93AA2221}"/>
              </a:ext>
            </a:extLst>
          </p:cNvPr>
          <p:cNvPicPr>
            <a:picLocks noChangeAspect="1"/>
          </p:cNvPicPr>
          <p:nvPr/>
        </p:nvPicPr>
        <p:blipFill>
          <a:blip r:embed="rId3"/>
          <a:stretch>
            <a:fillRect/>
          </a:stretch>
        </p:blipFill>
        <p:spPr>
          <a:xfrm>
            <a:off x="685800" y="1473119"/>
            <a:ext cx="7789569" cy="3920400"/>
          </a:xfrm>
          <a:prstGeom prst="rect">
            <a:avLst/>
          </a:prstGeom>
        </p:spPr>
      </p:pic>
      <p:sp>
        <p:nvSpPr>
          <p:cNvPr id="10" name="TextBox 9">
            <a:extLst>
              <a:ext uri="{FF2B5EF4-FFF2-40B4-BE49-F238E27FC236}">
                <a16:creationId xmlns:a16="http://schemas.microsoft.com/office/drawing/2014/main" id="{BDBAC773-B2E8-036C-3B17-3BFA686AD110}"/>
              </a:ext>
            </a:extLst>
          </p:cNvPr>
          <p:cNvSpPr txBox="1"/>
          <p:nvPr/>
        </p:nvSpPr>
        <p:spPr>
          <a:xfrm>
            <a:off x="716973" y="3111623"/>
            <a:ext cx="2389910" cy="369332"/>
          </a:xfrm>
          <a:prstGeom prst="rect">
            <a:avLst/>
          </a:prstGeom>
          <a:noFill/>
        </p:spPr>
        <p:txBody>
          <a:bodyPr wrap="square">
            <a:spAutoFit/>
          </a:bodyPr>
          <a:lstStyle/>
          <a:p>
            <a:pPr algn="ctr"/>
            <a:r>
              <a:rPr lang="en-CH" b="1" i="1" dirty="0">
                <a:solidFill>
                  <a:schemeClr val="accent1"/>
                </a:solidFill>
                <a:latin typeface="Corbel" panose="020B0503020204020204" pitchFamily="34" charset="0"/>
              </a:rPr>
              <a:t>Base Model Building</a:t>
            </a:r>
          </a:p>
        </p:txBody>
      </p:sp>
      <p:sp>
        <p:nvSpPr>
          <p:cNvPr id="11" name="TextBox 10">
            <a:extLst>
              <a:ext uri="{FF2B5EF4-FFF2-40B4-BE49-F238E27FC236}">
                <a16:creationId xmlns:a16="http://schemas.microsoft.com/office/drawing/2014/main" id="{939E7866-C67C-508B-00A3-EFDE2796D4EB}"/>
              </a:ext>
            </a:extLst>
          </p:cNvPr>
          <p:cNvSpPr txBox="1"/>
          <p:nvPr/>
        </p:nvSpPr>
        <p:spPr>
          <a:xfrm>
            <a:off x="820882" y="4934793"/>
            <a:ext cx="2389910" cy="369332"/>
          </a:xfrm>
          <a:prstGeom prst="rect">
            <a:avLst/>
          </a:prstGeom>
          <a:noFill/>
        </p:spPr>
        <p:txBody>
          <a:bodyPr wrap="square">
            <a:spAutoFit/>
          </a:bodyPr>
          <a:lstStyle/>
          <a:p>
            <a:pPr algn="ctr"/>
            <a:r>
              <a:rPr lang="en-CH" b="1" i="1" dirty="0">
                <a:solidFill>
                  <a:schemeClr val="accent1"/>
                </a:solidFill>
                <a:latin typeface="Corbel" panose="020B0503020204020204" pitchFamily="34" charset="0"/>
              </a:rPr>
              <a:t>Target Model Building</a:t>
            </a:r>
          </a:p>
        </p:txBody>
      </p:sp>
    </p:spTree>
    <p:extLst>
      <p:ext uri="{BB962C8B-B14F-4D97-AF65-F5344CB8AC3E}">
        <p14:creationId xmlns:p14="http://schemas.microsoft.com/office/powerpoint/2010/main" val="404110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1FCABD-6666-B3C8-8DAA-76D28947370D}"/>
              </a:ext>
            </a:extLst>
          </p:cNvPr>
          <p:cNvPicPr>
            <a:picLocks noChangeAspect="1"/>
          </p:cNvPicPr>
          <p:nvPr/>
        </p:nvPicPr>
        <p:blipFill>
          <a:blip r:embed="rId3"/>
          <a:stretch>
            <a:fillRect/>
          </a:stretch>
        </p:blipFill>
        <p:spPr>
          <a:xfrm>
            <a:off x="706582" y="1536933"/>
            <a:ext cx="7772400" cy="3858337"/>
          </a:xfrm>
          <a:prstGeom prst="rect">
            <a:avLst/>
          </a:prstGeom>
        </p:spPr>
      </p:pic>
      <p:sp>
        <p:nvSpPr>
          <p:cNvPr id="6" name="Title 5">
            <a:extLst>
              <a:ext uri="{FF2B5EF4-FFF2-40B4-BE49-F238E27FC236}">
                <a16:creationId xmlns:a16="http://schemas.microsoft.com/office/drawing/2014/main" id="{DF408CB0-DF27-A5DA-FE1E-ED3DC07A76F6}"/>
              </a:ext>
            </a:extLst>
          </p:cNvPr>
          <p:cNvSpPr>
            <a:spLocks noGrp="1"/>
          </p:cNvSpPr>
          <p:nvPr>
            <p:ph type="title"/>
          </p:nvPr>
        </p:nvSpPr>
        <p:spPr/>
        <p:txBody>
          <a:bodyPr/>
          <a:lstStyle/>
          <a:p>
            <a:r>
              <a:rPr lang="en-CH" sz="4000" dirty="0"/>
              <a:t>Base Model Building</a:t>
            </a:r>
          </a:p>
        </p:txBody>
      </p:sp>
      <p:sp>
        <p:nvSpPr>
          <p:cNvPr id="2" name="Rectangle 1">
            <a:extLst>
              <a:ext uri="{FF2B5EF4-FFF2-40B4-BE49-F238E27FC236}">
                <a16:creationId xmlns:a16="http://schemas.microsoft.com/office/drawing/2014/main" id="{3CB1E4E7-8B97-A166-B5D8-B3BA82BDA05A}"/>
              </a:ext>
            </a:extLst>
          </p:cNvPr>
          <p:cNvSpPr/>
          <p:nvPr/>
        </p:nvSpPr>
        <p:spPr>
          <a:xfrm>
            <a:off x="166029" y="3429000"/>
            <a:ext cx="8894601" cy="2036618"/>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BA8019B3-08DB-D84C-0D5B-B7ADB2428186}"/>
              </a:ext>
            </a:extLst>
          </p:cNvPr>
          <p:cNvSpPr txBox="1"/>
          <p:nvPr/>
        </p:nvSpPr>
        <p:spPr>
          <a:xfrm>
            <a:off x="716973" y="3111623"/>
            <a:ext cx="2389910" cy="369332"/>
          </a:xfrm>
          <a:prstGeom prst="rect">
            <a:avLst/>
          </a:prstGeom>
          <a:noFill/>
        </p:spPr>
        <p:txBody>
          <a:bodyPr wrap="square">
            <a:spAutoFit/>
          </a:bodyPr>
          <a:lstStyle/>
          <a:p>
            <a:pPr algn="ctr"/>
            <a:r>
              <a:rPr lang="en-CH" b="1" i="1" dirty="0">
                <a:solidFill>
                  <a:schemeClr val="accent1"/>
                </a:solidFill>
                <a:latin typeface="Corbel" panose="020B0503020204020204" pitchFamily="34" charset="0"/>
              </a:rPr>
              <a:t>Base Model Building</a:t>
            </a:r>
          </a:p>
        </p:txBody>
      </p:sp>
    </p:spTree>
    <p:extLst>
      <p:ext uri="{BB962C8B-B14F-4D97-AF65-F5344CB8AC3E}">
        <p14:creationId xmlns:p14="http://schemas.microsoft.com/office/powerpoint/2010/main" val="2447236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1FCABD-6666-B3C8-8DAA-76D28947370D}"/>
              </a:ext>
            </a:extLst>
          </p:cNvPr>
          <p:cNvPicPr>
            <a:picLocks noChangeAspect="1"/>
          </p:cNvPicPr>
          <p:nvPr/>
        </p:nvPicPr>
        <p:blipFill>
          <a:blip r:embed="rId3"/>
          <a:stretch>
            <a:fillRect/>
          </a:stretch>
        </p:blipFill>
        <p:spPr>
          <a:xfrm>
            <a:off x="706582" y="1536933"/>
            <a:ext cx="7772400" cy="3858337"/>
          </a:xfrm>
          <a:prstGeom prst="rect">
            <a:avLst/>
          </a:prstGeom>
        </p:spPr>
      </p:pic>
      <p:sp>
        <p:nvSpPr>
          <p:cNvPr id="6" name="Title 5">
            <a:extLst>
              <a:ext uri="{FF2B5EF4-FFF2-40B4-BE49-F238E27FC236}">
                <a16:creationId xmlns:a16="http://schemas.microsoft.com/office/drawing/2014/main" id="{DF408CB0-DF27-A5DA-FE1E-ED3DC07A76F6}"/>
              </a:ext>
            </a:extLst>
          </p:cNvPr>
          <p:cNvSpPr>
            <a:spLocks noGrp="1"/>
          </p:cNvSpPr>
          <p:nvPr>
            <p:ph type="title"/>
          </p:nvPr>
        </p:nvSpPr>
        <p:spPr/>
        <p:txBody>
          <a:bodyPr/>
          <a:lstStyle/>
          <a:p>
            <a:r>
              <a:rPr lang="en-CH" sz="4000" dirty="0"/>
              <a:t>Phase 1: LLVM Analyzer </a:t>
            </a:r>
          </a:p>
        </p:txBody>
      </p:sp>
      <p:sp>
        <p:nvSpPr>
          <p:cNvPr id="2" name="Rectangle 1">
            <a:extLst>
              <a:ext uri="{FF2B5EF4-FFF2-40B4-BE49-F238E27FC236}">
                <a16:creationId xmlns:a16="http://schemas.microsoft.com/office/drawing/2014/main" id="{3CB1E4E7-8B97-A166-B5D8-B3BA82BDA05A}"/>
              </a:ext>
            </a:extLst>
          </p:cNvPr>
          <p:cNvSpPr/>
          <p:nvPr/>
        </p:nvSpPr>
        <p:spPr>
          <a:xfrm>
            <a:off x="166029" y="3429000"/>
            <a:ext cx="8894601" cy="2036618"/>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BC1948D4-F4AE-D0E9-C120-8049C0B4B469}"/>
              </a:ext>
            </a:extLst>
          </p:cNvPr>
          <p:cNvSpPr/>
          <p:nvPr/>
        </p:nvSpPr>
        <p:spPr>
          <a:xfrm>
            <a:off x="4080473" y="1704108"/>
            <a:ext cx="4353792" cy="1579419"/>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4B4D181C-0CDC-B87D-5B5F-F60372A86E02}"/>
              </a:ext>
            </a:extLst>
          </p:cNvPr>
          <p:cNvSpPr/>
          <p:nvPr/>
        </p:nvSpPr>
        <p:spPr>
          <a:xfrm>
            <a:off x="1735266" y="2585214"/>
            <a:ext cx="2349994" cy="646303"/>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D72B4A32-158F-773C-CEA8-CD3E5079E65D}"/>
              </a:ext>
            </a:extLst>
          </p:cNvPr>
          <p:cNvSpPr/>
          <p:nvPr/>
        </p:nvSpPr>
        <p:spPr>
          <a:xfrm>
            <a:off x="2331408" y="2514866"/>
            <a:ext cx="1407578" cy="107736"/>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BA8019B3-08DB-D84C-0D5B-B7ADB2428186}"/>
              </a:ext>
            </a:extLst>
          </p:cNvPr>
          <p:cNvSpPr txBox="1"/>
          <p:nvPr/>
        </p:nvSpPr>
        <p:spPr>
          <a:xfrm>
            <a:off x="716973" y="3111623"/>
            <a:ext cx="2389910" cy="369332"/>
          </a:xfrm>
          <a:prstGeom prst="rect">
            <a:avLst/>
          </a:prstGeom>
          <a:noFill/>
        </p:spPr>
        <p:txBody>
          <a:bodyPr wrap="square">
            <a:spAutoFit/>
          </a:bodyPr>
          <a:lstStyle/>
          <a:p>
            <a:pPr algn="ctr"/>
            <a:r>
              <a:rPr lang="en-CH" b="1" i="1" dirty="0">
                <a:solidFill>
                  <a:schemeClr val="accent1"/>
                </a:solidFill>
                <a:latin typeface="Corbel" panose="020B0503020204020204" pitchFamily="34" charset="0"/>
              </a:rPr>
              <a:t>Base Model Building</a:t>
            </a:r>
          </a:p>
        </p:txBody>
      </p:sp>
      <p:graphicFrame>
        <p:nvGraphicFramePr>
          <p:cNvPr id="3" name="Content Placeholder 3">
            <a:extLst>
              <a:ext uri="{FF2B5EF4-FFF2-40B4-BE49-F238E27FC236}">
                <a16:creationId xmlns:a16="http://schemas.microsoft.com/office/drawing/2014/main" id="{4AC24D85-738E-E6EA-BC77-CFC2C95F7209}"/>
              </a:ext>
            </a:extLst>
          </p:cNvPr>
          <p:cNvGraphicFramePr>
            <a:graphicFrameLocks noGrp="1"/>
          </p:cNvGraphicFramePr>
          <p:nvPr>
            <p:ph idx="1"/>
            <p:extLst>
              <p:ext uri="{D42A27DB-BD31-4B8C-83A1-F6EECF244321}">
                <p14:modId xmlns:p14="http://schemas.microsoft.com/office/powerpoint/2010/main" val="2817867267"/>
              </p:ext>
            </p:extLst>
          </p:nvPr>
        </p:nvGraphicFramePr>
        <p:xfrm>
          <a:off x="4143535" y="788381"/>
          <a:ext cx="1424219" cy="1699704"/>
        </p:xfrm>
        <a:graphic>
          <a:graphicData uri="http://schemas.openxmlformats.org/drawingml/2006/table">
            <a:tbl>
              <a:tblPr firstRow="1" bandRow="1">
                <a:tableStyleId>{7DF18680-E054-41AD-8BC1-D1AEF772440D}</a:tableStyleId>
              </a:tblPr>
              <a:tblGrid>
                <a:gridCol w="1424219">
                  <a:extLst>
                    <a:ext uri="{9D8B030D-6E8A-4147-A177-3AD203B41FA5}">
                      <a16:colId xmlns:a16="http://schemas.microsoft.com/office/drawing/2014/main" val="714641642"/>
                    </a:ext>
                  </a:extLst>
                </a:gridCol>
              </a:tblGrid>
              <a:tr h="259302">
                <a:tc>
                  <a:txBody>
                    <a:bodyPr/>
                    <a:lstStyle/>
                    <a:p>
                      <a:r>
                        <a:rPr lang="en-US" sz="1100" dirty="0"/>
                        <a:t>Application Features</a:t>
                      </a:r>
                    </a:p>
                  </a:txBody>
                  <a:tcPr marL="68580" marR="68580" marT="34290" marB="34290"/>
                </a:tc>
                <a:extLst>
                  <a:ext uri="{0D108BD9-81ED-4DB2-BD59-A6C34878D82A}">
                    <a16:rowId xmlns:a16="http://schemas.microsoft.com/office/drawing/2014/main" val="3996931643"/>
                  </a:ext>
                </a:extLst>
              </a:tr>
              <a:tr h="228600">
                <a:tc>
                  <a:txBody>
                    <a:bodyPr/>
                    <a:lstStyle/>
                    <a:p>
                      <a:r>
                        <a:rPr lang="en-US" sz="1100" dirty="0"/>
                        <a:t>Instruction mix</a:t>
                      </a:r>
                    </a:p>
                  </a:txBody>
                  <a:tcPr marL="68580" marR="68580" marT="34290" marB="34290"/>
                </a:tc>
                <a:extLst>
                  <a:ext uri="{0D108BD9-81ED-4DB2-BD59-A6C34878D82A}">
                    <a16:rowId xmlns:a16="http://schemas.microsoft.com/office/drawing/2014/main" val="4265531009"/>
                  </a:ext>
                </a:extLst>
              </a:tr>
              <a:tr h="228600">
                <a:tc>
                  <a:txBody>
                    <a:bodyPr/>
                    <a:lstStyle/>
                    <a:p>
                      <a:r>
                        <a:rPr lang="en-US" sz="1100" dirty="0"/>
                        <a:t>ILP</a:t>
                      </a:r>
                    </a:p>
                  </a:txBody>
                  <a:tcPr marL="68580" marR="68580" marT="34290" marB="34290"/>
                </a:tc>
                <a:extLst>
                  <a:ext uri="{0D108BD9-81ED-4DB2-BD59-A6C34878D82A}">
                    <a16:rowId xmlns:a16="http://schemas.microsoft.com/office/drawing/2014/main" val="2485618900"/>
                  </a:ext>
                </a:extLst>
              </a:tr>
              <a:tr h="228600">
                <a:tc>
                  <a:txBody>
                    <a:bodyPr/>
                    <a:lstStyle/>
                    <a:p>
                      <a:r>
                        <a:rPr lang="en-US" sz="1100" dirty="0"/>
                        <a:t>Reuse distance</a:t>
                      </a:r>
                    </a:p>
                  </a:txBody>
                  <a:tcPr marL="68580" marR="68580" marT="34290" marB="34290"/>
                </a:tc>
                <a:extLst>
                  <a:ext uri="{0D108BD9-81ED-4DB2-BD59-A6C34878D82A}">
                    <a16:rowId xmlns:a16="http://schemas.microsoft.com/office/drawing/2014/main" val="187843740"/>
                  </a:ext>
                </a:extLst>
              </a:tr>
              <a:tr h="228600">
                <a:tc>
                  <a:txBody>
                    <a:bodyPr/>
                    <a:lstStyle/>
                    <a:p>
                      <a:r>
                        <a:rPr lang="en-US" sz="1100" dirty="0"/>
                        <a:t>Memory traffic</a:t>
                      </a:r>
                    </a:p>
                  </a:txBody>
                  <a:tcPr marL="68580" marR="68580" marT="34290" marB="34290"/>
                </a:tc>
                <a:extLst>
                  <a:ext uri="{0D108BD9-81ED-4DB2-BD59-A6C34878D82A}">
                    <a16:rowId xmlns:a16="http://schemas.microsoft.com/office/drawing/2014/main" val="801694442"/>
                  </a:ext>
                </a:extLst>
              </a:tr>
              <a:tr h="228600">
                <a:tc>
                  <a:txBody>
                    <a:bodyPr/>
                    <a:lstStyle/>
                    <a:p>
                      <a:r>
                        <a:rPr lang="en-US" sz="1100" dirty="0"/>
                        <a:t>Register traffic</a:t>
                      </a:r>
                    </a:p>
                  </a:txBody>
                  <a:tcPr marL="68580" marR="68580" marT="34290" marB="34290"/>
                </a:tc>
                <a:extLst>
                  <a:ext uri="{0D108BD9-81ED-4DB2-BD59-A6C34878D82A}">
                    <a16:rowId xmlns:a16="http://schemas.microsoft.com/office/drawing/2014/main" val="3068917395"/>
                  </a:ext>
                </a:extLst>
              </a:tr>
              <a:tr h="259302">
                <a:tc>
                  <a:txBody>
                    <a:bodyPr/>
                    <a:lstStyle/>
                    <a:p>
                      <a:r>
                        <a:rPr lang="en-US" sz="1100" dirty="0"/>
                        <a:t>Memory footprint</a:t>
                      </a:r>
                    </a:p>
                  </a:txBody>
                  <a:tcPr marL="68580" marR="68580" marT="34290" marB="34290"/>
                </a:tc>
                <a:extLst>
                  <a:ext uri="{0D108BD9-81ED-4DB2-BD59-A6C34878D82A}">
                    <a16:rowId xmlns:a16="http://schemas.microsoft.com/office/drawing/2014/main" val="1561552369"/>
                  </a:ext>
                </a:extLst>
              </a:tr>
            </a:tbl>
          </a:graphicData>
        </a:graphic>
      </p:graphicFrame>
    </p:spTree>
    <p:extLst>
      <p:ext uri="{BB962C8B-B14F-4D97-AF65-F5344CB8AC3E}">
        <p14:creationId xmlns:p14="http://schemas.microsoft.com/office/powerpoint/2010/main" val="213423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1FCABD-6666-B3C8-8DAA-76D28947370D}"/>
              </a:ext>
            </a:extLst>
          </p:cNvPr>
          <p:cNvPicPr>
            <a:picLocks noChangeAspect="1"/>
          </p:cNvPicPr>
          <p:nvPr/>
        </p:nvPicPr>
        <p:blipFill>
          <a:blip r:embed="rId3"/>
          <a:stretch>
            <a:fillRect/>
          </a:stretch>
        </p:blipFill>
        <p:spPr>
          <a:xfrm>
            <a:off x="706582" y="1536933"/>
            <a:ext cx="7772400" cy="3858337"/>
          </a:xfrm>
          <a:prstGeom prst="rect">
            <a:avLst/>
          </a:prstGeom>
        </p:spPr>
      </p:pic>
      <p:sp>
        <p:nvSpPr>
          <p:cNvPr id="6" name="Title 5">
            <a:extLst>
              <a:ext uri="{FF2B5EF4-FFF2-40B4-BE49-F238E27FC236}">
                <a16:creationId xmlns:a16="http://schemas.microsoft.com/office/drawing/2014/main" id="{DF408CB0-DF27-A5DA-FE1E-ED3DC07A76F6}"/>
              </a:ext>
            </a:extLst>
          </p:cNvPr>
          <p:cNvSpPr>
            <a:spLocks noGrp="1"/>
          </p:cNvSpPr>
          <p:nvPr>
            <p:ph type="title"/>
          </p:nvPr>
        </p:nvSpPr>
        <p:spPr/>
        <p:txBody>
          <a:bodyPr/>
          <a:lstStyle/>
          <a:p>
            <a:r>
              <a:rPr lang="en-US" sz="4000" dirty="0"/>
              <a:t>Phase 2: Accelerator Generation</a:t>
            </a:r>
            <a:endParaRPr lang="en-CH" sz="4000" dirty="0"/>
          </a:p>
        </p:txBody>
      </p:sp>
      <p:sp>
        <p:nvSpPr>
          <p:cNvPr id="2" name="Rectangle 1">
            <a:extLst>
              <a:ext uri="{FF2B5EF4-FFF2-40B4-BE49-F238E27FC236}">
                <a16:creationId xmlns:a16="http://schemas.microsoft.com/office/drawing/2014/main" id="{3CB1E4E7-8B97-A166-B5D8-B3BA82BDA05A}"/>
              </a:ext>
            </a:extLst>
          </p:cNvPr>
          <p:cNvSpPr/>
          <p:nvPr/>
        </p:nvSpPr>
        <p:spPr>
          <a:xfrm>
            <a:off x="166029" y="3429000"/>
            <a:ext cx="8894601" cy="2036618"/>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BC1948D4-F4AE-D0E9-C120-8049C0B4B469}"/>
              </a:ext>
            </a:extLst>
          </p:cNvPr>
          <p:cNvSpPr/>
          <p:nvPr/>
        </p:nvSpPr>
        <p:spPr>
          <a:xfrm>
            <a:off x="4080473" y="1704108"/>
            <a:ext cx="4353792" cy="1579419"/>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4B4D181C-0CDC-B87D-5B5F-F60372A86E02}"/>
              </a:ext>
            </a:extLst>
          </p:cNvPr>
          <p:cNvSpPr/>
          <p:nvPr/>
        </p:nvSpPr>
        <p:spPr>
          <a:xfrm>
            <a:off x="1735266" y="1704108"/>
            <a:ext cx="2349994" cy="774379"/>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BA8019B3-08DB-D84C-0D5B-B7ADB2428186}"/>
              </a:ext>
            </a:extLst>
          </p:cNvPr>
          <p:cNvSpPr txBox="1"/>
          <p:nvPr/>
        </p:nvSpPr>
        <p:spPr>
          <a:xfrm>
            <a:off x="716973" y="3111623"/>
            <a:ext cx="2389910" cy="369332"/>
          </a:xfrm>
          <a:prstGeom prst="rect">
            <a:avLst/>
          </a:prstGeom>
          <a:noFill/>
        </p:spPr>
        <p:txBody>
          <a:bodyPr wrap="square">
            <a:spAutoFit/>
          </a:bodyPr>
          <a:lstStyle/>
          <a:p>
            <a:pPr algn="ctr"/>
            <a:r>
              <a:rPr lang="en-CH" b="1" i="1" dirty="0">
                <a:solidFill>
                  <a:schemeClr val="accent1"/>
                </a:solidFill>
                <a:latin typeface="Corbel" panose="020B0503020204020204" pitchFamily="34" charset="0"/>
              </a:rPr>
              <a:t>Base Model Building</a:t>
            </a:r>
          </a:p>
        </p:txBody>
      </p:sp>
      <p:pic>
        <p:nvPicPr>
          <p:cNvPr id="7" name="Picture 6" descr="ccd2.pdf - Google Chrome">
            <a:extLst>
              <a:ext uri="{FF2B5EF4-FFF2-40B4-BE49-F238E27FC236}">
                <a16:creationId xmlns:a16="http://schemas.microsoft.com/office/drawing/2014/main" id="{BE6954F2-7407-C266-0A0E-04639C51E0B2}"/>
              </a:ext>
            </a:extLst>
          </p:cNvPr>
          <p:cNvPicPr>
            <a:picLocks noChangeAspect="1"/>
          </p:cNvPicPr>
          <p:nvPr/>
        </p:nvPicPr>
        <p:blipFill rotWithShape="1">
          <a:blip r:embed="rId4">
            <a:extLst>
              <a:ext uri="{28A0092B-C50C-407E-A947-70E740481C1C}">
                <a14:useLocalDpi xmlns:a14="http://schemas.microsoft.com/office/drawing/2010/main" val="0"/>
              </a:ext>
            </a:extLst>
          </a:blip>
          <a:srcRect l="29071" t="13973" r="29082" b="20787"/>
          <a:stretch/>
        </p:blipFill>
        <p:spPr>
          <a:xfrm>
            <a:off x="650471" y="3695106"/>
            <a:ext cx="1742258" cy="1486012"/>
          </a:xfrm>
          <a:prstGeom prst="rect">
            <a:avLst/>
          </a:prstGeom>
        </p:spPr>
      </p:pic>
      <p:sp>
        <p:nvSpPr>
          <p:cNvPr id="11" name="TextBox 10">
            <a:extLst>
              <a:ext uri="{FF2B5EF4-FFF2-40B4-BE49-F238E27FC236}">
                <a16:creationId xmlns:a16="http://schemas.microsoft.com/office/drawing/2014/main" id="{00C98C16-7934-DBEA-6044-604446D4579A}"/>
              </a:ext>
            </a:extLst>
          </p:cNvPr>
          <p:cNvSpPr txBox="1"/>
          <p:nvPr/>
        </p:nvSpPr>
        <p:spPr>
          <a:xfrm>
            <a:off x="2392729" y="3791781"/>
            <a:ext cx="6312994" cy="646331"/>
          </a:xfrm>
          <a:prstGeom prst="rect">
            <a:avLst/>
          </a:prstGeom>
          <a:noFill/>
        </p:spPr>
        <p:txBody>
          <a:bodyPr wrap="square" rtlCol="0">
            <a:spAutoFit/>
          </a:bodyPr>
          <a:lstStyle/>
          <a:p>
            <a:r>
              <a:rPr lang="en-US" b="1" dirty="0">
                <a:latin typeface="Corbel" panose="020B0503020204020204" pitchFamily="34" charset="0"/>
              </a:rPr>
              <a:t>Design of experiments technique </a:t>
            </a:r>
            <a:r>
              <a:rPr lang="en-US" dirty="0">
                <a:latin typeface="Corbel" panose="020B0503020204020204" pitchFamily="34" charset="0"/>
              </a:rPr>
              <a:t>to </a:t>
            </a:r>
            <a:r>
              <a:rPr lang="en-US" dirty="0">
                <a:solidFill>
                  <a:srgbClr val="00B050"/>
                </a:solidFill>
                <a:latin typeface="Corbel" panose="020B0503020204020204" pitchFamily="34" charset="0"/>
              </a:rPr>
              <a:t>minimize the number of experiments </a:t>
            </a:r>
            <a:r>
              <a:rPr lang="en-US" dirty="0">
                <a:latin typeface="Corbel" panose="020B0503020204020204" pitchFamily="34" charset="0"/>
              </a:rPr>
              <a:t>while data collection</a:t>
            </a:r>
          </a:p>
        </p:txBody>
      </p:sp>
      <p:graphicFrame>
        <p:nvGraphicFramePr>
          <p:cNvPr id="3" name="Table 2">
            <a:extLst>
              <a:ext uri="{FF2B5EF4-FFF2-40B4-BE49-F238E27FC236}">
                <a16:creationId xmlns:a16="http://schemas.microsoft.com/office/drawing/2014/main" id="{8565AC8C-A2F7-D603-4796-A0E810859B94}"/>
              </a:ext>
            </a:extLst>
          </p:cNvPr>
          <p:cNvGraphicFramePr>
            <a:graphicFrameLocks noGrp="1"/>
          </p:cNvGraphicFramePr>
          <p:nvPr>
            <p:extLst>
              <p:ext uri="{D42A27DB-BD31-4B8C-83A1-F6EECF244321}">
                <p14:modId xmlns:p14="http://schemas.microsoft.com/office/powerpoint/2010/main" val="660954518"/>
              </p:ext>
            </p:extLst>
          </p:nvPr>
        </p:nvGraphicFramePr>
        <p:xfrm>
          <a:off x="4168174" y="1735575"/>
          <a:ext cx="1439213" cy="2057400"/>
        </p:xfrm>
        <a:graphic>
          <a:graphicData uri="http://schemas.openxmlformats.org/drawingml/2006/table">
            <a:tbl>
              <a:tblPr firstRow="1" bandRow="1">
                <a:tableStyleId>{9DCAF9ED-07DC-4A11-8D7F-57B35C25682E}</a:tableStyleId>
              </a:tblPr>
              <a:tblGrid>
                <a:gridCol w="1439213">
                  <a:extLst>
                    <a:ext uri="{9D8B030D-6E8A-4147-A177-3AD203B41FA5}">
                      <a16:colId xmlns:a16="http://schemas.microsoft.com/office/drawing/2014/main" val="2973935852"/>
                    </a:ext>
                  </a:extLst>
                </a:gridCol>
              </a:tblGrid>
              <a:tr h="228600">
                <a:tc>
                  <a:txBody>
                    <a:bodyPr/>
                    <a:lstStyle/>
                    <a:p>
                      <a:r>
                        <a:rPr lang="en-US" sz="1100" dirty="0"/>
                        <a:t>Accelerator Optimization Options</a:t>
                      </a:r>
                      <a:endParaRPr lang="en-US" sz="1100" dirty="0">
                        <a:solidFill>
                          <a:schemeClr val="bg1"/>
                        </a:solidFill>
                      </a:endParaRPr>
                    </a:p>
                  </a:txBody>
                  <a:tcPr marL="68580" marR="68580" marT="34290" marB="34290"/>
                </a:tc>
                <a:extLst>
                  <a:ext uri="{0D108BD9-81ED-4DB2-BD59-A6C34878D82A}">
                    <a16:rowId xmlns:a16="http://schemas.microsoft.com/office/drawing/2014/main" val="4062199934"/>
                  </a:ext>
                </a:extLst>
              </a:tr>
              <a:tr h="228600">
                <a:tc>
                  <a:txBody>
                    <a:bodyPr/>
                    <a:lstStyle/>
                    <a:p>
                      <a:r>
                        <a:rPr lang="en-US" sz="1100" u="none" strike="noStrike" kern="1200" baseline="0" dirty="0"/>
                        <a:t>Loop pipelining</a:t>
                      </a:r>
                      <a:endParaRPr lang="en-US" sz="1100" dirty="0"/>
                    </a:p>
                  </a:txBody>
                  <a:tcPr marL="68580" marR="68580" marT="34290" marB="34290"/>
                </a:tc>
                <a:extLst>
                  <a:ext uri="{0D108BD9-81ED-4DB2-BD59-A6C34878D82A}">
                    <a16:rowId xmlns:a16="http://schemas.microsoft.com/office/drawing/2014/main" val="4106806252"/>
                  </a:ext>
                </a:extLst>
              </a:tr>
              <a:tr h="228600">
                <a:tc>
                  <a:txBody>
                    <a:bodyPr/>
                    <a:lstStyle/>
                    <a:p>
                      <a:r>
                        <a:rPr lang="en-US" sz="1100" u="none" strike="noStrike" kern="1200" baseline="0" dirty="0"/>
                        <a:t>Loop unrolling</a:t>
                      </a:r>
                      <a:endParaRPr lang="en-US" sz="1100" dirty="0"/>
                    </a:p>
                  </a:txBody>
                  <a:tcPr marL="68580" marR="68580" marT="34290" marB="34290"/>
                </a:tc>
                <a:extLst>
                  <a:ext uri="{0D108BD9-81ED-4DB2-BD59-A6C34878D82A}">
                    <a16:rowId xmlns:a16="http://schemas.microsoft.com/office/drawing/2014/main" val="1902237132"/>
                  </a:ext>
                </a:extLst>
              </a:tr>
              <a:tr h="228600">
                <a:tc>
                  <a:txBody>
                    <a:bodyPr/>
                    <a:lstStyle/>
                    <a:p>
                      <a:r>
                        <a:rPr lang="en-US" sz="1100" u="none" strike="noStrike" kern="1200" baseline="0" dirty="0"/>
                        <a:t>Array partitioning</a:t>
                      </a:r>
                      <a:endParaRPr lang="en-US" sz="1100" dirty="0"/>
                    </a:p>
                  </a:txBody>
                  <a:tcPr marL="68580" marR="68580" marT="34290" marB="34290"/>
                </a:tc>
                <a:extLst>
                  <a:ext uri="{0D108BD9-81ED-4DB2-BD59-A6C34878D82A}">
                    <a16:rowId xmlns:a16="http://schemas.microsoft.com/office/drawing/2014/main" val="3463492326"/>
                  </a:ext>
                </a:extLst>
              </a:tr>
              <a:tr h="228600">
                <a:tc>
                  <a:txBody>
                    <a:bodyPr/>
                    <a:lstStyle/>
                    <a:p>
                      <a:r>
                        <a:rPr lang="en-US" sz="1100" u="none" strike="noStrike" kern="1200" baseline="0" dirty="0" err="1"/>
                        <a:t>Inlining</a:t>
                      </a:r>
                      <a:endParaRPr lang="en-US" sz="1100" dirty="0"/>
                    </a:p>
                  </a:txBody>
                  <a:tcPr marL="68580" marR="68580" marT="34290" marB="34290"/>
                </a:tc>
                <a:extLst>
                  <a:ext uri="{0D108BD9-81ED-4DB2-BD59-A6C34878D82A}">
                    <a16:rowId xmlns:a16="http://schemas.microsoft.com/office/drawing/2014/main" val="2436539081"/>
                  </a:ext>
                </a:extLst>
              </a:tr>
              <a:tr h="228600">
                <a:tc>
                  <a:txBody>
                    <a:bodyPr/>
                    <a:lstStyle/>
                    <a:p>
                      <a:r>
                        <a:rPr lang="en-US" sz="1100" u="none" strike="noStrike" kern="1200" baseline="0" dirty="0"/>
                        <a:t>Dataflow</a:t>
                      </a:r>
                      <a:endParaRPr lang="en-US" sz="1100" dirty="0"/>
                    </a:p>
                  </a:txBody>
                  <a:tcPr marL="68580" marR="68580" marT="34290" marB="34290"/>
                </a:tc>
                <a:extLst>
                  <a:ext uri="{0D108BD9-81ED-4DB2-BD59-A6C34878D82A}">
                    <a16:rowId xmlns:a16="http://schemas.microsoft.com/office/drawing/2014/main" val="1029458747"/>
                  </a:ext>
                </a:extLst>
              </a:tr>
              <a:tr h="228600">
                <a:tc>
                  <a:txBody>
                    <a:bodyPr/>
                    <a:lstStyle/>
                    <a:p>
                      <a:r>
                        <a:rPr lang="en-US" sz="1100" u="none" strike="noStrike" kern="1200" baseline="0" dirty="0"/>
                        <a:t>Burst read/write</a:t>
                      </a:r>
                      <a:endParaRPr lang="en-US" sz="1100" dirty="0"/>
                    </a:p>
                  </a:txBody>
                  <a:tcPr marL="68580" marR="68580" marT="34290" marB="34290"/>
                </a:tc>
                <a:extLst>
                  <a:ext uri="{0D108BD9-81ED-4DB2-BD59-A6C34878D82A}">
                    <a16:rowId xmlns:a16="http://schemas.microsoft.com/office/drawing/2014/main" val="4098855995"/>
                  </a:ext>
                </a:extLst>
              </a:tr>
              <a:tr h="228600">
                <a:tc>
                  <a:txBody>
                    <a:bodyPr/>
                    <a:lstStyle/>
                    <a:p>
                      <a:r>
                        <a:rPr lang="en-US" sz="1100" u="none" strike="noStrike" kern="1200" baseline="0" dirty="0"/>
                        <a:t>FPGA frequency</a:t>
                      </a:r>
                      <a:endParaRPr lang="en-US" sz="1100" dirty="0"/>
                    </a:p>
                  </a:txBody>
                  <a:tcPr marL="68580" marR="68580" marT="34290" marB="34290"/>
                </a:tc>
                <a:extLst>
                  <a:ext uri="{0D108BD9-81ED-4DB2-BD59-A6C34878D82A}">
                    <a16:rowId xmlns:a16="http://schemas.microsoft.com/office/drawing/2014/main" val="1615122036"/>
                  </a:ext>
                </a:extLst>
              </a:tr>
            </a:tbl>
          </a:graphicData>
        </a:graphic>
      </p:graphicFrame>
    </p:spTree>
    <p:extLst>
      <p:ext uri="{BB962C8B-B14F-4D97-AF65-F5344CB8AC3E}">
        <p14:creationId xmlns:p14="http://schemas.microsoft.com/office/powerpoint/2010/main" val="56850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1FCABD-6666-B3C8-8DAA-76D28947370D}"/>
              </a:ext>
            </a:extLst>
          </p:cNvPr>
          <p:cNvPicPr>
            <a:picLocks noChangeAspect="1"/>
          </p:cNvPicPr>
          <p:nvPr/>
        </p:nvPicPr>
        <p:blipFill>
          <a:blip r:embed="rId3"/>
          <a:stretch>
            <a:fillRect/>
          </a:stretch>
        </p:blipFill>
        <p:spPr>
          <a:xfrm>
            <a:off x="706582" y="1536933"/>
            <a:ext cx="7772400" cy="3858337"/>
          </a:xfrm>
          <a:prstGeom prst="rect">
            <a:avLst/>
          </a:prstGeom>
        </p:spPr>
      </p:pic>
      <p:sp>
        <p:nvSpPr>
          <p:cNvPr id="6" name="Title 5">
            <a:extLst>
              <a:ext uri="{FF2B5EF4-FFF2-40B4-BE49-F238E27FC236}">
                <a16:creationId xmlns:a16="http://schemas.microsoft.com/office/drawing/2014/main" id="{DF408CB0-DF27-A5DA-FE1E-ED3DC07A76F6}"/>
              </a:ext>
            </a:extLst>
          </p:cNvPr>
          <p:cNvSpPr>
            <a:spLocks noGrp="1"/>
          </p:cNvSpPr>
          <p:nvPr>
            <p:ph type="title"/>
          </p:nvPr>
        </p:nvSpPr>
        <p:spPr/>
        <p:txBody>
          <a:bodyPr/>
          <a:lstStyle/>
          <a:p>
            <a:r>
              <a:rPr lang="en-US" sz="4000" dirty="0"/>
              <a:t>Phase 3: Base Model Training</a:t>
            </a:r>
            <a:endParaRPr lang="en-CH" sz="4000" dirty="0"/>
          </a:p>
        </p:txBody>
      </p:sp>
      <p:sp>
        <p:nvSpPr>
          <p:cNvPr id="2" name="Rectangle 1">
            <a:extLst>
              <a:ext uri="{FF2B5EF4-FFF2-40B4-BE49-F238E27FC236}">
                <a16:creationId xmlns:a16="http://schemas.microsoft.com/office/drawing/2014/main" id="{3CB1E4E7-8B97-A166-B5D8-B3BA82BDA05A}"/>
              </a:ext>
            </a:extLst>
          </p:cNvPr>
          <p:cNvSpPr/>
          <p:nvPr/>
        </p:nvSpPr>
        <p:spPr>
          <a:xfrm>
            <a:off x="166029" y="3429000"/>
            <a:ext cx="8894601" cy="2036618"/>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4B4D181C-0CDC-B87D-5B5F-F60372A86E02}"/>
              </a:ext>
            </a:extLst>
          </p:cNvPr>
          <p:cNvSpPr/>
          <p:nvPr/>
        </p:nvSpPr>
        <p:spPr>
          <a:xfrm>
            <a:off x="1000461" y="1704108"/>
            <a:ext cx="3084799" cy="1579419"/>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BA8019B3-08DB-D84C-0D5B-B7ADB2428186}"/>
              </a:ext>
            </a:extLst>
          </p:cNvPr>
          <p:cNvSpPr txBox="1"/>
          <p:nvPr/>
        </p:nvSpPr>
        <p:spPr>
          <a:xfrm>
            <a:off x="716973" y="3111623"/>
            <a:ext cx="2389910" cy="369332"/>
          </a:xfrm>
          <a:prstGeom prst="rect">
            <a:avLst/>
          </a:prstGeom>
          <a:noFill/>
        </p:spPr>
        <p:txBody>
          <a:bodyPr wrap="square">
            <a:spAutoFit/>
          </a:bodyPr>
          <a:lstStyle/>
          <a:p>
            <a:pPr algn="ctr"/>
            <a:r>
              <a:rPr lang="en-CH" b="1" i="1" dirty="0">
                <a:solidFill>
                  <a:schemeClr val="accent1"/>
                </a:solidFill>
                <a:latin typeface="Corbel" panose="020B0503020204020204" pitchFamily="34" charset="0"/>
              </a:rPr>
              <a:t>Base Model Building</a:t>
            </a:r>
          </a:p>
        </p:txBody>
      </p:sp>
      <p:graphicFrame>
        <p:nvGraphicFramePr>
          <p:cNvPr id="10" name="Content Placeholder 3">
            <a:extLst>
              <a:ext uri="{FF2B5EF4-FFF2-40B4-BE49-F238E27FC236}">
                <a16:creationId xmlns:a16="http://schemas.microsoft.com/office/drawing/2014/main" id="{1C97960F-FD7A-C36B-75B2-9FDDC0D6363C}"/>
              </a:ext>
            </a:extLst>
          </p:cNvPr>
          <p:cNvGraphicFramePr>
            <a:graphicFrameLocks noGrp="1"/>
          </p:cNvGraphicFramePr>
          <p:nvPr>
            <p:ph idx="1"/>
            <p:extLst>
              <p:ext uri="{D42A27DB-BD31-4B8C-83A1-F6EECF244321}">
                <p14:modId xmlns:p14="http://schemas.microsoft.com/office/powerpoint/2010/main" val="835640386"/>
              </p:ext>
            </p:extLst>
          </p:nvPr>
        </p:nvGraphicFramePr>
        <p:xfrm>
          <a:off x="2661041" y="817967"/>
          <a:ext cx="1424219" cy="1699704"/>
        </p:xfrm>
        <a:graphic>
          <a:graphicData uri="http://schemas.openxmlformats.org/drawingml/2006/table">
            <a:tbl>
              <a:tblPr firstRow="1" bandRow="1">
                <a:tableStyleId>{7DF18680-E054-41AD-8BC1-D1AEF772440D}</a:tableStyleId>
              </a:tblPr>
              <a:tblGrid>
                <a:gridCol w="1424219">
                  <a:extLst>
                    <a:ext uri="{9D8B030D-6E8A-4147-A177-3AD203B41FA5}">
                      <a16:colId xmlns:a16="http://schemas.microsoft.com/office/drawing/2014/main" val="714641642"/>
                    </a:ext>
                  </a:extLst>
                </a:gridCol>
              </a:tblGrid>
              <a:tr h="259302">
                <a:tc>
                  <a:txBody>
                    <a:bodyPr/>
                    <a:lstStyle/>
                    <a:p>
                      <a:r>
                        <a:rPr lang="en-US" sz="1100" dirty="0"/>
                        <a:t>Application Features</a:t>
                      </a:r>
                    </a:p>
                  </a:txBody>
                  <a:tcPr marL="68580" marR="68580" marT="34290" marB="34290"/>
                </a:tc>
                <a:extLst>
                  <a:ext uri="{0D108BD9-81ED-4DB2-BD59-A6C34878D82A}">
                    <a16:rowId xmlns:a16="http://schemas.microsoft.com/office/drawing/2014/main" val="3996931643"/>
                  </a:ext>
                </a:extLst>
              </a:tr>
              <a:tr h="228600">
                <a:tc>
                  <a:txBody>
                    <a:bodyPr/>
                    <a:lstStyle/>
                    <a:p>
                      <a:r>
                        <a:rPr lang="en-US" sz="1100" dirty="0"/>
                        <a:t>Instruction mix</a:t>
                      </a:r>
                    </a:p>
                  </a:txBody>
                  <a:tcPr marL="68580" marR="68580" marT="34290" marB="34290"/>
                </a:tc>
                <a:extLst>
                  <a:ext uri="{0D108BD9-81ED-4DB2-BD59-A6C34878D82A}">
                    <a16:rowId xmlns:a16="http://schemas.microsoft.com/office/drawing/2014/main" val="4265531009"/>
                  </a:ext>
                </a:extLst>
              </a:tr>
              <a:tr h="228600">
                <a:tc>
                  <a:txBody>
                    <a:bodyPr/>
                    <a:lstStyle/>
                    <a:p>
                      <a:r>
                        <a:rPr lang="en-US" sz="1100" dirty="0"/>
                        <a:t>ILP</a:t>
                      </a:r>
                    </a:p>
                  </a:txBody>
                  <a:tcPr marL="68580" marR="68580" marT="34290" marB="34290"/>
                </a:tc>
                <a:extLst>
                  <a:ext uri="{0D108BD9-81ED-4DB2-BD59-A6C34878D82A}">
                    <a16:rowId xmlns:a16="http://schemas.microsoft.com/office/drawing/2014/main" val="2485618900"/>
                  </a:ext>
                </a:extLst>
              </a:tr>
              <a:tr h="228600">
                <a:tc>
                  <a:txBody>
                    <a:bodyPr/>
                    <a:lstStyle/>
                    <a:p>
                      <a:r>
                        <a:rPr lang="en-US" sz="1100" dirty="0"/>
                        <a:t>Reuse distance</a:t>
                      </a:r>
                    </a:p>
                  </a:txBody>
                  <a:tcPr marL="68580" marR="68580" marT="34290" marB="34290"/>
                </a:tc>
                <a:extLst>
                  <a:ext uri="{0D108BD9-81ED-4DB2-BD59-A6C34878D82A}">
                    <a16:rowId xmlns:a16="http://schemas.microsoft.com/office/drawing/2014/main" val="187843740"/>
                  </a:ext>
                </a:extLst>
              </a:tr>
              <a:tr h="228600">
                <a:tc>
                  <a:txBody>
                    <a:bodyPr/>
                    <a:lstStyle/>
                    <a:p>
                      <a:r>
                        <a:rPr lang="en-US" sz="1100" dirty="0"/>
                        <a:t>Memory traffic</a:t>
                      </a:r>
                    </a:p>
                  </a:txBody>
                  <a:tcPr marL="68580" marR="68580" marT="34290" marB="34290"/>
                </a:tc>
                <a:extLst>
                  <a:ext uri="{0D108BD9-81ED-4DB2-BD59-A6C34878D82A}">
                    <a16:rowId xmlns:a16="http://schemas.microsoft.com/office/drawing/2014/main" val="801694442"/>
                  </a:ext>
                </a:extLst>
              </a:tr>
              <a:tr h="228600">
                <a:tc>
                  <a:txBody>
                    <a:bodyPr/>
                    <a:lstStyle/>
                    <a:p>
                      <a:r>
                        <a:rPr lang="en-US" sz="1100" dirty="0"/>
                        <a:t>Register traffic</a:t>
                      </a:r>
                    </a:p>
                  </a:txBody>
                  <a:tcPr marL="68580" marR="68580" marT="34290" marB="34290"/>
                </a:tc>
                <a:extLst>
                  <a:ext uri="{0D108BD9-81ED-4DB2-BD59-A6C34878D82A}">
                    <a16:rowId xmlns:a16="http://schemas.microsoft.com/office/drawing/2014/main" val="3068917395"/>
                  </a:ext>
                </a:extLst>
              </a:tr>
              <a:tr h="259302">
                <a:tc>
                  <a:txBody>
                    <a:bodyPr/>
                    <a:lstStyle/>
                    <a:p>
                      <a:r>
                        <a:rPr lang="en-US" sz="1100" dirty="0"/>
                        <a:t>Memory footprint</a:t>
                      </a:r>
                    </a:p>
                  </a:txBody>
                  <a:tcPr marL="68580" marR="68580" marT="34290" marB="34290"/>
                </a:tc>
                <a:extLst>
                  <a:ext uri="{0D108BD9-81ED-4DB2-BD59-A6C34878D82A}">
                    <a16:rowId xmlns:a16="http://schemas.microsoft.com/office/drawing/2014/main" val="1561552369"/>
                  </a:ext>
                </a:extLst>
              </a:tr>
            </a:tbl>
          </a:graphicData>
        </a:graphic>
      </p:graphicFrame>
      <p:graphicFrame>
        <p:nvGraphicFramePr>
          <p:cNvPr id="12" name="Table 11">
            <a:extLst>
              <a:ext uri="{FF2B5EF4-FFF2-40B4-BE49-F238E27FC236}">
                <a16:creationId xmlns:a16="http://schemas.microsoft.com/office/drawing/2014/main" id="{2D112220-C80E-0315-0073-F91235C7780D}"/>
              </a:ext>
            </a:extLst>
          </p:cNvPr>
          <p:cNvGraphicFramePr>
            <a:graphicFrameLocks noGrp="1"/>
          </p:cNvGraphicFramePr>
          <p:nvPr>
            <p:extLst>
              <p:ext uri="{D42A27DB-BD31-4B8C-83A1-F6EECF244321}">
                <p14:modId xmlns:p14="http://schemas.microsoft.com/office/powerpoint/2010/main" val="1984839205"/>
              </p:ext>
            </p:extLst>
          </p:nvPr>
        </p:nvGraphicFramePr>
        <p:xfrm>
          <a:off x="2653543" y="3505045"/>
          <a:ext cx="1439213" cy="2057400"/>
        </p:xfrm>
        <a:graphic>
          <a:graphicData uri="http://schemas.openxmlformats.org/drawingml/2006/table">
            <a:tbl>
              <a:tblPr firstRow="1" bandRow="1">
                <a:tableStyleId>{9DCAF9ED-07DC-4A11-8D7F-57B35C25682E}</a:tableStyleId>
              </a:tblPr>
              <a:tblGrid>
                <a:gridCol w="1439213">
                  <a:extLst>
                    <a:ext uri="{9D8B030D-6E8A-4147-A177-3AD203B41FA5}">
                      <a16:colId xmlns:a16="http://schemas.microsoft.com/office/drawing/2014/main" val="2973935852"/>
                    </a:ext>
                  </a:extLst>
                </a:gridCol>
              </a:tblGrid>
              <a:tr h="228600">
                <a:tc>
                  <a:txBody>
                    <a:bodyPr/>
                    <a:lstStyle/>
                    <a:p>
                      <a:r>
                        <a:rPr lang="en-US" sz="1100" dirty="0"/>
                        <a:t>Accelerator Optimization Options</a:t>
                      </a:r>
                      <a:endParaRPr lang="en-US" sz="1100" dirty="0">
                        <a:solidFill>
                          <a:schemeClr val="bg1"/>
                        </a:solidFill>
                      </a:endParaRPr>
                    </a:p>
                  </a:txBody>
                  <a:tcPr marL="68580" marR="68580" marT="34290" marB="34290"/>
                </a:tc>
                <a:extLst>
                  <a:ext uri="{0D108BD9-81ED-4DB2-BD59-A6C34878D82A}">
                    <a16:rowId xmlns:a16="http://schemas.microsoft.com/office/drawing/2014/main" val="4062199934"/>
                  </a:ext>
                </a:extLst>
              </a:tr>
              <a:tr h="228600">
                <a:tc>
                  <a:txBody>
                    <a:bodyPr/>
                    <a:lstStyle/>
                    <a:p>
                      <a:r>
                        <a:rPr lang="en-US" sz="1100" u="none" strike="noStrike" kern="1200" baseline="0" dirty="0"/>
                        <a:t>Loop pipelining</a:t>
                      </a:r>
                      <a:endParaRPr lang="en-US" sz="1100" dirty="0"/>
                    </a:p>
                  </a:txBody>
                  <a:tcPr marL="68580" marR="68580" marT="34290" marB="34290"/>
                </a:tc>
                <a:extLst>
                  <a:ext uri="{0D108BD9-81ED-4DB2-BD59-A6C34878D82A}">
                    <a16:rowId xmlns:a16="http://schemas.microsoft.com/office/drawing/2014/main" val="4106806252"/>
                  </a:ext>
                </a:extLst>
              </a:tr>
              <a:tr h="228600">
                <a:tc>
                  <a:txBody>
                    <a:bodyPr/>
                    <a:lstStyle/>
                    <a:p>
                      <a:r>
                        <a:rPr lang="en-US" sz="1100" u="none" strike="noStrike" kern="1200" baseline="0" dirty="0"/>
                        <a:t>Loop unrolling</a:t>
                      </a:r>
                      <a:endParaRPr lang="en-US" sz="1100" dirty="0"/>
                    </a:p>
                  </a:txBody>
                  <a:tcPr marL="68580" marR="68580" marT="34290" marB="34290"/>
                </a:tc>
                <a:extLst>
                  <a:ext uri="{0D108BD9-81ED-4DB2-BD59-A6C34878D82A}">
                    <a16:rowId xmlns:a16="http://schemas.microsoft.com/office/drawing/2014/main" val="1902237132"/>
                  </a:ext>
                </a:extLst>
              </a:tr>
              <a:tr h="228600">
                <a:tc>
                  <a:txBody>
                    <a:bodyPr/>
                    <a:lstStyle/>
                    <a:p>
                      <a:r>
                        <a:rPr lang="en-US" sz="1100" u="none" strike="noStrike" kern="1200" baseline="0" dirty="0"/>
                        <a:t>Array partitioning</a:t>
                      </a:r>
                      <a:endParaRPr lang="en-US" sz="1100" dirty="0"/>
                    </a:p>
                  </a:txBody>
                  <a:tcPr marL="68580" marR="68580" marT="34290" marB="34290"/>
                </a:tc>
                <a:extLst>
                  <a:ext uri="{0D108BD9-81ED-4DB2-BD59-A6C34878D82A}">
                    <a16:rowId xmlns:a16="http://schemas.microsoft.com/office/drawing/2014/main" val="3463492326"/>
                  </a:ext>
                </a:extLst>
              </a:tr>
              <a:tr h="228600">
                <a:tc>
                  <a:txBody>
                    <a:bodyPr/>
                    <a:lstStyle/>
                    <a:p>
                      <a:r>
                        <a:rPr lang="en-US" sz="1100" u="none" strike="noStrike" kern="1200" baseline="0" dirty="0" err="1"/>
                        <a:t>Inlining</a:t>
                      </a:r>
                      <a:endParaRPr lang="en-US" sz="1100" dirty="0"/>
                    </a:p>
                  </a:txBody>
                  <a:tcPr marL="68580" marR="68580" marT="34290" marB="34290"/>
                </a:tc>
                <a:extLst>
                  <a:ext uri="{0D108BD9-81ED-4DB2-BD59-A6C34878D82A}">
                    <a16:rowId xmlns:a16="http://schemas.microsoft.com/office/drawing/2014/main" val="2436539081"/>
                  </a:ext>
                </a:extLst>
              </a:tr>
              <a:tr h="228600">
                <a:tc>
                  <a:txBody>
                    <a:bodyPr/>
                    <a:lstStyle/>
                    <a:p>
                      <a:r>
                        <a:rPr lang="en-US" sz="1100" u="none" strike="noStrike" kern="1200" baseline="0" dirty="0"/>
                        <a:t>Dataflow</a:t>
                      </a:r>
                      <a:endParaRPr lang="en-US" sz="1100" dirty="0"/>
                    </a:p>
                  </a:txBody>
                  <a:tcPr marL="68580" marR="68580" marT="34290" marB="34290"/>
                </a:tc>
                <a:extLst>
                  <a:ext uri="{0D108BD9-81ED-4DB2-BD59-A6C34878D82A}">
                    <a16:rowId xmlns:a16="http://schemas.microsoft.com/office/drawing/2014/main" val="1029458747"/>
                  </a:ext>
                </a:extLst>
              </a:tr>
              <a:tr h="228600">
                <a:tc>
                  <a:txBody>
                    <a:bodyPr/>
                    <a:lstStyle/>
                    <a:p>
                      <a:r>
                        <a:rPr lang="en-US" sz="1100" u="none" strike="noStrike" kern="1200" baseline="0" dirty="0"/>
                        <a:t>Burst read/write</a:t>
                      </a:r>
                      <a:endParaRPr lang="en-US" sz="1100" dirty="0"/>
                    </a:p>
                  </a:txBody>
                  <a:tcPr marL="68580" marR="68580" marT="34290" marB="34290"/>
                </a:tc>
                <a:extLst>
                  <a:ext uri="{0D108BD9-81ED-4DB2-BD59-A6C34878D82A}">
                    <a16:rowId xmlns:a16="http://schemas.microsoft.com/office/drawing/2014/main" val="4098855995"/>
                  </a:ext>
                </a:extLst>
              </a:tr>
              <a:tr h="228600">
                <a:tc>
                  <a:txBody>
                    <a:bodyPr/>
                    <a:lstStyle/>
                    <a:p>
                      <a:r>
                        <a:rPr lang="en-US" sz="1100" u="none" strike="noStrike" kern="1200" baseline="0" dirty="0"/>
                        <a:t>FPGA frequency</a:t>
                      </a:r>
                      <a:endParaRPr lang="en-US" sz="1100" dirty="0"/>
                    </a:p>
                  </a:txBody>
                  <a:tcPr marL="68580" marR="68580" marT="34290" marB="34290"/>
                </a:tc>
                <a:extLst>
                  <a:ext uri="{0D108BD9-81ED-4DB2-BD59-A6C34878D82A}">
                    <a16:rowId xmlns:a16="http://schemas.microsoft.com/office/drawing/2014/main" val="1615122036"/>
                  </a:ext>
                </a:extLst>
              </a:tr>
            </a:tbl>
          </a:graphicData>
        </a:graphic>
      </p:graphicFrame>
      <p:sp>
        <p:nvSpPr>
          <p:cNvPr id="3" name="Rectangle 2">
            <a:extLst>
              <a:ext uri="{FF2B5EF4-FFF2-40B4-BE49-F238E27FC236}">
                <a16:creationId xmlns:a16="http://schemas.microsoft.com/office/drawing/2014/main" id="{99DA1A06-C811-8055-D348-59C867B1B7FE}"/>
              </a:ext>
            </a:extLst>
          </p:cNvPr>
          <p:cNvSpPr/>
          <p:nvPr/>
        </p:nvSpPr>
        <p:spPr>
          <a:xfrm>
            <a:off x="7354306" y="1967927"/>
            <a:ext cx="1083111" cy="114369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E8D37263-153F-6A01-9FEE-A6EEA1FFBF88}"/>
              </a:ext>
            </a:extLst>
          </p:cNvPr>
          <p:cNvSpPr/>
          <p:nvPr/>
        </p:nvSpPr>
        <p:spPr>
          <a:xfrm>
            <a:off x="5498163" y="1704108"/>
            <a:ext cx="1083111" cy="140751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0860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C99022-89A5-A085-FD4D-9E321C4655B2}"/>
              </a:ext>
            </a:extLst>
          </p:cNvPr>
          <p:cNvPicPr>
            <a:picLocks noChangeAspect="1"/>
          </p:cNvPicPr>
          <p:nvPr/>
        </p:nvPicPr>
        <p:blipFill>
          <a:blip r:embed="rId3"/>
          <a:stretch>
            <a:fillRect/>
          </a:stretch>
        </p:blipFill>
        <p:spPr>
          <a:xfrm>
            <a:off x="706582" y="1536933"/>
            <a:ext cx="7772400" cy="3858337"/>
          </a:xfrm>
          <a:prstGeom prst="rect">
            <a:avLst/>
          </a:prstGeom>
        </p:spPr>
      </p:pic>
      <p:sp>
        <p:nvSpPr>
          <p:cNvPr id="6" name="Title 5">
            <a:extLst>
              <a:ext uri="{FF2B5EF4-FFF2-40B4-BE49-F238E27FC236}">
                <a16:creationId xmlns:a16="http://schemas.microsoft.com/office/drawing/2014/main" id="{DF408CB0-DF27-A5DA-FE1E-ED3DC07A76F6}"/>
              </a:ext>
            </a:extLst>
          </p:cNvPr>
          <p:cNvSpPr>
            <a:spLocks noGrp="1"/>
          </p:cNvSpPr>
          <p:nvPr>
            <p:ph type="title"/>
          </p:nvPr>
        </p:nvSpPr>
        <p:spPr/>
        <p:txBody>
          <a:bodyPr/>
          <a:lstStyle/>
          <a:p>
            <a:r>
              <a:rPr lang="en-CH" sz="3800" dirty="0"/>
              <a:t>Target Model Building via Transfer Learning</a:t>
            </a:r>
          </a:p>
        </p:txBody>
      </p:sp>
      <p:sp>
        <p:nvSpPr>
          <p:cNvPr id="2" name="Rectangle 1">
            <a:extLst>
              <a:ext uri="{FF2B5EF4-FFF2-40B4-BE49-F238E27FC236}">
                <a16:creationId xmlns:a16="http://schemas.microsoft.com/office/drawing/2014/main" id="{3CB1E4E7-8B97-A166-B5D8-B3BA82BDA05A}"/>
              </a:ext>
            </a:extLst>
          </p:cNvPr>
          <p:cNvSpPr/>
          <p:nvPr/>
        </p:nvSpPr>
        <p:spPr>
          <a:xfrm>
            <a:off x="169012" y="1392381"/>
            <a:ext cx="8894601" cy="2036618"/>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CDB3AD18-9E3E-9FA9-755A-1D4F869838D5}"/>
              </a:ext>
            </a:extLst>
          </p:cNvPr>
          <p:cNvSpPr txBox="1"/>
          <p:nvPr/>
        </p:nvSpPr>
        <p:spPr>
          <a:xfrm>
            <a:off x="820882" y="4934793"/>
            <a:ext cx="2389910" cy="369332"/>
          </a:xfrm>
          <a:prstGeom prst="rect">
            <a:avLst/>
          </a:prstGeom>
          <a:noFill/>
        </p:spPr>
        <p:txBody>
          <a:bodyPr wrap="square">
            <a:spAutoFit/>
          </a:bodyPr>
          <a:lstStyle/>
          <a:p>
            <a:pPr algn="ctr"/>
            <a:r>
              <a:rPr lang="en-CH" b="1" i="1" dirty="0">
                <a:solidFill>
                  <a:schemeClr val="accent1"/>
                </a:solidFill>
                <a:latin typeface="Corbel" panose="020B0503020204020204" pitchFamily="34" charset="0"/>
              </a:rPr>
              <a:t>Target Model Building</a:t>
            </a:r>
          </a:p>
        </p:txBody>
      </p:sp>
    </p:spTree>
    <p:extLst>
      <p:ext uri="{BB962C8B-B14F-4D97-AF65-F5344CB8AC3E}">
        <p14:creationId xmlns:p14="http://schemas.microsoft.com/office/powerpoint/2010/main" val="49402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C99022-89A5-A085-FD4D-9E321C4655B2}"/>
              </a:ext>
            </a:extLst>
          </p:cNvPr>
          <p:cNvPicPr>
            <a:picLocks noChangeAspect="1"/>
          </p:cNvPicPr>
          <p:nvPr/>
        </p:nvPicPr>
        <p:blipFill>
          <a:blip r:embed="rId3"/>
          <a:stretch>
            <a:fillRect/>
          </a:stretch>
        </p:blipFill>
        <p:spPr>
          <a:xfrm>
            <a:off x="706582" y="1536933"/>
            <a:ext cx="7772400" cy="3858337"/>
          </a:xfrm>
          <a:prstGeom prst="rect">
            <a:avLst/>
          </a:prstGeom>
        </p:spPr>
      </p:pic>
      <p:sp>
        <p:nvSpPr>
          <p:cNvPr id="7" name="Rectangle 6">
            <a:extLst>
              <a:ext uri="{FF2B5EF4-FFF2-40B4-BE49-F238E27FC236}">
                <a16:creationId xmlns:a16="http://schemas.microsoft.com/office/drawing/2014/main" id="{5C04ADB0-42D7-2262-0AA1-6D2E261D1B2E}"/>
              </a:ext>
            </a:extLst>
          </p:cNvPr>
          <p:cNvSpPr/>
          <p:nvPr/>
        </p:nvSpPr>
        <p:spPr>
          <a:xfrm>
            <a:off x="1809065" y="4427732"/>
            <a:ext cx="2315603" cy="664419"/>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5">
            <a:extLst>
              <a:ext uri="{FF2B5EF4-FFF2-40B4-BE49-F238E27FC236}">
                <a16:creationId xmlns:a16="http://schemas.microsoft.com/office/drawing/2014/main" id="{DF408CB0-DF27-A5DA-FE1E-ED3DC07A76F6}"/>
              </a:ext>
            </a:extLst>
          </p:cNvPr>
          <p:cNvSpPr>
            <a:spLocks noGrp="1"/>
          </p:cNvSpPr>
          <p:nvPr>
            <p:ph type="title"/>
          </p:nvPr>
        </p:nvSpPr>
        <p:spPr/>
        <p:txBody>
          <a:bodyPr/>
          <a:lstStyle/>
          <a:p>
            <a:r>
              <a:rPr lang="en-CH" sz="4000" dirty="0"/>
              <a:t>Phase 1: LLVM Analyzer </a:t>
            </a:r>
          </a:p>
        </p:txBody>
      </p:sp>
      <p:sp>
        <p:nvSpPr>
          <p:cNvPr id="2" name="Rectangle 1">
            <a:extLst>
              <a:ext uri="{FF2B5EF4-FFF2-40B4-BE49-F238E27FC236}">
                <a16:creationId xmlns:a16="http://schemas.microsoft.com/office/drawing/2014/main" id="{3CB1E4E7-8B97-A166-B5D8-B3BA82BDA05A}"/>
              </a:ext>
            </a:extLst>
          </p:cNvPr>
          <p:cNvSpPr/>
          <p:nvPr/>
        </p:nvSpPr>
        <p:spPr>
          <a:xfrm>
            <a:off x="169012" y="1392381"/>
            <a:ext cx="8894601" cy="2036618"/>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CDB3AD18-9E3E-9FA9-755A-1D4F869838D5}"/>
              </a:ext>
            </a:extLst>
          </p:cNvPr>
          <p:cNvSpPr txBox="1"/>
          <p:nvPr/>
        </p:nvSpPr>
        <p:spPr>
          <a:xfrm>
            <a:off x="820882" y="4934793"/>
            <a:ext cx="2389910" cy="369332"/>
          </a:xfrm>
          <a:prstGeom prst="rect">
            <a:avLst/>
          </a:prstGeom>
          <a:noFill/>
        </p:spPr>
        <p:txBody>
          <a:bodyPr wrap="square">
            <a:spAutoFit/>
          </a:bodyPr>
          <a:lstStyle/>
          <a:p>
            <a:pPr algn="ctr"/>
            <a:r>
              <a:rPr lang="en-CH" b="1" i="1" dirty="0">
                <a:solidFill>
                  <a:schemeClr val="accent1"/>
                </a:solidFill>
                <a:latin typeface="Corbel" panose="020B0503020204020204" pitchFamily="34" charset="0"/>
              </a:rPr>
              <a:t>Target Model Building</a:t>
            </a:r>
          </a:p>
        </p:txBody>
      </p:sp>
      <p:sp>
        <p:nvSpPr>
          <p:cNvPr id="9" name="Rectangle 8">
            <a:extLst>
              <a:ext uri="{FF2B5EF4-FFF2-40B4-BE49-F238E27FC236}">
                <a16:creationId xmlns:a16="http://schemas.microsoft.com/office/drawing/2014/main" id="{9E9B0C6D-C7AA-9436-C189-913A77612151}"/>
              </a:ext>
            </a:extLst>
          </p:cNvPr>
          <p:cNvSpPr/>
          <p:nvPr/>
        </p:nvSpPr>
        <p:spPr>
          <a:xfrm>
            <a:off x="4080473" y="3526333"/>
            <a:ext cx="4353792" cy="1579419"/>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7C878C0C-7AEC-9156-B8B8-58F6CD055CE5}"/>
              </a:ext>
            </a:extLst>
          </p:cNvPr>
          <p:cNvSpPr/>
          <p:nvPr/>
        </p:nvSpPr>
        <p:spPr>
          <a:xfrm>
            <a:off x="2351663" y="4322620"/>
            <a:ext cx="1407578" cy="123489"/>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3334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C99022-89A5-A085-FD4D-9E321C4655B2}"/>
              </a:ext>
            </a:extLst>
          </p:cNvPr>
          <p:cNvPicPr>
            <a:picLocks noChangeAspect="1"/>
          </p:cNvPicPr>
          <p:nvPr/>
        </p:nvPicPr>
        <p:blipFill>
          <a:blip r:embed="rId3"/>
          <a:stretch>
            <a:fillRect/>
          </a:stretch>
        </p:blipFill>
        <p:spPr>
          <a:xfrm>
            <a:off x="706582" y="1536933"/>
            <a:ext cx="7772400" cy="3858337"/>
          </a:xfrm>
          <a:prstGeom prst="rect">
            <a:avLst/>
          </a:prstGeom>
        </p:spPr>
      </p:pic>
      <p:sp>
        <p:nvSpPr>
          <p:cNvPr id="7" name="Rectangle 6">
            <a:extLst>
              <a:ext uri="{FF2B5EF4-FFF2-40B4-BE49-F238E27FC236}">
                <a16:creationId xmlns:a16="http://schemas.microsoft.com/office/drawing/2014/main" id="{5C04ADB0-42D7-2262-0AA1-6D2E261D1B2E}"/>
              </a:ext>
            </a:extLst>
          </p:cNvPr>
          <p:cNvSpPr/>
          <p:nvPr/>
        </p:nvSpPr>
        <p:spPr>
          <a:xfrm>
            <a:off x="1828800" y="3573551"/>
            <a:ext cx="2251673" cy="761626"/>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5">
            <a:extLst>
              <a:ext uri="{FF2B5EF4-FFF2-40B4-BE49-F238E27FC236}">
                <a16:creationId xmlns:a16="http://schemas.microsoft.com/office/drawing/2014/main" id="{DF408CB0-DF27-A5DA-FE1E-ED3DC07A76F6}"/>
              </a:ext>
            </a:extLst>
          </p:cNvPr>
          <p:cNvSpPr>
            <a:spLocks noGrp="1"/>
          </p:cNvSpPr>
          <p:nvPr>
            <p:ph type="title"/>
          </p:nvPr>
        </p:nvSpPr>
        <p:spPr/>
        <p:txBody>
          <a:bodyPr/>
          <a:lstStyle/>
          <a:p>
            <a:r>
              <a:rPr lang="en-US" sz="4000" dirty="0"/>
              <a:t>Phase 2: Accelerator Generation</a:t>
            </a:r>
            <a:endParaRPr lang="en-CH" sz="4000" dirty="0"/>
          </a:p>
        </p:txBody>
      </p:sp>
      <p:sp>
        <p:nvSpPr>
          <p:cNvPr id="2" name="Rectangle 1">
            <a:extLst>
              <a:ext uri="{FF2B5EF4-FFF2-40B4-BE49-F238E27FC236}">
                <a16:creationId xmlns:a16="http://schemas.microsoft.com/office/drawing/2014/main" id="{3CB1E4E7-8B97-A166-B5D8-B3BA82BDA05A}"/>
              </a:ext>
            </a:extLst>
          </p:cNvPr>
          <p:cNvSpPr/>
          <p:nvPr/>
        </p:nvSpPr>
        <p:spPr>
          <a:xfrm>
            <a:off x="169012" y="1392381"/>
            <a:ext cx="8894601" cy="2036618"/>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CDB3AD18-9E3E-9FA9-755A-1D4F869838D5}"/>
              </a:ext>
            </a:extLst>
          </p:cNvPr>
          <p:cNvSpPr txBox="1"/>
          <p:nvPr/>
        </p:nvSpPr>
        <p:spPr>
          <a:xfrm>
            <a:off x="820882" y="4934793"/>
            <a:ext cx="2389910" cy="369332"/>
          </a:xfrm>
          <a:prstGeom prst="rect">
            <a:avLst/>
          </a:prstGeom>
          <a:noFill/>
        </p:spPr>
        <p:txBody>
          <a:bodyPr wrap="square">
            <a:spAutoFit/>
          </a:bodyPr>
          <a:lstStyle/>
          <a:p>
            <a:pPr algn="ctr"/>
            <a:r>
              <a:rPr lang="en-CH" b="1" i="1" dirty="0">
                <a:solidFill>
                  <a:schemeClr val="accent1"/>
                </a:solidFill>
                <a:latin typeface="Corbel" panose="020B0503020204020204" pitchFamily="34" charset="0"/>
              </a:rPr>
              <a:t>Target Model Building</a:t>
            </a:r>
          </a:p>
        </p:txBody>
      </p:sp>
      <p:sp>
        <p:nvSpPr>
          <p:cNvPr id="9" name="Rectangle 8">
            <a:extLst>
              <a:ext uri="{FF2B5EF4-FFF2-40B4-BE49-F238E27FC236}">
                <a16:creationId xmlns:a16="http://schemas.microsoft.com/office/drawing/2014/main" id="{9E9B0C6D-C7AA-9436-C189-913A77612151}"/>
              </a:ext>
            </a:extLst>
          </p:cNvPr>
          <p:cNvSpPr/>
          <p:nvPr/>
        </p:nvSpPr>
        <p:spPr>
          <a:xfrm>
            <a:off x="4080473" y="3526333"/>
            <a:ext cx="4353792" cy="1579419"/>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5926A1D5-DE03-3AAF-E3F5-702BBFB937F4}"/>
              </a:ext>
            </a:extLst>
          </p:cNvPr>
          <p:cNvSpPr txBox="1"/>
          <p:nvPr/>
        </p:nvSpPr>
        <p:spPr>
          <a:xfrm>
            <a:off x="1295449" y="5382202"/>
            <a:ext cx="6312994" cy="646331"/>
          </a:xfrm>
          <a:prstGeom prst="rect">
            <a:avLst/>
          </a:prstGeom>
          <a:noFill/>
        </p:spPr>
        <p:txBody>
          <a:bodyPr wrap="square" rtlCol="0">
            <a:spAutoFit/>
          </a:bodyPr>
          <a:lstStyle/>
          <a:p>
            <a:r>
              <a:rPr lang="en-US" b="1" dirty="0">
                <a:latin typeface="Corbel" panose="020B0503020204020204" pitchFamily="34" charset="0"/>
              </a:rPr>
              <a:t>Design of experiments technique </a:t>
            </a:r>
            <a:r>
              <a:rPr lang="en-US" dirty="0">
                <a:latin typeface="Corbel" panose="020B0503020204020204" pitchFamily="34" charset="0"/>
              </a:rPr>
              <a:t>to </a:t>
            </a:r>
            <a:r>
              <a:rPr lang="en-US" dirty="0">
                <a:solidFill>
                  <a:srgbClr val="00B050"/>
                </a:solidFill>
                <a:latin typeface="Corbel" panose="020B0503020204020204" pitchFamily="34" charset="0"/>
              </a:rPr>
              <a:t>minimize the number of experiments </a:t>
            </a:r>
            <a:r>
              <a:rPr lang="en-US" dirty="0">
                <a:latin typeface="Corbel" panose="020B0503020204020204" pitchFamily="34" charset="0"/>
              </a:rPr>
              <a:t>while data collection</a:t>
            </a:r>
          </a:p>
        </p:txBody>
      </p:sp>
    </p:spTree>
    <p:extLst>
      <p:ext uri="{BB962C8B-B14F-4D97-AF65-F5344CB8AC3E}">
        <p14:creationId xmlns:p14="http://schemas.microsoft.com/office/powerpoint/2010/main" val="117776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E5AE221-7344-6004-180E-14A8EDD605A9}"/>
              </a:ext>
            </a:extLst>
          </p:cNvPr>
          <p:cNvSpPr/>
          <p:nvPr/>
        </p:nvSpPr>
        <p:spPr>
          <a:xfrm>
            <a:off x="85501" y="4528971"/>
            <a:ext cx="8972997" cy="1837502"/>
          </a:xfrm>
          <a:prstGeom prst="roundRect">
            <a:avLst>
              <a:gd name="adj" fmla="val 4914"/>
            </a:avLst>
          </a:prstGeom>
          <a:solidFill>
            <a:srgbClr val="FFD4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2D9B5895-9623-A33C-4D12-26D9080A6CD4}"/>
              </a:ext>
            </a:extLst>
          </p:cNvPr>
          <p:cNvSpPr/>
          <p:nvPr/>
        </p:nvSpPr>
        <p:spPr>
          <a:xfrm>
            <a:off x="88058" y="3195022"/>
            <a:ext cx="8972997" cy="1248555"/>
          </a:xfrm>
          <a:prstGeom prst="roundRect">
            <a:avLst>
              <a:gd name="adj" fmla="val 4752"/>
            </a:avLst>
          </a:prstGeom>
          <a:solidFill>
            <a:srgbClr val="E2F0D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DC2B0BC8-5F6C-7D84-1BCD-A1C1F303D481}"/>
              </a:ext>
            </a:extLst>
          </p:cNvPr>
          <p:cNvSpPr/>
          <p:nvPr/>
        </p:nvSpPr>
        <p:spPr>
          <a:xfrm>
            <a:off x="90615" y="2542692"/>
            <a:ext cx="8972997" cy="587785"/>
          </a:xfrm>
          <a:prstGeom prst="roundRect">
            <a:avLst>
              <a:gd name="adj" fmla="val 6118"/>
            </a:avLst>
          </a:prstGeom>
          <a:solidFill>
            <a:srgbClr val="FFF2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1C2AE493-2B59-EDE9-6677-559E01C53976}"/>
              </a:ext>
            </a:extLst>
          </p:cNvPr>
          <p:cNvSpPr/>
          <p:nvPr/>
        </p:nvSpPr>
        <p:spPr>
          <a:xfrm>
            <a:off x="80387" y="1599601"/>
            <a:ext cx="8972997" cy="889301"/>
          </a:xfrm>
          <a:prstGeom prst="roundRect">
            <a:avLst>
              <a:gd name="adj" fmla="val 5700"/>
            </a:avLst>
          </a:prstGeom>
          <a:solidFill>
            <a:srgbClr val="FBE5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67DCB6BD-6C37-1C62-FD22-67F1A33FBCA1}"/>
              </a:ext>
            </a:extLst>
          </p:cNvPr>
          <p:cNvSpPr/>
          <p:nvPr/>
        </p:nvSpPr>
        <p:spPr>
          <a:xfrm>
            <a:off x="82944" y="965432"/>
            <a:ext cx="8972997" cy="587785"/>
          </a:xfrm>
          <a:prstGeom prst="roundRect">
            <a:avLst>
              <a:gd name="adj" fmla="val 10119"/>
            </a:avLst>
          </a:prstGeom>
          <a:solidFill>
            <a:srgbClr val="DAE3F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DB24D-9DCE-40B0-A31C-A906184165B8}"/>
              </a:ext>
            </a:extLst>
          </p:cNvPr>
          <p:cNvSpPr>
            <a:spLocks noGrp="1"/>
          </p:cNvSpPr>
          <p:nvPr>
            <p:ph type="title"/>
          </p:nvPr>
        </p:nvSpPr>
        <p:spPr/>
        <p:txBody>
          <a:bodyPr/>
          <a:lstStyle/>
          <a:p>
            <a:r>
              <a:rPr lang="en-US" sz="4000" dirty="0"/>
              <a:t>Executive Summary</a:t>
            </a:r>
          </a:p>
        </p:txBody>
      </p:sp>
      <p:sp>
        <p:nvSpPr>
          <p:cNvPr id="3" name="Content Placeholder 2">
            <a:extLst>
              <a:ext uri="{FF2B5EF4-FFF2-40B4-BE49-F238E27FC236}">
                <a16:creationId xmlns:a16="http://schemas.microsoft.com/office/drawing/2014/main" id="{428C305F-F302-4CF3-90BD-D9B99A588A38}"/>
              </a:ext>
            </a:extLst>
          </p:cNvPr>
          <p:cNvSpPr>
            <a:spLocks noGrp="1"/>
          </p:cNvSpPr>
          <p:nvPr>
            <p:ph idx="1"/>
          </p:nvPr>
        </p:nvSpPr>
        <p:spPr>
          <a:xfrm>
            <a:off x="169011" y="936172"/>
            <a:ext cx="8894602" cy="5789494"/>
          </a:xfrm>
        </p:spPr>
        <p:txBody>
          <a:bodyPr>
            <a:normAutofit lnSpcReduction="10000"/>
          </a:bodyPr>
          <a:lstStyle/>
          <a:p>
            <a:pPr marL="0" indent="0">
              <a:lnSpc>
                <a:spcPct val="110000"/>
              </a:lnSpc>
              <a:buNone/>
            </a:pPr>
            <a:r>
              <a:rPr lang="en-US" sz="1600" b="1" dirty="0">
                <a:solidFill>
                  <a:schemeClr val="accent1"/>
                </a:solidFill>
                <a:latin typeface="Corbel" panose="020B0503020204020204" pitchFamily="34" charset="0"/>
              </a:rPr>
              <a:t>Background: </a:t>
            </a:r>
            <a:r>
              <a:rPr lang="en-US" sz="1600" dirty="0">
                <a:latin typeface="Corbel" panose="020B0503020204020204" pitchFamily="34" charset="0"/>
              </a:rPr>
              <a:t>Machine learning (ML)-based performance modeling has gained traction as a way to </a:t>
            </a:r>
            <a:r>
              <a:rPr lang="en-US" sz="1600" b="1" dirty="0">
                <a:solidFill>
                  <a:schemeClr val="accent1"/>
                </a:solidFill>
                <a:latin typeface="Corbel" panose="020B0503020204020204" pitchFamily="34" charset="0"/>
              </a:rPr>
              <a:t>overcome the slow accelerator generation and implementation process </a:t>
            </a:r>
            <a:r>
              <a:rPr lang="en-US" sz="1600" dirty="0">
                <a:latin typeface="Corbel" panose="020B0503020204020204" pitchFamily="34" charset="0"/>
              </a:rPr>
              <a:t>on an FPGA</a:t>
            </a:r>
          </a:p>
          <a:p>
            <a:pPr marL="0" indent="0">
              <a:lnSpc>
                <a:spcPct val="110000"/>
              </a:lnSpc>
              <a:buNone/>
            </a:pPr>
            <a:r>
              <a:rPr lang="en-US" sz="1600" b="1" dirty="0">
                <a:solidFill>
                  <a:srgbClr val="C00000"/>
                </a:solidFill>
                <a:latin typeface="Corbel" panose="020B0503020204020204" pitchFamily="34" charset="0"/>
              </a:rPr>
              <a:t>Problem: </a:t>
            </a:r>
            <a:r>
              <a:rPr lang="en-US" sz="1600" dirty="0">
                <a:latin typeface="Corbel" panose="020B0503020204020204" pitchFamily="34" charset="0"/>
              </a:rPr>
              <a:t>Three key shortcomings of prior ML-based techniques:</a:t>
            </a:r>
          </a:p>
          <a:p>
            <a:pPr marL="120600">
              <a:lnSpc>
                <a:spcPct val="100000"/>
              </a:lnSpc>
              <a:spcBef>
                <a:spcPts val="0"/>
              </a:spcBef>
            </a:pPr>
            <a:r>
              <a:rPr lang="en-US" sz="1500" dirty="0">
                <a:latin typeface="Corbel" panose="020B0503020204020204" pitchFamily="34" charset="0"/>
              </a:rPr>
              <a:t>Models are </a:t>
            </a:r>
            <a:r>
              <a:rPr lang="en-US" sz="1500" b="1" dirty="0">
                <a:solidFill>
                  <a:srgbClr val="C00000"/>
                </a:solidFill>
                <a:latin typeface="Corbel" panose="020B0503020204020204" pitchFamily="34" charset="0"/>
              </a:rPr>
              <a:t>trained for a specific environment </a:t>
            </a:r>
            <a:endParaRPr lang="en-US" sz="1500" dirty="0">
              <a:latin typeface="Corbel" panose="020B0503020204020204" pitchFamily="34" charset="0"/>
            </a:endParaRPr>
          </a:p>
          <a:p>
            <a:pPr marL="120600">
              <a:lnSpc>
                <a:spcPct val="100000"/>
              </a:lnSpc>
              <a:spcBef>
                <a:spcPts val="0"/>
              </a:spcBef>
            </a:pPr>
            <a:r>
              <a:rPr lang="en-US" sz="1500" dirty="0">
                <a:latin typeface="Corbel" panose="020B0503020204020204" pitchFamily="34" charset="0"/>
              </a:rPr>
              <a:t>Training </a:t>
            </a:r>
            <a:r>
              <a:rPr lang="en-US" sz="1500" b="1" dirty="0">
                <a:solidFill>
                  <a:srgbClr val="C00000"/>
                </a:solidFill>
                <a:latin typeface="Corbel" panose="020B0503020204020204" pitchFamily="34" charset="0"/>
              </a:rPr>
              <a:t>requires large amounts of data </a:t>
            </a:r>
          </a:p>
          <a:p>
            <a:pPr marL="120600">
              <a:lnSpc>
                <a:spcPct val="100000"/>
              </a:lnSpc>
              <a:spcBef>
                <a:spcPts val="0"/>
              </a:spcBef>
            </a:pPr>
            <a:r>
              <a:rPr lang="en-US" sz="1500" dirty="0">
                <a:latin typeface="Corbel" panose="020B0503020204020204" pitchFamily="34" charset="0"/>
              </a:rPr>
              <a:t>Models trained using a limited number of samples are </a:t>
            </a:r>
            <a:r>
              <a:rPr lang="en-US" sz="1500" b="1" dirty="0">
                <a:solidFill>
                  <a:srgbClr val="C00000"/>
                </a:solidFill>
                <a:latin typeface="Corbel" panose="020B0503020204020204" pitchFamily="34" charset="0"/>
              </a:rPr>
              <a:t>prone to overfitting</a:t>
            </a:r>
          </a:p>
          <a:p>
            <a:pPr marL="0" indent="0">
              <a:lnSpc>
                <a:spcPct val="110000"/>
              </a:lnSpc>
              <a:buNone/>
            </a:pPr>
            <a:r>
              <a:rPr lang="en-US" sz="1600" b="1" dirty="0">
                <a:solidFill>
                  <a:schemeClr val="accent4">
                    <a:lumMod val="75000"/>
                  </a:schemeClr>
                </a:solidFill>
                <a:latin typeface="Corbel" panose="020B0503020204020204" pitchFamily="34" charset="0"/>
              </a:rPr>
              <a:t>Goal: </a:t>
            </a:r>
            <a:r>
              <a:rPr lang="en-US" sz="1600" dirty="0">
                <a:latin typeface="Corbel" panose="020B0503020204020204" pitchFamily="34" charset="0"/>
              </a:rPr>
              <a:t>Overcome limitations of traditional ML-based techniques to </a:t>
            </a:r>
            <a:r>
              <a:rPr lang="en-US" sz="1600" b="1" dirty="0">
                <a:solidFill>
                  <a:schemeClr val="accent4">
                    <a:lumMod val="75000"/>
                  </a:schemeClr>
                </a:solidFill>
                <a:latin typeface="Corbel" panose="020B0503020204020204" pitchFamily="34" charset="0"/>
              </a:rPr>
              <a:t>provide accurate and fast prediction </a:t>
            </a:r>
            <a:r>
              <a:rPr lang="en-US" sz="1600" dirty="0">
                <a:latin typeface="Corbel" panose="020B0503020204020204" pitchFamily="34" charset="0"/>
              </a:rPr>
              <a:t>of </a:t>
            </a:r>
            <a:r>
              <a:rPr lang="en-US" sz="1600" b="1" dirty="0">
                <a:solidFill>
                  <a:schemeClr val="accent4">
                    <a:lumMod val="75000"/>
                  </a:schemeClr>
                </a:solidFill>
                <a:latin typeface="Corbel" panose="020B0503020204020204" pitchFamily="34" charset="0"/>
              </a:rPr>
              <a:t>performance and resource usage of accelerator implementation on an FPGA</a:t>
            </a:r>
          </a:p>
          <a:p>
            <a:pPr marL="0" indent="0">
              <a:lnSpc>
                <a:spcPct val="110000"/>
              </a:lnSpc>
              <a:buNone/>
            </a:pPr>
            <a:r>
              <a:rPr lang="en-US" sz="1600" b="1" dirty="0">
                <a:solidFill>
                  <a:srgbClr val="00B050"/>
                </a:solidFill>
                <a:latin typeface="Corbel" panose="020B0503020204020204" pitchFamily="34" charset="0"/>
              </a:rPr>
              <a:t>Our contribution: LEAPER, </a:t>
            </a:r>
            <a:r>
              <a:rPr lang="en-US" sz="1600" dirty="0">
                <a:latin typeface="Corbel" panose="020B0503020204020204" pitchFamily="34" charset="0"/>
              </a:rPr>
              <a:t>a transfer learning-based approach for prediction of performance and resource usage for accelerator implementation on an FPGA</a:t>
            </a:r>
          </a:p>
          <a:p>
            <a:pPr>
              <a:lnSpc>
                <a:spcPct val="110000"/>
              </a:lnSpc>
              <a:spcBef>
                <a:spcPts val="0"/>
              </a:spcBef>
            </a:pPr>
            <a:r>
              <a:rPr lang="en-US" sz="1500" dirty="0">
                <a:latin typeface="Corbel" panose="020B0503020204020204" pitchFamily="34" charset="0"/>
              </a:rPr>
              <a:t>Transfer ML-based model </a:t>
            </a:r>
            <a:r>
              <a:rPr lang="en-US" sz="1500" b="1" dirty="0">
                <a:solidFill>
                  <a:srgbClr val="00B050"/>
                </a:solidFill>
                <a:latin typeface="Corbel" panose="020B0503020204020204" pitchFamily="34" charset="0"/>
              </a:rPr>
              <a:t>from edge to cloud platforms</a:t>
            </a:r>
          </a:p>
          <a:p>
            <a:pPr>
              <a:lnSpc>
                <a:spcPct val="110000"/>
              </a:lnSpc>
              <a:spcBef>
                <a:spcPts val="0"/>
              </a:spcBef>
            </a:pPr>
            <a:r>
              <a:rPr lang="en-US" sz="1500" dirty="0">
                <a:latin typeface="Corbel" panose="020B0503020204020204" pitchFamily="34" charset="0"/>
              </a:rPr>
              <a:t>Transfer ML-based model </a:t>
            </a:r>
            <a:r>
              <a:rPr lang="en-US" sz="1500" b="1" dirty="0">
                <a:solidFill>
                  <a:srgbClr val="00B050"/>
                </a:solidFill>
                <a:latin typeface="Corbel" panose="020B0503020204020204" pitchFamily="34" charset="0"/>
              </a:rPr>
              <a:t>across applications</a:t>
            </a:r>
          </a:p>
          <a:p>
            <a:pPr>
              <a:lnSpc>
                <a:spcPct val="110000"/>
              </a:lnSpc>
              <a:spcBef>
                <a:spcPts val="0"/>
              </a:spcBef>
            </a:pPr>
            <a:r>
              <a:rPr lang="en-US" sz="1500" b="1" dirty="0">
                <a:solidFill>
                  <a:srgbClr val="00B050"/>
                </a:solidFill>
                <a:latin typeface="Corbel" panose="020B0503020204020204" pitchFamily="34" charset="0"/>
              </a:rPr>
              <a:t>Provide fast and accurate predictions </a:t>
            </a:r>
            <a:r>
              <a:rPr lang="en-US" sz="1500" dirty="0">
                <a:latin typeface="Corbel" panose="020B0503020204020204" pitchFamily="34" charset="0"/>
              </a:rPr>
              <a:t>of previously </a:t>
            </a:r>
            <a:r>
              <a:rPr lang="en-US" sz="1500" b="1" dirty="0">
                <a:solidFill>
                  <a:srgbClr val="00B050"/>
                </a:solidFill>
                <a:latin typeface="Corbel" panose="020B0503020204020204" pitchFamily="34" charset="0"/>
              </a:rPr>
              <a:t>unseen accelerator optimization options</a:t>
            </a:r>
          </a:p>
          <a:p>
            <a:pPr marL="0" indent="0">
              <a:lnSpc>
                <a:spcPct val="100000"/>
              </a:lnSpc>
              <a:spcBef>
                <a:spcPts val="0"/>
              </a:spcBef>
              <a:buNone/>
            </a:pPr>
            <a:endParaRPr lang="en-US" sz="1600" b="1" dirty="0">
              <a:solidFill>
                <a:srgbClr val="7030A0"/>
              </a:solidFill>
              <a:latin typeface="Corbel" panose="020B0503020204020204" pitchFamily="34" charset="0"/>
            </a:endParaRPr>
          </a:p>
          <a:p>
            <a:pPr marL="0" indent="0">
              <a:lnSpc>
                <a:spcPct val="100000"/>
              </a:lnSpc>
              <a:spcBef>
                <a:spcPts val="0"/>
              </a:spcBef>
              <a:buNone/>
            </a:pPr>
            <a:r>
              <a:rPr lang="en-US" sz="1600" b="1" dirty="0">
                <a:solidFill>
                  <a:srgbClr val="7030A0"/>
                </a:solidFill>
                <a:latin typeface="Corbel" panose="020B0503020204020204" pitchFamily="34" charset="0"/>
              </a:rPr>
              <a:t>Key Results</a:t>
            </a:r>
            <a:r>
              <a:rPr lang="en-US" sz="1600" b="1" dirty="0">
                <a:latin typeface="Corbel" panose="020B0503020204020204" pitchFamily="34" charset="0"/>
              </a:rPr>
              <a:t>: </a:t>
            </a:r>
            <a:r>
              <a:rPr lang="en-US" sz="1600" dirty="0">
                <a:latin typeface="Corbel" panose="020B0503020204020204" pitchFamily="34" charset="0"/>
              </a:rPr>
              <a:t>Evaluate LEAPER across</a:t>
            </a:r>
            <a:r>
              <a:rPr lang="en-US" sz="1600" dirty="0">
                <a:latin typeface="Calibri" panose="020F0502020204030204" pitchFamily="34" charset="0"/>
                <a:cs typeface="Calibri" panose="020F0502020204030204" pitchFamily="34" charset="0"/>
              </a:rPr>
              <a:t> 5 </a:t>
            </a:r>
            <a:r>
              <a:rPr lang="en-US" sz="1600" dirty="0">
                <a:latin typeface="Corbel" panose="020B0503020204020204" pitchFamily="34" charset="0"/>
              </a:rPr>
              <a:t>state-of-the-art cloud FPGA-based platforms with</a:t>
            </a:r>
            <a:r>
              <a:rPr lang="en-US" sz="1600" dirty="0">
                <a:latin typeface="Calibri" panose="020F0502020204030204" pitchFamily="34" charset="0"/>
                <a:cs typeface="Calibri" panose="020F0502020204030204" pitchFamily="34" charset="0"/>
              </a:rPr>
              <a:t> 2 </a:t>
            </a:r>
            <a:r>
              <a:rPr lang="en-US" sz="1600" dirty="0">
                <a:latin typeface="Corbel" panose="020B0503020204020204" pitchFamily="34" charset="0"/>
              </a:rPr>
              <a:t>different interconnect technologies on 6 real-world applications</a:t>
            </a:r>
          </a:p>
          <a:p>
            <a:pPr marL="397800" lvl="1" algn="just">
              <a:buFont typeface="Arial" panose="020B0604020202020204" pitchFamily="34" charset="0"/>
              <a:buChar char="•"/>
            </a:pPr>
            <a:r>
              <a:rPr lang="en-US" sz="1500" dirty="0">
                <a:latin typeface="Corbel" panose="020B0503020204020204" pitchFamily="34" charset="0"/>
              </a:rPr>
              <a:t>Provides, on average, </a:t>
            </a:r>
            <a:r>
              <a:rPr lang="en-US" sz="1500" b="1" dirty="0">
                <a:solidFill>
                  <a:srgbClr val="7030A0"/>
                </a:solidFill>
                <a:latin typeface="Calibri" panose="020F0502020204030204" pitchFamily="34" charset="0"/>
                <a:cs typeface="Calibri" panose="020F0502020204030204" pitchFamily="34" charset="0"/>
              </a:rPr>
              <a:t>85</a:t>
            </a:r>
            <a:r>
              <a:rPr lang="en-US" sz="1500" b="1" dirty="0">
                <a:solidFill>
                  <a:srgbClr val="7030A0"/>
                </a:solidFill>
                <a:latin typeface="Corbel" panose="020B0503020204020204" pitchFamily="34" charset="0"/>
              </a:rPr>
              <a:t>% accuracy </a:t>
            </a:r>
            <a:r>
              <a:rPr lang="en-US" sz="1500" dirty="0">
                <a:latin typeface="Corbel" panose="020B0503020204020204" pitchFamily="34" charset="0"/>
              </a:rPr>
              <a:t>when we use our transferred model for prediction in a cloud environment </a:t>
            </a:r>
          </a:p>
          <a:p>
            <a:pPr marL="397800" lvl="1" algn="just">
              <a:buFont typeface="Arial" panose="020B0604020202020204" pitchFamily="34" charset="0"/>
              <a:buChar char="•"/>
            </a:pPr>
            <a:r>
              <a:rPr lang="en-US" sz="1500" b="1" dirty="0">
                <a:solidFill>
                  <a:srgbClr val="7030A0"/>
                </a:solidFill>
                <a:latin typeface="Corbel" panose="020B0503020204020204" pitchFamily="34" charset="0"/>
              </a:rPr>
              <a:t>Reduces design-space exploration time </a:t>
            </a:r>
            <a:r>
              <a:rPr lang="en-US" sz="1500" dirty="0">
                <a:latin typeface="Corbel" panose="020B0503020204020204" pitchFamily="34" charset="0"/>
              </a:rPr>
              <a:t>for accelerator implementation on an FPGA </a:t>
            </a:r>
            <a:r>
              <a:rPr lang="en-US" sz="1500" b="1" dirty="0">
                <a:solidFill>
                  <a:srgbClr val="7030A0"/>
                </a:solidFill>
                <a:latin typeface="Corbel" panose="020B0503020204020204" pitchFamily="34" charset="0"/>
              </a:rPr>
              <a:t>by </a:t>
            </a:r>
            <a:r>
              <a:rPr lang="en-US" sz="1500" b="1" dirty="0">
                <a:solidFill>
                  <a:srgbClr val="7030A0"/>
                </a:solidFill>
                <a:latin typeface="Calibri" panose="020F0502020204030204" pitchFamily="34" charset="0"/>
                <a:cs typeface="Calibri" panose="020F0502020204030204" pitchFamily="34" charset="0"/>
              </a:rPr>
              <a:t>10</a:t>
            </a:r>
            <a:r>
              <a:rPr lang="en-US" sz="1500" b="1" dirty="0">
                <a:solidFill>
                  <a:srgbClr val="7030A0"/>
                </a:solidFill>
                <a:latin typeface="Corbel" panose="020B0503020204020204" pitchFamily="34" charset="0"/>
              </a:rPr>
              <a:t>×</a:t>
            </a:r>
            <a:r>
              <a:rPr lang="en-US" sz="1500" b="1" dirty="0">
                <a:latin typeface="Corbel" panose="020B0503020204020204" pitchFamily="34" charset="0"/>
              </a:rPr>
              <a:t>, </a:t>
            </a:r>
            <a:r>
              <a:rPr lang="en-US" sz="1500" dirty="0">
                <a:latin typeface="Corbel" panose="020B0503020204020204" pitchFamily="34" charset="0"/>
              </a:rPr>
              <a:t>from days to only a few hours.</a:t>
            </a:r>
          </a:p>
          <a:p>
            <a:pPr marL="397800" lvl="1" algn="just">
              <a:buFont typeface="Arial" panose="020B0604020202020204" pitchFamily="34" charset="0"/>
              <a:buChar char="•"/>
            </a:pPr>
            <a:r>
              <a:rPr lang="en-US" sz="1500" dirty="0">
                <a:latin typeface="Corbel" panose="020B0503020204020204" pitchFamily="34" charset="0"/>
              </a:rPr>
              <a:t>Unlike state-of-the-art techniques, we show that </a:t>
            </a:r>
            <a:r>
              <a:rPr lang="en-US" sz="1500" b="1" dirty="0">
                <a:solidFill>
                  <a:srgbClr val="7030A0"/>
                </a:solidFill>
                <a:latin typeface="Corbel" panose="020B0503020204020204" pitchFamily="34" charset="0"/>
              </a:rPr>
              <a:t>classic non-neural network-based models are enough to build an accurate predictor </a:t>
            </a:r>
            <a:r>
              <a:rPr lang="en-US" sz="1500" dirty="0">
                <a:latin typeface="Corbel" panose="020B0503020204020204" pitchFamily="34" charset="0"/>
              </a:rPr>
              <a:t>to evaluate accelerator implementation on an FPGA</a:t>
            </a:r>
          </a:p>
        </p:txBody>
      </p:sp>
    </p:spTree>
    <p:extLst>
      <p:ext uri="{BB962C8B-B14F-4D97-AF65-F5344CB8AC3E}">
        <p14:creationId xmlns:p14="http://schemas.microsoft.com/office/powerpoint/2010/main" val="92111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C99022-89A5-A085-FD4D-9E321C4655B2}"/>
              </a:ext>
            </a:extLst>
          </p:cNvPr>
          <p:cNvPicPr>
            <a:picLocks noChangeAspect="1"/>
          </p:cNvPicPr>
          <p:nvPr/>
        </p:nvPicPr>
        <p:blipFill>
          <a:blip r:embed="rId3"/>
          <a:stretch>
            <a:fillRect/>
          </a:stretch>
        </p:blipFill>
        <p:spPr>
          <a:xfrm>
            <a:off x="706582" y="1536933"/>
            <a:ext cx="7772400" cy="3858337"/>
          </a:xfrm>
          <a:prstGeom prst="rect">
            <a:avLst/>
          </a:prstGeom>
        </p:spPr>
      </p:pic>
      <p:sp>
        <p:nvSpPr>
          <p:cNvPr id="7" name="Rectangle 6">
            <a:extLst>
              <a:ext uri="{FF2B5EF4-FFF2-40B4-BE49-F238E27FC236}">
                <a16:creationId xmlns:a16="http://schemas.microsoft.com/office/drawing/2014/main" id="{5C04ADB0-42D7-2262-0AA1-6D2E261D1B2E}"/>
              </a:ext>
            </a:extLst>
          </p:cNvPr>
          <p:cNvSpPr/>
          <p:nvPr/>
        </p:nvSpPr>
        <p:spPr>
          <a:xfrm>
            <a:off x="1006503" y="3573550"/>
            <a:ext cx="3183948" cy="1532201"/>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5">
            <a:extLst>
              <a:ext uri="{FF2B5EF4-FFF2-40B4-BE49-F238E27FC236}">
                <a16:creationId xmlns:a16="http://schemas.microsoft.com/office/drawing/2014/main" id="{DF408CB0-DF27-A5DA-FE1E-ED3DC07A76F6}"/>
              </a:ext>
            </a:extLst>
          </p:cNvPr>
          <p:cNvSpPr>
            <a:spLocks noGrp="1"/>
          </p:cNvSpPr>
          <p:nvPr>
            <p:ph type="title"/>
          </p:nvPr>
        </p:nvSpPr>
        <p:spPr/>
        <p:txBody>
          <a:bodyPr/>
          <a:lstStyle/>
          <a:p>
            <a:r>
              <a:rPr lang="en-US" sz="4000" dirty="0"/>
              <a:t>Phase 3: Target Model Training</a:t>
            </a:r>
            <a:endParaRPr lang="en-CH" sz="4000" dirty="0"/>
          </a:p>
        </p:txBody>
      </p:sp>
      <p:sp>
        <p:nvSpPr>
          <p:cNvPr id="2" name="Rectangle 1">
            <a:extLst>
              <a:ext uri="{FF2B5EF4-FFF2-40B4-BE49-F238E27FC236}">
                <a16:creationId xmlns:a16="http://schemas.microsoft.com/office/drawing/2014/main" id="{3CB1E4E7-8B97-A166-B5D8-B3BA82BDA05A}"/>
              </a:ext>
            </a:extLst>
          </p:cNvPr>
          <p:cNvSpPr/>
          <p:nvPr/>
        </p:nvSpPr>
        <p:spPr>
          <a:xfrm>
            <a:off x="190528" y="1392381"/>
            <a:ext cx="8425327" cy="2036618"/>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CDB3AD18-9E3E-9FA9-755A-1D4F869838D5}"/>
              </a:ext>
            </a:extLst>
          </p:cNvPr>
          <p:cNvSpPr txBox="1"/>
          <p:nvPr/>
        </p:nvSpPr>
        <p:spPr>
          <a:xfrm>
            <a:off x="820882" y="4934793"/>
            <a:ext cx="2389910" cy="369332"/>
          </a:xfrm>
          <a:prstGeom prst="rect">
            <a:avLst/>
          </a:prstGeom>
          <a:noFill/>
        </p:spPr>
        <p:txBody>
          <a:bodyPr wrap="square">
            <a:spAutoFit/>
          </a:bodyPr>
          <a:lstStyle/>
          <a:p>
            <a:pPr algn="ctr"/>
            <a:r>
              <a:rPr lang="en-CH" b="1" i="1" dirty="0">
                <a:solidFill>
                  <a:schemeClr val="accent1"/>
                </a:solidFill>
                <a:latin typeface="Corbel" panose="020B0503020204020204" pitchFamily="34" charset="0"/>
              </a:rPr>
              <a:t>Target Model Building</a:t>
            </a:r>
          </a:p>
        </p:txBody>
      </p:sp>
      <p:sp>
        <p:nvSpPr>
          <p:cNvPr id="8" name="TextBox 7">
            <a:extLst>
              <a:ext uri="{FF2B5EF4-FFF2-40B4-BE49-F238E27FC236}">
                <a16:creationId xmlns:a16="http://schemas.microsoft.com/office/drawing/2014/main" id="{F3AD646A-0429-49F9-A28D-42732ED47D6F}"/>
              </a:ext>
            </a:extLst>
          </p:cNvPr>
          <p:cNvSpPr txBox="1"/>
          <p:nvPr/>
        </p:nvSpPr>
        <p:spPr>
          <a:xfrm>
            <a:off x="820882" y="5533108"/>
            <a:ext cx="7658100" cy="646331"/>
          </a:xfrm>
          <a:prstGeom prst="rect">
            <a:avLst/>
          </a:prstGeom>
          <a:noFill/>
        </p:spPr>
        <p:txBody>
          <a:bodyPr wrap="square" rtlCol="0">
            <a:spAutoFit/>
          </a:bodyPr>
          <a:lstStyle/>
          <a:p>
            <a:r>
              <a:rPr lang="en-US" dirty="0">
                <a:latin typeface="Corbel" panose="020B0503020204020204" pitchFamily="34" charset="0"/>
              </a:rPr>
              <a:t>Create a </a:t>
            </a:r>
            <a:r>
              <a:rPr lang="en-US" b="1" dirty="0">
                <a:solidFill>
                  <a:schemeClr val="accent2">
                    <a:lumMod val="75000"/>
                  </a:schemeClr>
                </a:solidFill>
                <a:latin typeface="Corbel" panose="020B0503020204020204" pitchFamily="34" charset="0"/>
              </a:rPr>
              <a:t>few-shot learning dataset </a:t>
            </a:r>
            <a:r>
              <a:rPr lang="en-US" dirty="0">
                <a:latin typeface="Corbel" panose="020B0503020204020204" pitchFamily="34" charset="0"/>
              </a:rPr>
              <a:t>to learn the change in distribution for the new environment (application/hardware platform)</a:t>
            </a:r>
            <a:endParaRPr lang="en-US" b="1" dirty="0">
              <a:latin typeface="Corbel" panose="020B0503020204020204" pitchFamily="34" charset="0"/>
            </a:endParaRPr>
          </a:p>
        </p:txBody>
      </p:sp>
      <p:sp>
        <p:nvSpPr>
          <p:cNvPr id="10" name="Rectangle 9">
            <a:extLst>
              <a:ext uri="{FF2B5EF4-FFF2-40B4-BE49-F238E27FC236}">
                <a16:creationId xmlns:a16="http://schemas.microsoft.com/office/drawing/2014/main" id="{A81F57D2-B011-031D-DA02-5F1CC502F1F2}"/>
              </a:ext>
            </a:extLst>
          </p:cNvPr>
          <p:cNvSpPr/>
          <p:nvPr/>
        </p:nvSpPr>
        <p:spPr>
          <a:xfrm>
            <a:off x="4953552" y="3428999"/>
            <a:ext cx="943666" cy="7586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1688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C99022-89A5-A085-FD4D-9E321C4655B2}"/>
              </a:ext>
            </a:extLst>
          </p:cNvPr>
          <p:cNvPicPr>
            <a:picLocks noChangeAspect="1"/>
          </p:cNvPicPr>
          <p:nvPr/>
        </p:nvPicPr>
        <p:blipFill>
          <a:blip r:embed="rId3"/>
          <a:stretch>
            <a:fillRect/>
          </a:stretch>
        </p:blipFill>
        <p:spPr>
          <a:xfrm>
            <a:off x="706582" y="1536933"/>
            <a:ext cx="7772400" cy="3858337"/>
          </a:xfrm>
          <a:prstGeom prst="rect">
            <a:avLst/>
          </a:prstGeom>
        </p:spPr>
      </p:pic>
      <p:sp>
        <p:nvSpPr>
          <p:cNvPr id="7" name="Rectangle 6">
            <a:extLst>
              <a:ext uri="{FF2B5EF4-FFF2-40B4-BE49-F238E27FC236}">
                <a16:creationId xmlns:a16="http://schemas.microsoft.com/office/drawing/2014/main" id="{5C04ADB0-42D7-2262-0AA1-6D2E261D1B2E}"/>
              </a:ext>
            </a:extLst>
          </p:cNvPr>
          <p:cNvSpPr/>
          <p:nvPr/>
        </p:nvSpPr>
        <p:spPr>
          <a:xfrm>
            <a:off x="1006503" y="3573550"/>
            <a:ext cx="3183948" cy="1532201"/>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5">
            <a:extLst>
              <a:ext uri="{FF2B5EF4-FFF2-40B4-BE49-F238E27FC236}">
                <a16:creationId xmlns:a16="http://schemas.microsoft.com/office/drawing/2014/main" id="{DF408CB0-DF27-A5DA-FE1E-ED3DC07A76F6}"/>
              </a:ext>
            </a:extLst>
          </p:cNvPr>
          <p:cNvSpPr>
            <a:spLocks noGrp="1"/>
          </p:cNvSpPr>
          <p:nvPr>
            <p:ph type="title"/>
          </p:nvPr>
        </p:nvSpPr>
        <p:spPr/>
        <p:txBody>
          <a:bodyPr/>
          <a:lstStyle/>
          <a:p>
            <a:r>
              <a:rPr lang="en-US" sz="4000" dirty="0"/>
              <a:t>Phase 3: Target Model Training</a:t>
            </a:r>
            <a:endParaRPr lang="en-CH" sz="3800" dirty="0"/>
          </a:p>
        </p:txBody>
      </p:sp>
      <p:sp>
        <p:nvSpPr>
          <p:cNvPr id="2" name="Rectangle 1">
            <a:extLst>
              <a:ext uri="{FF2B5EF4-FFF2-40B4-BE49-F238E27FC236}">
                <a16:creationId xmlns:a16="http://schemas.microsoft.com/office/drawing/2014/main" id="{3CB1E4E7-8B97-A166-B5D8-B3BA82BDA05A}"/>
              </a:ext>
            </a:extLst>
          </p:cNvPr>
          <p:cNvSpPr/>
          <p:nvPr/>
        </p:nvSpPr>
        <p:spPr>
          <a:xfrm>
            <a:off x="190528" y="1392381"/>
            <a:ext cx="7192237" cy="2036618"/>
          </a:xfrm>
          <a:prstGeom prst="rect">
            <a:avLst/>
          </a:prstGeom>
          <a:solidFill>
            <a:srgbClr val="FFFFFF">
              <a:alpha val="94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CDB3AD18-9E3E-9FA9-755A-1D4F869838D5}"/>
              </a:ext>
            </a:extLst>
          </p:cNvPr>
          <p:cNvSpPr txBox="1"/>
          <p:nvPr/>
        </p:nvSpPr>
        <p:spPr>
          <a:xfrm>
            <a:off x="820882" y="4934793"/>
            <a:ext cx="2389910" cy="369332"/>
          </a:xfrm>
          <a:prstGeom prst="rect">
            <a:avLst/>
          </a:prstGeom>
          <a:noFill/>
        </p:spPr>
        <p:txBody>
          <a:bodyPr wrap="square">
            <a:spAutoFit/>
          </a:bodyPr>
          <a:lstStyle/>
          <a:p>
            <a:pPr algn="ctr"/>
            <a:r>
              <a:rPr lang="en-CH" b="1" i="1" dirty="0">
                <a:solidFill>
                  <a:schemeClr val="accent1"/>
                </a:solidFill>
                <a:latin typeface="Corbel" panose="020B0503020204020204" pitchFamily="34" charset="0"/>
              </a:rPr>
              <a:t>Target Model Building</a:t>
            </a:r>
          </a:p>
        </p:txBody>
      </p:sp>
      <p:sp>
        <p:nvSpPr>
          <p:cNvPr id="10" name="Down Arrow 9">
            <a:extLst>
              <a:ext uri="{FF2B5EF4-FFF2-40B4-BE49-F238E27FC236}">
                <a16:creationId xmlns:a16="http://schemas.microsoft.com/office/drawing/2014/main" id="{4B85E682-0379-0EA9-F81C-72ADE62A5D04}"/>
              </a:ext>
            </a:extLst>
          </p:cNvPr>
          <p:cNvSpPr/>
          <p:nvPr/>
        </p:nvSpPr>
        <p:spPr>
          <a:xfrm>
            <a:off x="7723510" y="3009482"/>
            <a:ext cx="393211" cy="538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4DE3BB0-3BEE-8F1E-8914-54D67CD7692F}"/>
              </a:ext>
            </a:extLst>
          </p:cNvPr>
          <p:cNvSpPr/>
          <p:nvPr/>
        </p:nvSpPr>
        <p:spPr>
          <a:xfrm>
            <a:off x="7386461" y="1952661"/>
            <a:ext cx="1050957" cy="25398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A6495749-FFDD-57DF-5258-C9392DB6E4D4}"/>
              </a:ext>
            </a:extLst>
          </p:cNvPr>
          <p:cNvSpPr txBox="1"/>
          <p:nvPr/>
        </p:nvSpPr>
        <p:spPr>
          <a:xfrm>
            <a:off x="939437" y="5424880"/>
            <a:ext cx="7772400" cy="1200329"/>
          </a:xfrm>
          <a:prstGeom prst="rect">
            <a:avLst/>
          </a:prstGeom>
          <a:noFill/>
        </p:spPr>
        <p:txBody>
          <a:bodyPr wrap="square" rtlCol="0">
            <a:spAutoFit/>
          </a:bodyPr>
          <a:lstStyle/>
          <a:p>
            <a:r>
              <a:rPr lang="en-US" dirty="0">
                <a:latin typeface="Corbel" panose="020B0503020204020204" pitchFamily="34" charset="0"/>
              </a:rPr>
              <a:t>To transfer a model, LEAPER uses:</a:t>
            </a:r>
          </a:p>
          <a:p>
            <a:pPr marL="285750" indent="-285750">
              <a:buClr>
                <a:schemeClr val="tx1"/>
              </a:buClr>
              <a:buFont typeface="Arial" panose="020B0604020202020204" pitchFamily="34" charset="0"/>
              <a:buChar char="•"/>
            </a:pPr>
            <a:r>
              <a:rPr lang="en-US" b="1" dirty="0">
                <a:solidFill>
                  <a:schemeClr val="accent2">
                    <a:lumMod val="75000"/>
                  </a:schemeClr>
                </a:solidFill>
                <a:latin typeface="Corbel" panose="020B0503020204020204" pitchFamily="34" charset="0"/>
              </a:rPr>
              <a:t>Few-shot learning dataset </a:t>
            </a:r>
            <a:r>
              <a:rPr lang="en-US" dirty="0">
                <a:latin typeface="Corbel" panose="020B0503020204020204" pitchFamily="34" charset="0"/>
              </a:rPr>
              <a:t>to train an </a:t>
            </a:r>
            <a:r>
              <a:rPr lang="en-US" b="1" dirty="0">
                <a:solidFill>
                  <a:schemeClr val="accent2">
                    <a:lumMod val="75000"/>
                  </a:schemeClr>
                </a:solidFill>
                <a:latin typeface="Corbel" panose="020B0503020204020204" pitchFamily="34" charset="0"/>
              </a:rPr>
              <a:t>ensemble of transfer learners</a:t>
            </a:r>
          </a:p>
          <a:p>
            <a:pPr marL="285750" indent="-285750">
              <a:buClr>
                <a:schemeClr val="tx1"/>
              </a:buClr>
              <a:buFont typeface="Arial" panose="020B0604020202020204" pitchFamily="34" charset="0"/>
              <a:buChar char="•"/>
            </a:pPr>
            <a:r>
              <a:rPr lang="en-US" b="1" dirty="0">
                <a:solidFill>
                  <a:schemeClr val="accent6">
                    <a:lumMod val="75000"/>
                  </a:schemeClr>
                </a:solidFill>
                <a:latin typeface="Corbel" panose="020B0503020204020204" pitchFamily="34" charset="0"/>
              </a:rPr>
              <a:t>Transfer learner </a:t>
            </a:r>
            <a:r>
              <a:rPr lang="en-US" dirty="0">
                <a:latin typeface="Corbel" panose="020B0503020204020204" pitchFamily="34" charset="0"/>
              </a:rPr>
              <a:t>to perform a </a:t>
            </a:r>
            <a:r>
              <a:rPr lang="en-US" b="1" dirty="0">
                <a:solidFill>
                  <a:schemeClr val="accent6">
                    <a:lumMod val="75000"/>
                  </a:schemeClr>
                </a:solidFill>
                <a:latin typeface="Corbel" panose="020B0503020204020204" pitchFamily="34" charset="0"/>
              </a:rPr>
              <a:t>non-linear transformation of predictions</a:t>
            </a:r>
            <a:r>
              <a:rPr lang="en-US" dirty="0">
                <a:solidFill>
                  <a:schemeClr val="accent6">
                    <a:lumMod val="75000"/>
                  </a:schemeClr>
                </a:solidFill>
                <a:latin typeface="Corbel" panose="020B0503020204020204" pitchFamily="34" charset="0"/>
              </a:rPr>
              <a:t> </a:t>
            </a:r>
            <a:r>
              <a:rPr lang="en-US" b="1" dirty="0">
                <a:solidFill>
                  <a:schemeClr val="accent6">
                    <a:lumMod val="75000"/>
                  </a:schemeClr>
                </a:solidFill>
                <a:latin typeface="Corbel" panose="020B0503020204020204" pitchFamily="34" charset="0"/>
              </a:rPr>
              <a:t>from the base model to the target model</a:t>
            </a:r>
          </a:p>
        </p:txBody>
      </p:sp>
      <p:grpSp>
        <p:nvGrpSpPr>
          <p:cNvPr id="3" name="Group 2">
            <a:extLst>
              <a:ext uri="{FF2B5EF4-FFF2-40B4-BE49-F238E27FC236}">
                <a16:creationId xmlns:a16="http://schemas.microsoft.com/office/drawing/2014/main" id="{F9668D28-69A0-F575-8A50-FD4B468B86A2}"/>
              </a:ext>
            </a:extLst>
          </p:cNvPr>
          <p:cNvGrpSpPr/>
          <p:nvPr/>
        </p:nvGrpSpPr>
        <p:grpSpPr>
          <a:xfrm>
            <a:off x="8121472" y="3060244"/>
            <a:ext cx="1104276" cy="449330"/>
            <a:chOff x="8121472" y="3060244"/>
            <a:chExt cx="1104276" cy="449330"/>
          </a:xfrm>
        </p:grpSpPr>
        <p:sp>
          <p:nvSpPr>
            <p:cNvPr id="8" name="Rounded Rectangle 7">
              <a:extLst>
                <a:ext uri="{FF2B5EF4-FFF2-40B4-BE49-F238E27FC236}">
                  <a16:creationId xmlns:a16="http://schemas.microsoft.com/office/drawing/2014/main" id="{AA4C27BF-90FF-BC59-F66D-74FA6C7C01F8}"/>
                </a:ext>
              </a:extLst>
            </p:cNvPr>
            <p:cNvSpPr/>
            <p:nvPr/>
          </p:nvSpPr>
          <p:spPr>
            <a:xfrm>
              <a:off x="8174631" y="3060244"/>
              <a:ext cx="848298" cy="449330"/>
            </a:xfrm>
            <a:prstGeom prst="roundRect">
              <a:avLst/>
            </a:prstGeom>
            <a:solidFill>
              <a:schemeClr val="accent2">
                <a:lumMod val="20000"/>
                <a:lumOff val="8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57AD466-7F22-2CFF-0634-24CC0EA76A00}"/>
                </a:ext>
              </a:extLst>
            </p:cNvPr>
            <p:cNvSpPr txBox="1"/>
            <p:nvPr/>
          </p:nvSpPr>
          <p:spPr>
            <a:xfrm>
              <a:off x="8121472" y="3073408"/>
              <a:ext cx="1104276" cy="369332"/>
            </a:xfrm>
            <a:prstGeom prst="rect">
              <a:avLst/>
            </a:prstGeom>
            <a:noFill/>
          </p:spPr>
          <p:txBody>
            <a:bodyPr wrap="square">
              <a:spAutoFit/>
            </a:bodyPr>
            <a:lstStyle/>
            <a:p>
              <a:r>
                <a:rPr lang="en-US" sz="1800" b="1" dirty="0">
                  <a:solidFill>
                    <a:srgbClr val="C00000"/>
                  </a:solidFill>
                  <a:latin typeface="Calibri" panose="020F0502020204030204" pitchFamily="34" charset="0"/>
                  <a:cs typeface="Calibri" panose="020F0502020204030204" pitchFamily="34" charset="0"/>
                </a:rPr>
                <a:t>Transfer</a:t>
              </a:r>
              <a:endParaRPr lang="en-CH" dirty="0">
                <a:solidFill>
                  <a:srgbClr val="C00000"/>
                </a:solidFill>
              </a:endParaRPr>
            </a:p>
          </p:txBody>
        </p:sp>
      </p:grpSp>
      <p:sp>
        <p:nvSpPr>
          <p:cNvPr id="13" name="Rectangle 12">
            <a:extLst>
              <a:ext uri="{FF2B5EF4-FFF2-40B4-BE49-F238E27FC236}">
                <a16:creationId xmlns:a16="http://schemas.microsoft.com/office/drawing/2014/main" id="{8FD547CE-3472-07C4-C506-E2F69B28AC38}"/>
              </a:ext>
            </a:extLst>
          </p:cNvPr>
          <p:cNvSpPr/>
          <p:nvPr/>
        </p:nvSpPr>
        <p:spPr>
          <a:xfrm>
            <a:off x="4953552" y="3428999"/>
            <a:ext cx="943666" cy="7586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04441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0D1F9-9212-2D45-90EF-EDC817A9EDDA}"/>
              </a:ext>
            </a:extLst>
          </p:cNvPr>
          <p:cNvSpPr>
            <a:spLocks noGrp="1"/>
          </p:cNvSpPr>
          <p:nvPr>
            <p:ph type="title"/>
          </p:nvPr>
        </p:nvSpPr>
        <p:spPr/>
        <p:txBody>
          <a:bodyPr/>
          <a:lstStyle/>
          <a:p>
            <a:r>
              <a:rPr lang="en-US" sz="4000" dirty="0"/>
              <a:t>Talk Outline</a:t>
            </a:r>
          </a:p>
        </p:txBody>
      </p:sp>
      <p:sp>
        <p:nvSpPr>
          <p:cNvPr id="6" name="Rounded Rectangle 5">
            <a:extLst>
              <a:ext uri="{FF2B5EF4-FFF2-40B4-BE49-F238E27FC236}">
                <a16:creationId xmlns:a16="http://schemas.microsoft.com/office/drawing/2014/main" id="{211133FC-0FE8-0946-AB0D-6EF7893C7DC5}"/>
              </a:ext>
            </a:extLst>
          </p:cNvPr>
          <p:cNvSpPr/>
          <p:nvPr/>
        </p:nvSpPr>
        <p:spPr>
          <a:xfrm>
            <a:off x="169011" y="958164"/>
            <a:ext cx="8823914" cy="897979"/>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panose="020F0502020204030203" pitchFamily="34" charset="77"/>
              </a:rPr>
              <a:t>Motivation</a:t>
            </a:r>
          </a:p>
        </p:txBody>
      </p:sp>
      <p:sp>
        <p:nvSpPr>
          <p:cNvPr id="8" name="Rounded Rectangle 7">
            <a:extLst>
              <a:ext uri="{FF2B5EF4-FFF2-40B4-BE49-F238E27FC236}">
                <a16:creationId xmlns:a16="http://schemas.microsoft.com/office/drawing/2014/main" id="{3A9011E7-C9BC-194E-93C2-6A4DE5AEBD1C}"/>
              </a:ext>
            </a:extLst>
          </p:cNvPr>
          <p:cNvSpPr/>
          <p:nvPr/>
        </p:nvSpPr>
        <p:spPr>
          <a:xfrm>
            <a:off x="160043" y="2422971"/>
            <a:ext cx="8823914" cy="897979"/>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77"/>
              </a:rPr>
              <a:t>LEAPER: Implementation</a:t>
            </a:r>
          </a:p>
        </p:txBody>
      </p:sp>
      <p:sp>
        <p:nvSpPr>
          <p:cNvPr id="9" name="Rounded Rectangle 8">
            <a:extLst>
              <a:ext uri="{FF2B5EF4-FFF2-40B4-BE49-F238E27FC236}">
                <a16:creationId xmlns:a16="http://schemas.microsoft.com/office/drawing/2014/main" id="{57B26EDE-586D-884B-BFE4-2CBBDF1B59B8}"/>
              </a:ext>
            </a:extLst>
          </p:cNvPr>
          <p:cNvSpPr/>
          <p:nvPr/>
        </p:nvSpPr>
        <p:spPr>
          <a:xfrm>
            <a:off x="160043" y="3887778"/>
            <a:ext cx="8823914" cy="897979"/>
          </a:xfrm>
          <a:prstGeom prst="roundRect">
            <a:avLst/>
          </a:prstGeom>
          <a:solidFill>
            <a:srgbClr val="1F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77"/>
              </a:rPr>
              <a:t>Evaluation of LEAPER and Key Results</a:t>
            </a:r>
          </a:p>
        </p:txBody>
      </p:sp>
      <p:sp>
        <p:nvSpPr>
          <p:cNvPr id="10" name="Rounded Rectangle 9">
            <a:extLst>
              <a:ext uri="{FF2B5EF4-FFF2-40B4-BE49-F238E27FC236}">
                <a16:creationId xmlns:a16="http://schemas.microsoft.com/office/drawing/2014/main" id="{33E098C2-A80A-F146-9159-8778760AA3B7}"/>
              </a:ext>
            </a:extLst>
          </p:cNvPr>
          <p:cNvSpPr/>
          <p:nvPr/>
        </p:nvSpPr>
        <p:spPr>
          <a:xfrm>
            <a:off x="160043" y="5352584"/>
            <a:ext cx="8823914" cy="89797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77"/>
              </a:rPr>
              <a:t>Summary</a:t>
            </a:r>
          </a:p>
        </p:txBody>
      </p:sp>
    </p:spTree>
    <p:extLst>
      <p:ext uri="{BB962C8B-B14F-4D97-AF65-F5344CB8AC3E}">
        <p14:creationId xmlns:p14="http://schemas.microsoft.com/office/powerpoint/2010/main" val="729275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a:extLst>
              <a:ext uri="{FF2B5EF4-FFF2-40B4-BE49-F238E27FC236}">
                <a16:creationId xmlns:a16="http://schemas.microsoft.com/office/drawing/2014/main" id="{7DBFEF5D-30F3-3606-BD52-C2452ED164B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20" t="11994" r="7401" b="14234"/>
          <a:stretch/>
        </p:blipFill>
        <p:spPr bwMode="auto">
          <a:xfrm>
            <a:off x="5035269" y="3876322"/>
            <a:ext cx="2525276" cy="1388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BM IT Infrastructure Blog"/>
          <p:cNvPicPr>
            <a:picLocks noChangeAspect="1" noChangeArrowheads="1"/>
          </p:cNvPicPr>
          <p:nvPr/>
        </p:nvPicPr>
        <p:blipFill rotWithShape="1">
          <a:blip r:embed="rId4">
            <a:extLst>
              <a:ext uri="{28A0092B-C50C-407E-A947-70E740481C1C}">
                <a14:useLocalDpi xmlns:a14="http://schemas.microsoft.com/office/drawing/2010/main" val="0"/>
              </a:ext>
            </a:extLst>
          </a:blip>
          <a:srcRect l="8998" t="15263" r="6149" b="7374"/>
          <a:stretch/>
        </p:blipFill>
        <p:spPr bwMode="auto">
          <a:xfrm>
            <a:off x="602575" y="3971974"/>
            <a:ext cx="3137693" cy="11976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FBBFD2-7BD5-4A8E-8909-1EF5F8C5F35F}"/>
              </a:ext>
            </a:extLst>
          </p:cNvPr>
          <p:cNvSpPr>
            <a:spLocks noGrp="1"/>
          </p:cNvSpPr>
          <p:nvPr>
            <p:ph type="title"/>
          </p:nvPr>
        </p:nvSpPr>
        <p:spPr/>
        <p:txBody>
          <a:bodyPr>
            <a:noAutofit/>
          </a:bodyPr>
          <a:lstStyle/>
          <a:p>
            <a:r>
              <a:rPr lang="en-US" sz="4000" dirty="0"/>
              <a:t>Evaluation Methodology (1/2)</a:t>
            </a:r>
          </a:p>
        </p:txBody>
      </p:sp>
      <p:sp>
        <p:nvSpPr>
          <p:cNvPr id="19" name="Content Placeholder 2">
            <a:extLst>
              <a:ext uri="{FF2B5EF4-FFF2-40B4-BE49-F238E27FC236}">
                <a16:creationId xmlns:a16="http://schemas.microsoft.com/office/drawing/2014/main" id="{CAA5A6EF-811F-4E45-957F-E7E906751984}"/>
              </a:ext>
            </a:extLst>
          </p:cNvPr>
          <p:cNvSpPr>
            <a:spLocks noGrp="1"/>
          </p:cNvSpPr>
          <p:nvPr>
            <p:ph idx="1"/>
          </p:nvPr>
        </p:nvSpPr>
        <p:spPr>
          <a:xfrm>
            <a:off x="43507" y="936172"/>
            <a:ext cx="8894602" cy="5704208"/>
          </a:xfrm>
        </p:spPr>
        <p:txBody>
          <a:bodyPr>
            <a:normAutofit fontScale="85000" lnSpcReduction="20000"/>
          </a:bodyPr>
          <a:lstStyle/>
          <a:p>
            <a:r>
              <a:rPr lang="en-US" sz="3000" b="1" dirty="0">
                <a:latin typeface="Corbel" panose="020B0503020204020204" pitchFamily="34" charset="0"/>
                <a:cs typeface="Calibri" panose="020F0502020204030204" pitchFamily="34" charset="0"/>
              </a:rPr>
              <a:t>Goal:</a:t>
            </a:r>
          </a:p>
          <a:p>
            <a:pPr marL="971550" lvl="1" indent="-514350">
              <a:lnSpc>
                <a:spcPct val="110000"/>
              </a:lnSpc>
              <a:spcBef>
                <a:spcPts val="0"/>
              </a:spcBef>
              <a:buFont typeface="+mj-lt"/>
              <a:buAutoNum type="arabicPeriod"/>
            </a:pPr>
            <a:r>
              <a:rPr lang="en-US" sz="2800" dirty="0">
                <a:latin typeface="Corbel" panose="020B0503020204020204" pitchFamily="34" charset="0"/>
              </a:rPr>
              <a:t>Transfer ML-based model </a:t>
            </a:r>
            <a:r>
              <a:rPr lang="en-US" sz="2800" b="1" dirty="0">
                <a:solidFill>
                  <a:srgbClr val="C00000"/>
                </a:solidFill>
                <a:latin typeface="Corbel" panose="020B0503020204020204" pitchFamily="34" charset="0"/>
              </a:rPr>
              <a:t>from edge to cloud platforms</a:t>
            </a:r>
          </a:p>
          <a:p>
            <a:pPr marL="971550" lvl="1" indent="-514350">
              <a:lnSpc>
                <a:spcPct val="110000"/>
              </a:lnSpc>
              <a:spcBef>
                <a:spcPts val="0"/>
              </a:spcBef>
              <a:buFont typeface="+mj-lt"/>
              <a:buAutoNum type="arabicPeriod"/>
            </a:pPr>
            <a:r>
              <a:rPr lang="en-US" sz="2800" dirty="0">
                <a:latin typeface="Corbel" panose="020B0503020204020204" pitchFamily="34" charset="0"/>
              </a:rPr>
              <a:t>Transfer ML-based model </a:t>
            </a:r>
            <a:r>
              <a:rPr lang="en-US" sz="2800" b="1" dirty="0">
                <a:solidFill>
                  <a:srgbClr val="C00000"/>
                </a:solidFill>
                <a:latin typeface="Corbel" panose="020B0503020204020204" pitchFamily="34" charset="0"/>
              </a:rPr>
              <a:t>across applications</a:t>
            </a:r>
          </a:p>
          <a:p>
            <a:pPr marL="971550" lvl="1" indent="-514350">
              <a:lnSpc>
                <a:spcPct val="110000"/>
              </a:lnSpc>
              <a:spcBef>
                <a:spcPts val="0"/>
              </a:spcBef>
              <a:buFont typeface="+mj-lt"/>
              <a:buAutoNum type="arabicPeriod"/>
            </a:pPr>
            <a:r>
              <a:rPr lang="en-US" sz="2800" dirty="0">
                <a:latin typeface="Corbel" panose="020B0503020204020204" pitchFamily="34" charset="0"/>
              </a:rPr>
              <a:t>Predictions of previously </a:t>
            </a:r>
            <a:r>
              <a:rPr lang="en-US" sz="2800" b="1" dirty="0">
                <a:solidFill>
                  <a:srgbClr val="C00000"/>
                </a:solidFill>
                <a:latin typeface="Corbel" panose="020B0503020204020204" pitchFamily="34" charset="0"/>
              </a:rPr>
              <a:t>unseen accelerator optimization options</a:t>
            </a:r>
          </a:p>
          <a:p>
            <a:pPr>
              <a:lnSpc>
                <a:spcPct val="80000"/>
              </a:lnSpc>
            </a:pPr>
            <a:endParaRPr lang="en-US" sz="3000" b="1" dirty="0">
              <a:solidFill>
                <a:srgbClr val="C00000"/>
              </a:solidFill>
              <a:latin typeface="Corbel" panose="020B0503020204020204" pitchFamily="34" charset="0"/>
              <a:cs typeface="Calibri" panose="020F0502020204030204" pitchFamily="34" charset="0"/>
            </a:endParaRPr>
          </a:p>
          <a:p>
            <a:r>
              <a:rPr lang="en-US" sz="3000" b="1" dirty="0" err="1">
                <a:solidFill>
                  <a:srgbClr val="C00000"/>
                </a:solidFill>
                <a:latin typeface="Corbel" panose="020B0503020204020204" pitchFamily="34" charset="0"/>
                <a:cs typeface="Calibri" panose="020F0502020204030204" pitchFamily="34" charset="0"/>
              </a:rPr>
              <a:t>Nimbix</a:t>
            </a:r>
            <a:r>
              <a:rPr lang="en-US" sz="3000" b="1" dirty="0">
                <a:solidFill>
                  <a:srgbClr val="C00000"/>
                </a:solidFill>
                <a:latin typeface="Corbel" panose="020B0503020204020204" pitchFamily="34" charset="0"/>
                <a:cs typeface="Calibri" panose="020F0502020204030204" pitchFamily="34" charset="0"/>
              </a:rPr>
              <a:t> cloud </a:t>
            </a:r>
            <a:r>
              <a:rPr lang="en-US" sz="3000" dirty="0">
                <a:latin typeface="Corbel" panose="020B0503020204020204" pitchFamily="34" charset="0"/>
                <a:cs typeface="Calibri" panose="020F0502020204030204" pitchFamily="34" charset="0"/>
              </a:rPr>
              <a:t>as the  </a:t>
            </a:r>
            <a:r>
              <a:rPr lang="en-US" sz="3000" b="1" dirty="0">
                <a:latin typeface="Corbel" panose="020B0503020204020204" pitchFamily="34" charset="0"/>
                <a:cs typeface="Calibri" panose="020F0502020204030204" pitchFamily="34" charset="0"/>
              </a:rPr>
              <a:t>target</a:t>
            </a:r>
            <a:r>
              <a:rPr lang="en-US" sz="3000" dirty="0">
                <a:latin typeface="Corbel" panose="020B0503020204020204" pitchFamily="34" charset="0"/>
                <a:cs typeface="Calibri" panose="020F0502020204030204" pitchFamily="34" charset="0"/>
              </a:rPr>
              <a:t> </a:t>
            </a:r>
            <a:r>
              <a:rPr lang="en-US" sz="3000" b="1" dirty="0">
                <a:latin typeface="Corbel" panose="020B0503020204020204" pitchFamily="34" charset="0"/>
                <a:cs typeface="Calibri" panose="020F0502020204030204" pitchFamily="34" charset="0"/>
              </a:rPr>
              <a:t>high-end platform </a:t>
            </a:r>
            <a:r>
              <a:rPr lang="en-US" sz="3000" dirty="0">
                <a:latin typeface="Corbel" panose="020B0503020204020204" pitchFamily="34" charset="0"/>
                <a:cs typeface="Calibri" panose="020F0502020204030204" pitchFamily="34" charset="0"/>
              </a:rPr>
              <a:t>with:</a:t>
            </a:r>
          </a:p>
          <a:p>
            <a:pPr lvl="1"/>
            <a:r>
              <a:rPr lang="en-US" dirty="0">
                <a:latin typeface="Calibri" panose="020F0502020204030204" pitchFamily="34" charset="0"/>
                <a:cs typeface="Calibri" panose="020F0502020204030204" pitchFamily="34" charset="0"/>
              </a:rPr>
              <a:t>5</a:t>
            </a:r>
            <a:r>
              <a:rPr lang="en-US" dirty="0">
                <a:latin typeface="Corbel" panose="020B0503020204020204" pitchFamily="34" charset="0"/>
                <a:cs typeface="Calibri" panose="020F0502020204030204" pitchFamily="34" charset="0"/>
              </a:rPr>
              <a:t> FPGA configurations</a:t>
            </a:r>
          </a:p>
          <a:p>
            <a:pPr lvl="1"/>
            <a:r>
              <a:rPr lang="en-US" dirty="0">
                <a:latin typeface="Calibri" panose="020F0502020204030204" pitchFamily="34" charset="0"/>
                <a:cs typeface="Calibri" panose="020F0502020204030204" pitchFamily="34" charset="0"/>
              </a:rPr>
              <a:t>2 </a:t>
            </a:r>
            <a:r>
              <a:rPr lang="en-US" dirty="0">
                <a:latin typeface="Corbel" panose="020B0503020204020204" pitchFamily="34" charset="0"/>
                <a:cs typeface="Calibri" panose="020F0502020204030204" pitchFamily="34" charset="0"/>
              </a:rPr>
              <a:t>CAPI-based interconnects (CAPI</a:t>
            </a:r>
            <a:r>
              <a:rPr lang="en-US" dirty="0">
                <a:latin typeface="Calibri" panose="020F0502020204030204" pitchFamily="34" charset="0"/>
                <a:cs typeface="Calibri" panose="020F0502020204030204" pitchFamily="34" charset="0"/>
              </a:rPr>
              <a:t>1</a:t>
            </a:r>
            <a:r>
              <a:rPr lang="en-US" dirty="0">
                <a:latin typeface="Corbel" panose="020B0503020204020204" pitchFamily="34" charset="0"/>
                <a:cs typeface="Calibri" panose="020F0502020204030204" pitchFamily="34" charset="0"/>
              </a:rPr>
              <a:t>/CAP</a:t>
            </a:r>
            <a:r>
              <a:rPr lang="en-US" dirty="0">
                <a:latin typeface="Calibri" panose="020F0502020204030204" pitchFamily="34" charset="0"/>
                <a:cs typeface="Calibri" panose="020F0502020204030204" pitchFamily="34" charset="0"/>
              </a:rPr>
              <a:t>2</a:t>
            </a:r>
            <a:r>
              <a:rPr lang="en-US" dirty="0">
                <a:latin typeface="Corbel" panose="020B0503020204020204" pitchFamily="34" charset="0"/>
                <a:cs typeface="Calibri" panose="020F0502020204030204" pitchFamily="34" charset="0"/>
              </a:rPr>
              <a:t>)</a:t>
            </a:r>
          </a:p>
          <a:p>
            <a:pPr marL="0" indent="0">
              <a:buNone/>
            </a:pPr>
            <a:endParaRPr lang="en-US" sz="1500" dirty="0">
              <a:latin typeface="Corbel" panose="020B0503020204020204" pitchFamily="34" charset="0"/>
              <a:cs typeface="Calibri" panose="020F0502020204030204" pitchFamily="34" charset="0"/>
            </a:endParaRPr>
          </a:p>
          <a:p>
            <a:pPr marL="0" indent="0">
              <a:buNone/>
            </a:pPr>
            <a:endParaRPr lang="en-US" sz="1500" dirty="0">
              <a:latin typeface="Corbel" panose="020B0503020204020204" pitchFamily="34" charset="0"/>
              <a:cs typeface="Calibri" panose="020F0502020204030204" pitchFamily="34" charset="0"/>
            </a:endParaRPr>
          </a:p>
          <a:p>
            <a:pPr marL="914400" lvl="2" indent="0">
              <a:buNone/>
            </a:pPr>
            <a:r>
              <a:rPr lang="en-US" sz="700" dirty="0">
                <a:latin typeface="Corbel" panose="020B0503020204020204" pitchFamily="34" charset="0"/>
                <a:cs typeface="Calibri" panose="020F0502020204030204" pitchFamily="34" charset="0"/>
              </a:rPr>
              <a:t>		</a:t>
            </a:r>
          </a:p>
          <a:p>
            <a:pPr marL="0" indent="0">
              <a:buNone/>
            </a:pPr>
            <a:r>
              <a:rPr lang="en-US" sz="1500" dirty="0">
                <a:latin typeface="Corbel" panose="020B0503020204020204" pitchFamily="34" charset="0"/>
                <a:cs typeface="Calibri" panose="020F0502020204030204" pitchFamily="34" charset="0"/>
              </a:rPr>
              <a:t>		</a:t>
            </a:r>
          </a:p>
          <a:p>
            <a:pPr marL="0" indent="0">
              <a:buNone/>
            </a:pPr>
            <a:endParaRPr lang="en-US" sz="1500" dirty="0">
              <a:latin typeface="Corbel" panose="020B0503020204020204" pitchFamily="34" charset="0"/>
              <a:cs typeface="Calibri" panose="020F0502020204030204" pitchFamily="34" charset="0"/>
            </a:endParaRPr>
          </a:p>
          <a:p>
            <a:pPr marL="0" indent="0">
              <a:buNone/>
            </a:pPr>
            <a:endParaRPr lang="en-US" sz="1500" dirty="0">
              <a:latin typeface="Corbel" panose="020B0503020204020204" pitchFamily="34" charset="0"/>
              <a:cs typeface="Calibri" panose="020F0502020204030204" pitchFamily="34" charset="0"/>
            </a:endParaRPr>
          </a:p>
          <a:p>
            <a:pPr marL="0" indent="0">
              <a:buNone/>
            </a:pPr>
            <a:endParaRPr lang="en-US" sz="1500" dirty="0">
              <a:latin typeface="Corbel" panose="020B0503020204020204" pitchFamily="34" charset="0"/>
              <a:cs typeface="Calibri" panose="020F0502020204030204" pitchFamily="34" charset="0"/>
            </a:endParaRPr>
          </a:p>
          <a:p>
            <a:endParaRPr lang="en-US" sz="3000" dirty="0">
              <a:solidFill>
                <a:srgbClr val="C00000"/>
              </a:solidFill>
              <a:latin typeface="Corbel" panose="020B0503020204020204" pitchFamily="34" charset="0"/>
              <a:cs typeface="Calibri" panose="020F0502020204030204" pitchFamily="34" charset="0"/>
            </a:endParaRPr>
          </a:p>
          <a:p>
            <a:r>
              <a:rPr lang="en-US" sz="3000" b="1" dirty="0">
                <a:solidFill>
                  <a:srgbClr val="C00000"/>
                </a:solidFill>
                <a:latin typeface="Corbel" panose="020B0503020204020204" pitchFamily="34" charset="0"/>
                <a:cs typeface="Calibri" panose="020F0502020204030204" pitchFamily="34" charset="0"/>
              </a:rPr>
              <a:t>PYNQ-Z</a:t>
            </a:r>
            <a:r>
              <a:rPr lang="en-US" sz="3000" b="1" dirty="0">
                <a:solidFill>
                  <a:srgbClr val="C00000"/>
                </a:solidFill>
                <a:latin typeface="Calibri" panose="020F0502020204030204" pitchFamily="34" charset="0"/>
                <a:cs typeface="Calibri" panose="020F0502020204030204" pitchFamily="34" charset="0"/>
              </a:rPr>
              <a:t>1</a:t>
            </a:r>
            <a:r>
              <a:rPr lang="en-US" sz="3000" b="1" dirty="0">
                <a:solidFill>
                  <a:srgbClr val="C00000"/>
                </a:solidFill>
                <a:latin typeface="Corbel" panose="020B0503020204020204" pitchFamily="34" charset="0"/>
                <a:cs typeface="Calibri" panose="020F0502020204030204" pitchFamily="34" charset="0"/>
              </a:rPr>
              <a:t> ZYNQ </a:t>
            </a:r>
            <a:r>
              <a:rPr lang="en-US" sz="3000" dirty="0">
                <a:latin typeface="Corbel" panose="020B0503020204020204" pitchFamily="34" charset="0"/>
                <a:cs typeface="Calibri" panose="020F0502020204030204" pitchFamily="34" charset="0"/>
              </a:rPr>
              <a:t>as the base </a:t>
            </a:r>
            <a:r>
              <a:rPr lang="en-US" sz="3000" b="1" dirty="0">
                <a:latin typeface="Corbel" panose="020B0503020204020204" pitchFamily="34" charset="0"/>
                <a:cs typeface="Calibri" panose="020F0502020204030204" pitchFamily="34" charset="0"/>
              </a:rPr>
              <a:t>low-end platform</a:t>
            </a:r>
          </a:p>
          <a:p>
            <a:endParaRPr lang="en-US" sz="3000" dirty="0">
              <a:latin typeface="Corbel" panose="020B050302020402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46A7CE0-CA50-4E29-ACDC-6F6FF42444B3}"/>
              </a:ext>
            </a:extLst>
          </p:cNvPr>
          <p:cNvSpPr/>
          <p:nvPr/>
        </p:nvSpPr>
        <p:spPr>
          <a:xfrm>
            <a:off x="1107763" y="5149886"/>
            <a:ext cx="3137693" cy="369332"/>
          </a:xfrm>
          <a:prstGeom prst="rect">
            <a:avLst/>
          </a:prstGeom>
        </p:spPr>
        <p:txBody>
          <a:bodyPr wrap="square">
            <a:spAutoFit/>
          </a:bodyPr>
          <a:lstStyle/>
          <a:p>
            <a:r>
              <a:rPr lang="en-US" b="1" dirty="0">
                <a:solidFill>
                  <a:srgbClr val="264478"/>
                </a:solidFill>
                <a:latin typeface="Corbel" panose="020B0503020204020204" pitchFamily="34" charset="0"/>
              </a:rPr>
              <a:t>POWER</a:t>
            </a:r>
            <a:r>
              <a:rPr lang="en-US" b="1" dirty="0">
                <a:solidFill>
                  <a:srgbClr val="264478"/>
                </a:solidFill>
                <a:latin typeface="Calibri" panose="020F0502020204030204" pitchFamily="34" charset="0"/>
                <a:cs typeface="Calibri" panose="020F0502020204030204" pitchFamily="34" charset="0"/>
              </a:rPr>
              <a:t>9</a:t>
            </a:r>
            <a:r>
              <a:rPr lang="en-US" b="1" dirty="0">
                <a:solidFill>
                  <a:srgbClr val="264478"/>
                </a:solidFill>
                <a:latin typeface="Corbel" panose="020B0503020204020204" pitchFamily="34" charset="0"/>
              </a:rPr>
              <a:t> AC</a:t>
            </a:r>
            <a:r>
              <a:rPr lang="en-US" b="1" dirty="0">
                <a:solidFill>
                  <a:srgbClr val="264478"/>
                </a:solidFill>
                <a:latin typeface="Calibri" panose="020F0502020204030204" pitchFamily="34" charset="0"/>
                <a:cs typeface="Calibri" panose="020F0502020204030204" pitchFamily="34" charset="0"/>
              </a:rPr>
              <a:t>922</a:t>
            </a:r>
            <a:endParaRPr lang="en-US" sz="1100" b="1" dirty="0">
              <a:solidFill>
                <a:srgbClr val="264478"/>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F137E71F-D561-4D9D-B83A-232248175A0E}"/>
              </a:ext>
            </a:extLst>
          </p:cNvPr>
          <p:cNvSpPr/>
          <p:nvPr/>
        </p:nvSpPr>
        <p:spPr>
          <a:xfrm>
            <a:off x="5579101" y="5097226"/>
            <a:ext cx="2183097" cy="369332"/>
          </a:xfrm>
          <a:prstGeom prst="rect">
            <a:avLst/>
          </a:prstGeom>
        </p:spPr>
        <p:txBody>
          <a:bodyPr wrap="square">
            <a:spAutoFit/>
          </a:bodyPr>
          <a:lstStyle/>
          <a:p>
            <a:r>
              <a:rPr lang="en-US" b="1" dirty="0">
                <a:solidFill>
                  <a:srgbClr val="264478"/>
                </a:solidFill>
                <a:latin typeface="Calibri" panose="020F0502020204030204" pitchFamily="34" charset="0"/>
                <a:cs typeface="Calibri" panose="020F0502020204030204" pitchFamily="34" charset="0"/>
              </a:rPr>
              <a:t>High-end FPGA	</a:t>
            </a:r>
            <a:endParaRPr lang="en-US" sz="1100" b="1" dirty="0">
              <a:solidFill>
                <a:srgbClr val="264478"/>
              </a:solidFill>
              <a:latin typeface="Calibri" panose="020F0502020204030204" pitchFamily="34" charset="0"/>
              <a:cs typeface="Calibri" panose="020F0502020204030204" pitchFamily="34" charset="0"/>
            </a:endParaRPr>
          </a:p>
        </p:txBody>
      </p:sp>
      <p:sp>
        <p:nvSpPr>
          <p:cNvPr id="6" name="Arrow: Left-Right 5">
            <a:extLst>
              <a:ext uri="{FF2B5EF4-FFF2-40B4-BE49-F238E27FC236}">
                <a16:creationId xmlns:a16="http://schemas.microsoft.com/office/drawing/2014/main" id="{C596C06C-D46D-4357-87C7-5C65279A2AAB}"/>
              </a:ext>
            </a:extLst>
          </p:cNvPr>
          <p:cNvSpPr/>
          <p:nvPr/>
        </p:nvSpPr>
        <p:spPr>
          <a:xfrm>
            <a:off x="3766772" y="4193537"/>
            <a:ext cx="1357342" cy="502848"/>
          </a:xfrm>
          <a:prstGeom prst="leftRightArrow">
            <a:avLst/>
          </a:prstGeom>
          <a:ln w="9525">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100" b="1" i="1" dirty="0"/>
              <a:t>CAPI</a:t>
            </a:r>
            <a:endParaRPr lang="en-US" sz="1500" b="1" i="1" dirty="0"/>
          </a:p>
        </p:txBody>
      </p:sp>
      <p:pic>
        <p:nvPicPr>
          <p:cNvPr id="5" name="Picture 6" descr="PYNQ-Z1 - Digilent Reference">
            <a:extLst>
              <a:ext uri="{FF2B5EF4-FFF2-40B4-BE49-F238E27FC236}">
                <a16:creationId xmlns:a16="http://schemas.microsoft.com/office/drawing/2014/main" id="{36EFE094-0006-3147-A63A-DAB017357F5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068" t="15336" r="11244" b="14668"/>
          <a:stretch/>
        </p:blipFill>
        <p:spPr bwMode="auto">
          <a:xfrm>
            <a:off x="6987621" y="5445293"/>
            <a:ext cx="1659686" cy="12047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C078BC1-7F51-21B2-E545-011AC9799656}"/>
              </a:ext>
            </a:extLst>
          </p:cNvPr>
          <p:cNvSpPr/>
          <p:nvPr/>
        </p:nvSpPr>
        <p:spPr>
          <a:xfrm>
            <a:off x="6987621" y="6550710"/>
            <a:ext cx="2046977" cy="369332"/>
          </a:xfrm>
          <a:prstGeom prst="rect">
            <a:avLst/>
          </a:prstGeom>
        </p:spPr>
        <p:txBody>
          <a:bodyPr wrap="square">
            <a:spAutoFit/>
          </a:bodyPr>
          <a:lstStyle/>
          <a:p>
            <a:r>
              <a:rPr lang="en-US" b="1" dirty="0">
                <a:solidFill>
                  <a:srgbClr val="264478"/>
                </a:solidFill>
                <a:latin typeface="Calibri" panose="020F0502020204030204" pitchFamily="34" charset="0"/>
                <a:cs typeface="Calibri" panose="020F0502020204030204" pitchFamily="34" charset="0"/>
              </a:rPr>
              <a:t>Low-end FPGA 	</a:t>
            </a:r>
            <a:endParaRPr lang="en-US" sz="1100" b="1" dirty="0">
              <a:solidFill>
                <a:srgbClr val="26447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85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4" grpId="0"/>
      <p:bldP spid="13" grpId="0"/>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BBFD2-7BD5-4A8E-8909-1EF5F8C5F35F}"/>
              </a:ext>
            </a:extLst>
          </p:cNvPr>
          <p:cNvSpPr>
            <a:spLocks noGrp="1"/>
          </p:cNvSpPr>
          <p:nvPr>
            <p:ph type="title"/>
          </p:nvPr>
        </p:nvSpPr>
        <p:spPr/>
        <p:txBody>
          <a:bodyPr>
            <a:noAutofit/>
          </a:bodyPr>
          <a:lstStyle/>
          <a:p>
            <a:r>
              <a:rPr lang="en-US" sz="4000" dirty="0"/>
              <a:t>Evaluation Methodology (2/2)</a:t>
            </a:r>
          </a:p>
        </p:txBody>
      </p:sp>
      <p:sp>
        <p:nvSpPr>
          <p:cNvPr id="19" name="Content Placeholder 2">
            <a:extLst>
              <a:ext uri="{FF2B5EF4-FFF2-40B4-BE49-F238E27FC236}">
                <a16:creationId xmlns:a16="http://schemas.microsoft.com/office/drawing/2014/main" id="{CAA5A6EF-811F-4E45-957F-E7E906751984}"/>
              </a:ext>
            </a:extLst>
          </p:cNvPr>
          <p:cNvSpPr>
            <a:spLocks noGrp="1"/>
          </p:cNvSpPr>
          <p:nvPr>
            <p:ph idx="1"/>
          </p:nvPr>
        </p:nvSpPr>
        <p:spPr>
          <a:xfrm>
            <a:off x="79366" y="936172"/>
            <a:ext cx="8894602" cy="5419543"/>
          </a:xfrm>
        </p:spPr>
        <p:txBody>
          <a:bodyPr>
            <a:normAutofit lnSpcReduction="10000"/>
          </a:bodyPr>
          <a:lstStyle/>
          <a:p>
            <a:r>
              <a:rPr lang="en-US" b="1" dirty="0">
                <a:latin typeface="Calibri" panose="020F0502020204030204" pitchFamily="34" charset="0"/>
                <a:cs typeface="Calibri" panose="020F0502020204030204" pitchFamily="34" charset="0"/>
              </a:rPr>
              <a:t>6 </a:t>
            </a:r>
            <a:r>
              <a:rPr lang="en-US" b="1" dirty="0">
                <a:latin typeface="Corbel" panose="020B0503020204020204" pitchFamily="34" charset="0"/>
                <a:cs typeface="Calibri" panose="020F0502020204030204" pitchFamily="34" charset="0"/>
              </a:rPr>
              <a:t>real-world workloads:</a:t>
            </a:r>
          </a:p>
          <a:p>
            <a:pPr lvl="1"/>
            <a:r>
              <a:rPr lang="en-US" dirty="0">
                <a:latin typeface="Corbel" panose="020B0503020204020204" pitchFamily="34" charset="0"/>
                <a:cs typeface="Calibri" panose="020F0502020204030204" pitchFamily="34" charset="0"/>
              </a:rPr>
              <a:t>Image processing</a:t>
            </a:r>
          </a:p>
          <a:p>
            <a:pPr lvl="2"/>
            <a:r>
              <a:rPr lang="en-US" dirty="0">
                <a:latin typeface="Corbel" panose="020B0503020204020204" pitchFamily="34" charset="0"/>
                <a:cs typeface="Calibri" panose="020F0502020204030204" pitchFamily="34" charset="0"/>
              </a:rPr>
              <a:t>Histogram (HIST)</a:t>
            </a:r>
          </a:p>
          <a:p>
            <a:pPr lvl="2"/>
            <a:r>
              <a:rPr lang="en-US" dirty="0">
                <a:latin typeface="Corbel" panose="020B0503020204020204" pitchFamily="34" charset="0"/>
                <a:cs typeface="Calibri" panose="020F0502020204030204" pitchFamily="34" charset="0"/>
              </a:rPr>
              <a:t>Canny edge detection (CEDD)</a:t>
            </a:r>
          </a:p>
          <a:p>
            <a:pPr lvl="1"/>
            <a:r>
              <a:rPr lang="en-US" dirty="0">
                <a:latin typeface="Corbel" panose="020B0503020204020204" pitchFamily="34" charset="0"/>
                <a:cs typeface="Calibri" panose="020F0502020204030204" pitchFamily="34" charset="0"/>
              </a:rPr>
              <a:t>Machine learning</a:t>
            </a:r>
          </a:p>
          <a:p>
            <a:pPr lvl="2"/>
            <a:r>
              <a:rPr lang="en-US" dirty="0">
                <a:latin typeface="Corbel" panose="020B0503020204020204" pitchFamily="34" charset="0"/>
                <a:cs typeface="Calibri" panose="020F0502020204030204" pitchFamily="34" charset="0"/>
              </a:rPr>
              <a:t>Binary long short-term memory (BLSTM)</a:t>
            </a:r>
          </a:p>
          <a:p>
            <a:pPr lvl="2"/>
            <a:r>
              <a:rPr lang="en-US" dirty="0">
                <a:latin typeface="Corbel" panose="020B0503020204020204" pitchFamily="34" charset="0"/>
                <a:cs typeface="Calibri" panose="020F0502020204030204" pitchFamily="34" charset="0"/>
              </a:rPr>
              <a:t>Digit recognition (DIGIT)</a:t>
            </a:r>
          </a:p>
          <a:p>
            <a:pPr lvl="1"/>
            <a:r>
              <a:rPr lang="en-US" dirty="0">
                <a:latin typeface="Corbel" panose="020B0503020204020204" pitchFamily="34" charset="0"/>
                <a:cs typeface="Calibri" panose="020F0502020204030204" pitchFamily="34" charset="0"/>
              </a:rPr>
              <a:t>Databases:</a:t>
            </a:r>
          </a:p>
          <a:p>
            <a:pPr lvl="2"/>
            <a:r>
              <a:rPr lang="en-US" dirty="0">
                <a:latin typeface="Corbel" panose="020B0503020204020204" pitchFamily="34" charset="0"/>
                <a:cs typeface="Calibri" panose="020F0502020204030204" pitchFamily="34" charset="0"/>
              </a:rPr>
              <a:t>Relational operation (SELECT)</a:t>
            </a:r>
          </a:p>
          <a:p>
            <a:pPr lvl="2"/>
            <a:r>
              <a:rPr lang="en-US" dirty="0">
                <a:latin typeface="Corbel" panose="020B0503020204020204" pitchFamily="34" charset="0"/>
                <a:cs typeface="Calibri" panose="020F0502020204030204" pitchFamily="34" charset="0"/>
              </a:rPr>
              <a:t>Stream compaction (SC)</a:t>
            </a:r>
          </a:p>
          <a:p>
            <a:endParaRPr lang="en-US" dirty="0">
              <a:latin typeface="Corbel" panose="020B0503020204020204" pitchFamily="34" charset="0"/>
              <a:cs typeface="Calibri" panose="020F0502020204030204" pitchFamily="34" charset="0"/>
            </a:endParaRPr>
          </a:p>
          <a:p>
            <a:r>
              <a:rPr lang="en-US" b="1" dirty="0">
                <a:latin typeface="Corbel" panose="020B0503020204020204" pitchFamily="34" charset="0"/>
                <a:cs typeface="Calibri" panose="020F0502020204030204" pitchFamily="34" charset="0"/>
              </a:rPr>
              <a:t>Programming tools:</a:t>
            </a:r>
          </a:p>
          <a:p>
            <a:pPr lvl="1"/>
            <a:r>
              <a:rPr lang="en-US" dirty="0">
                <a:latin typeface="Corbel" panose="020B0503020204020204" pitchFamily="34" charset="0"/>
                <a:cs typeface="Calibri" panose="020F0502020204030204" pitchFamily="34" charset="0"/>
              </a:rPr>
              <a:t>Xilinx design tools (</a:t>
            </a:r>
            <a:r>
              <a:rPr lang="en-US" dirty="0" err="1">
                <a:latin typeface="Corbel" panose="020B0503020204020204" pitchFamily="34" charset="0"/>
                <a:cs typeface="Calibri" panose="020F0502020204030204" pitchFamily="34" charset="0"/>
              </a:rPr>
              <a:t>Vivado</a:t>
            </a:r>
            <a:r>
              <a:rPr lang="en-US" dirty="0">
                <a:latin typeface="Corbel" panose="020B0503020204020204" pitchFamily="34" charset="0"/>
                <a:cs typeface="Calibri" panose="020F0502020204030204" pitchFamily="34" charset="0"/>
              </a:rPr>
              <a:t> and HLS)</a:t>
            </a:r>
          </a:p>
          <a:p>
            <a:pPr lvl="1"/>
            <a:r>
              <a:rPr lang="en-US" dirty="0">
                <a:latin typeface="Corbel" panose="020B0503020204020204" pitchFamily="34" charset="0"/>
                <a:cs typeface="Calibri" panose="020F0502020204030204" pitchFamily="34" charset="0"/>
              </a:rPr>
              <a:t>IBM CAPI-SNAP Framework</a:t>
            </a:r>
          </a:p>
        </p:txBody>
      </p:sp>
    </p:spTree>
    <p:extLst>
      <p:ext uri="{BB962C8B-B14F-4D97-AF65-F5344CB8AC3E}">
        <p14:creationId xmlns:p14="http://schemas.microsoft.com/office/powerpoint/2010/main" val="228643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5C2617-2051-EA97-EDE6-279C367EA71A}"/>
              </a:ext>
            </a:extLst>
          </p:cNvPr>
          <p:cNvSpPr>
            <a:spLocks noGrp="1"/>
          </p:cNvSpPr>
          <p:nvPr>
            <p:ph idx="1"/>
          </p:nvPr>
        </p:nvSpPr>
        <p:spPr/>
        <p:txBody>
          <a:bodyPr/>
          <a:lstStyle/>
          <a:p>
            <a:r>
              <a:rPr lang="en-US" sz="2800" dirty="0">
                <a:latin typeface="Corbel" panose="020B0503020204020204" pitchFamily="34" charset="0"/>
              </a:rPr>
              <a:t>Transfer from </a:t>
            </a:r>
            <a:r>
              <a:rPr lang="en-US" sz="2800" b="1" dirty="0">
                <a:solidFill>
                  <a:schemeClr val="accent2">
                    <a:lumMod val="75000"/>
                  </a:schemeClr>
                </a:solidFill>
                <a:latin typeface="Corbel" panose="020B0503020204020204" pitchFamily="34" charset="0"/>
              </a:rPr>
              <a:t>low-end edge PYNQ-Z</a:t>
            </a:r>
            <a:r>
              <a:rPr lang="en-US" sz="2800" b="1" dirty="0">
                <a:solidFill>
                  <a:schemeClr val="accent2">
                    <a:lumMod val="75000"/>
                  </a:schemeClr>
                </a:solidFill>
                <a:latin typeface="Calibri" panose="020F0502020204030204" pitchFamily="34" charset="0"/>
                <a:cs typeface="Calibri" panose="020F0502020204030204" pitchFamily="34" charset="0"/>
              </a:rPr>
              <a:t>1</a:t>
            </a:r>
            <a:r>
              <a:rPr lang="en-US" sz="2800" b="1" dirty="0">
                <a:solidFill>
                  <a:schemeClr val="accent2">
                    <a:lumMod val="75000"/>
                  </a:schemeClr>
                </a:solidFill>
                <a:latin typeface="Corbel" panose="020B0503020204020204" pitchFamily="34" charset="0"/>
              </a:rPr>
              <a:t> board </a:t>
            </a:r>
            <a:r>
              <a:rPr lang="en-US" sz="2800" dirty="0">
                <a:latin typeface="Corbel" panose="020B0503020204020204" pitchFamily="34" charset="0"/>
              </a:rPr>
              <a:t>to</a:t>
            </a:r>
            <a:r>
              <a:rPr lang="en-US" sz="2800" dirty="0">
                <a:solidFill>
                  <a:schemeClr val="accent2">
                    <a:lumMod val="50000"/>
                  </a:schemeClr>
                </a:solidFill>
                <a:latin typeface="Corbel" panose="020B0503020204020204" pitchFamily="34" charset="0"/>
              </a:rPr>
              <a:t>         </a:t>
            </a:r>
            <a:r>
              <a:rPr lang="en-US" sz="2800" b="1" dirty="0">
                <a:solidFill>
                  <a:schemeClr val="accent2">
                    <a:lumMod val="75000"/>
                  </a:schemeClr>
                </a:solidFill>
                <a:latin typeface="Corbel" panose="020B0503020204020204" pitchFamily="34" charset="0"/>
              </a:rPr>
              <a:t>high-end cloud FPGA-based systems</a:t>
            </a:r>
          </a:p>
          <a:p>
            <a:endParaRPr lang="en-CH" dirty="0">
              <a:latin typeface="Corbel" panose="020B0503020204020204" pitchFamily="34" charset="0"/>
            </a:endParaRPr>
          </a:p>
        </p:txBody>
      </p:sp>
      <p:graphicFrame>
        <p:nvGraphicFramePr>
          <p:cNvPr id="6" name="Chart 5">
            <a:extLst>
              <a:ext uri="{FF2B5EF4-FFF2-40B4-BE49-F238E27FC236}">
                <a16:creationId xmlns:a16="http://schemas.microsoft.com/office/drawing/2014/main" id="{CEAEFF7B-2C3F-E34B-A6BE-43EE2B911A26}"/>
              </a:ext>
            </a:extLst>
          </p:cNvPr>
          <p:cNvGraphicFramePr>
            <a:graphicFrameLocks/>
          </p:cNvGraphicFramePr>
          <p:nvPr>
            <p:extLst>
              <p:ext uri="{D42A27DB-BD31-4B8C-83A1-F6EECF244321}">
                <p14:modId xmlns:p14="http://schemas.microsoft.com/office/powerpoint/2010/main" val="2137482171"/>
              </p:ext>
            </p:extLst>
          </p:nvPr>
        </p:nvGraphicFramePr>
        <p:xfrm>
          <a:off x="402963" y="2280048"/>
          <a:ext cx="8338073" cy="327856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F04B4846-C150-9089-5504-DA67660713FF}"/>
              </a:ext>
            </a:extLst>
          </p:cNvPr>
          <p:cNvSpPr/>
          <p:nvPr/>
        </p:nvSpPr>
        <p:spPr>
          <a:xfrm>
            <a:off x="1506071" y="2516355"/>
            <a:ext cx="296225" cy="26519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itle 3">
            <a:extLst>
              <a:ext uri="{FF2B5EF4-FFF2-40B4-BE49-F238E27FC236}">
                <a16:creationId xmlns:a16="http://schemas.microsoft.com/office/drawing/2014/main" id="{CDD3F827-1869-2915-1A7C-3EFC1DCEC41D}"/>
              </a:ext>
            </a:extLst>
          </p:cNvPr>
          <p:cNvSpPr>
            <a:spLocks noGrp="1"/>
          </p:cNvSpPr>
          <p:nvPr>
            <p:ph type="title"/>
          </p:nvPr>
        </p:nvSpPr>
        <p:spPr>
          <a:xfrm>
            <a:off x="0" y="141386"/>
            <a:ext cx="9226001" cy="606084"/>
          </a:xfrm>
        </p:spPr>
        <p:txBody>
          <a:bodyPr/>
          <a:lstStyle/>
          <a:p>
            <a:r>
              <a:rPr lang="en-CH" sz="3200" dirty="0"/>
              <a:t>Performance Prediction: Transfer From Edge to Cloud</a:t>
            </a:r>
          </a:p>
        </p:txBody>
      </p:sp>
      <p:sp>
        <p:nvSpPr>
          <p:cNvPr id="9" name="Rectangle 8">
            <a:extLst>
              <a:ext uri="{FF2B5EF4-FFF2-40B4-BE49-F238E27FC236}">
                <a16:creationId xmlns:a16="http://schemas.microsoft.com/office/drawing/2014/main" id="{6C486B61-884C-2C06-8A5A-5A9A09316F78}"/>
              </a:ext>
            </a:extLst>
          </p:cNvPr>
          <p:cNvSpPr/>
          <p:nvPr/>
        </p:nvSpPr>
        <p:spPr>
          <a:xfrm>
            <a:off x="2609178" y="2516354"/>
            <a:ext cx="1830299" cy="26519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85664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5C2617-2051-EA97-EDE6-279C367EA71A}"/>
              </a:ext>
            </a:extLst>
          </p:cNvPr>
          <p:cNvSpPr>
            <a:spLocks noGrp="1"/>
          </p:cNvSpPr>
          <p:nvPr>
            <p:ph idx="1"/>
          </p:nvPr>
        </p:nvSpPr>
        <p:spPr/>
        <p:txBody>
          <a:bodyPr/>
          <a:lstStyle/>
          <a:p>
            <a:r>
              <a:rPr lang="en-US" sz="2800" dirty="0">
                <a:latin typeface="Corbel" panose="020B0503020204020204" pitchFamily="34" charset="0"/>
              </a:rPr>
              <a:t>Transfer from </a:t>
            </a:r>
            <a:r>
              <a:rPr lang="en-US" sz="2800" b="1" dirty="0">
                <a:solidFill>
                  <a:schemeClr val="accent2">
                    <a:lumMod val="75000"/>
                  </a:schemeClr>
                </a:solidFill>
                <a:latin typeface="Corbel" panose="020B0503020204020204" pitchFamily="34" charset="0"/>
              </a:rPr>
              <a:t>low-end edge PYNQ-Z</a:t>
            </a:r>
            <a:r>
              <a:rPr lang="en-US" sz="2800" b="1" dirty="0">
                <a:solidFill>
                  <a:schemeClr val="accent2">
                    <a:lumMod val="75000"/>
                  </a:schemeClr>
                </a:solidFill>
                <a:latin typeface="Calibri" panose="020F0502020204030204" pitchFamily="34" charset="0"/>
                <a:cs typeface="Calibri" panose="020F0502020204030204" pitchFamily="34" charset="0"/>
              </a:rPr>
              <a:t>1</a:t>
            </a:r>
            <a:r>
              <a:rPr lang="en-US" sz="2800" b="1" dirty="0">
                <a:solidFill>
                  <a:schemeClr val="accent2">
                    <a:lumMod val="75000"/>
                  </a:schemeClr>
                </a:solidFill>
                <a:latin typeface="Corbel" panose="020B0503020204020204" pitchFamily="34" charset="0"/>
              </a:rPr>
              <a:t> board </a:t>
            </a:r>
            <a:r>
              <a:rPr lang="en-US" sz="2800" dirty="0">
                <a:latin typeface="Corbel" panose="020B0503020204020204" pitchFamily="34" charset="0"/>
              </a:rPr>
              <a:t>to</a:t>
            </a:r>
            <a:r>
              <a:rPr lang="en-US" sz="2800" dirty="0">
                <a:solidFill>
                  <a:schemeClr val="accent2">
                    <a:lumMod val="50000"/>
                  </a:schemeClr>
                </a:solidFill>
                <a:latin typeface="Corbel" panose="020B0503020204020204" pitchFamily="34" charset="0"/>
              </a:rPr>
              <a:t>         </a:t>
            </a:r>
            <a:r>
              <a:rPr lang="en-US" sz="2800" b="1" dirty="0">
                <a:solidFill>
                  <a:schemeClr val="accent2">
                    <a:lumMod val="75000"/>
                  </a:schemeClr>
                </a:solidFill>
                <a:latin typeface="Corbel" panose="020B0503020204020204" pitchFamily="34" charset="0"/>
              </a:rPr>
              <a:t>high-end cloud FPGA-based systems</a:t>
            </a:r>
          </a:p>
          <a:p>
            <a:endParaRPr lang="en-CH" dirty="0">
              <a:latin typeface="Corbel" panose="020B0503020204020204" pitchFamily="34" charset="0"/>
            </a:endParaRPr>
          </a:p>
        </p:txBody>
      </p:sp>
      <p:graphicFrame>
        <p:nvGraphicFramePr>
          <p:cNvPr id="6" name="Chart 5">
            <a:extLst>
              <a:ext uri="{FF2B5EF4-FFF2-40B4-BE49-F238E27FC236}">
                <a16:creationId xmlns:a16="http://schemas.microsoft.com/office/drawing/2014/main" id="{CEAEFF7B-2C3F-E34B-A6BE-43EE2B911A26}"/>
              </a:ext>
            </a:extLst>
          </p:cNvPr>
          <p:cNvGraphicFramePr>
            <a:graphicFrameLocks/>
          </p:cNvGraphicFramePr>
          <p:nvPr/>
        </p:nvGraphicFramePr>
        <p:xfrm>
          <a:off x="402963" y="2280048"/>
          <a:ext cx="8338073" cy="327856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F04B4846-C150-9089-5504-DA67660713FF}"/>
              </a:ext>
            </a:extLst>
          </p:cNvPr>
          <p:cNvSpPr/>
          <p:nvPr/>
        </p:nvSpPr>
        <p:spPr>
          <a:xfrm>
            <a:off x="1506071" y="2516355"/>
            <a:ext cx="296225" cy="26519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itle 3">
            <a:extLst>
              <a:ext uri="{FF2B5EF4-FFF2-40B4-BE49-F238E27FC236}">
                <a16:creationId xmlns:a16="http://schemas.microsoft.com/office/drawing/2014/main" id="{CDD3F827-1869-2915-1A7C-3EFC1DCEC41D}"/>
              </a:ext>
            </a:extLst>
          </p:cNvPr>
          <p:cNvSpPr>
            <a:spLocks noGrp="1"/>
          </p:cNvSpPr>
          <p:nvPr>
            <p:ph type="title"/>
          </p:nvPr>
        </p:nvSpPr>
        <p:spPr>
          <a:xfrm>
            <a:off x="0" y="141386"/>
            <a:ext cx="9226001" cy="606084"/>
          </a:xfrm>
        </p:spPr>
        <p:txBody>
          <a:bodyPr/>
          <a:lstStyle/>
          <a:p>
            <a:r>
              <a:rPr lang="en-CH" sz="3200" dirty="0"/>
              <a:t>Performance Prediction: Transfer From Edge to Cloud</a:t>
            </a:r>
          </a:p>
        </p:txBody>
      </p:sp>
      <p:sp>
        <p:nvSpPr>
          <p:cNvPr id="9" name="Rectangle 8">
            <a:extLst>
              <a:ext uri="{FF2B5EF4-FFF2-40B4-BE49-F238E27FC236}">
                <a16:creationId xmlns:a16="http://schemas.microsoft.com/office/drawing/2014/main" id="{6C486B61-884C-2C06-8A5A-5A9A09316F78}"/>
              </a:ext>
            </a:extLst>
          </p:cNvPr>
          <p:cNvSpPr/>
          <p:nvPr/>
        </p:nvSpPr>
        <p:spPr>
          <a:xfrm>
            <a:off x="2609178" y="2516354"/>
            <a:ext cx="1830299" cy="26519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ectangle 2">
            <a:extLst>
              <a:ext uri="{FF2B5EF4-FFF2-40B4-BE49-F238E27FC236}">
                <a16:creationId xmlns:a16="http://schemas.microsoft.com/office/drawing/2014/main" id="{C5AB07BB-BD00-F517-B09D-A6FBD1EF3F75}"/>
              </a:ext>
            </a:extLst>
          </p:cNvPr>
          <p:cNvSpPr/>
          <p:nvPr/>
        </p:nvSpPr>
        <p:spPr>
          <a:xfrm>
            <a:off x="40114" y="858814"/>
            <a:ext cx="8717724" cy="5496901"/>
          </a:xfrm>
          <a:prstGeom prst="rect">
            <a:avLst/>
          </a:prstGeom>
          <a:solidFill>
            <a:srgbClr val="FFFFF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C2C65A6-4F81-D04E-4AE4-7506BF9DEFA0}"/>
              </a:ext>
            </a:extLst>
          </p:cNvPr>
          <p:cNvSpPr/>
          <p:nvPr/>
        </p:nvSpPr>
        <p:spPr>
          <a:xfrm>
            <a:off x="45942" y="4102910"/>
            <a:ext cx="9011843" cy="1407270"/>
          </a:xfrm>
          <a:prstGeom prst="roundRect">
            <a:avLst>
              <a:gd name="adj" fmla="val 6884"/>
            </a:avLst>
          </a:prstGeom>
          <a:solidFill>
            <a:schemeClr val="accent1"/>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BFF01"/>
                </a:solidFill>
                <a:latin typeface="Corbel" panose="020B0503020204020204" pitchFamily="34" charset="0"/>
              </a:rPr>
              <a:t>Reduces </a:t>
            </a:r>
            <a:r>
              <a:rPr lang="en-US" sz="3200" b="1" dirty="0">
                <a:solidFill>
                  <a:srgbClr val="FFFF00"/>
                </a:solidFill>
                <a:latin typeface="Corbel" panose="020B0503020204020204" pitchFamily="34" charset="0"/>
              </a:rPr>
              <a:t>design-space exploration time                  </a:t>
            </a:r>
            <a:r>
              <a:rPr lang="en-US" sz="3200" b="1" dirty="0">
                <a:solidFill>
                  <a:schemeClr val="bg1"/>
                </a:solidFill>
                <a:latin typeface="Corbel" panose="020B0503020204020204" pitchFamily="34" charset="0"/>
              </a:rPr>
              <a:t>by </a:t>
            </a:r>
            <a:r>
              <a:rPr lang="en-US" sz="3200" b="1" dirty="0">
                <a:solidFill>
                  <a:srgbClr val="FBFF01"/>
                </a:solidFill>
                <a:latin typeface="Corbel" panose="020B0503020204020204" pitchFamily="34" charset="0"/>
              </a:rPr>
              <a:t> 10x than training from scratch</a:t>
            </a:r>
            <a:r>
              <a:rPr lang="en-US" sz="3200" b="1" dirty="0">
                <a:solidFill>
                  <a:schemeClr val="bg1"/>
                </a:solidFill>
                <a:latin typeface="Corbel" panose="020B0503020204020204" pitchFamily="34" charset="0"/>
              </a:rPr>
              <a:t> </a:t>
            </a:r>
          </a:p>
          <a:p>
            <a:pPr algn="ctr"/>
            <a:r>
              <a:rPr lang="en-US" sz="3200" b="1" dirty="0">
                <a:solidFill>
                  <a:schemeClr val="bg1"/>
                </a:solidFill>
                <a:latin typeface="Corbel" panose="020B0503020204020204" pitchFamily="34" charset="0"/>
              </a:rPr>
              <a:t>(from days to only a few hours)</a:t>
            </a:r>
            <a:endParaRPr lang="en-US" sz="2400" dirty="0">
              <a:solidFill>
                <a:schemeClr val="bg1"/>
              </a:solidFill>
              <a:latin typeface="Corbel" panose="020B0503020204020204" pitchFamily="34" charset="0"/>
            </a:endParaRPr>
          </a:p>
        </p:txBody>
      </p:sp>
      <p:sp>
        <p:nvSpPr>
          <p:cNvPr id="10" name="Rounded Rectangle 9">
            <a:extLst>
              <a:ext uri="{FF2B5EF4-FFF2-40B4-BE49-F238E27FC236}">
                <a16:creationId xmlns:a16="http://schemas.microsoft.com/office/drawing/2014/main" id="{AA8DBE82-DEA3-CFC9-4642-E906DD498A8F}"/>
              </a:ext>
            </a:extLst>
          </p:cNvPr>
          <p:cNvSpPr/>
          <p:nvPr/>
        </p:nvSpPr>
        <p:spPr>
          <a:xfrm>
            <a:off x="45942" y="1347820"/>
            <a:ext cx="9011843" cy="1407270"/>
          </a:xfrm>
          <a:prstGeom prst="roundRect">
            <a:avLst>
              <a:gd name="adj" fmla="val 6884"/>
            </a:avLst>
          </a:prstGeom>
          <a:solidFill>
            <a:schemeClr val="accent1"/>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Corbel" panose="020B0503020204020204" pitchFamily="34" charset="0"/>
              </a:rPr>
              <a:t>LEAPER </a:t>
            </a:r>
            <a:r>
              <a:rPr lang="en-US" sz="3200" b="1" dirty="0">
                <a:solidFill>
                  <a:schemeClr val="bg1"/>
                </a:solidFill>
                <a:latin typeface="Corbel" panose="020B0503020204020204" pitchFamily="34" charset="0"/>
              </a:rPr>
              <a:t>can effectively transfer model from    </a:t>
            </a:r>
            <a:r>
              <a:rPr lang="en-US" sz="3200" b="1" dirty="0">
                <a:solidFill>
                  <a:srgbClr val="FBFF01"/>
                </a:solidFill>
                <a:latin typeface="Corbel" panose="020B0503020204020204" pitchFamily="34" charset="0"/>
              </a:rPr>
              <a:t>edge to cloud platform </a:t>
            </a:r>
            <a:r>
              <a:rPr lang="en-US" sz="3200" b="1" dirty="0">
                <a:solidFill>
                  <a:schemeClr val="bg1"/>
                </a:solidFill>
                <a:latin typeface="Corbel" panose="020B0503020204020204" pitchFamily="34" charset="0"/>
              </a:rPr>
              <a:t>using only 5-10 samples</a:t>
            </a:r>
            <a:endParaRPr lang="en-US" sz="2400" dirty="0">
              <a:solidFill>
                <a:schemeClr val="bg1"/>
              </a:solidFill>
              <a:latin typeface="Corbel" panose="020B0503020204020204" pitchFamily="34" charset="0"/>
            </a:endParaRPr>
          </a:p>
        </p:txBody>
      </p:sp>
    </p:spTree>
    <p:extLst>
      <p:ext uri="{BB962C8B-B14F-4D97-AF65-F5344CB8AC3E}">
        <p14:creationId xmlns:p14="http://schemas.microsoft.com/office/powerpoint/2010/main" val="181263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9DF31F5-1F08-5F3A-E878-7CE6430B6F4B}"/>
              </a:ext>
            </a:extLst>
          </p:cNvPr>
          <p:cNvSpPr>
            <a:spLocks noGrp="1"/>
          </p:cNvSpPr>
          <p:nvPr>
            <p:ph idx="1"/>
          </p:nvPr>
        </p:nvSpPr>
        <p:spPr/>
        <p:txBody>
          <a:bodyPr/>
          <a:lstStyle/>
          <a:p>
            <a:r>
              <a:rPr lang="en-US" sz="2800" dirty="0">
                <a:latin typeface="Corbel" panose="020B0503020204020204" pitchFamily="34" charset="0"/>
              </a:rPr>
              <a:t>Transfer </a:t>
            </a:r>
            <a:r>
              <a:rPr lang="en-US" sz="2800" b="1" dirty="0">
                <a:solidFill>
                  <a:schemeClr val="accent2">
                    <a:lumMod val="75000"/>
                  </a:schemeClr>
                </a:solidFill>
                <a:latin typeface="Corbel" panose="020B0503020204020204" pitchFamily="34" charset="0"/>
              </a:rPr>
              <a:t>across applications </a:t>
            </a:r>
            <a:r>
              <a:rPr lang="en-US" sz="2800" dirty="0">
                <a:latin typeface="Corbel" panose="020B0503020204020204" pitchFamily="34" charset="0"/>
              </a:rPr>
              <a:t>on </a:t>
            </a:r>
            <a:r>
              <a:rPr lang="en-US" sz="2800" b="1" dirty="0">
                <a:solidFill>
                  <a:schemeClr val="accent2">
                    <a:lumMod val="75000"/>
                  </a:schemeClr>
                </a:solidFill>
                <a:latin typeface="Corbel" panose="020B0503020204020204" pitchFamily="34" charset="0"/>
              </a:rPr>
              <a:t>low-end edge PYNQ-Z</a:t>
            </a:r>
            <a:r>
              <a:rPr lang="en-US" sz="2800" b="1" dirty="0">
                <a:solidFill>
                  <a:schemeClr val="accent2">
                    <a:lumMod val="75000"/>
                  </a:schemeClr>
                </a:solidFill>
                <a:latin typeface="Calibri" panose="020F0502020204030204" pitchFamily="34" charset="0"/>
                <a:cs typeface="Calibri" panose="020F0502020204030204" pitchFamily="34" charset="0"/>
              </a:rPr>
              <a:t>1</a:t>
            </a:r>
            <a:r>
              <a:rPr lang="en-US" sz="2800" b="1" dirty="0">
                <a:solidFill>
                  <a:schemeClr val="accent2">
                    <a:lumMod val="75000"/>
                  </a:schemeClr>
                </a:solidFill>
                <a:latin typeface="Corbel" panose="020B0503020204020204" pitchFamily="34" charset="0"/>
              </a:rPr>
              <a:t> board</a:t>
            </a:r>
          </a:p>
          <a:p>
            <a:endParaRPr lang="en-CH" dirty="0"/>
          </a:p>
        </p:txBody>
      </p:sp>
      <p:graphicFrame>
        <p:nvGraphicFramePr>
          <p:cNvPr id="3" name="Chart 2">
            <a:extLst>
              <a:ext uri="{FF2B5EF4-FFF2-40B4-BE49-F238E27FC236}">
                <a16:creationId xmlns:a16="http://schemas.microsoft.com/office/drawing/2014/main" id="{9AC5AA94-A549-8E4A-B178-F4D14D12AD95}"/>
              </a:ext>
            </a:extLst>
          </p:cNvPr>
          <p:cNvGraphicFramePr>
            <a:graphicFrameLocks/>
          </p:cNvGraphicFramePr>
          <p:nvPr>
            <p:extLst>
              <p:ext uri="{D42A27DB-BD31-4B8C-83A1-F6EECF244321}">
                <p14:modId xmlns:p14="http://schemas.microsoft.com/office/powerpoint/2010/main" val="1291877351"/>
              </p:ext>
            </p:extLst>
          </p:nvPr>
        </p:nvGraphicFramePr>
        <p:xfrm>
          <a:off x="169011" y="2540789"/>
          <a:ext cx="8750360" cy="3381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a:extLst>
              <a:ext uri="{FF2B5EF4-FFF2-40B4-BE49-F238E27FC236}">
                <a16:creationId xmlns:a16="http://schemas.microsoft.com/office/drawing/2014/main" id="{214A07D8-429F-78B0-1F3D-CC32E272E797}"/>
              </a:ext>
            </a:extLst>
          </p:cNvPr>
          <p:cNvSpPr>
            <a:spLocks noGrp="1"/>
          </p:cNvSpPr>
          <p:nvPr>
            <p:ph type="title"/>
          </p:nvPr>
        </p:nvSpPr>
        <p:spPr/>
        <p:txBody>
          <a:bodyPr/>
          <a:lstStyle/>
          <a:p>
            <a:endParaRPr lang="en-CH"/>
          </a:p>
        </p:txBody>
      </p:sp>
      <p:sp>
        <p:nvSpPr>
          <p:cNvPr id="10" name="Title 3">
            <a:extLst>
              <a:ext uri="{FF2B5EF4-FFF2-40B4-BE49-F238E27FC236}">
                <a16:creationId xmlns:a16="http://schemas.microsoft.com/office/drawing/2014/main" id="{0957D7B2-5993-A5D4-348F-746EAE41AEBF}"/>
              </a:ext>
            </a:extLst>
          </p:cNvPr>
          <p:cNvSpPr txBox="1">
            <a:spLocks/>
          </p:cNvSpPr>
          <p:nvPr/>
        </p:nvSpPr>
        <p:spPr>
          <a:xfrm>
            <a:off x="0" y="141386"/>
            <a:ext cx="9226001" cy="6060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1" i="0" kern="1200">
                <a:solidFill>
                  <a:schemeClr val="tx1"/>
                </a:solidFill>
                <a:latin typeface="Calibri" panose="020F0502020204030204" pitchFamily="34" charset="0"/>
                <a:ea typeface="+mj-ea"/>
                <a:cs typeface="Calibri" panose="020F0502020204030204" pitchFamily="34" charset="0"/>
              </a:defRPr>
            </a:lvl1pPr>
          </a:lstStyle>
          <a:p>
            <a:r>
              <a:rPr lang="en-CH" sz="3200"/>
              <a:t>Performance Prediction: Transfer Across Applications</a:t>
            </a:r>
            <a:endParaRPr lang="en-CH" sz="3200" dirty="0"/>
          </a:p>
        </p:txBody>
      </p:sp>
    </p:spTree>
    <p:extLst>
      <p:ext uri="{BB962C8B-B14F-4D97-AF65-F5344CB8AC3E}">
        <p14:creationId xmlns:p14="http://schemas.microsoft.com/office/powerpoint/2010/main" val="124493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9DF31F5-1F08-5F3A-E878-7CE6430B6F4B}"/>
              </a:ext>
            </a:extLst>
          </p:cNvPr>
          <p:cNvSpPr>
            <a:spLocks noGrp="1"/>
          </p:cNvSpPr>
          <p:nvPr>
            <p:ph idx="1"/>
          </p:nvPr>
        </p:nvSpPr>
        <p:spPr/>
        <p:txBody>
          <a:bodyPr/>
          <a:lstStyle/>
          <a:p>
            <a:r>
              <a:rPr lang="en-US" sz="2800" dirty="0">
                <a:latin typeface="Corbel" panose="020B0503020204020204" pitchFamily="34" charset="0"/>
              </a:rPr>
              <a:t>Transfer </a:t>
            </a:r>
            <a:r>
              <a:rPr lang="en-US" sz="2800" b="1" dirty="0">
                <a:solidFill>
                  <a:schemeClr val="accent2">
                    <a:lumMod val="75000"/>
                  </a:schemeClr>
                </a:solidFill>
                <a:latin typeface="Corbel" panose="020B0503020204020204" pitchFamily="34" charset="0"/>
              </a:rPr>
              <a:t>across applications </a:t>
            </a:r>
            <a:r>
              <a:rPr lang="en-US" sz="2800" dirty="0">
                <a:latin typeface="Corbel" panose="020B0503020204020204" pitchFamily="34" charset="0"/>
              </a:rPr>
              <a:t>on </a:t>
            </a:r>
            <a:r>
              <a:rPr lang="en-US" sz="2800" b="1" dirty="0">
                <a:solidFill>
                  <a:schemeClr val="accent2">
                    <a:lumMod val="75000"/>
                  </a:schemeClr>
                </a:solidFill>
                <a:latin typeface="Corbel" panose="020B0503020204020204" pitchFamily="34" charset="0"/>
              </a:rPr>
              <a:t>low-end edge PYNQ-Z</a:t>
            </a:r>
            <a:r>
              <a:rPr lang="en-US" sz="2800" b="1" dirty="0">
                <a:solidFill>
                  <a:schemeClr val="accent2">
                    <a:lumMod val="75000"/>
                  </a:schemeClr>
                </a:solidFill>
                <a:latin typeface="Calibri" panose="020F0502020204030204" pitchFamily="34" charset="0"/>
                <a:cs typeface="Calibri" panose="020F0502020204030204" pitchFamily="34" charset="0"/>
              </a:rPr>
              <a:t>1</a:t>
            </a:r>
            <a:r>
              <a:rPr lang="en-US" sz="2800" b="1" dirty="0">
                <a:solidFill>
                  <a:schemeClr val="accent2">
                    <a:lumMod val="75000"/>
                  </a:schemeClr>
                </a:solidFill>
                <a:latin typeface="Corbel" panose="020B0503020204020204" pitchFamily="34" charset="0"/>
              </a:rPr>
              <a:t> board</a:t>
            </a:r>
          </a:p>
          <a:p>
            <a:endParaRPr lang="en-CH" dirty="0"/>
          </a:p>
        </p:txBody>
      </p:sp>
      <p:graphicFrame>
        <p:nvGraphicFramePr>
          <p:cNvPr id="3" name="Chart 2">
            <a:extLst>
              <a:ext uri="{FF2B5EF4-FFF2-40B4-BE49-F238E27FC236}">
                <a16:creationId xmlns:a16="http://schemas.microsoft.com/office/drawing/2014/main" id="{9AC5AA94-A549-8E4A-B178-F4D14D12AD95}"/>
              </a:ext>
            </a:extLst>
          </p:cNvPr>
          <p:cNvGraphicFramePr>
            <a:graphicFrameLocks/>
          </p:cNvGraphicFramePr>
          <p:nvPr/>
        </p:nvGraphicFramePr>
        <p:xfrm>
          <a:off x="169011" y="2540789"/>
          <a:ext cx="8750360" cy="3381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a:extLst>
              <a:ext uri="{FF2B5EF4-FFF2-40B4-BE49-F238E27FC236}">
                <a16:creationId xmlns:a16="http://schemas.microsoft.com/office/drawing/2014/main" id="{214A07D8-429F-78B0-1F3D-CC32E272E797}"/>
              </a:ext>
            </a:extLst>
          </p:cNvPr>
          <p:cNvSpPr>
            <a:spLocks noGrp="1"/>
          </p:cNvSpPr>
          <p:nvPr>
            <p:ph type="title"/>
          </p:nvPr>
        </p:nvSpPr>
        <p:spPr/>
        <p:txBody>
          <a:bodyPr/>
          <a:lstStyle/>
          <a:p>
            <a:endParaRPr lang="en-CH"/>
          </a:p>
        </p:txBody>
      </p:sp>
      <p:sp>
        <p:nvSpPr>
          <p:cNvPr id="10" name="Title 3">
            <a:extLst>
              <a:ext uri="{FF2B5EF4-FFF2-40B4-BE49-F238E27FC236}">
                <a16:creationId xmlns:a16="http://schemas.microsoft.com/office/drawing/2014/main" id="{0957D7B2-5993-A5D4-348F-746EAE41AEBF}"/>
              </a:ext>
            </a:extLst>
          </p:cNvPr>
          <p:cNvSpPr txBox="1">
            <a:spLocks/>
          </p:cNvSpPr>
          <p:nvPr/>
        </p:nvSpPr>
        <p:spPr>
          <a:xfrm>
            <a:off x="0" y="141386"/>
            <a:ext cx="9226001" cy="6060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1" i="0" kern="1200">
                <a:solidFill>
                  <a:schemeClr val="tx1"/>
                </a:solidFill>
                <a:latin typeface="Calibri" panose="020F0502020204030204" pitchFamily="34" charset="0"/>
                <a:ea typeface="+mj-ea"/>
                <a:cs typeface="Calibri" panose="020F0502020204030204" pitchFamily="34" charset="0"/>
              </a:defRPr>
            </a:lvl1pPr>
          </a:lstStyle>
          <a:p>
            <a:r>
              <a:rPr lang="en-CH" sz="3200"/>
              <a:t>Performance Prediction: Transfer Across Applications</a:t>
            </a:r>
            <a:endParaRPr lang="en-CH" sz="3200" dirty="0"/>
          </a:p>
        </p:txBody>
      </p:sp>
      <p:sp>
        <p:nvSpPr>
          <p:cNvPr id="2" name="Rectangle 1">
            <a:extLst>
              <a:ext uri="{FF2B5EF4-FFF2-40B4-BE49-F238E27FC236}">
                <a16:creationId xmlns:a16="http://schemas.microsoft.com/office/drawing/2014/main" id="{7FBC1E72-B7B5-0DA4-5AB5-A0F09F7C7068}"/>
              </a:ext>
            </a:extLst>
          </p:cNvPr>
          <p:cNvSpPr/>
          <p:nvPr/>
        </p:nvSpPr>
        <p:spPr>
          <a:xfrm>
            <a:off x="224629" y="936172"/>
            <a:ext cx="8831101" cy="5419543"/>
          </a:xfrm>
          <a:prstGeom prst="rect">
            <a:avLst/>
          </a:prstGeom>
          <a:solidFill>
            <a:srgbClr val="FFFFF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9E5B9A74-44E1-BCB8-A5D8-53E92F18E0C9}"/>
              </a:ext>
            </a:extLst>
          </p:cNvPr>
          <p:cNvSpPr/>
          <p:nvPr/>
        </p:nvSpPr>
        <p:spPr>
          <a:xfrm>
            <a:off x="60822" y="2706214"/>
            <a:ext cx="9011843" cy="1445573"/>
          </a:xfrm>
          <a:prstGeom prst="roundRect">
            <a:avLst>
              <a:gd name="adj" fmla="val 6884"/>
            </a:avLst>
          </a:prstGeom>
          <a:solidFill>
            <a:schemeClr val="accent1"/>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Corbel" panose="020B0503020204020204" pitchFamily="34" charset="0"/>
              </a:rPr>
              <a:t>LEAPER </a:t>
            </a:r>
            <a:r>
              <a:rPr lang="en-US" sz="3200" b="1" dirty="0">
                <a:solidFill>
                  <a:schemeClr val="bg1"/>
                </a:solidFill>
                <a:latin typeface="Corbel" panose="020B0503020204020204" pitchFamily="34" charset="0"/>
              </a:rPr>
              <a:t>can effectively transfer models </a:t>
            </a:r>
          </a:p>
          <a:p>
            <a:pPr algn="ctr"/>
            <a:r>
              <a:rPr lang="en-US" sz="3200" b="1" dirty="0">
                <a:solidFill>
                  <a:srgbClr val="FBFF01"/>
                </a:solidFill>
                <a:latin typeface="Corbel" panose="020B0503020204020204" pitchFamily="34" charset="0"/>
              </a:rPr>
              <a:t>across applications with on </a:t>
            </a:r>
          </a:p>
          <a:p>
            <a:pPr algn="ctr"/>
            <a:r>
              <a:rPr lang="en-US" sz="3200" b="1" dirty="0">
                <a:solidFill>
                  <a:srgbClr val="FBFF01"/>
                </a:solidFill>
                <a:latin typeface="Corbel" panose="020B0503020204020204" pitchFamily="34" charset="0"/>
              </a:rPr>
              <a:t>average 85% accuracy</a:t>
            </a:r>
            <a:endParaRPr lang="en-US" sz="2400" dirty="0">
              <a:solidFill>
                <a:schemeClr val="bg1"/>
              </a:solidFill>
              <a:latin typeface="Corbel" panose="020B0503020204020204" pitchFamily="34" charset="0"/>
            </a:endParaRPr>
          </a:p>
        </p:txBody>
      </p:sp>
    </p:spTree>
    <p:extLst>
      <p:ext uri="{BB962C8B-B14F-4D97-AF65-F5344CB8AC3E}">
        <p14:creationId xmlns:p14="http://schemas.microsoft.com/office/powerpoint/2010/main" val="374155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5D18CE-69A5-190D-728D-EBE4DCADCD13}"/>
              </a:ext>
            </a:extLst>
          </p:cNvPr>
          <p:cNvSpPr>
            <a:spLocks noGrp="1"/>
          </p:cNvSpPr>
          <p:nvPr>
            <p:ph idx="1"/>
          </p:nvPr>
        </p:nvSpPr>
        <p:spPr>
          <a:xfrm>
            <a:off x="0" y="936172"/>
            <a:ext cx="9250017" cy="5419543"/>
          </a:xfrm>
        </p:spPr>
        <p:txBody>
          <a:bodyPr/>
          <a:lstStyle/>
          <a:p>
            <a:r>
              <a:rPr lang="en-CH" dirty="0">
                <a:latin typeface="Corbel" panose="020B0503020204020204" pitchFamily="34" charset="0"/>
              </a:rPr>
              <a:t>Prediction of </a:t>
            </a:r>
            <a:r>
              <a:rPr lang="en-CH" b="1" dirty="0">
                <a:solidFill>
                  <a:schemeClr val="accent2">
                    <a:lumMod val="75000"/>
                  </a:schemeClr>
                </a:solidFill>
                <a:latin typeface="Corbel" panose="020B0503020204020204" pitchFamily="34" charset="0"/>
              </a:rPr>
              <a:t>previously unseen accelerator optimization options</a:t>
            </a:r>
            <a:r>
              <a:rPr lang="en-CH" dirty="0">
                <a:solidFill>
                  <a:schemeClr val="accent6">
                    <a:lumMod val="75000"/>
                  </a:schemeClr>
                </a:solidFill>
                <a:latin typeface="Corbel" panose="020B0503020204020204" pitchFamily="34" charset="0"/>
              </a:rPr>
              <a:t> </a:t>
            </a:r>
            <a:r>
              <a:rPr lang="en-CH" dirty="0">
                <a:latin typeface="Corbel" panose="020B0503020204020204" pitchFamily="34" charset="0"/>
              </a:rPr>
              <a:t>on the base platform</a:t>
            </a:r>
          </a:p>
          <a:p>
            <a:pPr>
              <a:buClr>
                <a:schemeClr val="tx1"/>
              </a:buClr>
            </a:pPr>
            <a:r>
              <a:rPr lang="en-CH" b="1" dirty="0">
                <a:solidFill>
                  <a:schemeClr val="accent2">
                    <a:lumMod val="75000"/>
                  </a:schemeClr>
                </a:solidFill>
                <a:latin typeface="Corbel" panose="020B0503020204020204" pitchFamily="34" charset="0"/>
              </a:rPr>
              <a:t>Comparison with three popular ML-based techniques</a:t>
            </a:r>
            <a:r>
              <a:rPr lang="en-CH" dirty="0">
                <a:latin typeface="Corbel" panose="020B0503020204020204" pitchFamily="34" charset="0"/>
              </a:rPr>
              <a:t>:    </a:t>
            </a:r>
            <a:r>
              <a:rPr lang="en-CH" sz="2400" dirty="0">
                <a:latin typeface="Corbel" panose="020B0503020204020204" pitchFamily="34" charset="0"/>
              </a:rPr>
              <a:t>XGBoost (XGB), </a:t>
            </a:r>
            <a:r>
              <a:rPr lang="en-GB" sz="2400" dirty="0">
                <a:latin typeface="Corbel" panose="020B0503020204020204" pitchFamily="34" charset="0"/>
              </a:rPr>
              <a:t>artificial</a:t>
            </a:r>
            <a:r>
              <a:rPr lang="en-CH" sz="2400" dirty="0">
                <a:latin typeface="Corbel" panose="020B0503020204020204" pitchFamily="34" charset="0"/>
              </a:rPr>
              <a:t> neural network (ANN), and decision tree (DT)</a:t>
            </a:r>
            <a:endParaRPr lang="en-CH" dirty="0">
              <a:latin typeface="Corbel" panose="020B0503020204020204" pitchFamily="34" charset="0"/>
            </a:endParaRPr>
          </a:p>
        </p:txBody>
      </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A4DE8B93-4BCA-F94A-94B6-65D2F81FD781}"/>
                  </a:ext>
                </a:extLst>
              </p:cNvPr>
              <p:cNvGraphicFramePr/>
              <p:nvPr>
                <p:extLst>
                  <p:ext uri="{D42A27DB-BD31-4B8C-83A1-F6EECF244321}">
                    <p14:modId xmlns:p14="http://schemas.microsoft.com/office/powerpoint/2010/main" val="1116179474"/>
                  </p:ext>
                </p:extLst>
              </p:nvPr>
            </p:nvGraphicFramePr>
            <p:xfrm>
              <a:off x="368099" y="2796396"/>
              <a:ext cx="8407801" cy="392927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Chart 5">
                <a:extLst>
                  <a:ext uri="{FF2B5EF4-FFF2-40B4-BE49-F238E27FC236}">
                    <a16:creationId xmlns:a16="http://schemas.microsoft.com/office/drawing/2014/main" id="{A4DE8B93-4BCA-F94A-94B6-65D2F81FD781}"/>
                  </a:ext>
                </a:extLst>
              </p:cNvPr>
              <p:cNvPicPr>
                <a:picLocks noGrp="1" noRot="1" noChangeAspect="1" noMove="1" noResize="1" noEditPoints="1" noAdjustHandles="1" noChangeArrowheads="1" noChangeShapeType="1"/>
              </p:cNvPicPr>
              <p:nvPr/>
            </p:nvPicPr>
            <p:blipFill>
              <a:blip r:embed="rId4"/>
              <a:stretch>
                <a:fillRect/>
              </a:stretch>
            </p:blipFill>
            <p:spPr>
              <a:xfrm>
                <a:off x="368099" y="2796396"/>
                <a:ext cx="8407801" cy="3929270"/>
              </a:xfrm>
              <a:prstGeom prst="rect">
                <a:avLst/>
              </a:prstGeom>
            </p:spPr>
          </p:pic>
        </mc:Fallback>
      </mc:AlternateContent>
      <p:sp>
        <p:nvSpPr>
          <p:cNvPr id="10" name="Title 3">
            <a:extLst>
              <a:ext uri="{FF2B5EF4-FFF2-40B4-BE49-F238E27FC236}">
                <a16:creationId xmlns:a16="http://schemas.microsoft.com/office/drawing/2014/main" id="{29049397-2717-B60C-9C2E-8994F7BE7D75}"/>
              </a:ext>
            </a:extLst>
          </p:cNvPr>
          <p:cNvSpPr>
            <a:spLocks noGrp="1"/>
          </p:cNvSpPr>
          <p:nvPr>
            <p:ph type="title"/>
          </p:nvPr>
        </p:nvSpPr>
        <p:spPr>
          <a:xfrm>
            <a:off x="169011" y="132334"/>
            <a:ext cx="8894602" cy="606084"/>
          </a:xfrm>
        </p:spPr>
        <p:txBody>
          <a:bodyPr/>
          <a:lstStyle/>
          <a:p>
            <a:r>
              <a:rPr lang="en-CH" sz="2800" dirty="0"/>
              <a:t>Prediction Comparison: Unseen Accelerator Optimizations</a:t>
            </a:r>
          </a:p>
        </p:txBody>
      </p:sp>
    </p:spTree>
    <p:extLst>
      <p:ext uri="{BB962C8B-B14F-4D97-AF65-F5344CB8AC3E}">
        <p14:creationId xmlns:p14="http://schemas.microsoft.com/office/powerpoint/2010/main" val="121102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0D1F9-9212-2D45-90EF-EDC817A9EDDA}"/>
              </a:ext>
            </a:extLst>
          </p:cNvPr>
          <p:cNvSpPr>
            <a:spLocks noGrp="1"/>
          </p:cNvSpPr>
          <p:nvPr>
            <p:ph type="title"/>
          </p:nvPr>
        </p:nvSpPr>
        <p:spPr/>
        <p:txBody>
          <a:bodyPr/>
          <a:lstStyle/>
          <a:p>
            <a:r>
              <a:rPr lang="en-US" sz="4000" dirty="0"/>
              <a:t>Talk Outline</a:t>
            </a:r>
          </a:p>
        </p:txBody>
      </p:sp>
      <p:sp>
        <p:nvSpPr>
          <p:cNvPr id="6" name="Rounded Rectangle 5">
            <a:extLst>
              <a:ext uri="{FF2B5EF4-FFF2-40B4-BE49-F238E27FC236}">
                <a16:creationId xmlns:a16="http://schemas.microsoft.com/office/drawing/2014/main" id="{211133FC-0FE8-0946-AB0D-6EF7893C7DC5}"/>
              </a:ext>
            </a:extLst>
          </p:cNvPr>
          <p:cNvSpPr/>
          <p:nvPr/>
        </p:nvSpPr>
        <p:spPr>
          <a:xfrm>
            <a:off x="169011" y="958164"/>
            <a:ext cx="8823914" cy="897979"/>
          </a:xfrm>
          <a:prstGeom prst="roundRect">
            <a:avLst/>
          </a:prstGeom>
          <a:solidFill>
            <a:srgbClr val="1F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panose="020F0502020204030203" pitchFamily="34" charset="77"/>
              </a:rPr>
              <a:t>Motivation</a:t>
            </a:r>
          </a:p>
        </p:txBody>
      </p:sp>
      <p:sp>
        <p:nvSpPr>
          <p:cNvPr id="8" name="Rounded Rectangle 7">
            <a:extLst>
              <a:ext uri="{FF2B5EF4-FFF2-40B4-BE49-F238E27FC236}">
                <a16:creationId xmlns:a16="http://schemas.microsoft.com/office/drawing/2014/main" id="{3A9011E7-C9BC-194E-93C2-6A4DE5AEBD1C}"/>
              </a:ext>
            </a:extLst>
          </p:cNvPr>
          <p:cNvSpPr/>
          <p:nvPr/>
        </p:nvSpPr>
        <p:spPr>
          <a:xfrm>
            <a:off x="160043" y="2422971"/>
            <a:ext cx="8823914" cy="897979"/>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77"/>
              </a:rPr>
              <a:t>LEAPER: Implementation</a:t>
            </a:r>
          </a:p>
        </p:txBody>
      </p:sp>
      <p:sp>
        <p:nvSpPr>
          <p:cNvPr id="9" name="Rounded Rectangle 8">
            <a:extLst>
              <a:ext uri="{FF2B5EF4-FFF2-40B4-BE49-F238E27FC236}">
                <a16:creationId xmlns:a16="http://schemas.microsoft.com/office/drawing/2014/main" id="{57B26EDE-586D-884B-BFE4-2CBBDF1B59B8}"/>
              </a:ext>
            </a:extLst>
          </p:cNvPr>
          <p:cNvSpPr/>
          <p:nvPr/>
        </p:nvSpPr>
        <p:spPr>
          <a:xfrm>
            <a:off x="160043" y="3887778"/>
            <a:ext cx="8823914" cy="89797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77"/>
              </a:rPr>
              <a:t>Evaluation of LEAPER and Key Results</a:t>
            </a:r>
          </a:p>
        </p:txBody>
      </p:sp>
      <p:sp>
        <p:nvSpPr>
          <p:cNvPr id="10" name="Rounded Rectangle 9">
            <a:extLst>
              <a:ext uri="{FF2B5EF4-FFF2-40B4-BE49-F238E27FC236}">
                <a16:creationId xmlns:a16="http://schemas.microsoft.com/office/drawing/2014/main" id="{33E098C2-A80A-F146-9159-8778760AA3B7}"/>
              </a:ext>
            </a:extLst>
          </p:cNvPr>
          <p:cNvSpPr/>
          <p:nvPr/>
        </p:nvSpPr>
        <p:spPr>
          <a:xfrm>
            <a:off x="160043" y="5352584"/>
            <a:ext cx="8823914" cy="89797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77"/>
              </a:rPr>
              <a:t>Summary</a:t>
            </a:r>
          </a:p>
        </p:txBody>
      </p:sp>
    </p:spTree>
    <p:extLst>
      <p:ext uri="{BB962C8B-B14F-4D97-AF65-F5344CB8AC3E}">
        <p14:creationId xmlns:p14="http://schemas.microsoft.com/office/powerpoint/2010/main" val="2598822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5D18CE-69A5-190D-728D-EBE4DCADCD13}"/>
              </a:ext>
            </a:extLst>
          </p:cNvPr>
          <p:cNvSpPr>
            <a:spLocks noGrp="1"/>
          </p:cNvSpPr>
          <p:nvPr>
            <p:ph idx="1"/>
          </p:nvPr>
        </p:nvSpPr>
        <p:spPr>
          <a:xfrm>
            <a:off x="0" y="936172"/>
            <a:ext cx="9143999" cy="5419543"/>
          </a:xfrm>
        </p:spPr>
        <p:txBody>
          <a:bodyPr/>
          <a:lstStyle/>
          <a:p>
            <a:r>
              <a:rPr lang="en-CH" dirty="0">
                <a:latin typeface="Corbel" panose="020B0503020204020204" pitchFamily="34" charset="0"/>
              </a:rPr>
              <a:t>Prediction of </a:t>
            </a:r>
            <a:r>
              <a:rPr lang="en-CH" b="1" dirty="0">
                <a:solidFill>
                  <a:schemeClr val="accent2">
                    <a:lumMod val="75000"/>
                  </a:schemeClr>
                </a:solidFill>
                <a:latin typeface="Corbel" panose="020B0503020204020204" pitchFamily="34" charset="0"/>
              </a:rPr>
              <a:t>previously unseen accelerator optimization options</a:t>
            </a:r>
            <a:r>
              <a:rPr lang="en-CH" dirty="0">
                <a:solidFill>
                  <a:schemeClr val="accent6">
                    <a:lumMod val="75000"/>
                  </a:schemeClr>
                </a:solidFill>
                <a:latin typeface="Corbel" panose="020B0503020204020204" pitchFamily="34" charset="0"/>
              </a:rPr>
              <a:t> </a:t>
            </a:r>
            <a:r>
              <a:rPr lang="en-CH" dirty="0">
                <a:latin typeface="Corbel" panose="020B0503020204020204" pitchFamily="34" charset="0"/>
              </a:rPr>
              <a:t>on the base platform</a:t>
            </a:r>
          </a:p>
          <a:p>
            <a:pPr>
              <a:buClr>
                <a:schemeClr val="tx1"/>
              </a:buClr>
            </a:pPr>
            <a:r>
              <a:rPr lang="en-CH" b="1" dirty="0">
                <a:solidFill>
                  <a:schemeClr val="accent2">
                    <a:lumMod val="75000"/>
                  </a:schemeClr>
                </a:solidFill>
                <a:latin typeface="Corbel" panose="020B0503020204020204" pitchFamily="34" charset="0"/>
              </a:rPr>
              <a:t>Comparison with three popular ML-based techniques</a:t>
            </a:r>
            <a:r>
              <a:rPr lang="en-CH" dirty="0">
                <a:latin typeface="Corbel" panose="020B0503020204020204" pitchFamily="34" charset="0"/>
              </a:rPr>
              <a:t>:    </a:t>
            </a:r>
            <a:r>
              <a:rPr lang="en-CH" sz="2400" dirty="0">
                <a:latin typeface="Corbel" panose="020B0503020204020204" pitchFamily="34" charset="0"/>
              </a:rPr>
              <a:t>XGBoost (XGB), </a:t>
            </a:r>
            <a:r>
              <a:rPr lang="en-GB" sz="2400" dirty="0">
                <a:latin typeface="Corbel" panose="020B0503020204020204" pitchFamily="34" charset="0"/>
              </a:rPr>
              <a:t>artificial</a:t>
            </a:r>
            <a:r>
              <a:rPr lang="en-CH" sz="2400" dirty="0">
                <a:latin typeface="Corbel" panose="020B0503020204020204" pitchFamily="34" charset="0"/>
              </a:rPr>
              <a:t> neural network (ANN), and decision tree (DT)</a:t>
            </a:r>
            <a:endParaRPr lang="en-CH" dirty="0">
              <a:latin typeface="Corbel" panose="020B0503020204020204" pitchFamily="34" charset="0"/>
            </a:endParaRPr>
          </a:p>
        </p:txBody>
      </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A4DE8B93-4BCA-F94A-94B6-65D2F81FD781}"/>
                  </a:ext>
                </a:extLst>
              </p:cNvPr>
              <p:cNvGraphicFramePr/>
              <p:nvPr/>
            </p:nvGraphicFramePr>
            <p:xfrm>
              <a:off x="368099" y="2796396"/>
              <a:ext cx="8407801" cy="392927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Chart 5">
                <a:extLst>
                  <a:ext uri="{FF2B5EF4-FFF2-40B4-BE49-F238E27FC236}">
                    <a16:creationId xmlns:a16="http://schemas.microsoft.com/office/drawing/2014/main" id="{A4DE8B93-4BCA-F94A-94B6-65D2F81FD781}"/>
                  </a:ext>
                </a:extLst>
              </p:cNvPr>
              <p:cNvPicPr>
                <a:picLocks noGrp="1" noRot="1" noChangeAspect="1" noMove="1" noResize="1" noEditPoints="1" noAdjustHandles="1" noChangeArrowheads="1" noChangeShapeType="1"/>
              </p:cNvPicPr>
              <p:nvPr/>
            </p:nvPicPr>
            <p:blipFill>
              <a:blip r:embed="rId4"/>
              <a:stretch>
                <a:fillRect/>
              </a:stretch>
            </p:blipFill>
            <p:spPr>
              <a:xfrm>
                <a:off x="368099" y="2796396"/>
                <a:ext cx="8407801" cy="3929270"/>
              </a:xfrm>
              <a:prstGeom prst="rect">
                <a:avLst/>
              </a:prstGeom>
            </p:spPr>
          </p:pic>
        </mc:Fallback>
      </mc:AlternateContent>
      <p:sp>
        <p:nvSpPr>
          <p:cNvPr id="10" name="Title 3">
            <a:extLst>
              <a:ext uri="{FF2B5EF4-FFF2-40B4-BE49-F238E27FC236}">
                <a16:creationId xmlns:a16="http://schemas.microsoft.com/office/drawing/2014/main" id="{29049397-2717-B60C-9C2E-8994F7BE7D75}"/>
              </a:ext>
            </a:extLst>
          </p:cNvPr>
          <p:cNvSpPr>
            <a:spLocks noGrp="1"/>
          </p:cNvSpPr>
          <p:nvPr>
            <p:ph type="title"/>
          </p:nvPr>
        </p:nvSpPr>
        <p:spPr>
          <a:xfrm>
            <a:off x="169011" y="132334"/>
            <a:ext cx="8894602" cy="606084"/>
          </a:xfrm>
        </p:spPr>
        <p:txBody>
          <a:bodyPr/>
          <a:lstStyle/>
          <a:p>
            <a:r>
              <a:rPr lang="en-CH" sz="2800" dirty="0"/>
              <a:t>Prediction Comparison: Unseen Accelerator Optimizations</a:t>
            </a:r>
          </a:p>
        </p:txBody>
      </p:sp>
      <p:sp>
        <p:nvSpPr>
          <p:cNvPr id="2" name="Rectangle 1">
            <a:extLst>
              <a:ext uri="{FF2B5EF4-FFF2-40B4-BE49-F238E27FC236}">
                <a16:creationId xmlns:a16="http://schemas.microsoft.com/office/drawing/2014/main" id="{CF2B8A90-86A4-538D-96B7-CA27AD069C51}"/>
              </a:ext>
            </a:extLst>
          </p:cNvPr>
          <p:cNvSpPr/>
          <p:nvPr/>
        </p:nvSpPr>
        <p:spPr>
          <a:xfrm>
            <a:off x="-86237" y="936173"/>
            <a:ext cx="9158902" cy="5159828"/>
          </a:xfrm>
          <a:prstGeom prst="rect">
            <a:avLst/>
          </a:prstGeom>
          <a:solidFill>
            <a:srgbClr val="FFFFF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8AA3076E-57A2-E728-4C5B-D855C5BF66DF}"/>
              </a:ext>
            </a:extLst>
          </p:cNvPr>
          <p:cNvSpPr/>
          <p:nvPr/>
        </p:nvSpPr>
        <p:spPr>
          <a:xfrm>
            <a:off x="60822" y="2706214"/>
            <a:ext cx="9011843" cy="1445573"/>
          </a:xfrm>
          <a:prstGeom prst="roundRect">
            <a:avLst>
              <a:gd name="adj" fmla="val 6884"/>
            </a:avLst>
          </a:prstGeom>
          <a:solidFill>
            <a:schemeClr val="accent1"/>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Corbel" panose="020B0503020204020204" pitchFamily="34" charset="0"/>
              </a:rPr>
              <a:t>LEAPER </a:t>
            </a:r>
            <a:r>
              <a:rPr lang="en-US" sz="3200" b="1" dirty="0">
                <a:solidFill>
                  <a:schemeClr val="bg1"/>
                </a:solidFill>
                <a:latin typeface="Corbel" panose="020B0503020204020204" pitchFamily="34" charset="0"/>
              </a:rPr>
              <a:t>provides both </a:t>
            </a:r>
            <a:r>
              <a:rPr lang="en-US" sz="3200" b="1" dirty="0">
                <a:solidFill>
                  <a:srgbClr val="FBFF01"/>
                </a:solidFill>
                <a:latin typeface="Corbel" panose="020B0503020204020204" pitchFamily="34" charset="0"/>
              </a:rPr>
              <a:t>high accuracy and                   sample-efficiency</a:t>
            </a:r>
            <a:r>
              <a:rPr lang="en-US" sz="3200" b="1" dirty="0">
                <a:solidFill>
                  <a:schemeClr val="bg1"/>
                </a:solidFill>
                <a:latin typeface="Corbel" panose="020B0503020204020204" pitchFamily="34" charset="0"/>
              </a:rPr>
              <a:t> compared to other </a:t>
            </a:r>
          </a:p>
          <a:p>
            <a:pPr algn="ctr"/>
            <a:r>
              <a:rPr lang="en-US" sz="3200" b="1" dirty="0">
                <a:solidFill>
                  <a:schemeClr val="bg1"/>
                </a:solidFill>
                <a:latin typeface="Corbel" panose="020B0503020204020204" pitchFamily="34" charset="0"/>
              </a:rPr>
              <a:t>ML-based techniques</a:t>
            </a:r>
            <a:endParaRPr lang="en-US" sz="2400" dirty="0">
              <a:solidFill>
                <a:schemeClr val="bg1"/>
              </a:solidFill>
              <a:latin typeface="Corbel" panose="020B0503020204020204" pitchFamily="34" charset="0"/>
            </a:endParaRPr>
          </a:p>
        </p:txBody>
      </p:sp>
      <p:sp>
        <p:nvSpPr>
          <p:cNvPr id="4" name="Rectangle 3">
            <a:extLst>
              <a:ext uri="{FF2B5EF4-FFF2-40B4-BE49-F238E27FC236}">
                <a16:creationId xmlns:a16="http://schemas.microsoft.com/office/drawing/2014/main" id="{1AD6892F-0125-AECB-49FA-D5B7A6BD8491}"/>
              </a:ext>
            </a:extLst>
          </p:cNvPr>
          <p:cNvSpPr/>
          <p:nvPr/>
        </p:nvSpPr>
        <p:spPr>
          <a:xfrm>
            <a:off x="2813917" y="6109251"/>
            <a:ext cx="3494117" cy="748749"/>
          </a:xfrm>
          <a:prstGeom prst="rect">
            <a:avLst/>
          </a:prstGeom>
          <a:solidFill>
            <a:srgbClr val="FFFFF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178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33AF0-BD3E-7479-E1DB-76F532603F84}"/>
              </a:ext>
            </a:extLst>
          </p:cNvPr>
          <p:cNvSpPr>
            <a:spLocks noGrp="1"/>
          </p:cNvSpPr>
          <p:nvPr>
            <p:ph type="title"/>
          </p:nvPr>
        </p:nvSpPr>
        <p:spPr/>
        <p:txBody>
          <a:bodyPr/>
          <a:lstStyle/>
          <a:p>
            <a:r>
              <a:rPr lang="en-US" sz="4000" dirty="0"/>
              <a:t>More in the Paper </a:t>
            </a:r>
          </a:p>
        </p:txBody>
      </p:sp>
      <p:sp>
        <p:nvSpPr>
          <p:cNvPr id="5" name="Content Placeholder 4">
            <a:extLst>
              <a:ext uri="{FF2B5EF4-FFF2-40B4-BE49-F238E27FC236}">
                <a16:creationId xmlns:a16="http://schemas.microsoft.com/office/drawing/2014/main" id="{59692505-A99E-72E6-E777-AD306FF664B5}"/>
              </a:ext>
            </a:extLst>
          </p:cNvPr>
          <p:cNvSpPr>
            <a:spLocks noGrp="1"/>
          </p:cNvSpPr>
          <p:nvPr>
            <p:ph idx="1"/>
          </p:nvPr>
        </p:nvSpPr>
        <p:spPr>
          <a:xfrm>
            <a:off x="169011" y="847272"/>
            <a:ext cx="8894602" cy="5642428"/>
          </a:xfrm>
        </p:spPr>
        <p:txBody>
          <a:bodyPr>
            <a:normAutofit fontScale="85000" lnSpcReduction="20000"/>
          </a:bodyPr>
          <a:lstStyle/>
          <a:p>
            <a:pPr>
              <a:lnSpc>
                <a:spcPct val="120000"/>
              </a:lnSpc>
            </a:pPr>
            <a:r>
              <a:rPr lang="en-US" sz="2600" dirty="0"/>
              <a:t>Accuracy analysis for </a:t>
            </a:r>
            <a:r>
              <a:rPr lang="en-US" sz="2600" b="1" dirty="0">
                <a:solidFill>
                  <a:srgbClr val="C00000"/>
                </a:solidFill>
              </a:rPr>
              <a:t>transferring resource usage models</a:t>
            </a:r>
            <a:endParaRPr lang="en-US" sz="2600" b="1" dirty="0"/>
          </a:p>
          <a:p>
            <a:pPr marL="457200" lvl="1" indent="0">
              <a:lnSpc>
                <a:spcPct val="120000"/>
              </a:lnSpc>
              <a:buNone/>
            </a:pPr>
            <a:endParaRPr lang="en-US" sz="2200" dirty="0"/>
          </a:p>
          <a:p>
            <a:pPr>
              <a:lnSpc>
                <a:spcPct val="120000"/>
              </a:lnSpc>
            </a:pPr>
            <a:r>
              <a:rPr lang="en-US" sz="2600" b="1" dirty="0">
                <a:solidFill>
                  <a:srgbClr val="FF7E79"/>
                </a:solidFill>
              </a:rPr>
              <a:t>Time and cost analysis </a:t>
            </a:r>
            <a:r>
              <a:rPr lang="en-US" sz="2600" dirty="0"/>
              <a:t>to build ML models using LEAPER and traditional approach</a:t>
            </a:r>
          </a:p>
          <a:p>
            <a:pPr>
              <a:lnSpc>
                <a:spcPct val="120000"/>
              </a:lnSpc>
            </a:pPr>
            <a:endParaRPr lang="en-US" sz="2600" dirty="0"/>
          </a:p>
          <a:p>
            <a:pPr>
              <a:lnSpc>
                <a:spcPct val="120000"/>
              </a:lnSpc>
            </a:pPr>
            <a:r>
              <a:rPr lang="en-US" sz="2600" dirty="0"/>
              <a:t>Transfer to a </a:t>
            </a:r>
            <a:r>
              <a:rPr lang="en-US" sz="2600" b="1" dirty="0">
                <a:solidFill>
                  <a:srgbClr val="000CFF"/>
                </a:solidFill>
              </a:rPr>
              <a:t>wide range of cloud FPGA configurations and applications</a:t>
            </a:r>
          </a:p>
          <a:p>
            <a:pPr>
              <a:lnSpc>
                <a:spcPct val="120000"/>
              </a:lnSpc>
              <a:spcBef>
                <a:spcPts val="400"/>
              </a:spcBef>
            </a:pPr>
            <a:endParaRPr lang="en-US" sz="2600" dirty="0"/>
          </a:p>
          <a:p>
            <a:pPr>
              <a:lnSpc>
                <a:spcPct val="120000"/>
              </a:lnSpc>
            </a:pPr>
            <a:r>
              <a:rPr lang="en-US" sz="2600" dirty="0"/>
              <a:t>Comparison to </a:t>
            </a:r>
            <a:r>
              <a:rPr lang="en-US" sz="2600" b="1" dirty="0">
                <a:solidFill>
                  <a:srgbClr val="00B0F0"/>
                </a:solidFill>
              </a:rPr>
              <a:t>different transfer learning algorithms</a:t>
            </a:r>
          </a:p>
          <a:p>
            <a:pPr>
              <a:lnSpc>
                <a:spcPct val="120000"/>
              </a:lnSpc>
              <a:spcBef>
                <a:spcPts val="400"/>
              </a:spcBef>
            </a:pPr>
            <a:endParaRPr lang="en-US" sz="2600" dirty="0"/>
          </a:p>
          <a:p>
            <a:pPr>
              <a:lnSpc>
                <a:spcPct val="120000"/>
              </a:lnSpc>
            </a:pPr>
            <a:r>
              <a:rPr lang="en-US" sz="2600" b="1" dirty="0" err="1">
                <a:solidFill>
                  <a:schemeClr val="accent2"/>
                </a:solidFill>
              </a:rPr>
              <a:t>Explainability</a:t>
            </a:r>
            <a:r>
              <a:rPr lang="en-US" sz="2600" b="1" dirty="0">
                <a:solidFill>
                  <a:schemeClr val="accent2"/>
                </a:solidFill>
              </a:rPr>
              <a:t> analysis </a:t>
            </a:r>
            <a:r>
              <a:rPr lang="en-US" sz="2600" dirty="0"/>
              <a:t>of LEAPER</a:t>
            </a:r>
            <a:endParaRPr lang="en-US" sz="2600" b="1" dirty="0">
              <a:solidFill>
                <a:srgbClr val="0000FF"/>
              </a:solidFill>
            </a:endParaRPr>
          </a:p>
          <a:p>
            <a:pPr>
              <a:lnSpc>
                <a:spcPct val="120000"/>
              </a:lnSpc>
              <a:spcBef>
                <a:spcPts val="400"/>
              </a:spcBef>
            </a:pPr>
            <a:endParaRPr lang="en-US" sz="2600" dirty="0"/>
          </a:p>
          <a:p>
            <a:pPr>
              <a:lnSpc>
                <a:spcPct val="120000"/>
              </a:lnSpc>
            </a:pPr>
            <a:r>
              <a:rPr lang="en-US" sz="2600" b="1" dirty="0">
                <a:solidFill>
                  <a:srgbClr val="00B050"/>
                </a:solidFill>
              </a:rPr>
              <a:t>Discussion on limitations</a:t>
            </a:r>
            <a:endParaRPr lang="en-US" sz="2400" dirty="0">
              <a:solidFill>
                <a:srgbClr val="00B050"/>
              </a:solidFill>
            </a:endParaRPr>
          </a:p>
          <a:p>
            <a:endParaRPr lang="en-US" sz="2400" dirty="0"/>
          </a:p>
        </p:txBody>
      </p:sp>
    </p:spTree>
    <p:extLst>
      <p:ext uri="{BB962C8B-B14F-4D97-AF65-F5344CB8AC3E}">
        <p14:creationId xmlns:p14="http://schemas.microsoft.com/office/powerpoint/2010/main" val="95511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33AF0-BD3E-7479-E1DB-76F532603F84}"/>
              </a:ext>
            </a:extLst>
          </p:cNvPr>
          <p:cNvSpPr>
            <a:spLocks noGrp="1"/>
          </p:cNvSpPr>
          <p:nvPr>
            <p:ph type="title"/>
          </p:nvPr>
        </p:nvSpPr>
        <p:spPr/>
        <p:txBody>
          <a:bodyPr/>
          <a:lstStyle/>
          <a:p>
            <a:r>
              <a:rPr lang="en-US" sz="4000" dirty="0"/>
              <a:t>More in the Paper </a:t>
            </a:r>
          </a:p>
        </p:txBody>
      </p:sp>
      <p:sp>
        <p:nvSpPr>
          <p:cNvPr id="5" name="Content Placeholder 4">
            <a:extLst>
              <a:ext uri="{FF2B5EF4-FFF2-40B4-BE49-F238E27FC236}">
                <a16:creationId xmlns:a16="http://schemas.microsoft.com/office/drawing/2014/main" id="{59692505-A99E-72E6-E777-AD306FF664B5}"/>
              </a:ext>
            </a:extLst>
          </p:cNvPr>
          <p:cNvSpPr>
            <a:spLocks noGrp="1"/>
          </p:cNvSpPr>
          <p:nvPr>
            <p:ph idx="1"/>
          </p:nvPr>
        </p:nvSpPr>
        <p:spPr>
          <a:xfrm>
            <a:off x="169011" y="847272"/>
            <a:ext cx="8894602" cy="5642428"/>
          </a:xfrm>
        </p:spPr>
        <p:txBody>
          <a:bodyPr>
            <a:normAutofit fontScale="85000" lnSpcReduction="20000"/>
          </a:bodyPr>
          <a:lstStyle/>
          <a:p>
            <a:pPr>
              <a:lnSpc>
                <a:spcPct val="120000"/>
              </a:lnSpc>
            </a:pPr>
            <a:r>
              <a:rPr lang="en-US" sz="2600" dirty="0"/>
              <a:t>Accuracy analysis for </a:t>
            </a:r>
            <a:r>
              <a:rPr lang="en-US" sz="2600" b="1" dirty="0">
                <a:solidFill>
                  <a:srgbClr val="C00000"/>
                </a:solidFill>
              </a:rPr>
              <a:t>transferring resource usage models</a:t>
            </a:r>
            <a:endParaRPr lang="en-US" sz="2600" b="1" dirty="0"/>
          </a:p>
          <a:p>
            <a:pPr marL="457200" lvl="1" indent="0">
              <a:lnSpc>
                <a:spcPct val="120000"/>
              </a:lnSpc>
              <a:buNone/>
            </a:pPr>
            <a:endParaRPr lang="en-US" sz="2200" dirty="0"/>
          </a:p>
          <a:p>
            <a:pPr>
              <a:lnSpc>
                <a:spcPct val="120000"/>
              </a:lnSpc>
            </a:pPr>
            <a:r>
              <a:rPr lang="en-US" sz="2600" b="1" dirty="0">
                <a:solidFill>
                  <a:srgbClr val="FF7E79"/>
                </a:solidFill>
              </a:rPr>
              <a:t>Time and cost analysis </a:t>
            </a:r>
            <a:r>
              <a:rPr lang="en-US" sz="2600" dirty="0"/>
              <a:t>to build ML models using LEAPER and traditional approach</a:t>
            </a:r>
          </a:p>
          <a:p>
            <a:pPr>
              <a:lnSpc>
                <a:spcPct val="120000"/>
              </a:lnSpc>
            </a:pPr>
            <a:endParaRPr lang="en-US" sz="2600" dirty="0"/>
          </a:p>
          <a:p>
            <a:pPr>
              <a:lnSpc>
                <a:spcPct val="120000"/>
              </a:lnSpc>
            </a:pPr>
            <a:r>
              <a:rPr lang="en-US" sz="2600" dirty="0"/>
              <a:t>Transfer to a </a:t>
            </a:r>
            <a:r>
              <a:rPr lang="en-US" sz="2600" b="1" dirty="0">
                <a:solidFill>
                  <a:srgbClr val="000CFF"/>
                </a:solidFill>
              </a:rPr>
              <a:t>wide range of cloud FPGA configurations and applications</a:t>
            </a:r>
          </a:p>
          <a:p>
            <a:pPr>
              <a:lnSpc>
                <a:spcPct val="120000"/>
              </a:lnSpc>
              <a:spcBef>
                <a:spcPts val="400"/>
              </a:spcBef>
            </a:pPr>
            <a:endParaRPr lang="en-US" sz="2600" dirty="0"/>
          </a:p>
          <a:p>
            <a:pPr>
              <a:lnSpc>
                <a:spcPct val="120000"/>
              </a:lnSpc>
            </a:pPr>
            <a:r>
              <a:rPr lang="en-US" sz="2600" dirty="0"/>
              <a:t>Comparison to </a:t>
            </a:r>
            <a:r>
              <a:rPr lang="en-US" sz="2600" b="1" dirty="0">
                <a:solidFill>
                  <a:srgbClr val="00B0F0"/>
                </a:solidFill>
              </a:rPr>
              <a:t>different transfer learning algorithms</a:t>
            </a:r>
          </a:p>
          <a:p>
            <a:pPr>
              <a:lnSpc>
                <a:spcPct val="120000"/>
              </a:lnSpc>
              <a:spcBef>
                <a:spcPts val="400"/>
              </a:spcBef>
            </a:pPr>
            <a:endParaRPr lang="en-US" sz="2600" dirty="0"/>
          </a:p>
          <a:p>
            <a:pPr>
              <a:lnSpc>
                <a:spcPct val="120000"/>
              </a:lnSpc>
            </a:pPr>
            <a:r>
              <a:rPr lang="en-US" sz="2600" b="1" dirty="0" err="1">
                <a:solidFill>
                  <a:schemeClr val="accent2"/>
                </a:solidFill>
              </a:rPr>
              <a:t>Explainability</a:t>
            </a:r>
            <a:r>
              <a:rPr lang="en-US" sz="2600" b="1" dirty="0">
                <a:solidFill>
                  <a:schemeClr val="accent2"/>
                </a:solidFill>
              </a:rPr>
              <a:t> analysis </a:t>
            </a:r>
            <a:r>
              <a:rPr lang="en-US" sz="2600" dirty="0"/>
              <a:t>of LEAPER</a:t>
            </a:r>
            <a:endParaRPr lang="en-US" sz="2600" b="1" dirty="0">
              <a:solidFill>
                <a:srgbClr val="0000FF"/>
              </a:solidFill>
            </a:endParaRPr>
          </a:p>
          <a:p>
            <a:pPr>
              <a:lnSpc>
                <a:spcPct val="120000"/>
              </a:lnSpc>
              <a:spcBef>
                <a:spcPts val="400"/>
              </a:spcBef>
            </a:pPr>
            <a:endParaRPr lang="en-US" sz="2600" dirty="0"/>
          </a:p>
          <a:p>
            <a:pPr>
              <a:lnSpc>
                <a:spcPct val="120000"/>
              </a:lnSpc>
            </a:pPr>
            <a:r>
              <a:rPr lang="en-US" sz="2600" b="1" dirty="0">
                <a:solidFill>
                  <a:srgbClr val="00B050"/>
                </a:solidFill>
              </a:rPr>
              <a:t>Discussion on limitations</a:t>
            </a:r>
            <a:endParaRPr lang="en-US" sz="2400" dirty="0">
              <a:solidFill>
                <a:srgbClr val="00B050"/>
              </a:solidFill>
            </a:endParaRPr>
          </a:p>
          <a:p>
            <a:endParaRPr lang="en-US" sz="2400" dirty="0"/>
          </a:p>
        </p:txBody>
      </p:sp>
      <p:sp>
        <p:nvSpPr>
          <p:cNvPr id="2" name="Rectangle 1">
            <a:extLst>
              <a:ext uri="{FF2B5EF4-FFF2-40B4-BE49-F238E27FC236}">
                <a16:creationId xmlns:a16="http://schemas.microsoft.com/office/drawing/2014/main" id="{630A2F2D-A3EF-1803-CE9F-E6AD1F92C5CA}"/>
              </a:ext>
            </a:extLst>
          </p:cNvPr>
          <p:cNvSpPr/>
          <p:nvPr/>
        </p:nvSpPr>
        <p:spPr>
          <a:xfrm>
            <a:off x="80387" y="925806"/>
            <a:ext cx="8845219" cy="5429909"/>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B4ED2C8-37DB-6177-2E91-0A80BEFCD826}"/>
              </a:ext>
            </a:extLst>
          </p:cNvPr>
          <p:cNvSpPr txBox="1"/>
          <p:nvPr/>
        </p:nvSpPr>
        <p:spPr>
          <a:xfrm>
            <a:off x="2052572" y="4966973"/>
            <a:ext cx="4726745" cy="369332"/>
          </a:xfrm>
          <a:prstGeom prst="rect">
            <a:avLst/>
          </a:prstGeom>
          <a:solidFill>
            <a:schemeClr val="bg1"/>
          </a:solidFill>
        </p:spPr>
        <p:txBody>
          <a:bodyPr wrap="square" rtlCol="0">
            <a:spAutoFit/>
          </a:bodyPr>
          <a:lstStyle/>
          <a:p>
            <a:pPr algn="ctr"/>
            <a:r>
              <a:rPr lang="en-US" dirty="0">
                <a:solidFill>
                  <a:srgbClr val="00B0F0"/>
                </a:solidFill>
                <a:latin typeface="Consolas" panose="020B0609020204030204" pitchFamily="49" charset="0"/>
                <a:cs typeface="Consolas" panose="020B0609020204030204" pitchFamily="49" charset="0"/>
                <a:hlinkClick r:id="rId3">
                  <a:extLst>
                    <a:ext uri="{A12FA001-AC4F-418D-AE19-62706E023703}">
                      <ahyp:hlinkClr xmlns:ahyp="http://schemas.microsoft.com/office/drawing/2018/hyperlinkcolor" val="tx"/>
                    </a:ext>
                  </a:extLst>
                </a:hlinkClick>
              </a:rPr>
              <a:t>https://arxiv.org/pdf/2208.10606.pdf</a:t>
            </a:r>
            <a:endParaRPr lang="en-US" dirty="0">
              <a:solidFill>
                <a:srgbClr val="00B0F0"/>
              </a:solidFill>
              <a:latin typeface="Consolas" panose="020B0609020204030204" pitchFamily="49" charset="0"/>
              <a:cs typeface="Consolas" panose="020B0609020204030204" pitchFamily="49" charset="0"/>
            </a:endParaRPr>
          </a:p>
        </p:txBody>
      </p:sp>
      <p:pic>
        <p:nvPicPr>
          <p:cNvPr id="6" name="Picture 5">
            <a:extLst>
              <a:ext uri="{FF2B5EF4-FFF2-40B4-BE49-F238E27FC236}">
                <a16:creationId xmlns:a16="http://schemas.microsoft.com/office/drawing/2014/main" id="{BA53F991-C29C-6FB1-7EFB-ECD46E6B9B84}"/>
              </a:ext>
            </a:extLst>
          </p:cNvPr>
          <p:cNvPicPr>
            <a:picLocks noChangeAspect="1"/>
          </p:cNvPicPr>
          <p:nvPr/>
        </p:nvPicPr>
        <p:blipFill>
          <a:blip r:embed="rId4"/>
          <a:stretch>
            <a:fillRect/>
          </a:stretch>
        </p:blipFill>
        <p:spPr>
          <a:xfrm>
            <a:off x="685800" y="2339591"/>
            <a:ext cx="7772400" cy="2065792"/>
          </a:xfrm>
          <a:prstGeom prst="rect">
            <a:avLst/>
          </a:prstGeom>
          <a:ln>
            <a:solidFill>
              <a:schemeClr val="tx1">
                <a:lumMod val="95000"/>
                <a:lumOff val="5000"/>
              </a:schemeClr>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3793181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0D1F9-9212-2D45-90EF-EDC817A9EDDA}"/>
              </a:ext>
            </a:extLst>
          </p:cNvPr>
          <p:cNvSpPr>
            <a:spLocks noGrp="1"/>
          </p:cNvSpPr>
          <p:nvPr>
            <p:ph type="title"/>
          </p:nvPr>
        </p:nvSpPr>
        <p:spPr/>
        <p:txBody>
          <a:bodyPr/>
          <a:lstStyle/>
          <a:p>
            <a:r>
              <a:rPr lang="en-US" sz="4000" dirty="0"/>
              <a:t>Talk Outline</a:t>
            </a:r>
          </a:p>
        </p:txBody>
      </p:sp>
      <p:sp>
        <p:nvSpPr>
          <p:cNvPr id="6" name="Rounded Rectangle 5">
            <a:extLst>
              <a:ext uri="{FF2B5EF4-FFF2-40B4-BE49-F238E27FC236}">
                <a16:creationId xmlns:a16="http://schemas.microsoft.com/office/drawing/2014/main" id="{211133FC-0FE8-0946-AB0D-6EF7893C7DC5}"/>
              </a:ext>
            </a:extLst>
          </p:cNvPr>
          <p:cNvSpPr/>
          <p:nvPr/>
        </p:nvSpPr>
        <p:spPr>
          <a:xfrm>
            <a:off x="169011" y="958164"/>
            <a:ext cx="8823914" cy="897979"/>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panose="020F0502020204030203" pitchFamily="34" charset="77"/>
              </a:rPr>
              <a:t>Motivation</a:t>
            </a:r>
          </a:p>
        </p:txBody>
      </p:sp>
      <p:sp>
        <p:nvSpPr>
          <p:cNvPr id="8" name="Rounded Rectangle 7">
            <a:extLst>
              <a:ext uri="{FF2B5EF4-FFF2-40B4-BE49-F238E27FC236}">
                <a16:creationId xmlns:a16="http://schemas.microsoft.com/office/drawing/2014/main" id="{3A9011E7-C9BC-194E-93C2-6A4DE5AEBD1C}"/>
              </a:ext>
            </a:extLst>
          </p:cNvPr>
          <p:cNvSpPr/>
          <p:nvPr/>
        </p:nvSpPr>
        <p:spPr>
          <a:xfrm>
            <a:off x="160043" y="2422971"/>
            <a:ext cx="8823914" cy="897979"/>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77"/>
              </a:rPr>
              <a:t>LEAPER: Implementation</a:t>
            </a:r>
          </a:p>
        </p:txBody>
      </p:sp>
      <p:sp>
        <p:nvSpPr>
          <p:cNvPr id="9" name="Rounded Rectangle 8">
            <a:extLst>
              <a:ext uri="{FF2B5EF4-FFF2-40B4-BE49-F238E27FC236}">
                <a16:creationId xmlns:a16="http://schemas.microsoft.com/office/drawing/2014/main" id="{57B26EDE-586D-884B-BFE4-2CBBDF1B59B8}"/>
              </a:ext>
            </a:extLst>
          </p:cNvPr>
          <p:cNvSpPr/>
          <p:nvPr/>
        </p:nvSpPr>
        <p:spPr>
          <a:xfrm>
            <a:off x="160043" y="3887778"/>
            <a:ext cx="8823914" cy="897979"/>
          </a:xfrm>
          <a:prstGeom prst="round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77"/>
              </a:rPr>
              <a:t>Evaluation of LEAPER and Key Results</a:t>
            </a:r>
          </a:p>
        </p:txBody>
      </p:sp>
      <p:sp>
        <p:nvSpPr>
          <p:cNvPr id="10" name="Rounded Rectangle 9">
            <a:extLst>
              <a:ext uri="{FF2B5EF4-FFF2-40B4-BE49-F238E27FC236}">
                <a16:creationId xmlns:a16="http://schemas.microsoft.com/office/drawing/2014/main" id="{33E098C2-A80A-F146-9159-8778760AA3B7}"/>
              </a:ext>
            </a:extLst>
          </p:cNvPr>
          <p:cNvSpPr/>
          <p:nvPr/>
        </p:nvSpPr>
        <p:spPr>
          <a:xfrm>
            <a:off x="160043" y="5352584"/>
            <a:ext cx="8823914" cy="897979"/>
          </a:xfrm>
          <a:prstGeom prst="roundRect">
            <a:avLst/>
          </a:prstGeom>
          <a:solidFill>
            <a:srgbClr val="1F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ato" panose="020F0502020204030203" pitchFamily="34" charset="77"/>
              </a:rPr>
              <a:t>Summary</a:t>
            </a:r>
          </a:p>
        </p:txBody>
      </p:sp>
    </p:spTree>
    <p:extLst>
      <p:ext uri="{BB962C8B-B14F-4D97-AF65-F5344CB8AC3E}">
        <p14:creationId xmlns:p14="http://schemas.microsoft.com/office/powerpoint/2010/main" val="3264536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5E8D7B-C6DA-C059-AEB4-F260D255E600}"/>
              </a:ext>
            </a:extLst>
          </p:cNvPr>
          <p:cNvSpPr>
            <a:spLocks noGrp="1"/>
          </p:cNvSpPr>
          <p:nvPr>
            <p:ph type="title"/>
          </p:nvPr>
        </p:nvSpPr>
        <p:spPr/>
        <p:txBody>
          <a:bodyPr/>
          <a:lstStyle/>
          <a:p>
            <a:r>
              <a:rPr lang="en-US" sz="4000" dirty="0"/>
              <a:t>Summary</a:t>
            </a:r>
          </a:p>
        </p:txBody>
      </p:sp>
      <p:sp>
        <p:nvSpPr>
          <p:cNvPr id="7" name="Rounded Rectangle 6">
            <a:extLst>
              <a:ext uri="{FF2B5EF4-FFF2-40B4-BE49-F238E27FC236}">
                <a16:creationId xmlns:a16="http://schemas.microsoft.com/office/drawing/2014/main" id="{5EBE7B16-A796-46EF-6F6C-5ED12FDCE2C2}"/>
              </a:ext>
            </a:extLst>
          </p:cNvPr>
          <p:cNvSpPr/>
          <p:nvPr/>
        </p:nvSpPr>
        <p:spPr>
          <a:xfrm>
            <a:off x="169011" y="1062866"/>
            <a:ext cx="8748746" cy="2366134"/>
          </a:xfrm>
          <a:prstGeom prst="roundRect">
            <a:avLst>
              <a:gd name="adj" fmla="val 6884"/>
            </a:avLst>
          </a:prstGeom>
          <a:solidFill>
            <a:schemeClr val="accent1">
              <a:lumMod val="20000"/>
              <a:lumOff val="8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Corbel" panose="020B0503020204020204" pitchFamily="34" charset="0"/>
              </a:rPr>
              <a:t>LEAPER </a:t>
            </a:r>
            <a:r>
              <a:rPr lang="en-US" sz="3300" b="1" dirty="0">
                <a:solidFill>
                  <a:srgbClr val="C00000"/>
                </a:solidFill>
                <a:latin typeface="Corbel" panose="020B0503020204020204" pitchFamily="34" charset="0"/>
              </a:rPr>
              <a:t>transfers previously trained models</a:t>
            </a:r>
            <a:r>
              <a:rPr lang="en-US" sz="3300" b="1" dirty="0">
                <a:solidFill>
                  <a:schemeClr val="tx1"/>
                </a:solidFill>
                <a:latin typeface="Corbel" panose="020B0503020204020204" pitchFamily="34" charset="0"/>
              </a:rPr>
              <a:t> </a:t>
            </a:r>
            <a:r>
              <a:rPr lang="en-US" sz="3300" dirty="0">
                <a:solidFill>
                  <a:schemeClr val="tx1"/>
                </a:solidFill>
                <a:latin typeface="Corbel" panose="020B0503020204020204" pitchFamily="34" charset="0"/>
              </a:rPr>
              <a:t>to predict the </a:t>
            </a:r>
            <a:r>
              <a:rPr lang="en-US" sz="3300" b="1" dirty="0">
                <a:solidFill>
                  <a:srgbClr val="C00000"/>
                </a:solidFill>
                <a:latin typeface="Corbel" panose="020B0503020204020204" pitchFamily="34" charset="0"/>
              </a:rPr>
              <a:t>performance and resource usage</a:t>
            </a:r>
            <a:r>
              <a:rPr lang="en-US" sz="3300" dirty="0">
                <a:solidFill>
                  <a:schemeClr val="tx1"/>
                </a:solidFill>
                <a:latin typeface="Corbel" panose="020B0503020204020204" pitchFamily="34" charset="0"/>
              </a:rPr>
              <a:t> of accelerator implementation</a:t>
            </a:r>
          </a:p>
        </p:txBody>
      </p:sp>
      <p:sp>
        <p:nvSpPr>
          <p:cNvPr id="8" name="Rounded Rectangle 7">
            <a:extLst>
              <a:ext uri="{FF2B5EF4-FFF2-40B4-BE49-F238E27FC236}">
                <a16:creationId xmlns:a16="http://schemas.microsoft.com/office/drawing/2014/main" id="{0020E888-ACDC-D0FD-6D0E-6B383DCD23A1}"/>
              </a:ext>
            </a:extLst>
          </p:cNvPr>
          <p:cNvSpPr/>
          <p:nvPr/>
        </p:nvSpPr>
        <p:spPr>
          <a:xfrm>
            <a:off x="197627" y="3762860"/>
            <a:ext cx="8748746" cy="2366134"/>
          </a:xfrm>
          <a:prstGeom prst="roundRect">
            <a:avLst>
              <a:gd name="adj" fmla="val 6884"/>
            </a:avLst>
          </a:prstGeom>
          <a:solidFill>
            <a:schemeClr val="accent6">
              <a:lumMod val="20000"/>
              <a:lumOff val="8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CFF"/>
                </a:solidFill>
                <a:latin typeface="Corbel" panose="020B0503020204020204" pitchFamily="34" charset="0"/>
              </a:rPr>
              <a:t>LEAPER</a:t>
            </a:r>
            <a:r>
              <a:rPr lang="en-US" sz="3200" dirty="0">
                <a:solidFill>
                  <a:schemeClr val="tx1"/>
                </a:solidFill>
                <a:latin typeface="Corbel" panose="020B0503020204020204" pitchFamily="34" charset="0"/>
              </a:rPr>
              <a:t> is </a:t>
            </a:r>
            <a:r>
              <a:rPr lang="en-US" sz="3200" b="1" dirty="0">
                <a:solidFill>
                  <a:srgbClr val="000CFF"/>
                </a:solidFill>
                <a:latin typeface="Corbel" panose="020B0503020204020204" pitchFamily="34" charset="0"/>
              </a:rPr>
              <a:t>cheaper</a:t>
            </a:r>
            <a:r>
              <a:rPr lang="en-US" sz="3200" dirty="0">
                <a:solidFill>
                  <a:schemeClr val="tx1"/>
                </a:solidFill>
                <a:latin typeface="Corbel" panose="020B0503020204020204" pitchFamily="34" charset="0"/>
              </a:rPr>
              <a:t> (with </a:t>
            </a:r>
            <a:r>
              <a:rPr lang="en-US" sz="3200" dirty="0">
                <a:solidFill>
                  <a:schemeClr val="tx1"/>
                </a:solidFill>
                <a:latin typeface="Calibri" panose="020F0502020204030204" pitchFamily="34" charset="0"/>
                <a:cs typeface="Calibri" panose="020F0502020204030204" pitchFamily="34" charset="0"/>
              </a:rPr>
              <a:t>5</a:t>
            </a:r>
            <a:r>
              <a:rPr lang="en-US" sz="3200" dirty="0">
                <a:solidFill>
                  <a:schemeClr val="tx1"/>
                </a:solidFill>
                <a:latin typeface="Corbel" panose="020B0503020204020204" pitchFamily="34" charset="0"/>
              </a:rPr>
              <a:t>-shot), </a:t>
            </a:r>
            <a:r>
              <a:rPr lang="en-US" sz="3200" b="1" dirty="0">
                <a:solidFill>
                  <a:srgbClr val="000CFF"/>
                </a:solidFill>
                <a:latin typeface="Corbel" panose="020B0503020204020204" pitchFamily="34" charset="0"/>
              </a:rPr>
              <a:t>faster</a:t>
            </a:r>
            <a:r>
              <a:rPr lang="en-US" sz="3200" dirty="0">
                <a:solidFill>
                  <a:schemeClr val="tx1"/>
                </a:solidFill>
                <a:latin typeface="Corbel" panose="020B0503020204020204" pitchFamily="34" charset="0"/>
              </a:rPr>
              <a:t> (up to </a:t>
            </a:r>
            <a:r>
              <a:rPr lang="en-US" sz="3200" dirty="0">
                <a:solidFill>
                  <a:schemeClr val="tx1"/>
                </a:solidFill>
                <a:latin typeface="Calibri" panose="020F0502020204030204" pitchFamily="34" charset="0"/>
                <a:cs typeface="Calibri" panose="020F0502020204030204" pitchFamily="34" charset="0"/>
              </a:rPr>
              <a:t>10</a:t>
            </a:r>
            <a:r>
              <a:rPr lang="en-US" sz="3200" dirty="0">
                <a:solidFill>
                  <a:schemeClr val="tx1"/>
                </a:solidFill>
                <a:latin typeface="Corbel" panose="020B0503020204020204" pitchFamily="34" charset="0"/>
              </a:rPr>
              <a:t>x), </a:t>
            </a:r>
            <a:r>
              <a:rPr lang="en-US" sz="3200" b="1" dirty="0">
                <a:solidFill>
                  <a:srgbClr val="000CFF"/>
                </a:solidFill>
                <a:latin typeface="Corbel" panose="020B0503020204020204" pitchFamily="34" charset="0"/>
              </a:rPr>
              <a:t>highly accurate </a:t>
            </a:r>
            <a:r>
              <a:rPr lang="en-US" sz="3200" dirty="0">
                <a:solidFill>
                  <a:schemeClr val="tx1"/>
                </a:solidFill>
                <a:latin typeface="Corbel" panose="020B0503020204020204" pitchFamily="34" charset="0"/>
              </a:rPr>
              <a:t>(</a:t>
            </a:r>
            <a:r>
              <a:rPr lang="en-US" sz="3200" dirty="0">
                <a:solidFill>
                  <a:schemeClr val="tx1"/>
                </a:solidFill>
                <a:latin typeface="Calibri" panose="020F0502020204030204" pitchFamily="34" charset="0"/>
                <a:cs typeface="Calibri" panose="020F0502020204030204" pitchFamily="34" charset="0"/>
              </a:rPr>
              <a:t>85</a:t>
            </a:r>
            <a:r>
              <a:rPr lang="en-US" sz="3200" dirty="0">
                <a:solidFill>
                  <a:schemeClr val="tx1"/>
                </a:solidFill>
                <a:latin typeface="Corbel" panose="020B0503020204020204" pitchFamily="34" charset="0"/>
              </a:rPr>
              <a:t>%) at </a:t>
            </a:r>
            <a:r>
              <a:rPr lang="en-US" sz="3200" b="1" dirty="0">
                <a:solidFill>
                  <a:srgbClr val="000CFF"/>
                </a:solidFill>
                <a:latin typeface="Corbel" panose="020B0503020204020204" pitchFamily="34" charset="0"/>
              </a:rPr>
              <a:t>predicting performance and resource usage </a:t>
            </a:r>
            <a:r>
              <a:rPr lang="en-US" sz="3200" dirty="0">
                <a:solidFill>
                  <a:schemeClr val="tx1"/>
                </a:solidFill>
                <a:latin typeface="Corbel" panose="020B0503020204020204" pitchFamily="34" charset="0"/>
              </a:rPr>
              <a:t>in a new environment than building model from scratch</a:t>
            </a:r>
          </a:p>
        </p:txBody>
      </p:sp>
    </p:spTree>
    <p:extLst>
      <p:ext uri="{BB962C8B-B14F-4D97-AF65-F5344CB8AC3E}">
        <p14:creationId xmlns:p14="http://schemas.microsoft.com/office/powerpoint/2010/main" val="217008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918E52C-4B7C-9144-BB78-21CE44F089CF}"/>
              </a:ext>
            </a:extLst>
          </p:cNvPr>
          <p:cNvSpPr txBox="1"/>
          <p:nvPr/>
        </p:nvSpPr>
        <p:spPr>
          <a:xfrm>
            <a:off x="0" y="3990552"/>
            <a:ext cx="9144000" cy="1692771"/>
          </a:xfrm>
          <a:prstGeom prst="rect">
            <a:avLst/>
          </a:prstGeom>
          <a:noFill/>
        </p:spPr>
        <p:txBody>
          <a:bodyPr wrap="square" rtlCol="0">
            <a:spAutoFit/>
          </a:bodyPr>
          <a:lstStyle/>
          <a:p>
            <a:pPr algn="ctr"/>
            <a:r>
              <a:rPr lang="en-US" sz="2800" b="1" u="sng" dirty="0">
                <a:solidFill>
                  <a:schemeClr val="tx1">
                    <a:lumMod val="75000"/>
                    <a:lumOff val="25000"/>
                  </a:schemeClr>
                </a:solidFill>
                <a:latin typeface="Corbel" panose="020B0503020204020204" pitchFamily="34" charset="0"/>
                <a:cs typeface="Calibri" panose="020F0502020204030204" pitchFamily="34" charset="0"/>
              </a:rPr>
              <a:t>Gagandeep Singh</a:t>
            </a:r>
            <a:r>
              <a:rPr lang="en-US" sz="2400" b="1" dirty="0">
                <a:solidFill>
                  <a:schemeClr val="tx1">
                    <a:lumMod val="75000"/>
                    <a:lumOff val="25000"/>
                  </a:schemeClr>
                </a:solidFill>
                <a:latin typeface="Corbel" panose="020B0503020204020204" pitchFamily="34" charset="0"/>
                <a:cs typeface="Calibri" panose="020F0502020204030204" pitchFamily="34" charset="0"/>
              </a:rPr>
              <a:t>,  </a:t>
            </a:r>
            <a:r>
              <a:rPr lang="en-US" sz="2400" b="1" dirty="0" err="1">
                <a:solidFill>
                  <a:schemeClr val="tx1">
                    <a:lumMod val="75000"/>
                    <a:lumOff val="25000"/>
                  </a:schemeClr>
                </a:solidFill>
                <a:latin typeface="Corbel" panose="020B0503020204020204" pitchFamily="34" charset="0"/>
                <a:cs typeface="Calibri" panose="020F0502020204030204" pitchFamily="34" charset="0"/>
              </a:rPr>
              <a:t>Dionysios</a:t>
            </a:r>
            <a:r>
              <a:rPr lang="en-US" sz="2400" b="1" dirty="0">
                <a:solidFill>
                  <a:schemeClr val="tx1">
                    <a:lumMod val="75000"/>
                    <a:lumOff val="25000"/>
                  </a:schemeClr>
                </a:solidFill>
                <a:latin typeface="Corbel" panose="020B0503020204020204" pitchFamily="34" charset="0"/>
                <a:cs typeface="Calibri" panose="020F0502020204030204" pitchFamily="34" charset="0"/>
              </a:rPr>
              <a:t> Diamantopoulos, </a:t>
            </a:r>
          </a:p>
          <a:p>
            <a:pPr algn="ctr"/>
            <a:r>
              <a:rPr lang="en-US" sz="2400" b="1" dirty="0">
                <a:latin typeface="Corbel" panose="020B0503020204020204" pitchFamily="34" charset="0"/>
              </a:rPr>
              <a:t>Juan Gómez-Luna, Sander </a:t>
            </a:r>
            <a:r>
              <a:rPr lang="en-US" sz="2400" b="1" dirty="0" err="1">
                <a:latin typeface="Corbel" panose="020B0503020204020204" pitchFamily="34" charset="0"/>
              </a:rPr>
              <a:t>Stuijk</a:t>
            </a:r>
            <a:r>
              <a:rPr lang="en-US" sz="2400" b="1" dirty="0">
                <a:latin typeface="Corbel" panose="020B0503020204020204" pitchFamily="34" charset="0"/>
              </a:rPr>
              <a:t>, </a:t>
            </a:r>
          </a:p>
          <a:p>
            <a:pPr algn="ctr"/>
            <a:r>
              <a:rPr lang="en-US" sz="2400" b="1" dirty="0">
                <a:latin typeface="Corbel" panose="020B0503020204020204" pitchFamily="34" charset="0"/>
              </a:rPr>
              <a:t>Henk </a:t>
            </a:r>
            <a:r>
              <a:rPr lang="en-US" sz="2400" b="1" dirty="0" err="1">
                <a:latin typeface="Corbel" panose="020B0503020204020204" pitchFamily="34" charset="0"/>
              </a:rPr>
              <a:t>Corporaal</a:t>
            </a:r>
            <a:r>
              <a:rPr lang="en-US" sz="2400" b="1" dirty="0">
                <a:latin typeface="Corbel" panose="020B0503020204020204" pitchFamily="34" charset="0"/>
              </a:rPr>
              <a:t>, and Onur </a:t>
            </a:r>
            <a:r>
              <a:rPr lang="en-US" sz="2400" b="1" dirty="0" err="1">
                <a:latin typeface="Corbel" panose="020B0503020204020204" pitchFamily="34" charset="0"/>
              </a:rPr>
              <a:t>Mutlu</a:t>
            </a:r>
            <a:r>
              <a:rPr lang="en-US" sz="2400" b="1" dirty="0">
                <a:latin typeface="Corbel" panose="020B0503020204020204" pitchFamily="34" charset="0"/>
              </a:rPr>
              <a:t> </a:t>
            </a:r>
          </a:p>
          <a:p>
            <a:pPr algn="ctr"/>
            <a:endParaRPr lang="en-US" sz="2400" b="1" dirty="0">
              <a:solidFill>
                <a:schemeClr val="tx1">
                  <a:lumMod val="75000"/>
                  <a:lumOff val="25000"/>
                </a:schemeClr>
              </a:solidFill>
              <a:latin typeface="Corbel" panose="020B050302020402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49149E7-0553-A74C-A55D-DEC37CBF39FE}"/>
              </a:ext>
            </a:extLst>
          </p:cNvPr>
          <p:cNvPicPr>
            <a:picLocks noChangeAspect="1"/>
          </p:cNvPicPr>
          <p:nvPr/>
        </p:nvPicPr>
        <p:blipFill>
          <a:blip r:embed="rId3"/>
          <a:stretch>
            <a:fillRect/>
          </a:stretch>
        </p:blipFill>
        <p:spPr>
          <a:xfrm>
            <a:off x="61661" y="5910297"/>
            <a:ext cx="1665504" cy="659262"/>
          </a:xfrm>
          <a:prstGeom prst="rect">
            <a:avLst/>
          </a:prstGeom>
        </p:spPr>
      </p:pic>
      <p:pic>
        <p:nvPicPr>
          <p:cNvPr id="3" name="Picture 2">
            <a:extLst>
              <a:ext uri="{FF2B5EF4-FFF2-40B4-BE49-F238E27FC236}">
                <a16:creationId xmlns:a16="http://schemas.microsoft.com/office/drawing/2014/main" id="{F4528331-2068-754C-8769-2D61FE0A3558}"/>
              </a:ext>
            </a:extLst>
          </p:cNvPr>
          <p:cNvPicPr>
            <a:picLocks noChangeAspect="1"/>
          </p:cNvPicPr>
          <p:nvPr/>
        </p:nvPicPr>
        <p:blipFill rotWithShape="1">
          <a:blip r:embed="rId4"/>
          <a:srcRect l="15553" t="31836" r="15247" b="32270"/>
          <a:stretch/>
        </p:blipFill>
        <p:spPr>
          <a:xfrm>
            <a:off x="1928541" y="5894880"/>
            <a:ext cx="2254630" cy="427555"/>
          </a:xfrm>
          <a:prstGeom prst="rect">
            <a:avLst/>
          </a:prstGeom>
        </p:spPr>
      </p:pic>
      <p:sp>
        <p:nvSpPr>
          <p:cNvPr id="4" name="Rectangle 3">
            <a:extLst>
              <a:ext uri="{FF2B5EF4-FFF2-40B4-BE49-F238E27FC236}">
                <a16:creationId xmlns:a16="http://schemas.microsoft.com/office/drawing/2014/main" id="{D6329F96-A644-1147-8C8D-3FEBAACCA52B}"/>
              </a:ext>
            </a:extLst>
          </p:cNvPr>
          <p:cNvSpPr/>
          <p:nvPr/>
        </p:nvSpPr>
        <p:spPr>
          <a:xfrm>
            <a:off x="0" y="0"/>
            <a:ext cx="9144000" cy="35863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2"/>
                </a:solidFill>
                <a:latin typeface="Corbel" panose="020B0503020204020204" pitchFamily="34" charset="0"/>
              </a:rPr>
              <a:t>LEAPER:</a:t>
            </a:r>
          </a:p>
          <a:p>
            <a:pPr algn="ctr"/>
            <a:r>
              <a:rPr lang="en-US" sz="4000" b="1" dirty="0">
                <a:solidFill>
                  <a:schemeClr val="tx2"/>
                </a:solidFill>
                <a:latin typeface="Corbel" panose="020B0503020204020204" pitchFamily="34" charset="0"/>
              </a:rPr>
              <a:t>Fast and Accurate FPGA-based System Performance Prediction via             Transfer Learning</a:t>
            </a:r>
          </a:p>
        </p:txBody>
      </p:sp>
      <p:pic>
        <p:nvPicPr>
          <p:cNvPr id="7" name="Picture 6">
            <a:extLst>
              <a:ext uri="{FF2B5EF4-FFF2-40B4-BE49-F238E27FC236}">
                <a16:creationId xmlns:a16="http://schemas.microsoft.com/office/drawing/2014/main" id="{AFBE98E9-2CBA-667C-1D59-FE2A15739B16}"/>
              </a:ext>
            </a:extLst>
          </p:cNvPr>
          <p:cNvPicPr>
            <a:picLocks noChangeAspect="1"/>
          </p:cNvPicPr>
          <p:nvPr/>
        </p:nvPicPr>
        <p:blipFill>
          <a:blip r:embed="rId5"/>
          <a:stretch>
            <a:fillRect/>
          </a:stretch>
        </p:blipFill>
        <p:spPr>
          <a:xfrm>
            <a:off x="4422106" y="5937290"/>
            <a:ext cx="2378795" cy="336474"/>
          </a:xfrm>
          <a:prstGeom prst="rect">
            <a:avLst/>
          </a:prstGeom>
        </p:spPr>
      </p:pic>
      <p:grpSp>
        <p:nvGrpSpPr>
          <p:cNvPr id="9" name="Group 44">
            <a:extLst>
              <a:ext uri="{FF2B5EF4-FFF2-40B4-BE49-F238E27FC236}">
                <a16:creationId xmlns:a16="http://schemas.microsoft.com/office/drawing/2014/main" id="{0B4E744A-1C8F-A755-AA13-6C847C1FA4C3}"/>
              </a:ext>
            </a:extLst>
          </p:cNvPr>
          <p:cNvGrpSpPr>
            <a:grpSpLocks/>
          </p:cNvGrpSpPr>
          <p:nvPr/>
        </p:nvGrpSpPr>
        <p:grpSpPr bwMode="auto">
          <a:xfrm>
            <a:off x="6924996" y="5775153"/>
            <a:ext cx="2254629" cy="659262"/>
            <a:chOff x="11717338" y="360363"/>
            <a:chExt cx="8572500" cy="2338387"/>
          </a:xfrm>
        </p:grpSpPr>
        <p:sp>
          <p:nvSpPr>
            <p:cNvPr id="12" name="AutoShape 5">
              <a:extLst>
                <a:ext uri="{FF2B5EF4-FFF2-40B4-BE49-F238E27FC236}">
                  <a16:creationId xmlns:a16="http://schemas.microsoft.com/office/drawing/2014/main" id="{DE66AF6D-D274-BE41-F450-B4DD3C03764C}"/>
                </a:ext>
              </a:extLst>
            </p:cNvPr>
            <p:cNvSpPr>
              <a:spLocks noChangeAspect="1" noChangeArrowheads="1" noTextEdit="1"/>
            </p:cNvSpPr>
            <p:nvPr userDrawn="1"/>
          </p:nvSpPr>
          <p:spPr bwMode="auto">
            <a:xfrm>
              <a:off x="11717338" y="360363"/>
              <a:ext cx="8572500" cy="2338387"/>
            </a:xfrm>
            <a:prstGeom prst="rect">
              <a:avLst/>
            </a:prstGeom>
            <a:noFill/>
            <a:ln w="9525">
              <a:noFill/>
              <a:miter lim="800000"/>
              <a:headEnd/>
              <a:tailEnd/>
            </a:ln>
          </p:spPr>
          <p:txBody>
            <a:bodyPr/>
            <a:lstStyle/>
            <a:p>
              <a:pPr>
                <a:defRPr/>
              </a:pPr>
              <a:endParaRPr lang="nl-NL" dirty="0"/>
            </a:p>
          </p:txBody>
        </p:sp>
        <p:sp>
          <p:nvSpPr>
            <p:cNvPr id="13" name="Rectangle 12">
              <a:extLst>
                <a:ext uri="{FF2B5EF4-FFF2-40B4-BE49-F238E27FC236}">
                  <a16:creationId xmlns:a16="http://schemas.microsoft.com/office/drawing/2014/main" id="{C2091A1A-78E5-9490-2D0D-ACC0F27F5A3A}"/>
                </a:ext>
              </a:extLst>
            </p:cNvPr>
            <p:cNvSpPr>
              <a:spLocks noChangeArrowheads="1"/>
            </p:cNvSpPr>
            <p:nvPr userDrawn="1"/>
          </p:nvSpPr>
          <p:spPr bwMode="auto">
            <a:xfrm>
              <a:off x="11717338" y="360363"/>
              <a:ext cx="8572500" cy="2338387"/>
            </a:xfrm>
            <a:prstGeom prst="rect">
              <a:avLst/>
            </a:prstGeom>
            <a:noFill/>
            <a:ln w="9525">
              <a:noFill/>
              <a:miter lim="800000"/>
              <a:headEnd/>
              <a:tailEnd/>
            </a:ln>
          </p:spPr>
          <p:txBody>
            <a:bodyPr/>
            <a:lstStyle/>
            <a:p>
              <a:pPr>
                <a:defRPr/>
              </a:pPr>
              <a:endParaRPr lang="nl-NL"/>
            </a:p>
          </p:txBody>
        </p:sp>
        <p:sp>
          <p:nvSpPr>
            <p:cNvPr id="14" name="Freeform 13">
              <a:extLst>
                <a:ext uri="{FF2B5EF4-FFF2-40B4-BE49-F238E27FC236}">
                  <a16:creationId xmlns:a16="http://schemas.microsoft.com/office/drawing/2014/main" id="{9812CF19-4A1C-E47D-3276-F5CB251DAB4E}"/>
                </a:ext>
              </a:extLst>
            </p:cNvPr>
            <p:cNvSpPr>
              <a:spLocks/>
            </p:cNvSpPr>
            <p:nvPr userDrawn="1"/>
          </p:nvSpPr>
          <p:spPr bwMode="auto">
            <a:xfrm>
              <a:off x="16394113" y="847725"/>
              <a:ext cx="203200" cy="292100"/>
            </a:xfrm>
            <a:custGeom>
              <a:avLst/>
              <a:gdLst/>
              <a:ahLst/>
              <a:cxnLst>
                <a:cxn ang="0">
                  <a:pos x="0" y="184"/>
                </a:cxn>
                <a:cxn ang="0">
                  <a:pos x="0" y="0"/>
                </a:cxn>
                <a:cxn ang="0">
                  <a:pos x="124" y="0"/>
                </a:cxn>
                <a:cxn ang="0">
                  <a:pos x="124" y="38"/>
                </a:cxn>
                <a:cxn ang="0">
                  <a:pos x="43" y="38"/>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4" y="0"/>
                  </a:lnTo>
                  <a:lnTo>
                    <a:pt x="124" y="38"/>
                  </a:lnTo>
                  <a:lnTo>
                    <a:pt x="43" y="38"/>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16" name="Rectangle 15">
              <a:extLst>
                <a:ext uri="{FF2B5EF4-FFF2-40B4-BE49-F238E27FC236}">
                  <a16:creationId xmlns:a16="http://schemas.microsoft.com/office/drawing/2014/main" id="{9BB8D96C-8523-FD65-0E00-85FC5AF5D161}"/>
                </a:ext>
              </a:extLst>
            </p:cNvPr>
            <p:cNvSpPr>
              <a:spLocks noChangeArrowheads="1"/>
            </p:cNvSpPr>
            <p:nvPr userDrawn="1"/>
          </p:nvSpPr>
          <p:spPr bwMode="auto">
            <a:xfrm>
              <a:off x="16654463" y="847725"/>
              <a:ext cx="71437" cy="292100"/>
            </a:xfrm>
            <a:prstGeom prst="rect">
              <a:avLst/>
            </a:prstGeom>
            <a:solidFill>
              <a:srgbClr val="9E0000"/>
            </a:solidFill>
            <a:ln w="9525">
              <a:noFill/>
              <a:miter lim="800000"/>
              <a:headEnd/>
              <a:tailEnd/>
            </a:ln>
          </p:spPr>
          <p:txBody>
            <a:bodyPr/>
            <a:lstStyle/>
            <a:p>
              <a:pPr>
                <a:defRPr/>
              </a:pPr>
              <a:endParaRPr lang="nl-NL"/>
            </a:p>
          </p:txBody>
        </p:sp>
        <p:sp>
          <p:nvSpPr>
            <p:cNvPr id="17" name="Freeform 16">
              <a:extLst>
                <a:ext uri="{FF2B5EF4-FFF2-40B4-BE49-F238E27FC236}">
                  <a16:creationId xmlns:a16="http://schemas.microsoft.com/office/drawing/2014/main" id="{C805578A-F38F-2CEE-A979-D43C8241BFDF}"/>
                </a:ext>
              </a:extLst>
            </p:cNvPr>
            <p:cNvSpPr>
              <a:spLocks/>
            </p:cNvSpPr>
            <p:nvPr userDrawn="1"/>
          </p:nvSpPr>
          <p:spPr bwMode="auto">
            <a:xfrm>
              <a:off x="16794163" y="847725"/>
              <a:ext cx="265112" cy="292100"/>
            </a:xfrm>
            <a:custGeom>
              <a:avLst/>
              <a:gdLst/>
              <a:ahLst/>
              <a:cxnLst>
                <a:cxn ang="0">
                  <a:pos x="116" y="184"/>
                </a:cxn>
                <a:cxn ang="0">
                  <a:pos x="42" y="64"/>
                </a:cxn>
                <a:cxn ang="0">
                  <a:pos x="42" y="64"/>
                </a:cxn>
                <a:cxn ang="0">
                  <a:pos x="43" y="184"/>
                </a:cxn>
                <a:cxn ang="0">
                  <a:pos x="0" y="184"/>
                </a:cxn>
                <a:cxn ang="0">
                  <a:pos x="0" y="0"/>
                </a:cxn>
                <a:cxn ang="0">
                  <a:pos x="50" y="0"/>
                </a:cxn>
                <a:cxn ang="0">
                  <a:pos x="124" y="120"/>
                </a:cxn>
                <a:cxn ang="0">
                  <a:pos x="125" y="120"/>
                </a:cxn>
                <a:cxn ang="0">
                  <a:pos x="124" y="0"/>
                </a:cxn>
                <a:cxn ang="0">
                  <a:pos x="167" y="0"/>
                </a:cxn>
                <a:cxn ang="0">
                  <a:pos x="167" y="184"/>
                </a:cxn>
                <a:cxn ang="0">
                  <a:pos x="116" y="184"/>
                </a:cxn>
              </a:cxnLst>
              <a:rect l="0" t="0" r="r" b="b"/>
              <a:pathLst>
                <a:path w="167" h="184">
                  <a:moveTo>
                    <a:pt x="116" y="184"/>
                  </a:moveTo>
                  <a:lnTo>
                    <a:pt x="42" y="64"/>
                  </a:lnTo>
                  <a:lnTo>
                    <a:pt x="42" y="64"/>
                  </a:lnTo>
                  <a:lnTo>
                    <a:pt x="43" y="184"/>
                  </a:lnTo>
                  <a:lnTo>
                    <a:pt x="0" y="184"/>
                  </a:lnTo>
                  <a:lnTo>
                    <a:pt x="0" y="0"/>
                  </a:lnTo>
                  <a:lnTo>
                    <a:pt x="50" y="0"/>
                  </a:lnTo>
                  <a:lnTo>
                    <a:pt x="124" y="120"/>
                  </a:lnTo>
                  <a:lnTo>
                    <a:pt x="125" y="120"/>
                  </a:lnTo>
                  <a:lnTo>
                    <a:pt x="124" y="0"/>
                  </a:lnTo>
                  <a:lnTo>
                    <a:pt x="167" y="0"/>
                  </a:lnTo>
                  <a:lnTo>
                    <a:pt x="167" y="184"/>
                  </a:lnTo>
                  <a:lnTo>
                    <a:pt x="116" y="184"/>
                  </a:lnTo>
                  <a:close/>
                </a:path>
              </a:pathLst>
            </a:custGeom>
            <a:solidFill>
              <a:srgbClr val="9E0000"/>
            </a:solidFill>
            <a:ln w="9525">
              <a:noFill/>
              <a:round/>
              <a:headEnd/>
              <a:tailEnd/>
            </a:ln>
          </p:spPr>
          <p:txBody>
            <a:bodyPr/>
            <a:lstStyle/>
            <a:p>
              <a:pPr>
                <a:defRPr/>
              </a:pPr>
              <a:endParaRPr lang="nl-NL"/>
            </a:p>
          </p:txBody>
        </p:sp>
        <p:sp>
          <p:nvSpPr>
            <p:cNvPr id="18" name="Freeform 17">
              <a:extLst>
                <a:ext uri="{FF2B5EF4-FFF2-40B4-BE49-F238E27FC236}">
                  <a16:creationId xmlns:a16="http://schemas.microsoft.com/office/drawing/2014/main" id="{F92ECEAC-EA97-5A6E-5689-6EE6F4D3622C}"/>
                </a:ext>
              </a:extLst>
            </p:cNvPr>
            <p:cNvSpPr>
              <a:spLocks noEditPoints="1"/>
            </p:cNvSpPr>
            <p:nvPr userDrawn="1"/>
          </p:nvSpPr>
          <p:spPr bwMode="auto">
            <a:xfrm>
              <a:off x="17127538" y="847725"/>
              <a:ext cx="271462" cy="292100"/>
            </a:xfrm>
            <a:custGeom>
              <a:avLst/>
              <a:gdLst/>
              <a:ahLst/>
              <a:cxnLst>
                <a:cxn ang="0">
                  <a:pos x="952" y="506"/>
                </a:cxn>
                <a:cxn ang="0">
                  <a:pos x="902" y="737"/>
                </a:cxn>
                <a:cxn ang="0">
                  <a:pos x="771" y="897"/>
                </a:cxn>
                <a:cxn ang="0">
                  <a:pos x="587" y="989"/>
                </a:cxn>
                <a:cxn ang="0">
                  <a:pos x="380" y="1019"/>
                </a:cxn>
                <a:cxn ang="0">
                  <a:pos x="0" y="1019"/>
                </a:cxn>
                <a:cxn ang="0">
                  <a:pos x="0" y="0"/>
                </a:cxn>
                <a:cxn ang="0">
                  <a:pos x="368" y="0"/>
                </a:cxn>
                <a:cxn ang="0">
                  <a:pos x="582" y="25"/>
                </a:cxn>
                <a:cxn ang="0">
                  <a:pos x="769" y="109"/>
                </a:cxn>
                <a:cxn ang="0">
                  <a:pos x="901" y="265"/>
                </a:cxn>
                <a:cxn ang="0">
                  <a:pos x="952" y="506"/>
                </a:cxn>
                <a:cxn ang="0">
                  <a:pos x="695" y="506"/>
                </a:cxn>
                <a:cxn ang="0">
                  <a:pos x="667" y="363"/>
                </a:cxn>
                <a:cxn ang="0">
                  <a:pos x="592" y="273"/>
                </a:cxn>
                <a:cxn ang="0">
                  <a:pos x="486" y="225"/>
                </a:cxn>
                <a:cxn ang="0">
                  <a:pos x="363" y="210"/>
                </a:cxn>
                <a:cxn ang="0">
                  <a:pos x="240" y="210"/>
                </a:cxn>
                <a:cxn ang="0">
                  <a:pos x="240" y="806"/>
                </a:cxn>
                <a:cxn ang="0">
                  <a:pos x="357" y="806"/>
                </a:cxn>
                <a:cxn ang="0">
                  <a:pos x="484" y="791"/>
                </a:cxn>
                <a:cxn ang="0">
                  <a:pos x="592" y="741"/>
                </a:cxn>
                <a:cxn ang="0">
                  <a:pos x="667" y="649"/>
                </a:cxn>
                <a:cxn ang="0">
                  <a:pos x="695" y="506"/>
                </a:cxn>
              </a:cxnLst>
              <a:rect l="0" t="0" r="r" b="b"/>
              <a:pathLst>
                <a:path w="952" h="1019">
                  <a:moveTo>
                    <a:pt x="952" y="506"/>
                  </a:moveTo>
                  <a:cubicBezTo>
                    <a:pt x="952" y="596"/>
                    <a:pt x="935" y="673"/>
                    <a:pt x="902" y="737"/>
                  </a:cubicBezTo>
                  <a:cubicBezTo>
                    <a:pt x="869" y="802"/>
                    <a:pt x="825" y="855"/>
                    <a:pt x="771" y="897"/>
                  </a:cubicBezTo>
                  <a:cubicBezTo>
                    <a:pt x="717" y="939"/>
                    <a:pt x="655" y="969"/>
                    <a:pt x="587" y="989"/>
                  </a:cubicBezTo>
                  <a:cubicBezTo>
                    <a:pt x="519" y="1009"/>
                    <a:pt x="450" y="1019"/>
                    <a:pt x="380" y="1019"/>
                  </a:cubicBezTo>
                  <a:cubicBezTo>
                    <a:pt x="0" y="1019"/>
                    <a:pt x="0" y="1019"/>
                    <a:pt x="0" y="1019"/>
                  </a:cubicBezTo>
                  <a:cubicBezTo>
                    <a:pt x="0" y="0"/>
                    <a:pt x="0" y="0"/>
                    <a:pt x="0" y="0"/>
                  </a:cubicBezTo>
                  <a:cubicBezTo>
                    <a:pt x="368" y="0"/>
                    <a:pt x="368" y="0"/>
                    <a:pt x="368" y="0"/>
                  </a:cubicBezTo>
                  <a:cubicBezTo>
                    <a:pt x="440" y="0"/>
                    <a:pt x="511" y="9"/>
                    <a:pt x="582" y="25"/>
                  </a:cubicBezTo>
                  <a:cubicBezTo>
                    <a:pt x="652" y="42"/>
                    <a:pt x="714" y="70"/>
                    <a:pt x="769" y="109"/>
                  </a:cubicBezTo>
                  <a:cubicBezTo>
                    <a:pt x="823" y="148"/>
                    <a:pt x="868" y="200"/>
                    <a:pt x="901" y="265"/>
                  </a:cubicBezTo>
                  <a:cubicBezTo>
                    <a:pt x="935" y="330"/>
                    <a:pt x="952" y="411"/>
                    <a:pt x="952" y="506"/>
                  </a:cubicBezTo>
                  <a:moveTo>
                    <a:pt x="695" y="506"/>
                  </a:moveTo>
                  <a:cubicBezTo>
                    <a:pt x="695" y="449"/>
                    <a:pt x="686" y="401"/>
                    <a:pt x="667" y="363"/>
                  </a:cubicBezTo>
                  <a:cubicBezTo>
                    <a:pt x="649" y="326"/>
                    <a:pt x="624" y="295"/>
                    <a:pt x="592" y="273"/>
                  </a:cubicBezTo>
                  <a:cubicBezTo>
                    <a:pt x="561" y="250"/>
                    <a:pt x="526" y="234"/>
                    <a:pt x="486" y="225"/>
                  </a:cubicBezTo>
                  <a:cubicBezTo>
                    <a:pt x="446" y="215"/>
                    <a:pt x="405" y="210"/>
                    <a:pt x="363" y="210"/>
                  </a:cubicBezTo>
                  <a:cubicBezTo>
                    <a:pt x="240" y="210"/>
                    <a:pt x="240" y="210"/>
                    <a:pt x="240" y="210"/>
                  </a:cubicBezTo>
                  <a:cubicBezTo>
                    <a:pt x="240" y="806"/>
                    <a:pt x="240" y="806"/>
                    <a:pt x="240" y="806"/>
                  </a:cubicBezTo>
                  <a:cubicBezTo>
                    <a:pt x="357" y="806"/>
                    <a:pt x="357" y="806"/>
                    <a:pt x="357" y="806"/>
                  </a:cubicBezTo>
                  <a:cubicBezTo>
                    <a:pt x="401" y="806"/>
                    <a:pt x="444" y="801"/>
                    <a:pt x="484" y="791"/>
                  </a:cubicBezTo>
                  <a:cubicBezTo>
                    <a:pt x="525" y="781"/>
                    <a:pt x="561" y="764"/>
                    <a:pt x="592" y="741"/>
                  </a:cubicBezTo>
                  <a:cubicBezTo>
                    <a:pt x="624" y="718"/>
                    <a:pt x="649" y="687"/>
                    <a:pt x="667" y="649"/>
                  </a:cubicBezTo>
                  <a:cubicBezTo>
                    <a:pt x="686" y="611"/>
                    <a:pt x="695" y="563"/>
                    <a:pt x="695" y="506"/>
                  </a:cubicBezTo>
                </a:path>
              </a:pathLst>
            </a:custGeom>
            <a:solidFill>
              <a:srgbClr val="9E0000"/>
            </a:solidFill>
            <a:ln w="9525">
              <a:noFill/>
              <a:round/>
              <a:headEnd/>
              <a:tailEnd/>
            </a:ln>
          </p:spPr>
          <p:txBody>
            <a:bodyPr/>
            <a:lstStyle/>
            <a:p>
              <a:pPr>
                <a:defRPr/>
              </a:pPr>
              <a:endParaRPr lang="nl-NL"/>
            </a:p>
          </p:txBody>
        </p:sp>
        <p:sp>
          <p:nvSpPr>
            <p:cNvPr id="20" name="Freeform 19">
              <a:extLst>
                <a:ext uri="{FF2B5EF4-FFF2-40B4-BE49-F238E27FC236}">
                  <a16:creationId xmlns:a16="http://schemas.microsoft.com/office/drawing/2014/main" id="{8FEC690E-A1AC-AFEA-4575-336B9B89D95C}"/>
                </a:ext>
              </a:extLst>
            </p:cNvPr>
            <p:cNvSpPr>
              <a:spLocks/>
            </p:cNvSpPr>
            <p:nvPr userDrawn="1"/>
          </p:nvSpPr>
          <p:spPr bwMode="auto">
            <a:xfrm>
              <a:off x="17452975" y="847725"/>
              <a:ext cx="254000" cy="292100"/>
            </a:xfrm>
            <a:custGeom>
              <a:avLst/>
              <a:gdLst/>
              <a:ahLst/>
              <a:cxnLst>
                <a:cxn ang="0">
                  <a:pos x="116" y="184"/>
                </a:cxn>
                <a:cxn ang="0">
                  <a:pos x="116" y="107"/>
                </a:cxn>
                <a:cxn ang="0">
                  <a:pos x="44" y="107"/>
                </a:cxn>
                <a:cxn ang="0">
                  <a:pos x="44" y="184"/>
                </a:cxn>
                <a:cxn ang="0">
                  <a:pos x="0" y="184"/>
                </a:cxn>
                <a:cxn ang="0">
                  <a:pos x="0" y="0"/>
                </a:cxn>
                <a:cxn ang="0">
                  <a:pos x="44" y="0"/>
                </a:cxn>
                <a:cxn ang="0">
                  <a:pos x="44" y="70"/>
                </a:cxn>
                <a:cxn ang="0">
                  <a:pos x="116" y="70"/>
                </a:cxn>
                <a:cxn ang="0">
                  <a:pos x="116" y="0"/>
                </a:cxn>
                <a:cxn ang="0">
                  <a:pos x="160" y="0"/>
                </a:cxn>
                <a:cxn ang="0">
                  <a:pos x="160" y="184"/>
                </a:cxn>
                <a:cxn ang="0">
                  <a:pos x="116" y="184"/>
                </a:cxn>
              </a:cxnLst>
              <a:rect l="0" t="0" r="r" b="b"/>
              <a:pathLst>
                <a:path w="160" h="184">
                  <a:moveTo>
                    <a:pt x="116" y="184"/>
                  </a:moveTo>
                  <a:lnTo>
                    <a:pt x="116" y="107"/>
                  </a:lnTo>
                  <a:lnTo>
                    <a:pt x="44" y="107"/>
                  </a:lnTo>
                  <a:lnTo>
                    <a:pt x="44" y="184"/>
                  </a:lnTo>
                  <a:lnTo>
                    <a:pt x="0" y="184"/>
                  </a:lnTo>
                  <a:lnTo>
                    <a:pt x="0" y="0"/>
                  </a:lnTo>
                  <a:lnTo>
                    <a:pt x="44" y="0"/>
                  </a:lnTo>
                  <a:lnTo>
                    <a:pt x="44" y="70"/>
                  </a:lnTo>
                  <a:lnTo>
                    <a:pt x="116" y="70"/>
                  </a:lnTo>
                  <a:lnTo>
                    <a:pt x="116" y="0"/>
                  </a:lnTo>
                  <a:lnTo>
                    <a:pt x="160" y="0"/>
                  </a:lnTo>
                  <a:lnTo>
                    <a:pt x="160" y="184"/>
                  </a:lnTo>
                  <a:lnTo>
                    <a:pt x="116" y="184"/>
                  </a:lnTo>
                  <a:close/>
                </a:path>
              </a:pathLst>
            </a:custGeom>
            <a:solidFill>
              <a:srgbClr val="9E0000"/>
            </a:solidFill>
            <a:ln w="9525">
              <a:noFill/>
              <a:round/>
              <a:headEnd/>
              <a:tailEnd/>
            </a:ln>
          </p:spPr>
          <p:txBody>
            <a:bodyPr/>
            <a:lstStyle/>
            <a:p>
              <a:pPr>
                <a:defRPr/>
              </a:pPr>
              <a:endParaRPr lang="nl-NL"/>
            </a:p>
          </p:txBody>
        </p:sp>
        <p:sp>
          <p:nvSpPr>
            <p:cNvPr id="21" name="Freeform 20">
              <a:extLst>
                <a:ext uri="{FF2B5EF4-FFF2-40B4-BE49-F238E27FC236}">
                  <a16:creationId xmlns:a16="http://schemas.microsoft.com/office/drawing/2014/main" id="{3E763AA9-DC55-094D-FC79-D7A35BEFBA4D}"/>
                </a:ext>
              </a:extLst>
            </p:cNvPr>
            <p:cNvSpPr>
              <a:spLocks noEditPoints="1"/>
            </p:cNvSpPr>
            <p:nvPr userDrawn="1"/>
          </p:nvSpPr>
          <p:spPr bwMode="auto">
            <a:xfrm>
              <a:off x="17760950" y="839788"/>
              <a:ext cx="317500" cy="307975"/>
            </a:xfrm>
            <a:custGeom>
              <a:avLst/>
              <a:gdLst/>
              <a:ahLst/>
              <a:cxnLst>
                <a:cxn ang="0">
                  <a:pos x="1110" y="532"/>
                </a:cxn>
                <a:cxn ang="0">
                  <a:pos x="1068" y="753"/>
                </a:cxn>
                <a:cxn ang="0">
                  <a:pos x="953" y="924"/>
                </a:cxn>
                <a:cxn ang="0">
                  <a:pos x="776" y="1034"/>
                </a:cxn>
                <a:cxn ang="0">
                  <a:pos x="554" y="1073"/>
                </a:cxn>
                <a:cxn ang="0">
                  <a:pos x="333" y="1034"/>
                </a:cxn>
                <a:cxn ang="0">
                  <a:pos x="158" y="924"/>
                </a:cxn>
                <a:cxn ang="0">
                  <a:pos x="42" y="753"/>
                </a:cxn>
                <a:cxn ang="0">
                  <a:pos x="0" y="532"/>
                </a:cxn>
                <a:cxn ang="0">
                  <a:pos x="42" y="311"/>
                </a:cxn>
                <a:cxn ang="0">
                  <a:pos x="158" y="144"/>
                </a:cxn>
                <a:cxn ang="0">
                  <a:pos x="333" y="37"/>
                </a:cxn>
                <a:cxn ang="0">
                  <a:pos x="554" y="0"/>
                </a:cxn>
                <a:cxn ang="0">
                  <a:pos x="776" y="37"/>
                </a:cxn>
                <a:cxn ang="0">
                  <a:pos x="953" y="144"/>
                </a:cxn>
                <a:cxn ang="0">
                  <a:pos x="1068" y="311"/>
                </a:cxn>
                <a:cxn ang="0">
                  <a:pos x="1110" y="532"/>
                </a:cxn>
                <a:cxn ang="0">
                  <a:pos x="847" y="532"/>
                </a:cxn>
                <a:cxn ang="0">
                  <a:pos x="825" y="408"/>
                </a:cxn>
                <a:cxn ang="0">
                  <a:pos x="765" y="310"/>
                </a:cxn>
                <a:cxn ang="0">
                  <a:pos x="673" y="245"/>
                </a:cxn>
                <a:cxn ang="0">
                  <a:pos x="554" y="221"/>
                </a:cxn>
                <a:cxn ang="0">
                  <a:pos x="436" y="245"/>
                </a:cxn>
                <a:cxn ang="0">
                  <a:pos x="344" y="310"/>
                </a:cxn>
                <a:cxn ang="0">
                  <a:pos x="284" y="408"/>
                </a:cxn>
                <a:cxn ang="0">
                  <a:pos x="263" y="532"/>
                </a:cxn>
                <a:cxn ang="0">
                  <a:pos x="285" y="659"/>
                </a:cxn>
                <a:cxn ang="0">
                  <a:pos x="345" y="759"/>
                </a:cxn>
                <a:cxn ang="0">
                  <a:pos x="436" y="825"/>
                </a:cxn>
                <a:cxn ang="0">
                  <a:pos x="554" y="848"/>
                </a:cxn>
                <a:cxn ang="0">
                  <a:pos x="672" y="825"/>
                </a:cxn>
                <a:cxn ang="0">
                  <a:pos x="765" y="759"/>
                </a:cxn>
                <a:cxn ang="0">
                  <a:pos x="825" y="659"/>
                </a:cxn>
                <a:cxn ang="0">
                  <a:pos x="847" y="532"/>
                </a:cxn>
              </a:cxnLst>
              <a:rect l="0" t="0" r="r" b="b"/>
              <a:pathLst>
                <a:path w="1110" h="1073">
                  <a:moveTo>
                    <a:pt x="1110" y="532"/>
                  </a:moveTo>
                  <a:cubicBezTo>
                    <a:pt x="1110" y="613"/>
                    <a:pt x="1096" y="686"/>
                    <a:pt x="1068" y="753"/>
                  </a:cubicBezTo>
                  <a:cubicBezTo>
                    <a:pt x="1040" y="819"/>
                    <a:pt x="1002" y="877"/>
                    <a:pt x="953" y="924"/>
                  </a:cubicBezTo>
                  <a:cubicBezTo>
                    <a:pt x="903" y="972"/>
                    <a:pt x="844" y="1008"/>
                    <a:pt x="776" y="1034"/>
                  </a:cubicBezTo>
                  <a:cubicBezTo>
                    <a:pt x="708" y="1060"/>
                    <a:pt x="634" y="1073"/>
                    <a:pt x="554" y="1073"/>
                  </a:cubicBezTo>
                  <a:cubicBezTo>
                    <a:pt x="475" y="1073"/>
                    <a:pt x="401" y="1060"/>
                    <a:pt x="333" y="1034"/>
                  </a:cubicBezTo>
                  <a:cubicBezTo>
                    <a:pt x="266" y="1008"/>
                    <a:pt x="207" y="972"/>
                    <a:pt x="158" y="924"/>
                  </a:cubicBezTo>
                  <a:cubicBezTo>
                    <a:pt x="108" y="877"/>
                    <a:pt x="69" y="819"/>
                    <a:pt x="42" y="753"/>
                  </a:cubicBezTo>
                  <a:cubicBezTo>
                    <a:pt x="14" y="686"/>
                    <a:pt x="0" y="613"/>
                    <a:pt x="0" y="532"/>
                  </a:cubicBezTo>
                  <a:cubicBezTo>
                    <a:pt x="0" y="451"/>
                    <a:pt x="14" y="377"/>
                    <a:pt x="42" y="311"/>
                  </a:cubicBezTo>
                  <a:cubicBezTo>
                    <a:pt x="69" y="246"/>
                    <a:pt x="108" y="190"/>
                    <a:pt x="158" y="144"/>
                  </a:cubicBezTo>
                  <a:cubicBezTo>
                    <a:pt x="207" y="98"/>
                    <a:pt x="266" y="62"/>
                    <a:pt x="333" y="37"/>
                  </a:cubicBezTo>
                  <a:cubicBezTo>
                    <a:pt x="401" y="12"/>
                    <a:pt x="475" y="0"/>
                    <a:pt x="554" y="0"/>
                  </a:cubicBezTo>
                  <a:cubicBezTo>
                    <a:pt x="634" y="0"/>
                    <a:pt x="708" y="12"/>
                    <a:pt x="776" y="37"/>
                  </a:cubicBezTo>
                  <a:cubicBezTo>
                    <a:pt x="844" y="62"/>
                    <a:pt x="903" y="98"/>
                    <a:pt x="953" y="144"/>
                  </a:cubicBezTo>
                  <a:cubicBezTo>
                    <a:pt x="1002" y="190"/>
                    <a:pt x="1040" y="246"/>
                    <a:pt x="1068" y="311"/>
                  </a:cubicBezTo>
                  <a:cubicBezTo>
                    <a:pt x="1096" y="377"/>
                    <a:pt x="1110" y="451"/>
                    <a:pt x="1110" y="532"/>
                  </a:cubicBezTo>
                  <a:moveTo>
                    <a:pt x="847" y="532"/>
                  </a:moveTo>
                  <a:cubicBezTo>
                    <a:pt x="847" y="488"/>
                    <a:pt x="839" y="447"/>
                    <a:pt x="825" y="408"/>
                  </a:cubicBezTo>
                  <a:cubicBezTo>
                    <a:pt x="811" y="370"/>
                    <a:pt x="791" y="337"/>
                    <a:pt x="765" y="310"/>
                  </a:cubicBezTo>
                  <a:cubicBezTo>
                    <a:pt x="740" y="283"/>
                    <a:pt x="709" y="261"/>
                    <a:pt x="673" y="245"/>
                  </a:cubicBezTo>
                  <a:cubicBezTo>
                    <a:pt x="637" y="229"/>
                    <a:pt x="598" y="221"/>
                    <a:pt x="554" y="221"/>
                  </a:cubicBezTo>
                  <a:cubicBezTo>
                    <a:pt x="511" y="221"/>
                    <a:pt x="472" y="229"/>
                    <a:pt x="436" y="245"/>
                  </a:cubicBezTo>
                  <a:cubicBezTo>
                    <a:pt x="401" y="261"/>
                    <a:pt x="370" y="283"/>
                    <a:pt x="344" y="310"/>
                  </a:cubicBezTo>
                  <a:cubicBezTo>
                    <a:pt x="318" y="337"/>
                    <a:pt x="298" y="370"/>
                    <a:pt x="284" y="408"/>
                  </a:cubicBezTo>
                  <a:cubicBezTo>
                    <a:pt x="270" y="447"/>
                    <a:pt x="263" y="488"/>
                    <a:pt x="263" y="532"/>
                  </a:cubicBezTo>
                  <a:cubicBezTo>
                    <a:pt x="263" y="578"/>
                    <a:pt x="271" y="620"/>
                    <a:pt x="285" y="659"/>
                  </a:cubicBezTo>
                  <a:cubicBezTo>
                    <a:pt x="299" y="698"/>
                    <a:pt x="319" y="732"/>
                    <a:pt x="345" y="759"/>
                  </a:cubicBezTo>
                  <a:cubicBezTo>
                    <a:pt x="370" y="787"/>
                    <a:pt x="401" y="809"/>
                    <a:pt x="436" y="825"/>
                  </a:cubicBezTo>
                  <a:cubicBezTo>
                    <a:pt x="472" y="841"/>
                    <a:pt x="511" y="848"/>
                    <a:pt x="554" y="848"/>
                  </a:cubicBezTo>
                  <a:cubicBezTo>
                    <a:pt x="598" y="848"/>
                    <a:pt x="637" y="841"/>
                    <a:pt x="672" y="825"/>
                  </a:cubicBezTo>
                  <a:cubicBezTo>
                    <a:pt x="708" y="809"/>
                    <a:pt x="739" y="787"/>
                    <a:pt x="765" y="759"/>
                  </a:cubicBezTo>
                  <a:cubicBezTo>
                    <a:pt x="790" y="732"/>
                    <a:pt x="811" y="698"/>
                    <a:pt x="825" y="659"/>
                  </a:cubicBezTo>
                  <a:cubicBezTo>
                    <a:pt x="839" y="620"/>
                    <a:pt x="847" y="578"/>
                    <a:pt x="847" y="532"/>
                  </a:cubicBezTo>
                </a:path>
              </a:pathLst>
            </a:custGeom>
            <a:solidFill>
              <a:srgbClr val="9E0000"/>
            </a:solidFill>
            <a:ln w="9525">
              <a:noFill/>
              <a:round/>
              <a:headEnd/>
              <a:tailEnd/>
            </a:ln>
          </p:spPr>
          <p:txBody>
            <a:bodyPr/>
            <a:lstStyle/>
            <a:p>
              <a:pPr>
                <a:defRPr/>
              </a:pPr>
              <a:endParaRPr lang="nl-NL"/>
            </a:p>
          </p:txBody>
        </p:sp>
        <p:sp>
          <p:nvSpPr>
            <p:cNvPr id="23" name="Freeform 22">
              <a:extLst>
                <a:ext uri="{FF2B5EF4-FFF2-40B4-BE49-F238E27FC236}">
                  <a16:creationId xmlns:a16="http://schemas.microsoft.com/office/drawing/2014/main" id="{157F3F89-76D5-E533-DA4E-3ABF426C8F8E}"/>
                </a:ext>
              </a:extLst>
            </p:cNvPr>
            <p:cNvSpPr>
              <a:spLocks/>
            </p:cNvSpPr>
            <p:nvPr userDrawn="1"/>
          </p:nvSpPr>
          <p:spPr bwMode="auto">
            <a:xfrm>
              <a:off x="18086388" y="847725"/>
              <a:ext cx="293687" cy="292100"/>
            </a:xfrm>
            <a:custGeom>
              <a:avLst/>
              <a:gdLst/>
              <a:ahLst/>
              <a:cxnLst>
                <a:cxn ang="0">
                  <a:pos x="114" y="184"/>
                </a:cxn>
                <a:cxn ang="0">
                  <a:pos x="69" y="184"/>
                </a:cxn>
                <a:cxn ang="0">
                  <a:pos x="0" y="0"/>
                </a:cxn>
                <a:cxn ang="0">
                  <a:pos x="49" y="0"/>
                </a:cxn>
                <a:cxn ang="0">
                  <a:pos x="92" y="131"/>
                </a:cxn>
                <a:cxn ang="0">
                  <a:pos x="93" y="131"/>
                </a:cxn>
                <a:cxn ang="0">
                  <a:pos x="136" y="0"/>
                </a:cxn>
                <a:cxn ang="0">
                  <a:pos x="185" y="0"/>
                </a:cxn>
                <a:cxn ang="0">
                  <a:pos x="114" y="184"/>
                </a:cxn>
              </a:cxnLst>
              <a:rect l="0" t="0" r="r" b="b"/>
              <a:pathLst>
                <a:path w="185" h="184">
                  <a:moveTo>
                    <a:pt x="114" y="184"/>
                  </a:moveTo>
                  <a:lnTo>
                    <a:pt x="69" y="184"/>
                  </a:lnTo>
                  <a:lnTo>
                    <a:pt x="0" y="0"/>
                  </a:lnTo>
                  <a:lnTo>
                    <a:pt x="49" y="0"/>
                  </a:lnTo>
                  <a:lnTo>
                    <a:pt x="92" y="131"/>
                  </a:lnTo>
                  <a:lnTo>
                    <a:pt x="93" y="131"/>
                  </a:lnTo>
                  <a:lnTo>
                    <a:pt x="136" y="0"/>
                  </a:lnTo>
                  <a:lnTo>
                    <a:pt x="185" y="0"/>
                  </a:lnTo>
                  <a:lnTo>
                    <a:pt x="114" y="184"/>
                  </a:lnTo>
                  <a:close/>
                </a:path>
              </a:pathLst>
            </a:custGeom>
            <a:solidFill>
              <a:srgbClr val="9E0000"/>
            </a:solidFill>
            <a:ln w="9525">
              <a:noFill/>
              <a:round/>
              <a:headEnd/>
              <a:tailEnd/>
            </a:ln>
          </p:spPr>
          <p:txBody>
            <a:bodyPr/>
            <a:lstStyle/>
            <a:p>
              <a:pPr>
                <a:defRPr/>
              </a:pPr>
              <a:endParaRPr lang="nl-NL"/>
            </a:p>
          </p:txBody>
        </p:sp>
        <p:sp>
          <p:nvSpPr>
            <p:cNvPr id="24" name="Freeform 23">
              <a:extLst>
                <a:ext uri="{FF2B5EF4-FFF2-40B4-BE49-F238E27FC236}">
                  <a16:creationId xmlns:a16="http://schemas.microsoft.com/office/drawing/2014/main" id="{07D92CA4-D00E-E3E4-D63D-0FAD401DF2D0}"/>
                </a:ext>
              </a:extLst>
            </p:cNvPr>
            <p:cNvSpPr>
              <a:spLocks/>
            </p:cNvSpPr>
            <p:nvPr userDrawn="1"/>
          </p:nvSpPr>
          <p:spPr bwMode="auto">
            <a:xfrm>
              <a:off x="18413413" y="847725"/>
              <a:ext cx="203200" cy="292100"/>
            </a:xfrm>
            <a:custGeom>
              <a:avLst/>
              <a:gdLst/>
              <a:ahLst/>
              <a:cxnLst>
                <a:cxn ang="0">
                  <a:pos x="0" y="184"/>
                </a:cxn>
                <a:cxn ang="0">
                  <a:pos x="0" y="0"/>
                </a:cxn>
                <a:cxn ang="0">
                  <a:pos x="123" y="0"/>
                </a:cxn>
                <a:cxn ang="0">
                  <a:pos x="123" y="38"/>
                </a:cxn>
                <a:cxn ang="0">
                  <a:pos x="43" y="38"/>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3" y="0"/>
                  </a:lnTo>
                  <a:lnTo>
                    <a:pt x="123" y="38"/>
                  </a:lnTo>
                  <a:lnTo>
                    <a:pt x="43" y="38"/>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25" name="Freeform 24">
              <a:extLst>
                <a:ext uri="{FF2B5EF4-FFF2-40B4-BE49-F238E27FC236}">
                  <a16:creationId xmlns:a16="http://schemas.microsoft.com/office/drawing/2014/main" id="{A1B025FF-2D71-0526-35BF-7A06B17873F9}"/>
                </a:ext>
              </a:extLst>
            </p:cNvPr>
            <p:cNvSpPr>
              <a:spLocks/>
            </p:cNvSpPr>
            <p:nvPr userDrawn="1"/>
          </p:nvSpPr>
          <p:spPr bwMode="auto">
            <a:xfrm>
              <a:off x="18673763" y="847725"/>
              <a:ext cx="265112" cy="292100"/>
            </a:xfrm>
            <a:custGeom>
              <a:avLst/>
              <a:gdLst/>
              <a:ahLst/>
              <a:cxnLst>
                <a:cxn ang="0">
                  <a:pos x="117" y="184"/>
                </a:cxn>
                <a:cxn ang="0">
                  <a:pos x="43" y="64"/>
                </a:cxn>
                <a:cxn ang="0">
                  <a:pos x="42" y="64"/>
                </a:cxn>
                <a:cxn ang="0">
                  <a:pos x="43" y="184"/>
                </a:cxn>
                <a:cxn ang="0">
                  <a:pos x="0" y="184"/>
                </a:cxn>
                <a:cxn ang="0">
                  <a:pos x="0" y="0"/>
                </a:cxn>
                <a:cxn ang="0">
                  <a:pos x="51" y="0"/>
                </a:cxn>
                <a:cxn ang="0">
                  <a:pos x="124" y="120"/>
                </a:cxn>
                <a:cxn ang="0">
                  <a:pos x="125" y="120"/>
                </a:cxn>
                <a:cxn ang="0">
                  <a:pos x="124" y="0"/>
                </a:cxn>
                <a:cxn ang="0">
                  <a:pos x="167" y="0"/>
                </a:cxn>
                <a:cxn ang="0">
                  <a:pos x="167" y="184"/>
                </a:cxn>
                <a:cxn ang="0">
                  <a:pos x="117" y="184"/>
                </a:cxn>
              </a:cxnLst>
              <a:rect l="0" t="0" r="r" b="b"/>
              <a:pathLst>
                <a:path w="167" h="184">
                  <a:moveTo>
                    <a:pt x="117" y="184"/>
                  </a:moveTo>
                  <a:lnTo>
                    <a:pt x="43" y="64"/>
                  </a:lnTo>
                  <a:lnTo>
                    <a:pt x="42" y="64"/>
                  </a:lnTo>
                  <a:lnTo>
                    <a:pt x="43" y="184"/>
                  </a:lnTo>
                  <a:lnTo>
                    <a:pt x="0" y="184"/>
                  </a:lnTo>
                  <a:lnTo>
                    <a:pt x="0" y="0"/>
                  </a:lnTo>
                  <a:lnTo>
                    <a:pt x="51" y="0"/>
                  </a:lnTo>
                  <a:lnTo>
                    <a:pt x="124" y="120"/>
                  </a:lnTo>
                  <a:lnTo>
                    <a:pt x="125" y="120"/>
                  </a:lnTo>
                  <a:lnTo>
                    <a:pt x="124" y="0"/>
                  </a:lnTo>
                  <a:lnTo>
                    <a:pt x="167" y="0"/>
                  </a:lnTo>
                  <a:lnTo>
                    <a:pt x="167" y="184"/>
                  </a:lnTo>
                  <a:lnTo>
                    <a:pt x="117" y="184"/>
                  </a:lnTo>
                  <a:close/>
                </a:path>
              </a:pathLst>
            </a:custGeom>
            <a:solidFill>
              <a:srgbClr val="9E0000"/>
            </a:solidFill>
            <a:ln w="9525">
              <a:noFill/>
              <a:round/>
              <a:headEnd/>
              <a:tailEnd/>
            </a:ln>
          </p:spPr>
          <p:txBody>
            <a:bodyPr/>
            <a:lstStyle/>
            <a:p>
              <a:pPr>
                <a:defRPr/>
              </a:pPr>
              <a:endParaRPr lang="nl-NL"/>
            </a:p>
          </p:txBody>
        </p:sp>
        <p:sp>
          <p:nvSpPr>
            <p:cNvPr id="26" name="Freeform 25">
              <a:extLst>
                <a:ext uri="{FF2B5EF4-FFF2-40B4-BE49-F238E27FC236}">
                  <a16:creationId xmlns:a16="http://schemas.microsoft.com/office/drawing/2014/main" id="{340AD522-8C31-CEC1-315D-BE68B5A6A3FD}"/>
                </a:ext>
              </a:extLst>
            </p:cNvPr>
            <p:cNvSpPr>
              <a:spLocks/>
            </p:cNvSpPr>
            <p:nvPr userDrawn="1"/>
          </p:nvSpPr>
          <p:spPr bwMode="auto">
            <a:xfrm>
              <a:off x="16394113" y="1822450"/>
              <a:ext cx="234950" cy="292100"/>
            </a:xfrm>
            <a:custGeom>
              <a:avLst/>
              <a:gdLst/>
              <a:ahLst/>
              <a:cxnLst>
                <a:cxn ang="0">
                  <a:pos x="96" y="38"/>
                </a:cxn>
                <a:cxn ang="0">
                  <a:pos x="96" y="184"/>
                </a:cxn>
                <a:cxn ang="0">
                  <a:pos x="52" y="184"/>
                </a:cxn>
                <a:cxn ang="0">
                  <a:pos x="52" y="38"/>
                </a:cxn>
                <a:cxn ang="0">
                  <a:pos x="0" y="38"/>
                </a:cxn>
                <a:cxn ang="0">
                  <a:pos x="0" y="0"/>
                </a:cxn>
                <a:cxn ang="0">
                  <a:pos x="148" y="0"/>
                </a:cxn>
                <a:cxn ang="0">
                  <a:pos x="148" y="38"/>
                </a:cxn>
                <a:cxn ang="0">
                  <a:pos x="96" y="38"/>
                </a:cxn>
              </a:cxnLst>
              <a:rect l="0" t="0" r="r" b="b"/>
              <a:pathLst>
                <a:path w="148" h="184">
                  <a:moveTo>
                    <a:pt x="96" y="38"/>
                  </a:moveTo>
                  <a:lnTo>
                    <a:pt x="96" y="184"/>
                  </a:lnTo>
                  <a:lnTo>
                    <a:pt x="52" y="184"/>
                  </a:lnTo>
                  <a:lnTo>
                    <a:pt x="52" y="38"/>
                  </a:lnTo>
                  <a:lnTo>
                    <a:pt x="0" y="38"/>
                  </a:lnTo>
                  <a:lnTo>
                    <a:pt x="0" y="0"/>
                  </a:lnTo>
                  <a:lnTo>
                    <a:pt x="148" y="0"/>
                  </a:lnTo>
                  <a:lnTo>
                    <a:pt x="148" y="38"/>
                  </a:lnTo>
                  <a:lnTo>
                    <a:pt x="96" y="38"/>
                  </a:lnTo>
                  <a:close/>
                </a:path>
              </a:pathLst>
            </a:custGeom>
            <a:solidFill>
              <a:srgbClr val="9E0000"/>
            </a:solidFill>
            <a:ln w="9525">
              <a:noFill/>
              <a:round/>
              <a:headEnd/>
              <a:tailEnd/>
            </a:ln>
          </p:spPr>
          <p:txBody>
            <a:bodyPr/>
            <a:lstStyle/>
            <a:p>
              <a:pPr>
                <a:defRPr/>
              </a:pPr>
              <a:endParaRPr lang="nl-NL"/>
            </a:p>
          </p:txBody>
        </p:sp>
        <p:sp>
          <p:nvSpPr>
            <p:cNvPr id="27" name="Freeform 26">
              <a:extLst>
                <a:ext uri="{FF2B5EF4-FFF2-40B4-BE49-F238E27FC236}">
                  <a16:creationId xmlns:a16="http://schemas.microsoft.com/office/drawing/2014/main" id="{62CF7F06-7CF8-61F1-B5B9-BF586E23A79B}"/>
                </a:ext>
              </a:extLst>
            </p:cNvPr>
            <p:cNvSpPr>
              <a:spLocks/>
            </p:cNvSpPr>
            <p:nvPr userDrawn="1"/>
          </p:nvSpPr>
          <p:spPr bwMode="auto">
            <a:xfrm>
              <a:off x="16667163" y="1822450"/>
              <a:ext cx="203200" cy="292100"/>
            </a:xfrm>
            <a:custGeom>
              <a:avLst/>
              <a:gdLst/>
              <a:ahLst/>
              <a:cxnLst>
                <a:cxn ang="0">
                  <a:pos x="0" y="184"/>
                </a:cxn>
                <a:cxn ang="0">
                  <a:pos x="0" y="0"/>
                </a:cxn>
                <a:cxn ang="0">
                  <a:pos x="124" y="0"/>
                </a:cxn>
                <a:cxn ang="0">
                  <a:pos x="124" y="37"/>
                </a:cxn>
                <a:cxn ang="0">
                  <a:pos x="43" y="37"/>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4" y="0"/>
                  </a:lnTo>
                  <a:lnTo>
                    <a:pt x="124" y="37"/>
                  </a:lnTo>
                  <a:lnTo>
                    <a:pt x="43" y="37"/>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28" name="Freeform 27">
              <a:extLst>
                <a:ext uri="{FF2B5EF4-FFF2-40B4-BE49-F238E27FC236}">
                  <a16:creationId xmlns:a16="http://schemas.microsoft.com/office/drawing/2014/main" id="{9A1D076C-EDEC-39CC-7E9D-799817090E5F}"/>
                </a:ext>
              </a:extLst>
            </p:cNvPr>
            <p:cNvSpPr>
              <a:spLocks/>
            </p:cNvSpPr>
            <p:nvPr userDrawn="1"/>
          </p:nvSpPr>
          <p:spPr bwMode="auto">
            <a:xfrm>
              <a:off x="16908463" y="1814513"/>
              <a:ext cx="271462" cy="307975"/>
            </a:xfrm>
            <a:custGeom>
              <a:avLst/>
              <a:gdLst/>
              <a:ahLst/>
              <a:cxnLst>
                <a:cxn ang="0">
                  <a:pos x="778" y="1027"/>
                </a:cxn>
                <a:cxn ang="0">
                  <a:pos x="549" y="1073"/>
                </a:cxn>
                <a:cxn ang="0">
                  <a:pos x="331" y="1034"/>
                </a:cxn>
                <a:cxn ang="0">
                  <a:pos x="157" y="924"/>
                </a:cxn>
                <a:cxn ang="0">
                  <a:pos x="42" y="753"/>
                </a:cxn>
                <a:cxn ang="0">
                  <a:pos x="0" y="535"/>
                </a:cxn>
                <a:cxn ang="0">
                  <a:pos x="43" y="313"/>
                </a:cxn>
                <a:cxn ang="0">
                  <a:pos x="160" y="144"/>
                </a:cxn>
                <a:cxn ang="0">
                  <a:pos x="336" y="37"/>
                </a:cxn>
                <a:cxn ang="0">
                  <a:pos x="553" y="0"/>
                </a:cxn>
                <a:cxn ang="0">
                  <a:pos x="766" y="38"/>
                </a:cxn>
                <a:cxn ang="0">
                  <a:pos x="935" y="149"/>
                </a:cxn>
                <a:cxn ang="0">
                  <a:pos x="768" y="316"/>
                </a:cxn>
                <a:cxn ang="0">
                  <a:pos x="677" y="245"/>
                </a:cxn>
                <a:cxn ang="0">
                  <a:pos x="562" y="222"/>
                </a:cxn>
                <a:cxn ang="0">
                  <a:pos x="443" y="246"/>
                </a:cxn>
                <a:cxn ang="0">
                  <a:pos x="350" y="312"/>
                </a:cxn>
                <a:cxn ang="0">
                  <a:pos x="290" y="410"/>
                </a:cxn>
                <a:cxn ang="0">
                  <a:pos x="268" y="535"/>
                </a:cxn>
                <a:cxn ang="0">
                  <a:pos x="290" y="661"/>
                </a:cxn>
                <a:cxn ang="0">
                  <a:pos x="350" y="760"/>
                </a:cxn>
                <a:cxn ang="0">
                  <a:pos x="441" y="824"/>
                </a:cxn>
                <a:cxn ang="0">
                  <a:pos x="558" y="847"/>
                </a:cxn>
                <a:cxn ang="0">
                  <a:pos x="686" y="818"/>
                </a:cxn>
                <a:cxn ang="0">
                  <a:pos x="774" y="743"/>
                </a:cxn>
                <a:cxn ang="0">
                  <a:pos x="945" y="904"/>
                </a:cxn>
                <a:cxn ang="0">
                  <a:pos x="778" y="1027"/>
                </a:cxn>
              </a:cxnLst>
              <a:rect l="0" t="0" r="r" b="b"/>
              <a:pathLst>
                <a:path w="945" h="1073">
                  <a:moveTo>
                    <a:pt x="778" y="1027"/>
                  </a:moveTo>
                  <a:cubicBezTo>
                    <a:pt x="712" y="1057"/>
                    <a:pt x="635" y="1073"/>
                    <a:pt x="549" y="1073"/>
                  </a:cubicBezTo>
                  <a:cubicBezTo>
                    <a:pt x="470" y="1073"/>
                    <a:pt x="397" y="1060"/>
                    <a:pt x="331" y="1034"/>
                  </a:cubicBezTo>
                  <a:cubicBezTo>
                    <a:pt x="264" y="1008"/>
                    <a:pt x="206" y="971"/>
                    <a:pt x="157" y="924"/>
                  </a:cubicBezTo>
                  <a:cubicBezTo>
                    <a:pt x="108" y="876"/>
                    <a:pt x="70" y="819"/>
                    <a:pt x="42" y="753"/>
                  </a:cubicBezTo>
                  <a:cubicBezTo>
                    <a:pt x="14" y="687"/>
                    <a:pt x="0" y="614"/>
                    <a:pt x="0" y="535"/>
                  </a:cubicBezTo>
                  <a:cubicBezTo>
                    <a:pt x="0" y="453"/>
                    <a:pt x="14" y="379"/>
                    <a:pt x="43" y="313"/>
                  </a:cubicBezTo>
                  <a:cubicBezTo>
                    <a:pt x="71" y="247"/>
                    <a:pt x="110" y="191"/>
                    <a:pt x="160" y="144"/>
                  </a:cubicBezTo>
                  <a:cubicBezTo>
                    <a:pt x="210" y="98"/>
                    <a:pt x="269" y="62"/>
                    <a:pt x="336" y="37"/>
                  </a:cubicBezTo>
                  <a:cubicBezTo>
                    <a:pt x="403" y="12"/>
                    <a:pt x="475" y="0"/>
                    <a:pt x="553" y="0"/>
                  </a:cubicBezTo>
                  <a:cubicBezTo>
                    <a:pt x="625" y="0"/>
                    <a:pt x="696" y="12"/>
                    <a:pt x="766" y="38"/>
                  </a:cubicBezTo>
                  <a:cubicBezTo>
                    <a:pt x="835" y="63"/>
                    <a:pt x="892" y="100"/>
                    <a:pt x="935" y="149"/>
                  </a:cubicBezTo>
                  <a:cubicBezTo>
                    <a:pt x="768" y="316"/>
                    <a:pt x="768" y="316"/>
                    <a:pt x="768" y="316"/>
                  </a:cubicBezTo>
                  <a:cubicBezTo>
                    <a:pt x="745" y="284"/>
                    <a:pt x="715" y="261"/>
                    <a:pt x="677" y="245"/>
                  </a:cubicBezTo>
                  <a:cubicBezTo>
                    <a:pt x="640" y="230"/>
                    <a:pt x="601" y="222"/>
                    <a:pt x="562" y="222"/>
                  </a:cubicBezTo>
                  <a:cubicBezTo>
                    <a:pt x="519" y="222"/>
                    <a:pt x="479" y="230"/>
                    <a:pt x="443" y="246"/>
                  </a:cubicBezTo>
                  <a:cubicBezTo>
                    <a:pt x="407" y="262"/>
                    <a:pt x="376" y="284"/>
                    <a:pt x="350" y="312"/>
                  </a:cubicBezTo>
                  <a:cubicBezTo>
                    <a:pt x="324" y="340"/>
                    <a:pt x="304" y="372"/>
                    <a:pt x="290" y="410"/>
                  </a:cubicBezTo>
                  <a:cubicBezTo>
                    <a:pt x="275" y="448"/>
                    <a:pt x="268" y="490"/>
                    <a:pt x="268" y="535"/>
                  </a:cubicBezTo>
                  <a:cubicBezTo>
                    <a:pt x="268" y="581"/>
                    <a:pt x="275" y="623"/>
                    <a:pt x="290" y="661"/>
                  </a:cubicBezTo>
                  <a:cubicBezTo>
                    <a:pt x="304" y="700"/>
                    <a:pt x="324" y="732"/>
                    <a:pt x="350" y="760"/>
                  </a:cubicBezTo>
                  <a:cubicBezTo>
                    <a:pt x="375" y="787"/>
                    <a:pt x="405" y="808"/>
                    <a:pt x="441" y="824"/>
                  </a:cubicBezTo>
                  <a:cubicBezTo>
                    <a:pt x="477" y="839"/>
                    <a:pt x="515" y="847"/>
                    <a:pt x="558" y="847"/>
                  </a:cubicBezTo>
                  <a:cubicBezTo>
                    <a:pt x="607" y="847"/>
                    <a:pt x="649" y="837"/>
                    <a:pt x="686" y="818"/>
                  </a:cubicBezTo>
                  <a:cubicBezTo>
                    <a:pt x="722" y="799"/>
                    <a:pt x="752" y="774"/>
                    <a:pt x="774" y="743"/>
                  </a:cubicBezTo>
                  <a:cubicBezTo>
                    <a:pt x="945" y="904"/>
                    <a:pt x="945" y="904"/>
                    <a:pt x="945" y="904"/>
                  </a:cubicBezTo>
                  <a:cubicBezTo>
                    <a:pt x="900" y="956"/>
                    <a:pt x="844" y="997"/>
                    <a:pt x="778" y="1027"/>
                  </a:cubicBezTo>
                </a:path>
              </a:pathLst>
            </a:custGeom>
            <a:solidFill>
              <a:srgbClr val="9E0000"/>
            </a:solidFill>
            <a:ln w="9525">
              <a:noFill/>
              <a:round/>
              <a:headEnd/>
              <a:tailEnd/>
            </a:ln>
          </p:spPr>
          <p:txBody>
            <a:bodyPr/>
            <a:lstStyle/>
            <a:p>
              <a:pPr>
                <a:defRPr/>
              </a:pPr>
              <a:endParaRPr lang="nl-NL"/>
            </a:p>
          </p:txBody>
        </p:sp>
        <p:sp>
          <p:nvSpPr>
            <p:cNvPr id="29" name="Freeform 28">
              <a:extLst>
                <a:ext uri="{FF2B5EF4-FFF2-40B4-BE49-F238E27FC236}">
                  <a16:creationId xmlns:a16="http://schemas.microsoft.com/office/drawing/2014/main" id="{E22A444D-D0BA-0415-662C-1BF1949D67BA}"/>
                </a:ext>
              </a:extLst>
            </p:cNvPr>
            <p:cNvSpPr>
              <a:spLocks/>
            </p:cNvSpPr>
            <p:nvPr userDrawn="1"/>
          </p:nvSpPr>
          <p:spPr bwMode="auto">
            <a:xfrm>
              <a:off x="17216438" y="1822450"/>
              <a:ext cx="255587" cy="292100"/>
            </a:xfrm>
            <a:custGeom>
              <a:avLst/>
              <a:gdLst/>
              <a:ahLst/>
              <a:cxnLst>
                <a:cxn ang="0">
                  <a:pos x="116" y="184"/>
                </a:cxn>
                <a:cxn ang="0">
                  <a:pos x="116" y="107"/>
                </a:cxn>
                <a:cxn ang="0">
                  <a:pos x="45" y="107"/>
                </a:cxn>
                <a:cxn ang="0">
                  <a:pos x="45" y="184"/>
                </a:cxn>
                <a:cxn ang="0">
                  <a:pos x="0" y="184"/>
                </a:cxn>
                <a:cxn ang="0">
                  <a:pos x="0" y="0"/>
                </a:cxn>
                <a:cxn ang="0">
                  <a:pos x="45" y="0"/>
                </a:cxn>
                <a:cxn ang="0">
                  <a:pos x="45" y="70"/>
                </a:cxn>
                <a:cxn ang="0">
                  <a:pos x="116" y="70"/>
                </a:cxn>
                <a:cxn ang="0">
                  <a:pos x="116" y="0"/>
                </a:cxn>
                <a:cxn ang="0">
                  <a:pos x="161" y="0"/>
                </a:cxn>
                <a:cxn ang="0">
                  <a:pos x="161" y="184"/>
                </a:cxn>
                <a:cxn ang="0">
                  <a:pos x="116" y="184"/>
                </a:cxn>
              </a:cxnLst>
              <a:rect l="0" t="0" r="r" b="b"/>
              <a:pathLst>
                <a:path w="161" h="184">
                  <a:moveTo>
                    <a:pt x="116" y="184"/>
                  </a:moveTo>
                  <a:lnTo>
                    <a:pt x="116" y="107"/>
                  </a:lnTo>
                  <a:lnTo>
                    <a:pt x="45" y="107"/>
                  </a:lnTo>
                  <a:lnTo>
                    <a:pt x="45" y="184"/>
                  </a:lnTo>
                  <a:lnTo>
                    <a:pt x="0" y="184"/>
                  </a:lnTo>
                  <a:lnTo>
                    <a:pt x="0" y="0"/>
                  </a:lnTo>
                  <a:lnTo>
                    <a:pt x="45" y="0"/>
                  </a:lnTo>
                  <a:lnTo>
                    <a:pt x="45" y="70"/>
                  </a:lnTo>
                  <a:lnTo>
                    <a:pt x="116" y="70"/>
                  </a:lnTo>
                  <a:lnTo>
                    <a:pt x="116" y="0"/>
                  </a:lnTo>
                  <a:lnTo>
                    <a:pt x="161" y="0"/>
                  </a:lnTo>
                  <a:lnTo>
                    <a:pt x="161" y="184"/>
                  </a:lnTo>
                  <a:lnTo>
                    <a:pt x="116" y="184"/>
                  </a:lnTo>
                  <a:close/>
                </a:path>
              </a:pathLst>
            </a:custGeom>
            <a:solidFill>
              <a:srgbClr val="9E0000"/>
            </a:solidFill>
            <a:ln w="9525">
              <a:noFill/>
              <a:round/>
              <a:headEnd/>
              <a:tailEnd/>
            </a:ln>
          </p:spPr>
          <p:txBody>
            <a:bodyPr/>
            <a:lstStyle/>
            <a:p>
              <a:pPr>
                <a:defRPr/>
              </a:pPr>
              <a:endParaRPr lang="nl-NL"/>
            </a:p>
          </p:txBody>
        </p:sp>
        <p:sp>
          <p:nvSpPr>
            <p:cNvPr id="30" name="Freeform 29">
              <a:extLst>
                <a:ext uri="{FF2B5EF4-FFF2-40B4-BE49-F238E27FC236}">
                  <a16:creationId xmlns:a16="http://schemas.microsoft.com/office/drawing/2014/main" id="{62F3CEF1-DB7F-E3DD-ED21-6E1C84AA55FD}"/>
                </a:ext>
              </a:extLst>
            </p:cNvPr>
            <p:cNvSpPr>
              <a:spLocks/>
            </p:cNvSpPr>
            <p:nvPr userDrawn="1"/>
          </p:nvSpPr>
          <p:spPr bwMode="auto">
            <a:xfrm>
              <a:off x="17538700" y="1822450"/>
              <a:ext cx="266700" cy="292100"/>
            </a:xfrm>
            <a:custGeom>
              <a:avLst/>
              <a:gdLst/>
              <a:ahLst/>
              <a:cxnLst>
                <a:cxn ang="0">
                  <a:pos x="117" y="184"/>
                </a:cxn>
                <a:cxn ang="0">
                  <a:pos x="43" y="64"/>
                </a:cxn>
                <a:cxn ang="0">
                  <a:pos x="43" y="64"/>
                </a:cxn>
                <a:cxn ang="0">
                  <a:pos x="44" y="184"/>
                </a:cxn>
                <a:cxn ang="0">
                  <a:pos x="0" y="184"/>
                </a:cxn>
                <a:cxn ang="0">
                  <a:pos x="0" y="0"/>
                </a:cxn>
                <a:cxn ang="0">
                  <a:pos x="51" y="0"/>
                </a:cxn>
                <a:cxn ang="0">
                  <a:pos x="125" y="120"/>
                </a:cxn>
                <a:cxn ang="0">
                  <a:pos x="126" y="120"/>
                </a:cxn>
                <a:cxn ang="0">
                  <a:pos x="125" y="0"/>
                </a:cxn>
                <a:cxn ang="0">
                  <a:pos x="168" y="0"/>
                </a:cxn>
                <a:cxn ang="0">
                  <a:pos x="168" y="184"/>
                </a:cxn>
                <a:cxn ang="0">
                  <a:pos x="117" y="184"/>
                </a:cxn>
              </a:cxnLst>
              <a:rect l="0" t="0" r="r" b="b"/>
              <a:pathLst>
                <a:path w="168" h="184">
                  <a:moveTo>
                    <a:pt x="117" y="184"/>
                  </a:moveTo>
                  <a:lnTo>
                    <a:pt x="43" y="64"/>
                  </a:lnTo>
                  <a:lnTo>
                    <a:pt x="43" y="64"/>
                  </a:lnTo>
                  <a:lnTo>
                    <a:pt x="44" y="184"/>
                  </a:lnTo>
                  <a:lnTo>
                    <a:pt x="0" y="184"/>
                  </a:lnTo>
                  <a:lnTo>
                    <a:pt x="0" y="0"/>
                  </a:lnTo>
                  <a:lnTo>
                    <a:pt x="51" y="0"/>
                  </a:lnTo>
                  <a:lnTo>
                    <a:pt x="125" y="120"/>
                  </a:lnTo>
                  <a:lnTo>
                    <a:pt x="126" y="120"/>
                  </a:lnTo>
                  <a:lnTo>
                    <a:pt x="125" y="0"/>
                  </a:lnTo>
                  <a:lnTo>
                    <a:pt x="168" y="0"/>
                  </a:lnTo>
                  <a:lnTo>
                    <a:pt x="168" y="184"/>
                  </a:lnTo>
                  <a:lnTo>
                    <a:pt x="117" y="184"/>
                  </a:lnTo>
                  <a:close/>
                </a:path>
              </a:pathLst>
            </a:custGeom>
            <a:solidFill>
              <a:srgbClr val="9E0000"/>
            </a:solidFill>
            <a:ln w="9525">
              <a:noFill/>
              <a:round/>
              <a:headEnd/>
              <a:tailEnd/>
            </a:ln>
          </p:spPr>
          <p:txBody>
            <a:bodyPr/>
            <a:lstStyle/>
            <a:p>
              <a:pPr>
                <a:defRPr/>
              </a:pPr>
              <a:endParaRPr lang="nl-NL"/>
            </a:p>
          </p:txBody>
        </p:sp>
        <p:sp>
          <p:nvSpPr>
            <p:cNvPr id="31" name="Freeform 30">
              <a:extLst>
                <a:ext uri="{FF2B5EF4-FFF2-40B4-BE49-F238E27FC236}">
                  <a16:creationId xmlns:a16="http://schemas.microsoft.com/office/drawing/2014/main" id="{55DE66C8-3680-742D-28A5-C46E2DBA9AF0}"/>
                </a:ext>
              </a:extLst>
            </p:cNvPr>
            <p:cNvSpPr>
              <a:spLocks noEditPoints="1"/>
            </p:cNvSpPr>
            <p:nvPr userDrawn="1"/>
          </p:nvSpPr>
          <p:spPr bwMode="auto">
            <a:xfrm>
              <a:off x="17859375" y="1814513"/>
              <a:ext cx="317500" cy="307975"/>
            </a:xfrm>
            <a:custGeom>
              <a:avLst/>
              <a:gdLst/>
              <a:ahLst/>
              <a:cxnLst>
                <a:cxn ang="0">
                  <a:pos x="1110" y="532"/>
                </a:cxn>
                <a:cxn ang="0">
                  <a:pos x="1068" y="753"/>
                </a:cxn>
                <a:cxn ang="0">
                  <a:pos x="953" y="924"/>
                </a:cxn>
                <a:cxn ang="0">
                  <a:pos x="776" y="1034"/>
                </a:cxn>
                <a:cxn ang="0">
                  <a:pos x="554" y="1073"/>
                </a:cxn>
                <a:cxn ang="0">
                  <a:pos x="333" y="1034"/>
                </a:cxn>
                <a:cxn ang="0">
                  <a:pos x="158" y="924"/>
                </a:cxn>
                <a:cxn ang="0">
                  <a:pos x="42" y="753"/>
                </a:cxn>
                <a:cxn ang="0">
                  <a:pos x="0" y="532"/>
                </a:cxn>
                <a:cxn ang="0">
                  <a:pos x="42" y="311"/>
                </a:cxn>
                <a:cxn ang="0">
                  <a:pos x="158" y="143"/>
                </a:cxn>
                <a:cxn ang="0">
                  <a:pos x="333" y="37"/>
                </a:cxn>
                <a:cxn ang="0">
                  <a:pos x="554" y="0"/>
                </a:cxn>
                <a:cxn ang="0">
                  <a:pos x="776" y="37"/>
                </a:cxn>
                <a:cxn ang="0">
                  <a:pos x="953" y="143"/>
                </a:cxn>
                <a:cxn ang="0">
                  <a:pos x="1068" y="311"/>
                </a:cxn>
                <a:cxn ang="0">
                  <a:pos x="1110" y="532"/>
                </a:cxn>
                <a:cxn ang="0">
                  <a:pos x="847" y="532"/>
                </a:cxn>
                <a:cxn ang="0">
                  <a:pos x="825" y="408"/>
                </a:cxn>
                <a:cxn ang="0">
                  <a:pos x="765" y="310"/>
                </a:cxn>
                <a:cxn ang="0">
                  <a:pos x="673" y="245"/>
                </a:cxn>
                <a:cxn ang="0">
                  <a:pos x="554" y="221"/>
                </a:cxn>
                <a:cxn ang="0">
                  <a:pos x="436" y="245"/>
                </a:cxn>
                <a:cxn ang="0">
                  <a:pos x="344" y="310"/>
                </a:cxn>
                <a:cxn ang="0">
                  <a:pos x="284" y="408"/>
                </a:cxn>
                <a:cxn ang="0">
                  <a:pos x="264" y="532"/>
                </a:cxn>
                <a:cxn ang="0">
                  <a:pos x="285" y="659"/>
                </a:cxn>
                <a:cxn ang="0">
                  <a:pos x="345" y="759"/>
                </a:cxn>
                <a:cxn ang="0">
                  <a:pos x="436" y="824"/>
                </a:cxn>
                <a:cxn ang="0">
                  <a:pos x="554" y="848"/>
                </a:cxn>
                <a:cxn ang="0">
                  <a:pos x="672" y="824"/>
                </a:cxn>
                <a:cxn ang="0">
                  <a:pos x="765" y="759"/>
                </a:cxn>
                <a:cxn ang="0">
                  <a:pos x="825" y="659"/>
                </a:cxn>
                <a:cxn ang="0">
                  <a:pos x="847" y="532"/>
                </a:cxn>
              </a:cxnLst>
              <a:rect l="0" t="0" r="r" b="b"/>
              <a:pathLst>
                <a:path w="1110" h="1073">
                  <a:moveTo>
                    <a:pt x="1110" y="532"/>
                  </a:moveTo>
                  <a:cubicBezTo>
                    <a:pt x="1110" y="612"/>
                    <a:pt x="1096" y="686"/>
                    <a:pt x="1068" y="753"/>
                  </a:cubicBezTo>
                  <a:cubicBezTo>
                    <a:pt x="1040" y="819"/>
                    <a:pt x="1002" y="876"/>
                    <a:pt x="953" y="924"/>
                  </a:cubicBezTo>
                  <a:cubicBezTo>
                    <a:pt x="903" y="971"/>
                    <a:pt x="844" y="1008"/>
                    <a:pt x="776" y="1034"/>
                  </a:cubicBezTo>
                  <a:cubicBezTo>
                    <a:pt x="708" y="1060"/>
                    <a:pt x="634" y="1073"/>
                    <a:pt x="554" y="1073"/>
                  </a:cubicBezTo>
                  <a:cubicBezTo>
                    <a:pt x="475" y="1073"/>
                    <a:pt x="401" y="1060"/>
                    <a:pt x="333" y="1034"/>
                  </a:cubicBezTo>
                  <a:cubicBezTo>
                    <a:pt x="266" y="1008"/>
                    <a:pt x="207" y="971"/>
                    <a:pt x="158" y="924"/>
                  </a:cubicBezTo>
                  <a:cubicBezTo>
                    <a:pt x="108" y="876"/>
                    <a:pt x="70" y="819"/>
                    <a:pt x="42" y="753"/>
                  </a:cubicBezTo>
                  <a:cubicBezTo>
                    <a:pt x="14" y="686"/>
                    <a:pt x="0" y="612"/>
                    <a:pt x="0" y="532"/>
                  </a:cubicBezTo>
                  <a:cubicBezTo>
                    <a:pt x="0" y="450"/>
                    <a:pt x="14" y="377"/>
                    <a:pt x="42" y="311"/>
                  </a:cubicBezTo>
                  <a:cubicBezTo>
                    <a:pt x="70" y="245"/>
                    <a:pt x="108" y="190"/>
                    <a:pt x="158" y="143"/>
                  </a:cubicBezTo>
                  <a:cubicBezTo>
                    <a:pt x="207" y="97"/>
                    <a:pt x="266" y="62"/>
                    <a:pt x="333" y="37"/>
                  </a:cubicBezTo>
                  <a:cubicBezTo>
                    <a:pt x="401" y="12"/>
                    <a:pt x="475" y="0"/>
                    <a:pt x="554" y="0"/>
                  </a:cubicBezTo>
                  <a:cubicBezTo>
                    <a:pt x="634" y="0"/>
                    <a:pt x="708" y="12"/>
                    <a:pt x="776" y="37"/>
                  </a:cubicBezTo>
                  <a:cubicBezTo>
                    <a:pt x="844" y="62"/>
                    <a:pt x="903" y="97"/>
                    <a:pt x="953" y="143"/>
                  </a:cubicBezTo>
                  <a:cubicBezTo>
                    <a:pt x="1002" y="190"/>
                    <a:pt x="1040" y="245"/>
                    <a:pt x="1068" y="311"/>
                  </a:cubicBezTo>
                  <a:cubicBezTo>
                    <a:pt x="1096" y="377"/>
                    <a:pt x="1110" y="450"/>
                    <a:pt x="1110" y="532"/>
                  </a:cubicBezTo>
                  <a:moveTo>
                    <a:pt x="847" y="532"/>
                  </a:moveTo>
                  <a:cubicBezTo>
                    <a:pt x="847" y="488"/>
                    <a:pt x="839" y="446"/>
                    <a:pt x="825" y="408"/>
                  </a:cubicBezTo>
                  <a:cubicBezTo>
                    <a:pt x="811" y="370"/>
                    <a:pt x="791" y="337"/>
                    <a:pt x="765" y="310"/>
                  </a:cubicBezTo>
                  <a:cubicBezTo>
                    <a:pt x="740" y="282"/>
                    <a:pt x="709" y="261"/>
                    <a:pt x="673" y="245"/>
                  </a:cubicBezTo>
                  <a:cubicBezTo>
                    <a:pt x="637" y="229"/>
                    <a:pt x="598" y="221"/>
                    <a:pt x="554" y="221"/>
                  </a:cubicBezTo>
                  <a:cubicBezTo>
                    <a:pt x="511" y="221"/>
                    <a:pt x="472" y="229"/>
                    <a:pt x="436" y="245"/>
                  </a:cubicBezTo>
                  <a:cubicBezTo>
                    <a:pt x="401" y="261"/>
                    <a:pt x="370" y="282"/>
                    <a:pt x="344" y="310"/>
                  </a:cubicBezTo>
                  <a:cubicBezTo>
                    <a:pt x="318" y="337"/>
                    <a:pt x="298" y="370"/>
                    <a:pt x="284" y="408"/>
                  </a:cubicBezTo>
                  <a:cubicBezTo>
                    <a:pt x="270" y="446"/>
                    <a:pt x="264" y="488"/>
                    <a:pt x="264" y="532"/>
                  </a:cubicBezTo>
                  <a:cubicBezTo>
                    <a:pt x="264" y="578"/>
                    <a:pt x="271" y="620"/>
                    <a:pt x="285" y="659"/>
                  </a:cubicBezTo>
                  <a:cubicBezTo>
                    <a:pt x="299" y="698"/>
                    <a:pt x="319" y="731"/>
                    <a:pt x="345" y="759"/>
                  </a:cubicBezTo>
                  <a:cubicBezTo>
                    <a:pt x="370" y="787"/>
                    <a:pt x="401" y="809"/>
                    <a:pt x="436" y="824"/>
                  </a:cubicBezTo>
                  <a:cubicBezTo>
                    <a:pt x="472" y="840"/>
                    <a:pt x="511" y="848"/>
                    <a:pt x="554" y="848"/>
                  </a:cubicBezTo>
                  <a:cubicBezTo>
                    <a:pt x="598" y="848"/>
                    <a:pt x="637" y="840"/>
                    <a:pt x="672" y="824"/>
                  </a:cubicBezTo>
                  <a:cubicBezTo>
                    <a:pt x="708" y="809"/>
                    <a:pt x="739" y="787"/>
                    <a:pt x="765" y="759"/>
                  </a:cubicBezTo>
                  <a:cubicBezTo>
                    <a:pt x="790" y="731"/>
                    <a:pt x="811" y="698"/>
                    <a:pt x="825" y="659"/>
                  </a:cubicBezTo>
                  <a:cubicBezTo>
                    <a:pt x="839" y="620"/>
                    <a:pt x="847" y="578"/>
                    <a:pt x="847" y="532"/>
                  </a:cubicBezTo>
                </a:path>
              </a:pathLst>
            </a:custGeom>
            <a:solidFill>
              <a:srgbClr val="9E0000"/>
            </a:solidFill>
            <a:ln w="9525">
              <a:noFill/>
              <a:round/>
              <a:headEnd/>
              <a:tailEnd/>
            </a:ln>
          </p:spPr>
          <p:txBody>
            <a:bodyPr/>
            <a:lstStyle/>
            <a:p>
              <a:pPr>
                <a:defRPr/>
              </a:pPr>
              <a:endParaRPr lang="nl-NL"/>
            </a:p>
          </p:txBody>
        </p:sp>
        <p:sp>
          <p:nvSpPr>
            <p:cNvPr id="32" name="Freeform 31">
              <a:extLst>
                <a:ext uri="{FF2B5EF4-FFF2-40B4-BE49-F238E27FC236}">
                  <a16:creationId xmlns:a16="http://schemas.microsoft.com/office/drawing/2014/main" id="{C0820577-58E1-A68D-FA9D-215245D0339C}"/>
                </a:ext>
              </a:extLst>
            </p:cNvPr>
            <p:cNvSpPr>
              <a:spLocks/>
            </p:cNvSpPr>
            <p:nvPr userDrawn="1"/>
          </p:nvSpPr>
          <p:spPr bwMode="auto">
            <a:xfrm>
              <a:off x="18229263" y="1822450"/>
              <a:ext cx="184150" cy="292100"/>
            </a:xfrm>
            <a:custGeom>
              <a:avLst/>
              <a:gdLst/>
              <a:ahLst/>
              <a:cxnLst>
                <a:cxn ang="0">
                  <a:pos x="0" y="184"/>
                </a:cxn>
                <a:cxn ang="0">
                  <a:pos x="0" y="0"/>
                </a:cxn>
                <a:cxn ang="0">
                  <a:pos x="45" y="0"/>
                </a:cxn>
                <a:cxn ang="0">
                  <a:pos x="45" y="145"/>
                </a:cxn>
                <a:cxn ang="0">
                  <a:pos x="116" y="145"/>
                </a:cxn>
                <a:cxn ang="0">
                  <a:pos x="116" y="184"/>
                </a:cxn>
                <a:cxn ang="0">
                  <a:pos x="0" y="184"/>
                </a:cxn>
              </a:cxnLst>
              <a:rect l="0" t="0" r="r" b="b"/>
              <a:pathLst>
                <a:path w="116" h="184">
                  <a:moveTo>
                    <a:pt x="0" y="184"/>
                  </a:moveTo>
                  <a:lnTo>
                    <a:pt x="0" y="0"/>
                  </a:lnTo>
                  <a:lnTo>
                    <a:pt x="45" y="0"/>
                  </a:lnTo>
                  <a:lnTo>
                    <a:pt x="45" y="145"/>
                  </a:lnTo>
                  <a:lnTo>
                    <a:pt x="116" y="145"/>
                  </a:lnTo>
                  <a:lnTo>
                    <a:pt x="116" y="184"/>
                  </a:lnTo>
                  <a:lnTo>
                    <a:pt x="0" y="184"/>
                  </a:lnTo>
                  <a:close/>
                </a:path>
              </a:pathLst>
            </a:custGeom>
            <a:solidFill>
              <a:srgbClr val="9E0000"/>
            </a:solidFill>
            <a:ln w="9525">
              <a:noFill/>
              <a:round/>
              <a:headEnd/>
              <a:tailEnd/>
            </a:ln>
          </p:spPr>
          <p:txBody>
            <a:bodyPr/>
            <a:lstStyle/>
            <a:p>
              <a:pPr>
                <a:defRPr/>
              </a:pPr>
              <a:endParaRPr lang="nl-NL"/>
            </a:p>
          </p:txBody>
        </p:sp>
        <p:sp>
          <p:nvSpPr>
            <p:cNvPr id="33" name="Freeform 32">
              <a:extLst>
                <a:ext uri="{FF2B5EF4-FFF2-40B4-BE49-F238E27FC236}">
                  <a16:creationId xmlns:a16="http://schemas.microsoft.com/office/drawing/2014/main" id="{1DFD4025-AF5E-4EE2-4323-00A61B73588E}"/>
                </a:ext>
              </a:extLst>
            </p:cNvPr>
            <p:cNvSpPr>
              <a:spLocks noEditPoints="1"/>
            </p:cNvSpPr>
            <p:nvPr userDrawn="1"/>
          </p:nvSpPr>
          <p:spPr bwMode="auto">
            <a:xfrm>
              <a:off x="18434050" y="1814513"/>
              <a:ext cx="319088" cy="307975"/>
            </a:xfrm>
            <a:custGeom>
              <a:avLst/>
              <a:gdLst/>
              <a:ahLst/>
              <a:cxnLst>
                <a:cxn ang="0">
                  <a:pos x="1110" y="532"/>
                </a:cxn>
                <a:cxn ang="0">
                  <a:pos x="1068" y="753"/>
                </a:cxn>
                <a:cxn ang="0">
                  <a:pos x="953" y="924"/>
                </a:cxn>
                <a:cxn ang="0">
                  <a:pos x="776" y="1034"/>
                </a:cxn>
                <a:cxn ang="0">
                  <a:pos x="554" y="1073"/>
                </a:cxn>
                <a:cxn ang="0">
                  <a:pos x="333" y="1034"/>
                </a:cxn>
                <a:cxn ang="0">
                  <a:pos x="158" y="924"/>
                </a:cxn>
                <a:cxn ang="0">
                  <a:pos x="42" y="753"/>
                </a:cxn>
                <a:cxn ang="0">
                  <a:pos x="0" y="532"/>
                </a:cxn>
                <a:cxn ang="0">
                  <a:pos x="42" y="311"/>
                </a:cxn>
                <a:cxn ang="0">
                  <a:pos x="158" y="143"/>
                </a:cxn>
                <a:cxn ang="0">
                  <a:pos x="333" y="37"/>
                </a:cxn>
                <a:cxn ang="0">
                  <a:pos x="554" y="0"/>
                </a:cxn>
                <a:cxn ang="0">
                  <a:pos x="776" y="37"/>
                </a:cxn>
                <a:cxn ang="0">
                  <a:pos x="953" y="143"/>
                </a:cxn>
                <a:cxn ang="0">
                  <a:pos x="1068" y="311"/>
                </a:cxn>
                <a:cxn ang="0">
                  <a:pos x="1110" y="532"/>
                </a:cxn>
                <a:cxn ang="0">
                  <a:pos x="847" y="532"/>
                </a:cxn>
                <a:cxn ang="0">
                  <a:pos x="825" y="408"/>
                </a:cxn>
                <a:cxn ang="0">
                  <a:pos x="765" y="310"/>
                </a:cxn>
                <a:cxn ang="0">
                  <a:pos x="673" y="245"/>
                </a:cxn>
                <a:cxn ang="0">
                  <a:pos x="554" y="221"/>
                </a:cxn>
                <a:cxn ang="0">
                  <a:pos x="436" y="245"/>
                </a:cxn>
                <a:cxn ang="0">
                  <a:pos x="344" y="310"/>
                </a:cxn>
                <a:cxn ang="0">
                  <a:pos x="284" y="408"/>
                </a:cxn>
                <a:cxn ang="0">
                  <a:pos x="263" y="532"/>
                </a:cxn>
                <a:cxn ang="0">
                  <a:pos x="285" y="659"/>
                </a:cxn>
                <a:cxn ang="0">
                  <a:pos x="345" y="759"/>
                </a:cxn>
                <a:cxn ang="0">
                  <a:pos x="436" y="824"/>
                </a:cxn>
                <a:cxn ang="0">
                  <a:pos x="554" y="848"/>
                </a:cxn>
                <a:cxn ang="0">
                  <a:pos x="672" y="824"/>
                </a:cxn>
                <a:cxn ang="0">
                  <a:pos x="764" y="759"/>
                </a:cxn>
                <a:cxn ang="0">
                  <a:pos x="825" y="659"/>
                </a:cxn>
                <a:cxn ang="0">
                  <a:pos x="847" y="532"/>
                </a:cxn>
              </a:cxnLst>
              <a:rect l="0" t="0" r="r" b="b"/>
              <a:pathLst>
                <a:path w="1110" h="1073">
                  <a:moveTo>
                    <a:pt x="1110" y="532"/>
                  </a:moveTo>
                  <a:cubicBezTo>
                    <a:pt x="1110" y="612"/>
                    <a:pt x="1096" y="686"/>
                    <a:pt x="1068" y="753"/>
                  </a:cubicBezTo>
                  <a:cubicBezTo>
                    <a:pt x="1040" y="819"/>
                    <a:pt x="1002" y="876"/>
                    <a:pt x="953" y="924"/>
                  </a:cubicBezTo>
                  <a:cubicBezTo>
                    <a:pt x="903" y="971"/>
                    <a:pt x="844" y="1008"/>
                    <a:pt x="776" y="1034"/>
                  </a:cubicBezTo>
                  <a:cubicBezTo>
                    <a:pt x="708" y="1060"/>
                    <a:pt x="634" y="1073"/>
                    <a:pt x="554" y="1073"/>
                  </a:cubicBezTo>
                  <a:cubicBezTo>
                    <a:pt x="475" y="1073"/>
                    <a:pt x="401" y="1060"/>
                    <a:pt x="333" y="1034"/>
                  </a:cubicBezTo>
                  <a:cubicBezTo>
                    <a:pt x="266" y="1008"/>
                    <a:pt x="207" y="971"/>
                    <a:pt x="158" y="924"/>
                  </a:cubicBezTo>
                  <a:cubicBezTo>
                    <a:pt x="108" y="876"/>
                    <a:pt x="69" y="819"/>
                    <a:pt x="42" y="753"/>
                  </a:cubicBezTo>
                  <a:cubicBezTo>
                    <a:pt x="14" y="686"/>
                    <a:pt x="0" y="612"/>
                    <a:pt x="0" y="532"/>
                  </a:cubicBezTo>
                  <a:cubicBezTo>
                    <a:pt x="0" y="450"/>
                    <a:pt x="14" y="377"/>
                    <a:pt x="42" y="311"/>
                  </a:cubicBezTo>
                  <a:cubicBezTo>
                    <a:pt x="69" y="245"/>
                    <a:pt x="108" y="190"/>
                    <a:pt x="158" y="143"/>
                  </a:cubicBezTo>
                  <a:cubicBezTo>
                    <a:pt x="207" y="97"/>
                    <a:pt x="266" y="62"/>
                    <a:pt x="333" y="37"/>
                  </a:cubicBezTo>
                  <a:cubicBezTo>
                    <a:pt x="401" y="12"/>
                    <a:pt x="475" y="0"/>
                    <a:pt x="554" y="0"/>
                  </a:cubicBezTo>
                  <a:cubicBezTo>
                    <a:pt x="634" y="0"/>
                    <a:pt x="708" y="12"/>
                    <a:pt x="776" y="37"/>
                  </a:cubicBezTo>
                  <a:cubicBezTo>
                    <a:pt x="844" y="62"/>
                    <a:pt x="903" y="97"/>
                    <a:pt x="953" y="143"/>
                  </a:cubicBezTo>
                  <a:cubicBezTo>
                    <a:pt x="1002" y="190"/>
                    <a:pt x="1040" y="245"/>
                    <a:pt x="1068" y="311"/>
                  </a:cubicBezTo>
                  <a:cubicBezTo>
                    <a:pt x="1096" y="377"/>
                    <a:pt x="1110" y="450"/>
                    <a:pt x="1110" y="532"/>
                  </a:cubicBezTo>
                  <a:moveTo>
                    <a:pt x="847" y="532"/>
                  </a:moveTo>
                  <a:cubicBezTo>
                    <a:pt x="847" y="488"/>
                    <a:pt x="839" y="446"/>
                    <a:pt x="825" y="408"/>
                  </a:cubicBezTo>
                  <a:cubicBezTo>
                    <a:pt x="811" y="370"/>
                    <a:pt x="791" y="337"/>
                    <a:pt x="765" y="310"/>
                  </a:cubicBezTo>
                  <a:cubicBezTo>
                    <a:pt x="740" y="282"/>
                    <a:pt x="709" y="261"/>
                    <a:pt x="673" y="245"/>
                  </a:cubicBezTo>
                  <a:cubicBezTo>
                    <a:pt x="637" y="229"/>
                    <a:pt x="598" y="221"/>
                    <a:pt x="554" y="221"/>
                  </a:cubicBezTo>
                  <a:cubicBezTo>
                    <a:pt x="511" y="221"/>
                    <a:pt x="472" y="229"/>
                    <a:pt x="436" y="245"/>
                  </a:cubicBezTo>
                  <a:cubicBezTo>
                    <a:pt x="401" y="261"/>
                    <a:pt x="370" y="282"/>
                    <a:pt x="344" y="310"/>
                  </a:cubicBezTo>
                  <a:cubicBezTo>
                    <a:pt x="318" y="337"/>
                    <a:pt x="298" y="370"/>
                    <a:pt x="284" y="408"/>
                  </a:cubicBezTo>
                  <a:cubicBezTo>
                    <a:pt x="270" y="446"/>
                    <a:pt x="263" y="488"/>
                    <a:pt x="263" y="532"/>
                  </a:cubicBezTo>
                  <a:cubicBezTo>
                    <a:pt x="263" y="578"/>
                    <a:pt x="271" y="620"/>
                    <a:pt x="285" y="659"/>
                  </a:cubicBezTo>
                  <a:cubicBezTo>
                    <a:pt x="299" y="698"/>
                    <a:pt x="319" y="731"/>
                    <a:pt x="345" y="759"/>
                  </a:cubicBezTo>
                  <a:cubicBezTo>
                    <a:pt x="370" y="787"/>
                    <a:pt x="401" y="809"/>
                    <a:pt x="436" y="824"/>
                  </a:cubicBezTo>
                  <a:cubicBezTo>
                    <a:pt x="472" y="840"/>
                    <a:pt x="511" y="848"/>
                    <a:pt x="554" y="848"/>
                  </a:cubicBezTo>
                  <a:cubicBezTo>
                    <a:pt x="598" y="848"/>
                    <a:pt x="637" y="840"/>
                    <a:pt x="672" y="824"/>
                  </a:cubicBezTo>
                  <a:cubicBezTo>
                    <a:pt x="708" y="809"/>
                    <a:pt x="739" y="787"/>
                    <a:pt x="764" y="759"/>
                  </a:cubicBezTo>
                  <a:cubicBezTo>
                    <a:pt x="790" y="731"/>
                    <a:pt x="811" y="698"/>
                    <a:pt x="825" y="659"/>
                  </a:cubicBezTo>
                  <a:cubicBezTo>
                    <a:pt x="839" y="620"/>
                    <a:pt x="847" y="578"/>
                    <a:pt x="847" y="532"/>
                  </a:cubicBezTo>
                </a:path>
              </a:pathLst>
            </a:custGeom>
            <a:solidFill>
              <a:srgbClr val="9E0000"/>
            </a:solidFill>
            <a:ln w="9525">
              <a:noFill/>
              <a:round/>
              <a:headEnd/>
              <a:tailEnd/>
            </a:ln>
          </p:spPr>
          <p:txBody>
            <a:bodyPr/>
            <a:lstStyle/>
            <a:p>
              <a:pPr>
                <a:defRPr/>
              </a:pPr>
              <a:endParaRPr lang="nl-NL"/>
            </a:p>
          </p:txBody>
        </p:sp>
        <p:sp>
          <p:nvSpPr>
            <p:cNvPr id="34" name="Freeform 33">
              <a:extLst>
                <a:ext uri="{FF2B5EF4-FFF2-40B4-BE49-F238E27FC236}">
                  <a16:creationId xmlns:a16="http://schemas.microsoft.com/office/drawing/2014/main" id="{7BDBA900-168F-1B73-544A-9413D58A37F1}"/>
                </a:ext>
              </a:extLst>
            </p:cNvPr>
            <p:cNvSpPr>
              <a:spLocks/>
            </p:cNvSpPr>
            <p:nvPr userDrawn="1"/>
          </p:nvSpPr>
          <p:spPr bwMode="auto">
            <a:xfrm>
              <a:off x="18791238" y="1814513"/>
              <a:ext cx="273050" cy="306387"/>
            </a:xfrm>
            <a:custGeom>
              <a:avLst/>
              <a:gdLst/>
              <a:ahLst/>
              <a:cxnLst>
                <a:cxn ang="0">
                  <a:pos x="778" y="1047"/>
                </a:cxn>
                <a:cxn ang="0">
                  <a:pos x="560" y="1071"/>
                </a:cxn>
                <a:cxn ang="0">
                  <a:pos x="334" y="1032"/>
                </a:cxn>
                <a:cxn ang="0">
                  <a:pos x="157" y="923"/>
                </a:cxn>
                <a:cxn ang="0">
                  <a:pos x="41" y="754"/>
                </a:cxn>
                <a:cxn ang="0">
                  <a:pos x="0" y="535"/>
                </a:cxn>
                <a:cxn ang="0">
                  <a:pos x="42" y="313"/>
                </a:cxn>
                <a:cxn ang="0">
                  <a:pos x="159" y="144"/>
                </a:cxn>
                <a:cxn ang="0">
                  <a:pos x="335" y="37"/>
                </a:cxn>
                <a:cxn ang="0">
                  <a:pos x="553" y="0"/>
                </a:cxn>
                <a:cxn ang="0">
                  <a:pos x="777" y="36"/>
                </a:cxn>
                <a:cxn ang="0">
                  <a:pos x="946" y="135"/>
                </a:cxn>
                <a:cxn ang="0">
                  <a:pos x="790" y="312"/>
                </a:cxn>
                <a:cxn ang="0">
                  <a:pos x="695" y="243"/>
                </a:cxn>
                <a:cxn ang="0">
                  <a:pos x="561" y="217"/>
                </a:cxn>
                <a:cxn ang="0">
                  <a:pos x="442" y="241"/>
                </a:cxn>
                <a:cxn ang="0">
                  <a:pos x="347" y="307"/>
                </a:cxn>
                <a:cxn ang="0">
                  <a:pos x="284" y="407"/>
                </a:cxn>
                <a:cxn ang="0">
                  <a:pos x="262" y="535"/>
                </a:cxn>
                <a:cxn ang="0">
                  <a:pos x="282" y="664"/>
                </a:cxn>
                <a:cxn ang="0">
                  <a:pos x="342" y="765"/>
                </a:cxn>
                <a:cxn ang="0">
                  <a:pos x="440" y="832"/>
                </a:cxn>
                <a:cxn ang="0">
                  <a:pos x="573" y="855"/>
                </a:cxn>
                <a:cxn ang="0">
                  <a:pos x="655" y="849"/>
                </a:cxn>
                <a:cxn ang="0">
                  <a:pos x="727" y="828"/>
                </a:cxn>
                <a:cxn ang="0">
                  <a:pos x="727" y="643"/>
                </a:cxn>
                <a:cxn ang="0">
                  <a:pos x="532" y="643"/>
                </a:cxn>
                <a:cxn ang="0">
                  <a:pos x="532" y="444"/>
                </a:cxn>
                <a:cxn ang="0">
                  <a:pos x="953" y="444"/>
                </a:cxn>
                <a:cxn ang="0">
                  <a:pos x="953" y="983"/>
                </a:cxn>
                <a:cxn ang="0">
                  <a:pos x="778" y="1047"/>
                </a:cxn>
              </a:cxnLst>
              <a:rect l="0" t="0" r="r" b="b"/>
              <a:pathLst>
                <a:path w="953" h="1071">
                  <a:moveTo>
                    <a:pt x="778" y="1047"/>
                  </a:moveTo>
                  <a:cubicBezTo>
                    <a:pt x="711" y="1063"/>
                    <a:pt x="638" y="1071"/>
                    <a:pt x="560" y="1071"/>
                  </a:cubicBezTo>
                  <a:cubicBezTo>
                    <a:pt x="478" y="1071"/>
                    <a:pt x="403" y="1058"/>
                    <a:pt x="334" y="1032"/>
                  </a:cubicBezTo>
                  <a:cubicBezTo>
                    <a:pt x="266" y="1006"/>
                    <a:pt x="207" y="970"/>
                    <a:pt x="157" y="923"/>
                  </a:cubicBezTo>
                  <a:cubicBezTo>
                    <a:pt x="108" y="876"/>
                    <a:pt x="69" y="820"/>
                    <a:pt x="41" y="754"/>
                  </a:cubicBezTo>
                  <a:cubicBezTo>
                    <a:pt x="13" y="688"/>
                    <a:pt x="0" y="615"/>
                    <a:pt x="0" y="535"/>
                  </a:cubicBezTo>
                  <a:cubicBezTo>
                    <a:pt x="0" y="453"/>
                    <a:pt x="14" y="379"/>
                    <a:pt x="42" y="313"/>
                  </a:cubicBezTo>
                  <a:cubicBezTo>
                    <a:pt x="70" y="247"/>
                    <a:pt x="110" y="191"/>
                    <a:pt x="159" y="144"/>
                  </a:cubicBezTo>
                  <a:cubicBezTo>
                    <a:pt x="209" y="98"/>
                    <a:pt x="268" y="62"/>
                    <a:pt x="335" y="37"/>
                  </a:cubicBezTo>
                  <a:cubicBezTo>
                    <a:pt x="402" y="12"/>
                    <a:pt x="475" y="0"/>
                    <a:pt x="553" y="0"/>
                  </a:cubicBezTo>
                  <a:cubicBezTo>
                    <a:pt x="633" y="0"/>
                    <a:pt x="708" y="12"/>
                    <a:pt x="777" y="36"/>
                  </a:cubicBezTo>
                  <a:cubicBezTo>
                    <a:pt x="846" y="61"/>
                    <a:pt x="902" y="94"/>
                    <a:pt x="946" y="135"/>
                  </a:cubicBezTo>
                  <a:cubicBezTo>
                    <a:pt x="790" y="312"/>
                    <a:pt x="790" y="312"/>
                    <a:pt x="790" y="312"/>
                  </a:cubicBezTo>
                  <a:cubicBezTo>
                    <a:pt x="766" y="284"/>
                    <a:pt x="734" y="261"/>
                    <a:pt x="695" y="243"/>
                  </a:cubicBezTo>
                  <a:cubicBezTo>
                    <a:pt x="656" y="226"/>
                    <a:pt x="611" y="217"/>
                    <a:pt x="561" y="217"/>
                  </a:cubicBezTo>
                  <a:cubicBezTo>
                    <a:pt x="518" y="217"/>
                    <a:pt x="478" y="225"/>
                    <a:pt x="442" y="241"/>
                  </a:cubicBezTo>
                  <a:cubicBezTo>
                    <a:pt x="405" y="256"/>
                    <a:pt x="373" y="278"/>
                    <a:pt x="347" y="307"/>
                  </a:cubicBezTo>
                  <a:cubicBezTo>
                    <a:pt x="320" y="335"/>
                    <a:pt x="299" y="369"/>
                    <a:pt x="284" y="407"/>
                  </a:cubicBezTo>
                  <a:cubicBezTo>
                    <a:pt x="269" y="446"/>
                    <a:pt x="262" y="489"/>
                    <a:pt x="262" y="535"/>
                  </a:cubicBezTo>
                  <a:cubicBezTo>
                    <a:pt x="262" y="582"/>
                    <a:pt x="268" y="625"/>
                    <a:pt x="282" y="664"/>
                  </a:cubicBezTo>
                  <a:cubicBezTo>
                    <a:pt x="295" y="703"/>
                    <a:pt x="315" y="737"/>
                    <a:pt x="342" y="765"/>
                  </a:cubicBezTo>
                  <a:cubicBezTo>
                    <a:pt x="368" y="794"/>
                    <a:pt x="401" y="816"/>
                    <a:pt x="440" y="832"/>
                  </a:cubicBezTo>
                  <a:cubicBezTo>
                    <a:pt x="478" y="847"/>
                    <a:pt x="523" y="855"/>
                    <a:pt x="573" y="855"/>
                  </a:cubicBezTo>
                  <a:cubicBezTo>
                    <a:pt x="601" y="855"/>
                    <a:pt x="629" y="853"/>
                    <a:pt x="655" y="849"/>
                  </a:cubicBezTo>
                  <a:cubicBezTo>
                    <a:pt x="681" y="845"/>
                    <a:pt x="705" y="838"/>
                    <a:pt x="727" y="828"/>
                  </a:cubicBezTo>
                  <a:cubicBezTo>
                    <a:pt x="727" y="643"/>
                    <a:pt x="727" y="643"/>
                    <a:pt x="727" y="643"/>
                  </a:cubicBezTo>
                  <a:cubicBezTo>
                    <a:pt x="532" y="643"/>
                    <a:pt x="532" y="643"/>
                    <a:pt x="532" y="643"/>
                  </a:cubicBezTo>
                  <a:cubicBezTo>
                    <a:pt x="532" y="444"/>
                    <a:pt x="532" y="444"/>
                    <a:pt x="532" y="444"/>
                  </a:cubicBezTo>
                  <a:cubicBezTo>
                    <a:pt x="953" y="444"/>
                    <a:pt x="953" y="444"/>
                    <a:pt x="953" y="444"/>
                  </a:cubicBezTo>
                  <a:cubicBezTo>
                    <a:pt x="953" y="983"/>
                    <a:pt x="953" y="983"/>
                    <a:pt x="953" y="983"/>
                  </a:cubicBezTo>
                  <a:cubicBezTo>
                    <a:pt x="903" y="1009"/>
                    <a:pt x="845" y="1030"/>
                    <a:pt x="778" y="1047"/>
                  </a:cubicBezTo>
                </a:path>
              </a:pathLst>
            </a:custGeom>
            <a:solidFill>
              <a:srgbClr val="9E0000"/>
            </a:solidFill>
            <a:ln w="9525">
              <a:noFill/>
              <a:round/>
              <a:headEnd/>
              <a:tailEnd/>
            </a:ln>
          </p:spPr>
          <p:txBody>
            <a:bodyPr/>
            <a:lstStyle/>
            <a:p>
              <a:pPr>
                <a:defRPr/>
              </a:pPr>
              <a:endParaRPr lang="nl-NL"/>
            </a:p>
          </p:txBody>
        </p:sp>
        <p:sp>
          <p:nvSpPr>
            <p:cNvPr id="35" name="Freeform 34">
              <a:extLst>
                <a:ext uri="{FF2B5EF4-FFF2-40B4-BE49-F238E27FC236}">
                  <a16:creationId xmlns:a16="http://schemas.microsoft.com/office/drawing/2014/main" id="{CDAC4793-86A3-8BA0-454D-5669DDB16E10}"/>
                </a:ext>
              </a:extLst>
            </p:cNvPr>
            <p:cNvSpPr>
              <a:spLocks/>
            </p:cNvSpPr>
            <p:nvPr userDrawn="1"/>
          </p:nvSpPr>
          <p:spPr bwMode="auto">
            <a:xfrm>
              <a:off x="19086513" y="1822450"/>
              <a:ext cx="292100" cy="292100"/>
            </a:xfrm>
            <a:custGeom>
              <a:avLst/>
              <a:gdLst/>
              <a:ahLst/>
              <a:cxnLst>
                <a:cxn ang="0">
                  <a:pos x="113" y="106"/>
                </a:cxn>
                <a:cxn ang="0">
                  <a:pos x="113" y="184"/>
                </a:cxn>
                <a:cxn ang="0">
                  <a:pos x="69" y="184"/>
                </a:cxn>
                <a:cxn ang="0">
                  <a:pos x="69" y="106"/>
                </a:cxn>
                <a:cxn ang="0">
                  <a:pos x="0" y="0"/>
                </a:cxn>
                <a:cxn ang="0">
                  <a:pos x="54" y="0"/>
                </a:cxn>
                <a:cxn ang="0">
                  <a:pos x="93" y="68"/>
                </a:cxn>
                <a:cxn ang="0">
                  <a:pos x="132" y="0"/>
                </a:cxn>
                <a:cxn ang="0">
                  <a:pos x="184" y="0"/>
                </a:cxn>
                <a:cxn ang="0">
                  <a:pos x="113" y="106"/>
                </a:cxn>
              </a:cxnLst>
              <a:rect l="0" t="0" r="r" b="b"/>
              <a:pathLst>
                <a:path w="184" h="184">
                  <a:moveTo>
                    <a:pt x="113" y="106"/>
                  </a:moveTo>
                  <a:lnTo>
                    <a:pt x="113" y="184"/>
                  </a:lnTo>
                  <a:lnTo>
                    <a:pt x="69" y="184"/>
                  </a:lnTo>
                  <a:lnTo>
                    <a:pt x="69" y="106"/>
                  </a:lnTo>
                  <a:lnTo>
                    <a:pt x="0" y="0"/>
                  </a:lnTo>
                  <a:lnTo>
                    <a:pt x="54" y="0"/>
                  </a:lnTo>
                  <a:lnTo>
                    <a:pt x="93" y="68"/>
                  </a:lnTo>
                  <a:lnTo>
                    <a:pt x="132" y="0"/>
                  </a:lnTo>
                  <a:lnTo>
                    <a:pt x="184" y="0"/>
                  </a:lnTo>
                  <a:lnTo>
                    <a:pt x="113" y="106"/>
                  </a:lnTo>
                  <a:close/>
                </a:path>
              </a:pathLst>
            </a:custGeom>
            <a:solidFill>
              <a:srgbClr val="9E0000"/>
            </a:solidFill>
            <a:ln w="9525">
              <a:noFill/>
              <a:round/>
              <a:headEnd/>
              <a:tailEnd/>
            </a:ln>
          </p:spPr>
          <p:txBody>
            <a:bodyPr/>
            <a:lstStyle/>
            <a:p>
              <a:pPr>
                <a:defRPr/>
              </a:pPr>
              <a:endParaRPr lang="nl-NL"/>
            </a:p>
          </p:txBody>
        </p:sp>
        <p:sp>
          <p:nvSpPr>
            <p:cNvPr id="36" name="Freeform 35">
              <a:extLst>
                <a:ext uri="{FF2B5EF4-FFF2-40B4-BE49-F238E27FC236}">
                  <a16:creationId xmlns:a16="http://schemas.microsoft.com/office/drawing/2014/main" id="{894DA19D-00D3-EA34-E0FD-008F47D7ADD9}"/>
                </a:ext>
              </a:extLst>
            </p:cNvPr>
            <p:cNvSpPr>
              <a:spLocks/>
            </p:cNvSpPr>
            <p:nvPr userDrawn="1"/>
          </p:nvSpPr>
          <p:spPr bwMode="auto">
            <a:xfrm>
              <a:off x="16394113" y="1335088"/>
              <a:ext cx="250825" cy="300037"/>
            </a:xfrm>
            <a:custGeom>
              <a:avLst/>
              <a:gdLst/>
              <a:ahLst/>
              <a:cxnLst>
                <a:cxn ang="0">
                  <a:pos x="843" y="802"/>
                </a:cxn>
                <a:cxn ang="0">
                  <a:pos x="755" y="931"/>
                </a:cxn>
                <a:cxn ang="0">
                  <a:pos x="616" y="1015"/>
                </a:cxn>
                <a:cxn ang="0">
                  <a:pos x="435" y="1046"/>
                </a:cxn>
                <a:cxn ang="0">
                  <a:pos x="254" y="1015"/>
                </a:cxn>
                <a:cxn ang="0">
                  <a:pos x="117" y="931"/>
                </a:cxn>
                <a:cxn ang="0">
                  <a:pos x="30" y="802"/>
                </a:cxn>
                <a:cxn ang="0">
                  <a:pos x="0" y="634"/>
                </a:cxn>
                <a:cxn ang="0">
                  <a:pos x="0" y="0"/>
                </a:cxn>
                <a:cxn ang="0">
                  <a:pos x="245" y="0"/>
                </a:cxn>
                <a:cxn ang="0">
                  <a:pos x="245" y="614"/>
                </a:cxn>
                <a:cxn ang="0">
                  <a:pos x="256" y="693"/>
                </a:cxn>
                <a:cxn ang="0">
                  <a:pos x="289" y="760"/>
                </a:cxn>
                <a:cxn ang="0">
                  <a:pos x="348" y="807"/>
                </a:cxn>
                <a:cxn ang="0">
                  <a:pos x="436" y="824"/>
                </a:cxn>
                <a:cxn ang="0">
                  <a:pos x="525" y="807"/>
                </a:cxn>
                <a:cxn ang="0">
                  <a:pos x="585" y="760"/>
                </a:cxn>
                <a:cxn ang="0">
                  <a:pos x="618" y="693"/>
                </a:cxn>
                <a:cxn ang="0">
                  <a:pos x="628" y="614"/>
                </a:cxn>
                <a:cxn ang="0">
                  <a:pos x="628" y="0"/>
                </a:cxn>
                <a:cxn ang="0">
                  <a:pos x="874" y="0"/>
                </a:cxn>
                <a:cxn ang="0">
                  <a:pos x="874" y="634"/>
                </a:cxn>
                <a:cxn ang="0">
                  <a:pos x="843" y="802"/>
                </a:cxn>
              </a:cxnLst>
              <a:rect l="0" t="0" r="r" b="b"/>
              <a:pathLst>
                <a:path w="874" h="1046">
                  <a:moveTo>
                    <a:pt x="843" y="802"/>
                  </a:moveTo>
                  <a:cubicBezTo>
                    <a:pt x="823" y="852"/>
                    <a:pt x="793" y="895"/>
                    <a:pt x="755" y="931"/>
                  </a:cubicBezTo>
                  <a:cubicBezTo>
                    <a:pt x="716" y="967"/>
                    <a:pt x="670" y="995"/>
                    <a:pt x="616" y="1015"/>
                  </a:cubicBezTo>
                  <a:cubicBezTo>
                    <a:pt x="561" y="1036"/>
                    <a:pt x="501" y="1046"/>
                    <a:pt x="435" y="1046"/>
                  </a:cubicBezTo>
                  <a:cubicBezTo>
                    <a:pt x="368" y="1046"/>
                    <a:pt x="307" y="1036"/>
                    <a:pt x="254" y="1015"/>
                  </a:cubicBezTo>
                  <a:cubicBezTo>
                    <a:pt x="200" y="995"/>
                    <a:pt x="154" y="967"/>
                    <a:pt x="117" y="931"/>
                  </a:cubicBezTo>
                  <a:cubicBezTo>
                    <a:pt x="79" y="895"/>
                    <a:pt x="51" y="852"/>
                    <a:pt x="30" y="802"/>
                  </a:cubicBezTo>
                  <a:cubicBezTo>
                    <a:pt x="10" y="752"/>
                    <a:pt x="0" y="696"/>
                    <a:pt x="0" y="634"/>
                  </a:cubicBezTo>
                  <a:cubicBezTo>
                    <a:pt x="0" y="0"/>
                    <a:pt x="0" y="0"/>
                    <a:pt x="0" y="0"/>
                  </a:cubicBezTo>
                  <a:cubicBezTo>
                    <a:pt x="245" y="0"/>
                    <a:pt x="245" y="0"/>
                    <a:pt x="245" y="0"/>
                  </a:cubicBezTo>
                  <a:cubicBezTo>
                    <a:pt x="245" y="614"/>
                    <a:pt x="245" y="614"/>
                    <a:pt x="245" y="614"/>
                  </a:cubicBezTo>
                  <a:cubicBezTo>
                    <a:pt x="245" y="642"/>
                    <a:pt x="249" y="668"/>
                    <a:pt x="256" y="693"/>
                  </a:cubicBezTo>
                  <a:cubicBezTo>
                    <a:pt x="263" y="718"/>
                    <a:pt x="274" y="741"/>
                    <a:pt x="289" y="760"/>
                  </a:cubicBezTo>
                  <a:cubicBezTo>
                    <a:pt x="304" y="780"/>
                    <a:pt x="323" y="795"/>
                    <a:pt x="348" y="807"/>
                  </a:cubicBezTo>
                  <a:cubicBezTo>
                    <a:pt x="372" y="818"/>
                    <a:pt x="402" y="824"/>
                    <a:pt x="436" y="824"/>
                  </a:cubicBezTo>
                  <a:cubicBezTo>
                    <a:pt x="471" y="824"/>
                    <a:pt x="501" y="818"/>
                    <a:pt x="525" y="807"/>
                  </a:cubicBezTo>
                  <a:cubicBezTo>
                    <a:pt x="549" y="795"/>
                    <a:pt x="569" y="780"/>
                    <a:pt x="585" y="760"/>
                  </a:cubicBezTo>
                  <a:cubicBezTo>
                    <a:pt x="600" y="741"/>
                    <a:pt x="611" y="718"/>
                    <a:pt x="618" y="693"/>
                  </a:cubicBezTo>
                  <a:cubicBezTo>
                    <a:pt x="624" y="668"/>
                    <a:pt x="628" y="642"/>
                    <a:pt x="628" y="614"/>
                  </a:cubicBezTo>
                  <a:cubicBezTo>
                    <a:pt x="628" y="0"/>
                    <a:pt x="628" y="0"/>
                    <a:pt x="628" y="0"/>
                  </a:cubicBezTo>
                  <a:cubicBezTo>
                    <a:pt x="874" y="0"/>
                    <a:pt x="874" y="0"/>
                    <a:pt x="874" y="0"/>
                  </a:cubicBezTo>
                  <a:cubicBezTo>
                    <a:pt x="874" y="634"/>
                    <a:pt x="874" y="634"/>
                    <a:pt x="874" y="634"/>
                  </a:cubicBezTo>
                  <a:cubicBezTo>
                    <a:pt x="874" y="696"/>
                    <a:pt x="864" y="752"/>
                    <a:pt x="843" y="802"/>
                  </a:cubicBezTo>
                </a:path>
              </a:pathLst>
            </a:custGeom>
            <a:solidFill>
              <a:srgbClr val="9E0000"/>
            </a:solidFill>
            <a:ln w="9525">
              <a:noFill/>
              <a:round/>
              <a:headEnd/>
              <a:tailEnd/>
            </a:ln>
          </p:spPr>
          <p:txBody>
            <a:bodyPr/>
            <a:lstStyle/>
            <a:p>
              <a:pPr>
                <a:defRPr/>
              </a:pPr>
              <a:endParaRPr lang="nl-NL"/>
            </a:p>
          </p:txBody>
        </p:sp>
        <p:sp>
          <p:nvSpPr>
            <p:cNvPr id="37" name="Freeform 36">
              <a:extLst>
                <a:ext uri="{FF2B5EF4-FFF2-40B4-BE49-F238E27FC236}">
                  <a16:creationId xmlns:a16="http://schemas.microsoft.com/office/drawing/2014/main" id="{B5C0F3E5-450A-82C1-0A4E-F8491EC0C20A}"/>
                </a:ext>
              </a:extLst>
            </p:cNvPr>
            <p:cNvSpPr>
              <a:spLocks/>
            </p:cNvSpPr>
            <p:nvPr userDrawn="1"/>
          </p:nvSpPr>
          <p:spPr bwMode="auto">
            <a:xfrm>
              <a:off x="16710025" y="1335088"/>
              <a:ext cx="265113" cy="292100"/>
            </a:xfrm>
            <a:custGeom>
              <a:avLst/>
              <a:gdLst/>
              <a:ahLst/>
              <a:cxnLst>
                <a:cxn ang="0">
                  <a:pos x="117" y="184"/>
                </a:cxn>
                <a:cxn ang="0">
                  <a:pos x="43" y="64"/>
                </a:cxn>
                <a:cxn ang="0">
                  <a:pos x="42" y="64"/>
                </a:cxn>
                <a:cxn ang="0">
                  <a:pos x="43" y="184"/>
                </a:cxn>
                <a:cxn ang="0">
                  <a:pos x="0" y="184"/>
                </a:cxn>
                <a:cxn ang="0">
                  <a:pos x="0" y="0"/>
                </a:cxn>
                <a:cxn ang="0">
                  <a:pos x="51" y="0"/>
                </a:cxn>
                <a:cxn ang="0">
                  <a:pos x="124" y="120"/>
                </a:cxn>
                <a:cxn ang="0">
                  <a:pos x="125" y="120"/>
                </a:cxn>
                <a:cxn ang="0">
                  <a:pos x="124" y="0"/>
                </a:cxn>
                <a:cxn ang="0">
                  <a:pos x="167" y="0"/>
                </a:cxn>
                <a:cxn ang="0">
                  <a:pos x="167" y="184"/>
                </a:cxn>
                <a:cxn ang="0">
                  <a:pos x="117" y="184"/>
                </a:cxn>
              </a:cxnLst>
              <a:rect l="0" t="0" r="r" b="b"/>
              <a:pathLst>
                <a:path w="167" h="184">
                  <a:moveTo>
                    <a:pt x="117" y="184"/>
                  </a:moveTo>
                  <a:lnTo>
                    <a:pt x="43" y="64"/>
                  </a:lnTo>
                  <a:lnTo>
                    <a:pt x="42" y="64"/>
                  </a:lnTo>
                  <a:lnTo>
                    <a:pt x="43" y="184"/>
                  </a:lnTo>
                  <a:lnTo>
                    <a:pt x="0" y="184"/>
                  </a:lnTo>
                  <a:lnTo>
                    <a:pt x="0" y="0"/>
                  </a:lnTo>
                  <a:lnTo>
                    <a:pt x="51" y="0"/>
                  </a:lnTo>
                  <a:lnTo>
                    <a:pt x="124" y="120"/>
                  </a:lnTo>
                  <a:lnTo>
                    <a:pt x="125" y="120"/>
                  </a:lnTo>
                  <a:lnTo>
                    <a:pt x="124" y="0"/>
                  </a:lnTo>
                  <a:lnTo>
                    <a:pt x="167" y="0"/>
                  </a:lnTo>
                  <a:lnTo>
                    <a:pt x="167" y="184"/>
                  </a:lnTo>
                  <a:lnTo>
                    <a:pt x="117" y="184"/>
                  </a:lnTo>
                  <a:close/>
                </a:path>
              </a:pathLst>
            </a:custGeom>
            <a:solidFill>
              <a:srgbClr val="9E0000"/>
            </a:solidFill>
            <a:ln w="9525">
              <a:noFill/>
              <a:round/>
              <a:headEnd/>
              <a:tailEnd/>
            </a:ln>
          </p:spPr>
          <p:txBody>
            <a:bodyPr/>
            <a:lstStyle/>
            <a:p>
              <a:pPr>
                <a:defRPr/>
              </a:pPr>
              <a:endParaRPr lang="nl-NL"/>
            </a:p>
          </p:txBody>
        </p:sp>
        <p:sp>
          <p:nvSpPr>
            <p:cNvPr id="38" name="Rectangle 37">
              <a:extLst>
                <a:ext uri="{FF2B5EF4-FFF2-40B4-BE49-F238E27FC236}">
                  <a16:creationId xmlns:a16="http://schemas.microsoft.com/office/drawing/2014/main" id="{9DAB9878-E8BF-7D7D-6FEF-FFE907B2E979}"/>
                </a:ext>
              </a:extLst>
            </p:cNvPr>
            <p:cNvSpPr>
              <a:spLocks noChangeArrowheads="1"/>
            </p:cNvSpPr>
            <p:nvPr userDrawn="1"/>
          </p:nvSpPr>
          <p:spPr bwMode="auto">
            <a:xfrm>
              <a:off x="17043400" y="1335088"/>
              <a:ext cx="71438" cy="292100"/>
            </a:xfrm>
            <a:prstGeom prst="rect">
              <a:avLst/>
            </a:prstGeom>
            <a:solidFill>
              <a:srgbClr val="9E0000"/>
            </a:solidFill>
            <a:ln w="9525">
              <a:noFill/>
              <a:miter lim="800000"/>
              <a:headEnd/>
              <a:tailEnd/>
            </a:ln>
          </p:spPr>
          <p:txBody>
            <a:bodyPr/>
            <a:lstStyle/>
            <a:p>
              <a:pPr>
                <a:defRPr/>
              </a:pPr>
              <a:endParaRPr lang="nl-NL"/>
            </a:p>
          </p:txBody>
        </p:sp>
        <p:sp>
          <p:nvSpPr>
            <p:cNvPr id="39" name="Freeform 38">
              <a:extLst>
                <a:ext uri="{FF2B5EF4-FFF2-40B4-BE49-F238E27FC236}">
                  <a16:creationId xmlns:a16="http://schemas.microsoft.com/office/drawing/2014/main" id="{8B88481D-F00E-313B-5A0E-D3B4E5B1F93A}"/>
                </a:ext>
              </a:extLst>
            </p:cNvPr>
            <p:cNvSpPr>
              <a:spLocks/>
            </p:cNvSpPr>
            <p:nvPr userDrawn="1"/>
          </p:nvSpPr>
          <p:spPr bwMode="auto">
            <a:xfrm>
              <a:off x="17148175" y="1335088"/>
              <a:ext cx="293688" cy="292100"/>
            </a:xfrm>
            <a:custGeom>
              <a:avLst/>
              <a:gdLst/>
              <a:ahLst/>
              <a:cxnLst>
                <a:cxn ang="0">
                  <a:pos x="114" y="184"/>
                </a:cxn>
                <a:cxn ang="0">
                  <a:pos x="69" y="184"/>
                </a:cxn>
                <a:cxn ang="0">
                  <a:pos x="0" y="0"/>
                </a:cxn>
                <a:cxn ang="0">
                  <a:pos x="49" y="0"/>
                </a:cxn>
                <a:cxn ang="0">
                  <a:pos x="92" y="130"/>
                </a:cxn>
                <a:cxn ang="0">
                  <a:pos x="93" y="130"/>
                </a:cxn>
                <a:cxn ang="0">
                  <a:pos x="136" y="0"/>
                </a:cxn>
                <a:cxn ang="0">
                  <a:pos x="185" y="0"/>
                </a:cxn>
                <a:cxn ang="0">
                  <a:pos x="114" y="184"/>
                </a:cxn>
              </a:cxnLst>
              <a:rect l="0" t="0" r="r" b="b"/>
              <a:pathLst>
                <a:path w="185" h="184">
                  <a:moveTo>
                    <a:pt x="114" y="184"/>
                  </a:moveTo>
                  <a:lnTo>
                    <a:pt x="69" y="184"/>
                  </a:lnTo>
                  <a:lnTo>
                    <a:pt x="0" y="0"/>
                  </a:lnTo>
                  <a:lnTo>
                    <a:pt x="49" y="0"/>
                  </a:lnTo>
                  <a:lnTo>
                    <a:pt x="92" y="130"/>
                  </a:lnTo>
                  <a:lnTo>
                    <a:pt x="93" y="130"/>
                  </a:lnTo>
                  <a:lnTo>
                    <a:pt x="136" y="0"/>
                  </a:lnTo>
                  <a:lnTo>
                    <a:pt x="185" y="0"/>
                  </a:lnTo>
                  <a:lnTo>
                    <a:pt x="114" y="184"/>
                  </a:lnTo>
                  <a:close/>
                </a:path>
              </a:pathLst>
            </a:custGeom>
            <a:solidFill>
              <a:srgbClr val="9E0000"/>
            </a:solidFill>
            <a:ln w="9525">
              <a:noFill/>
              <a:round/>
              <a:headEnd/>
              <a:tailEnd/>
            </a:ln>
          </p:spPr>
          <p:txBody>
            <a:bodyPr/>
            <a:lstStyle/>
            <a:p>
              <a:pPr>
                <a:defRPr/>
              </a:pPr>
              <a:endParaRPr lang="nl-NL"/>
            </a:p>
          </p:txBody>
        </p:sp>
        <p:sp>
          <p:nvSpPr>
            <p:cNvPr id="40" name="Freeform 39">
              <a:extLst>
                <a:ext uri="{FF2B5EF4-FFF2-40B4-BE49-F238E27FC236}">
                  <a16:creationId xmlns:a16="http://schemas.microsoft.com/office/drawing/2014/main" id="{991C0752-40B9-A0A0-8AAA-E0EF9AADD2DF}"/>
                </a:ext>
              </a:extLst>
            </p:cNvPr>
            <p:cNvSpPr>
              <a:spLocks/>
            </p:cNvSpPr>
            <p:nvPr userDrawn="1"/>
          </p:nvSpPr>
          <p:spPr bwMode="auto">
            <a:xfrm>
              <a:off x="17475200" y="1335088"/>
              <a:ext cx="203200" cy="292100"/>
            </a:xfrm>
            <a:custGeom>
              <a:avLst/>
              <a:gdLst/>
              <a:ahLst/>
              <a:cxnLst>
                <a:cxn ang="0">
                  <a:pos x="0" y="184"/>
                </a:cxn>
                <a:cxn ang="0">
                  <a:pos x="0" y="0"/>
                </a:cxn>
                <a:cxn ang="0">
                  <a:pos x="123" y="0"/>
                </a:cxn>
                <a:cxn ang="0">
                  <a:pos x="123" y="37"/>
                </a:cxn>
                <a:cxn ang="0">
                  <a:pos x="43" y="37"/>
                </a:cxn>
                <a:cxn ang="0">
                  <a:pos x="43" y="72"/>
                </a:cxn>
                <a:cxn ang="0">
                  <a:pos x="119" y="72"/>
                </a:cxn>
                <a:cxn ang="0">
                  <a:pos x="119" y="108"/>
                </a:cxn>
                <a:cxn ang="0">
                  <a:pos x="43" y="108"/>
                </a:cxn>
                <a:cxn ang="0">
                  <a:pos x="43" y="146"/>
                </a:cxn>
                <a:cxn ang="0">
                  <a:pos x="128" y="146"/>
                </a:cxn>
                <a:cxn ang="0">
                  <a:pos x="128" y="184"/>
                </a:cxn>
                <a:cxn ang="0">
                  <a:pos x="0" y="184"/>
                </a:cxn>
              </a:cxnLst>
              <a:rect l="0" t="0" r="r" b="b"/>
              <a:pathLst>
                <a:path w="128" h="184">
                  <a:moveTo>
                    <a:pt x="0" y="184"/>
                  </a:moveTo>
                  <a:lnTo>
                    <a:pt x="0" y="0"/>
                  </a:lnTo>
                  <a:lnTo>
                    <a:pt x="123" y="0"/>
                  </a:lnTo>
                  <a:lnTo>
                    <a:pt x="123" y="37"/>
                  </a:lnTo>
                  <a:lnTo>
                    <a:pt x="43" y="37"/>
                  </a:lnTo>
                  <a:lnTo>
                    <a:pt x="43" y="72"/>
                  </a:lnTo>
                  <a:lnTo>
                    <a:pt x="119" y="72"/>
                  </a:lnTo>
                  <a:lnTo>
                    <a:pt x="119" y="108"/>
                  </a:lnTo>
                  <a:lnTo>
                    <a:pt x="43" y="108"/>
                  </a:lnTo>
                  <a:lnTo>
                    <a:pt x="43" y="146"/>
                  </a:lnTo>
                  <a:lnTo>
                    <a:pt x="128" y="146"/>
                  </a:lnTo>
                  <a:lnTo>
                    <a:pt x="128" y="184"/>
                  </a:lnTo>
                  <a:lnTo>
                    <a:pt x="0" y="184"/>
                  </a:lnTo>
                  <a:close/>
                </a:path>
              </a:pathLst>
            </a:custGeom>
            <a:solidFill>
              <a:srgbClr val="9E0000"/>
            </a:solidFill>
            <a:ln w="9525">
              <a:noFill/>
              <a:round/>
              <a:headEnd/>
              <a:tailEnd/>
            </a:ln>
          </p:spPr>
          <p:txBody>
            <a:bodyPr/>
            <a:lstStyle/>
            <a:p>
              <a:pPr>
                <a:defRPr/>
              </a:pPr>
              <a:endParaRPr lang="nl-NL"/>
            </a:p>
          </p:txBody>
        </p:sp>
        <p:sp>
          <p:nvSpPr>
            <p:cNvPr id="41" name="Freeform 40">
              <a:extLst>
                <a:ext uri="{FF2B5EF4-FFF2-40B4-BE49-F238E27FC236}">
                  <a16:creationId xmlns:a16="http://schemas.microsoft.com/office/drawing/2014/main" id="{F2691013-FD3C-AF90-3A08-0BF0488D9981}"/>
                </a:ext>
              </a:extLst>
            </p:cNvPr>
            <p:cNvSpPr>
              <a:spLocks noEditPoints="1"/>
            </p:cNvSpPr>
            <p:nvPr userDrawn="1"/>
          </p:nvSpPr>
          <p:spPr bwMode="auto">
            <a:xfrm>
              <a:off x="17735550" y="1335088"/>
              <a:ext cx="238125" cy="292100"/>
            </a:xfrm>
            <a:custGeom>
              <a:avLst/>
              <a:gdLst/>
              <a:ahLst/>
              <a:cxnLst>
                <a:cxn ang="0">
                  <a:pos x="546" y="1018"/>
                </a:cxn>
                <a:cxn ang="0">
                  <a:pos x="325" y="614"/>
                </a:cxn>
                <a:cxn ang="0">
                  <a:pos x="241" y="614"/>
                </a:cxn>
                <a:cxn ang="0">
                  <a:pos x="241" y="1018"/>
                </a:cxn>
                <a:cxn ang="0">
                  <a:pos x="0" y="1018"/>
                </a:cxn>
                <a:cxn ang="0">
                  <a:pos x="0" y="0"/>
                </a:cxn>
                <a:cxn ang="0">
                  <a:pos x="389" y="0"/>
                </a:cxn>
                <a:cxn ang="0">
                  <a:pos x="533" y="15"/>
                </a:cxn>
                <a:cxn ang="0">
                  <a:pos x="658" y="66"/>
                </a:cxn>
                <a:cxn ang="0">
                  <a:pos x="746" y="161"/>
                </a:cxn>
                <a:cxn ang="0">
                  <a:pos x="780" y="308"/>
                </a:cxn>
                <a:cxn ang="0">
                  <a:pos x="723" y="482"/>
                </a:cxn>
                <a:cxn ang="0">
                  <a:pos x="568" y="583"/>
                </a:cxn>
                <a:cxn ang="0">
                  <a:pos x="834" y="1018"/>
                </a:cxn>
                <a:cxn ang="0">
                  <a:pos x="546" y="1018"/>
                </a:cxn>
                <a:cxn ang="0">
                  <a:pos x="536" y="312"/>
                </a:cxn>
                <a:cxn ang="0">
                  <a:pos x="521" y="254"/>
                </a:cxn>
                <a:cxn ang="0">
                  <a:pos x="482" y="219"/>
                </a:cxn>
                <a:cxn ang="0">
                  <a:pos x="428" y="203"/>
                </a:cxn>
                <a:cxn ang="0">
                  <a:pos x="371" y="199"/>
                </a:cxn>
                <a:cxn ang="0">
                  <a:pos x="239" y="199"/>
                </a:cxn>
                <a:cxn ang="0">
                  <a:pos x="239" y="436"/>
                </a:cxn>
                <a:cxn ang="0">
                  <a:pos x="357" y="436"/>
                </a:cxn>
                <a:cxn ang="0">
                  <a:pos x="419" y="431"/>
                </a:cxn>
                <a:cxn ang="0">
                  <a:pos x="477" y="413"/>
                </a:cxn>
                <a:cxn ang="0">
                  <a:pos x="520" y="375"/>
                </a:cxn>
                <a:cxn ang="0">
                  <a:pos x="536" y="312"/>
                </a:cxn>
              </a:cxnLst>
              <a:rect l="0" t="0" r="r" b="b"/>
              <a:pathLst>
                <a:path w="834" h="1018">
                  <a:moveTo>
                    <a:pt x="546" y="1018"/>
                  </a:moveTo>
                  <a:cubicBezTo>
                    <a:pt x="325" y="614"/>
                    <a:pt x="325" y="614"/>
                    <a:pt x="325" y="614"/>
                  </a:cubicBezTo>
                  <a:cubicBezTo>
                    <a:pt x="241" y="614"/>
                    <a:pt x="241" y="614"/>
                    <a:pt x="241" y="614"/>
                  </a:cubicBezTo>
                  <a:cubicBezTo>
                    <a:pt x="241" y="1018"/>
                    <a:pt x="241" y="1018"/>
                    <a:pt x="241" y="1018"/>
                  </a:cubicBezTo>
                  <a:cubicBezTo>
                    <a:pt x="0" y="1018"/>
                    <a:pt x="0" y="1018"/>
                    <a:pt x="0" y="1018"/>
                  </a:cubicBezTo>
                  <a:cubicBezTo>
                    <a:pt x="0" y="0"/>
                    <a:pt x="0" y="0"/>
                    <a:pt x="0" y="0"/>
                  </a:cubicBezTo>
                  <a:cubicBezTo>
                    <a:pt x="389" y="0"/>
                    <a:pt x="389" y="0"/>
                    <a:pt x="389" y="0"/>
                  </a:cubicBezTo>
                  <a:cubicBezTo>
                    <a:pt x="438" y="0"/>
                    <a:pt x="486" y="5"/>
                    <a:pt x="533" y="15"/>
                  </a:cubicBezTo>
                  <a:cubicBezTo>
                    <a:pt x="579" y="25"/>
                    <a:pt x="621" y="42"/>
                    <a:pt x="658" y="66"/>
                  </a:cubicBezTo>
                  <a:cubicBezTo>
                    <a:pt x="695" y="90"/>
                    <a:pt x="724" y="122"/>
                    <a:pt x="746" y="161"/>
                  </a:cubicBezTo>
                  <a:cubicBezTo>
                    <a:pt x="768" y="200"/>
                    <a:pt x="780" y="249"/>
                    <a:pt x="780" y="308"/>
                  </a:cubicBezTo>
                  <a:cubicBezTo>
                    <a:pt x="780" y="377"/>
                    <a:pt x="761" y="435"/>
                    <a:pt x="723" y="482"/>
                  </a:cubicBezTo>
                  <a:cubicBezTo>
                    <a:pt x="686" y="529"/>
                    <a:pt x="634" y="562"/>
                    <a:pt x="568" y="583"/>
                  </a:cubicBezTo>
                  <a:cubicBezTo>
                    <a:pt x="834" y="1018"/>
                    <a:pt x="834" y="1018"/>
                    <a:pt x="834" y="1018"/>
                  </a:cubicBezTo>
                  <a:lnTo>
                    <a:pt x="546" y="1018"/>
                  </a:lnTo>
                  <a:close/>
                  <a:moveTo>
                    <a:pt x="536" y="312"/>
                  </a:moveTo>
                  <a:cubicBezTo>
                    <a:pt x="536" y="288"/>
                    <a:pt x="531" y="269"/>
                    <a:pt x="521" y="254"/>
                  </a:cubicBezTo>
                  <a:cubicBezTo>
                    <a:pt x="511" y="239"/>
                    <a:pt x="498" y="227"/>
                    <a:pt x="482" y="219"/>
                  </a:cubicBezTo>
                  <a:cubicBezTo>
                    <a:pt x="466" y="211"/>
                    <a:pt x="448" y="206"/>
                    <a:pt x="428" y="203"/>
                  </a:cubicBezTo>
                  <a:cubicBezTo>
                    <a:pt x="409" y="200"/>
                    <a:pt x="389" y="199"/>
                    <a:pt x="371" y="199"/>
                  </a:cubicBezTo>
                  <a:cubicBezTo>
                    <a:pt x="239" y="199"/>
                    <a:pt x="239" y="199"/>
                    <a:pt x="239" y="199"/>
                  </a:cubicBezTo>
                  <a:cubicBezTo>
                    <a:pt x="239" y="436"/>
                    <a:pt x="239" y="436"/>
                    <a:pt x="239" y="436"/>
                  </a:cubicBezTo>
                  <a:cubicBezTo>
                    <a:pt x="357" y="436"/>
                    <a:pt x="357" y="436"/>
                    <a:pt x="357" y="436"/>
                  </a:cubicBezTo>
                  <a:cubicBezTo>
                    <a:pt x="377" y="436"/>
                    <a:pt x="398" y="434"/>
                    <a:pt x="419" y="431"/>
                  </a:cubicBezTo>
                  <a:cubicBezTo>
                    <a:pt x="440" y="427"/>
                    <a:pt x="459" y="422"/>
                    <a:pt x="477" y="413"/>
                  </a:cubicBezTo>
                  <a:cubicBezTo>
                    <a:pt x="494" y="404"/>
                    <a:pt x="508" y="392"/>
                    <a:pt x="520" y="375"/>
                  </a:cubicBezTo>
                  <a:cubicBezTo>
                    <a:pt x="531" y="359"/>
                    <a:pt x="536" y="338"/>
                    <a:pt x="536" y="312"/>
                  </a:cubicBezTo>
                </a:path>
              </a:pathLst>
            </a:custGeom>
            <a:solidFill>
              <a:srgbClr val="9E0000"/>
            </a:solidFill>
            <a:ln w="9525">
              <a:noFill/>
              <a:round/>
              <a:headEnd/>
              <a:tailEnd/>
            </a:ln>
          </p:spPr>
          <p:txBody>
            <a:bodyPr/>
            <a:lstStyle/>
            <a:p>
              <a:pPr>
                <a:defRPr/>
              </a:pPr>
              <a:endParaRPr lang="nl-NL"/>
            </a:p>
          </p:txBody>
        </p:sp>
        <p:sp>
          <p:nvSpPr>
            <p:cNvPr id="42" name="Freeform 41">
              <a:extLst>
                <a:ext uri="{FF2B5EF4-FFF2-40B4-BE49-F238E27FC236}">
                  <a16:creationId xmlns:a16="http://schemas.microsoft.com/office/drawing/2014/main" id="{2D1D61E5-2F73-DA94-314E-D9E442699FAC}"/>
                </a:ext>
              </a:extLst>
            </p:cNvPr>
            <p:cNvSpPr>
              <a:spLocks/>
            </p:cNvSpPr>
            <p:nvPr userDrawn="1"/>
          </p:nvSpPr>
          <p:spPr bwMode="auto">
            <a:xfrm>
              <a:off x="17992725" y="1327150"/>
              <a:ext cx="223838" cy="307975"/>
            </a:xfrm>
            <a:custGeom>
              <a:avLst/>
              <a:gdLst/>
              <a:ahLst/>
              <a:cxnLst>
                <a:cxn ang="0">
                  <a:pos x="623" y="291"/>
                </a:cxn>
                <a:cxn ang="0">
                  <a:pos x="540" y="227"/>
                </a:cxn>
                <a:cxn ang="0">
                  <a:pos x="441" y="203"/>
                </a:cxn>
                <a:cxn ang="0">
                  <a:pos x="392" y="207"/>
                </a:cxn>
                <a:cxn ang="0">
                  <a:pos x="346" y="224"/>
                </a:cxn>
                <a:cxn ang="0">
                  <a:pos x="312" y="255"/>
                </a:cxn>
                <a:cxn ang="0">
                  <a:pos x="299" y="305"/>
                </a:cxn>
                <a:cxn ang="0">
                  <a:pos x="309" y="348"/>
                </a:cxn>
                <a:cxn ang="0">
                  <a:pos x="341" y="378"/>
                </a:cxn>
                <a:cxn ang="0">
                  <a:pos x="391" y="402"/>
                </a:cxn>
                <a:cxn ang="0">
                  <a:pos x="455" y="424"/>
                </a:cxn>
                <a:cxn ang="0">
                  <a:pos x="564" y="463"/>
                </a:cxn>
                <a:cxn ang="0">
                  <a:pos x="666" y="518"/>
                </a:cxn>
                <a:cxn ang="0">
                  <a:pos x="742" y="603"/>
                </a:cxn>
                <a:cxn ang="0">
                  <a:pos x="772" y="731"/>
                </a:cxn>
                <a:cxn ang="0">
                  <a:pos x="740" y="883"/>
                </a:cxn>
                <a:cxn ang="0">
                  <a:pos x="653" y="988"/>
                </a:cxn>
                <a:cxn ang="0">
                  <a:pos x="527" y="1050"/>
                </a:cxn>
                <a:cxn ang="0">
                  <a:pos x="382" y="1070"/>
                </a:cxn>
                <a:cxn ang="0">
                  <a:pos x="170" y="1032"/>
                </a:cxn>
                <a:cxn ang="0">
                  <a:pos x="0" y="923"/>
                </a:cxn>
                <a:cxn ang="0">
                  <a:pos x="162" y="760"/>
                </a:cxn>
                <a:cxn ang="0">
                  <a:pos x="260" y="837"/>
                </a:cxn>
                <a:cxn ang="0">
                  <a:pos x="382" y="868"/>
                </a:cxn>
                <a:cxn ang="0">
                  <a:pos x="435" y="862"/>
                </a:cxn>
                <a:cxn ang="0">
                  <a:pos x="481" y="843"/>
                </a:cxn>
                <a:cxn ang="0">
                  <a:pos x="512" y="808"/>
                </a:cxn>
                <a:cxn ang="0">
                  <a:pos x="523" y="757"/>
                </a:cxn>
                <a:cxn ang="0">
                  <a:pos x="509" y="708"/>
                </a:cxn>
                <a:cxn ang="0">
                  <a:pos x="468" y="671"/>
                </a:cxn>
                <a:cxn ang="0">
                  <a:pos x="402" y="641"/>
                </a:cxn>
                <a:cxn ang="0">
                  <a:pos x="311" y="611"/>
                </a:cxn>
                <a:cxn ang="0">
                  <a:pos x="216" y="574"/>
                </a:cxn>
                <a:cxn ang="0">
                  <a:pos x="132" y="519"/>
                </a:cxn>
                <a:cxn ang="0">
                  <a:pos x="73" y="437"/>
                </a:cxn>
                <a:cxn ang="0">
                  <a:pos x="51" y="319"/>
                </a:cxn>
                <a:cxn ang="0">
                  <a:pos x="86" y="174"/>
                </a:cxn>
                <a:cxn ang="0">
                  <a:pos x="176" y="75"/>
                </a:cxn>
                <a:cxn ang="0">
                  <a:pos x="303" y="18"/>
                </a:cxn>
                <a:cxn ang="0">
                  <a:pos x="446" y="0"/>
                </a:cxn>
                <a:cxn ang="0">
                  <a:pos x="622" y="32"/>
                </a:cxn>
                <a:cxn ang="0">
                  <a:pos x="780" y="125"/>
                </a:cxn>
                <a:cxn ang="0">
                  <a:pos x="623" y="291"/>
                </a:cxn>
              </a:cxnLst>
              <a:rect l="0" t="0" r="r" b="b"/>
              <a:pathLst>
                <a:path w="780" h="1070">
                  <a:moveTo>
                    <a:pt x="623" y="291"/>
                  </a:moveTo>
                  <a:cubicBezTo>
                    <a:pt x="602" y="264"/>
                    <a:pt x="574" y="243"/>
                    <a:pt x="540" y="227"/>
                  </a:cubicBezTo>
                  <a:cubicBezTo>
                    <a:pt x="506" y="211"/>
                    <a:pt x="473" y="203"/>
                    <a:pt x="441" y="203"/>
                  </a:cubicBezTo>
                  <a:cubicBezTo>
                    <a:pt x="425" y="203"/>
                    <a:pt x="408" y="204"/>
                    <a:pt x="392" y="207"/>
                  </a:cubicBezTo>
                  <a:cubicBezTo>
                    <a:pt x="375" y="210"/>
                    <a:pt x="359" y="216"/>
                    <a:pt x="346" y="224"/>
                  </a:cubicBezTo>
                  <a:cubicBezTo>
                    <a:pt x="333" y="232"/>
                    <a:pt x="321" y="243"/>
                    <a:pt x="312" y="255"/>
                  </a:cubicBezTo>
                  <a:cubicBezTo>
                    <a:pt x="303" y="268"/>
                    <a:pt x="299" y="285"/>
                    <a:pt x="299" y="305"/>
                  </a:cubicBezTo>
                  <a:cubicBezTo>
                    <a:pt x="299" y="322"/>
                    <a:pt x="302" y="337"/>
                    <a:pt x="309" y="348"/>
                  </a:cubicBezTo>
                  <a:cubicBezTo>
                    <a:pt x="317" y="360"/>
                    <a:pt x="327" y="370"/>
                    <a:pt x="341" y="378"/>
                  </a:cubicBezTo>
                  <a:cubicBezTo>
                    <a:pt x="355" y="387"/>
                    <a:pt x="371" y="395"/>
                    <a:pt x="391" y="402"/>
                  </a:cubicBezTo>
                  <a:cubicBezTo>
                    <a:pt x="410" y="409"/>
                    <a:pt x="431" y="417"/>
                    <a:pt x="455" y="424"/>
                  </a:cubicBezTo>
                  <a:cubicBezTo>
                    <a:pt x="490" y="436"/>
                    <a:pt x="526" y="449"/>
                    <a:pt x="564" y="463"/>
                  </a:cubicBezTo>
                  <a:cubicBezTo>
                    <a:pt x="601" y="477"/>
                    <a:pt x="635" y="495"/>
                    <a:pt x="666" y="518"/>
                  </a:cubicBezTo>
                  <a:cubicBezTo>
                    <a:pt x="696" y="541"/>
                    <a:pt x="722" y="569"/>
                    <a:pt x="742" y="603"/>
                  </a:cubicBezTo>
                  <a:cubicBezTo>
                    <a:pt x="762" y="638"/>
                    <a:pt x="772" y="680"/>
                    <a:pt x="772" y="731"/>
                  </a:cubicBezTo>
                  <a:cubicBezTo>
                    <a:pt x="772" y="789"/>
                    <a:pt x="761" y="840"/>
                    <a:pt x="740" y="883"/>
                  </a:cubicBezTo>
                  <a:cubicBezTo>
                    <a:pt x="718" y="925"/>
                    <a:pt x="689" y="960"/>
                    <a:pt x="653" y="988"/>
                  </a:cubicBezTo>
                  <a:cubicBezTo>
                    <a:pt x="616" y="1016"/>
                    <a:pt x="575" y="1037"/>
                    <a:pt x="527" y="1050"/>
                  </a:cubicBezTo>
                  <a:cubicBezTo>
                    <a:pt x="480" y="1064"/>
                    <a:pt x="432" y="1070"/>
                    <a:pt x="382" y="1070"/>
                  </a:cubicBezTo>
                  <a:cubicBezTo>
                    <a:pt x="309" y="1070"/>
                    <a:pt x="239" y="1057"/>
                    <a:pt x="170" y="1032"/>
                  </a:cubicBezTo>
                  <a:cubicBezTo>
                    <a:pt x="102" y="1007"/>
                    <a:pt x="46" y="971"/>
                    <a:pt x="0" y="923"/>
                  </a:cubicBezTo>
                  <a:cubicBezTo>
                    <a:pt x="162" y="760"/>
                    <a:pt x="162" y="760"/>
                    <a:pt x="162" y="760"/>
                  </a:cubicBezTo>
                  <a:cubicBezTo>
                    <a:pt x="187" y="790"/>
                    <a:pt x="220" y="816"/>
                    <a:pt x="260" y="837"/>
                  </a:cubicBezTo>
                  <a:cubicBezTo>
                    <a:pt x="301" y="857"/>
                    <a:pt x="342" y="868"/>
                    <a:pt x="382" y="868"/>
                  </a:cubicBezTo>
                  <a:cubicBezTo>
                    <a:pt x="400" y="868"/>
                    <a:pt x="418" y="866"/>
                    <a:pt x="435" y="862"/>
                  </a:cubicBezTo>
                  <a:cubicBezTo>
                    <a:pt x="453" y="858"/>
                    <a:pt x="468" y="852"/>
                    <a:pt x="481" y="843"/>
                  </a:cubicBezTo>
                  <a:cubicBezTo>
                    <a:pt x="494" y="834"/>
                    <a:pt x="504" y="823"/>
                    <a:pt x="512" y="808"/>
                  </a:cubicBezTo>
                  <a:cubicBezTo>
                    <a:pt x="519" y="794"/>
                    <a:pt x="523" y="777"/>
                    <a:pt x="523" y="757"/>
                  </a:cubicBezTo>
                  <a:cubicBezTo>
                    <a:pt x="523" y="737"/>
                    <a:pt x="518" y="721"/>
                    <a:pt x="509" y="708"/>
                  </a:cubicBezTo>
                  <a:cubicBezTo>
                    <a:pt x="499" y="694"/>
                    <a:pt x="486" y="682"/>
                    <a:pt x="468" y="671"/>
                  </a:cubicBezTo>
                  <a:cubicBezTo>
                    <a:pt x="450" y="660"/>
                    <a:pt x="428" y="650"/>
                    <a:pt x="402" y="641"/>
                  </a:cubicBezTo>
                  <a:cubicBezTo>
                    <a:pt x="375" y="632"/>
                    <a:pt x="345" y="622"/>
                    <a:pt x="311" y="611"/>
                  </a:cubicBezTo>
                  <a:cubicBezTo>
                    <a:pt x="279" y="601"/>
                    <a:pt x="247" y="588"/>
                    <a:pt x="216" y="574"/>
                  </a:cubicBezTo>
                  <a:cubicBezTo>
                    <a:pt x="185" y="560"/>
                    <a:pt x="157" y="541"/>
                    <a:pt x="132" y="519"/>
                  </a:cubicBezTo>
                  <a:cubicBezTo>
                    <a:pt x="108" y="496"/>
                    <a:pt x="88" y="469"/>
                    <a:pt x="73" y="437"/>
                  </a:cubicBezTo>
                  <a:cubicBezTo>
                    <a:pt x="58" y="405"/>
                    <a:pt x="51" y="365"/>
                    <a:pt x="51" y="319"/>
                  </a:cubicBezTo>
                  <a:cubicBezTo>
                    <a:pt x="51" y="263"/>
                    <a:pt x="62" y="214"/>
                    <a:pt x="86" y="174"/>
                  </a:cubicBezTo>
                  <a:cubicBezTo>
                    <a:pt x="108" y="134"/>
                    <a:pt x="139" y="101"/>
                    <a:pt x="176" y="75"/>
                  </a:cubicBezTo>
                  <a:cubicBezTo>
                    <a:pt x="214" y="49"/>
                    <a:pt x="256" y="30"/>
                    <a:pt x="303" y="18"/>
                  </a:cubicBezTo>
                  <a:cubicBezTo>
                    <a:pt x="350" y="6"/>
                    <a:pt x="397" y="0"/>
                    <a:pt x="446" y="0"/>
                  </a:cubicBezTo>
                  <a:cubicBezTo>
                    <a:pt x="503" y="0"/>
                    <a:pt x="562" y="11"/>
                    <a:pt x="622" y="32"/>
                  </a:cubicBezTo>
                  <a:cubicBezTo>
                    <a:pt x="682" y="53"/>
                    <a:pt x="734" y="84"/>
                    <a:pt x="780" y="125"/>
                  </a:cubicBezTo>
                  <a:lnTo>
                    <a:pt x="623" y="291"/>
                  </a:lnTo>
                  <a:close/>
                </a:path>
              </a:pathLst>
            </a:custGeom>
            <a:solidFill>
              <a:srgbClr val="9E0000"/>
            </a:solidFill>
            <a:ln w="9525">
              <a:noFill/>
              <a:round/>
              <a:headEnd/>
              <a:tailEnd/>
            </a:ln>
          </p:spPr>
          <p:txBody>
            <a:bodyPr/>
            <a:lstStyle/>
            <a:p>
              <a:pPr>
                <a:defRPr/>
              </a:pPr>
              <a:endParaRPr lang="nl-NL"/>
            </a:p>
          </p:txBody>
        </p:sp>
        <p:sp>
          <p:nvSpPr>
            <p:cNvPr id="43" name="Rectangle 42">
              <a:extLst>
                <a:ext uri="{FF2B5EF4-FFF2-40B4-BE49-F238E27FC236}">
                  <a16:creationId xmlns:a16="http://schemas.microsoft.com/office/drawing/2014/main" id="{31374B96-C430-A042-C416-9A7C985662F0}"/>
                </a:ext>
              </a:extLst>
            </p:cNvPr>
            <p:cNvSpPr>
              <a:spLocks noChangeArrowheads="1"/>
            </p:cNvSpPr>
            <p:nvPr userDrawn="1"/>
          </p:nvSpPr>
          <p:spPr bwMode="auto">
            <a:xfrm>
              <a:off x="18267363" y="1335088"/>
              <a:ext cx="71437" cy="292100"/>
            </a:xfrm>
            <a:prstGeom prst="rect">
              <a:avLst/>
            </a:prstGeom>
            <a:solidFill>
              <a:srgbClr val="9E0000"/>
            </a:solidFill>
            <a:ln w="9525">
              <a:noFill/>
              <a:miter lim="800000"/>
              <a:headEnd/>
              <a:tailEnd/>
            </a:ln>
          </p:spPr>
          <p:txBody>
            <a:bodyPr/>
            <a:lstStyle/>
            <a:p>
              <a:pPr>
                <a:defRPr/>
              </a:pPr>
              <a:endParaRPr lang="nl-NL"/>
            </a:p>
          </p:txBody>
        </p:sp>
        <p:sp>
          <p:nvSpPr>
            <p:cNvPr id="44" name="Freeform 43">
              <a:extLst>
                <a:ext uri="{FF2B5EF4-FFF2-40B4-BE49-F238E27FC236}">
                  <a16:creationId xmlns:a16="http://schemas.microsoft.com/office/drawing/2014/main" id="{27A4E8A4-F320-FC0A-E437-E42D9E91FF57}"/>
                </a:ext>
              </a:extLst>
            </p:cNvPr>
            <p:cNvSpPr>
              <a:spLocks/>
            </p:cNvSpPr>
            <p:nvPr userDrawn="1"/>
          </p:nvSpPr>
          <p:spPr bwMode="auto">
            <a:xfrm>
              <a:off x="18376900" y="1335088"/>
              <a:ext cx="234950" cy="292100"/>
            </a:xfrm>
            <a:custGeom>
              <a:avLst/>
              <a:gdLst/>
              <a:ahLst/>
              <a:cxnLst>
                <a:cxn ang="0">
                  <a:pos x="96" y="38"/>
                </a:cxn>
                <a:cxn ang="0">
                  <a:pos x="96" y="184"/>
                </a:cxn>
                <a:cxn ang="0">
                  <a:pos x="52" y="184"/>
                </a:cxn>
                <a:cxn ang="0">
                  <a:pos x="52" y="38"/>
                </a:cxn>
                <a:cxn ang="0">
                  <a:pos x="0" y="38"/>
                </a:cxn>
                <a:cxn ang="0">
                  <a:pos x="0" y="0"/>
                </a:cxn>
                <a:cxn ang="0">
                  <a:pos x="148" y="0"/>
                </a:cxn>
                <a:cxn ang="0">
                  <a:pos x="148" y="38"/>
                </a:cxn>
                <a:cxn ang="0">
                  <a:pos x="96" y="38"/>
                </a:cxn>
              </a:cxnLst>
              <a:rect l="0" t="0" r="r" b="b"/>
              <a:pathLst>
                <a:path w="148" h="184">
                  <a:moveTo>
                    <a:pt x="96" y="38"/>
                  </a:moveTo>
                  <a:lnTo>
                    <a:pt x="96" y="184"/>
                  </a:lnTo>
                  <a:lnTo>
                    <a:pt x="52" y="184"/>
                  </a:lnTo>
                  <a:lnTo>
                    <a:pt x="52" y="38"/>
                  </a:lnTo>
                  <a:lnTo>
                    <a:pt x="0" y="38"/>
                  </a:lnTo>
                  <a:lnTo>
                    <a:pt x="0" y="0"/>
                  </a:lnTo>
                  <a:lnTo>
                    <a:pt x="148" y="0"/>
                  </a:lnTo>
                  <a:lnTo>
                    <a:pt x="148" y="38"/>
                  </a:lnTo>
                  <a:lnTo>
                    <a:pt x="96" y="38"/>
                  </a:lnTo>
                  <a:close/>
                </a:path>
              </a:pathLst>
            </a:custGeom>
            <a:solidFill>
              <a:srgbClr val="9E0000"/>
            </a:solidFill>
            <a:ln w="9525">
              <a:noFill/>
              <a:round/>
              <a:headEnd/>
              <a:tailEnd/>
            </a:ln>
          </p:spPr>
          <p:txBody>
            <a:bodyPr/>
            <a:lstStyle/>
            <a:p>
              <a:pPr>
                <a:defRPr/>
              </a:pPr>
              <a:endParaRPr lang="nl-NL"/>
            </a:p>
          </p:txBody>
        </p:sp>
        <p:sp>
          <p:nvSpPr>
            <p:cNvPr id="45" name="Freeform 44">
              <a:extLst>
                <a:ext uri="{FF2B5EF4-FFF2-40B4-BE49-F238E27FC236}">
                  <a16:creationId xmlns:a16="http://schemas.microsoft.com/office/drawing/2014/main" id="{B99A1D0E-291E-1684-07DB-5B09D60B9FDB}"/>
                </a:ext>
              </a:extLst>
            </p:cNvPr>
            <p:cNvSpPr>
              <a:spLocks/>
            </p:cNvSpPr>
            <p:nvPr userDrawn="1"/>
          </p:nvSpPr>
          <p:spPr bwMode="auto">
            <a:xfrm>
              <a:off x="18630900" y="1335088"/>
              <a:ext cx="293688" cy="292100"/>
            </a:xfrm>
            <a:custGeom>
              <a:avLst/>
              <a:gdLst/>
              <a:ahLst/>
              <a:cxnLst>
                <a:cxn ang="0">
                  <a:pos x="114" y="106"/>
                </a:cxn>
                <a:cxn ang="0">
                  <a:pos x="114" y="184"/>
                </a:cxn>
                <a:cxn ang="0">
                  <a:pos x="69" y="184"/>
                </a:cxn>
                <a:cxn ang="0">
                  <a:pos x="69" y="106"/>
                </a:cxn>
                <a:cxn ang="0">
                  <a:pos x="0" y="0"/>
                </a:cxn>
                <a:cxn ang="0">
                  <a:pos x="54" y="0"/>
                </a:cxn>
                <a:cxn ang="0">
                  <a:pos x="93" y="68"/>
                </a:cxn>
                <a:cxn ang="0">
                  <a:pos x="133" y="0"/>
                </a:cxn>
                <a:cxn ang="0">
                  <a:pos x="185" y="0"/>
                </a:cxn>
                <a:cxn ang="0">
                  <a:pos x="114" y="106"/>
                </a:cxn>
              </a:cxnLst>
              <a:rect l="0" t="0" r="r" b="b"/>
              <a:pathLst>
                <a:path w="185" h="184">
                  <a:moveTo>
                    <a:pt x="114" y="106"/>
                  </a:moveTo>
                  <a:lnTo>
                    <a:pt x="114" y="184"/>
                  </a:lnTo>
                  <a:lnTo>
                    <a:pt x="69" y="184"/>
                  </a:lnTo>
                  <a:lnTo>
                    <a:pt x="69" y="106"/>
                  </a:lnTo>
                  <a:lnTo>
                    <a:pt x="0" y="0"/>
                  </a:lnTo>
                  <a:lnTo>
                    <a:pt x="54" y="0"/>
                  </a:lnTo>
                  <a:lnTo>
                    <a:pt x="93" y="68"/>
                  </a:lnTo>
                  <a:lnTo>
                    <a:pt x="133" y="0"/>
                  </a:lnTo>
                  <a:lnTo>
                    <a:pt x="185" y="0"/>
                  </a:lnTo>
                  <a:lnTo>
                    <a:pt x="114" y="106"/>
                  </a:lnTo>
                  <a:close/>
                </a:path>
              </a:pathLst>
            </a:custGeom>
            <a:solidFill>
              <a:srgbClr val="9E0000"/>
            </a:solidFill>
            <a:ln w="9525">
              <a:noFill/>
              <a:round/>
              <a:headEnd/>
              <a:tailEnd/>
            </a:ln>
          </p:spPr>
          <p:txBody>
            <a:bodyPr/>
            <a:lstStyle/>
            <a:p>
              <a:pPr>
                <a:defRPr/>
              </a:pPr>
              <a:endParaRPr lang="nl-NL"/>
            </a:p>
          </p:txBody>
        </p:sp>
        <p:sp>
          <p:nvSpPr>
            <p:cNvPr id="46" name="Freeform 45">
              <a:extLst>
                <a:ext uri="{FF2B5EF4-FFF2-40B4-BE49-F238E27FC236}">
                  <a16:creationId xmlns:a16="http://schemas.microsoft.com/office/drawing/2014/main" id="{BED23685-73DB-FCFD-B0ED-A6604A79C4D8}"/>
                </a:ext>
              </a:extLst>
            </p:cNvPr>
            <p:cNvSpPr>
              <a:spLocks noEditPoints="1"/>
            </p:cNvSpPr>
            <p:nvPr userDrawn="1"/>
          </p:nvSpPr>
          <p:spPr bwMode="auto">
            <a:xfrm>
              <a:off x="19051588" y="1327150"/>
              <a:ext cx="317500" cy="307975"/>
            </a:xfrm>
            <a:custGeom>
              <a:avLst/>
              <a:gdLst/>
              <a:ahLst/>
              <a:cxnLst>
                <a:cxn ang="0">
                  <a:pos x="1110" y="532"/>
                </a:cxn>
                <a:cxn ang="0">
                  <a:pos x="1068" y="753"/>
                </a:cxn>
                <a:cxn ang="0">
                  <a:pos x="952" y="924"/>
                </a:cxn>
                <a:cxn ang="0">
                  <a:pos x="776" y="1034"/>
                </a:cxn>
                <a:cxn ang="0">
                  <a:pos x="554" y="1073"/>
                </a:cxn>
                <a:cxn ang="0">
                  <a:pos x="333" y="1034"/>
                </a:cxn>
                <a:cxn ang="0">
                  <a:pos x="157" y="924"/>
                </a:cxn>
                <a:cxn ang="0">
                  <a:pos x="42" y="753"/>
                </a:cxn>
                <a:cxn ang="0">
                  <a:pos x="0" y="532"/>
                </a:cxn>
                <a:cxn ang="0">
                  <a:pos x="42" y="311"/>
                </a:cxn>
                <a:cxn ang="0">
                  <a:pos x="157" y="143"/>
                </a:cxn>
                <a:cxn ang="0">
                  <a:pos x="333" y="37"/>
                </a:cxn>
                <a:cxn ang="0">
                  <a:pos x="554" y="0"/>
                </a:cxn>
                <a:cxn ang="0">
                  <a:pos x="776" y="37"/>
                </a:cxn>
                <a:cxn ang="0">
                  <a:pos x="952" y="143"/>
                </a:cxn>
                <a:cxn ang="0">
                  <a:pos x="1068" y="311"/>
                </a:cxn>
                <a:cxn ang="0">
                  <a:pos x="1110" y="532"/>
                </a:cxn>
                <a:cxn ang="0">
                  <a:pos x="846" y="532"/>
                </a:cxn>
                <a:cxn ang="0">
                  <a:pos x="825" y="408"/>
                </a:cxn>
                <a:cxn ang="0">
                  <a:pos x="765" y="310"/>
                </a:cxn>
                <a:cxn ang="0">
                  <a:pos x="673" y="245"/>
                </a:cxn>
                <a:cxn ang="0">
                  <a:pos x="554" y="221"/>
                </a:cxn>
                <a:cxn ang="0">
                  <a:pos x="436" y="245"/>
                </a:cxn>
                <a:cxn ang="0">
                  <a:pos x="344" y="310"/>
                </a:cxn>
                <a:cxn ang="0">
                  <a:pos x="284" y="408"/>
                </a:cxn>
                <a:cxn ang="0">
                  <a:pos x="263" y="532"/>
                </a:cxn>
                <a:cxn ang="0">
                  <a:pos x="285" y="659"/>
                </a:cxn>
                <a:cxn ang="0">
                  <a:pos x="345" y="759"/>
                </a:cxn>
                <a:cxn ang="0">
                  <a:pos x="436" y="825"/>
                </a:cxn>
                <a:cxn ang="0">
                  <a:pos x="554" y="848"/>
                </a:cxn>
                <a:cxn ang="0">
                  <a:pos x="672" y="825"/>
                </a:cxn>
                <a:cxn ang="0">
                  <a:pos x="764" y="759"/>
                </a:cxn>
                <a:cxn ang="0">
                  <a:pos x="825" y="659"/>
                </a:cxn>
                <a:cxn ang="0">
                  <a:pos x="846" y="532"/>
                </a:cxn>
              </a:cxnLst>
              <a:rect l="0" t="0" r="r" b="b"/>
              <a:pathLst>
                <a:path w="1110" h="1073">
                  <a:moveTo>
                    <a:pt x="1110" y="532"/>
                  </a:moveTo>
                  <a:cubicBezTo>
                    <a:pt x="1110" y="612"/>
                    <a:pt x="1096" y="686"/>
                    <a:pt x="1068" y="753"/>
                  </a:cubicBezTo>
                  <a:cubicBezTo>
                    <a:pt x="1040" y="819"/>
                    <a:pt x="1002" y="876"/>
                    <a:pt x="952" y="924"/>
                  </a:cubicBezTo>
                  <a:cubicBezTo>
                    <a:pt x="903" y="971"/>
                    <a:pt x="844" y="1008"/>
                    <a:pt x="776" y="1034"/>
                  </a:cubicBezTo>
                  <a:cubicBezTo>
                    <a:pt x="708" y="1060"/>
                    <a:pt x="634" y="1073"/>
                    <a:pt x="554" y="1073"/>
                  </a:cubicBezTo>
                  <a:cubicBezTo>
                    <a:pt x="474" y="1073"/>
                    <a:pt x="401" y="1060"/>
                    <a:pt x="333" y="1034"/>
                  </a:cubicBezTo>
                  <a:cubicBezTo>
                    <a:pt x="265" y="1008"/>
                    <a:pt x="207" y="971"/>
                    <a:pt x="157" y="924"/>
                  </a:cubicBezTo>
                  <a:cubicBezTo>
                    <a:pt x="108" y="876"/>
                    <a:pt x="69" y="819"/>
                    <a:pt x="42" y="753"/>
                  </a:cubicBezTo>
                  <a:cubicBezTo>
                    <a:pt x="14" y="686"/>
                    <a:pt x="0" y="612"/>
                    <a:pt x="0" y="532"/>
                  </a:cubicBezTo>
                  <a:cubicBezTo>
                    <a:pt x="0" y="450"/>
                    <a:pt x="14" y="377"/>
                    <a:pt x="42" y="311"/>
                  </a:cubicBezTo>
                  <a:cubicBezTo>
                    <a:pt x="69" y="245"/>
                    <a:pt x="108" y="190"/>
                    <a:pt x="157" y="143"/>
                  </a:cubicBezTo>
                  <a:cubicBezTo>
                    <a:pt x="207" y="97"/>
                    <a:pt x="265" y="62"/>
                    <a:pt x="333" y="37"/>
                  </a:cubicBezTo>
                  <a:cubicBezTo>
                    <a:pt x="401" y="12"/>
                    <a:pt x="474" y="0"/>
                    <a:pt x="554" y="0"/>
                  </a:cubicBezTo>
                  <a:cubicBezTo>
                    <a:pt x="634" y="0"/>
                    <a:pt x="708" y="12"/>
                    <a:pt x="776" y="37"/>
                  </a:cubicBezTo>
                  <a:cubicBezTo>
                    <a:pt x="844" y="62"/>
                    <a:pt x="903" y="97"/>
                    <a:pt x="952" y="143"/>
                  </a:cubicBezTo>
                  <a:cubicBezTo>
                    <a:pt x="1002" y="190"/>
                    <a:pt x="1040" y="245"/>
                    <a:pt x="1068" y="311"/>
                  </a:cubicBezTo>
                  <a:cubicBezTo>
                    <a:pt x="1096" y="377"/>
                    <a:pt x="1110" y="450"/>
                    <a:pt x="1110" y="532"/>
                  </a:cubicBezTo>
                  <a:moveTo>
                    <a:pt x="846" y="532"/>
                  </a:moveTo>
                  <a:cubicBezTo>
                    <a:pt x="846" y="488"/>
                    <a:pt x="839" y="446"/>
                    <a:pt x="825" y="408"/>
                  </a:cubicBezTo>
                  <a:cubicBezTo>
                    <a:pt x="811" y="370"/>
                    <a:pt x="790" y="337"/>
                    <a:pt x="765" y="310"/>
                  </a:cubicBezTo>
                  <a:cubicBezTo>
                    <a:pt x="740" y="282"/>
                    <a:pt x="709" y="261"/>
                    <a:pt x="673" y="245"/>
                  </a:cubicBezTo>
                  <a:cubicBezTo>
                    <a:pt x="637" y="229"/>
                    <a:pt x="597" y="221"/>
                    <a:pt x="554" y="221"/>
                  </a:cubicBezTo>
                  <a:cubicBezTo>
                    <a:pt x="511" y="221"/>
                    <a:pt x="472" y="229"/>
                    <a:pt x="436" y="245"/>
                  </a:cubicBezTo>
                  <a:cubicBezTo>
                    <a:pt x="401" y="261"/>
                    <a:pt x="370" y="282"/>
                    <a:pt x="344" y="310"/>
                  </a:cubicBezTo>
                  <a:cubicBezTo>
                    <a:pt x="318" y="337"/>
                    <a:pt x="298" y="370"/>
                    <a:pt x="284" y="408"/>
                  </a:cubicBezTo>
                  <a:cubicBezTo>
                    <a:pt x="270" y="446"/>
                    <a:pt x="263" y="488"/>
                    <a:pt x="263" y="532"/>
                  </a:cubicBezTo>
                  <a:cubicBezTo>
                    <a:pt x="263" y="578"/>
                    <a:pt x="270" y="620"/>
                    <a:pt x="285" y="659"/>
                  </a:cubicBezTo>
                  <a:cubicBezTo>
                    <a:pt x="299" y="698"/>
                    <a:pt x="319" y="731"/>
                    <a:pt x="345" y="759"/>
                  </a:cubicBezTo>
                  <a:cubicBezTo>
                    <a:pt x="370" y="787"/>
                    <a:pt x="401" y="809"/>
                    <a:pt x="436" y="825"/>
                  </a:cubicBezTo>
                  <a:cubicBezTo>
                    <a:pt x="472" y="840"/>
                    <a:pt x="511" y="848"/>
                    <a:pt x="554" y="848"/>
                  </a:cubicBezTo>
                  <a:cubicBezTo>
                    <a:pt x="597" y="848"/>
                    <a:pt x="637" y="840"/>
                    <a:pt x="672" y="825"/>
                  </a:cubicBezTo>
                  <a:cubicBezTo>
                    <a:pt x="708" y="809"/>
                    <a:pt x="739" y="787"/>
                    <a:pt x="764" y="759"/>
                  </a:cubicBezTo>
                  <a:cubicBezTo>
                    <a:pt x="790" y="731"/>
                    <a:pt x="811" y="698"/>
                    <a:pt x="825" y="659"/>
                  </a:cubicBezTo>
                  <a:cubicBezTo>
                    <a:pt x="839" y="620"/>
                    <a:pt x="846" y="578"/>
                    <a:pt x="846" y="532"/>
                  </a:cubicBezTo>
                </a:path>
              </a:pathLst>
            </a:custGeom>
            <a:solidFill>
              <a:srgbClr val="9E0000"/>
            </a:solidFill>
            <a:ln w="9525">
              <a:noFill/>
              <a:round/>
              <a:headEnd/>
              <a:tailEnd/>
            </a:ln>
          </p:spPr>
          <p:txBody>
            <a:bodyPr/>
            <a:lstStyle/>
            <a:p>
              <a:pPr>
                <a:defRPr/>
              </a:pPr>
              <a:endParaRPr lang="nl-NL"/>
            </a:p>
          </p:txBody>
        </p:sp>
        <p:sp>
          <p:nvSpPr>
            <p:cNvPr id="47" name="Freeform 46">
              <a:extLst>
                <a:ext uri="{FF2B5EF4-FFF2-40B4-BE49-F238E27FC236}">
                  <a16:creationId xmlns:a16="http://schemas.microsoft.com/office/drawing/2014/main" id="{0CDE744B-D1C4-63EB-4993-A4415D79A508}"/>
                </a:ext>
              </a:extLst>
            </p:cNvPr>
            <p:cNvSpPr>
              <a:spLocks/>
            </p:cNvSpPr>
            <p:nvPr userDrawn="1"/>
          </p:nvSpPr>
          <p:spPr bwMode="auto">
            <a:xfrm>
              <a:off x="19423063" y="1335088"/>
              <a:ext cx="192087" cy="292100"/>
            </a:xfrm>
            <a:custGeom>
              <a:avLst/>
              <a:gdLst/>
              <a:ahLst/>
              <a:cxnLst>
                <a:cxn ang="0">
                  <a:pos x="44" y="38"/>
                </a:cxn>
                <a:cxn ang="0">
                  <a:pos x="44" y="76"/>
                </a:cxn>
                <a:cxn ang="0">
                  <a:pos x="115" y="76"/>
                </a:cxn>
                <a:cxn ang="0">
                  <a:pos x="115" y="113"/>
                </a:cxn>
                <a:cxn ang="0">
                  <a:pos x="44" y="113"/>
                </a:cxn>
                <a:cxn ang="0">
                  <a:pos x="44" y="184"/>
                </a:cxn>
                <a:cxn ang="0">
                  <a:pos x="0" y="184"/>
                </a:cxn>
                <a:cxn ang="0">
                  <a:pos x="0" y="0"/>
                </a:cxn>
                <a:cxn ang="0">
                  <a:pos x="121" y="0"/>
                </a:cxn>
                <a:cxn ang="0">
                  <a:pos x="121" y="38"/>
                </a:cxn>
                <a:cxn ang="0">
                  <a:pos x="44" y="38"/>
                </a:cxn>
              </a:cxnLst>
              <a:rect l="0" t="0" r="r" b="b"/>
              <a:pathLst>
                <a:path w="121" h="184">
                  <a:moveTo>
                    <a:pt x="44" y="38"/>
                  </a:moveTo>
                  <a:lnTo>
                    <a:pt x="44" y="76"/>
                  </a:lnTo>
                  <a:lnTo>
                    <a:pt x="115" y="76"/>
                  </a:lnTo>
                  <a:lnTo>
                    <a:pt x="115" y="113"/>
                  </a:lnTo>
                  <a:lnTo>
                    <a:pt x="44" y="113"/>
                  </a:lnTo>
                  <a:lnTo>
                    <a:pt x="44" y="184"/>
                  </a:lnTo>
                  <a:lnTo>
                    <a:pt x="0" y="184"/>
                  </a:lnTo>
                  <a:lnTo>
                    <a:pt x="0" y="0"/>
                  </a:lnTo>
                  <a:lnTo>
                    <a:pt x="121" y="0"/>
                  </a:lnTo>
                  <a:lnTo>
                    <a:pt x="121" y="38"/>
                  </a:lnTo>
                  <a:lnTo>
                    <a:pt x="44" y="38"/>
                  </a:lnTo>
                  <a:close/>
                </a:path>
              </a:pathLst>
            </a:custGeom>
            <a:solidFill>
              <a:srgbClr val="9E0000"/>
            </a:solidFill>
            <a:ln w="9525">
              <a:noFill/>
              <a:round/>
              <a:headEnd/>
              <a:tailEnd/>
            </a:ln>
          </p:spPr>
          <p:txBody>
            <a:bodyPr/>
            <a:lstStyle/>
            <a:p>
              <a:pPr>
                <a:defRPr/>
              </a:pPr>
              <a:endParaRPr lang="nl-NL"/>
            </a:p>
          </p:txBody>
        </p:sp>
        <p:sp>
          <p:nvSpPr>
            <p:cNvPr id="48" name="Freeform 47">
              <a:extLst>
                <a:ext uri="{FF2B5EF4-FFF2-40B4-BE49-F238E27FC236}">
                  <a16:creationId xmlns:a16="http://schemas.microsoft.com/office/drawing/2014/main" id="{A8A32A3F-CD67-F0F9-2696-2E4164350C90}"/>
                </a:ext>
              </a:extLst>
            </p:cNvPr>
            <p:cNvSpPr>
              <a:spLocks/>
            </p:cNvSpPr>
            <p:nvPr userDrawn="1"/>
          </p:nvSpPr>
          <p:spPr bwMode="auto">
            <a:xfrm>
              <a:off x="12106275" y="847725"/>
              <a:ext cx="1049338" cy="1266825"/>
            </a:xfrm>
            <a:custGeom>
              <a:avLst/>
              <a:gdLst/>
              <a:ahLst/>
              <a:cxnLst>
                <a:cxn ang="0">
                  <a:pos x="429" y="164"/>
                </a:cxn>
                <a:cxn ang="0">
                  <a:pos x="429" y="798"/>
                </a:cxn>
                <a:cxn ang="0">
                  <a:pos x="232" y="798"/>
                </a:cxn>
                <a:cxn ang="0">
                  <a:pos x="232" y="164"/>
                </a:cxn>
                <a:cxn ang="0">
                  <a:pos x="0" y="164"/>
                </a:cxn>
                <a:cxn ang="0">
                  <a:pos x="0" y="0"/>
                </a:cxn>
                <a:cxn ang="0">
                  <a:pos x="661" y="0"/>
                </a:cxn>
                <a:cxn ang="0">
                  <a:pos x="661" y="164"/>
                </a:cxn>
                <a:cxn ang="0">
                  <a:pos x="429" y="164"/>
                </a:cxn>
              </a:cxnLst>
              <a:rect l="0" t="0" r="r" b="b"/>
              <a:pathLst>
                <a:path w="661" h="798">
                  <a:moveTo>
                    <a:pt x="429" y="164"/>
                  </a:moveTo>
                  <a:lnTo>
                    <a:pt x="429" y="798"/>
                  </a:lnTo>
                  <a:lnTo>
                    <a:pt x="232" y="798"/>
                  </a:lnTo>
                  <a:lnTo>
                    <a:pt x="232" y="164"/>
                  </a:lnTo>
                  <a:lnTo>
                    <a:pt x="0" y="164"/>
                  </a:lnTo>
                  <a:lnTo>
                    <a:pt x="0" y="0"/>
                  </a:lnTo>
                  <a:lnTo>
                    <a:pt x="661" y="0"/>
                  </a:lnTo>
                  <a:lnTo>
                    <a:pt x="661" y="164"/>
                  </a:lnTo>
                  <a:lnTo>
                    <a:pt x="429" y="164"/>
                  </a:lnTo>
                  <a:close/>
                </a:path>
              </a:pathLst>
            </a:custGeom>
            <a:solidFill>
              <a:srgbClr val="9E0000"/>
            </a:solidFill>
            <a:ln w="9525">
              <a:noFill/>
              <a:round/>
              <a:headEnd/>
              <a:tailEnd/>
            </a:ln>
          </p:spPr>
          <p:txBody>
            <a:bodyPr/>
            <a:lstStyle/>
            <a:p>
              <a:pPr>
                <a:defRPr/>
              </a:pPr>
              <a:endParaRPr lang="nl-NL" dirty="0"/>
            </a:p>
          </p:txBody>
        </p:sp>
        <p:sp>
          <p:nvSpPr>
            <p:cNvPr id="49" name="Freeform 48">
              <a:extLst>
                <a:ext uri="{FF2B5EF4-FFF2-40B4-BE49-F238E27FC236}">
                  <a16:creationId xmlns:a16="http://schemas.microsoft.com/office/drawing/2014/main" id="{EE4E55CB-D6D1-D41B-E1C1-B6CB509A3C9C}"/>
                </a:ext>
              </a:extLst>
            </p:cNvPr>
            <p:cNvSpPr>
              <a:spLocks/>
            </p:cNvSpPr>
            <p:nvPr userDrawn="1"/>
          </p:nvSpPr>
          <p:spPr bwMode="auto">
            <a:xfrm>
              <a:off x="13276263" y="847725"/>
              <a:ext cx="1112837" cy="1300163"/>
            </a:xfrm>
            <a:custGeom>
              <a:avLst/>
              <a:gdLst/>
              <a:ahLst/>
              <a:cxnLst>
                <a:cxn ang="0">
                  <a:pos x="3753" y="3482"/>
                </a:cxn>
                <a:cxn ang="0">
                  <a:pos x="3359" y="4044"/>
                </a:cxn>
                <a:cxn ang="0">
                  <a:pos x="2740" y="4409"/>
                </a:cxn>
                <a:cxn ang="0">
                  <a:pos x="1936" y="4540"/>
                </a:cxn>
                <a:cxn ang="0">
                  <a:pos x="1128" y="4409"/>
                </a:cxn>
                <a:cxn ang="0">
                  <a:pos x="519" y="4044"/>
                </a:cxn>
                <a:cxn ang="0">
                  <a:pos x="135" y="3482"/>
                </a:cxn>
                <a:cxn ang="0">
                  <a:pos x="0" y="2754"/>
                </a:cxn>
                <a:cxn ang="0">
                  <a:pos x="0" y="0"/>
                </a:cxn>
                <a:cxn ang="0">
                  <a:pos x="1090" y="0"/>
                </a:cxn>
                <a:cxn ang="0">
                  <a:pos x="1090" y="2667"/>
                </a:cxn>
                <a:cxn ang="0">
                  <a:pos x="1138" y="3010"/>
                </a:cxn>
                <a:cxn ang="0">
                  <a:pos x="1285" y="3301"/>
                </a:cxn>
                <a:cxn ang="0">
                  <a:pos x="1548" y="3504"/>
                </a:cxn>
                <a:cxn ang="0">
                  <a:pos x="1942" y="3579"/>
                </a:cxn>
                <a:cxn ang="0">
                  <a:pos x="2336" y="3504"/>
                </a:cxn>
                <a:cxn ang="0">
                  <a:pos x="2602" y="3301"/>
                </a:cxn>
                <a:cxn ang="0">
                  <a:pos x="2750" y="3010"/>
                </a:cxn>
                <a:cxn ang="0">
                  <a:pos x="2795" y="2667"/>
                </a:cxn>
                <a:cxn ang="0">
                  <a:pos x="2795" y="0"/>
                </a:cxn>
                <a:cxn ang="0">
                  <a:pos x="3890" y="0"/>
                </a:cxn>
                <a:cxn ang="0">
                  <a:pos x="3890" y="2754"/>
                </a:cxn>
                <a:cxn ang="0">
                  <a:pos x="3753" y="3482"/>
                </a:cxn>
              </a:cxnLst>
              <a:rect l="0" t="0" r="r" b="b"/>
              <a:pathLst>
                <a:path w="3890" h="4540">
                  <a:moveTo>
                    <a:pt x="3753" y="3482"/>
                  </a:moveTo>
                  <a:cubicBezTo>
                    <a:pt x="3661" y="3700"/>
                    <a:pt x="3529" y="3888"/>
                    <a:pt x="3359" y="4044"/>
                  </a:cubicBezTo>
                  <a:cubicBezTo>
                    <a:pt x="3188" y="4200"/>
                    <a:pt x="2982" y="4322"/>
                    <a:pt x="2740" y="4409"/>
                  </a:cubicBezTo>
                  <a:cubicBezTo>
                    <a:pt x="2499" y="4497"/>
                    <a:pt x="2231" y="4540"/>
                    <a:pt x="1936" y="4540"/>
                  </a:cubicBezTo>
                  <a:cubicBezTo>
                    <a:pt x="1637" y="4540"/>
                    <a:pt x="1368" y="4497"/>
                    <a:pt x="1128" y="4409"/>
                  </a:cubicBezTo>
                  <a:cubicBezTo>
                    <a:pt x="889" y="4322"/>
                    <a:pt x="686" y="4200"/>
                    <a:pt x="519" y="4044"/>
                  </a:cubicBezTo>
                  <a:cubicBezTo>
                    <a:pt x="353" y="3888"/>
                    <a:pt x="225" y="3700"/>
                    <a:pt x="135" y="3482"/>
                  </a:cubicBezTo>
                  <a:cubicBezTo>
                    <a:pt x="45" y="3263"/>
                    <a:pt x="0" y="3021"/>
                    <a:pt x="0" y="2754"/>
                  </a:cubicBezTo>
                  <a:cubicBezTo>
                    <a:pt x="0" y="0"/>
                    <a:pt x="0" y="0"/>
                    <a:pt x="0" y="0"/>
                  </a:cubicBezTo>
                  <a:cubicBezTo>
                    <a:pt x="1090" y="0"/>
                    <a:pt x="1090" y="0"/>
                    <a:pt x="1090" y="0"/>
                  </a:cubicBezTo>
                  <a:cubicBezTo>
                    <a:pt x="1090" y="2667"/>
                    <a:pt x="1090" y="2667"/>
                    <a:pt x="1090" y="2667"/>
                  </a:cubicBezTo>
                  <a:cubicBezTo>
                    <a:pt x="1090" y="2788"/>
                    <a:pt x="1106" y="2902"/>
                    <a:pt x="1138" y="3010"/>
                  </a:cubicBezTo>
                  <a:cubicBezTo>
                    <a:pt x="1170" y="3119"/>
                    <a:pt x="1219" y="3215"/>
                    <a:pt x="1285" y="3301"/>
                  </a:cubicBezTo>
                  <a:cubicBezTo>
                    <a:pt x="1351" y="3386"/>
                    <a:pt x="1439" y="3454"/>
                    <a:pt x="1548" y="3504"/>
                  </a:cubicBezTo>
                  <a:cubicBezTo>
                    <a:pt x="1657" y="3554"/>
                    <a:pt x="1788" y="3579"/>
                    <a:pt x="1942" y="3579"/>
                  </a:cubicBezTo>
                  <a:cubicBezTo>
                    <a:pt x="2096" y="3579"/>
                    <a:pt x="2227" y="3554"/>
                    <a:pt x="2336" y="3504"/>
                  </a:cubicBezTo>
                  <a:cubicBezTo>
                    <a:pt x="2445" y="3454"/>
                    <a:pt x="2534" y="3386"/>
                    <a:pt x="2602" y="3301"/>
                  </a:cubicBezTo>
                  <a:cubicBezTo>
                    <a:pt x="2671" y="3215"/>
                    <a:pt x="2720" y="3119"/>
                    <a:pt x="2750" y="3010"/>
                  </a:cubicBezTo>
                  <a:cubicBezTo>
                    <a:pt x="2780" y="2902"/>
                    <a:pt x="2795" y="2788"/>
                    <a:pt x="2795" y="2667"/>
                  </a:cubicBezTo>
                  <a:cubicBezTo>
                    <a:pt x="2795" y="0"/>
                    <a:pt x="2795" y="0"/>
                    <a:pt x="2795" y="0"/>
                  </a:cubicBezTo>
                  <a:cubicBezTo>
                    <a:pt x="3890" y="0"/>
                    <a:pt x="3890" y="0"/>
                    <a:pt x="3890" y="0"/>
                  </a:cubicBezTo>
                  <a:cubicBezTo>
                    <a:pt x="3890" y="2754"/>
                    <a:pt x="3890" y="2754"/>
                    <a:pt x="3890" y="2754"/>
                  </a:cubicBezTo>
                  <a:cubicBezTo>
                    <a:pt x="3890" y="3021"/>
                    <a:pt x="3845" y="3263"/>
                    <a:pt x="3753" y="3482"/>
                  </a:cubicBezTo>
                </a:path>
              </a:pathLst>
            </a:custGeom>
            <a:solidFill>
              <a:srgbClr val="9E0000"/>
            </a:solidFill>
            <a:ln w="9525">
              <a:noFill/>
              <a:round/>
              <a:headEnd/>
              <a:tailEnd/>
            </a:ln>
          </p:spPr>
          <p:txBody>
            <a:bodyPr/>
            <a:lstStyle/>
            <a:p>
              <a:pPr>
                <a:defRPr/>
              </a:pPr>
              <a:endParaRPr lang="nl-NL"/>
            </a:p>
          </p:txBody>
        </p:sp>
        <p:sp>
          <p:nvSpPr>
            <p:cNvPr id="50" name="Freeform 49">
              <a:extLst>
                <a:ext uri="{FF2B5EF4-FFF2-40B4-BE49-F238E27FC236}">
                  <a16:creationId xmlns:a16="http://schemas.microsoft.com/office/drawing/2014/main" id="{D5FEEC9E-0804-F006-F872-5A3FE5434396}"/>
                </a:ext>
              </a:extLst>
            </p:cNvPr>
            <p:cNvSpPr>
              <a:spLocks/>
            </p:cNvSpPr>
            <p:nvPr userDrawn="1"/>
          </p:nvSpPr>
          <p:spPr bwMode="auto">
            <a:xfrm>
              <a:off x="14357350" y="750888"/>
              <a:ext cx="863600" cy="1557337"/>
            </a:xfrm>
            <a:custGeom>
              <a:avLst/>
              <a:gdLst/>
              <a:ahLst/>
              <a:cxnLst>
                <a:cxn ang="0">
                  <a:pos x="143" y="981"/>
                </a:cxn>
                <a:cxn ang="0">
                  <a:pos x="544" y="0"/>
                </a:cxn>
                <a:cxn ang="0">
                  <a:pos x="401" y="0"/>
                </a:cxn>
                <a:cxn ang="0">
                  <a:pos x="0" y="981"/>
                </a:cxn>
                <a:cxn ang="0">
                  <a:pos x="143" y="981"/>
                </a:cxn>
              </a:cxnLst>
              <a:rect l="0" t="0" r="r" b="b"/>
              <a:pathLst>
                <a:path w="544" h="981">
                  <a:moveTo>
                    <a:pt x="143" y="981"/>
                  </a:moveTo>
                  <a:lnTo>
                    <a:pt x="544" y="0"/>
                  </a:lnTo>
                  <a:lnTo>
                    <a:pt x="401" y="0"/>
                  </a:lnTo>
                  <a:lnTo>
                    <a:pt x="0" y="981"/>
                  </a:lnTo>
                  <a:lnTo>
                    <a:pt x="143" y="981"/>
                  </a:lnTo>
                  <a:close/>
                </a:path>
              </a:pathLst>
            </a:custGeom>
            <a:solidFill>
              <a:srgbClr val="9E0000"/>
            </a:solidFill>
            <a:ln w="9525">
              <a:noFill/>
              <a:round/>
              <a:headEnd/>
              <a:tailEnd/>
            </a:ln>
          </p:spPr>
          <p:txBody>
            <a:bodyPr/>
            <a:lstStyle/>
            <a:p>
              <a:pPr>
                <a:defRPr/>
              </a:pPr>
              <a:endParaRPr lang="nl-NL"/>
            </a:p>
          </p:txBody>
        </p:sp>
        <p:sp>
          <p:nvSpPr>
            <p:cNvPr id="51" name="Freeform 50">
              <a:extLst>
                <a:ext uri="{FF2B5EF4-FFF2-40B4-BE49-F238E27FC236}">
                  <a16:creationId xmlns:a16="http://schemas.microsoft.com/office/drawing/2014/main" id="{111BA070-582A-FD33-DED7-192CE57985F2}"/>
                </a:ext>
              </a:extLst>
            </p:cNvPr>
            <p:cNvSpPr>
              <a:spLocks noEditPoints="1"/>
            </p:cNvSpPr>
            <p:nvPr userDrawn="1"/>
          </p:nvSpPr>
          <p:spPr bwMode="auto">
            <a:xfrm>
              <a:off x="15055850" y="1200150"/>
              <a:ext cx="947738" cy="947738"/>
            </a:xfrm>
            <a:custGeom>
              <a:avLst/>
              <a:gdLst/>
              <a:ahLst/>
              <a:cxnLst>
                <a:cxn ang="0">
                  <a:pos x="1656" y="0"/>
                </a:cxn>
                <a:cxn ang="0">
                  <a:pos x="0" y="1655"/>
                </a:cxn>
                <a:cxn ang="0">
                  <a:pos x="1656" y="3311"/>
                </a:cxn>
                <a:cxn ang="0">
                  <a:pos x="3166" y="2592"/>
                </a:cxn>
                <a:cxn ang="0">
                  <a:pos x="2415" y="2286"/>
                </a:cxn>
                <a:cxn ang="0">
                  <a:pos x="1656" y="2595"/>
                </a:cxn>
                <a:cxn ang="0">
                  <a:pos x="759" y="1936"/>
                </a:cxn>
                <a:cxn ang="0">
                  <a:pos x="3287" y="1936"/>
                </a:cxn>
                <a:cxn ang="0">
                  <a:pos x="3311" y="1655"/>
                </a:cxn>
                <a:cxn ang="0">
                  <a:pos x="1656" y="0"/>
                </a:cxn>
                <a:cxn ang="0">
                  <a:pos x="1656" y="717"/>
                </a:cxn>
                <a:cxn ang="0">
                  <a:pos x="2525" y="1299"/>
                </a:cxn>
                <a:cxn ang="0">
                  <a:pos x="787" y="1299"/>
                </a:cxn>
                <a:cxn ang="0">
                  <a:pos x="1656" y="717"/>
                </a:cxn>
              </a:cxnLst>
              <a:rect l="0" t="0" r="r" b="b"/>
              <a:pathLst>
                <a:path w="3311" h="3311">
                  <a:moveTo>
                    <a:pt x="1656" y="0"/>
                  </a:moveTo>
                  <a:cubicBezTo>
                    <a:pt x="741" y="0"/>
                    <a:pt x="0" y="741"/>
                    <a:pt x="0" y="1655"/>
                  </a:cubicBezTo>
                  <a:cubicBezTo>
                    <a:pt x="0" y="2570"/>
                    <a:pt x="741" y="3311"/>
                    <a:pt x="1656" y="3311"/>
                  </a:cubicBezTo>
                  <a:cubicBezTo>
                    <a:pt x="2242" y="3311"/>
                    <a:pt x="2842" y="3054"/>
                    <a:pt x="3166" y="2592"/>
                  </a:cubicBezTo>
                  <a:cubicBezTo>
                    <a:pt x="2415" y="2286"/>
                    <a:pt x="2415" y="2286"/>
                    <a:pt x="2415" y="2286"/>
                  </a:cubicBezTo>
                  <a:cubicBezTo>
                    <a:pt x="2215" y="2507"/>
                    <a:pt x="1941" y="2595"/>
                    <a:pt x="1656" y="2595"/>
                  </a:cubicBezTo>
                  <a:cubicBezTo>
                    <a:pt x="1235" y="2595"/>
                    <a:pt x="879" y="2318"/>
                    <a:pt x="759" y="1936"/>
                  </a:cubicBezTo>
                  <a:cubicBezTo>
                    <a:pt x="3287" y="1936"/>
                    <a:pt x="3287" y="1936"/>
                    <a:pt x="3287" y="1936"/>
                  </a:cubicBezTo>
                  <a:cubicBezTo>
                    <a:pt x="3303" y="1845"/>
                    <a:pt x="3311" y="1751"/>
                    <a:pt x="3311" y="1655"/>
                  </a:cubicBezTo>
                  <a:cubicBezTo>
                    <a:pt x="3311" y="741"/>
                    <a:pt x="2570" y="0"/>
                    <a:pt x="1656" y="0"/>
                  </a:cubicBezTo>
                  <a:moveTo>
                    <a:pt x="1656" y="717"/>
                  </a:moveTo>
                  <a:cubicBezTo>
                    <a:pt x="2048" y="717"/>
                    <a:pt x="2384" y="957"/>
                    <a:pt x="2525" y="1299"/>
                  </a:cubicBezTo>
                  <a:cubicBezTo>
                    <a:pt x="787" y="1299"/>
                    <a:pt x="787" y="1299"/>
                    <a:pt x="787" y="1299"/>
                  </a:cubicBezTo>
                  <a:cubicBezTo>
                    <a:pt x="927" y="957"/>
                    <a:pt x="1263" y="717"/>
                    <a:pt x="1656" y="717"/>
                  </a:cubicBezTo>
                </a:path>
              </a:pathLst>
            </a:custGeom>
            <a:solidFill>
              <a:srgbClr val="9E0000"/>
            </a:solidFill>
            <a:ln w="9525">
              <a:noFill/>
              <a:round/>
              <a:headEnd/>
              <a:tailEnd/>
            </a:ln>
          </p:spPr>
          <p:txBody>
            <a:bodyPr/>
            <a:lstStyle/>
            <a:p>
              <a:pPr>
                <a:defRPr/>
              </a:pPr>
              <a:endParaRPr lang="nl-NL"/>
            </a:p>
          </p:txBody>
        </p:sp>
      </p:grpSp>
    </p:spTree>
    <p:extLst>
      <p:ext uri="{BB962C8B-B14F-4D97-AF65-F5344CB8AC3E}">
        <p14:creationId xmlns:p14="http://schemas.microsoft.com/office/powerpoint/2010/main" val="1913208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A7124-6669-544C-0F8D-39567002851B}"/>
              </a:ext>
            </a:extLst>
          </p:cNvPr>
          <p:cNvSpPr>
            <a:spLocks noGrp="1"/>
          </p:cNvSpPr>
          <p:nvPr>
            <p:ph type="title"/>
          </p:nvPr>
        </p:nvSpPr>
        <p:spPr/>
        <p:txBody>
          <a:bodyPr/>
          <a:lstStyle/>
          <a:p>
            <a:r>
              <a:rPr lang="en-CH" sz="4000" dirty="0"/>
              <a:t>Wide Adoption of FPGAs</a:t>
            </a:r>
          </a:p>
        </p:txBody>
      </p:sp>
      <p:sp>
        <p:nvSpPr>
          <p:cNvPr id="6" name="Content Placeholder 5">
            <a:extLst>
              <a:ext uri="{FF2B5EF4-FFF2-40B4-BE49-F238E27FC236}">
                <a16:creationId xmlns:a16="http://schemas.microsoft.com/office/drawing/2014/main" id="{18F0836A-4DD8-0472-0664-C1643F2D71A3}"/>
              </a:ext>
            </a:extLst>
          </p:cNvPr>
          <p:cNvSpPr>
            <a:spLocks noGrp="1"/>
          </p:cNvSpPr>
          <p:nvPr>
            <p:ph idx="1"/>
          </p:nvPr>
        </p:nvSpPr>
        <p:spPr/>
        <p:txBody>
          <a:bodyPr/>
          <a:lstStyle/>
          <a:p>
            <a:r>
              <a:rPr lang="en-CH" dirty="0"/>
              <a:t>FPGAs </a:t>
            </a:r>
            <a:r>
              <a:rPr lang="en-US" baseline="0" dirty="0"/>
              <a:t>provide a tradeoff between </a:t>
            </a:r>
            <a:r>
              <a:rPr lang="en-US" b="1" baseline="0" dirty="0">
                <a:solidFill>
                  <a:srgbClr val="000CFF"/>
                </a:solidFill>
              </a:rPr>
              <a:t>programmability</a:t>
            </a:r>
            <a:r>
              <a:rPr lang="en-US" baseline="0" dirty="0"/>
              <a:t> and </a:t>
            </a:r>
            <a:r>
              <a:rPr lang="en-US" b="1" baseline="0" dirty="0">
                <a:solidFill>
                  <a:srgbClr val="000CFF"/>
                </a:solidFill>
              </a:rPr>
              <a:t>efficiency</a:t>
            </a:r>
          </a:p>
          <a:p>
            <a:endParaRPr lang="en-US" b="1" dirty="0"/>
          </a:p>
          <a:p>
            <a:r>
              <a:rPr lang="en-US" baseline="0" dirty="0"/>
              <a:t>FPGAs being </a:t>
            </a:r>
            <a:r>
              <a:rPr lang="en-US" b="1" baseline="0" dirty="0">
                <a:solidFill>
                  <a:srgbClr val="000CFF"/>
                </a:solidFill>
              </a:rPr>
              <a:t>deployed from edge to cloud </a:t>
            </a:r>
            <a:r>
              <a:rPr lang="en-US" dirty="0"/>
              <a:t>for many applications</a:t>
            </a:r>
            <a:endParaRPr lang="en-CH" dirty="0"/>
          </a:p>
          <a:p>
            <a:endParaRPr lang="en-US" b="1" baseline="0" dirty="0"/>
          </a:p>
          <a:p>
            <a:endParaRPr lang="en-CH" dirty="0"/>
          </a:p>
        </p:txBody>
      </p:sp>
      <p:pic>
        <p:nvPicPr>
          <p:cNvPr id="9" name="Picture 2" descr="Satellite view: Earth from space">
            <a:extLst>
              <a:ext uri="{FF2B5EF4-FFF2-40B4-BE49-F238E27FC236}">
                <a16:creationId xmlns:a16="http://schemas.microsoft.com/office/drawing/2014/main" id="{FFB27104-96CF-B0E1-B0A4-B5D290BB99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085"/>
          <a:stretch/>
        </p:blipFill>
        <p:spPr bwMode="auto">
          <a:xfrm>
            <a:off x="3176294" y="3762707"/>
            <a:ext cx="2628000" cy="23372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B71E8B4-DB8F-E088-6778-49C08F427F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8850"/>
          <a:stretch/>
        </p:blipFill>
        <p:spPr bwMode="auto">
          <a:xfrm>
            <a:off x="166440" y="3762707"/>
            <a:ext cx="2628621" cy="23366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DABA9B-6D13-F168-4C4E-AAE1AF79DC11}"/>
              </a:ext>
            </a:extLst>
          </p:cNvPr>
          <p:cNvSpPr txBox="1"/>
          <p:nvPr/>
        </p:nvSpPr>
        <p:spPr>
          <a:xfrm>
            <a:off x="0" y="6438299"/>
            <a:ext cx="9144000" cy="430887"/>
          </a:xfrm>
          <a:prstGeom prst="rect">
            <a:avLst/>
          </a:prstGeom>
          <a:noFill/>
        </p:spPr>
        <p:txBody>
          <a:bodyPr wrap="square" rtlCol="0">
            <a:spAutoFit/>
          </a:bodyPr>
          <a:lstStyle/>
          <a:p>
            <a:pPr algn="ctr"/>
            <a:r>
              <a:rPr lang="en-US" sz="1100" i="1" dirty="0"/>
              <a:t>Image sources: http://www.flometrics.com/fluid-dynamics/computational-fluid-dynamics</a:t>
            </a:r>
          </a:p>
          <a:p>
            <a:pPr algn="ctr"/>
            <a:r>
              <a:rPr lang="en-US" sz="1100" i="1" dirty="0" err="1"/>
              <a:t>Naoe</a:t>
            </a:r>
            <a:r>
              <a:rPr lang="en-US" sz="1100" i="1" dirty="0"/>
              <a:t>, Kensuke et al. "Secure Key Generation for Static Visual Watermarking by Machine Learning in Intelligent Systems and Services" IJSSOE, 2010</a:t>
            </a:r>
          </a:p>
        </p:txBody>
      </p:sp>
      <p:pic>
        <p:nvPicPr>
          <p:cNvPr id="13" name="Picture 6" descr="What Microbes Are Hiding In Your Microbiome?">
            <a:extLst>
              <a:ext uri="{FF2B5EF4-FFF2-40B4-BE49-F238E27FC236}">
                <a16:creationId xmlns:a16="http://schemas.microsoft.com/office/drawing/2014/main" id="{D25486D1-3E4B-4C95-4F69-8C9996E9FA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148" y="3762706"/>
            <a:ext cx="2628000" cy="23366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B36BF9-223B-6BB8-799D-D6B163F1228F}"/>
              </a:ext>
            </a:extLst>
          </p:cNvPr>
          <p:cNvSpPr txBox="1"/>
          <p:nvPr/>
        </p:nvSpPr>
        <p:spPr>
          <a:xfrm>
            <a:off x="816917" y="6073966"/>
            <a:ext cx="1327668" cy="307777"/>
          </a:xfrm>
          <a:prstGeom prst="rect">
            <a:avLst/>
          </a:prstGeom>
          <a:noFill/>
        </p:spPr>
        <p:txBody>
          <a:bodyPr wrap="square" rtlCol="0">
            <a:spAutoFit/>
          </a:bodyPr>
          <a:lstStyle/>
          <a:p>
            <a:r>
              <a:rPr lang="en-US" sz="1400" dirty="0">
                <a:latin typeface="Corbel" panose="020B0503020204020204" pitchFamily="34" charset="0"/>
              </a:rPr>
              <a:t>Particle Physics</a:t>
            </a:r>
          </a:p>
        </p:txBody>
      </p:sp>
      <p:sp>
        <p:nvSpPr>
          <p:cNvPr id="3" name="TextBox 2">
            <a:extLst>
              <a:ext uri="{FF2B5EF4-FFF2-40B4-BE49-F238E27FC236}">
                <a16:creationId xmlns:a16="http://schemas.microsoft.com/office/drawing/2014/main" id="{74DFA681-9475-1B14-DD78-11F7024FB155}"/>
              </a:ext>
            </a:extLst>
          </p:cNvPr>
          <p:cNvSpPr txBox="1"/>
          <p:nvPr/>
        </p:nvSpPr>
        <p:spPr>
          <a:xfrm>
            <a:off x="3511013" y="6073966"/>
            <a:ext cx="2210598" cy="307777"/>
          </a:xfrm>
          <a:prstGeom prst="rect">
            <a:avLst/>
          </a:prstGeom>
          <a:noFill/>
        </p:spPr>
        <p:txBody>
          <a:bodyPr wrap="square" rtlCol="0">
            <a:spAutoFit/>
          </a:bodyPr>
          <a:lstStyle/>
          <a:p>
            <a:r>
              <a:rPr lang="en-US" sz="1400" dirty="0">
                <a:latin typeface="Corbel" panose="020B0503020204020204" pitchFamily="34" charset="0"/>
              </a:rPr>
              <a:t>Atmospheric Modeling</a:t>
            </a:r>
          </a:p>
        </p:txBody>
      </p:sp>
      <p:sp>
        <p:nvSpPr>
          <p:cNvPr id="4" name="TextBox 3">
            <a:extLst>
              <a:ext uri="{FF2B5EF4-FFF2-40B4-BE49-F238E27FC236}">
                <a16:creationId xmlns:a16="http://schemas.microsoft.com/office/drawing/2014/main" id="{B416E8B8-6108-D788-F83E-8348DA3AC947}"/>
              </a:ext>
            </a:extLst>
          </p:cNvPr>
          <p:cNvSpPr txBox="1"/>
          <p:nvPr/>
        </p:nvSpPr>
        <p:spPr>
          <a:xfrm>
            <a:off x="6560751" y="6073966"/>
            <a:ext cx="1723533" cy="307777"/>
          </a:xfrm>
          <a:prstGeom prst="rect">
            <a:avLst/>
          </a:prstGeom>
          <a:noFill/>
        </p:spPr>
        <p:txBody>
          <a:bodyPr wrap="square" rtlCol="0">
            <a:spAutoFit/>
          </a:bodyPr>
          <a:lstStyle/>
          <a:p>
            <a:r>
              <a:rPr lang="en-US" sz="1400" dirty="0">
                <a:latin typeface="Corbel" panose="020B0503020204020204" pitchFamily="34" charset="0"/>
              </a:rPr>
              <a:t>Genome Sequencing</a:t>
            </a:r>
          </a:p>
        </p:txBody>
      </p:sp>
    </p:spTree>
    <p:extLst>
      <p:ext uri="{BB962C8B-B14F-4D97-AF65-F5344CB8AC3E}">
        <p14:creationId xmlns:p14="http://schemas.microsoft.com/office/powerpoint/2010/main" val="356257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563B-9C8F-B46F-88D1-A5820B5C9B24}"/>
              </a:ext>
            </a:extLst>
          </p:cNvPr>
          <p:cNvSpPr>
            <a:spLocks noGrp="1"/>
          </p:cNvSpPr>
          <p:nvPr>
            <p:ph type="title"/>
          </p:nvPr>
        </p:nvSpPr>
        <p:spPr/>
        <p:txBody>
          <a:bodyPr/>
          <a:lstStyle/>
          <a:p>
            <a:r>
              <a:rPr lang="en-US" sz="4000" dirty="0"/>
              <a:t>The Key Problem</a:t>
            </a:r>
          </a:p>
        </p:txBody>
      </p:sp>
      <p:sp>
        <p:nvSpPr>
          <p:cNvPr id="4" name="Rounded Rectangle 3">
            <a:extLst>
              <a:ext uri="{FF2B5EF4-FFF2-40B4-BE49-F238E27FC236}">
                <a16:creationId xmlns:a16="http://schemas.microsoft.com/office/drawing/2014/main" id="{FB3B7394-3E39-2FD8-B3C3-6E5B5D27E7B9}"/>
              </a:ext>
            </a:extLst>
          </p:cNvPr>
          <p:cNvSpPr/>
          <p:nvPr/>
        </p:nvSpPr>
        <p:spPr>
          <a:xfrm>
            <a:off x="749431" y="874817"/>
            <a:ext cx="7645138" cy="447208"/>
          </a:xfrm>
          <a:prstGeom prst="roundRect">
            <a:avLst/>
          </a:prstGeom>
          <a:solidFill>
            <a:schemeClr val="accent1"/>
          </a:solidFill>
          <a:ln w="285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orbel" panose="020B0503020204020204" pitchFamily="34" charset="0"/>
              </a:rPr>
              <a:t>Accelerator Implementation Process</a:t>
            </a:r>
          </a:p>
        </p:txBody>
      </p:sp>
      <p:sp>
        <p:nvSpPr>
          <p:cNvPr id="6" name="Rounded Rectangle 5">
            <a:extLst>
              <a:ext uri="{FF2B5EF4-FFF2-40B4-BE49-F238E27FC236}">
                <a16:creationId xmlns:a16="http://schemas.microsoft.com/office/drawing/2014/main" id="{E45E347A-E114-8456-6284-0ACD044CFD3D}"/>
              </a:ext>
            </a:extLst>
          </p:cNvPr>
          <p:cNvSpPr/>
          <p:nvPr/>
        </p:nvSpPr>
        <p:spPr>
          <a:xfrm>
            <a:off x="2690114" y="6413151"/>
            <a:ext cx="3915594" cy="351043"/>
          </a:xfrm>
          <a:prstGeom prst="roundRect">
            <a:avLst/>
          </a:prstGeom>
          <a:solidFill>
            <a:srgbClr val="B40003"/>
          </a:solidFill>
          <a:ln w="28575">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orbel" panose="020B0503020204020204" pitchFamily="34" charset="0"/>
              </a:rPr>
              <a:t>Low Productivity</a:t>
            </a:r>
          </a:p>
        </p:txBody>
      </p:sp>
      <p:pic>
        <p:nvPicPr>
          <p:cNvPr id="3" name="Picture 2">
            <a:extLst>
              <a:ext uri="{FF2B5EF4-FFF2-40B4-BE49-F238E27FC236}">
                <a16:creationId xmlns:a16="http://schemas.microsoft.com/office/drawing/2014/main" id="{4A10F4E7-43C0-43DC-A07E-E0FD06A653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745" r="23251"/>
          <a:stretch/>
        </p:blipFill>
        <p:spPr>
          <a:xfrm>
            <a:off x="3919939" y="1409528"/>
            <a:ext cx="1414268" cy="976132"/>
          </a:xfrm>
          <a:prstGeom prst="rect">
            <a:avLst/>
          </a:prstGeom>
        </p:spPr>
      </p:pic>
      <p:sp>
        <p:nvSpPr>
          <p:cNvPr id="21" name="TextBox 20">
            <a:extLst>
              <a:ext uri="{FF2B5EF4-FFF2-40B4-BE49-F238E27FC236}">
                <a16:creationId xmlns:a16="http://schemas.microsoft.com/office/drawing/2014/main" id="{867DF8D5-F828-3947-F695-9F0CA4091E70}"/>
              </a:ext>
            </a:extLst>
          </p:cNvPr>
          <p:cNvSpPr txBox="1"/>
          <p:nvPr/>
        </p:nvSpPr>
        <p:spPr>
          <a:xfrm>
            <a:off x="6120413" y="1702144"/>
            <a:ext cx="2475528" cy="646331"/>
          </a:xfrm>
          <a:prstGeom prst="rect">
            <a:avLst/>
          </a:prstGeom>
          <a:noFill/>
        </p:spPr>
        <p:txBody>
          <a:bodyPr wrap="square" rtlCol="0">
            <a:spAutoFit/>
          </a:bodyPr>
          <a:lstStyle/>
          <a:p>
            <a:r>
              <a:rPr lang="en-US" b="1" dirty="0">
                <a:latin typeface="Corbel" panose="020B0503020204020204" pitchFamily="34" charset="0"/>
              </a:rPr>
              <a:t>Application:</a:t>
            </a:r>
          </a:p>
          <a:p>
            <a:r>
              <a:rPr lang="en-US" dirty="0">
                <a:latin typeface="Corbel" panose="020B0503020204020204" pitchFamily="34" charset="0"/>
              </a:rPr>
              <a:t>C/C++/System C</a:t>
            </a:r>
          </a:p>
        </p:txBody>
      </p:sp>
      <p:grpSp>
        <p:nvGrpSpPr>
          <p:cNvPr id="14" name="Group 13">
            <a:extLst>
              <a:ext uri="{FF2B5EF4-FFF2-40B4-BE49-F238E27FC236}">
                <a16:creationId xmlns:a16="http://schemas.microsoft.com/office/drawing/2014/main" id="{0C42DC7B-FA3D-90EF-F4FB-E587CEBFAB5D}"/>
              </a:ext>
            </a:extLst>
          </p:cNvPr>
          <p:cNvGrpSpPr/>
          <p:nvPr/>
        </p:nvGrpSpPr>
        <p:grpSpPr>
          <a:xfrm>
            <a:off x="20251" y="2443683"/>
            <a:ext cx="2422016" cy="923330"/>
            <a:chOff x="321963" y="2875762"/>
            <a:chExt cx="2422016" cy="923330"/>
          </a:xfrm>
        </p:grpSpPr>
        <p:sp>
          <p:nvSpPr>
            <p:cNvPr id="23" name="TextBox 22">
              <a:extLst>
                <a:ext uri="{FF2B5EF4-FFF2-40B4-BE49-F238E27FC236}">
                  <a16:creationId xmlns:a16="http://schemas.microsoft.com/office/drawing/2014/main" id="{0AE06D7E-E3C4-A575-3352-33A5616D397B}"/>
                </a:ext>
              </a:extLst>
            </p:cNvPr>
            <p:cNvSpPr txBox="1"/>
            <p:nvPr/>
          </p:nvSpPr>
          <p:spPr>
            <a:xfrm>
              <a:off x="1047847" y="2875762"/>
              <a:ext cx="1696132" cy="923330"/>
            </a:xfrm>
            <a:prstGeom prst="rect">
              <a:avLst/>
            </a:prstGeom>
            <a:noFill/>
          </p:spPr>
          <p:txBody>
            <a:bodyPr wrap="square" rtlCol="0">
              <a:spAutoFit/>
            </a:bodyPr>
            <a:lstStyle/>
            <a:p>
              <a:r>
                <a:rPr lang="en-US" b="1" dirty="0">
                  <a:latin typeface="Corbel" panose="020B0503020204020204" pitchFamily="34" charset="0"/>
                </a:rPr>
                <a:t>Large Optimization Space</a:t>
              </a:r>
            </a:p>
          </p:txBody>
        </p:sp>
        <p:pic>
          <p:nvPicPr>
            <p:cNvPr id="1026" name="Picture 2" descr="Edit Settings Options - Free vector graphic on Pixabay">
              <a:extLst>
                <a:ext uri="{FF2B5EF4-FFF2-40B4-BE49-F238E27FC236}">
                  <a16:creationId xmlns:a16="http://schemas.microsoft.com/office/drawing/2014/main" id="{A58337C3-C1C0-5883-DD49-6B39EA36A52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1963" y="3029256"/>
              <a:ext cx="713072" cy="6163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5D3E9112-3F94-8DAE-A489-A963EFC548AF}"/>
              </a:ext>
            </a:extLst>
          </p:cNvPr>
          <p:cNvGrpSpPr/>
          <p:nvPr/>
        </p:nvGrpSpPr>
        <p:grpSpPr>
          <a:xfrm>
            <a:off x="-120853" y="4003489"/>
            <a:ext cx="2241460" cy="1477328"/>
            <a:chOff x="319827" y="4140990"/>
            <a:chExt cx="2241460" cy="1477328"/>
          </a:xfrm>
        </p:grpSpPr>
        <p:sp>
          <p:nvSpPr>
            <p:cNvPr id="22" name="TextBox 21">
              <a:extLst>
                <a:ext uri="{FF2B5EF4-FFF2-40B4-BE49-F238E27FC236}">
                  <a16:creationId xmlns:a16="http://schemas.microsoft.com/office/drawing/2014/main" id="{6660ECCC-2EAD-08F8-9966-91D8AF532D8A}"/>
                </a:ext>
              </a:extLst>
            </p:cNvPr>
            <p:cNvSpPr txBox="1"/>
            <p:nvPr/>
          </p:nvSpPr>
          <p:spPr>
            <a:xfrm>
              <a:off x="1034239" y="4140990"/>
              <a:ext cx="1527048" cy="1477328"/>
            </a:xfrm>
            <a:prstGeom prst="rect">
              <a:avLst/>
            </a:prstGeom>
            <a:noFill/>
          </p:spPr>
          <p:txBody>
            <a:bodyPr wrap="square" rtlCol="0">
              <a:spAutoFit/>
            </a:bodyPr>
            <a:lstStyle/>
            <a:p>
              <a:r>
                <a:rPr lang="en-US" b="1" dirty="0">
                  <a:latin typeface="Corbel" panose="020B0503020204020204" pitchFamily="34" charset="0"/>
                </a:rPr>
                <a:t>Time Consuming </a:t>
              </a:r>
            </a:p>
            <a:p>
              <a:r>
                <a:rPr lang="en-US" b="1" dirty="0">
                  <a:latin typeface="Corbel" panose="020B0503020204020204" pitchFamily="34" charset="0"/>
                </a:rPr>
                <a:t>Process</a:t>
              </a:r>
            </a:p>
            <a:p>
              <a:r>
                <a:rPr lang="en-US" b="1" dirty="0">
                  <a:latin typeface="Corbel" panose="020B0503020204020204" pitchFamily="34" charset="0"/>
                </a:rPr>
                <a:t>(days or </a:t>
              </a:r>
            </a:p>
            <a:p>
              <a:r>
                <a:rPr lang="en-US" b="1" dirty="0">
                  <a:latin typeface="Corbel" panose="020B0503020204020204" pitchFamily="34" charset="0"/>
                </a:rPr>
                <a:t>months)</a:t>
              </a:r>
            </a:p>
          </p:txBody>
        </p:sp>
        <p:pic>
          <p:nvPicPr>
            <p:cNvPr id="16" name="Graphic 15" descr="Hourglass 30% with solid fill">
              <a:extLst>
                <a:ext uri="{FF2B5EF4-FFF2-40B4-BE49-F238E27FC236}">
                  <a16:creationId xmlns:a16="http://schemas.microsoft.com/office/drawing/2014/main" id="{B547465A-65B6-0ECE-372D-9A5048327E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9827" y="4201225"/>
              <a:ext cx="796156" cy="796156"/>
            </a:xfrm>
            <a:prstGeom prst="rect">
              <a:avLst/>
            </a:prstGeom>
          </p:spPr>
        </p:pic>
      </p:grpSp>
      <p:pic>
        <p:nvPicPr>
          <p:cNvPr id="26" name="Picture 6" descr="PYNQ-Z1 - Digilent Reference">
            <a:extLst>
              <a:ext uri="{FF2B5EF4-FFF2-40B4-BE49-F238E27FC236}">
                <a16:creationId xmlns:a16="http://schemas.microsoft.com/office/drawing/2014/main" id="{13ADF4CC-EF1A-F101-EC83-8157B4040B7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068" t="15336" r="11244" b="14668"/>
          <a:stretch/>
        </p:blipFill>
        <p:spPr bwMode="auto">
          <a:xfrm>
            <a:off x="4086182" y="5584569"/>
            <a:ext cx="1049510" cy="761858"/>
          </a:xfrm>
          <a:prstGeom prst="rect">
            <a:avLst/>
          </a:prstGeom>
          <a:noFill/>
          <a:extLst>
            <a:ext uri="{909E8E84-426E-40DD-AFC4-6F175D3DCCD1}">
              <a14:hiddenFill xmlns:a14="http://schemas.microsoft.com/office/drawing/2010/main">
                <a:solidFill>
                  <a:srgbClr val="FFFFFF"/>
                </a:solidFill>
              </a14:hiddenFill>
            </a:ext>
          </a:extLst>
        </p:spPr>
      </p:pic>
      <p:sp>
        <p:nvSpPr>
          <p:cNvPr id="51" name="Rounded Rectangle 50">
            <a:extLst>
              <a:ext uri="{FF2B5EF4-FFF2-40B4-BE49-F238E27FC236}">
                <a16:creationId xmlns:a16="http://schemas.microsoft.com/office/drawing/2014/main" id="{66DF80D6-E777-4544-EFFB-78174F907A8F}"/>
              </a:ext>
            </a:extLst>
          </p:cNvPr>
          <p:cNvSpPr/>
          <p:nvPr/>
        </p:nvSpPr>
        <p:spPr>
          <a:xfrm>
            <a:off x="2895202" y="2500380"/>
            <a:ext cx="3378989" cy="2950781"/>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Rounded Rectangle 4">
            <a:extLst>
              <a:ext uri="{FF2B5EF4-FFF2-40B4-BE49-F238E27FC236}">
                <a16:creationId xmlns:a16="http://schemas.microsoft.com/office/drawing/2014/main" id="{CA712514-FB0F-7C74-3DA8-2E60C6148A4A}"/>
              </a:ext>
            </a:extLst>
          </p:cNvPr>
          <p:cNvSpPr/>
          <p:nvPr/>
        </p:nvSpPr>
        <p:spPr>
          <a:xfrm>
            <a:off x="3192852" y="2631864"/>
            <a:ext cx="2794572" cy="327189"/>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latin typeface="Corbel" panose="020B0503020204020204" pitchFamily="34" charset="0"/>
              </a:rPr>
              <a:t>High-level Synthesis (HLS)</a:t>
            </a:r>
          </a:p>
        </p:txBody>
      </p:sp>
      <p:sp>
        <p:nvSpPr>
          <p:cNvPr id="7" name="Rounded Rectangle 6">
            <a:extLst>
              <a:ext uri="{FF2B5EF4-FFF2-40B4-BE49-F238E27FC236}">
                <a16:creationId xmlns:a16="http://schemas.microsoft.com/office/drawing/2014/main" id="{5D2B266E-E7C1-B8FC-710A-80D27E4ABA11}"/>
              </a:ext>
            </a:extLst>
          </p:cNvPr>
          <p:cNvSpPr/>
          <p:nvPr/>
        </p:nvSpPr>
        <p:spPr>
          <a:xfrm>
            <a:off x="3220988" y="3222021"/>
            <a:ext cx="2699877" cy="322218"/>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latin typeface="Corbel" panose="020B0503020204020204" pitchFamily="34" charset="0"/>
              </a:rPr>
              <a:t>Logic Synthesis</a:t>
            </a:r>
          </a:p>
        </p:txBody>
      </p:sp>
      <p:sp>
        <p:nvSpPr>
          <p:cNvPr id="8" name="Rounded Rectangle 7">
            <a:extLst>
              <a:ext uri="{FF2B5EF4-FFF2-40B4-BE49-F238E27FC236}">
                <a16:creationId xmlns:a16="http://schemas.microsoft.com/office/drawing/2014/main" id="{3A4FD523-CC70-FBCC-F643-F05DA580D40D}"/>
              </a:ext>
            </a:extLst>
          </p:cNvPr>
          <p:cNvSpPr/>
          <p:nvPr/>
        </p:nvSpPr>
        <p:spPr>
          <a:xfrm>
            <a:off x="3200440" y="3812176"/>
            <a:ext cx="2699875" cy="344044"/>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latin typeface="Corbel" panose="020B0503020204020204" pitchFamily="34" charset="0"/>
              </a:rPr>
              <a:t>Technology Mapping</a:t>
            </a:r>
          </a:p>
        </p:txBody>
      </p:sp>
      <p:sp>
        <p:nvSpPr>
          <p:cNvPr id="9" name="Rounded Rectangle 8">
            <a:extLst>
              <a:ext uri="{FF2B5EF4-FFF2-40B4-BE49-F238E27FC236}">
                <a16:creationId xmlns:a16="http://schemas.microsoft.com/office/drawing/2014/main" id="{CE3256C9-E93F-653A-172E-2B86E2FD23A9}"/>
              </a:ext>
            </a:extLst>
          </p:cNvPr>
          <p:cNvSpPr/>
          <p:nvPr/>
        </p:nvSpPr>
        <p:spPr>
          <a:xfrm>
            <a:off x="3200440" y="4402332"/>
            <a:ext cx="2720423" cy="344044"/>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latin typeface="Corbel" panose="020B0503020204020204" pitchFamily="34" charset="0"/>
              </a:rPr>
              <a:t>Place and Route</a:t>
            </a:r>
          </a:p>
        </p:txBody>
      </p:sp>
      <p:sp>
        <p:nvSpPr>
          <p:cNvPr id="10" name="Rounded Rectangle 9">
            <a:extLst>
              <a:ext uri="{FF2B5EF4-FFF2-40B4-BE49-F238E27FC236}">
                <a16:creationId xmlns:a16="http://schemas.microsoft.com/office/drawing/2014/main" id="{68CF0B61-7068-B069-C0CE-535E4065123F}"/>
              </a:ext>
            </a:extLst>
          </p:cNvPr>
          <p:cNvSpPr/>
          <p:nvPr/>
        </p:nvSpPr>
        <p:spPr>
          <a:xfrm>
            <a:off x="3200440" y="4992489"/>
            <a:ext cx="2720423" cy="271737"/>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latin typeface="Corbel" panose="020B0503020204020204" pitchFamily="34" charset="0"/>
              </a:rPr>
              <a:t>Bitstream</a:t>
            </a:r>
          </a:p>
        </p:txBody>
      </p:sp>
      <p:cxnSp>
        <p:nvCxnSpPr>
          <p:cNvPr id="15" name="Straight Arrow Connector 14">
            <a:extLst>
              <a:ext uri="{FF2B5EF4-FFF2-40B4-BE49-F238E27FC236}">
                <a16:creationId xmlns:a16="http://schemas.microsoft.com/office/drawing/2014/main" id="{C48BF7AB-2999-1C04-C734-FC1F53C8434C}"/>
              </a:ext>
            </a:extLst>
          </p:cNvPr>
          <p:cNvCxnSpPr>
            <a:cxnSpLocks/>
            <a:endCxn id="7" idx="0"/>
          </p:cNvCxnSpPr>
          <p:nvPr/>
        </p:nvCxnSpPr>
        <p:spPr>
          <a:xfrm>
            <a:off x="4570927" y="2962655"/>
            <a:ext cx="0" cy="25936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B8124D2-436C-6B97-C580-D72FC81F9823}"/>
              </a:ext>
            </a:extLst>
          </p:cNvPr>
          <p:cNvCxnSpPr/>
          <p:nvPr/>
        </p:nvCxnSpPr>
        <p:spPr>
          <a:xfrm>
            <a:off x="4579090" y="3549209"/>
            <a:ext cx="0" cy="26296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E9FCAD2-7B74-06D6-79A8-225CA94862AA}"/>
              </a:ext>
            </a:extLst>
          </p:cNvPr>
          <p:cNvCxnSpPr>
            <a:cxnSpLocks/>
          </p:cNvCxnSpPr>
          <p:nvPr/>
        </p:nvCxnSpPr>
        <p:spPr>
          <a:xfrm>
            <a:off x="4568044" y="4160530"/>
            <a:ext cx="0" cy="23400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86E4E73-65E6-B284-382C-B8D4089F2C01}"/>
              </a:ext>
            </a:extLst>
          </p:cNvPr>
          <p:cNvCxnSpPr/>
          <p:nvPr/>
        </p:nvCxnSpPr>
        <p:spPr>
          <a:xfrm>
            <a:off x="4584613" y="4750686"/>
            <a:ext cx="0" cy="23400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8DD37C5-C1C1-D947-4142-E15C184F19E7}"/>
              </a:ext>
            </a:extLst>
          </p:cNvPr>
          <p:cNvCxnSpPr>
            <a:cxnSpLocks/>
          </p:cNvCxnSpPr>
          <p:nvPr/>
        </p:nvCxnSpPr>
        <p:spPr>
          <a:xfrm>
            <a:off x="4590138" y="5264226"/>
            <a:ext cx="0" cy="30435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EF5A748-4028-4294-9042-441E9D93119C}"/>
              </a:ext>
            </a:extLst>
          </p:cNvPr>
          <p:cNvCxnSpPr/>
          <p:nvPr/>
        </p:nvCxnSpPr>
        <p:spPr>
          <a:xfrm>
            <a:off x="4573567" y="2368897"/>
            <a:ext cx="0" cy="26296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ircular Arrow 26">
            <a:extLst>
              <a:ext uri="{FF2B5EF4-FFF2-40B4-BE49-F238E27FC236}">
                <a16:creationId xmlns:a16="http://schemas.microsoft.com/office/drawing/2014/main" id="{45DF0867-B8C8-E242-499C-4722A58E6901}"/>
              </a:ext>
            </a:extLst>
          </p:cNvPr>
          <p:cNvSpPr/>
          <p:nvPr/>
        </p:nvSpPr>
        <p:spPr>
          <a:xfrm rot="16526934">
            <a:off x="902031" y="2959406"/>
            <a:ext cx="3841718" cy="2505864"/>
          </a:xfrm>
          <a:prstGeom prst="circularArrow">
            <a:avLst>
              <a:gd name="adj1" fmla="val 12500"/>
              <a:gd name="adj2" fmla="val 598310"/>
              <a:gd name="adj3" fmla="val 20457681"/>
              <a:gd name="adj4" fmla="val 10270899"/>
              <a:gd name="adj5" fmla="val 17679"/>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1" name="TextBox 30">
            <a:extLst>
              <a:ext uri="{FF2B5EF4-FFF2-40B4-BE49-F238E27FC236}">
                <a16:creationId xmlns:a16="http://schemas.microsoft.com/office/drawing/2014/main" id="{664CE2E7-F1C6-6BEA-A7CE-90EDF7C0B40A}"/>
              </a:ext>
            </a:extLst>
          </p:cNvPr>
          <p:cNvSpPr txBox="1"/>
          <p:nvPr/>
        </p:nvSpPr>
        <p:spPr>
          <a:xfrm>
            <a:off x="6216327" y="5340077"/>
            <a:ext cx="3001823" cy="923330"/>
          </a:xfrm>
          <a:prstGeom prst="rect">
            <a:avLst/>
          </a:prstGeom>
          <a:noFill/>
        </p:spPr>
        <p:txBody>
          <a:bodyPr wrap="square" rtlCol="0">
            <a:spAutoFit/>
          </a:bodyPr>
          <a:lstStyle/>
          <a:p>
            <a:r>
              <a:rPr lang="en-US" b="1" dirty="0">
                <a:latin typeface="Corbel" panose="020B0503020204020204" pitchFamily="34" charset="0"/>
              </a:rPr>
              <a:t>Implementation Report:</a:t>
            </a:r>
          </a:p>
          <a:p>
            <a:r>
              <a:rPr lang="en-US" dirty="0">
                <a:latin typeface="Corbel" panose="020B0503020204020204" pitchFamily="34" charset="0"/>
              </a:rPr>
              <a:t>Performance/Timing, </a:t>
            </a:r>
          </a:p>
          <a:p>
            <a:r>
              <a:rPr lang="en-US" dirty="0">
                <a:latin typeface="Corbel" panose="020B0503020204020204" pitchFamily="34" charset="0"/>
              </a:rPr>
              <a:t>Resource Usage</a:t>
            </a:r>
          </a:p>
        </p:txBody>
      </p:sp>
      <p:grpSp>
        <p:nvGrpSpPr>
          <p:cNvPr id="48" name="Group 47">
            <a:extLst>
              <a:ext uri="{FF2B5EF4-FFF2-40B4-BE49-F238E27FC236}">
                <a16:creationId xmlns:a16="http://schemas.microsoft.com/office/drawing/2014/main" id="{432ED35B-CA78-7B86-A5C4-F53B1CB82C2F}"/>
              </a:ext>
            </a:extLst>
          </p:cNvPr>
          <p:cNvGrpSpPr/>
          <p:nvPr/>
        </p:nvGrpSpPr>
        <p:grpSpPr>
          <a:xfrm>
            <a:off x="6605708" y="3326454"/>
            <a:ext cx="1860640" cy="1342024"/>
            <a:chOff x="6254749" y="3285900"/>
            <a:chExt cx="1860640" cy="1520659"/>
          </a:xfrm>
        </p:grpSpPr>
        <p:sp>
          <p:nvSpPr>
            <p:cNvPr id="34" name="Rounded Rectangle 33">
              <a:extLst>
                <a:ext uri="{FF2B5EF4-FFF2-40B4-BE49-F238E27FC236}">
                  <a16:creationId xmlns:a16="http://schemas.microsoft.com/office/drawing/2014/main" id="{89BA7FA8-56A6-7CE0-EE51-E79010C5ACF8}"/>
                </a:ext>
              </a:extLst>
            </p:cNvPr>
            <p:cNvSpPr/>
            <p:nvPr/>
          </p:nvSpPr>
          <p:spPr>
            <a:xfrm>
              <a:off x="6254749" y="3285900"/>
              <a:ext cx="1860640" cy="1520659"/>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35" name="Graphic 34" descr="Gears with solid fill">
              <a:extLst>
                <a:ext uri="{FF2B5EF4-FFF2-40B4-BE49-F238E27FC236}">
                  <a16:creationId xmlns:a16="http://schemas.microsoft.com/office/drawing/2014/main" id="{75E916DD-55AE-313E-C806-C71CEF7B31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75937" y="3301324"/>
              <a:ext cx="1190870" cy="1190870"/>
            </a:xfrm>
            <a:prstGeom prst="rect">
              <a:avLst/>
            </a:prstGeom>
          </p:spPr>
        </p:pic>
      </p:grpSp>
      <p:cxnSp>
        <p:nvCxnSpPr>
          <p:cNvPr id="36" name="Straight Arrow Connector 35">
            <a:extLst>
              <a:ext uri="{FF2B5EF4-FFF2-40B4-BE49-F238E27FC236}">
                <a16:creationId xmlns:a16="http://schemas.microsoft.com/office/drawing/2014/main" id="{AE921724-288F-0C6A-247D-3A0F8A17F1E3}"/>
              </a:ext>
            </a:extLst>
          </p:cNvPr>
          <p:cNvCxnSpPr>
            <a:cxnSpLocks/>
          </p:cNvCxnSpPr>
          <p:nvPr/>
        </p:nvCxnSpPr>
        <p:spPr>
          <a:xfrm>
            <a:off x="5127213" y="5972338"/>
            <a:ext cx="860211" cy="0"/>
          </a:xfrm>
          <a:prstGeom prst="straightConnector1">
            <a:avLst/>
          </a:prstGeom>
          <a:ln w="28575">
            <a:solidFill>
              <a:schemeClr val="tx1">
                <a:lumMod val="95000"/>
                <a:lumOff val="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2145B7C-B677-F4B9-E6B3-F417E2F9F859}"/>
              </a:ext>
            </a:extLst>
          </p:cNvPr>
          <p:cNvCxnSpPr>
            <a:cxnSpLocks/>
            <a:endCxn id="35" idx="0"/>
          </p:cNvCxnSpPr>
          <p:nvPr/>
        </p:nvCxnSpPr>
        <p:spPr>
          <a:xfrm>
            <a:off x="7522331" y="2500380"/>
            <a:ext cx="0" cy="83968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6EFF536-50D3-0911-BEDC-7EC6C7F34F5D}"/>
              </a:ext>
            </a:extLst>
          </p:cNvPr>
          <p:cNvCxnSpPr>
            <a:cxnSpLocks/>
          </p:cNvCxnSpPr>
          <p:nvPr/>
        </p:nvCxnSpPr>
        <p:spPr>
          <a:xfrm>
            <a:off x="7522331" y="4668478"/>
            <a:ext cx="0" cy="671599"/>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643EC-600E-117B-539D-CC82AC4BEDB0}"/>
              </a:ext>
            </a:extLst>
          </p:cNvPr>
          <p:cNvSpPr txBox="1"/>
          <p:nvPr/>
        </p:nvSpPr>
        <p:spPr>
          <a:xfrm>
            <a:off x="6659905" y="4230918"/>
            <a:ext cx="1860640" cy="369332"/>
          </a:xfrm>
          <a:prstGeom prst="rect">
            <a:avLst/>
          </a:prstGeom>
          <a:noFill/>
        </p:spPr>
        <p:txBody>
          <a:bodyPr wrap="square" rtlCol="0">
            <a:spAutoFit/>
          </a:bodyPr>
          <a:lstStyle/>
          <a:p>
            <a:r>
              <a:rPr lang="en-US" i="1" dirty="0">
                <a:latin typeface="Corbel" panose="020B0503020204020204" pitchFamily="34" charset="0"/>
              </a:rPr>
              <a:t>Machine Learning</a:t>
            </a:r>
          </a:p>
        </p:txBody>
      </p:sp>
      <p:cxnSp>
        <p:nvCxnSpPr>
          <p:cNvPr id="53" name="Straight Arrow Connector 52">
            <a:extLst>
              <a:ext uri="{FF2B5EF4-FFF2-40B4-BE49-F238E27FC236}">
                <a16:creationId xmlns:a16="http://schemas.microsoft.com/office/drawing/2014/main" id="{25C561E1-9FEF-4EED-3A7A-5E653F582ABE}"/>
              </a:ext>
            </a:extLst>
          </p:cNvPr>
          <p:cNvCxnSpPr>
            <a:cxnSpLocks/>
          </p:cNvCxnSpPr>
          <p:nvPr/>
        </p:nvCxnSpPr>
        <p:spPr>
          <a:xfrm>
            <a:off x="4610937" y="3090536"/>
            <a:ext cx="2563586" cy="0"/>
          </a:xfrm>
          <a:prstGeom prst="straightConnector1">
            <a:avLst/>
          </a:prstGeom>
          <a:ln w="28575">
            <a:solidFill>
              <a:schemeClr val="tx1">
                <a:lumMod val="95000"/>
                <a:lumOff val="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60032DE-4421-A7B4-9EDD-28B3059E3988}"/>
              </a:ext>
            </a:extLst>
          </p:cNvPr>
          <p:cNvSpPr txBox="1"/>
          <p:nvPr/>
        </p:nvSpPr>
        <p:spPr>
          <a:xfrm>
            <a:off x="5826962" y="3036271"/>
            <a:ext cx="2475528" cy="338554"/>
          </a:xfrm>
          <a:prstGeom prst="rect">
            <a:avLst/>
          </a:prstGeom>
          <a:noFill/>
        </p:spPr>
        <p:txBody>
          <a:bodyPr wrap="square" rtlCol="0">
            <a:spAutoFit/>
          </a:bodyPr>
          <a:lstStyle/>
          <a:p>
            <a:r>
              <a:rPr lang="en-US" sz="1600" b="1" dirty="0">
                <a:latin typeface="Corbel" panose="020B0503020204020204" pitchFamily="34" charset="0"/>
              </a:rPr>
              <a:t>HLS Estimates</a:t>
            </a:r>
            <a:endParaRPr lang="en-US" sz="1600" dirty="0">
              <a:latin typeface="Corbel" panose="020B0503020204020204" pitchFamily="34" charset="0"/>
            </a:endParaRPr>
          </a:p>
        </p:txBody>
      </p:sp>
    </p:spTree>
    <p:extLst>
      <p:ext uri="{BB962C8B-B14F-4D97-AF65-F5344CB8AC3E}">
        <p14:creationId xmlns:p14="http://schemas.microsoft.com/office/powerpoint/2010/main" val="244932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1" grpId="0"/>
      <p:bldP spid="51" grpId="0" animBg="1"/>
      <p:bldP spid="5" grpId="0" animBg="1"/>
      <p:bldP spid="7" grpId="0" animBg="1"/>
      <p:bldP spid="8" grpId="0" animBg="1"/>
      <p:bldP spid="9" grpId="0" animBg="1"/>
      <p:bldP spid="10" grpId="0" animBg="1"/>
      <p:bldP spid="27" grpId="0" animBg="1"/>
      <p:bldP spid="31" grpId="0"/>
      <p:bldP spid="47"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 name="Rounded Rectangle 1280">
            <a:extLst>
              <a:ext uri="{FF2B5EF4-FFF2-40B4-BE49-F238E27FC236}">
                <a16:creationId xmlns:a16="http://schemas.microsoft.com/office/drawing/2014/main" id="{FFF0776C-EAC2-16D3-442C-2743A85931DF}"/>
              </a:ext>
            </a:extLst>
          </p:cNvPr>
          <p:cNvSpPr/>
          <p:nvPr/>
        </p:nvSpPr>
        <p:spPr>
          <a:xfrm>
            <a:off x="5155600" y="2974277"/>
            <a:ext cx="3709454" cy="170783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80" name="Rounded Rectangle 1279">
            <a:extLst>
              <a:ext uri="{FF2B5EF4-FFF2-40B4-BE49-F238E27FC236}">
                <a16:creationId xmlns:a16="http://schemas.microsoft.com/office/drawing/2014/main" id="{C327E704-EB0D-B806-EB61-F2125D10499B}"/>
              </a:ext>
            </a:extLst>
          </p:cNvPr>
          <p:cNvSpPr/>
          <p:nvPr/>
        </p:nvSpPr>
        <p:spPr>
          <a:xfrm>
            <a:off x="300445" y="3005015"/>
            <a:ext cx="3863871" cy="170783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Title 1">
            <a:extLst>
              <a:ext uri="{FF2B5EF4-FFF2-40B4-BE49-F238E27FC236}">
                <a16:creationId xmlns:a16="http://schemas.microsoft.com/office/drawing/2014/main" id="{97E24827-0E98-47DF-A793-09A0AC45F6CE}"/>
              </a:ext>
            </a:extLst>
          </p:cNvPr>
          <p:cNvSpPr>
            <a:spLocks noGrp="1"/>
          </p:cNvSpPr>
          <p:nvPr>
            <p:ph type="title"/>
          </p:nvPr>
        </p:nvSpPr>
        <p:spPr/>
        <p:txBody>
          <a:bodyPr>
            <a:noAutofit/>
          </a:bodyPr>
          <a:lstStyle/>
          <a:p>
            <a:r>
              <a:rPr lang="en-US" sz="4000" dirty="0">
                <a:latin typeface="Calibri" panose="020F0502020204030204" pitchFamily="34" charset="0"/>
                <a:cs typeface="Calibri" panose="020F0502020204030204" pitchFamily="34" charset="0"/>
              </a:rPr>
              <a:t>Traditional ML-Based Approach</a:t>
            </a:r>
          </a:p>
        </p:txBody>
      </p:sp>
      <p:pic>
        <p:nvPicPr>
          <p:cNvPr id="1030" name="Picture 6" descr="PYNQ-Z1 - Digilent Referen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68" t="15336" r="11244" b="14668"/>
          <a:stretch/>
        </p:blipFill>
        <p:spPr bwMode="auto">
          <a:xfrm>
            <a:off x="2851129" y="1101924"/>
            <a:ext cx="1451507" cy="1053675"/>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16686" y="950871"/>
            <a:ext cx="2940228" cy="1200329"/>
          </a:xfrm>
          <a:prstGeom prst="rect">
            <a:avLst/>
          </a:prstGeom>
          <a:noFill/>
        </p:spPr>
        <p:txBody>
          <a:bodyPr wrap="none" rtlCol="0">
            <a:spAutoFit/>
          </a:bodyPr>
          <a:lstStyle/>
          <a:p>
            <a:r>
              <a:rPr lang="en-US" b="1" dirty="0">
                <a:latin typeface="Corbel" panose="020B0503020204020204" pitchFamily="34" charset="0"/>
              </a:rPr>
              <a:t>Low-end FPGA</a:t>
            </a:r>
          </a:p>
          <a:p>
            <a:pPr marL="285750" indent="-285750">
              <a:buFont typeface="Arial" panose="020B0604020202020204" pitchFamily="34" charset="0"/>
              <a:buChar char="•"/>
            </a:pPr>
            <a:r>
              <a:rPr lang="en-US" dirty="0">
                <a:latin typeface="Corbel" panose="020B0503020204020204" pitchFamily="34" charset="0"/>
                <a:cs typeface="Calibri" panose="020F0502020204030204" pitchFamily="34" charset="0"/>
              </a:rPr>
              <a:t>Fast bitstream generation</a:t>
            </a:r>
          </a:p>
          <a:p>
            <a:pPr marL="285750" indent="-285750">
              <a:buFont typeface="Arial" panose="020B0604020202020204" pitchFamily="34" charset="0"/>
              <a:buChar char="•"/>
            </a:pPr>
            <a:r>
              <a:rPr lang="en-US" dirty="0">
                <a:latin typeface="Corbel" panose="020B0503020204020204" pitchFamily="34" charset="0"/>
                <a:cs typeface="Calibri" panose="020F0502020204030204" pitchFamily="34" charset="0"/>
              </a:rPr>
              <a:t>Cheap</a:t>
            </a:r>
          </a:p>
          <a:p>
            <a:pPr marL="285750" indent="-285750">
              <a:buFont typeface="Arial" panose="020B0604020202020204" pitchFamily="34" charset="0"/>
              <a:buChar char="•"/>
            </a:pPr>
            <a:r>
              <a:rPr lang="en-US" dirty="0">
                <a:latin typeface="Corbel" panose="020B0503020204020204" pitchFamily="34" charset="0"/>
                <a:cs typeface="Calibri" panose="020F0502020204030204" pitchFamily="34" charset="0"/>
              </a:rPr>
              <a:t>Easily accessible</a:t>
            </a:r>
            <a:endParaRPr lang="en-US" dirty="0">
              <a:latin typeface="Calibri" panose="020F0502020204030204" pitchFamily="34" charset="0"/>
              <a:cs typeface="Calibri" panose="020F0502020204030204" pitchFamily="34" charset="0"/>
            </a:endParaRPr>
          </a:p>
        </p:txBody>
      </p:sp>
      <p:pic>
        <p:nvPicPr>
          <p:cNvPr id="53" name="Picture 4" descr="Image">
            <a:extLst>
              <a:ext uri="{FF2B5EF4-FFF2-40B4-BE49-F238E27FC236}">
                <a16:creationId xmlns:a16="http://schemas.microsoft.com/office/drawing/2014/main" id="{A799E9B0-E9D2-48BC-BD2C-140F6922797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20" t="11994" r="7401" b="14234"/>
          <a:stretch/>
        </p:blipFill>
        <p:spPr bwMode="auto">
          <a:xfrm>
            <a:off x="7615998" y="1068741"/>
            <a:ext cx="1533026" cy="9064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0506A3F-87F6-8C7A-E1C4-5F4B7FEA16F4}"/>
              </a:ext>
            </a:extLst>
          </p:cNvPr>
          <p:cNvSpPr txBox="1"/>
          <p:nvPr/>
        </p:nvSpPr>
        <p:spPr>
          <a:xfrm>
            <a:off x="1057616" y="4454123"/>
            <a:ext cx="1179105" cy="300082"/>
          </a:xfrm>
          <a:prstGeom prst="rect">
            <a:avLst/>
          </a:prstGeom>
          <a:noFill/>
        </p:spPr>
        <p:txBody>
          <a:bodyPr wrap="none" rtlCol="0">
            <a:spAutoFit/>
          </a:bodyPr>
          <a:lstStyle/>
          <a:p>
            <a:r>
              <a:rPr lang="en-US" sz="1350" b="1" dirty="0">
                <a:latin typeface="Corbel" panose="020B0503020204020204" pitchFamily="34" charset="0"/>
              </a:rPr>
              <a:t>Design Space</a:t>
            </a:r>
          </a:p>
        </p:txBody>
      </p:sp>
      <p:grpSp>
        <p:nvGrpSpPr>
          <p:cNvPr id="45" name="Group 44">
            <a:extLst>
              <a:ext uri="{FF2B5EF4-FFF2-40B4-BE49-F238E27FC236}">
                <a16:creationId xmlns:a16="http://schemas.microsoft.com/office/drawing/2014/main" id="{F3E1C694-F4FC-AF08-E0F6-4D5F031ED83A}"/>
              </a:ext>
            </a:extLst>
          </p:cNvPr>
          <p:cNvGrpSpPr/>
          <p:nvPr/>
        </p:nvGrpSpPr>
        <p:grpSpPr>
          <a:xfrm>
            <a:off x="2847817" y="3415463"/>
            <a:ext cx="907430" cy="813540"/>
            <a:chOff x="8079992" y="1506581"/>
            <a:chExt cx="907430" cy="813540"/>
          </a:xfrm>
        </p:grpSpPr>
        <p:sp>
          <p:nvSpPr>
            <p:cNvPr id="63" name="Rectangle 62">
              <a:extLst>
                <a:ext uri="{FF2B5EF4-FFF2-40B4-BE49-F238E27FC236}">
                  <a16:creationId xmlns:a16="http://schemas.microsoft.com/office/drawing/2014/main" id="{7C8F7F4A-4538-0498-F383-260BC4FD75FA}"/>
                </a:ext>
              </a:extLst>
            </p:cNvPr>
            <p:cNvSpPr/>
            <p:nvPr/>
          </p:nvSpPr>
          <p:spPr>
            <a:xfrm>
              <a:off x="8079992" y="1506581"/>
              <a:ext cx="907430" cy="813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cxnSp>
          <p:nvCxnSpPr>
            <p:cNvPr id="71" name="Curved Connector 70">
              <a:extLst>
                <a:ext uri="{FF2B5EF4-FFF2-40B4-BE49-F238E27FC236}">
                  <a16:creationId xmlns:a16="http://schemas.microsoft.com/office/drawing/2014/main" id="{A3FF4527-6B0E-BD27-2D61-9B32A098B5FA}"/>
                </a:ext>
              </a:extLst>
            </p:cNvPr>
            <p:cNvCxnSpPr>
              <a:stCxn id="63" idx="1"/>
              <a:endCxn id="63" idx="3"/>
            </p:cNvCxnSpPr>
            <p:nvPr/>
          </p:nvCxnSpPr>
          <p:spPr>
            <a:xfrm rot="10800000" flipH="1">
              <a:off x="8079992" y="1913351"/>
              <a:ext cx="907430" cy="9525"/>
            </a:xfrm>
            <a:prstGeom prst="curvedConnector5">
              <a:avLst>
                <a:gd name="adj1" fmla="val 34101"/>
                <a:gd name="adj2" fmla="val 4138843"/>
                <a:gd name="adj3" fmla="val 66359"/>
              </a:avLst>
            </a:prstGeom>
            <a:ln w="38100"/>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DFDEF9BD-EEDE-8B4B-E1F3-29D8B8098626}"/>
              </a:ext>
            </a:extLst>
          </p:cNvPr>
          <p:cNvSpPr txBox="1"/>
          <p:nvPr/>
        </p:nvSpPr>
        <p:spPr>
          <a:xfrm>
            <a:off x="2833200" y="4472323"/>
            <a:ext cx="922047" cy="300082"/>
          </a:xfrm>
          <a:prstGeom prst="rect">
            <a:avLst/>
          </a:prstGeom>
          <a:noFill/>
        </p:spPr>
        <p:txBody>
          <a:bodyPr wrap="none" rtlCol="0">
            <a:spAutoFit/>
          </a:bodyPr>
          <a:lstStyle/>
          <a:p>
            <a:r>
              <a:rPr lang="en-US" sz="1350" b="1" dirty="0">
                <a:latin typeface="Corbel" panose="020B0503020204020204" pitchFamily="34" charset="0"/>
              </a:rPr>
              <a:t>ML Model</a:t>
            </a:r>
          </a:p>
        </p:txBody>
      </p:sp>
      <p:cxnSp>
        <p:nvCxnSpPr>
          <p:cNvPr id="91" name="Straight Connector 90">
            <a:extLst>
              <a:ext uri="{FF2B5EF4-FFF2-40B4-BE49-F238E27FC236}">
                <a16:creationId xmlns:a16="http://schemas.microsoft.com/office/drawing/2014/main" id="{00D6C1CB-7C01-4869-DF9B-E01C29E1E334}"/>
              </a:ext>
            </a:extLst>
          </p:cNvPr>
          <p:cNvCxnSpPr/>
          <p:nvPr/>
        </p:nvCxnSpPr>
        <p:spPr>
          <a:xfrm>
            <a:off x="2018773" y="3828196"/>
            <a:ext cx="703848" cy="11411"/>
          </a:xfrm>
          <a:prstGeom prst="line">
            <a:avLst/>
          </a:prstGeom>
          <a:ln w="149225" cap="flat">
            <a:solidFill>
              <a:schemeClr val="accent5">
                <a:lumMod val="50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833C05B-E831-5ECA-9A41-E4FCC45955DA}"/>
              </a:ext>
            </a:extLst>
          </p:cNvPr>
          <p:cNvGrpSpPr/>
          <p:nvPr/>
        </p:nvGrpSpPr>
        <p:grpSpPr>
          <a:xfrm>
            <a:off x="603520" y="3030014"/>
            <a:ext cx="2096050" cy="1519180"/>
            <a:chOff x="5892734" y="1134387"/>
            <a:chExt cx="2096050" cy="1519180"/>
          </a:xfrm>
        </p:grpSpPr>
        <p:cxnSp>
          <p:nvCxnSpPr>
            <p:cNvPr id="94" name="Straight Arrow Connector 93">
              <a:extLst>
                <a:ext uri="{FF2B5EF4-FFF2-40B4-BE49-F238E27FC236}">
                  <a16:creationId xmlns:a16="http://schemas.microsoft.com/office/drawing/2014/main" id="{4BAA9242-4C57-28B8-EBEB-6127379C5574}"/>
                </a:ext>
              </a:extLst>
            </p:cNvPr>
            <p:cNvCxnSpPr/>
            <p:nvPr/>
          </p:nvCxnSpPr>
          <p:spPr>
            <a:xfrm>
              <a:off x="6185450" y="1511441"/>
              <a:ext cx="0" cy="883918"/>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72B7927-6DA8-C521-C13B-780B1626AABF}"/>
                </a:ext>
              </a:extLst>
            </p:cNvPr>
            <p:cNvCxnSpPr/>
            <p:nvPr/>
          </p:nvCxnSpPr>
          <p:spPr>
            <a:xfrm flipH="1">
              <a:off x="6171491" y="2395359"/>
              <a:ext cx="1179283"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E28A06D8-5521-B8EC-8233-C7397091E1A7}"/>
                </a:ext>
              </a:extLst>
            </p:cNvPr>
            <p:cNvSpPr/>
            <p:nvPr/>
          </p:nvSpPr>
          <p:spPr>
            <a:xfrm>
              <a:off x="6320191" y="1711516"/>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97" name="Oval 96">
              <a:extLst>
                <a:ext uri="{FF2B5EF4-FFF2-40B4-BE49-F238E27FC236}">
                  <a16:creationId xmlns:a16="http://schemas.microsoft.com/office/drawing/2014/main" id="{D43A7728-1E7F-30FA-50E1-3CE738D75715}"/>
                </a:ext>
              </a:extLst>
            </p:cNvPr>
            <p:cNvSpPr/>
            <p:nvPr/>
          </p:nvSpPr>
          <p:spPr>
            <a:xfrm>
              <a:off x="6437201" y="1757199"/>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98" name="Oval 97">
              <a:extLst>
                <a:ext uri="{FF2B5EF4-FFF2-40B4-BE49-F238E27FC236}">
                  <a16:creationId xmlns:a16="http://schemas.microsoft.com/office/drawing/2014/main" id="{E59F334F-9992-706D-B16F-9972E5BDEBEB}"/>
                </a:ext>
              </a:extLst>
            </p:cNvPr>
            <p:cNvSpPr/>
            <p:nvPr/>
          </p:nvSpPr>
          <p:spPr>
            <a:xfrm>
              <a:off x="6308660" y="1911591"/>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99" name="Oval 98">
              <a:extLst>
                <a:ext uri="{FF2B5EF4-FFF2-40B4-BE49-F238E27FC236}">
                  <a16:creationId xmlns:a16="http://schemas.microsoft.com/office/drawing/2014/main" id="{6FAA6F19-440D-94C3-C349-DCA3BC94081F}"/>
                </a:ext>
              </a:extLst>
            </p:cNvPr>
            <p:cNvSpPr/>
            <p:nvPr/>
          </p:nvSpPr>
          <p:spPr>
            <a:xfrm>
              <a:off x="6477388" y="2113419"/>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0" name="Oval 99">
              <a:extLst>
                <a:ext uri="{FF2B5EF4-FFF2-40B4-BE49-F238E27FC236}">
                  <a16:creationId xmlns:a16="http://schemas.microsoft.com/office/drawing/2014/main" id="{EA793535-B40A-114D-AF83-1AB806BE89D3}"/>
                </a:ext>
              </a:extLst>
            </p:cNvPr>
            <p:cNvSpPr/>
            <p:nvPr/>
          </p:nvSpPr>
          <p:spPr>
            <a:xfrm>
              <a:off x="6718344" y="2034024"/>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1" name="Oval 100">
              <a:extLst>
                <a:ext uri="{FF2B5EF4-FFF2-40B4-BE49-F238E27FC236}">
                  <a16:creationId xmlns:a16="http://schemas.microsoft.com/office/drawing/2014/main" id="{D8FFDEC9-8B31-8874-6CB3-CC41F9F5D7C3}"/>
                </a:ext>
              </a:extLst>
            </p:cNvPr>
            <p:cNvSpPr/>
            <p:nvPr/>
          </p:nvSpPr>
          <p:spPr>
            <a:xfrm>
              <a:off x="6806234" y="2126299"/>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2" name="Oval 101">
              <a:extLst>
                <a:ext uri="{FF2B5EF4-FFF2-40B4-BE49-F238E27FC236}">
                  <a16:creationId xmlns:a16="http://schemas.microsoft.com/office/drawing/2014/main" id="{1199231D-5713-84AB-9F77-798BF338597E}"/>
                </a:ext>
              </a:extLst>
            </p:cNvPr>
            <p:cNvSpPr/>
            <p:nvPr/>
          </p:nvSpPr>
          <p:spPr>
            <a:xfrm>
              <a:off x="6917420" y="2195278"/>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3" name="Oval 102">
              <a:extLst>
                <a:ext uri="{FF2B5EF4-FFF2-40B4-BE49-F238E27FC236}">
                  <a16:creationId xmlns:a16="http://schemas.microsoft.com/office/drawing/2014/main" id="{149D1106-8BD8-C4E5-E1E4-D99C5F8E5BB5}"/>
                </a:ext>
              </a:extLst>
            </p:cNvPr>
            <p:cNvSpPr/>
            <p:nvPr/>
          </p:nvSpPr>
          <p:spPr>
            <a:xfrm>
              <a:off x="6623661" y="1765846"/>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4" name="Oval 103">
              <a:extLst>
                <a:ext uri="{FF2B5EF4-FFF2-40B4-BE49-F238E27FC236}">
                  <a16:creationId xmlns:a16="http://schemas.microsoft.com/office/drawing/2014/main" id="{F6109E44-D171-5F60-515B-E0762A40D729}"/>
                </a:ext>
              </a:extLst>
            </p:cNvPr>
            <p:cNvSpPr/>
            <p:nvPr/>
          </p:nvSpPr>
          <p:spPr>
            <a:xfrm>
              <a:off x="6839731" y="1763269"/>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5" name="Oval 104">
              <a:extLst>
                <a:ext uri="{FF2B5EF4-FFF2-40B4-BE49-F238E27FC236}">
                  <a16:creationId xmlns:a16="http://schemas.microsoft.com/office/drawing/2014/main" id="{088D10B9-854F-E746-1A0D-DF520B8CB935}"/>
                </a:ext>
              </a:extLst>
            </p:cNvPr>
            <p:cNvSpPr/>
            <p:nvPr/>
          </p:nvSpPr>
          <p:spPr>
            <a:xfrm>
              <a:off x="6286203" y="2225729"/>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 name="Oval 105">
              <a:extLst>
                <a:ext uri="{FF2B5EF4-FFF2-40B4-BE49-F238E27FC236}">
                  <a16:creationId xmlns:a16="http://schemas.microsoft.com/office/drawing/2014/main" id="{7D5F3C97-2748-A268-2134-3E2F8B7561EB}"/>
                </a:ext>
              </a:extLst>
            </p:cNvPr>
            <p:cNvSpPr/>
            <p:nvPr/>
          </p:nvSpPr>
          <p:spPr>
            <a:xfrm>
              <a:off x="6651581" y="2186908"/>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 name="Oval 106">
              <a:extLst>
                <a:ext uri="{FF2B5EF4-FFF2-40B4-BE49-F238E27FC236}">
                  <a16:creationId xmlns:a16="http://schemas.microsoft.com/office/drawing/2014/main" id="{52F7EDEE-C0B8-EC00-881E-3EE605D47BEC}"/>
                </a:ext>
              </a:extLst>
            </p:cNvPr>
            <p:cNvSpPr/>
            <p:nvPr/>
          </p:nvSpPr>
          <p:spPr>
            <a:xfrm>
              <a:off x="6746264" y="1886787"/>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 name="Oval 107">
              <a:extLst>
                <a:ext uri="{FF2B5EF4-FFF2-40B4-BE49-F238E27FC236}">
                  <a16:creationId xmlns:a16="http://schemas.microsoft.com/office/drawing/2014/main" id="{DD1AF6C7-97F2-8672-1B56-3865F3C459BC}"/>
                </a:ext>
              </a:extLst>
            </p:cNvPr>
            <p:cNvSpPr/>
            <p:nvPr/>
          </p:nvSpPr>
          <p:spPr>
            <a:xfrm>
              <a:off x="6576320" y="1945282"/>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9" name="Oval 108">
              <a:extLst>
                <a:ext uri="{FF2B5EF4-FFF2-40B4-BE49-F238E27FC236}">
                  <a16:creationId xmlns:a16="http://schemas.microsoft.com/office/drawing/2014/main" id="{AFF28EC5-8340-3ACF-7D14-53B9A440C9C2}"/>
                </a:ext>
              </a:extLst>
            </p:cNvPr>
            <p:cNvSpPr/>
            <p:nvPr/>
          </p:nvSpPr>
          <p:spPr>
            <a:xfrm>
              <a:off x="6999963" y="1925871"/>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0" name="Oval 109">
              <a:extLst>
                <a:ext uri="{FF2B5EF4-FFF2-40B4-BE49-F238E27FC236}">
                  <a16:creationId xmlns:a16="http://schemas.microsoft.com/office/drawing/2014/main" id="{6FFB23D8-2C90-F1E9-328F-557F5EC38CCA}"/>
                </a:ext>
              </a:extLst>
            </p:cNvPr>
            <p:cNvSpPr/>
            <p:nvPr/>
          </p:nvSpPr>
          <p:spPr>
            <a:xfrm>
              <a:off x="7047305" y="1643931"/>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1" name="Oval 110">
              <a:extLst>
                <a:ext uri="{FF2B5EF4-FFF2-40B4-BE49-F238E27FC236}">
                  <a16:creationId xmlns:a16="http://schemas.microsoft.com/office/drawing/2014/main" id="{10787BFB-FE79-8667-743F-CCBF2A8CC8D5}"/>
                </a:ext>
              </a:extLst>
            </p:cNvPr>
            <p:cNvSpPr/>
            <p:nvPr/>
          </p:nvSpPr>
          <p:spPr>
            <a:xfrm>
              <a:off x="7069154" y="2181628"/>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2" name="CustomShape 14">
              <a:extLst>
                <a:ext uri="{FF2B5EF4-FFF2-40B4-BE49-F238E27FC236}">
                  <a16:creationId xmlns:a16="http://schemas.microsoft.com/office/drawing/2014/main" id="{916A753E-52A2-F4C0-36DD-ADA25D5A3A17}"/>
                </a:ext>
              </a:extLst>
            </p:cNvPr>
            <p:cNvSpPr/>
            <p:nvPr/>
          </p:nvSpPr>
          <p:spPr>
            <a:xfrm>
              <a:off x="6459904" y="2422161"/>
              <a:ext cx="1528880" cy="231406"/>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spc="-1" dirty="0">
                  <a:solidFill>
                    <a:srgbClr val="000000"/>
                  </a:solidFill>
                  <a:latin typeface="Corbel" panose="020B0503020204020204" pitchFamily="34" charset="0"/>
                </a:rPr>
                <a:t>Optimization Options</a:t>
              </a:r>
              <a:endParaRPr lang="en-US" sz="1350" spc="-1" dirty="0">
                <a:latin typeface="Corbel" panose="020B0503020204020204" pitchFamily="34" charset="0"/>
              </a:endParaRPr>
            </a:p>
          </p:txBody>
        </p:sp>
        <p:sp>
          <p:nvSpPr>
            <p:cNvPr id="113" name="CustomShape 14">
              <a:extLst>
                <a:ext uri="{FF2B5EF4-FFF2-40B4-BE49-F238E27FC236}">
                  <a16:creationId xmlns:a16="http://schemas.microsoft.com/office/drawing/2014/main" id="{B55A1A45-2149-C5AD-7533-C14CE2AB6A59}"/>
                </a:ext>
              </a:extLst>
            </p:cNvPr>
            <p:cNvSpPr/>
            <p:nvPr/>
          </p:nvSpPr>
          <p:spPr>
            <a:xfrm>
              <a:off x="5892734" y="1134387"/>
              <a:ext cx="1559450" cy="208352"/>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spc="-1" dirty="0">
                  <a:solidFill>
                    <a:srgbClr val="000000"/>
                  </a:solidFill>
                  <a:latin typeface="Corbel" panose="020B0503020204020204" pitchFamily="34" charset="0"/>
                </a:rPr>
                <a:t>Performance/</a:t>
              </a:r>
            </a:p>
            <a:p>
              <a:pPr>
                <a:lnSpc>
                  <a:spcPct val="100000"/>
                </a:lnSpc>
              </a:pPr>
              <a:r>
                <a:rPr lang="en-US" sz="1200" spc="-1" dirty="0">
                  <a:solidFill>
                    <a:srgbClr val="000000"/>
                  </a:solidFill>
                  <a:latin typeface="Corbel" panose="020B0503020204020204" pitchFamily="34" charset="0"/>
                </a:rPr>
                <a:t>Resource Usage</a:t>
              </a:r>
              <a:endParaRPr lang="en-US" sz="1200" spc="-1" dirty="0">
                <a:latin typeface="Corbel" panose="020B0503020204020204" pitchFamily="34" charset="0"/>
              </a:endParaRPr>
            </a:p>
          </p:txBody>
        </p:sp>
        <p:sp>
          <p:nvSpPr>
            <p:cNvPr id="114" name="Oval 113">
              <a:extLst>
                <a:ext uri="{FF2B5EF4-FFF2-40B4-BE49-F238E27FC236}">
                  <a16:creationId xmlns:a16="http://schemas.microsoft.com/office/drawing/2014/main" id="{8CB6C353-69E7-FC5F-68CF-724CB60AAE0A}"/>
                </a:ext>
              </a:extLst>
            </p:cNvPr>
            <p:cNvSpPr/>
            <p:nvPr/>
          </p:nvSpPr>
          <p:spPr>
            <a:xfrm>
              <a:off x="7055801" y="1805909"/>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5" name="Oval 114">
              <a:extLst>
                <a:ext uri="{FF2B5EF4-FFF2-40B4-BE49-F238E27FC236}">
                  <a16:creationId xmlns:a16="http://schemas.microsoft.com/office/drawing/2014/main" id="{45EAABE1-66AA-D36F-4651-14A6BF393155}"/>
                </a:ext>
              </a:extLst>
            </p:cNvPr>
            <p:cNvSpPr/>
            <p:nvPr/>
          </p:nvSpPr>
          <p:spPr>
            <a:xfrm>
              <a:off x="6898664" y="2039187"/>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6" name="Oval 115">
              <a:extLst>
                <a:ext uri="{FF2B5EF4-FFF2-40B4-BE49-F238E27FC236}">
                  <a16:creationId xmlns:a16="http://schemas.microsoft.com/office/drawing/2014/main" id="{D68A846F-FE5A-A775-96B0-386BC7834F99}"/>
                </a:ext>
              </a:extLst>
            </p:cNvPr>
            <p:cNvSpPr/>
            <p:nvPr/>
          </p:nvSpPr>
          <p:spPr>
            <a:xfrm>
              <a:off x="7051064" y="2191587"/>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7" name="Oval 116">
              <a:extLst>
                <a:ext uri="{FF2B5EF4-FFF2-40B4-BE49-F238E27FC236}">
                  <a16:creationId xmlns:a16="http://schemas.microsoft.com/office/drawing/2014/main" id="{66E51977-8890-F5D0-3A39-C83B5511D3F3}"/>
                </a:ext>
              </a:extLst>
            </p:cNvPr>
            <p:cNvSpPr/>
            <p:nvPr/>
          </p:nvSpPr>
          <p:spPr>
            <a:xfrm>
              <a:off x="6472591" y="1863916"/>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8" name="Oval 117">
              <a:extLst>
                <a:ext uri="{FF2B5EF4-FFF2-40B4-BE49-F238E27FC236}">
                  <a16:creationId xmlns:a16="http://schemas.microsoft.com/office/drawing/2014/main" id="{53CEC93F-83F6-4219-497C-CC97DEF11135}"/>
                </a:ext>
              </a:extLst>
            </p:cNvPr>
            <p:cNvSpPr/>
            <p:nvPr/>
          </p:nvSpPr>
          <p:spPr>
            <a:xfrm>
              <a:off x="6297984" y="2063991"/>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19" name="Oval 118">
              <a:extLst>
                <a:ext uri="{FF2B5EF4-FFF2-40B4-BE49-F238E27FC236}">
                  <a16:creationId xmlns:a16="http://schemas.microsoft.com/office/drawing/2014/main" id="{C84A010C-4FA5-6D22-5599-59F0F02DAE8F}"/>
                </a:ext>
              </a:extLst>
            </p:cNvPr>
            <p:cNvSpPr/>
            <p:nvPr/>
          </p:nvSpPr>
          <p:spPr>
            <a:xfrm>
              <a:off x="6425249" y="2221430"/>
              <a:ext cx="94683" cy="94393"/>
            </a:xfrm>
            <a:prstGeom prst="ellipse">
              <a:avLst/>
            </a:prstGeom>
            <a:solidFill>
              <a:srgbClr val="204E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grpSp>
      <p:sp>
        <p:nvSpPr>
          <p:cNvPr id="1086" name="CustomShape 14">
            <a:extLst>
              <a:ext uri="{FF2B5EF4-FFF2-40B4-BE49-F238E27FC236}">
                <a16:creationId xmlns:a16="http://schemas.microsoft.com/office/drawing/2014/main" id="{6D43825E-2ABD-08EB-D5F5-0B00BA0BBA96}"/>
              </a:ext>
            </a:extLst>
          </p:cNvPr>
          <p:cNvSpPr/>
          <p:nvPr/>
        </p:nvSpPr>
        <p:spPr>
          <a:xfrm>
            <a:off x="1731595" y="3039783"/>
            <a:ext cx="1559450" cy="581733"/>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b="1" spc="-1" dirty="0">
                <a:solidFill>
                  <a:srgbClr val="000000"/>
                </a:solidFill>
                <a:latin typeface="Corbel" panose="020B0503020204020204" pitchFamily="34" charset="0"/>
              </a:rPr>
              <a:t>Data collection: </a:t>
            </a:r>
          </a:p>
          <a:p>
            <a:pPr>
              <a:lnSpc>
                <a:spcPct val="100000"/>
              </a:lnSpc>
            </a:pPr>
            <a:r>
              <a:rPr lang="en-US" sz="1200" spc="-1" dirty="0">
                <a:solidFill>
                  <a:srgbClr val="000000"/>
                </a:solidFill>
                <a:latin typeface="Corbel" panose="020B0503020204020204" pitchFamily="34" charset="0"/>
              </a:rPr>
              <a:t>Brute force</a:t>
            </a:r>
          </a:p>
        </p:txBody>
      </p:sp>
      <p:sp>
        <p:nvSpPr>
          <p:cNvPr id="1051" name="Rectangle 1050">
            <a:extLst>
              <a:ext uri="{FF2B5EF4-FFF2-40B4-BE49-F238E27FC236}">
                <a16:creationId xmlns:a16="http://schemas.microsoft.com/office/drawing/2014/main" id="{923D3A94-5107-24E5-46DA-55C8F98EE67E}"/>
              </a:ext>
            </a:extLst>
          </p:cNvPr>
          <p:cNvSpPr/>
          <p:nvPr/>
        </p:nvSpPr>
        <p:spPr>
          <a:xfrm>
            <a:off x="7456454" y="3419475"/>
            <a:ext cx="907430" cy="813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cxnSp>
        <p:nvCxnSpPr>
          <p:cNvPr id="1052" name="Curved Connector 1051">
            <a:extLst>
              <a:ext uri="{FF2B5EF4-FFF2-40B4-BE49-F238E27FC236}">
                <a16:creationId xmlns:a16="http://schemas.microsoft.com/office/drawing/2014/main" id="{C4B1CDA4-7BA5-16B9-CC3A-915D33A8A86B}"/>
              </a:ext>
            </a:extLst>
          </p:cNvPr>
          <p:cNvCxnSpPr/>
          <p:nvPr/>
        </p:nvCxnSpPr>
        <p:spPr>
          <a:xfrm flipV="1">
            <a:off x="7462426" y="3617987"/>
            <a:ext cx="901457" cy="431039"/>
          </a:xfrm>
          <a:prstGeom prst="curvedConnector3">
            <a:avLst>
              <a:gd name="adj1"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CE102287-F553-5C56-F8E7-19F6402B20A4}"/>
              </a:ext>
            </a:extLst>
          </p:cNvPr>
          <p:cNvCxnSpPr/>
          <p:nvPr/>
        </p:nvCxnSpPr>
        <p:spPr>
          <a:xfrm>
            <a:off x="6686756" y="3852483"/>
            <a:ext cx="703848" cy="11411"/>
          </a:xfrm>
          <a:prstGeom prst="line">
            <a:avLst/>
          </a:prstGeom>
          <a:ln w="149225" cap="flat">
            <a:solidFill>
              <a:schemeClr val="accent5">
                <a:lumMod val="50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54" name="TextBox 1053">
            <a:extLst>
              <a:ext uri="{FF2B5EF4-FFF2-40B4-BE49-F238E27FC236}">
                <a16:creationId xmlns:a16="http://schemas.microsoft.com/office/drawing/2014/main" id="{7F001179-92D4-11A3-1814-EC59474CAE3E}"/>
              </a:ext>
            </a:extLst>
          </p:cNvPr>
          <p:cNvSpPr txBox="1"/>
          <p:nvPr/>
        </p:nvSpPr>
        <p:spPr>
          <a:xfrm>
            <a:off x="5687429" y="4433810"/>
            <a:ext cx="1179105" cy="300082"/>
          </a:xfrm>
          <a:prstGeom prst="rect">
            <a:avLst/>
          </a:prstGeom>
          <a:noFill/>
        </p:spPr>
        <p:txBody>
          <a:bodyPr wrap="none" rtlCol="0">
            <a:spAutoFit/>
          </a:bodyPr>
          <a:lstStyle/>
          <a:p>
            <a:r>
              <a:rPr lang="en-US" sz="1350" b="1" dirty="0">
                <a:latin typeface="Corbel" panose="020B0503020204020204" pitchFamily="34" charset="0"/>
              </a:rPr>
              <a:t>Design Space</a:t>
            </a:r>
          </a:p>
        </p:txBody>
      </p:sp>
      <p:sp>
        <p:nvSpPr>
          <p:cNvPr id="1055" name="TextBox 1054">
            <a:extLst>
              <a:ext uri="{FF2B5EF4-FFF2-40B4-BE49-F238E27FC236}">
                <a16:creationId xmlns:a16="http://schemas.microsoft.com/office/drawing/2014/main" id="{1D0A3F77-500C-EFA4-EAF3-C18366674E56}"/>
              </a:ext>
            </a:extLst>
          </p:cNvPr>
          <p:cNvSpPr txBox="1"/>
          <p:nvPr/>
        </p:nvSpPr>
        <p:spPr>
          <a:xfrm>
            <a:off x="7424734" y="4424787"/>
            <a:ext cx="922047" cy="300082"/>
          </a:xfrm>
          <a:prstGeom prst="rect">
            <a:avLst/>
          </a:prstGeom>
          <a:noFill/>
        </p:spPr>
        <p:txBody>
          <a:bodyPr wrap="none" rtlCol="0">
            <a:spAutoFit/>
          </a:bodyPr>
          <a:lstStyle/>
          <a:p>
            <a:r>
              <a:rPr lang="en-US" sz="1350" b="1" dirty="0">
                <a:latin typeface="Corbel" panose="020B0503020204020204" pitchFamily="34" charset="0"/>
              </a:rPr>
              <a:t>ML Model</a:t>
            </a:r>
          </a:p>
        </p:txBody>
      </p:sp>
      <p:grpSp>
        <p:nvGrpSpPr>
          <p:cNvPr id="1057" name="Group 1056">
            <a:extLst>
              <a:ext uri="{FF2B5EF4-FFF2-40B4-BE49-F238E27FC236}">
                <a16:creationId xmlns:a16="http://schemas.microsoft.com/office/drawing/2014/main" id="{301928B0-78B5-2C2E-9AB0-D9537C8E5948}"/>
              </a:ext>
            </a:extLst>
          </p:cNvPr>
          <p:cNvGrpSpPr/>
          <p:nvPr/>
        </p:nvGrpSpPr>
        <p:grpSpPr>
          <a:xfrm>
            <a:off x="5219619" y="2981938"/>
            <a:ext cx="2127603" cy="1558285"/>
            <a:chOff x="5878665" y="3393777"/>
            <a:chExt cx="2127603" cy="1558285"/>
          </a:xfrm>
        </p:grpSpPr>
        <p:cxnSp>
          <p:nvCxnSpPr>
            <p:cNvPr id="1058" name="Straight Arrow Connector 1057">
              <a:extLst>
                <a:ext uri="{FF2B5EF4-FFF2-40B4-BE49-F238E27FC236}">
                  <a16:creationId xmlns:a16="http://schemas.microsoft.com/office/drawing/2014/main" id="{5C339E25-E94C-E80B-0927-0C466752CA5A}"/>
                </a:ext>
              </a:extLst>
            </p:cNvPr>
            <p:cNvCxnSpPr/>
            <p:nvPr/>
          </p:nvCxnSpPr>
          <p:spPr>
            <a:xfrm>
              <a:off x="6191980" y="3746279"/>
              <a:ext cx="0" cy="969272"/>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9" name="Straight Arrow Connector 1058">
              <a:extLst>
                <a:ext uri="{FF2B5EF4-FFF2-40B4-BE49-F238E27FC236}">
                  <a16:creationId xmlns:a16="http://schemas.microsoft.com/office/drawing/2014/main" id="{85E34D86-DE72-032E-3B95-4F8CC1950E54}"/>
                </a:ext>
              </a:extLst>
            </p:cNvPr>
            <p:cNvCxnSpPr/>
            <p:nvPr/>
          </p:nvCxnSpPr>
          <p:spPr>
            <a:xfrm flipH="1">
              <a:off x="6177270" y="4715551"/>
              <a:ext cx="1242649"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60" name="CustomShape 14">
              <a:extLst>
                <a:ext uri="{FF2B5EF4-FFF2-40B4-BE49-F238E27FC236}">
                  <a16:creationId xmlns:a16="http://schemas.microsoft.com/office/drawing/2014/main" id="{4C29B528-C1C6-50CC-FCBE-E6530B78AA84}"/>
                </a:ext>
              </a:extLst>
            </p:cNvPr>
            <p:cNvSpPr/>
            <p:nvPr/>
          </p:nvSpPr>
          <p:spPr>
            <a:xfrm>
              <a:off x="5878665" y="3393777"/>
              <a:ext cx="1559450" cy="208352"/>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spc="-1" dirty="0">
                  <a:solidFill>
                    <a:srgbClr val="000000"/>
                  </a:solidFill>
                  <a:latin typeface="Corbel" panose="020B0503020204020204" pitchFamily="34" charset="0"/>
                </a:rPr>
                <a:t>Performance/</a:t>
              </a:r>
            </a:p>
            <a:p>
              <a:pPr>
                <a:lnSpc>
                  <a:spcPct val="100000"/>
                </a:lnSpc>
              </a:pPr>
              <a:r>
                <a:rPr lang="en-US" sz="1200" spc="-1" dirty="0">
                  <a:solidFill>
                    <a:srgbClr val="000000"/>
                  </a:solidFill>
                  <a:latin typeface="Corbel" panose="020B0503020204020204" pitchFamily="34" charset="0"/>
                </a:rPr>
                <a:t>Resource Usage</a:t>
              </a:r>
              <a:endParaRPr lang="en-US" sz="1200" spc="-1" dirty="0">
                <a:latin typeface="Corbel" panose="020B0503020204020204" pitchFamily="34" charset="0"/>
              </a:endParaRPr>
            </a:p>
          </p:txBody>
        </p:sp>
        <p:cxnSp>
          <p:nvCxnSpPr>
            <p:cNvPr id="1061" name="Straight Arrow Connector 1060">
              <a:extLst>
                <a:ext uri="{FF2B5EF4-FFF2-40B4-BE49-F238E27FC236}">
                  <a16:creationId xmlns:a16="http://schemas.microsoft.com/office/drawing/2014/main" id="{693273BD-83E8-5BE6-B623-E9DC083409A0}"/>
                </a:ext>
              </a:extLst>
            </p:cNvPr>
            <p:cNvCxnSpPr/>
            <p:nvPr/>
          </p:nvCxnSpPr>
          <p:spPr>
            <a:xfrm>
              <a:off x="6191980" y="3746279"/>
              <a:ext cx="0" cy="969272"/>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62" name="Oval 1061">
              <a:extLst>
                <a:ext uri="{FF2B5EF4-FFF2-40B4-BE49-F238E27FC236}">
                  <a16:creationId xmlns:a16="http://schemas.microsoft.com/office/drawing/2014/main" id="{C7D5189F-94AE-12C3-438B-068362908896}"/>
                </a:ext>
              </a:extLst>
            </p:cNvPr>
            <p:cNvSpPr/>
            <p:nvPr/>
          </p:nvSpPr>
          <p:spPr>
            <a:xfrm>
              <a:off x="6766516" y="4490350"/>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3" name="Oval 1062">
              <a:extLst>
                <a:ext uri="{FF2B5EF4-FFF2-40B4-BE49-F238E27FC236}">
                  <a16:creationId xmlns:a16="http://schemas.microsoft.com/office/drawing/2014/main" id="{DF516F55-D50B-2A10-139B-6EE050E1D925}"/>
                </a:ext>
              </a:extLst>
            </p:cNvPr>
            <p:cNvSpPr/>
            <p:nvPr/>
          </p:nvSpPr>
          <p:spPr>
            <a:xfrm>
              <a:off x="6471465" y="4295669"/>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4" name="Oval 1063">
              <a:extLst>
                <a:ext uri="{FF2B5EF4-FFF2-40B4-BE49-F238E27FC236}">
                  <a16:creationId xmlns:a16="http://schemas.microsoft.com/office/drawing/2014/main" id="{7EB2F649-0B3F-1273-A641-148C201C8E6B}"/>
                </a:ext>
              </a:extLst>
            </p:cNvPr>
            <p:cNvSpPr/>
            <p:nvPr/>
          </p:nvSpPr>
          <p:spPr>
            <a:xfrm>
              <a:off x="6321810" y="4185068"/>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5" name="Oval 1064">
              <a:extLst>
                <a:ext uri="{FF2B5EF4-FFF2-40B4-BE49-F238E27FC236}">
                  <a16:creationId xmlns:a16="http://schemas.microsoft.com/office/drawing/2014/main" id="{FB8403D9-CF0B-C47A-D156-787DD8CB086A}"/>
                </a:ext>
              </a:extLst>
            </p:cNvPr>
            <p:cNvSpPr/>
            <p:nvPr/>
          </p:nvSpPr>
          <p:spPr>
            <a:xfrm>
              <a:off x="6459902" y="4545632"/>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6" name="Oval 1065">
              <a:extLst>
                <a:ext uri="{FF2B5EF4-FFF2-40B4-BE49-F238E27FC236}">
                  <a16:creationId xmlns:a16="http://schemas.microsoft.com/office/drawing/2014/main" id="{B034A4F1-B30F-4800-0AF6-40C531A4FE18}"/>
                </a:ext>
              </a:extLst>
            </p:cNvPr>
            <p:cNvSpPr/>
            <p:nvPr/>
          </p:nvSpPr>
          <p:spPr>
            <a:xfrm>
              <a:off x="7024253" y="4243915"/>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7" name="Oval 1066">
              <a:extLst>
                <a:ext uri="{FF2B5EF4-FFF2-40B4-BE49-F238E27FC236}">
                  <a16:creationId xmlns:a16="http://schemas.microsoft.com/office/drawing/2014/main" id="{B07FCF2D-C557-F7F4-6518-CEFCBFAAF981}"/>
                </a:ext>
              </a:extLst>
            </p:cNvPr>
            <p:cNvSpPr/>
            <p:nvPr/>
          </p:nvSpPr>
          <p:spPr>
            <a:xfrm>
              <a:off x="7129140" y="4332328"/>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8" name="Oval 1067">
              <a:extLst>
                <a:ext uri="{FF2B5EF4-FFF2-40B4-BE49-F238E27FC236}">
                  <a16:creationId xmlns:a16="http://schemas.microsoft.com/office/drawing/2014/main" id="{2A658559-F874-CE04-B408-BF900F7DD392}"/>
                </a:ext>
              </a:extLst>
            </p:cNvPr>
            <p:cNvSpPr/>
            <p:nvPr/>
          </p:nvSpPr>
          <p:spPr>
            <a:xfrm>
              <a:off x="6963280" y="4496149"/>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69" name="Oval 1068">
              <a:extLst>
                <a:ext uri="{FF2B5EF4-FFF2-40B4-BE49-F238E27FC236}">
                  <a16:creationId xmlns:a16="http://schemas.microsoft.com/office/drawing/2014/main" id="{70E90799-BE1E-B750-1866-47CB846E0301}"/>
                </a:ext>
              </a:extLst>
            </p:cNvPr>
            <p:cNvSpPr/>
            <p:nvPr/>
          </p:nvSpPr>
          <p:spPr>
            <a:xfrm>
              <a:off x="6643916" y="3874939"/>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0" name="Oval 1069">
              <a:extLst>
                <a:ext uri="{FF2B5EF4-FFF2-40B4-BE49-F238E27FC236}">
                  <a16:creationId xmlns:a16="http://schemas.microsoft.com/office/drawing/2014/main" id="{571EB38F-6AE5-A275-D69C-2137993B3F86}"/>
                </a:ext>
              </a:extLst>
            </p:cNvPr>
            <p:cNvSpPr/>
            <p:nvPr/>
          </p:nvSpPr>
          <p:spPr>
            <a:xfrm>
              <a:off x="6891447" y="4257739"/>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1" name="Oval 1070">
              <a:extLst>
                <a:ext uri="{FF2B5EF4-FFF2-40B4-BE49-F238E27FC236}">
                  <a16:creationId xmlns:a16="http://schemas.microsoft.com/office/drawing/2014/main" id="{8F7A463B-CBD6-A39B-2ECB-944A062C4009}"/>
                </a:ext>
              </a:extLst>
            </p:cNvPr>
            <p:cNvSpPr/>
            <p:nvPr/>
          </p:nvSpPr>
          <p:spPr>
            <a:xfrm>
              <a:off x="6298146" y="4529541"/>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2" name="Oval 1071">
              <a:extLst>
                <a:ext uri="{FF2B5EF4-FFF2-40B4-BE49-F238E27FC236}">
                  <a16:creationId xmlns:a16="http://schemas.microsoft.com/office/drawing/2014/main" id="{CB63266A-8473-796C-5561-48B29CA11A64}"/>
                </a:ext>
              </a:extLst>
            </p:cNvPr>
            <p:cNvSpPr/>
            <p:nvPr/>
          </p:nvSpPr>
          <p:spPr>
            <a:xfrm>
              <a:off x="6647064" y="4498376"/>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3" name="Oval 1072">
              <a:extLst>
                <a:ext uri="{FF2B5EF4-FFF2-40B4-BE49-F238E27FC236}">
                  <a16:creationId xmlns:a16="http://schemas.microsoft.com/office/drawing/2014/main" id="{EBDDA97A-8032-DF39-3FC5-1A26EDBB8D10}"/>
                </a:ext>
              </a:extLst>
            </p:cNvPr>
            <p:cNvSpPr/>
            <p:nvPr/>
          </p:nvSpPr>
          <p:spPr>
            <a:xfrm>
              <a:off x="6773107" y="4007558"/>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4" name="Oval 1073">
              <a:extLst>
                <a:ext uri="{FF2B5EF4-FFF2-40B4-BE49-F238E27FC236}">
                  <a16:creationId xmlns:a16="http://schemas.microsoft.com/office/drawing/2014/main" id="{69CFB6DA-973B-63A6-5297-3EE49EB9D500}"/>
                </a:ext>
              </a:extLst>
            </p:cNvPr>
            <p:cNvSpPr/>
            <p:nvPr/>
          </p:nvSpPr>
          <p:spPr>
            <a:xfrm>
              <a:off x="6360132" y="3933576"/>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5" name="Oval 1074">
              <a:extLst>
                <a:ext uri="{FF2B5EF4-FFF2-40B4-BE49-F238E27FC236}">
                  <a16:creationId xmlns:a16="http://schemas.microsoft.com/office/drawing/2014/main" id="{CA0CDF54-63F8-C977-DE4A-A7157500CAF3}"/>
                </a:ext>
              </a:extLst>
            </p:cNvPr>
            <p:cNvSpPr/>
            <p:nvPr/>
          </p:nvSpPr>
          <p:spPr>
            <a:xfrm>
              <a:off x="7040438" y="4050416"/>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6" name="Oval 1075">
              <a:extLst>
                <a:ext uri="{FF2B5EF4-FFF2-40B4-BE49-F238E27FC236}">
                  <a16:creationId xmlns:a16="http://schemas.microsoft.com/office/drawing/2014/main" id="{26A8C940-9E96-DC77-80AE-201321EA7A38}"/>
                </a:ext>
              </a:extLst>
            </p:cNvPr>
            <p:cNvSpPr/>
            <p:nvPr/>
          </p:nvSpPr>
          <p:spPr>
            <a:xfrm>
              <a:off x="6673471" y="4280885"/>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7" name="Oval 1076">
              <a:extLst>
                <a:ext uri="{FF2B5EF4-FFF2-40B4-BE49-F238E27FC236}">
                  <a16:creationId xmlns:a16="http://schemas.microsoft.com/office/drawing/2014/main" id="{4711F6D1-4009-4027-8204-44201C5ED516}"/>
                </a:ext>
              </a:extLst>
            </p:cNvPr>
            <p:cNvSpPr/>
            <p:nvPr/>
          </p:nvSpPr>
          <p:spPr>
            <a:xfrm>
              <a:off x="7123167" y="4481181"/>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78" name="CustomShape 14">
              <a:extLst>
                <a:ext uri="{FF2B5EF4-FFF2-40B4-BE49-F238E27FC236}">
                  <a16:creationId xmlns:a16="http://schemas.microsoft.com/office/drawing/2014/main" id="{EAE6ADC7-FE4C-09DF-CDD4-E4DC88619752}"/>
                </a:ext>
              </a:extLst>
            </p:cNvPr>
            <p:cNvSpPr/>
            <p:nvPr/>
          </p:nvSpPr>
          <p:spPr>
            <a:xfrm>
              <a:off x="6477388" y="4720656"/>
              <a:ext cx="1528880" cy="231406"/>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spc="-1" dirty="0">
                  <a:solidFill>
                    <a:srgbClr val="000000"/>
                  </a:solidFill>
                  <a:latin typeface="Corbel" panose="020B0503020204020204" pitchFamily="34" charset="0"/>
                </a:rPr>
                <a:t>Optimization Options</a:t>
              </a:r>
              <a:endParaRPr lang="en-US" sz="1350" spc="-1" dirty="0">
                <a:latin typeface="Corbel" panose="020B0503020204020204" pitchFamily="34" charset="0"/>
              </a:endParaRPr>
            </a:p>
          </p:txBody>
        </p:sp>
        <p:sp>
          <p:nvSpPr>
            <p:cNvPr id="1079" name="Oval 1078">
              <a:extLst>
                <a:ext uri="{FF2B5EF4-FFF2-40B4-BE49-F238E27FC236}">
                  <a16:creationId xmlns:a16="http://schemas.microsoft.com/office/drawing/2014/main" id="{89CE74FF-50E4-31BF-1991-9C057E837B78}"/>
                </a:ext>
              </a:extLst>
            </p:cNvPr>
            <p:cNvSpPr/>
            <p:nvPr/>
          </p:nvSpPr>
          <p:spPr>
            <a:xfrm>
              <a:off x="6512532" y="4085976"/>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0" name="Oval 1079">
              <a:extLst>
                <a:ext uri="{FF2B5EF4-FFF2-40B4-BE49-F238E27FC236}">
                  <a16:creationId xmlns:a16="http://schemas.microsoft.com/office/drawing/2014/main" id="{8A98D0E2-787C-36CC-EC17-16469E221D83}"/>
                </a:ext>
              </a:extLst>
            </p:cNvPr>
            <p:cNvSpPr/>
            <p:nvPr/>
          </p:nvSpPr>
          <p:spPr>
            <a:xfrm>
              <a:off x="6665156" y="4121858"/>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1" name="Oval 1080">
              <a:extLst>
                <a:ext uri="{FF2B5EF4-FFF2-40B4-BE49-F238E27FC236}">
                  <a16:creationId xmlns:a16="http://schemas.microsoft.com/office/drawing/2014/main" id="{ACA4059B-F86C-2D3B-5863-E15AEDA2D534}"/>
                </a:ext>
              </a:extLst>
            </p:cNvPr>
            <p:cNvSpPr/>
            <p:nvPr/>
          </p:nvSpPr>
          <p:spPr>
            <a:xfrm>
              <a:off x="6845482" y="4127720"/>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2" name="Oval 1081">
              <a:extLst>
                <a:ext uri="{FF2B5EF4-FFF2-40B4-BE49-F238E27FC236}">
                  <a16:creationId xmlns:a16="http://schemas.microsoft.com/office/drawing/2014/main" id="{8AC95BBE-EC43-96E8-553A-60818AFD8E6E}"/>
                </a:ext>
              </a:extLst>
            </p:cNvPr>
            <p:cNvSpPr/>
            <p:nvPr/>
          </p:nvSpPr>
          <p:spPr>
            <a:xfrm>
              <a:off x="6501855" y="3958819"/>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3" name="Oval 1082">
              <a:extLst>
                <a:ext uri="{FF2B5EF4-FFF2-40B4-BE49-F238E27FC236}">
                  <a16:creationId xmlns:a16="http://schemas.microsoft.com/office/drawing/2014/main" id="{16041A30-E32B-BD81-24D6-E7A649BA8EDE}"/>
                </a:ext>
              </a:extLst>
            </p:cNvPr>
            <p:cNvSpPr/>
            <p:nvPr/>
          </p:nvSpPr>
          <p:spPr>
            <a:xfrm>
              <a:off x="6347146" y="4064438"/>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4" name="Oval 1083">
              <a:extLst>
                <a:ext uri="{FF2B5EF4-FFF2-40B4-BE49-F238E27FC236}">
                  <a16:creationId xmlns:a16="http://schemas.microsoft.com/office/drawing/2014/main" id="{86EE700B-C508-A7C2-DF37-F69EE13EFC20}"/>
                </a:ext>
              </a:extLst>
            </p:cNvPr>
            <p:cNvSpPr/>
            <p:nvPr/>
          </p:nvSpPr>
          <p:spPr>
            <a:xfrm>
              <a:off x="6368709" y="4372751"/>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sp>
          <p:nvSpPr>
            <p:cNvPr id="1085" name="Oval 1084">
              <a:extLst>
                <a:ext uri="{FF2B5EF4-FFF2-40B4-BE49-F238E27FC236}">
                  <a16:creationId xmlns:a16="http://schemas.microsoft.com/office/drawing/2014/main" id="{4DDE4D0E-7894-8283-7CFF-8A892C0E6DFA}"/>
                </a:ext>
              </a:extLst>
            </p:cNvPr>
            <p:cNvSpPr/>
            <p:nvPr/>
          </p:nvSpPr>
          <p:spPr>
            <a:xfrm>
              <a:off x="6576320" y="4403244"/>
              <a:ext cx="99770" cy="10350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orbel" panose="020B0503020204020204" pitchFamily="34" charset="0"/>
              </a:endParaRPr>
            </a:p>
          </p:txBody>
        </p:sp>
      </p:grpSp>
      <p:sp>
        <p:nvSpPr>
          <p:cNvPr id="1087" name="CustomShape 14">
            <a:extLst>
              <a:ext uri="{FF2B5EF4-FFF2-40B4-BE49-F238E27FC236}">
                <a16:creationId xmlns:a16="http://schemas.microsoft.com/office/drawing/2014/main" id="{3F78EB91-EB7E-BCA5-1F35-51E1E314DEF0}"/>
              </a:ext>
            </a:extLst>
          </p:cNvPr>
          <p:cNvSpPr/>
          <p:nvPr/>
        </p:nvSpPr>
        <p:spPr>
          <a:xfrm>
            <a:off x="6464121" y="3031353"/>
            <a:ext cx="1559450" cy="581733"/>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200" b="1" spc="-1" dirty="0">
                <a:solidFill>
                  <a:srgbClr val="000000"/>
                </a:solidFill>
                <a:latin typeface="Corbel" panose="020B0503020204020204" pitchFamily="34" charset="0"/>
              </a:rPr>
              <a:t>Data collection: </a:t>
            </a:r>
          </a:p>
          <a:p>
            <a:pPr>
              <a:lnSpc>
                <a:spcPct val="100000"/>
              </a:lnSpc>
            </a:pPr>
            <a:r>
              <a:rPr lang="en-US" sz="1200" spc="-1" dirty="0">
                <a:solidFill>
                  <a:srgbClr val="000000"/>
                </a:solidFill>
                <a:latin typeface="Corbel" panose="020B0503020204020204" pitchFamily="34" charset="0"/>
              </a:rPr>
              <a:t>Brute force</a:t>
            </a:r>
            <a:endParaRPr lang="en-US" sz="1200" spc="-1" dirty="0">
              <a:latin typeface="Corbel" panose="020B0503020204020204" pitchFamily="34" charset="0"/>
            </a:endParaRPr>
          </a:p>
        </p:txBody>
      </p:sp>
      <p:sp>
        <p:nvSpPr>
          <p:cNvPr id="1089" name="TextBox 1088">
            <a:extLst>
              <a:ext uri="{FF2B5EF4-FFF2-40B4-BE49-F238E27FC236}">
                <a16:creationId xmlns:a16="http://schemas.microsoft.com/office/drawing/2014/main" id="{59E96CA9-C390-FCED-96A3-E2449A49E4CC}"/>
              </a:ext>
            </a:extLst>
          </p:cNvPr>
          <p:cNvSpPr txBox="1"/>
          <p:nvPr/>
        </p:nvSpPr>
        <p:spPr>
          <a:xfrm>
            <a:off x="4775068" y="961499"/>
            <a:ext cx="3004349" cy="1200329"/>
          </a:xfrm>
          <a:prstGeom prst="rect">
            <a:avLst/>
          </a:prstGeom>
          <a:noFill/>
        </p:spPr>
        <p:txBody>
          <a:bodyPr wrap="none" rtlCol="0">
            <a:spAutoFit/>
          </a:bodyPr>
          <a:lstStyle/>
          <a:p>
            <a:r>
              <a:rPr lang="en-US" b="1" dirty="0">
                <a:latin typeface="Corbel" panose="020B0503020204020204" pitchFamily="34" charset="0"/>
              </a:rPr>
              <a:t>High-end FPGA</a:t>
            </a:r>
          </a:p>
          <a:p>
            <a:pPr marL="285750" indent="-285750">
              <a:buFont typeface="Arial" panose="020B0604020202020204" pitchFamily="34" charset="0"/>
              <a:buChar char="•"/>
            </a:pPr>
            <a:r>
              <a:rPr lang="en-US" dirty="0">
                <a:latin typeface="Corbel" panose="020B0503020204020204" pitchFamily="34" charset="0"/>
                <a:cs typeface="Calibri" panose="020F0502020204030204" pitchFamily="34" charset="0"/>
              </a:rPr>
              <a:t>Slow bitstream generation</a:t>
            </a:r>
          </a:p>
          <a:p>
            <a:pPr marL="285750" indent="-285750">
              <a:buFont typeface="Arial" panose="020B0604020202020204" pitchFamily="34" charset="0"/>
              <a:buChar char="•"/>
            </a:pPr>
            <a:r>
              <a:rPr lang="en-US" dirty="0">
                <a:latin typeface="Corbel" panose="020B0503020204020204" pitchFamily="34" charset="0"/>
                <a:cs typeface="Calibri" panose="020F0502020204030204" pitchFamily="34" charset="0"/>
              </a:rPr>
              <a:t>Expensive</a:t>
            </a:r>
          </a:p>
          <a:p>
            <a:pPr marL="285750" indent="-285750">
              <a:buFont typeface="Arial" panose="020B0604020202020204" pitchFamily="34" charset="0"/>
              <a:buChar char="•"/>
            </a:pPr>
            <a:r>
              <a:rPr lang="en-US" dirty="0">
                <a:latin typeface="Corbel" panose="020B0503020204020204" pitchFamily="34" charset="0"/>
                <a:cs typeface="Calibri" panose="020F0502020204030204" pitchFamily="34" charset="0"/>
              </a:rPr>
              <a:t>Not easily accessible</a:t>
            </a:r>
            <a:endParaRPr lang="en-US" dirty="0">
              <a:latin typeface="Calibri" panose="020F0502020204030204" pitchFamily="34" charset="0"/>
              <a:cs typeface="Calibri" panose="020F0502020204030204" pitchFamily="34" charset="0"/>
            </a:endParaRPr>
          </a:p>
        </p:txBody>
      </p:sp>
      <p:sp>
        <p:nvSpPr>
          <p:cNvPr id="2" name="Rounded Rectangle 1">
            <a:extLst>
              <a:ext uri="{FF2B5EF4-FFF2-40B4-BE49-F238E27FC236}">
                <a16:creationId xmlns:a16="http://schemas.microsoft.com/office/drawing/2014/main" id="{5A4DEC73-5EF4-ED72-A9A9-27695CE0F6C4}"/>
              </a:ext>
            </a:extLst>
          </p:cNvPr>
          <p:cNvSpPr/>
          <p:nvPr/>
        </p:nvSpPr>
        <p:spPr>
          <a:xfrm>
            <a:off x="1242670" y="5371865"/>
            <a:ext cx="6943523" cy="697584"/>
          </a:xfrm>
          <a:prstGeom prst="roundRect">
            <a:avLst/>
          </a:prstGeom>
          <a:solidFill>
            <a:srgbClr val="B40003"/>
          </a:solidFill>
          <a:ln w="28575">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orbel" panose="020B0503020204020204" pitchFamily="34" charset="0"/>
              </a:rPr>
              <a:t>Trained for Specific Environment</a:t>
            </a:r>
          </a:p>
        </p:txBody>
      </p:sp>
    </p:spTree>
    <p:extLst>
      <p:ext uri="{BB962C8B-B14F-4D97-AF65-F5344CB8AC3E}">
        <p14:creationId xmlns:p14="http://schemas.microsoft.com/office/powerpoint/2010/main" val="272347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8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 grpId="0" animBg="1"/>
      <p:bldP spid="1280" grpId="0" animBg="1"/>
      <p:bldP spid="74" grpId="0"/>
      <p:bldP spid="14" grpId="0"/>
      <p:bldP spid="73" grpId="0"/>
      <p:bldP spid="1086" grpId="0"/>
      <p:bldP spid="1051" grpId="0" animBg="1"/>
      <p:bldP spid="1054" grpId="0"/>
      <p:bldP spid="1055" grpId="0"/>
      <p:bldP spid="1087" grpId="0"/>
      <p:bldP spid="1089"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FB3F664-0706-B93F-56EE-C39451CF858F}"/>
              </a:ext>
            </a:extLst>
          </p:cNvPr>
          <p:cNvSpPr/>
          <p:nvPr/>
        </p:nvSpPr>
        <p:spPr>
          <a:xfrm>
            <a:off x="106176" y="2525579"/>
            <a:ext cx="8894763" cy="2144895"/>
          </a:xfrm>
          <a:prstGeom prst="roundRect">
            <a:avLst>
              <a:gd name="adj" fmla="val 6884"/>
            </a:avLst>
          </a:prstGeom>
          <a:solidFill>
            <a:schemeClr val="accent6">
              <a:lumMod val="20000"/>
              <a:lumOff val="8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ysClr val="windowText" lastClr="000000"/>
                </a:solidFill>
                <a:latin typeface="Corbel" panose="020B0503020204020204" pitchFamily="34" charset="0"/>
              </a:rPr>
              <a:t>Overcome limitations of traditional ML-based techniques to </a:t>
            </a:r>
            <a:r>
              <a:rPr lang="en-US" sz="3000" b="1" dirty="0">
                <a:solidFill>
                  <a:srgbClr val="C00000"/>
                </a:solidFill>
                <a:latin typeface="Corbel" panose="020B0503020204020204" pitchFamily="34" charset="0"/>
              </a:rPr>
              <a:t>provide accurate and fast prediction </a:t>
            </a:r>
            <a:r>
              <a:rPr lang="en-US" sz="3000" dirty="0">
                <a:solidFill>
                  <a:sysClr val="windowText" lastClr="000000"/>
                </a:solidFill>
                <a:latin typeface="Corbel" panose="020B0503020204020204" pitchFamily="34" charset="0"/>
              </a:rPr>
              <a:t>of </a:t>
            </a:r>
            <a:r>
              <a:rPr lang="en-US" sz="3000" b="1" dirty="0">
                <a:solidFill>
                  <a:srgbClr val="C00000"/>
                </a:solidFill>
                <a:latin typeface="Corbel" panose="020B0503020204020204" pitchFamily="34" charset="0"/>
              </a:rPr>
              <a:t>performance and resource usage </a:t>
            </a:r>
            <a:r>
              <a:rPr lang="en-US" sz="3000" dirty="0">
                <a:solidFill>
                  <a:schemeClr val="tx1"/>
                </a:solidFill>
                <a:latin typeface="Corbel" panose="020B0503020204020204" pitchFamily="34" charset="0"/>
              </a:rPr>
              <a:t>of accelerator implementation on an FPGA</a:t>
            </a:r>
          </a:p>
        </p:txBody>
      </p:sp>
      <p:sp>
        <p:nvSpPr>
          <p:cNvPr id="5" name="Rounded Rectangle 4">
            <a:extLst>
              <a:ext uri="{FF2B5EF4-FFF2-40B4-BE49-F238E27FC236}">
                <a16:creationId xmlns:a16="http://schemas.microsoft.com/office/drawing/2014/main" id="{DAF91F1C-A942-41EE-E17F-DFA308531A4D}"/>
              </a:ext>
            </a:extLst>
          </p:cNvPr>
          <p:cNvSpPr/>
          <p:nvPr/>
        </p:nvSpPr>
        <p:spPr>
          <a:xfrm>
            <a:off x="3290179" y="2064471"/>
            <a:ext cx="2562971" cy="615882"/>
          </a:xfrm>
          <a:prstGeom prst="roundRect">
            <a:avLst/>
          </a:prstGeom>
          <a:solidFill>
            <a:schemeClr val="accent6">
              <a:lumMod val="5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venir Book" panose="02000503020000020003" pitchFamily="2" charset="0"/>
              </a:rPr>
              <a:t>Our Goal</a:t>
            </a:r>
          </a:p>
        </p:txBody>
      </p:sp>
      <p:sp>
        <p:nvSpPr>
          <p:cNvPr id="2" name="Slide Number Placeholder 5">
            <a:extLst>
              <a:ext uri="{FF2B5EF4-FFF2-40B4-BE49-F238E27FC236}">
                <a16:creationId xmlns:a16="http://schemas.microsoft.com/office/drawing/2014/main" id="{D8BDDB93-2C14-FBDF-4C08-82262645A486}"/>
              </a:ext>
            </a:extLst>
          </p:cNvPr>
          <p:cNvSpPr txBox="1">
            <a:spLocks/>
          </p:cNvSpPr>
          <p:nvPr/>
        </p:nvSpPr>
        <p:spPr>
          <a:xfrm>
            <a:off x="7977054"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z="1400" smtClean="0">
                <a:latin typeface="Lato" panose="020F0502020204030203" pitchFamily="34" charset="77"/>
                <a:cs typeface="Segoe UI" panose="020B0502040204020203" pitchFamily="34" charset="0"/>
              </a:rPr>
              <a:pPr/>
              <a:t>7</a:t>
            </a:fld>
            <a:endParaRPr lang="en-US" dirty="0">
              <a:latin typeface="Lato" panose="020F0502020204030203" pitchFamily="34" charset="77"/>
              <a:cs typeface="Segoe UI" panose="020B0502040204020203" pitchFamily="34" charset="0"/>
            </a:endParaRPr>
          </a:p>
        </p:txBody>
      </p:sp>
      <p:pic>
        <p:nvPicPr>
          <p:cNvPr id="3" name="Picture 2" descr="safari.png">
            <a:extLst>
              <a:ext uri="{FF2B5EF4-FFF2-40B4-BE49-F238E27FC236}">
                <a16:creationId xmlns:a16="http://schemas.microsoft.com/office/drawing/2014/main" id="{FDECB1E1-BB06-A3A4-9C66-0E86151F5C96}"/>
              </a:ext>
            </a:extLst>
          </p:cNvPr>
          <p:cNvPicPr>
            <a:picLocks noChangeAspect="1"/>
          </p:cNvPicPr>
          <p:nvPr/>
        </p:nvPicPr>
        <p:blipFill>
          <a:blip r:embed="rId3" cstate="print"/>
          <a:stretch>
            <a:fillRect/>
          </a:stretch>
        </p:blipFill>
        <p:spPr>
          <a:xfrm>
            <a:off x="189560" y="6413144"/>
            <a:ext cx="1080120" cy="312522"/>
          </a:xfrm>
          <a:prstGeom prst="rect">
            <a:avLst/>
          </a:prstGeom>
        </p:spPr>
      </p:pic>
    </p:spTree>
    <p:extLst>
      <p:ext uri="{BB962C8B-B14F-4D97-AF65-F5344CB8AC3E}">
        <p14:creationId xmlns:p14="http://schemas.microsoft.com/office/powerpoint/2010/main" val="123603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ABE630-4151-074F-8263-49EFB5E0D497}"/>
              </a:ext>
            </a:extLst>
          </p:cNvPr>
          <p:cNvSpPr>
            <a:spLocks noGrp="1"/>
          </p:cNvSpPr>
          <p:nvPr>
            <p:ph type="title"/>
          </p:nvPr>
        </p:nvSpPr>
        <p:spPr/>
        <p:txBody>
          <a:bodyPr/>
          <a:lstStyle/>
          <a:p>
            <a:r>
              <a:rPr lang="en-US" sz="4000" dirty="0"/>
              <a:t>Our Proposal</a:t>
            </a:r>
          </a:p>
        </p:txBody>
      </p:sp>
      <p:sp>
        <p:nvSpPr>
          <p:cNvPr id="12" name="TextBox 11">
            <a:extLst>
              <a:ext uri="{FF2B5EF4-FFF2-40B4-BE49-F238E27FC236}">
                <a16:creationId xmlns:a16="http://schemas.microsoft.com/office/drawing/2014/main" id="{AB14BC19-14CB-C74A-8F2C-9DB36EC9727C}"/>
              </a:ext>
            </a:extLst>
          </p:cNvPr>
          <p:cNvSpPr txBox="1"/>
          <p:nvPr/>
        </p:nvSpPr>
        <p:spPr>
          <a:xfrm>
            <a:off x="3292514" y="3576394"/>
            <a:ext cx="2558970" cy="1015663"/>
          </a:xfrm>
          <a:prstGeom prst="rect">
            <a:avLst/>
          </a:prstGeom>
          <a:noFill/>
        </p:spPr>
        <p:txBody>
          <a:bodyPr wrap="none" rtlCol="0">
            <a:spAutoFit/>
          </a:bodyPr>
          <a:lstStyle/>
          <a:p>
            <a:r>
              <a:rPr lang="en-US" sz="6000" b="1" dirty="0">
                <a:latin typeface="Calibri" panose="020F0502020204030204" pitchFamily="34" charset="0"/>
                <a:cs typeface="Calibri" panose="020F0502020204030204" pitchFamily="34" charset="0"/>
              </a:rPr>
              <a:t>LEAPER</a:t>
            </a:r>
            <a:endParaRPr lang="en-US" sz="4400" b="1"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CFB2216-8DDA-B34B-BDD0-7A67AE10B2F9}"/>
              </a:ext>
            </a:extLst>
          </p:cNvPr>
          <p:cNvSpPr txBox="1"/>
          <p:nvPr/>
        </p:nvSpPr>
        <p:spPr>
          <a:xfrm>
            <a:off x="938957" y="4653894"/>
            <a:ext cx="7266085" cy="1477328"/>
          </a:xfrm>
          <a:prstGeom prst="rect">
            <a:avLst/>
          </a:prstGeom>
          <a:noFill/>
        </p:spPr>
        <p:txBody>
          <a:bodyPr wrap="square" rtlCol="0">
            <a:spAutoFit/>
          </a:bodyPr>
          <a:lstStyle/>
          <a:p>
            <a:pPr algn="ctr"/>
            <a:r>
              <a:rPr lang="en-US" sz="3000" b="1" dirty="0">
                <a:solidFill>
                  <a:srgbClr val="C00000"/>
                </a:solidFill>
                <a:latin typeface="Calibri" panose="020F0502020204030204" pitchFamily="34" charset="0"/>
                <a:cs typeface="Calibri" panose="020F0502020204030204" pitchFamily="34" charset="0"/>
              </a:rPr>
              <a:t>Transfer learning-based </a:t>
            </a:r>
            <a:r>
              <a:rPr lang="en-US" sz="3000" dirty="0">
                <a:latin typeface="Calibri" panose="020F0502020204030204" pitchFamily="34" charset="0"/>
                <a:cs typeface="Calibri" panose="020F0502020204030204" pitchFamily="34" charset="0"/>
              </a:rPr>
              <a:t>approach</a:t>
            </a:r>
            <a:r>
              <a:rPr lang="en-US" sz="3000" b="1" dirty="0">
                <a:solidFill>
                  <a:srgbClr val="C00000"/>
                </a:solidFill>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for </a:t>
            </a:r>
            <a:r>
              <a:rPr lang="en-US" sz="3000" b="1" dirty="0">
                <a:solidFill>
                  <a:srgbClr val="C00000"/>
                </a:solidFill>
                <a:latin typeface="Calibri" panose="020F0502020204030204" pitchFamily="34" charset="0"/>
                <a:cs typeface="Calibri" panose="020F0502020204030204" pitchFamily="34" charset="0"/>
              </a:rPr>
              <a:t>prediction of performance and            resource usage</a:t>
            </a:r>
            <a:r>
              <a:rPr lang="en-US" sz="3000" dirty="0">
                <a:latin typeface="Calibri" panose="020F0502020204030204" pitchFamily="34" charset="0"/>
                <a:cs typeface="Calibri" panose="020F0502020204030204" pitchFamily="34" charset="0"/>
              </a:rPr>
              <a:t> in an FPGA-based system</a:t>
            </a:r>
          </a:p>
        </p:txBody>
      </p:sp>
      <p:pic>
        <p:nvPicPr>
          <p:cNvPr id="3" name="Graphic 2" descr="Open hand with solid fill">
            <a:extLst>
              <a:ext uri="{FF2B5EF4-FFF2-40B4-BE49-F238E27FC236}">
                <a16:creationId xmlns:a16="http://schemas.microsoft.com/office/drawing/2014/main" id="{C2872A46-E186-6AE0-5571-C56BF3729B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26425" y="2031748"/>
            <a:ext cx="1256950" cy="1256950"/>
          </a:xfrm>
          <a:prstGeom prst="rect">
            <a:avLst/>
          </a:prstGeom>
        </p:spPr>
      </p:pic>
      <p:pic>
        <p:nvPicPr>
          <p:cNvPr id="7" name="Graphic 6" descr="Gears with solid fill">
            <a:extLst>
              <a:ext uri="{FF2B5EF4-FFF2-40B4-BE49-F238E27FC236}">
                <a16:creationId xmlns:a16="http://schemas.microsoft.com/office/drawing/2014/main" id="{3910AF4A-207A-BD6E-5A8B-73282EC2E7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08572" y="1630177"/>
            <a:ext cx="863427" cy="863427"/>
          </a:xfrm>
          <a:prstGeom prst="rect">
            <a:avLst/>
          </a:prstGeom>
        </p:spPr>
      </p:pic>
      <p:cxnSp>
        <p:nvCxnSpPr>
          <p:cNvPr id="10" name="Curved Connector 9">
            <a:extLst>
              <a:ext uri="{FF2B5EF4-FFF2-40B4-BE49-F238E27FC236}">
                <a16:creationId xmlns:a16="http://schemas.microsoft.com/office/drawing/2014/main" id="{3AD60D0E-C00F-F6F9-06FB-7DA3034CC570}"/>
              </a:ext>
            </a:extLst>
          </p:cNvPr>
          <p:cNvCxnSpPr>
            <a:cxnSpLocks/>
          </p:cNvCxnSpPr>
          <p:nvPr/>
        </p:nvCxnSpPr>
        <p:spPr>
          <a:xfrm>
            <a:off x="4610099" y="2099991"/>
            <a:ext cx="406401" cy="719409"/>
          </a:xfrm>
          <a:prstGeom prst="curvedConnector2">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Open hand with solid fill">
            <a:extLst>
              <a:ext uri="{FF2B5EF4-FFF2-40B4-BE49-F238E27FC236}">
                <a16:creationId xmlns:a16="http://schemas.microsoft.com/office/drawing/2014/main" id="{4A6AE93E-4A89-9DE2-4EA9-5DD0DF8AFC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407801" y="2444624"/>
            <a:ext cx="1256950" cy="1256950"/>
          </a:xfrm>
          <a:prstGeom prst="rect">
            <a:avLst/>
          </a:prstGeom>
        </p:spPr>
      </p:pic>
    </p:spTree>
    <p:extLst>
      <p:ext uri="{BB962C8B-B14F-4D97-AF65-F5344CB8AC3E}">
        <p14:creationId xmlns:p14="http://schemas.microsoft.com/office/powerpoint/2010/main" val="158257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2A811C-2FA6-1975-7AB7-C7F43348420A}"/>
              </a:ext>
            </a:extLst>
          </p:cNvPr>
          <p:cNvSpPr>
            <a:spLocks noGrp="1"/>
          </p:cNvSpPr>
          <p:nvPr>
            <p:ph type="title"/>
          </p:nvPr>
        </p:nvSpPr>
        <p:spPr/>
        <p:txBody>
          <a:bodyPr/>
          <a:lstStyle/>
          <a:p>
            <a:r>
              <a:rPr lang="en-CH" dirty="0"/>
              <a:t>Transfer Learning</a:t>
            </a:r>
          </a:p>
        </p:txBody>
      </p:sp>
      <p:sp>
        <p:nvSpPr>
          <p:cNvPr id="6" name="Content Placeholder 5">
            <a:extLst>
              <a:ext uri="{FF2B5EF4-FFF2-40B4-BE49-F238E27FC236}">
                <a16:creationId xmlns:a16="http://schemas.microsoft.com/office/drawing/2014/main" id="{6E7424A8-515A-33E8-FF59-6ED51EF79907}"/>
              </a:ext>
            </a:extLst>
          </p:cNvPr>
          <p:cNvSpPr>
            <a:spLocks noGrp="1"/>
          </p:cNvSpPr>
          <p:nvPr>
            <p:ph idx="1"/>
          </p:nvPr>
        </p:nvSpPr>
        <p:spPr/>
        <p:txBody>
          <a:bodyPr/>
          <a:lstStyle/>
          <a:p>
            <a:r>
              <a:rPr lang="en-CH" dirty="0"/>
              <a:t>Transfer knowledge </a:t>
            </a:r>
            <a:r>
              <a:rPr lang="en-CH" b="1" dirty="0">
                <a:solidFill>
                  <a:schemeClr val="accent2">
                    <a:lumMod val="75000"/>
                  </a:schemeClr>
                </a:solidFill>
              </a:rPr>
              <a:t>from previous experiences to solve new tasks</a:t>
            </a:r>
          </a:p>
          <a:p>
            <a:pPr>
              <a:lnSpc>
                <a:spcPct val="60000"/>
              </a:lnSpc>
              <a:spcBef>
                <a:spcPts val="0"/>
              </a:spcBef>
            </a:pPr>
            <a:endParaRPr lang="en-CH" dirty="0"/>
          </a:p>
          <a:p>
            <a:r>
              <a:rPr lang="en-CH" dirty="0"/>
              <a:t>Similar to humans, algorithms can learn from experiences</a:t>
            </a:r>
          </a:p>
          <a:p>
            <a:pPr>
              <a:lnSpc>
                <a:spcPct val="60000"/>
              </a:lnSpc>
              <a:spcBef>
                <a:spcPts val="0"/>
              </a:spcBef>
            </a:pPr>
            <a:endParaRPr lang="en-CH" dirty="0"/>
          </a:p>
          <a:p>
            <a:r>
              <a:rPr lang="en-CH" b="1" dirty="0">
                <a:solidFill>
                  <a:schemeClr val="accent2">
                    <a:lumMod val="75000"/>
                  </a:schemeClr>
                </a:solidFill>
              </a:rPr>
              <a:t>Rather than learning from scratch</a:t>
            </a:r>
          </a:p>
        </p:txBody>
      </p:sp>
      <p:pic>
        <p:nvPicPr>
          <p:cNvPr id="2050" name="Picture 2" descr="Transfer Learning –Deep Learning for Everyone - DataScienceCentral.com">
            <a:extLst>
              <a:ext uri="{FF2B5EF4-FFF2-40B4-BE49-F238E27FC236}">
                <a16:creationId xmlns:a16="http://schemas.microsoft.com/office/drawing/2014/main" id="{0E944DAD-D640-CFB1-BB88-A71E9BF46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004" y="3784209"/>
            <a:ext cx="4776616" cy="307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9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846AF6C8-510F-B843-927B-D228E6D21AE1}" vid="{401B834B-21C8-DD47-A919-8F9510F717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{DA3DCFB4-9847-D34B-A73B-734A654CEF15}tf16401378</Template>
  <TotalTime>29076</TotalTime>
  <Words>3217</Words>
  <Application>Microsoft Macintosh PowerPoint</Application>
  <PresentationFormat>On-screen Show (4:3)</PresentationFormat>
  <Paragraphs>464</Paragraphs>
  <Slides>35</Slides>
  <Notes>34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Arial</vt:lpstr>
      <vt:lpstr>Avenir Book</vt:lpstr>
      <vt:lpstr>Calibri</vt:lpstr>
      <vt:lpstr>Cambria</vt:lpstr>
      <vt:lpstr>Consolas</vt:lpstr>
      <vt:lpstr>Corbel</vt:lpstr>
      <vt:lpstr>Lato</vt:lpstr>
      <vt:lpstr>Lato Black</vt:lpstr>
      <vt:lpstr>LinLibertineT</vt:lpstr>
      <vt:lpstr>LinLibertineTB</vt:lpstr>
      <vt:lpstr>LinLibertineTI</vt:lpstr>
      <vt:lpstr>Palatino Linotype</vt:lpstr>
      <vt:lpstr>Tahoma</vt:lpstr>
      <vt:lpstr>Office Theme</vt:lpstr>
      <vt:lpstr>PowerPoint Presentation</vt:lpstr>
      <vt:lpstr>Executive Summary</vt:lpstr>
      <vt:lpstr>Talk Outline</vt:lpstr>
      <vt:lpstr>Wide Adoption of FPGAs</vt:lpstr>
      <vt:lpstr>The Key Problem</vt:lpstr>
      <vt:lpstr>Traditional ML-Based Approach</vt:lpstr>
      <vt:lpstr>PowerPoint Presentation</vt:lpstr>
      <vt:lpstr>Our Proposal</vt:lpstr>
      <vt:lpstr>Transfer Learning</vt:lpstr>
      <vt:lpstr>LEAPER</vt:lpstr>
      <vt:lpstr>Talk Outline</vt:lpstr>
      <vt:lpstr>LEAPER: Implementation</vt:lpstr>
      <vt:lpstr>Base Model Building</vt:lpstr>
      <vt:lpstr>Phase 1: LLVM Analyzer </vt:lpstr>
      <vt:lpstr>Phase 2: Accelerator Generation</vt:lpstr>
      <vt:lpstr>Phase 3: Base Model Training</vt:lpstr>
      <vt:lpstr>Target Model Building via Transfer Learning</vt:lpstr>
      <vt:lpstr>Phase 1: LLVM Analyzer </vt:lpstr>
      <vt:lpstr>Phase 2: Accelerator Generation</vt:lpstr>
      <vt:lpstr>Phase 3: Target Model Training</vt:lpstr>
      <vt:lpstr>Phase 3: Target Model Training</vt:lpstr>
      <vt:lpstr>Talk Outline</vt:lpstr>
      <vt:lpstr>Evaluation Methodology (1/2)</vt:lpstr>
      <vt:lpstr>Evaluation Methodology (2/2)</vt:lpstr>
      <vt:lpstr>Performance Prediction: Transfer From Edge to Cloud</vt:lpstr>
      <vt:lpstr>Performance Prediction: Transfer From Edge to Cloud</vt:lpstr>
      <vt:lpstr>PowerPoint Presentation</vt:lpstr>
      <vt:lpstr>PowerPoint Presentation</vt:lpstr>
      <vt:lpstr>Prediction Comparison: Unseen Accelerator Optimizations</vt:lpstr>
      <vt:lpstr>Prediction Comparison: Unseen Accelerator Optimizations</vt:lpstr>
      <vt:lpstr>More in the Paper </vt:lpstr>
      <vt:lpstr>More in the Paper </vt:lpstr>
      <vt:lpstr>Talk Outline</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Bera</dc:creator>
  <cp:lastModifiedBy>Singh, Gagandeep</cp:lastModifiedBy>
  <cp:revision>1918</cp:revision>
  <dcterms:created xsi:type="dcterms:W3CDTF">2021-09-25T16:16:41Z</dcterms:created>
  <dcterms:modified xsi:type="dcterms:W3CDTF">2023-03-06T17:12:49Z</dcterms:modified>
</cp:coreProperties>
</file>