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67275" cy="42794238"/>
  <p:notesSz cx="6858000" cy="9144000"/>
  <p:defaultTextStyle>
    <a:defPPr>
      <a:defRPr lang="en-US"/>
    </a:defPPr>
    <a:lvl1pPr marL="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743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487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231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9752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37190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4628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2066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99504" algn="l" defTabSz="4174876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9">
          <p15:clr>
            <a:srgbClr val="A4A3A4"/>
          </p15:clr>
        </p15:guide>
        <p15:guide id="2" pos="953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 Zeke" initials="WZ" lastIdx="1" clrIdx="0">
    <p:extLst>
      <p:ext uri="{19B8F6BF-5375-455C-9EA6-DF929625EA0E}">
        <p15:presenceInfo xmlns:p15="http://schemas.microsoft.com/office/powerpoint/2012/main" userId="Wang  Zeke" providerId="None"/>
      </p:ext>
    </p:extLst>
  </p:cmAuthor>
  <p:cmAuthor id="2" name="Zeke Wang" initials="ZW" lastIdx="2" clrIdx="1">
    <p:extLst>
      <p:ext uri="{19B8F6BF-5375-455C-9EA6-DF929625EA0E}">
        <p15:presenceInfo xmlns:p15="http://schemas.microsoft.com/office/powerpoint/2012/main" userId="1d7b475d0c3e7f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36A1B"/>
    <a:srgbClr val="FFFF99"/>
    <a:srgbClr val="FFFFFF"/>
    <a:srgbClr val="000000"/>
    <a:srgbClr val="F7964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34" autoAdjust="0"/>
    <p:restoredTop sz="94660"/>
  </p:normalViewPr>
  <p:slideViewPr>
    <p:cSldViewPr>
      <p:cViewPr>
        <p:scale>
          <a:sx n="40" d="100"/>
          <a:sy n="40" d="100"/>
        </p:scale>
        <p:origin x="488" y="176"/>
      </p:cViewPr>
      <p:guideLst>
        <p:guide orient="horz" pos="13479"/>
        <p:guide pos="95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13293954"/>
            <a:ext cx="25727184" cy="91730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0091" y="24250068"/>
            <a:ext cx="21187093" cy="109363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4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43774" y="1713757"/>
            <a:ext cx="6810137" cy="36513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364" y="1713757"/>
            <a:ext cx="19925956" cy="365137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906" y="27499264"/>
            <a:ext cx="25727184" cy="8499411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0906" y="18138027"/>
            <a:ext cx="25727184" cy="9361236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7438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487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231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975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719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462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206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995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364" y="9985325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5865" y="9985325"/>
            <a:ext cx="13368046" cy="28242219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579176"/>
            <a:ext cx="13373303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364" y="13571321"/>
            <a:ext cx="13373303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5357" y="9579176"/>
            <a:ext cx="13378556" cy="3992145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7438" indent="0">
              <a:buNone/>
              <a:defRPr sz="9100" b="1"/>
            </a:lvl2pPr>
            <a:lvl3pPr marL="4174876" indent="0">
              <a:buNone/>
              <a:defRPr sz="8200" b="1"/>
            </a:lvl3pPr>
            <a:lvl4pPr marL="6262314" indent="0">
              <a:buNone/>
              <a:defRPr sz="7300" b="1"/>
            </a:lvl4pPr>
            <a:lvl5pPr marL="8349752" indent="0">
              <a:buNone/>
              <a:defRPr sz="7300" b="1"/>
            </a:lvl5pPr>
            <a:lvl6pPr marL="10437190" indent="0">
              <a:buNone/>
              <a:defRPr sz="7300" b="1"/>
            </a:lvl6pPr>
            <a:lvl7pPr marL="12524628" indent="0">
              <a:buNone/>
              <a:defRPr sz="7300" b="1"/>
            </a:lvl7pPr>
            <a:lvl8pPr marL="14612066" indent="0">
              <a:buNone/>
              <a:defRPr sz="7300" b="1"/>
            </a:lvl8pPr>
            <a:lvl9pPr marL="16699504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5357" y="13571321"/>
            <a:ext cx="13378556" cy="24656220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65" y="1703845"/>
            <a:ext cx="9957725" cy="72512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3664" y="1703848"/>
            <a:ext cx="16920247" cy="36523697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365" y="8955093"/>
            <a:ext cx="9957725" cy="29272451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2598" y="29955967"/>
            <a:ext cx="18160365" cy="353647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2598" y="3823744"/>
            <a:ext cx="18160365" cy="25676543"/>
          </a:xfrm>
        </p:spPr>
        <p:txBody>
          <a:bodyPr/>
          <a:lstStyle>
            <a:lvl1pPr marL="0" indent="0">
              <a:buNone/>
              <a:defRPr sz="14600"/>
            </a:lvl1pPr>
            <a:lvl2pPr marL="2087438" indent="0">
              <a:buNone/>
              <a:defRPr sz="12800"/>
            </a:lvl2pPr>
            <a:lvl3pPr marL="4174876" indent="0">
              <a:buNone/>
              <a:defRPr sz="11000"/>
            </a:lvl3pPr>
            <a:lvl4pPr marL="6262314" indent="0">
              <a:buNone/>
              <a:defRPr sz="9100"/>
            </a:lvl4pPr>
            <a:lvl5pPr marL="8349752" indent="0">
              <a:buNone/>
              <a:defRPr sz="9100"/>
            </a:lvl5pPr>
            <a:lvl6pPr marL="10437190" indent="0">
              <a:buNone/>
              <a:defRPr sz="9100"/>
            </a:lvl6pPr>
            <a:lvl7pPr marL="12524628" indent="0">
              <a:buNone/>
              <a:defRPr sz="9100"/>
            </a:lvl7pPr>
            <a:lvl8pPr marL="14612066" indent="0">
              <a:buNone/>
              <a:defRPr sz="9100"/>
            </a:lvl8pPr>
            <a:lvl9pPr marL="16699504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76"/>
          </a:xfrm>
        </p:spPr>
        <p:txBody>
          <a:bodyPr/>
          <a:lstStyle>
            <a:lvl1pPr marL="0" indent="0">
              <a:buNone/>
              <a:defRPr sz="6400"/>
            </a:lvl1pPr>
            <a:lvl2pPr marL="2087438" indent="0">
              <a:buNone/>
              <a:defRPr sz="5500"/>
            </a:lvl2pPr>
            <a:lvl3pPr marL="4174876" indent="0">
              <a:buNone/>
              <a:defRPr sz="4600"/>
            </a:lvl3pPr>
            <a:lvl4pPr marL="6262314" indent="0">
              <a:buNone/>
              <a:defRPr sz="4100"/>
            </a:lvl4pPr>
            <a:lvl5pPr marL="8349752" indent="0">
              <a:buNone/>
              <a:defRPr sz="4100"/>
            </a:lvl5pPr>
            <a:lvl6pPr marL="10437190" indent="0">
              <a:buNone/>
              <a:defRPr sz="4100"/>
            </a:lvl6pPr>
            <a:lvl7pPr marL="12524628" indent="0">
              <a:buNone/>
              <a:defRPr sz="4100"/>
            </a:lvl7pPr>
            <a:lvl8pPr marL="14612066" indent="0">
              <a:buNone/>
              <a:defRPr sz="4100"/>
            </a:lvl8pPr>
            <a:lvl9pPr marL="16699504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364" y="1713754"/>
            <a:ext cx="27240548" cy="7132373"/>
          </a:xfrm>
          <a:prstGeom prst="rect">
            <a:avLst/>
          </a:prstGeom>
        </p:spPr>
        <p:txBody>
          <a:bodyPr vert="horz" lIns="417488" tIns="208744" rIns="417488" bIns="2087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364" y="9985325"/>
            <a:ext cx="27240548" cy="28242219"/>
          </a:xfrm>
          <a:prstGeom prst="rect">
            <a:avLst/>
          </a:prstGeom>
        </p:spPr>
        <p:txBody>
          <a:bodyPr vert="horz" lIns="417488" tIns="208744" rIns="417488" bIns="2087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364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9D822-C782-443E-9B82-77EF64229C75}" type="datetimeFigureOut">
              <a:rPr lang="en-US" smtClean="0"/>
              <a:pPr/>
              <a:t>1/1/19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1319" y="39663922"/>
            <a:ext cx="9584637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91547" y="39663922"/>
            <a:ext cx="7062364" cy="2278397"/>
          </a:xfrm>
          <a:prstGeom prst="rect">
            <a:avLst/>
          </a:prstGeom>
        </p:spPr>
        <p:txBody>
          <a:bodyPr vert="horz" lIns="417488" tIns="208744" rIns="417488" bIns="208744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8D37-59E5-4F89-847B-3ECE24436B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4876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5579" indent="-1565579" algn="l" defTabSz="4174876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087" indent="-1304649" algn="l" defTabSz="4174876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859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6033" indent="-1043719" algn="l" defTabSz="4174876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3471" indent="-1043719" algn="l" defTabSz="4174876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0909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68347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5785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3223" indent="-1043719" algn="l" defTabSz="4174876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43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487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231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9752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7190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4628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2066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99504" algn="l" defTabSz="4174876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tif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png"/><Relationship Id="rId5" Type="http://schemas.openxmlformats.org/officeDocument/2006/relationships/image" Target="../media/image4.tiff"/><Relationship Id="rId15" Type="http://schemas.openxmlformats.org/officeDocument/2006/relationships/image" Target="../media/image14.png"/><Relationship Id="rId10" Type="http://schemas.openxmlformats.org/officeDocument/2006/relationships/image" Target="../media/image9.tiff"/><Relationship Id="rId4" Type="http://schemas.openxmlformats.org/officeDocument/2006/relationships/image" Target="../media/image3.png"/><Relationship Id="rId9" Type="http://schemas.openxmlformats.org/officeDocument/2006/relationships/image" Target="../media/image8.tiff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roup 282"/>
          <p:cNvGrpSpPr/>
          <p:nvPr/>
        </p:nvGrpSpPr>
        <p:grpSpPr>
          <a:xfrm>
            <a:off x="-30163" y="11492435"/>
            <a:ext cx="30326912" cy="18576416"/>
            <a:chOff x="121192" y="6728969"/>
            <a:chExt cx="30367562" cy="19524864"/>
          </a:xfrm>
        </p:grpSpPr>
        <p:sp>
          <p:nvSpPr>
            <p:cNvPr id="9" name="Rectangle 8"/>
            <p:cNvSpPr/>
            <p:nvPr/>
          </p:nvSpPr>
          <p:spPr>
            <a:xfrm>
              <a:off x="221479" y="11166233"/>
              <a:ext cx="30267275" cy="1508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21192" y="6728969"/>
              <a:ext cx="30267275" cy="457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1479" y="7311744"/>
              <a:ext cx="16703122" cy="108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7200" b="1" dirty="0" err="1">
                  <a:solidFill>
                    <a:srgbClr val="7030A0"/>
                  </a:solidFill>
                </a:rPr>
                <a:t>MLWeaving</a:t>
              </a:r>
              <a:r>
                <a:rPr lang="en-US" sz="7200" b="1" dirty="0">
                  <a:solidFill>
                    <a:srgbClr val="7030A0"/>
                  </a:solidFill>
                </a:rPr>
                <a:t>: Software/Hardware Co-design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-30163" y="3500632"/>
            <a:ext cx="30267275" cy="79691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0934878"/>
            <a:ext cx="30267275" cy="1859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-30163" y="9090904"/>
            <a:ext cx="12198124" cy="10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b="1" dirty="0">
                <a:solidFill>
                  <a:srgbClr val="7030A0"/>
                </a:solidFill>
              </a:rPr>
              <a:t>Our Approach (</a:t>
            </a:r>
            <a:r>
              <a:rPr lang="en-US" sz="7200" b="1" dirty="0" err="1">
                <a:solidFill>
                  <a:srgbClr val="7030A0"/>
                </a:solidFill>
              </a:rPr>
              <a:t>MLWwaving</a:t>
            </a:r>
            <a:r>
              <a:rPr lang="en-US" sz="7200" b="1" dirty="0">
                <a:solidFill>
                  <a:srgbClr val="7030A0"/>
                </a:solidFill>
              </a:rPr>
              <a:t>):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29420468"/>
            <a:ext cx="30267275" cy="13192138"/>
            <a:chOff x="0" y="5298197"/>
            <a:chExt cx="30267275" cy="1363090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0" y="5420447"/>
              <a:ext cx="30267275" cy="135086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5298197"/>
              <a:ext cx="30267275" cy="3871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11815" y="30024857"/>
            <a:ext cx="5910765" cy="102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b="1" dirty="0"/>
              <a:t>Experiment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33968" y="30939341"/>
            <a:ext cx="18753147" cy="3785652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/>
          </a:p>
        </p:txBody>
      </p:sp>
      <p:sp>
        <p:nvSpPr>
          <p:cNvPr id="169" name="TextBox 168"/>
          <p:cNvSpPr txBox="1"/>
          <p:nvPr/>
        </p:nvSpPr>
        <p:spPr>
          <a:xfrm>
            <a:off x="1341436" y="41733589"/>
            <a:ext cx="7981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(a) Time vs. Precision</a:t>
            </a:r>
            <a:endParaRPr lang="en-US" sz="5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2237" y="30922119"/>
            <a:ext cx="17524017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914400" indent="-914400">
              <a:buFont typeface="Wingdings" pitchFamily="2" charset="2"/>
              <a:buChar char="§"/>
            </a:pPr>
            <a:r>
              <a:rPr lang="en-US" sz="4400" b="1" dirty="0"/>
              <a:t>Hardware</a:t>
            </a:r>
            <a:r>
              <a:rPr lang="en-US" sz="4400" dirty="0"/>
              <a:t>: an Intel Broadwell CPU (14 cores, 35MB LLC, 60 GB/s memory bandwidth) and an Intel </a:t>
            </a:r>
            <a:r>
              <a:rPr lang="en-US" sz="4400" dirty="0" err="1"/>
              <a:t>Arria</a:t>
            </a:r>
            <a:r>
              <a:rPr lang="en-US" sz="4400" dirty="0"/>
              <a:t> 10 FPGA (directly access the CPU memory via one QPI and two PCIe, with memory bandwidth: 15GB/s.  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4400" b="1" dirty="0"/>
              <a:t>Dataset</a:t>
            </a:r>
            <a:r>
              <a:rPr lang="en-US" sz="4400" dirty="0"/>
              <a:t>: Epsilon (40,000 samples, 2000 features). </a:t>
            </a:r>
          </a:p>
          <a:p>
            <a:pPr marL="742950" indent="-742950">
              <a:buFont typeface="Wingdings" pitchFamily="2" charset="2"/>
              <a:buChar char="§"/>
            </a:pPr>
            <a:r>
              <a:rPr lang="en-US" sz="4400" b="1" dirty="0" err="1"/>
              <a:t>Hogwild</a:t>
            </a:r>
            <a:r>
              <a:rPr lang="en-US" sz="4400" b="1" dirty="0"/>
              <a:t> (</a:t>
            </a:r>
            <a:r>
              <a:rPr lang="en-US" sz="4400" b="1" dirty="0" err="1"/>
              <a:t>ModelAverage</a:t>
            </a:r>
            <a:r>
              <a:rPr lang="en-US" sz="4400" b="1" dirty="0"/>
              <a:t>)</a:t>
            </a:r>
            <a:r>
              <a:rPr lang="en-US" sz="4400" dirty="0"/>
              <a:t>: state-of-the-art parallel implementations of SGD on CPUs, using 14 cores, AVX2 and 8-bit dataset.</a:t>
            </a:r>
          </a:p>
        </p:txBody>
      </p:sp>
      <p:grpSp>
        <p:nvGrpSpPr>
          <p:cNvPr id="282" name="Group 281"/>
          <p:cNvGrpSpPr/>
          <p:nvPr/>
        </p:nvGrpSpPr>
        <p:grpSpPr>
          <a:xfrm>
            <a:off x="0" y="-15081"/>
            <a:ext cx="30267275" cy="3538001"/>
            <a:chOff x="0" y="-15081"/>
            <a:chExt cx="30267275" cy="4648463"/>
          </a:xfrm>
        </p:grpSpPr>
        <p:sp>
          <p:nvSpPr>
            <p:cNvPr id="164" name="TextBox 163"/>
            <p:cNvSpPr txBox="1"/>
            <p:nvPr/>
          </p:nvSpPr>
          <p:spPr>
            <a:xfrm>
              <a:off x="0" y="-15081"/>
              <a:ext cx="30267275" cy="4648463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1200" b="1" dirty="0"/>
            </a:p>
            <a:p>
              <a:pPr algn="ctr"/>
              <a:r>
                <a:rPr lang="en-US" dirty="0" err="1">
                  <a:latin typeface="+mj-lt"/>
                </a:rPr>
                <a:t>MLWeaving:A</a:t>
              </a:r>
              <a:r>
                <a:rPr lang="en-US" dirty="0">
                  <a:latin typeface="+mj-lt"/>
                </a:rPr>
                <a:t> One-Size-Fits-All </a:t>
              </a:r>
            </a:p>
            <a:p>
              <a:pPr algn="ctr"/>
              <a:r>
                <a:rPr lang="en-US" dirty="0">
                  <a:latin typeface="+mj-lt"/>
                </a:rPr>
                <a:t>System for Any-precision Learning</a:t>
              </a:r>
            </a:p>
            <a:p>
              <a:pPr algn="ctr"/>
              <a:endParaRPr lang="en-US" sz="1200" b="1" dirty="0">
                <a:latin typeface="+mj-lt"/>
              </a:endParaRPr>
            </a:p>
            <a:p>
              <a:pPr algn="ctr"/>
              <a:r>
                <a:rPr lang="en-US" sz="4200" b="1" dirty="0">
                  <a:latin typeface="+mj-lt"/>
                </a:rPr>
                <a:t>Zeke Wang, </a:t>
              </a:r>
              <a:r>
                <a:rPr lang="en-US" sz="4200" b="1" dirty="0" err="1">
                  <a:latin typeface="+mj-lt"/>
                </a:rPr>
                <a:t>Kaan</a:t>
              </a:r>
              <a:r>
                <a:rPr lang="en-US" sz="4200" b="1" dirty="0">
                  <a:latin typeface="+mj-lt"/>
                </a:rPr>
                <a:t> Kara, </a:t>
              </a:r>
              <a:r>
                <a:rPr lang="en-US" sz="4200" b="1" dirty="0" err="1">
                  <a:latin typeface="+mj-lt"/>
                </a:rPr>
                <a:t>Hantian</a:t>
              </a:r>
              <a:r>
                <a:rPr lang="en-US" sz="4200" b="1" dirty="0">
                  <a:latin typeface="+mj-lt"/>
                </a:rPr>
                <a:t> Zhang, Gustavo Alonso, </a:t>
              </a:r>
              <a:r>
                <a:rPr lang="en-US" sz="4200" b="1" dirty="0" err="1">
                  <a:latin typeface="+mj-lt"/>
                </a:rPr>
                <a:t>Onur</a:t>
              </a:r>
              <a:r>
                <a:rPr lang="en-US" sz="4200" b="1" dirty="0">
                  <a:latin typeface="+mj-lt"/>
                </a:rPr>
                <a:t> </a:t>
              </a:r>
              <a:r>
                <a:rPr lang="en-US" sz="4200" b="1" dirty="0" err="1">
                  <a:latin typeface="+mj-lt"/>
                </a:rPr>
                <a:t>Mutlu</a:t>
              </a:r>
              <a:r>
                <a:rPr lang="en-US" sz="4200" b="1" dirty="0">
                  <a:latin typeface="+mj-lt"/>
                </a:rPr>
                <a:t>, Ce Zhang</a:t>
              </a:r>
            </a:p>
            <a:p>
              <a:pPr algn="ctr"/>
              <a:endParaRPr lang="en-US" sz="1200" b="1" dirty="0"/>
            </a:p>
            <a:p>
              <a:pPr algn="ctr"/>
              <a:endParaRPr lang="en-US" sz="1200" b="1" dirty="0"/>
            </a:p>
          </p:txBody>
        </p:sp>
        <p:pic>
          <p:nvPicPr>
            <p:cNvPr id="268" name="Picture 6" descr="H:\histogram-paper\poster\eth_logo_kurz_pos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106437" y="365919"/>
              <a:ext cx="3886200" cy="633919"/>
            </a:xfrm>
            <a:prstGeom prst="rect">
              <a:avLst/>
            </a:prstGeom>
            <a:noFill/>
          </p:spPr>
        </p:pic>
      </p:grpSp>
      <p:pic>
        <p:nvPicPr>
          <p:cNvPr id="262" name="Picture 5"/>
          <p:cNvPicPr>
            <a:picLocks noChangeAspect="1" noChangeArrowheads="1"/>
          </p:cNvPicPr>
          <p:nvPr/>
        </p:nvPicPr>
        <p:blipFill>
          <a:blip r:embed="rId3"/>
          <a:srcRect t="4584" b="9692"/>
          <a:stretch>
            <a:fillRect/>
          </a:stretch>
        </p:blipFill>
        <p:spPr bwMode="auto">
          <a:xfrm>
            <a:off x="122236" y="160638"/>
            <a:ext cx="4191001" cy="305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" name="TextBox 265"/>
          <p:cNvSpPr txBox="1"/>
          <p:nvPr/>
        </p:nvSpPr>
        <p:spPr>
          <a:xfrm>
            <a:off x="4676" y="5217656"/>
            <a:ext cx="88796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b="1" dirty="0"/>
              <a:t>Existing Approach:</a:t>
            </a:r>
          </a:p>
        </p:txBody>
      </p:sp>
      <p:sp>
        <p:nvSpPr>
          <p:cNvPr id="270" name="TextBox 269"/>
          <p:cNvSpPr txBox="1"/>
          <p:nvPr/>
        </p:nvSpPr>
        <p:spPr>
          <a:xfrm>
            <a:off x="1874837" y="13447256"/>
            <a:ext cx="12889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1" dirty="0" err="1">
                <a:solidFill>
                  <a:srgbClr val="7030A0"/>
                </a:solidFill>
              </a:rPr>
              <a:t>MLWeaving</a:t>
            </a:r>
            <a:r>
              <a:rPr lang="en-US" sz="6000" b="1" i="1" dirty="0">
                <a:solidFill>
                  <a:srgbClr val="7030A0"/>
                </a:solidFill>
              </a:rPr>
              <a:t> memory layout (software)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9723437" y="41742519"/>
            <a:ext cx="9331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(b) Memory traffic vs. Precision</a:t>
            </a:r>
            <a:endParaRPr lang="en-US" sz="5400" dirty="0"/>
          </a:p>
        </p:txBody>
      </p:sp>
      <p:sp>
        <p:nvSpPr>
          <p:cNvPr id="274" name="Rounded Rectangle 273"/>
          <p:cNvSpPr/>
          <p:nvPr/>
        </p:nvSpPr>
        <p:spPr>
          <a:xfrm>
            <a:off x="168047" y="9967119"/>
            <a:ext cx="18242190" cy="138512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i="1" dirty="0">
                <a:solidFill>
                  <a:schemeClr val="tx2"/>
                </a:solidFill>
              </a:rPr>
              <a:t>One hardware design and one memory layout for any precision. </a:t>
            </a:r>
          </a:p>
        </p:txBody>
      </p:sp>
      <p:sp>
        <p:nvSpPr>
          <p:cNvPr id="275" name="Rectangle 274"/>
          <p:cNvSpPr/>
          <p:nvPr/>
        </p:nvSpPr>
        <p:spPr>
          <a:xfrm>
            <a:off x="17848421" y="31303119"/>
            <a:ext cx="12388692" cy="37856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800" dirty="0"/>
              <a:t>1, </a:t>
            </a:r>
            <a:r>
              <a:rPr lang="en-US" sz="4800" dirty="0" err="1"/>
              <a:t>MLWeaving</a:t>
            </a:r>
            <a:r>
              <a:rPr lang="en-US" sz="4800" dirty="0"/>
              <a:t> can roughly achieve linear speedup (time or memory traffic), when a lower number of bits is used, as shown in Figures a, b. </a:t>
            </a:r>
          </a:p>
          <a:p>
            <a:r>
              <a:rPr lang="en-US" sz="4800" dirty="0"/>
              <a:t>2, </a:t>
            </a:r>
            <a:r>
              <a:rPr lang="en-US" sz="4800" dirty="0" err="1"/>
              <a:t>MLWeaving</a:t>
            </a:r>
            <a:r>
              <a:rPr lang="en-US" sz="4800" dirty="0"/>
              <a:t> on an FPGA can achieve 11X speedup over its CPU rivals in Figure c</a:t>
            </a:r>
            <a:r>
              <a:rPr lang="en-US" sz="4000" dirty="0"/>
              <a:t>. </a:t>
            </a:r>
            <a:endParaRPr lang="de-CH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ounded Rectangle 47"/>
              <p:cNvSpPr/>
              <p:nvPr/>
            </p:nvSpPr>
            <p:spPr>
              <a:xfrm>
                <a:off x="18638837" y="3777424"/>
                <a:ext cx="11685587" cy="7595536"/>
              </a:xfrm>
              <a:prstGeom prst="roundRect">
                <a:avLst/>
              </a:prstGeom>
              <a:solidFill>
                <a:srgbClr val="FFFFFF">
                  <a:alpha val="9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dirty="0">
                    <a:solidFill>
                      <a:schemeClr val="tx1"/>
                    </a:solidFill>
                    <a:latin typeface="DINCond-Light" pitchFamily="2" charset="77"/>
                  </a:rPr>
                  <a:t>Stochastic Gradient Decent (SGD):</a:t>
                </a:r>
              </a:p>
              <a:p>
                <a:r>
                  <a:rPr lang="en-US" sz="6000" dirty="0">
                    <a:solidFill>
                      <a:schemeClr val="tx1"/>
                    </a:solidFill>
                    <a:latin typeface="DINCond-Light" pitchFamily="2" charset="77"/>
                  </a:rPr>
                  <a:t>For e = 1 to E do              /*E epochs*/</a:t>
                </a:r>
              </a:p>
              <a:p>
                <a:r>
                  <a:rPr lang="en-US" sz="6000" dirty="0">
                    <a:solidFill>
                      <a:schemeClr val="tx1"/>
                    </a:solidFill>
                    <a:latin typeface="DINCond-Light" pitchFamily="2" charset="77"/>
                  </a:rPr>
                  <a:t> For </a:t>
                </a:r>
                <a:r>
                  <a:rPr lang="en-US" sz="6000" dirty="0" err="1">
                    <a:solidFill>
                      <a:schemeClr val="tx1"/>
                    </a:solidFill>
                    <a:latin typeface="DINCond-Light" pitchFamily="2" charset="77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DINCond-Light" pitchFamily="2" charset="77"/>
                  </a:rPr>
                  <a:t> = 1 to N do             /*N samples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6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6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6000" baseline="-25000" dirty="0" err="1">
                    <a:solidFill>
                      <a:schemeClr val="tx1"/>
                    </a:solidFill>
                    <a:latin typeface="DINPro" panose="02000503030000020004" pitchFamily="2" charset="0"/>
                  </a:rPr>
                  <a:t>i</a:t>
                </a:r>
                <a:r>
                  <a:rPr lang="en-US" sz="6000" dirty="0" err="1">
                    <a:solidFill>
                      <a:schemeClr val="tx1"/>
                    </a:solidFill>
                    <a:latin typeface="DINPro" panose="02000503030000020004" pitchFamily="2" charset="0"/>
                  </a:rPr>
                  <a:t>,b</a:t>
                </a:r>
                <a:r>
                  <a:rPr lang="en-US" sz="6000" baseline="-25000" dirty="0" err="1">
                    <a:solidFill>
                      <a:schemeClr val="tx1"/>
                    </a:solidFill>
                    <a:latin typeface="DINPro" panose="02000503030000020004" pitchFamily="2" charset="0"/>
                  </a:rPr>
                  <a:t>i</a:t>
                </a:r>
                <a:r>
                  <a:rPr lang="en-US" sz="6000" dirty="0">
                    <a:solidFill>
                      <a:schemeClr val="tx1"/>
                    </a:solidFill>
                    <a:latin typeface="DINCond-Light" pitchFamily="2" charset="77"/>
                  </a:rPr>
                  <a:t>)*/</a:t>
                </a:r>
              </a:p>
              <a:p>
                <a:r>
                  <a:rPr lang="en-US" sz="6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   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ax = Q</a:t>
                </a:r>
                <a:r>
                  <a:rPr lang="en-US" sz="5400" baseline="-25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s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400" baseline="-25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i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)*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;          </a:t>
                </a:r>
                <a:r>
                  <a:rPr lang="en-US" sz="6000" dirty="0">
                    <a:solidFill>
                      <a:srgbClr val="00B050"/>
                    </a:solidFill>
                    <a:latin typeface="DINCond-Light" pitchFamily="2" charset="77"/>
                  </a:rPr>
                  <a:t>/*dot product*/ </a:t>
                </a:r>
              </a:p>
              <a:p>
                <a:r>
                  <a:rPr lang="en-US" sz="6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   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scale = </a:t>
                </a:r>
                <a:r>
                  <a:rPr lang="el-GR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γ*</a:t>
                </a:r>
                <a:r>
                  <a:rPr lang="en-US" sz="5400" dirty="0" err="1">
                    <a:solidFill>
                      <a:schemeClr val="tx1"/>
                    </a:solidFill>
                    <a:latin typeface="DINPro" panose="02000503030000020004" pitchFamily="2" charset="0"/>
                  </a:rPr>
                  <a:t>df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(ax, b</a:t>
                </a:r>
                <a:r>
                  <a:rPr lang="en-US" sz="5400" baseline="-25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i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); </a:t>
                </a:r>
                <a:r>
                  <a:rPr lang="en-US" sz="6000" dirty="0">
                    <a:solidFill>
                      <a:srgbClr val="00B0F0"/>
                    </a:solidFill>
                    <a:latin typeface="DINCond-Light" pitchFamily="2" charset="77"/>
                  </a:rPr>
                  <a:t>/*serial part*/</a:t>
                </a:r>
              </a:p>
              <a:p>
                <a14:m>
                  <m:oMath xmlns:m="http://schemas.openxmlformats.org/officeDocument/2006/math">
                    <m:r>
                      <a:rPr lang="en-US" sz="5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acc>
                      <m:accPr>
                        <m:chr m:val="⃑"/>
                        <m:ctrlPr>
                          <a:rPr 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 = scale*Q</a:t>
                </a:r>
                <a:r>
                  <a:rPr lang="en-US" sz="5400" baseline="-25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s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400" baseline="-250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i</a:t>
                </a:r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);  </a:t>
                </a:r>
                <a:r>
                  <a:rPr lang="en-US" sz="5400" dirty="0">
                    <a:solidFill>
                      <a:schemeClr val="tx1"/>
                    </a:solidFill>
                    <a:latin typeface="DINCond-Light" pitchFamily="2" charset="77"/>
                  </a:rPr>
                  <a:t>     </a:t>
                </a:r>
                <a:r>
                  <a:rPr lang="en-US" sz="6000" dirty="0">
                    <a:solidFill>
                      <a:srgbClr val="0070C0"/>
                    </a:solidFill>
                    <a:latin typeface="DINCond-Light" pitchFamily="2" charset="77"/>
                  </a:rPr>
                  <a:t>/*gradient comp*/</a:t>
                </a:r>
              </a:p>
              <a:p>
                <a:r>
                  <a:rPr lang="en-US" sz="5400" dirty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 -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DINPro" panose="02000503030000020004" pitchFamily="2" charset="0"/>
                  </a:rPr>
                  <a:t>;                  </a:t>
                </a:r>
                <a:r>
                  <a:rPr lang="en-US" sz="6000" dirty="0">
                    <a:solidFill>
                      <a:srgbClr val="C00000"/>
                    </a:solidFill>
                    <a:latin typeface="DINCond-Light" pitchFamily="2" charset="77"/>
                  </a:rPr>
                  <a:t>/*model update*/</a:t>
                </a:r>
              </a:p>
            </p:txBody>
          </p:sp>
        </mc:Choice>
        <mc:Fallback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837" y="3777424"/>
                <a:ext cx="11685587" cy="7595536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ounded Rectangle 56"/>
          <p:cNvSpPr/>
          <p:nvPr/>
        </p:nvSpPr>
        <p:spPr>
          <a:xfrm>
            <a:off x="11279" y="25489987"/>
            <a:ext cx="14436558" cy="1086442"/>
          </a:xfrm>
          <a:prstGeom prst="roundRect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Bit-level flexibility of precision from software side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62" name="Straight Arrow Connector 61"/>
          <p:cNvCxnSpPr>
            <a:cxnSpLocks/>
          </p:cNvCxnSpPr>
          <p:nvPr/>
        </p:nvCxnSpPr>
        <p:spPr>
          <a:xfrm flipV="1">
            <a:off x="2473024" y="24988491"/>
            <a:ext cx="4507213" cy="428764"/>
          </a:xfrm>
          <a:prstGeom prst="straightConnector1">
            <a:avLst/>
          </a:prstGeom>
          <a:ln w="1143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A7D04526-A253-3E45-B868-0C38CC28E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3199" y="2603360"/>
            <a:ext cx="734628" cy="96295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ED76AE9-888B-A143-8524-941565879C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46098" y="2601897"/>
            <a:ext cx="789311" cy="96295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74600628-2CB0-0C4E-92CA-78FB7D9FC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93680" y="2608152"/>
            <a:ext cx="717528" cy="95670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79316BDF-4BEF-D846-BB4B-66907F3CEB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37100" y="2600434"/>
            <a:ext cx="964422" cy="96442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B2017A6A-CE94-5444-9234-C04416C564E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189"/>
          <a:stretch/>
        </p:blipFill>
        <p:spPr>
          <a:xfrm>
            <a:off x="26665944" y="2600433"/>
            <a:ext cx="957731" cy="9629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5D8FA2-2A65-1649-9223-BC5B8AB92E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14676" y="2586665"/>
            <a:ext cx="937579" cy="937579"/>
          </a:xfrm>
          <a:prstGeom prst="rect">
            <a:avLst/>
          </a:prstGeom>
        </p:spPr>
      </p:pic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6E04EF49-88C8-E24E-BCB0-93C25D2A6066}"/>
              </a:ext>
            </a:extLst>
          </p:cNvPr>
          <p:cNvSpPr/>
          <p:nvPr/>
        </p:nvSpPr>
        <p:spPr>
          <a:xfrm>
            <a:off x="10010542" y="17587119"/>
            <a:ext cx="4589695" cy="9673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dirty="0">
                <a:solidFill>
                  <a:srgbClr val="FF0000"/>
                </a:solidFill>
                <a:latin typeface="DINCond-Light" pitchFamily="2" charset="77"/>
              </a:rPr>
              <a:t>A~Z (</a:t>
            </a:r>
            <a:r>
              <a:rPr lang="en-US" altLang="zh-CN" sz="4400" dirty="0" err="1">
                <a:solidFill>
                  <a:srgbClr val="FF0000"/>
                </a:solidFill>
                <a:latin typeface="DINCond-Light" pitchFamily="2" charset="77"/>
              </a:rPr>
              <a:t>a~z</a:t>
            </a:r>
            <a:r>
              <a:rPr lang="en-US" altLang="zh-CN" sz="4400" dirty="0">
                <a:solidFill>
                  <a:srgbClr val="FF0000"/>
                </a:solidFill>
                <a:latin typeface="DINCond-Light" pitchFamily="2" charset="77"/>
              </a:rPr>
              <a:t> ) is binary, 0 or 1. </a:t>
            </a:r>
            <a:endParaRPr lang="en-US" sz="4400" dirty="0">
              <a:solidFill>
                <a:srgbClr val="FF0000"/>
              </a:solidFill>
              <a:latin typeface="DINCond-Light" pitchFamily="2" charset="7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7B4B996-2864-4D41-B724-054D29B892FB}"/>
              </a:ext>
            </a:extLst>
          </p:cNvPr>
          <p:cNvSpPr txBox="1"/>
          <p:nvPr/>
        </p:nvSpPr>
        <p:spPr>
          <a:xfrm>
            <a:off x="16750754" y="13447256"/>
            <a:ext cx="11895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b="1" i="1" dirty="0" err="1">
                <a:solidFill>
                  <a:srgbClr val="7030A0"/>
                </a:solidFill>
              </a:rPr>
              <a:t>MLWeaving</a:t>
            </a:r>
            <a:r>
              <a:rPr lang="en-US" sz="6000" b="1" i="1" dirty="0">
                <a:solidFill>
                  <a:srgbClr val="7030A0"/>
                </a:solidFill>
              </a:rPr>
              <a:t> arithmetic (hardware)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2B23662-A083-224E-A6A4-3239FA55C2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86037" y="14716098"/>
            <a:ext cx="14805354" cy="146058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4EC1815-41A1-F345-B379-4D718CB693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99637" y="35243711"/>
            <a:ext cx="8492718" cy="657500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1180C3-DD13-2D40-9764-28FAC69846E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3237" y="35191928"/>
            <a:ext cx="8469745" cy="6626791"/>
          </a:xfrm>
          <a:prstGeom prst="rect">
            <a:avLst/>
          </a:prstGeom>
        </p:spPr>
      </p:pic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49E4CD8B-09A9-4542-8DC8-53235BA8CD4B}"/>
              </a:ext>
            </a:extLst>
          </p:cNvPr>
          <p:cNvSpPr/>
          <p:nvPr/>
        </p:nvSpPr>
        <p:spPr>
          <a:xfrm>
            <a:off x="1980955" y="26911030"/>
            <a:ext cx="12695482" cy="1864048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0"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Directly consume the data from </a:t>
            </a:r>
            <a:r>
              <a:rPr lang="en-US" altLang="zh-CN" sz="5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MLWeaving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memory layout with </a:t>
            </a:r>
            <a:r>
              <a:rPr lang="en-US" altLang="zh-CN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bit-serial multipliers</a:t>
            </a:r>
            <a:r>
              <a:rPr lang="en-US" altLang="zh-CN" sz="5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sz="5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E74299-157D-8B4A-9440-C214BCFBC092}"/>
              </a:ext>
            </a:extLst>
          </p:cNvPr>
          <p:cNvSpPr txBox="1"/>
          <p:nvPr/>
        </p:nvSpPr>
        <p:spPr>
          <a:xfrm>
            <a:off x="21770" y="3785632"/>
            <a:ext cx="4367667" cy="102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b="1" dirty="0"/>
              <a:t>Problem: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3856037" y="3601694"/>
            <a:ext cx="14782800" cy="13990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chemeClr val="tx1"/>
                </a:solidFill>
                <a:latin typeface="DINPro" panose="02000503030000020004" pitchFamily="2" charset="0"/>
              </a:rPr>
              <a:t>Linear model training using low-precision SGD.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4C2F6723-FD0F-1F49-8FBD-CF1FB93420C9}"/>
              </a:ext>
            </a:extLst>
          </p:cNvPr>
          <p:cNvSpPr/>
          <p:nvPr/>
        </p:nvSpPr>
        <p:spPr>
          <a:xfrm>
            <a:off x="46037" y="6203121"/>
            <a:ext cx="13613983" cy="13990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C00000"/>
                </a:solidFill>
                <a:latin typeface="DINPro" panose="02000503030000020004" pitchFamily="2" charset="0"/>
              </a:rPr>
              <a:t>1, One hardware design for each precision.</a:t>
            </a:r>
          </a:p>
        </p:txBody>
      </p:sp>
      <p:sp>
        <p:nvSpPr>
          <p:cNvPr id="103" name="Rounded Rectangle 102">
            <a:extLst>
              <a:ext uri="{FF2B5EF4-FFF2-40B4-BE49-F238E27FC236}">
                <a16:creationId xmlns:a16="http://schemas.microsoft.com/office/drawing/2014/main" id="{827BB79F-F59D-ED4C-9F4A-66783769405C}"/>
              </a:ext>
            </a:extLst>
          </p:cNvPr>
          <p:cNvSpPr/>
          <p:nvPr/>
        </p:nvSpPr>
        <p:spPr>
          <a:xfrm>
            <a:off x="46037" y="7462533"/>
            <a:ext cx="13613983" cy="13990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solidFill>
                  <a:srgbClr val="C00000"/>
                </a:solidFill>
                <a:latin typeface="DINPro" panose="02000503030000020004" pitchFamily="2" charset="0"/>
              </a:rPr>
              <a:t>2, One quantized dataset for each precision.</a:t>
            </a:r>
          </a:p>
        </p:txBody>
      </p: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FBC1CD7C-315F-0B4B-9645-358FE41A36F9}"/>
              </a:ext>
            </a:extLst>
          </p:cNvPr>
          <p:cNvCxnSpPr>
            <a:cxnSpLocks/>
          </p:cNvCxnSpPr>
          <p:nvPr/>
        </p:nvCxnSpPr>
        <p:spPr>
          <a:xfrm flipV="1">
            <a:off x="14600237" y="26102662"/>
            <a:ext cx="2819402" cy="1542857"/>
          </a:xfrm>
          <a:prstGeom prst="straightConnector1">
            <a:avLst/>
          </a:prstGeom>
          <a:ln w="1016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756AD58F-AD2E-4D44-8246-C648F1887A53}"/>
              </a:ext>
            </a:extLst>
          </p:cNvPr>
          <p:cNvCxnSpPr>
            <a:cxnSpLocks/>
          </p:cNvCxnSpPr>
          <p:nvPr/>
        </p:nvCxnSpPr>
        <p:spPr>
          <a:xfrm flipV="1">
            <a:off x="14517827" y="19017979"/>
            <a:ext cx="2597010" cy="7893051"/>
          </a:xfrm>
          <a:prstGeom prst="straightConnector1">
            <a:avLst/>
          </a:prstGeom>
          <a:ln w="1016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Rounded Rectangular Callout 84">
            <a:extLst>
              <a:ext uri="{FF2B5EF4-FFF2-40B4-BE49-F238E27FC236}">
                <a16:creationId xmlns:a16="http://schemas.microsoft.com/office/drawing/2014/main" id="{15E92EE5-ADFD-0644-A02D-418D9B5721D8}"/>
              </a:ext>
            </a:extLst>
          </p:cNvPr>
          <p:cNvSpPr/>
          <p:nvPr/>
        </p:nvSpPr>
        <p:spPr>
          <a:xfrm rot="16200000">
            <a:off x="14192541" y="5520821"/>
            <a:ext cx="4015800" cy="4419599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9CC587E-BFD1-F74E-A26C-73834671FE82}"/>
                  </a:ext>
                </a:extLst>
              </p:cNvPr>
              <p:cNvSpPr txBox="1"/>
              <p:nvPr/>
            </p:nvSpPr>
            <p:spPr>
              <a:xfrm>
                <a:off x="14219237" y="5998824"/>
                <a:ext cx="3997508" cy="34778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40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400" i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4400" dirty="0"/>
                  <a:t>:   model,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4400" dirty="0"/>
                  <a:t>:  gradient,</a:t>
                </a:r>
              </a:p>
              <a:p>
                <a:r>
                  <a:rPr lang="el-GR" sz="4400" i="1" dirty="0"/>
                  <a:t>Γ</a:t>
                </a:r>
                <a:r>
                  <a:rPr lang="en-US" sz="4400" dirty="0"/>
                  <a:t>:   learning rate,</a:t>
                </a:r>
              </a:p>
              <a:p>
                <a:r>
                  <a:rPr lang="en-US" sz="4400" i="1" dirty="0" err="1"/>
                  <a:t>df</a:t>
                </a:r>
                <a:r>
                  <a:rPr lang="en-US" sz="4400" dirty="0"/>
                  <a:t>: derivative of loss function</a:t>
                </a:r>
              </a:p>
            </p:txBody>
          </p:sp>
        </mc:Choice>
        <mc:Fallback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9CC587E-BFD1-F74E-A26C-73834671F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9237" y="5998824"/>
                <a:ext cx="3997508" cy="3477875"/>
              </a:xfrm>
              <a:prstGeom prst="rect">
                <a:avLst/>
              </a:prstGeom>
              <a:blipFill>
                <a:blip r:embed="rId14"/>
                <a:stretch>
                  <a:fillRect l="-6032" t="-3273" r="-5397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7" name="Picture 86">
            <a:extLst>
              <a:ext uri="{FF2B5EF4-FFF2-40B4-BE49-F238E27FC236}">
                <a16:creationId xmlns:a16="http://schemas.microsoft.com/office/drawing/2014/main" id="{88F8E23E-F171-1948-8FCA-C1EED958419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4784" y="35341719"/>
            <a:ext cx="10833692" cy="640172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4468BF6-A106-7D42-9EA2-D872AC3C5DCA}"/>
              </a:ext>
            </a:extLst>
          </p:cNvPr>
          <p:cNvSpPr txBox="1"/>
          <p:nvPr/>
        </p:nvSpPr>
        <p:spPr>
          <a:xfrm>
            <a:off x="21077237" y="41666319"/>
            <a:ext cx="8382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(c) </a:t>
            </a:r>
            <a:r>
              <a:rPr lang="en-US" sz="5400" b="1" dirty="0" err="1"/>
              <a:t>MLWeaving</a:t>
            </a:r>
            <a:r>
              <a:rPr lang="en-US" sz="5400" b="1" dirty="0"/>
              <a:t> vs. CPU rivals</a:t>
            </a:r>
            <a:endParaRPr lang="en-US" sz="54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E9CE27-1DDC-B842-8371-C740047A7A6B}"/>
              </a:ext>
            </a:extLst>
          </p:cNvPr>
          <p:cNvSpPr/>
          <p:nvPr/>
        </p:nvSpPr>
        <p:spPr>
          <a:xfrm>
            <a:off x="17820481" y="30312519"/>
            <a:ext cx="3207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Findings</a:t>
            </a:r>
            <a:r>
              <a:rPr lang="en-US" sz="6000" dirty="0"/>
              <a:t>: 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BCA9ACDF-BDC9-8B4D-AE31-5C43FB92DEE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91135" y="14460712"/>
            <a:ext cx="14638972" cy="104674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4381</TotalTime>
  <Words>382</Words>
  <Application>Microsoft Macintosh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Cambria Math</vt:lpstr>
      <vt:lpstr>DINCond-Light</vt:lpstr>
      <vt:lpstr>DINPro</vt:lpstr>
      <vt:lpstr>Wingdings</vt:lpstr>
      <vt:lpstr>Office Theme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Zsolt Istvan</dc:creator>
  <cp:lastModifiedBy>Zeke Wang</cp:lastModifiedBy>
  <cp:revision>639</cp:revision>
  <cp:lastPrinted>2019-01-04T09:29:41Z</cp:lastPrinted>
  <dcterms:created xsi:type="dcterms:W3CDTF">2015-01-16T14:25:41Z</dcterms:created>
  <dcterms:modified xsi:type="dcterms:W3CDTF">2019-01-04T09:34:02Z</dcterms:modified>
</cp:coreProperties>
</file>