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1245" r:id="rId2"/>
    <p:sldId id="262" r:id="rId3"/>
    <p:sldId id="1286" r:id="rId4"/>
    <p:sldId id="1428" r:id="rId5"/>
    <p:sldId id="1411" r:id="rId6"/>
    <p:sldId id="1430" r:id="rId7"/>
    <p:sldId id="1368" r:id="rId8"/>
    <p:sldId id="1369" r:id="rId9"/>
    <p:sldId id="1458" r:id="rId10"/>
    <p:sldId id="1431" r:id="rId11"/>
    <p:sldId id="1449" r:id="rId12"/>
    <p:sldId id="1416" r:id="rId13"/>
    <p:sldId id="1459" r:id="rId14"/>
    <p:sldId id="1388" r:id="rId15"/>
    <p:sldId id="1417" r:id="rId16"/>
    <p:sldId id="1432" r:id="rId17"/>
    <p:sldId id="1433" r:id="rId18"/>
    <p:sldId id="1434" r:id="rId19"/>
    <p:sldId id="1437" r:id="rId20"/>
    <p:sldId id="1438" r:id="rId21"/>
    <p:sldId id="1439" r:id="rId22"/>
    <p:sldId id="1440" r:id="rId23"/>
    <p:sldId id="1460" r:id="rId24"/>
    <p:sldId id="1404" r:id="rId25"/>
    <p:sldId id="1441" r:id="rId26"/>
    <p:sldId id="1406" r:id="rId27"/>
    <p:sldId id="1442" r:id="rId28"/>
    <p:sldId id="1444" r:id="rId29"/>
    <p:sldId id="1445" r:id="rId30"/>
    <p:sldId id="1407" r:id="rId31"/>
    <p:sldId id="1422" r:id="rId32"/>
    <p:sldId id="1451" r:id="rId33"/>
    <p:sldId id="1452" r:id="rId34"/>
    <p:sldId id="1456" r:id="rId35"/>
    <p:sldId id="1461" r:id="rId36"/>
    <p:sldId id="1409" r:id="rId37"/>
    <p:sldId id="1462" r:id="rId38"/>
    <p:sldId id="1463" r:id="rId39"/>
    <p:sldId id="1414" r:id="rId40"/>
    <p:sldId id="1415" r:id="rId41"/>
    <p:sldId id="139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CE3"/>
    <a:srgbClr val="E28700"/>
    <a:srgbClr val="F43E01"/>
    <a:srgbClr val="B4185F"/>
    <a:srgbClr val="6C40DC"/>
    <a:srgbClr val="C4D7FE"/>
    <a:srgbClr val="E1257C"/>
    <a:srgbClr val="6292F9"/>
    <a:srgbClr val="FFE0D7"/>
    <a:srgbClr val="7A6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F7BA7-2841-43A4-88D8-079AFD1A9FC5}" v="2768" dt="2024-10-28T15:46:42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7" autoAdjust="0"/>
    <p:restoredTop sz="80769" autoAdjust="0"/>
  </p:normalViewPr>
  <p:slideViewPr>
    <p:cSldViewPr snapToGrid="0">
      <p:cViewPr>
        <p:scale>
          <a:sx n="129" d="100"/>
          <a:sy n="129" d="100"/>
        </p:scale>
        <p:origin x="2008" y="30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3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REIS-p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REIS-pr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pure_algorithm_comparison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REIS-pr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REIS-pr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REIS-p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REIS-pr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REIS-pr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REIS-pr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REIS-pro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REIS-pro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REIS-pr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kakolyr/Downloads/REIS-pr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75595683303396"/>
          <c:y val="0.3617122330975896"/>
          <c:w val="0.69863373052630007"/>
          <c:h val="0.29138135084027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breakdown!$B$12</c:f>
              <c:strCache>
                <c:ptCount val="1"/>
                <c:pt idx="0">
                  <c:v>Embedding Model Loading</c:v>
                </c:pt>
              </c:strCache>
            </c:strRef>
          </c:tx>
          <c:spPr>
            <a:solidFill>
              <a:srgbClr val="6292F9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breakdown!$E$12</c:f>
              <c:numCache>
                <c:formatCode>0.00%</c:formatCode>
                <c:ptCount val="1"/>
                <c:pt idx="0">
                  <c:v>1.0050251256281407E-2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A-BC45-83C5-26E2B7BCB755}"/>
            </c:ext>
          </c:extLst>
        </c:ser>
        <c:ser>
          <c:idx val="1"/>
          <c:order val="1"/>
          <c:tx>
            <c:strRef>
              <c:f>breakdown!$B$13</c:f>
              <c:strCache>
                <c:ptCount val="1"/>
                <c:pt idx="0">
                  <c:v>Encoding</c:v>
                </c:pt>
              </c:strCache>
            </c:strRef>
          </c:tx>
          <c:spPr>
            <a:solidFill>
              <a:srgbClr val="6C40D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breakdown!$E$13</c:f>
              <c:numCache>
                <c:formatCode>0.00%</c:formatCode>
                <c:ptCount val="1"/>
                <c:pt idx="0">
                  <c:v>1.7831090938563788E-3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A-BC45-83C5-26E2B7BCB755}"/>
            </c:ext>
          </c:extLst>
        </c:ser>
        <c:ser>
          <c:idx val="2"/>
          <c:order val="2"/>
          <c:tx>
            <c:strRef>
              <c:f>breakdown!$B$14</c:f>
              <c:strCache>
                <c:ptCount val="1"/>
                <c:pt idx="0">
                  <c:v>Dataset Loading</c:v>
                </c:pt>
              </c:strCache>
            </c:strRef>
          </c:tx>
          <c:spPr>
            <a:solidFill>
              <a:srgbClr val="E1257C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9A-BC45-83C5-26E2B7BCB7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endParaRPr lang="en-G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breakdown!$E$14</c:f>
              <c:numCache>
                <c:formatCode>0.0%</c:formatCode>
                <c:ptCount val="1"/>
                <c:pt idx="0">
                  <c:v>0.67255633003728321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9A-BC45-83C5-26E2B7BCB755}"/>
            </c:ext>
          </c:extLst>
        </c:ser>
        <c:ser>
          <c:idx val="3"/>
          <c:order val="3"/>
          <c:tx>
            <c:strRef>
              <c:f>breakdown!$B$15</c:f>
              <c:strCache>
                <c:ptCount val="1"/>
                <c:pt idx="0">
                  <c:v>Search</c:v>
                </c:pt>
              </c:strCache>
            </c:strRef>
          </c:tx>
          <c:spPr>
            <a:solidFill>
              <a:srgbClr val="F43E0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breakdown!$E$15</c:f>
              <c:numCache>
                <c:formatCode>0.0%</c:formatCode>
                <c:ptCount val="1"/>
                <c:pt idx="0">
                  <c:v>1.9938401685848598E-2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9A-BC45-83C5-26E2B7BCB755}"/>
            </c:ext>
          </c:extLst>
        </c:ser>
        <c:ser>
          <c:idx val="4"/>
          <c:order val="4"/>
          <c:tx>
            <c:strRef>
              <c:f>breakdown!$B$16</c:f>
              <c:strCache>
                <c:ptCount val="1"/>
                <c:pt idx="0">
                  <c:v>Generation Model Loading</c:v>
                </c:pt>
              </c:strCache>
            </c:strRef>
          </c:tx>
          <c:spPr>
            <a:solidFill>
              <a:srgbClr val="E28700"/>
            </a:solidFill>
            <a:ln w="12700">
              <a:solidFill>
                <a:schemeClr val="tx1">
                  <a:alpha val="99000"/>
                </a:schemeClr>
              </a:solidFill>
            </a:ln>
            <a:effectLst/>
          </c:spPr>
          <c:invertIfNegative val="0"/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breakdown!$E$16</c:f>
              <c:numCache>
                <c:formatCode>0.00%</c:formatCode>
                <c:ptCount val="1"/>
                <c:pt idx="0">
                  <c:v>1.2805965310423084E-2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9A-BC45-83C5-26E2B7BCB755}"/>
            </c:ext>
          </c:extLst>
        </c:ser>
        <c:ser>
          <c:idx val="5"/>
          <c:order val="5"/>
          <c:tx>
            <c:strRef>
              <c:f>breakdown!$B$17</c:f>
              <c:strCache>
                <c:ptCount val="1"/>
                <c:pt idx="0">
                  <c:v>Generation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endParaRPr lang="en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breakdown!$E$17</c:f>
              <c:numCache>
                <c:formatCode>0%</c:formatCode>
                <c:ptCount val="1"/>
                <c:pt idx="0">
                  <c:v>0.28286594261630732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9A-BC45-83C5-26E2B7BCB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528119775"/>
        <c:axId val="1528140287"/>
      </c:barChart>
      <c:catAx>
        <c:axId val="1528119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140287"/>
        <c:crosses val="autoZero"/>
        <c:auto val="1"/>
        <c:lblAlgn val="ctr"/>
        <c:lblOffset val="100"/>
        <c:noMultiLvlLbl val="0"/>
      </c:catAx>
      <c:valAx>
        <c:axId val="1528140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latin typeface="Avenir Book" panose="02000503020000020003" pitchFamily="2" charset="0"/>
                    <a:cs typeface="Arial" panose="020B0604020202020204" pitchFamily="34" charset="0"/>
                  </a:rPr>
                  <a:t>Fraction</a:t>
                </a:r>
                <a:r>
                  <a:rPr lang="en-US" baseline="0" dirty="0">
                    <a:latin typeface="Avenir Book" panose="02000503020000020003" pitchFamily="2" charset="0"/>
                    <a:cs typeface="Arial" panose="020B0604020202020204" pitchFamily="34" charset="0"/>
                  </a:rPr>
                  <a:t> of Execution Time, Nearest Neighbor Search with Binary Quantization</a:t>
                </a:r>
                <a:endParaRPr lang="en-US" dirty="0">
                  <a:latin typeface="Avenir Book" panose="02000503020000020003" pitchFamily="2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7776344071173875"/>
              <c:y val="0.837414700688940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119775"/>
        <c:crossesAt val="1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232630088326245"/>
          <c:y val="2.0010040134527399E-2"/>
          <c:w val="0.67433874945457162"/>
          <c:h val="0.3305117179585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Optima" panose="02000503060000020004" pitchFamily="2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r>
              <a:rPr lang="en-GB" sz="1800" dirty="0">
                <a:latin typeface="Avenir Book" panose="02000503020000020003" pitchFamily="2" charset="0"/>
                <a:cs typeface="Arial" panose="020B0604020202020204" pitchFamily="34" charset="0"/>
              </a:rPr>
              <a:t>REIS-SSD-P</a:t>
            </a:r>
          </a:p>
        </c:rich>
      </c:tx>
      <c:layout>
        <c:manualLayout>
          <c:xMode val="edge"/>
          <c:yMode val="edge"/>
          <c:x val="0.44942684252381498"/>
          <c:y val="7.5478897259254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2908595267055033"/>
          <c:y val="0.12841307995800522"/>
          <c:w val="0.7091404732944967"/>
          <c:h val="0.42470578831022066"/>
        </c:manualLayout>
      </c:layout>
      <c:lineChart>
        <c:grouping val="standard"/>
        <c:varyColors val="0"/>
        <c:ser>
          <c:idx val="0"/>
          <c:order val="0"/>
          <c:tx>
            <c:strRef>
              <c:f>Eval!$BF$12</c:f>
              <c:strCache>
                <c:ptCount val="1"/>
                <c:pt idx="0">
                  <c:v>NO-OPT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Eval!$BE$13:$BE$17</c:f>
              <c:numCache>
                <c:formatCode>General</c:formatCode>
                <c:ptCount val="5"/>
                <c:pt idx="0">
                  <c:v>0.98</c:v>
                </c:pt>
                <c:pt idx="1">
                  <c:v>0.96</c:v>
                </c:pt>
                <c:pt idx="2">
                  <c:v>0.94</c:v>
                </c:pt>
                <c:pt idx="3">
                  <c:v>0.92</c:v>
                </c:pt>
                <c:pt idx="4">
                  <c:v>0.9</c:v>
                </c:pt>
              </c:numCache>
            </c:numRef>
          </c:cat>
          <c:val>
            <c:numRef>
              <c:f>Eval!$BF$13:$BF$17</c:f>
              <c:numCache>
                <c:formatCode>0</c:formatCode>
                <c:ptCount val="5"/>
                <c:pt idx="0">
                  <c:v>0.90136302537306645</c:v>
                </c:pt>
                <c:pt idx="1">
                  <c:v>2.850556957912957</c:v>
                </c:pt>
                <c:pt idx="2">
                  <c:v>5.2586304707935954</c:v>
                </c:pt>
                <c:pt idx="3">
                  <c:v>9.9042014908313742</c:v>
                </c:pt>
                <c:pt idx="4">
                  <c:v>17.265865701451759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95-DC48-98AF-478FFD331384}"/>
            </c:ext>
          </c:extLst>
        </c:ser>
        <c:ser>
          <c:idx val="1"/>
          <c:order val="1"/>
          <c:tx>
            <c:strRef>
              <c:f>Eval!$BG$12</c:f>
              <c:strCache>
                <c:ptCount val="1"/>
                <c:pt idx="0">
                  <c:v>+DF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Eval!$BE$13:$BE$17</c:f>
              <c:numCache>
                <c:formatCode>General</c:formatCode>
                <c:ptCount val="5"/>
                <c:pt idx="0">
                  <c:v>0.98</c:v>
                </c:pt>
                <c:pt idx="1">
                  <c:v>0.96</c:v>
                </c:pt>
                <c:pt idx="2">
                  <c:v>0.94</c:v>
                </c:pt>
                <c:pt idx="3">
                  <c:v>0.92</c:v>
                </c:pt>
                <c:pt idx="4">
                  <c:v>0.9</c:v>
                </c:pt>
              </c:numCache>
            </c:numRef>
          </c:cat>
          <c:val>
            <c:numRef>
              <c:f>Eval!$BG$13:$BG$17</c:f>
              <c:numCache>
                <c:formatCode>0</c:formatCode>
                <c:ptCount val="5"/>
                <c:pt idx="0">
                  <c:v>5.9018977371596542</c:v>
                </c:pt>
                <c:pt idx="1">
                  <c:v>17.276616651131636</c:v>
                </c:pt>
                <c:pt idx="2">
                  <c:v>29.16662715359131</c:v>
                </c:pt>
                <c:pt idx="3">
                  <c:v>47.217477240946096</c:v>
                </c:pt>
                <c:pt idx="4">
                  <c:v>67.308176526009206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95-DC48-98AF-478FFD331384}"/>
            </c:ext>
          </c:extLst>
        </c:ser>
        <c:ser>
          <c:idx val="2"/>
          <c:order val="2"/>
          <c:tx>
            <c:strRef>
              <c:f>Eval!$BH$12</c:f>
              <c:strCache>
                <c:ptCount val="1"/>
                <c:pt idx="0">
                  <c:v>+PL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Eval!$BE$13:$BE$17</c:f>
              <c:numCache>
                <c:formatCode>General</c:formatCode>
                <c:ptCount val="5"/>
                <c:pt idx="0">
                  <c:v>0.98</c:v>
                </c:pt>
                <c:pt idx="1">
                  <c:v>0.96</c:v>
                </c:pt>
                <c:pt idx="2">
                  <c:v>0.94</c:v>
                </c:pt>
                <c:pt idx="3">
                  <c:v>0.92</c:v>
                </c:pt>
                <c:pt idx="4">
                  <c:v>0.9</c:v>
                </c:pt>
              </c:numCache>
            </c:numRef>
          </c:cat>
          <c:val>
            <c:numRef>
              <c:f>Eval!$BH$13:$BH$17</c:f>
              <c:numCache>
                <c:formatCode>0</c:formatCode>
                <c:ptCount val="5"/>
                <c:pt idx="0">
                  <c:v>10.893509663825174</c:v>
                </c:pt>
                <c:pt idx="1">
                  <c:v>29.684810315577352</c:v>
                </c:pt>
                <c:pt idx="2">
                  <c:v>46.705057854842373</c:v>
                </c:pt>
                <c:pt idx="3">
                  <c:v>68.547535319763512</c:v>
                </c:pt>
                <c:pt idx="4">
                  <c:v>88.492316982299172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95-DC48-98AF-478FFD331384}"/>
            </c:ext>
          </c:extLst>
        </c:ser>
        <c:ser>
          <c:idx val="3"/>
          <c:order val="3"/>
          <c:tx>
            <c:strRef>
              <c:f>Eval!$BI$12</c:f>
              <c:strCache>
                <c:ptCount val="1"/>
                <c:pt idx="0">
                  <c:v>+MPIBC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Eval!$BE$13:$BE$17</c:f>
              <c:numCache>
                <c:formatCode>General</c:formatCode>
                <c:ptCount val="5"/>
                <c:pt idx="0">
                  <c:v>0.98</c:v>
                </c:pt>
                <c:pt idx="1">
                  <c:v>0.96</c:v>
                </c:pt>
                <c:pt idx="2">
                  <c:v>0.94</c:v>
                </c:pt>
                <c:pt idx="3">
                  <c:v>0.92</c:v>
                </c:pt>
                <c:pt idx="4">
                  <c:v>0.9</c:v>
                </c:pt>
              </c:numCache>
            </c:numRef>
          </c:cat>
          <c:val>
            <c:numRef>
              <c:f>Eval!$BI$13:$BI$17</c:f>
              <c:numCache>
                <c:formatCode>0</c:formatCode>
                <c:ptCount val="5"/>
                <c:pt idx="0">
                  <c:v>11.258762978674199</c:v>
                </c:pt>
                <c:pt idx="1">
                  <c:v>33.361051008679659</c:v>
                </c:pt>
                <c:pt idx="2">
                  <c:v>57.058069402596075</c:v>
                </c:pt>
                <c:pt idx="3">
                  <c:v>94.23950124239505</c:v>
                </c:pt>
                <c:pt idx="4">
                  <c:v>137.44007034291363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95-DC48-98AF-478FFD331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1667999"/>
        <c:axId val="689715823"/>
      </c:lineChart>
      <c:catAx>
        <c:axId val="18116679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venir Book" panose="02000503020000020003" pitchFamily="2" charset="0"/>
                    <a:cs typeface="Arial" panose="020B0604020202020204" pitchFamily="34" charset="0"/>
                  </a:rPr>
                  <a:t>Recall@10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715823"/>
        <c:crosses val="autoZero"/>
        <c:auto val="1"/>
        <c:lblAlgn val="ctr"/>
        <c:lblOffset val="100"/>
        <c:noMultiLvlLbl val="0"/>
      </c:catAx>
      <c:valAx>
        <c:axId val="689715823"/>
        <c:scaling>
          <c:logBase val="10"/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venir Book" panose="02000503020000020003" pitchFamily="2" charset="0"/>
                    <a:cs typeface="Arial" panose="020B0604020202020204" pitchFamily="34" charset="0"/>
                  </a:rPr>
                  <a:t>Norm. QPS</a:t>
                </a:r>
              </a:p>
            </c:rich>
          </c:tx>
          <c:layout>
            <c:manualLayout>
              <c:xMode val="edge"/>
              <c:yMode val="edge"/>
              <c:x val="3.0555555555555551E-2"/>
              <c:y val="0.122813502478856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66799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510389326334206"/>
          <c:w val="1"/>
          <c:h val="0.22263998250218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Optima" panose="02000503060000020004" pitchFamily="2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0789420553201"/>
          <c:y val="5.5984224965706444E-2"/>
          <c:w val="0.84177928528164736"/>
          <c:h val="0.56762342767914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17 &amp; COMPARISON'!$C$65</c:f>
              <c:strCache>
                <c:ptCount val="1"/>
                <c:pt idx="0">
                  <c:v>Speedup over ND-HNSW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'Fig 17 &amp; COMPARISON'!$D$64:$E$64</c:f>
              <c:strCache>
                <c:ptCount val="2"/>
                <c:pt idx="0">
                  <c:v>SIFT-1B (Recall@10=0.94)</c:v>
                </c:pt>
                <c:pt idx="1">
                  <c:v>DEEP-1B (Recall@10=0.93)</c:v>
                </c:pt>
              </c:strCache>
            </c:strRef>
          </c:cat>
          <c:val>
            <c:numRef>
              <c:f>'Fig 17 &amp; COMPARISON'!$D$65:$E$65</c:f>
              <c:numCache>
                <c:formatCode>0.00</c:formatCode>
                <c:ptCount val="2"/>
                <c:pt idx="0">
                  <c:v>2.5544935357418157</c:v>
                </c:pt>
                <c:pt idx="1">
                  <c:v>1.7554275128651702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B-7A46-8D9A-F7D639C123D3}"/>
            </c:ext>
          </c:extLst>
        </c:ser>
        <c:ser>
          <c:idx val="2"/>
          <c:order val="1"/>
          <c:tx>
            <c:strRef>
              <c:f>'Fig 17 &amp; COMPARISON'!$C$66</c:f>
              <c:strCache>
                <c:ptCount val="1"/>
                <c:pt idx="0">
                  <c:v>Speedup over ND-DiskANN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'Fig 17 &amp; COMPARISON'!$D$64:$E$64</c:f>
              <c:strCache>
                <c:ptCount val="2"/>
                <c:pt idx="0">
                  <c:v>SIFT-1B (Recall@10=0.94)</c:v>
                </c:pt>
                <c:pt idx="1">
                  <c:v>DEEP-1B (Recall@10=0.93)</c:v>
                </c:pt>
              </c:strCache>
            </c:strRef>
          </c:cat>
          <c:val>
            <c:numRef>
              <c:f>'Fig 17 &amp; COMPARISON'!$D$66:$E$66</c:f>
              <c:numCache>
                <c:formatCode>0.00</c:formatCode>
                <c:ptCount val="2"/>
                <c:pt idx="0">
                  <c:v>1.0533615585602027</c:v>
                </c:pt>
                <c:pt idx="1">
                  <c:v>1.3603526962891099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3B-7A46-8D9A-F7D639C12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318076544"/>
        <c:axId val="1432009120"/>
      </c:barChart>
      <c:catAx>
        <c:axId val="131807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2009120"/>
        <c:crosses val="autoZero"/>
        <c:auto val="1"/>
        <c:lblAlgn val="ctr"/>
        <c:lblOffset val="0"/>
        <c:tickMarkSkip val="1"/>
        <c:noMultiLvlLbl val="0"/>
      </c:catAx>
      <c:valAx>
        <c:axId val="143200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ysClr val="windowText" lastClr="000000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venir Book" panose="02000503020000020003" pitchFamily="2" charset="0"/>
                    <a:cs typeface="Arial" panose="020B0604020202020204" pitchFamily="34" charset="0"/>
                  </a:rPr>
                  <a:t>Norm. QPS</a:t>
                </a:r>
              </a:p>
            </c:rich>
          </c:tx>
          <c:layout>
            <c:manualLayout>
              <c:xMode val="edge"/>
              <c:yMode val="edge"/>
              <c:x val="2.2840298808802745E-3"/>
              <c:y val="5.05947529535293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ysClr val="windowText" lastClr="000000"/>
                  </a:solidFill>
                  <a:latin typeface="Avenir Book" panose="02000503020000020003" pitchFamily="2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807654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5515044032760845"/>
          <c:w val="1"/>
          <c:h val="0.14484955967239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700" b="0" i="0">
          <a:solidFill>
            <a:sysClr val="windowText" lastClr="000000"/>
          </a:solidFill>
          <a:latin typeface="Optima" panose="02000503060000020004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27107652213884E-2"/>
          <c:y val="0.14421920227284882"/>
          <c:w val="0.9028272716572715"/>
          <c:h val="0.37618784852842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Eval!$AG$103</c:f>
              <c:strCache>
                <c:ptCount val="1"/>
                <c:pt idx="0">
                  <c:v>No-I/O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Eval!$AH$100:$AW$102</c:f>
              <c:multiLvlStrCache>
                <c:ptCount val="16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  <c:pt idx="5">
                    <c:v>0.98</c:v>
                  </c:pt>
                  <c:pt idx="6">
                    <c:v>0.94</c:v>
                  </c:pt>
                  <c:pt idx="7">
                    <c:v>0.90</c:v>
                  </c:pt>
                  <c:pt idx="9">
                    <c:v>0.98</c:v>
                  </c:pt>
                  <c:pt idx="10">
                    <c:v>0.94</c:v>
                  </c:pt>
                  <c:pt idx="11">
                    <c:v>0.90</c:v>
                  </c:pt>
                  <c:pt idx="13">
                    <c:v>0.98</c:v>
                  </c:pt>
                  <c:pt idx="14">
                    <c:v>0.94</c:v>
                  </c:pt>
                  <c:pt idx="15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  <c:pt idx="4">
                    <c:v>BF</c:v>
                  </c:pt>
                  <c:pt idx="5">
                    <c:v>IVF (Recall@10)</c:v>
                  </c:pt>
                  <c:pt idx="8">
                    <c:v>BF</c:v>
                  </c:pt>
                  <c:pt idx="9">
                    <c:v>IVF (Recall@10)</c:v>
                  </c:pt>
                  <c:pt idx="12">
                    <c:v>BF</c:v>
                  </c:pt>
                  <c:pt idx="13">
                    <c:v>IVF (Recall@10)</c:v>
                  </c:pt>
                </c:lvl>
                <c:lvl>
                  <c:pt idx="0">
                    <c:v>NQ</c:v>
                  </c:pt>
                  <c:pt idx="4">
                    <c:v>HotpotQA</c:v>
                  </c:pt>
                  <c:pt idx="8">
                    <c:v>wiki_en</c:v>
                  </c:pt>
                  <c:pt idx="12">
                    <c:v>wiki_full</c:v>
                  </c:pt>
                </c:lvl>
              </c:multiLvlStrCache>
            </c:multiLvlStrRef>
          </c:cat>
          <c:val>
            <c:numRef>
              <c:f>Eval!$AH$103:$AW$103</c:f>
              <c:numCache>
                <c:formatCode>0.0</c:formatCode>
                <c:ptCount val="16"/>
                <c:pt idx="0">
                  <c:v>1.2326852565839133</c:v>
                </c:pt>
                <c:pt idx="1">
                  <c:v>2.1174150739905429</c:v>
                </c:pt>
                <c:pt idx="2">
                  <c:v>6.1372069635409385</c:v>
                </c:pt>
                <c:pt idx="3">
                  <c:v>9.0727537998500445</c:v>
                </c:pt>
                <c:pt idx="4" formatCode="0.00">
                  <c:v>1.2490356452269928</c:v>
                </c:pt>
                <c:pt idx="5" formatCode="0.00">
                  <c:v>2.2866841670061304</c:v>
                </c:pt>
                <c:pt idx="6" formatCode="0.00">
                  <c:v>4.2167104175153263</c:v>
                </c:pt>
                <c:pt idx="7" formatCode="0.00">
                  <c:v>6.3242103462322641</c:v>
                </c:pt>
                <c:pt idx="8" formatCode="0">
                  <c:v>1.1634323605794168</c:v>
                </c:pt>
                <c:pt idx="9" formatCode="0">
                  <c:v>1.662676501751533</c:v>
                </c:pt>
                <c:pt idx="10" formatCode="0">
                  <c:v>3.1515103671835241</c:v>
                </c:pt>
                <c:pt idx="11" formatCode="0">
                  <c:v>6.7297055779642827</c:v>
                </c:pt>
                <c:pt idx="12" formatCode="0">
                  <c:v>1.1396529623005178</c:v>
                </c:pt>
                <c:pt idx="13" formatCode="0">
                  <c:v>3.1759086099667919</c:v>
                </c:pt>
                <c:pt idx="14" formatCode="0">
                  <c:v>16.169150933260454</c:v>
                </c:pt>
                <c:pt idx="15" formatCode="0">
                  <c:v>48.407798736310959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2-944B-9C37-2D8F51A9FB72}"/>
            </c:ext>
          </c:extLst>
        </c:ser>
        <c:ser>
          <c:idx val="2"/>
          <c:order val="1"/>
          <c:tx>
            <c:strRef>
              <c:f>Eval!$AG$104</c:f>
              <c:strCache>
                <c:ptCount val="1"/>
                <c:pt idx="0">
                  <c:v>REIS-SSD-C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Eval!$AH$100:$AW$102</c:f>
              <c:multiLvlStrCache>
                <c:ptCount val="16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  <c:pt idx="5">
                    <c:v>0.98</c:v>
                  </c:pt>
                  <c:pt idx="6">
                    <c:v>0.94</c:v>
                  </c:pt>
                  <c:pt idx="7">
                    <c:v>0.90</c:v>
                  </c:pt>
                  <c:pt idx="9">
                    <c:v>0.98</c:v>
                  </c:pt>
                  <c:pt idx="10">
                    <c:v>0.94</c:v>
                  </c:pt>
                  <c:pt idx="11">
                    <c:v>0.90</c:v>
                  </c:pt>
                  <c:pt idx="13">
                    <c:v>0.98</c:v>
                  </c:pt>
                  <c:pt idx="14">
                    <c:v>0.94</c:v>
                  </c:pt>
                  <c:pt idx="15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  <c:pt idx="4">
                    <c:v>BF</c:v>
                  </c:pt>
                  <c:pt idx="5">
                    <c:v>IVF (Recall@10)</c:v>
                  </c:pt>
                  <c:pt idx="8">
                    <c:v>BF</c:v>
                  </c:pt>
                  <c:pt idx="9">
                    <c:v>IVF (Recall@10)</c:v>
                  </c:pt>
                  <c:pt idx="12">
                    <c:v>BF</c:v>
                  </c:pt>
                  <c:pt idx="13">
                    <c:v>IVF (Recall@10)</c:v>
                  </c:pt>
                </c:lvl>
                <c:lvl>
                  <c:pt idx="0">
                    <c:v>NQ</c:v>
                  </c:pt>
                  <c:pt idx="4">
                    <c:v>HotpotQA</c:v>
                  </c:pt>
                  <c:pt idx="8">
                    <c:v>wiki_en</c:v>
                  </c:pt>
                  <c:pt idx="12">
                    <c:v>wiki_full</c:v>
                  </c:pt>
                </c:lvl>
              </c:multiLvlStrCache>
            </c:multiLvlStrRef>
          </c:cat>
          <c:val>
            <c:numRef>
              <c:f>Eval!$AH$104:$AW$104</c:f>
              <c:numCache>
                <c:formatCode>0.0</c:formatCode>
                <c:ptCount val="16"/>
                <c:pt idx="0">
                  <c:v>1.0010464164811637</c:v>
                </c:pt>
                <c:pt idx="1">
                  <c:v>1.583705214862045</c:v>
                </c:pt>
                <c:pt idx="2">
                  <c:v>1.3097760640734808</c:v>
                </c:pt>
                <c:pt idx="3">
                  <c:v>1.2321703701565148</c:v>
                </c:pt>
                <c:pt idx="4" formatCode="0.00">
                  <c:v>1.0061418414776149</c:v>
                </c:pt>
                <c:pt idx="5" formatCode="0.00">
                  <c:v>1.7404712845711852</c:v>
                </c:pt>
                <c:pt idx="6" formatCode="0.00">
                  <c:v>2.2449298736443981</c:v>
                </c:pt>
                <c:pt idx="7" formatCode="0.00">
                  <c:v>2.2597693758791735</c:v>
                </c:pt>
                <c:pt idx="8" formatCode="0">
                  <c:v>1.7104549629486583</c:v>
                </c:pt>
                <c:pt idx="9" formatCode="0">
                  <c:v>4.279575652343877</c:v>
                </c:pt>
                <c:pt idx="10" formatCode="0">
                  <c:v>7.3696278946571514</c:v>
                </c:pt>
                <c:pt idx="11" formatCode="0">
                  <c:v>11.621386059591513</c:v>
                </c:pt>
                <c:pt idx="12" formatCode="0">
                  <c:v>1.7505461386357435</c:v>
                </c:pt>
                <c:pt idx="13" formatCode="0">
                  <c:v>4.7971078129694709</c:v>
                </c:pt>
                <c:pt idx="14" formatCode="0">
                  <c:v>21.581106171161789</c:v>
                </c:pt>
                <c:pt idx="15" formatCode="0">
                  <c:v>45.916159364856483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D2-944B-9C37-2D8F51A9FB72}"/>
            </c:ext>
          </c:extLst>
        </c:ser>
        <c:ser>
          <c:idx val="4"/>
          <c:order val="2"/>
          <c:tx>
            <c:strRef>
              <c:f>Eval!$AG$105</c:f>
              <c:strCache>
                <c:ptCount val="1"/>
                <c:pt idx="0">
                  <c:v>REIS-SSD-P</c:v>
                </c:pt>
              </c:strCache>
            </c:strRef>
          </c:tx>
          <c:spPr>
            <a:solidFill>
              <a:schemeClr val="accent5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Eval!$AH$100:$AW$102</c:f>
              <c:multiLvlStrCache>
                <c:ptCount val="16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  <c:pt idx="5">
                    <c:v>0.98</c:v>
                  </c:pt>
                  <c:pt idx="6">
                    <c:v>0.94</c:v>
                  </c:pt>
                  <c:pt idx="7">
                    <c:v>0.90</c:v>
                  </c:pt>
                  <c:pt idx="9">
                    <c:v>0.98</c:v>
                  </c:pt>
                  <c:pt idx="10">
                    <c:v>0.94</c:v>
                  </c:pt>
                  <c:pt idx="11">
                    <c:v>0.90</c:v>
                  </c:pt>
                  <c:pt idx="13">
                    <c:v>0.98</c:v>
                  </c:pt>
                  <c:pt idx="14">
                    <c:v>0.94</c:v>
                  </c:pt>
                  <c:pt idx="15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  <c:pt idx="4">
                    <c:v>BF</c:v>
                  </c:pt>
                  <c:pt idx="5">
                    <c:v>IVF (Recall@10)</c:v>
                  </c:pt>
                  <c:pt idx="8">
                    <c:v>BF</c:v>
                  </c:pt>
                  <c:pt idx="9">
                    <c:v>IVF (Recall@10)</c:v>
                  </c:pt>
                  <c:pt idx="12">
                    <c:v>BF</c:v>
                  </c:pt>
                  <c:pt idx="13">
                    <c:v>IVF (Recall@10)</c:v>
                  </c:pt>
                </c:lvl>
                <c:lvl>
                  <c:pt idx="0">
                    <c:v>NQ</c:v>
                  </c:pt>
                  <c:pt idx="4">
                    <c:v>HotpotQA</c:v>
                  </c:pt>
                  <c:pt idx="8">
                    <c:v>wiki_en</c:v>
                  </c:pt>
                  <c:pt idx="12">
                    <c:v>wiki_full</c:v>
                  </c:pt>
                </c:lvl>
              </c:multiLvlStrCache>
            </c:multiLvlStrRef>
          </c:cat>
          <c:val>
            <c:numRef>
              <c:f>Eval!$AH$105:$AW$105</c:f>
              <c:numCache>
                <c:formatCode>0.0</c:formatCode>
                <c:ptCount val="16"/>
                <c:pt idx="0">
                  <c:v>2.1306456844741311</c:v>
                </c:pt>
                <c:pt idx="1">
                  <c:v>4.9628507349106155</c:v>
                </c:pt>
                <c:pt idx="2">
                  <c:v>4.45668166017016</c:v>
                </c:pt>
                <c:pt idx="3">
                  <c:v>4.1926182967514816</c:v>
                </c:pt>
                <c:pt idx="4" formatCode="0.00">
                  <c:v>2.0805681650881915</c:v>
                </c:pt>
                <c:pt idx="5" formatCode="0.00">
                  <c:v>4.4468530487072426</c:v>
                </c:pt>
                <c:pt idx="6" formatCode="0.00">
                  <c:v>6.7004962641184953</c:v>
                </c:pt>
                <c:pt idx="7" formatCode="0.00">
                  <c:v>7.1343166100027853</c:v>
                </c:pt>
                <c:pt idx="8" formatCode="0">
                  <c:v>3.4333035997700363</c:v>
                </c:pt>
                <c:pt idx="9" formatCode="0">
                  <c:v>8.8853845546519086</c:v>
                </c:pt>
                <c:pt idx="10" formatCode="0">
                  <c:v>16.838777437286243</c:v>
                </c:pt>
                <c:pt idx="11" formatCode="0">
                  <c:v>30.793590805147812</c:v>
                </c:pt>
                <c:pt idx="12" formatCode="0">
                  <c:v>3.5032318230215056</c:v>
                </c:pt>
                <c:pt idx="13" formatCode="0">
                  <c:v>9.7446264807644702</c:v>
                </c:pt>
                <c:pt idx="14" formatCode="0">
                  <c:v>47.047899031658822</c:v>
                </c:pt>
                <c:pt idx="15" formatCode="0">
                  <c:v>112.46159754227351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D2-944B-9C37-2D8F51A9F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75"/>
        <c:axId val="1318076544"/>
        <c:axId val="1432009120"/>
      </c:barChart>
      <c:catAx>
        <c:axId val="131807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2009120"/>
        <c:crosses val="autoZero"/>
        <c:auto val="1"/>
        <c:lblAlgn val="ctr"/>
        <c:lblOffset val="0"/>
        <c:tickMarkSkip val="1"/>
        <c:noMultiLvlLbl val="0"/>
      </c:catAx>
      <c:valAx>
        <c:axId val="1432009120"/>
        <c:scaling>
          <c:logBase val="10"/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latin typeface="Avenir Book" panose="02000503020000020003" pitchFamily="2" charset="0"/>
                    <a:cs typeface="Arial" panose="020B0604020202020204" pitchFamily="34" charset="0"/>
                  </a:rPr>
                  <a:t>Norm. QPS</a:t>
                </a:r>
              </a:p>
            </c:rich>
          </c:tx>
          <c:layout>
            <c:manualLayout>
              <c:xMode val="edge"/>
              <c:yMode val="edge"/>
              <c:x val="3.0808421976960278E-3"/>
              <c:y val="0.367304381777201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8076544"/>
        <c:crosses val="autoZero"/>
        <c:crossBetween val="between"/>
        <c:majorUnit val="1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26891764106853849"/>
          <c:y val="0"/>
          <c:w val="0.46447418668509394"/>
          <c:h val="0.15681549200521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 i="0">
          <a:solidFill>
            <a:schemeClr val="tx1"/>
          </a:solidFill>
          <a:latin typeface="Optima" panose="02000503060000020004" pitchFamily="2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834518968285"/>
          <c:y val="0.13214355106190345"/>
          <c:w val="0.88920893130957379"/>
          <c:h val="0.43110547120328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Eval!$AG$182</c:f>
              <c:strCache>
                <c:ptCount val="1"/>
                <c:pt idx="0">
                  <c:v>REIS-SSD-C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Eval!$AH$179:$AW$181</c:f>
              <c:multiLvlStrCache>
                <c:ptCount val="16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  <c:pt idx="5">
                    <c:v>0.98</c:v>
                  </c:pt>
                  <c:pt idx="6">
                    <c:v>0.94</c:v>
                  </c:pt>
                  <c:pt idx="7">
                    <c:v>0.90</c:v>
                  </c:pt>
                  <c:pt idx="9">
                    <c:v>0.98</c:v>
                  </c:pt>
                  <c:pt idx="10">
                    <c:v>0.94</c:v>
                  </c:pt>
                  <c:pt idx="11">
                    <c:v>0.90</c:v>
                  </c:pt>
                  <c:pt idx="13">
                    <c:v>0.98</c:v>
                  </c:pt>
                  <c:pt idx="14">
                    <c:v>0.94</c:v>
                  </c:pt>
                  <c:pt idx="15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  <c:pt idx="4">
                    <c:v>BF</c:v>
                  </c:pt>
                  <c:pt idx="5">
                    <c:v>IVF (Recall@10)</c:v>
                  </c:pt>
                  <c:pt idx="8">
                    <c:v>BF</c:v>
                  </c:pt>
                  <c:pt idx="9">
                    <c:v>IVF (Recall@10)</c:v>
                  </c:pt>
                  <c:pt idx="12">
                    <c:v>BF</c:v>
                  </c:pt>
                  <c:pt idx="13">
                    <c:v>IVF (Recall@10)</c:v>
                  </c:pt>
                </c:lvl>
                <c:lvl>
                  <c:pt idx="0">
                    <c:v>NQ</c:v>
                  </c:pt>
                  <c:pt idx="4">
                    <c:v>HotpotQA</c:v>
                  </c:pt>
                  <c:pt idx="8">
                    <c:v>wiki_en</c:v>
                  </c:pt>
                  <c:pt idx="12">
                    <c:v>wiki_full</c:v>
                  </c:pt>
                </c:lvl>
              </c:multiLvlStrCache>
            </c:multiLvlStrRef>
          </c:cat>
          <c:val>
            <c:numRef>
              <c:f>Eval!$AH$182:$AW$182</c:f>
              <c:numCache>
                <c:formatCode>0.00</c:formatCode>
                <c:ptCount val="16"/>
                <c:pt idx="0">
                  <c:v>24.503703647316851</c:v>
                </c:pt>
                <c:pt idx="1">
                  <c:v>22.568259351030314</c:v>
                </c:pt>
                <c:pt idx="2">
                  <c:v>6.4395570950337957</c:v>
                </c:pt>
                <c:pt idx="3">
                  <c:v>4.0978999695669609</c:v>
                </c:pt>
                <c:pt idx="4">
                  <c:v>24.306033671645352</c:v>
                </c:pt>
                <c:pt idx="5">
                  <c:v>22.966266256162907</c:v>
                </c:pt>
                <c:pt idx="6">
                  <c:v>16.064185855802808</c:v>
                </c:pt>
                <c:pt idx="7">
                  <c:v>10.781707120416671</c:v>
                </c:pt>
                <c:pt idx="8">
                  <c:v>44.360887053331119</c:v>
                </c:pt>
                <c:pt idx="9">
                  <c:v>77.664520768507145</c:v>
                </c:pt>
                <c:pt idx="10">
                  <c:v>70.559669479649372</c:v>
                </c:pt>
                <c:pt idx="11">
                  <c:v>52.106461533491263</c:v>
                </c:pt>
                <c:pt idx="12">
                  <c:v>46.347963458480663</c:v>
                </c:pt>
                <c:pt idx="13">
                  <c:v>45.576524066662493</c:v>
                </c:pt>
                <c:pt idx="14">
                  <c:v>40.273206045428196</c:v>
                </c:pt>
                <c:pt idx="15">
                  <c:v>28.62067934606884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D-BD42-8760-D25DA3FE1582}"/>
            </c:ext>
          </c:extLst>
        </c:ser>
        <c:ser>
          <c:idx val="2"/>
          <c:order val="1"/>
          <c:tx>
            <c:strRef>
              <c:f>Eval!$AG$183</c:f>
              <c:strCache>
                <c:ptCount val="1"/>
                <c:pt idx="0">
                  <c:v>REIS-SSD-P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Eval!$AH$179:$AW$181</c:f>
              <c:multiLvlStrCache>
                <c:ptCount val="16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  <c:pt idx="5">
                    <c:v>0.98</c:v>
                  </c:pt>
                  <c:pt idx="6">
                    <c:v>0.94</c:v>
                  </c:pt>
                  <c:pt idx="7">
                    <c:v>0.90</c:v>
                  </c:pt>
                  <c:pt idx="9">
                    <c:v>0.98</c:v>
                  </c:pt>
                  <c:pt idx="10">
                    <c:v>0.94</c:v>
                  </c:pt>
                  <c:pt idx="11">
                    <c:v>0.90</c:v>
                  </c:pt>
                  <c:pt idx="13">
                    <c:v>0.98</c:v>
                  </c:pt>
                  <c:pt idx="14">
                    <c:v>0.94</c:v>
                  </c:pt>
                  <c:pt idx="15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  <c:pt idx="4">
                    <c:v>BF</c:v>
                  </c:pt>
                  <c:pt idx="5">
                    <c:v>IVF (Recall@10)</c:v>
                  </c:pt>
                  <c:pt idx="8">
                    <c:v>BF</c:v>
                  </c:pt>
                  <c:pt idx="9">
                    <c:v>IVF (Recall@10)</c:v>
                  </c:pt>
                  <c:pt idx="12">
                    <c:v>BF</c:v>
                  </c:pt>
                  <c:pt idx="13">
                    <c:v>IVF (Recall@10)</c:v>
                  </c:pt>
                </c:lvl>
                <c:lvl>
                  <c:pt idx="0">
                    <c:v>NQ</c:v>
                  </c:pt>
                  <c:pt idx="4">
                    <c:v>HotpotQA</c:v>
                  </c:pt>
                  <c:pt idx="8">
                    <c:v>wiki_en</c:v>
                  </c:pt>
                  <c:pt idx="12">
                    <c:v>wiki_full</c:v>
                  </c:pt>
                </c:lvl>
              </c:multiLvlStrCache>
            </c:multiLvlStrRef>
          </c:cat>
          <c:val>
            <c:numRef>
              <c:f>Eval!$AH$183:$AW$183</c:f>
              <c:numCache>
                <c:formatCode>0.00</c:formatCode>
                <c:ptCount val="16"/>
                <c:pt idx="0">
                  <c:v>50.849667389096219</c:v>
                </c:pt>
                <c:pt idx="1">
                  <c:v>68.95317942601244</c:v>
                </c:pt>
                <c:pt idx="2">
                  <c:v>21.363378149467383</c:v>
                </c:pt>
                <c:pt idx="3">
                  <c:v>13.594877004206516</c:v>
                </c:pt>
                <c:pt idx="4">
                  <c:v>49.004526804783339</c:v>
                </c:pt>
                <c:pt idx="5">
                  <c:v>57.210491211199106</c:v>
                </c:pt>
                <c:pt idx="6">
                  <c:v>46.747918254923697</c:v>
                </c:pt>
                <c:pt idx="7">
                  <c:v>33.18754718157836</c:v>
                </c:pt>
                <c:pt idx="8">
                  <c:v>86.81607612204148</c:v>
                </c:pt>
                <c:pt idx="9">
                  <c:v>157.21629341192315</c:v>
                </c:pt>
                <c:pt idx="10">
                  <c:v>157.18854722411791</c:v>
                </c:pt>
                <c:pt idx="11">
                  <c:v>134.61496835679483</c:v>
                </c:pt>
                <c:pt idx="12">
                  <c:v>90.432666578511387</c:v>
                </c:pt>
                <c:pt idx="13">
                  <c:v>90.266433546129662</c:v>
                </c:pt>
                <c:pt idx="14">
                  <c:v>85.601643463049768</c:v>
                </c:pt>
                <c:pt idx="15">
                  <c:v>68.346770403486943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D-BD42-8760-D25DA3FE1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0"/>
        <c:axId val="1318076544"/>
        <c:axId val="1432009120"/>
      </c:barChart>
      <c:catAx>
        <c:axId val="131807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432009120"/>
        <c:crosses val="autoZero"/>
        <c:auto val="1"/>
        <c:lblAlgn val="ctr"/>
        <c:lblOffset val="0"/>
        <c:tickMarkSkip val="1"/>
        <c:noMultiLvlLbl val="0"/>
      </c:catAx>
      <c:valAx>
        <c:axId val="1432009120"/>
        <c:scaling>
          <c:logBase val="10"/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r>
                  <a:rPr lang="en-US"/>
                  <a:t>Norm. QPS/W</a:t>
                </a:r>
              </a:p>
            </c:rich>
          </c:tx>
          <c:layout>
            <c:manualLayout>
              <c:xMode val="edge"/>
              <c:yMode val="edge"/>
              <c:x val="1.722646804254211E-2"/>
              <c:y val="0.251381235487581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318076544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32969949628120965"/>
          <c:y val="0"/>
          <c:w val="0.34637467949300793"/>
          <c:h val="0.15889493592712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 i="0">
          <a:solidFill>
            <a:schemeClr val="tx1"/>
          </a:solidFill>
          <a:latin typeface="Avenir Book" panose="02000503020000020003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75595683303396"/>
          <c:y val="0.3617122330975896"/>
          <c:w val="0.69863373052630007"/>
          <c:h val="0.29138135084027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breakdown!$B$12</c:f>
              <c:strCache>
                <c:ptCount val="1"/>
                <c:pt idx="0">
                  <c:v>Embedding Model Loading</c:v>
                </c:pt>
              </c:strCache>
            </c:strRef>
          </c:tx>
          <c:spPr>
            <a:solidFill>
              <a:srgbClr val="316CE3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breakdown!$E$12</c:f>
              <c:numCache>
                <c:formatCode>0.00%</c:formatCode>
                <c:ptCount val="1"/>
                <c:pt idx="0">
                  <c:v>1.0050251256281407E-2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A-BC45-83C5-26E2B7BCB755}"/>
            </c:ext>
          </c:extLst>
        </c:ser>
        <c:ser>
          <c:idx val="1"/>
          <c:order val="1"/>
          <c:tx>
            <c:strRef>
              <c:f>breakdown!$B$13</c:f>
              <c:strCache>
                <c:ptCount val="1"/>
                <c:pt idx="0">
                  <c:v>Encoding</c:v>
                </c:pt>
              </c:strCache>
            </c:strRef>
          </c:tx>
          <c:spPr>
            <a:solidFill>
              <a:srgbClr val="6C40D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breakdown!$E$13</c:f>
              <c:numCache>
                <c:formatCode>0.00%</c:formatCode>
                <c:ptCount val="1"/>
                <c:pt idx="0">
                  <c:v>1.7831090938563788E-3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A-BC45-83C5-26E2B7BCB755}"/>
            </c:ext>
          </c:extLst>
        </c:ser>
        <c:ser>
          <c:idx val="2"/>
          <c:order val="2"/>
          <c:tx>
            <c:strRef>
              <c:f>breakdown!$B$14</c:f>
              <c:strCache>
                <c:ptCount val="1"/>
                <c:pt idx="0">
                  <c:v>Dataset Loading</c:v>
                </c:pt>
              </c:strCache>
            </c:strRef>
          </c:tx>
          <c:spPr>
            <a:solidFill>
              <a:srgbClr val="E1257C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9A-BC45-83C5-26E2B7BCB7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endParaRPr lang="en-G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breakdown!$E$14</c:f>
              <c:numCache>
                <c:formatCode>0.0%</c:formatCode>
                <c:ptCount val="1"/>
                <c:pt idx="0">
                  <c:v>0.67255633003728321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9A-BC45-83C5-26E2B7BCB755}"/>
            </c:ext>
          </c:extLst>
        </c:ser>
        <c:ser>
          <c:idx val="3"/>
          <c:order val="3"/>
          <c:tx>
            <c:strRef>
              <c:f>breakdown!$B$15</c:f>
              <c:strCache>
                <c:ptCount val="1"/>
                <c:pt idx="0">
                  <c:v>Search</c:v>
                </c:pt>
              </c:strCache>
            </c:strRef>
          </c:tx>
          <c:spPr>
            <a:solidFill>
              <a:srgbClr val="F43E0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breakdown!$E$15</c:f>
              <c:numCache>
                <c:formatCode>0.0%</c:formatCode>
                <c:ptCount val="1"/>
                <c:pt idx="0">
                  <c:v>1.9938401685848598E-2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9A-BC45-83C5-26E2B7BCB755}"/>
            </c:ext>
          </c:extLst>
        </c:ser>
        <c:ser>
          <c:idx val="4"/>
          <c:order val="4"/>
          <c:tx>
            <c:strRef>
              <c:f>breakdown!$B$16</c:f>
              <c:strCache>
                <c:ptCount val="1"/>
                <c:pt idx="0">
                  <c:v>Generation Model Loading</c:v>
                </c:pt>
              </c:strCache>
            </c:strRef>
          </c:tx>
          <c:spPr>
            <a:solidFill>
              <a:srgbClr val="E28700"/>
            </a:solidFill>
            <a:ln w="12700">
              <a:solidFill>
                <a:schemeClr val="tx1">
                  <a:alpha val="99000"/>
                </a:schemeClr>
              </a:solidFill>
            </a:ln>
            <a:effectLst/>
          </c:spPr>
          <c:invertIfNegative val="0"/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breakdown!$E$16</c:f>
              <c:numCache>
                <c:formatCode>0.00%</c:formatCode>
                <c:ptCount val="1"/>
                <c:pt idx="0">
                  <c:v>1.2805965310423084E-2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9A-BC45-83C5-26E2B7BCB755}"/>
            </c:ext>
          </c:extLst>
        </c:ser>
        <c:ser>
          <c:idx val="5"/>
          <c:order val="5"/>
          <c:tx>
            <c:strRef>
              <c:f>breakdown!$B$17</c:f>
              <c:strCache>
                <c:ptCount val="1"/>
                <c:pt idx="0">
                  <c:v>Generation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endParaRPr lang="en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breakdown!$E$17</c:f>
              <c:numCache>
                <c:formatCode>0%</c:formatCode>
                <c:ptCount val="1"/>
                <c:pt idx="0">
                  <c:v>0.28286594261630732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9A-BC45-83C5-26E2B7BCB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528119775"/>
        <c:axId val="1528140287"/>
      </c:barChart>
      <c:catAx>
        <c:axId val="1528119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140287"/>
        <c:crosses val="autoZero"/>
        <c:auto val="1"/>
        <c:lblAlgn val="ctr"/>
        <c:lblOffset val="100"/>
        <c:noMultiLvlLbl val="0"/>
      </c:catAx>
      <c:valAx>
        <c:axId val="1528140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latin typeface="Avenir Book" panose="02000503020000020003" pitchFamily="2" charset="0"/>
                    <a:cs typeface="Arial" panose="020B0604020202020204" pitchFamily="34" charset="0"/>
                  </a:rPr>
                  <a:t>Fraction</a:t>
                </a:r>
                <a:r>
                  <a:rPr lang="en-US" baseline="0" dirty="0">
                    <a:latin typeface="Avenir Book" panose="02000503020000020003" pitchFamily="2" charset="0"/>
                    <a:cs typeface="Arial" panose="020B0604020202020204" pitchFamily="34" charset="0"/>
                  </a:rPr>
                  <a:t> of Execution Time, Nearest Neighbor Search with Binary Quantization</a:t>
                </a:r>
                <a:endParaRPr lang="en-US" dirty="0">
                  <a:latin typeface="Avenir Book" panose="02000503020000020003" pitchFamily="2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7776344071173875"/>
              <c:y val="0.837414700688940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119775"/>
        <c:crossesAt val="1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232630088326245"/>
          <c:y val="2.0010040134527399E-2"/>
          <c:w val="0.67433874945457162"/>
          <c:h val="0.3305117179585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Optima" panose="02000503060000020004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4342561925492"/>
          <c:y val="0.14421920227284882"/>
          <c:w val="0.87071081227889369"/>
          <c:h val="0.48334400079843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Eval!$AG$103</c:f>
              <c:strCache>
                <c:ptCount val="1"/>
                <c:pt idx="0">
                  <c:v>No-I/O</c:v>
                </c:pt>
              </c:strCache>
            </c:strRef>
          </c:tx>
          <c:spPr>
            <a:solidFill>
              <a:srgbClr val="316CE3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Eval!$AT$100:$AW$102</c:f>
              <c:multiLvlStrCache>
                <c:ptCount val="4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</c:lvl>
                <c:lvl>
                  <c:pt idx="0">
                    <c:v>wiki_full</c:v>
                  </c:pt>
                </c:lvl>
              </c:multiLvlStrCache>
            </c:multiLvlStrRef>
          </c:cat>
          <c:val>
            <c:numRef>
              <c:f>Eval!$AT$103:$AW$103</c:f>
              <c:numCache>
                <c:formatCode>0</c:formatCode>
                <c:ptCount val="4"/>
                <c:pt idx="0">
                  <c:v>1.1396529623005178</c:v>
                </c:pt>
                <c:pt idx="1">
                  <c:v>3.1759086099667919</c:v>
                </c:pt>
                <c:pt idx="2">
                  <c:v>16.169150933260454</c:v>
                </c:pt>
                <c:pt idx="3">
                  <c:v>48.407798736310959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B8-664B-BEC7-A972235E1ED6}"/>
            </c:ext>
          </c:extLst>
        </c:ser>
        <c:ser>
          <c:idx val="2"/>
          <c:order val="1"/>
          <c:tx>
            <c:strRef>
              <c:f>Eval!$AG$104</c:f>
              <c:strCache>
                <c:ptCount val="1"/>
                <c:pt idx="0">
                  <c:v>REIS-SSD-C</c:v>
                </c:pt>
              </c:strCache>
            </c:strRef>
          </c:tx>
          <c:spPr>
            <a:solidFill>
              <a:srgbClr val="B4185F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Eval!$AT$100:$AW$102</c:f>
              <c:multiLvlStrCache>
                <c:ptCount val="4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</c:lvl>
                <c:lvl>
                  <c:pt idx="0">
                    <c:v>wiki_full</c:v>
                  </c:pt>
                </c:lvl>
              </c:multiLvlStrCache>
            </c:multiLvlStrRef>
          </c:cat>
          <c:val>
            <c:numRef>
              <c:f>Eval!$AT$104:$AW$104</c:f>
              <c:numCache>
                <c:formatCode>0</c:formatCode>
                <c:ptCount val="4"/>
                <c:pt idx="0">
                  <c:v>1.7505461386357435</c:v>
                </c:pt>
                <c:pt idx="1">
                  <c:v>4.7971078129694709</c:v>
                </c:pt>
                <c:pt idx="2">
                  <c:v>21.581106171161789</c:v>
                </c:pt>
                <c:pt idx="3">
                  <c:v>45.916159364856483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B8-664B-BEC7-A972235E1ED6}"/>
            </c:ext>
          </c:extLst>
        </c:ser>
        <c:ser>
          <c:idx val="4"/>
          <c:order val="2"/>
          <c:tx>
            <c:strRef>
              <c:f>Eval!$AG$105</c:f>
              <c:strCache>
                <c:ptCount val="1"/>
                <c:pt idx="0">
                  <c:v>REIS-SSD-P</c:v>
                </c:pt>
              </c:strCache>
            </c:strRef>
          </c:tx>
          <c:spPr>
            <a:solidFill>
              <a:srgbClr val="E287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Eval!$AT$100:$AW$102</c:f>
              <c:multiLvlStrCache>
                <c:ptCount val="4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</c:lvl>
                <c:lvl>
                  <c:pt idx="0">
                    <c:v>wiki_full</c:v>
                  </c:pt>
                </c:lvl>
              </c:multiLvlStrCache>
            </c:multiLvlStrRef>
          </c:cat>
          <c:val>
            <c:numRef>
              <c:f>Eval!$AT$105:$AW$105</c:f>
              <c:numCache>
                <c:formatCode>0</c:formatCode>
                <c:ptCount val="4"/>
                <c:pt idx="0">
                  <c:v>3.5032318230215056</c:v>
                </c:pt>
                <c:pt idx="1">
                  <c:v>9.7446264807644702</c:v>
                </c:pt>
                <c:pt idx="2">
                  <c:v>47.047899031658822</c:v>
                </c:pt>
                <c:pt idx="3">
                  <c:v>112.46159754227351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B8-664B-BEC7-A972235E1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75"/>
        <c:axId val="1318076544"/>
        <c:axId val="1432009120"/>
      </c:barChart>
      <c:catAx>
        <c:axId val="131807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2009120"/>
        <c:crosses val="autoZero"/>
        <c:auto val="1"/>
        <c:lblAlgn val="ctr"/>
        <c:lblOffset val="0"/>
        <c:tickMarkSkip val="1"/>
        <c:noMultiLvlLbl val="0"/>
      </c:catAx>
      <c:valAx>
        <c:axId val="1432009120"/>
        <c:scaling>
          <c:logBase val="10"/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latin typeface="Avenir Book" panose="02000503020000020003" pitchFamily="2" charset="0"/>
                    <a:cs typeface="Arial" panose="020B0604020202020204" pitchFamily="34" charset="0"/>
                  </a:rPr>
                  <a:t>Norm. QPS</a:t>
                </a:r>
              </a:p>
            </c:rich>
          </c:tx>
          <c:layout>
            <c:manualLayout>
              <c:xMode val="edge"/>
              <c:yMode val="edge"/>
              <c:x val="2.4231606724620727E-2"/>
              <c:y val="0.374193977768406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8076544"/>
        <c:crosses val="autoZero"/>
        <c:crossBetween val="between"/>
        <c:majorUnit val="1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26891764106853849"/>
          <c:y val="0"/>
          <c:w val="0.46447418668509394"/>
          <c:h val="0.15681549200521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 i="0">
          <a:solidFill>
            <a:schemeClr val="tx1"/>
          </a:solidFill>
          <a:latin typeface="Optima" panose="02000503060000020004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49006141433897E-2"/>
          <c:y val="0.13214355106190345"/>
          <c:w val="0.900228094507455"/>
          <c:h val="0.43110547120328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Eval!$AG$182</c:f>
              <c:strCache>
                <c:ptCount val="1"/>
                <c:pt idx="0">
                  <c:v>REIS-SSD-C</c:v>
                </c:pt>
              </c:strCache>
            </c:strRef>
          </c:tx>
          <c:spPr>
            <a:solidFill>
              <a:srgbClr val="B4185F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Eval!$AT$179:$AW$181</c:f>
              <c:multiLvlStrCache>
                <c:ptCount val="4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</c:lvl>
                <c:lvl>
                  <c:pt idx="0">
                    <c:v>wiki_full</c:v>
                  </c:pt>
                </c:lvl>
              </c:multiLvlStrCache>
            </c:multiLvlStrRef>
          </c:cat>
          <c:val>
            <c:numRef>
              <c:f>Eval!$AT$182:$AW$182</c:f>
              <c:numCache>
                <c:formatCode>0.00</c:formatCode>
                <c:ptCount val="4"/>
                <c:pt idx="0">
                  <c:v>46.347963458480663</c:v>
                </c:pt>
                <c:pt idx="1">
                  <c:v>45.576524066662493</c:v>
                </c:pt>
                <c:pt idx="2">
                  <c:v>40.273206045428196</c:v>
                </c:pt>
                <c:pt idx="3">
                  <c:v>28.62067934606884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1-1545-A014-385E9EA7572E}"/>
            </c:ext>
          </c:extLst>
        </c:ser>
        <c:ser>
          <c:idx val="2"/>
          <c:order val="1"/>
          <c:tx>
            <c:strRef>
              <c:f>Eval!$AG$183</c:f>
              <c:strCache>
                <c:ptCount val="1"/>
                <c:pt idx="0">
                  <c:v>REIS-SSD-P</c:v>
                </c:pt>
              </c:strCache>
            </c:strRef>
          </c:tx>
          <c:spPr>
            <a:solidFill>
              <a:srgbClr val="E287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Eval!$AT$179:$AW$181</c:f>
              <c:multiLvlStrCache>
                <c:ptCount val="4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</c:lvl>
                <c:lvl>
                  <c:pt idx="0">
                    <c:v>wiki_full</c:v>
                  </c:pt>
                </c:lvl>
              </c:multiLvlStrCache>
            </c:multiLvlStrRef>
          </c:cat>
          <c:val>
            <c:numRef>
              <c:f>Eval!$AT$183:$AW$183</c:f>
              <c:numCache>
                <c:formatCode>0.00</c:formatCode>
                <c:ptCount val="4"/>
                <c:pt idx="0">
                  <c:v>90.432666578511387</c:v>
                </c:pt>
                <c:pt idx="1">
                  <c:v>90.266433546129662</c:v>
                </c:pt>
                <c:pt idx="2">
                  <c:v>85.601643463049768</c:v>
                </c:pt>
                <c:pt idx="3">
                  <c:v>68.346770403486943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21-1545-A014-385E9EA75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0"/>
        <c:axId val="1318076544"/>
        <c:axId val="1432009120"/>
      </c:barChart>
      <c:catAx>
        <c:axId val="131807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2009120"/>
        <c:crosses val="autoZero"/>
        <c:auto val="1"/>
        <c:lblAlgn val="ctr"/>
        <c:lblOffset val="0"/>
        <c:tickMarkSkip val="1"/>
        <c:noMultiLvlLbl val="0"/>
      </c:catAx>
      <c:valAx>
        <c:axId val="1432009120"/>
        <c:scaling>
          <c:logBase val="10"/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venir Book" panose="02000503020000020003" pitchFamily="2" charset="0"/>
                    <a:cs typeface="Arial" panose="020B0604020202020204" pitchFamily="34" charset="0"/>
                  </a:rPr>
                  <a:t>Norm. QPS/W</a:t>
                </a:r>
              </a:p>
            </c:rich>
          </c:tx>
          <c:layout>
            <c:manualLayout>
              <c:xMode val="edge"/>
              <c:yMode val="edge"/>
              <c:x val="1.1590854014068126E-2"/>
              <c:y val="0.282865125005098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8076544"/>
        <c:crosses val="autoZero"/>
        <c:crossBetween val="between"/>
        <c:majorUnit val="1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2969949628120965"/>
          <c:y val="0"/>
          <c:w val="0.34637467949300793"/>
          <c:h val="0.15889493592712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 i="0">
          <a:solidFill>
            <a:schemeClr val="tx1"/>
          </a:solidFill>
          <a:latin typeface="Optima" panose="02000503060000020004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27107652213884E-2"/>
          <c:y val="0.14421920227284882"/>
          <c:w val="0.9028272716572715"/>
          <c:h val="0.37618784852842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Eval!$AG$103</c:f>
              <c:strCache>
                <c:ptCount val="1"/>
                <c:pt idx="0">
                  <c:v>No-I/O</c:v>
                </c:pt>
              </c:strCache>
            </c:strRef>
          </c:tx>
          <c:spPr>
            <a:solidFill>
              <a:srgbClr val="316CE3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Eval!$AH$100:$AW$102</c:f>
              <c:multiLvlStrCache>
                <c:ptCount val="16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  <c:pt idx="5">
                    <c:v>0.98</c:v>
                  </c:pt>
                  <c:pt idx="6">
                    <c:v>0.94</c:v>
                  </c:pt>
                  <c:pt idx="7">
                    <c:v>0.90</c:v>
                  </c:pt>
                  <c:pt idx="9">
                    <c:v>0.98</c:v>
                  </c:pt>
                  <c:pt idx="10">
                    <c:v>0.94</c:v>
                  </c:pt>
                  <c:pt idx="11">
                    <c:v>0.90</c:v>
                  </c:pt>
                  <c:pt idx="13">
                    <c:v>0.98</c:v>
                  </c:pt>
                  <c:pt idx="14">
                    <c:v>0.94</c:v>
                  </c:pt>
                  <c:pt idx="15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  <c:pt idx="4">
                    <c:v>BF</c:v>
                  </c:pt>
                  <c:pt idx="5">
                    <c:v>IVF (Recall@10)</c:v>
                  </c:pt>
                  <c:pt idx="8">
                    <c:v>BF</c:v>
                  </c:pt>
                  <c:pt idx="9">
                    <c:v>IVF (Recall@10)</c:v>
                  </c:pt>
                  <c:pt idx="12">
                    <c:v>BF</c:v>
                  </c:pt>
                  <c:pt idx="13">
                    <c:v>IVF (Recall@10)</c:v>
                  </c:pt>
                </c:lvl>
                <c:lvl>
                  <c:pt idx="0">
                    <c:v>NQ</c:v>
                  </c:pt>
                  <c:pt idx="4">
                    <c:v>HotpotQA</c:v>
                  </c:pt>
                  <c:pt idx="8">
                    <c:v>wiki_en</c:v>
                  </c:pt>
                  <c:pt idx="12">
                    <c:v>wiki_full</c:v>
                  </c:pt>
                </c:lvl>
              </c:multiLvlStrCache>
            </c:multiLvlStrRef>
          </c:cat>
          <c:val>
            <c:numRef>
              <c:f>Eval!$AH$103:$AW$103</c:f>
              <c:numCache>
                <c:formatCode>0.0</c:formatCode>
                <c:ptCount val="16"/>
                <c:pt idx="0">
                  <c:v>1.2326852565839133</c:v>
                </c:pt>
                <c:pt idx="1">
                  <c:v>2.1174150739905429</c:v>
                </c:pt>
                <c:pt idx="2">
                  <c:v>6.1372069635409385</c:v>
                </c:pt>
                <c:pt idx="3">
                  <c:v>9.0727537998500445</c:v>
                </c:pt>
                <c:pt idx="4" formatCode="0.00">
                  <c:v>1.2490356452269928</c:v>
                </c:pt>
                <c:pt idx="5" formatCode="0.00">
                  <c:v>2.2866841670061304</c:v>
                </c:pt>
                <c:pt idx="6" formatCode="0.00">
                  <c:v>4.2167104175153263</c:v>
                </c:pt>
                <c:pt idx="7" formatCode="0.00">
                  <c:v>6.3242103462322641</c:v>
                </c:pt>
                <c:pt idx="8" formatCode="0">
                  <c:v>1.1634323605794168</c:v>
                </c:pt>
                <c:pt idx="9" formatCode="0">
                  <c:v>1.662676501751533</c:v>
                </c:pt>
                <c:pt idx="10" formatCode="0">
                  <c:v>3.1515103671835241</c:v>
                </c:pt>
                <c:pt idx="11" formatCode="0">
                  <c:v>6.7297055779642827</c:v>
                </c:pt>
                <c:pt idx="12" formatCode="0">
                  <c:v>1.1396529623005178</c:v>
                </c:pt>
                <c:pt idx="13" formatCode="0">
                  <c:v>3.1759086099667919</c:v>
                </c:pt>
                <c:pt idx="14" formatCode="0">
                  <c:v>16.169150933260454</c:v>
                </c:pt>
                <c:pt idx="15" formatCode="0">
                  <c:v>48.407798736310959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2-1047-9817-01D5E09896E5}"/>
            </c:ext>
          </c:extLst>
        </c:ser>
        <c:ser>
          <c:idx val="2"/>
          <c:order val="1"/>
          <c:tx>
            <c:strRef>
              <c:f>Eval!$AG$104</c:f>
              <c:strCache>
                <c:ptCount val="1"/>
                <c:pt idx="0">
                  <c:v>REIS-SSD-C</c:v>
                </c:pt>
              </c:strCache>
            </c:strRef>
          </c:tx>
          <c:spPr>
            <a:solidFill>
              <a:srgbClr val="B4185F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Eval!$AH$100:$AW$102</c:f>
              <c:multiLvlStrCache>
                <c:ptCount val="16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  <c:pt idx="5">
                    <c:v>0.98</c:v>
                  </c:pt>
                  <c:pt idx="6">
                    <c:v>0.94</c:v>
                  </c:pt>
                  <c:pt idx="7">
                    <c:v>0.90</c:v>
                  </c:pt>
                  <c:pt idx="9">
                    <c:v>0.98</c:v>
                  </c:pt>
                  <c:pt idx="10">
                    <c:v>0.94</c:v>
                  </c:pt>
                  <c:pt idx="11">
                    <c:v>0.90</c:v>
                  </c:pt>
                  <c:pt idx="13">
                    <c:v>0.98</c:v>
                  </c:pt>
                  <c:pt idx="14">
                    <c:v>0.94</c:v>
                  </c:pt>
                  <c:pt idx="15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  <c:pt idx="4">
                    <c:v>BF</c:v>
                  </c:pt>
                  <c:pt idx="5">
                    <c:v>IVF (Recall@10)</c:v>
                  </c:pt>
                  <c:pt idx="8">
                    <c:v>BF</c:v>
                  </c:pt>
                  <c:pt idx="9">
                    <c:v>IVF (Recall@10)</c:v>
                  </c:pt>
                  <c:pt idx="12">
                    <c:v>BF</c:v>
                  </c:pt>
                  <c:pt idx="13">
                    <c:v>IVF (Recall@10)</c:v>
                  </c:pt>
                </c:lvl>
                <c:lvl>
                  <c:pt idx="0">
                    <c:v>NQ</c:v>
                  </c:pt>
                  <c:pt idx="4">
                    <c:v>HotpotQA</c:v>
                  </c:pt>
                  <c:pt idx="8">
                    <c:v>wiki_en</c:v>
                  </c:pt>
                  <c:pt idx="12">
                    <c:v>wiki_full</c:v>
                  </c:pt>
                </c:lvl>
              </c:multiLvlStrCache>
            </c:multiLvlStrRef>
          </c:cat>
          <c:val>
            <c:numRef>
              <c:f>Eval!$AH$104:$AW$104</c:f>
              <c:numCache>
                <c:formatCode>0.0</c:formatCode>
                <c:ptCount val="16"/>
                <c:pt idx="0">
                  <c:v>1.0010464164811637</c:v>
                </c:pt>
                <c:pt idx="1">
                  <c:v>1.583705214862045</c:v>
                </c:pt>
                <c:pt idx="2">
                  <c:v>1.3097760640734808</c:v>
                </c:pt>
                <c:pt idx="3">
                  <c:v>1.2321703701565148</c:v>
                </c:pt>
                <c:pt idx="4" formatCode="0.00">
                  <c:v>1.0061418414776149</c:v>
                </c:pt>
                <c:pt idx="5" formatCode="0.00">
                  <c:v>1.7404712845711852</c:v>
                </c:pt>
                <c:pt idx="6" formatCode="0.00">
                  <c:v>2.2449298736443981</c:v>
                </c:pt>
                <c:pt idx="7" formatCode="0.00">
                  <c:v>2.2597693758791735</c:v>
                </c:pt>
                <c:pt idx="8" formatCode="0">
                  <c:v>1.7104549629486583</c:v>
                </c:pt>
                <c:pt idx="9" formatCode="0">
                  <c:v>4.279575652343877</c:v>
                </c:pt>
                <c:pt idx="10" formatCode="0">
                  <c:v>7.3696278946571514</c:v>
                </c:pt>
                <c:pt idx="11" formatCode="0">
                  <c:v>11.621386059591513</c:v>
                </c:pt>
                <c:pt idx="12" formatCode="0">
                  <c:v>1.7505461386357435</c:v>
                </c:pt>
                <c:pt idx="13" formatCode="0">
                  <c:v>4.7971078129694709</c:v>
                </c:pt>
                <c:pt idx="14" formatCode="0">
                  <c:v>21.581106171161789</c:v>
                </c:pt>
                <c:pt idx="15" formatCode="0">
                  <c:v>45.916159364856483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2-1047-9817-01D5E09896E5}"/>
            </c:ext>
          </c:extLst>
        </c:ser>
        <c:ser>
          <c:idx val="4"/>
          <c:order val="2"/>
          <c:tx>
            <c:strRef>
              <c:f>Eval!$AG$105</c:f>
              <c:strCache>
                <c:ptCount val="1"/>
                <c:pt idx="0">
                  <c:v>REIS-SSD-P</c:v>
                </c:pt>
              </c:strCache>
            </c:strRef>
          </c:tx>
          <c:spPr>
            <a:solidFill>
              <a:srgbClr val="E287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Eval!$AH$100:$AW$102</c:f>
              <c:multiLvlStrCache>
                <c:ptCount val="16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  <c:pt idx="5">
                    <c:v>0.98</c:v>
                  </c:pt>
                  <c:pt idx="6">
                    <c:v>0.94</c:v>
                  </c:pt>
                  <c:pt idx="7">
                    <c:v>0.90</c:v>
                  </c:pt>
                  <c:pt idx="9">
                    <c:v>0.98</c:v>
                  </c:pt>
                  <c:pt idx="10">
                    <c:v>0.94</c:v>
                  </c:pt>
                  <c:pt idx="11">
                    <c:v>0.90</c:v>
                  </c:pt>
                  <c:pt idx="13">
                    <c:v>0.98</c:v>
                  </c:pt>
                  <c:pt idx="14">
                    <c:v>0.94</c:v>
                  </c:pt>
                  <c:pt idx="15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  <c:pt idx="4">
                    <c:v>BF</c:v>
                  </c:pt>
                  <c:pt idx="5">
                    <c:v>IVF (Recall@10)</c:v>
                  </c:pt>
                  <c:pt idx="8">
                    <c:v>BF</c:v>
                  </c:pt>
                  <c:pt idx="9">
                    <c:v>IVF (Recall@10)</c:v>
                  </c:pt>
                  <c:pt idx="12">
                    <c:v>BF</c:v>
                  </c:pt>
                  <c:pt idx="13">
                    <c:v>IVF (Recall@10)</c:v>
                  </c:pt>
                </c:lvl>
                <c:lvl>
                  <c:pt idx="0">
                    <c:v>NQ</c:v>
                  </c:pt>
                  <c:pt idx="4">
                    <c:v>HotpotQA</c:v>
                  </c:pt>
                  <c:pt idx="8">
                    <c:v>wiki_en</c:v>
                  </c:pt>
                  <c:pt idx="12">
                    <c:v>wiki_full</c:v>
                  </c:pt>
                </c:lvl>
              </c:multiLvlStrCache>
            </c:multiLvlStrRef>
          </c:cat>
          <c:val>
            <c:numRef>
              <c:f>Eval!$AH$105:$AW$105</c:f>
              <c:numCache>
                <c:formatCode>0.0</c:formatCode>
                <c:ptCount val="16"/>
                <c:pt idx="0">
                  <c:v>2.1306456844741311</c:v>
                </c:pt>
                <c:pt idx="1">
                  <c:v>4.9628507349106155</c:v>
                </c:pt>
                <c:pt idx="2">
                  <c:v>4.45668166017016</c:v>
                </c:pt>
                <c:pt idx="3">
                  <c:v>4.1926182967514816</c:v>
                </c:pt>
                <c:pt idx="4" formatCode="0.00">
                  <c:v>2.0805681650881915</c:v>
                </c:pt>
                <c:pt idx="5" formatCode="0.00">
                  <c:v>4.4468530487072426</c:v>
                </c:pt>
                <c:pt idx="6" formatCode="0.00">
                  <c:v>6.7004962641184953</c:v>
                </c:pt>
                <c:pt idx="7" formatCode="0.00">
                  <c:v>7.1343166100027853</c:v>
                </c:pt>
                <c:pt idx="8" formatCode="0">
                  <c:v>3.4333035997700363</c:v>
                </c:pt>
                <c:pt idx="9" formatCode="0">
                  <c:v>8.8853845546519086</c:v>
                </c:pt>
                <c:pt idx="10" formatCode="0">
                  <c:v>16.838777437286243</c:v>
                </c:pt>
                <c:pt idx="11" formatCode="0">
                  <c:v>30.793590805147812</c:v>
                </c:pt>
                <c:pt idx="12" formatCode="0">
                  <c:v>3.5032318230215056</c:v>
                </c:pt>
                <c:pt idx="13" formatCode="0">
                  <c:v>9.7446264807644702</c:v>
                </c:pt>
                <c:pt idx="14" formatCode="0">
                  <c:v>47.047899031658822</c:v>
                </c:pt>
                <c:pt idx="15" formatCode="0">
                  <c:v>112.46159754227351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B2-1047-9817-01D5E0989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75"/>
        <c:axId val="1318076544"/>
        <c:axId val="1432009120"/>
      </c:barChart>
      <c:catAx>
        <c:axId val="131807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2009120"/>
        <c:crosses val="autoZero"/>
        <c:auto val="1"/>
        <c:lblAlgn val="ctr"/>
        <c:lblOffset val="0"/>
        <c:tickMarkSkip val="1"/>
        <c:noMultiLvlLbl val="0"/>
      </c:catAx>
      <c:valAx>
        <c:axId val="1432009120"/>
        <c:scaling>
          <c:logBase val="10"/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latin typeface="Avenir Book" panose="02000503020000020003" pitchFamily="2" charset="0"/>
                    <a:cs typeface="Arial" panose="020B0604020202020204" pitchFamily="34" charset="0"/>
                  </a:rPr>
                  <a:t>Norm. QPS</a:t>
                </a:r>
              </a:p>
            </c:rich>
          </c:tx>
          <c:layout>
            <c:manualLayout>
              <c:xMode val="edge"/>
              <c:yMode val="edge"/>
              <c:x val="0"/>
              <c:y val="0.30848976683582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8076544"/>
        <c:crosses val="autoZero"/>
        <c:crossBetween val="between"/>
        <c:majorUnit val="1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26891764106853849"/>
          <c:y val="0"/>
          <c:w val="0.46447418668509394"/>
          <c:h val="0.15681549200521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 i="0">
          <a:solidFill>
            <a:schemeClr val="tx1"/>
          </a:solidFill>
          <a:latin typeface="Optima" panose="02000503060000020004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834518968285"/>
          <c:y val="0.13214355106190345"/>
          <c:w val="0.88920893130957379"/>
          <c:h val="0.43110547120328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Eval!$AG$182</c:f>
              <c:strCache>
                <c:ptCount val="1"/>
                <c:pt idx="0">
                  <c:v>REIS-SSD-C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Eval!$AH$179:$AW$181</c:f>
              <c:multiLvlStrCache>
                <c:ptCount val="16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  <c:pt idx="5">
                    <c:v>0.98</c:v>
                  </c:pt>
                  <c:pt idx="6">
                    <c:v>0.94</c:v>
                  </c:pt>
                  <c:pt idx="7">
                    <c:v>0.90</c:v>
                  </c:pt>
                  <c:pt idx="9">
                    <c:v>0.98</c:v>
                  </c:pt>
                  <c:pt idx="10">
                    <c:v>0.94</c:v>
                  </c:pt>
                  <c:pt idx="11">
                    <c:v>0.90</c:v>
                  </c:pt>
                  <c:pt idx="13">
                    <c:v>0.98</c:v>
                  </c:pt>
                  <c:pt idx="14">
                    <c:v>0.94</c:v>
                  </c:pt>
                  <c:pt idx="15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  <c:pt idx="4">
                    <c:v>BF</c:v>
                  </c:pt>
                  <c:pt idx="5">
                    <c:v>IVF (Recall@10)</c:v>
                  </c:pt>
                  <c:pt idx="8">
                    <c:v>BF</c:v>
                  </c:pt>
                  <c:pt idx="9">
                    <c:v>IVF (Recall@10)</c:v>
                  </c:pt>
                  <c:pt idx="12">
                    <c:v>BF</c:v>
                  </c:pt>
                  <c:pt idx="13">
                    <c:v>IVF (Recall@10)</c:v>
                  </c:pt>
                </c:lvl>
                <c:lvl>
                  <c:pt idx="0">
                    <c:v>NQ</c:v>
                  </c:pt>
                  <c:pt idx="4">
                    <c:v>HotpotQA</c:v>
                  </c:pt>
                  <c:pt idx="8">
                    <c:v>wiki_en</c:v>
                  </c:pt>
                  <c:pt idx="12">
                    <c:v>wiki_full</c:v>
                  </c:pt>
                </c:lvl>
              </c:multiLvlStrCache>
            </c:multiLvlStrRef>
          </c:cat>
          <c:val>
            <c:numRef>
              <c:f>Eval!$AH$182:$AW$182</c:f>
              <c:numCache>
                <c:formatCode>0.00</c:formatCode>
                <c:ptCount val="16"/>
                <c:pt idx="0">
                  <c:v>24.503703647316851</c:v>
                </c:pt>
                <c:pt idx="1">
                  <c:v>22.568259351030314</c:v>
                </c:pt>
                <c:pt idx="2">
                  <c:v>6.4395570950337957</c:v>
                </c:pt>
                <c:pt idx="3">
                  <c:v>4.0978999695669609</c:v>
                </c:pt>
                <c:pt idx="4">
                  <c:v>24.306033671645352</c:v>
                </c:pt>
                <c:pt idx="5">
                  <c:v>22.966266256162907</c:v>
                </c:pt>
                <c:pt idx="6">
                  <c:v>16.064185855802808</c:v>
                </c:pt>
                <c:pt idx="7">
                  <c:v>10.781707120416671</c:v>
                </c:pt>
                <c:pt idx="8">
                  <c:v>44.360887053331119</c:v>
                </c:pt>
                <c:pt idx="9">
                  <c:v>77.664520768507145</c:v>
                </c:pt>
                <c:pt idx="10">
                  <c:v>70.559669479649372</c:v>
                </c:pt>
                <c:pt idx="11">
                  <c:v>52.106461533491263</c:v>
                </c:pt>
                <c:pt idx="12">
                  <c:v>46.347963458480663</c:v>
                </c:pt>
                <c:pt idx="13">
                  <c:v>45.576524066662493</c:v>
                </c:pt>
                <c:pt idx="14">
                  <c:v>40.273206045428196</c:v>
                </c:pt>
                <c:pt idx="15">
                  <c:v>28.62067934606884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3-5D45-A5D7-AEB39749F8A0}"/>
            </c:ext>
          </c:extLst>
        </c:ser>
        <c:ser>
          <c:idx val="2"/>
          <c:order val="1"/>
          <c:tx>
            <c:strRef>
              <c:f>Eval!$AG$183</c:f>
              <c:strCache>
                <c:ptCount val="1"/>
                <c:pt idx="0">
                  <c:v>REIS-SSD-P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Eval!$AH$179:$AW$181</c:f>
              <c:multiLvlStrCache>
                <c:ptCount val="16"/>
                <c:lvl>
                  <c:pt idx="1">
                    <c:v>0.98</c:v>
                  </c:pt>
                  <c:pt idx="2">
                    <c:v>0.94</c:v>
                  </c:pt>
                  <c:pt idx="3">
                    <c:v>0.90</c:v>
                  </c:pt>
                  <c:pt idx="5">
                    <c:v>0.98</c:v>
                  </c:pt>
                  <c:pt idx="6">
                    <c:v>0.94</c:v>
                  </c:pt>
                  <c:pt idx="7">
                    <c:v>0.90</c:v>
                  </c:pt>
                  <c:pt idx="9">
                    <c:v>0.98</c:v>
                  </c:pt>
                  <c:pt idx="10">
                    <c:v>0.94</c:v>
                  </c:pt>
                  <c:pt idx="11">
                    <c:v>0.90</c:v>
                  </c:pt>
                  <c:pt idx="13">
                    <c:v>0.98</c:v>
                  </c:pt>
                  <c:pt idx="14">
                    <c:v>0.94</c:v>
                  </c:pt>
                  <c:pt idx="15">
                    <c:v>0.90</c:v>
                  </c:pt>
                </c:lvl>
                <c:lvl>
                  <c:pt idx="0">
                    <c:v>BF</c:v>
                  </c:pt>
                  <c:pt idx="1">
                    <c:v>IVF (Recall@10)</c:v>
                  </c:pt>
                  <c:pt idx="4">
                    <c:v>BF</c:v>
                  </c:pt>
                  <c:pt idx="5">
                    <c:v>IVF (Recall@10)</c:v>
                  </c:pt>
                  <c:pt idx="8">
                    <c:v>BF</c:v>
                  </c:pt>
                  <c:pt idx="9">
                    <c:v>IVF (Recall@10)</c:v>
                  </c:pt>
                  <c:pt idx="12">
                    <c:v>BF</c:v>
                  </c:pt>
                  <c:pt idx="13">
                    <c:v>IVF (Recall@10)</c:v>
                  </c:pt>
                </c:lvl>
                <c:lvl>
                  <c:pt idx="0">
                    <c:v>NQ</c:v>
                  </c:pt>
                  <c:pt idx="4">
                    <c:v>HotpotQA</c:v>
                  </c:pt>
                  <c:pt idx="8">
                    <c:v>wiki_en</c:v>
                  </c:pt>
                  <c:pt idx="12">
                    <c:v>wiki_full</c:v>
                  </c:pt>
                </c:lvl>
              </c:multiLvlStrCache>
            </c:multiLvlStrRef>
          </c:cat>
          <c:val>
            <c:numRef>
              <c:f>Eval!$AH$183:$AW$183</c:f>
              <c:numCache>
                <c:formatCode>0.00</c:formatCode>
                <c:ptCount val="16"/>
                <c:pt idx="0">
                  <c:v>50.849667389096219</c:v>
                </c:pt>
                <c:pt idx="1">
                  <c:v>68.95317942601244</c:v>
                </c:pt>
                <c:pt idx="2">
                  <c:v>21.363378149467383</c:v>
                </c:pt>
                <c:pt idx="3">
                  <c:v>13.594877004206516</c:v>
                </c:pt>
                <c:pt idx="4">
                  <c:v>49.004526804783339</c:v>
                </c:pt>
                <c:pt idx="5">
                  <c:v>57.210491211199106</c:v>
                </c:pt>
                <c:pt idx="6">
                  <c:v>46.747918254923697</c:v>
                </c:pt>
                <c:pt idx="7">
                  <c:v>33.18754718157836</c:v>
                </c:pt>
                <c:pt idx="8">
                  <c:v>86.81607612204148</c:v>
                </c:pt>
                <c:pt idx="9">
                  <c:v>157.21629341192315</c:v>
                </c:pt>
                <c:pt idx="10">
                  <c:v>157.18854722411791</c:v>
                </c:pt>
                <c:pt idx="11">
                  <c:v>134.61496835679483</c:v>
                </c:pt>
                <c:pt idx="12">
                  <c:v>90.432666578511387</c:v>
                </c:pt>
                <c:pt idx="13">
                  <c:v>90.266433546129662</c:v>
                </c:pt>
                <c:pt idx="14">
                  <c:v>85.601643463049768</c:v>
                </c:pt>
                <c:pt idx="15">
                  <c:v>68.346770403486943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3-5D45-A5D7-AEB39749F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0"/>
        <c:axId val="1318076544"/>
        <c:axId val="1432009120"/>
      </c:barChart>
      <c:catAx>
        <c:axId val="131807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432009120"/>
        <c:crosses val="autoZero"/>
        <c:auto val="1"/>
        <c:lblAlgn val="ctr"/>
        <c:lblOffset val="0"/>
        <c:tickMarkSkip val="1"/>
        <c:noMultiLvlLbl val="0"/>
      </c:catAx>
      <c:valAx>
        <c:axId val="1432009120"/>
        <c:scaling>
          <c:logBase val="10"/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r>
                  <a:rPr lang="en-US"/>
                  <a:t>Norm. QPS/W</a:t>
                </a:r>
              </a:p>
            </c:rich>
          </c:tx>
          <c:layout>
            <c:manualLayout>
              <c:xMode val="edge"/>
              <c:yMode val="edge"/>
              <c:x val="1.722646804254211E-2"/>
              <c:y val="0.251381235487581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318076544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32969949628120965"/>
          <c:y val="0"/>
          <c:w val="0.34637467949300793"/>
          <c:h val="0.15889493592712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0" i="0">
          <a:solidFill>
            <a:schemeClr val="tx1"/>
          </a:solidFill>
          <a:latin typeface="Avenir Book" panose="02000503020000020003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004911744519"/>
          <c:y val="0.38935696821860705"/>
          <c:w val="0.70990552039424104"/>
          <c:h val="0.29528532364069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breakdown!$I$11</c:f>
              <c:strCache>
                <c:ptCount val="1"/>
                <c:pt idx="0">
                  <c:v>Embedding Model Loading</c:v>
                </c:pt>
              </c:strCache>
            </c:strRef>
          </c:tx>
          <c:spPr>
            <a:solidFill>
              <a:srgbClr val="316CE3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breakdown!$J$10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breakdown!$J$11</c:f>
              <c:numCache>
                <c:formatCode>0.00%</c:formatCode>
                <c:ptCount val="1"/>
                <c:pt idx="0">
                  <c:v>3.2633715812707256E-2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2-AA45-A68A-2EA773E1C27E}"/>
            </c:ext>
          </c:extLst>
        </c:ser>
        <c:ser>
          <c:idx val="1"/>
          <c:order val="1"/>
          <c:tx>
            <c:strRef>
              <c:f>breakdown!$I$12</c:f>
              <c:strCache>
                <c:ptCount val="1"/>
                <c:pt idx="0">
                  <c:v>Encoding</c:v>
                </c:pt>
              </c:strCache>
            </c:strRef>
          </c:tx>
          <c:spPr>
            <a:solidFill>
              <a:srgbClr val="7A62E7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breakdown!$J$10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breakdown!$J$12</c:f>
              <c:numCache>
                <c:formatCode>0.00%</c:formatCode>
                <c:ptCount val="1"/>
                <c:pt idx="0">
                  <c:v>5.7898528054803194E-3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2-AA45-A68A-2EA773E1C27E}"/>
            </c:ext>
          </c:extLst>
        </c:ser>
        <c:ser>
          <c:idx val="2"/>
          <c:order val="2"/>
          <c:tx>
            <c:strRef>
              <c:f>breakdown!$I$13</c:f>
              <c:strCache>
                <c:ptCount val="1"/>
                <c:pt idx="0">
                  <c:v>In-Storage Retrieval</c:v>
                </c:pt>
              </c:strCache>
            </c:strRef>
          </c:tx>
          <c:spPr>
            <a:solidFill>
              <a:srgbClr val="E1257C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2756959588356073E-2"/>
                  <c:y val="0.360239550772913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72-AA45-A68A-2EA773E1C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breakdown!$J$10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breakdown!$J$13</c:f>
              <c:numCache>
                <c:formatCode>0.00%</c:formatCode>
                <c:ptCount val="1"/>
                <c:pt idx="0">
                  <c:v>1.5135661821666987E-3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72-AA45-A68A-2EA773E1C27E}"/>
            </c:ext>
          </c:extLst>
        </c:ser>
        <c:ser>
          <c:idx val="3"/>
          <c:order val="3"/>
          <c:tx>
            <c:strRef>
              <c:f>breakdown!$I$14</c:f>
              <c:strCache>
                <c:ptCount val="1"/>
                <c:pt idx="0">
                  <c:v>Generation Model Loading</c:v>
                </c:pt>
              </c:strCache>
            </c:strRef>
          </c:tx>
          <c:spPr>
            <a:solidFill>
              <a:srgbClr val="E2870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breakdown!$J$10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breakdown!$J$14</c:f>
              <c:numCache>
                <c:formatCode>0.00%</c:formatCode>
                <c:ptCount val="1"/>
                <c:pt idx="0">
                  <c:v>4.1581670148449573E-2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2-AA45-A68A-2EA773E1C27E}"/>
            </c:ext>
          </c:extLst>
        </c:ser>
        <c:ser>
          <c:idx val="4"/>
          <c:order val="4"/>
          <c:tx>
            <c:strRef>
              <c:f>breakdown!$I$15</c:f>
              <c:strCache>
                <c:ptCount val="1"/>
                <c:pt idx="0">
                  <c:v>Generation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1473004156431252"/>
                  <c:y val="-6.613766631060887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72-AA45-A68A-2EA773E1C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breakdown!$J$10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breakdown!$J$15</c:f>
              <c:numCache>
                <c:formatCode>0%</c:formatCode>
                <c:ptCount val="1"/>
                <c:pt idx="0">
                  <c:v>0.91848119505119608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72-AA45-A68A-2EA773E1C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528119775"/>
        <c:axId val="1528140287"/>
      </c:barChart>
      <c:catAx>
        <c:axId val="1528119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528140287"/>
        <c:crosses val="autoZero"/>
        <c:auto val="1"/>
        <c:lblAlgn val="ctr"/>
        <c:lblOffset val="100"/>
        <c:noMultiLvlLbl val="0"/>
      </c:catAx>
      <c:valAx>
        <c:axId val="1528140287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r>
                  <a:rPr lang="en-US" dirty="0"/>
                  <a:t>Fraction of Execution Time, REIS</a:t>
                </a:r>
              </a:p>
            </c:rich>
          </c:tx>
          <c:layout>
            <c:manualLayout>
              <c:xMode val="edge"/>
              <c:yMode val="edge"/>
              <c:x val="0.40792635058713811"/>
              <c:y val="0.855756792940244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en-US"/>
          </a:p>
        </c:txPr>
        <c:crossAx val="1528119775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660315566929449"/>
          <c:y val="5.9402140734629979E-3"/>
          <c:w val="0.67370455931406226"/>
          <c:h val="0.3344314468015243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venir Book" panose="02000503020000020003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75595683303396"/>
          <c:y val="0.3617122330975896"/>
          <c:w val="0.69863373052630007"/>
          <c:h val="0.29138135084027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breakdown!$B$12</c:f>
              <c:strCache>
                <c:ptCount val="1"/>
                <c:pt idx="0">
                  <c:v>Embedding Model Loading</c:v>
                </c:pt>
              </c:strCache>
            </c:strRef>
          </c:tx>
          <c:spPr>
            <a:solidFill>
              <a:srgbClr val="316CE3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breakdown!$E$12</c:f>
              <c:numCache>
                <c:formatCode>0.00%</c:formatCode>
                <c:ptCount val="1"/>
                <c:pt idx="0">
                  <c:v>1.0050251256281407E-2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1-B249-A91F-96EA92B062C1}"/>
            </c:ext>
          </c:extLst>
        </c:ser>
        <c:ser>
          <c:idx val="1"/>
          <c:order val="1"/>
          <c:tx>
            <c:strRef>
              <c:f>breakdown!$B$13</c:f>
              <c:strCache>
                <c:ptCount val="1"/>
                <c:pt idx="0">
                  <c:v>Encoding</c:v>
                </c:pt>
              </c:strCache>
            </c:strRef>
          </c:tx>
          <c:spPr>
            <a:solidFill>
              <a:srgbClr val="7A62E7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breakdown!$E$13</c:f>
              <c:numCache>
                <c:formatCode>0.00%</c:formatCode>
                <c:ptCount val="1"/>
                <c:pt idx="0">
                  <c:v>1.7831090938563788E-3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1-B249-A91F-96EA92B062C1}"/>
            </c:ext>
          </c:extLst>
        </c:ser>
        <c:ser>
          <c:idx val="2"/>
          <c:order val="2"/>
          <c:tx>
            <c:strRef>
              <c:f>breakdown!$B$14</c:f>
              <c:strCache>
                <c:ptCount val="1"/>
                <c:pt idx="0">
                  <c:v>Dataset Loading</c:v>
                </c:pt>
              </c:strCache>
            </c:strRef>
          </c:tx>
          <c:spPr>
            <a:solidFill>
              <a:srgbClr val="E1257C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F1-B249-A91F-96EA92B06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endParaRPr lang="en-G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breakdown!$E$14</c:f>
              <c:numCache>
                <c:formatCode>0.0%</c:formatCode>
                <c:ptCount val="1"/>
                <c:pt idx="0">
                  <c:v>0.67255633003728321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F1-B249-A91F-96EA92B062C1}"/>
            </c:ext>
          </c:extLst>
        </c:ser>
        <c:ser>
          <c:idx val="3"/>
          <c:order val="3"/>
          <c:tx>
            <c:strRef>
              <c:f>breakdown!$B$15</c:f>
              <c:strCache>
                <c:ptCount val="1"/>
                <c:pt idx="0">
                  <c:v>Search</c:v>
                </c:pt>
              </c:strCache>
            </c:strRef>
          </c:tx>
          <c:spPr>
            <a:solidFill>
              <a:srgbClr val="F43E0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breakdown!$E$15</c:f>
              <c:numCache>
                <c:formatCode>0.0%</c:formatCode>
                <c:ptCount val="1"/>
                <c:pt idx="0">
                  <c:v>1.9938401685848598E-2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F1-B249-A91F-96EA92B062C1}"/>
            </c:ext>
          </c:extLst>
        </c:ser>
        <c:ser>
          <c:idx val="4"/>
          <c:order val="4"/>
          <c:tx>
            <c:strRef>
              <c:f>breakdown!$B$16</c:f>
              <c:strCache>
                <c:ptCount val="1"/>
                <c:pt idx="0">
                  <c:v>Generation Model Loading</c:v>
                </c:pt>
              </c:strCache>
            </c:strRef>
          </c:tx>
          <c:spPr>
            <a:solidFill>
              <a:srgbClr val="E28700"/>
            </a:solidFill>
            <a:ln w="12700">
              <a:solidFill>
                <a:schemeClr val="tx1">
                  <a:alpha val="99000"/>
                </a:schemeClr>
              </a:solidFill>
            </a:ln>
            <a:effectLst/>
          </c:spPr>
          <c:invertIfNegative val="0"/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breakdown!$E$16</c:f>
              <c:numCache>
                <c:formatCode>0.00%</c:formatCode>
                <c:ptCount val="1"/>
                <c:pt idx="0">
                  <c:v>1.2805965310423084E-2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F1-B249-A91F-96EA92B062C1}"/>
            </c:ext>
          </c:extLst>
        </c:ser>
        <c:ser>
          <c:idx val="5"/>
          <c:order val="5"/>
          <c:tx>
            <c:strRef>
              <c:f>breakdown!$B$17</c:f>
              <c:strCache>
                <c:ptCount val="1"/>
                <c:pt idx="0">
                  <c:v>Generation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endParaRPr lang="en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breakdown!$E$11</c:f>
              <c:strCache>
                <c:ptCount val="1"/>
                <c:pt idx="0">
                  <c:v>wiki_en</c:v>
                </c:pt>
              </c:strCache>
            </c:strRef>
          </c:cat>
          <c:val>
            <c:numRef>
              <c:f>breakdown!$E$17</c:f>
              <c:numCache>
                <c:formatCode>0%</c:formatCode>
                <c:ptCount val="1"/>
                <c:pt idx="0">
                  <c:v>0.28286594261630732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F1-B249-A91F-96EA92B06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528119775"/>
        <c:axId val="1528140287"/>
      </c:barChart>
      <c:catAx>
        <c:axId val="1528119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140287"/>
        <c:crosses val="autoZero"/>
        <c:auto val="1"/>
        <c:lblAlgn val="ctr"/>
        <c:lblOffset val="100"/>
        <c:noMultiLvlLbl val="0"/>
      </c:catAx>
      <c:valAx>
        <c:axId val="1528140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latin typeface="Avenir Book" panose="02000503020000020003" pitchFamily="2" charset="0"/>
                    <a:cs typeface="Arial" panose="020B0604020202020204" pitchFamily="34" charset="0"/>
                  </a:rPr>
                  <a:t>Fraction</a:t>
                </a:r>
                <a:r>
                  <a:rPr lang="en-US" baseline="0" dirty="0">
                    <a:latin typeface="Avenir Book" panose="02000503020000020003" pitchFamily="2" charset="0"/>
                    <a:cs typeface="Arial" panose="020B0604020202020204" pitchFamily="34" charset="0"/>
                  </a:rPr>
                  <a:t> of Execution Time, Nearest Neighbor Search with Binary Quantization</a:t>
                </a:r>
                <a:endParaRPr lang="en-US" dirty="0">
                  <a:latin typeface="Avenir Book" panose="02000503020000020003" pitchFamily="2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7776344071173875"/>
              <c:y val="0.837414700688940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8119775"/>
        <c:crossesAt val="1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598328178821834"/>
          <c:y val="4.8678123459930363E-3"/>
          <c:w val="0.6820866419147622"/>
          <c:h val="0.3305117179585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Optima" panose="02000503060000020004" pitchFamily="2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r>
              <a:rPr lang="en-GB" sz="1800" dirty="0">
                <a:latin typeface="Avenir Book" panose="02000503020000020003" pitchFamily="2" charset="0"/>
                <a:cs typeface="Arial" panose="020B0604020202020204" pitchFamily="34" charset="0"/>
              </a:rPr>
              <a:t>REIS-SSD-C</a:t>
            </a:r>
          </a:p>
        </c:rich>
      </c:tx>
      <c:layout>
        <c:manualLayout>
          <c:xMode val="edge"/>
          <c:yMode val="edge"/>
          <c:x val="0.48365531016044572"/>
          <c:y val="1.8696420768985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26375923888594194"/>
          <c:y val="0.14758247918661441"/>
          <c:w val="0.73624074429720676"/>
          <c:h val="0.41256434625920846"/>
        </c:manualLayout>
      </c:layout>
      <c:lineChart>
        <c:grouping val="standard"/>
        <c:varyColors val="0"/>
        <c:ser>
          <c:idx val="0"/>
          <c:order val="0"/>
          <c:tx>
            <c:strRef>
              <c:f>Eval!$AZ$12</c:f>
              <c:strCache>
                <c:ptCount val="1"/>
                <c:pt idx="0">
                  <c:v>NO-OPT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Eval!$AY$13:$AY$17</c:f>
              <c:numCache>
                <c:formatCode>General</c:formatCode>
                <c:ptCount val="5"/>
                <c:pt idx="0">
                  <c:v>0.98</c:v>
                </c:pt>
                <c:pt idx="1">
                  <c:v>0.96</c:v>
                </c:pt>
                <c:pt idx="2">
                  <c:v>0.94</c:v>
                </c:pt>
                <c:pt idx="3">
                  <c:v>0.92</c:v>
                </c:pt>
                <c:pt idx="4">
                  <c:v>0.9</c:v>
                </c:pt>
              </c:numCache>
            </c:numRef>
          </c:cat>
          <c:val>
            <c:numRef>
              <c:f>Eval!$AZ$13:$AZ$17</c:f>
              <c:numCache>
                <c:formatCode>0</c:formatCode>
                <c:ptCount val="5"/>
                <c:pt idx="0">
                  <c:v>0.2792357663736097</c:v>
                </c:pt>
                <c:pt idx="1">
                  <c:v>0.88394040352863423</c:v>
                </c:pt>
                <c:pt idx="2">
                  <c:v>1.6593399951647532</c:v>
                </c:pt>
                <c:pt idx="3">
                  <c:v>3.0821618700164035</c:v>
                </c:pt>
                <c:pt idx="4">
                  <c:v>5.707300391496994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B1-7546-95D5-52A85EC4EF6D}"/>
            </c:ext>
          </c:extLst>
        </c:ser>
        <c:ser>
          <c:idx val="1"/>
          <c:order val="1"/>
          <c:tx>
            <c:strRef>
              <c:f>Eval!$BA$12</c:f>
              <c:strCache>
                <c:ptCount val="1"/>
                <c:pt idx="0">
                  <c:v>+DF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Eval!$AY$13:$AY$17</c:f>
              <c:numCache>
                <c:formatCode>General</c:formatCode>
                <c:ptCount val="5"/>
                <c:pt idx="0">
                  <c:v>0.98</c:v>
                </c:pt>
                <c:pt idx="1">
                  <c:v>0.96</c:v>
                </c:pt>
                <c:pt idx="2">
                  <c:v>0.94</c:v>
                </c:pt>
                <c:pt idx="3">
                  <c:v>0.92</c:v>
                </c:pt>
                <c:pt idx="4">
                  <c:v>0.9</c:v>
                </c:pt>
              </c:numCache>
            </c:numRef>
          </c:cat>
          <c:val>
            <c:numRef>
              <c:f>Eval!$BA$13:$BA$17</c:f>
              <c:numCache>
                <c:formatCode>0</c:formatCode>
                <c:ptCount val="5"/>
                <c:pt idx="0">
                  <c:v>1.4273528788469809</c:v>
                </c:pt>
                <c:pt idx="1">
                  <c:v>4.3872791784618803</c:v>
                </c:pt>
                <c:pt idx="2">
                  <c:v>7.938238852767995</c:v>
                </c:pt>
                <c:pt idx="3">
                  <c:v>13.827523864394228</c:v>
                </c:pt>
                <c:pt idx="4">
                  <c:v>22.970608932019918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B1-7546-95D5-52A85EC4EF6D}"/>
            </c:ext>
          </c:extLst>
        </c:ser>
        <c:ser>
          <c:idx val="2"/>
          <c:order val="2"/>
          <c:tx>
            <c:strRef>
              <c:f>Eval!$BB$12</c:f>
              <c:strCache>
                <c:ptCount val="1"/>
                <c:pt idx="0">
                  <c:v>+PL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Eval!$AY$13:$AY$17</c:f>
              <c:numCache>
                <c:formatCode>General</c:formatCode>
                <c:ptCount val="5"/>
                <c:pt idx="0">
                  <c:v>0.98</c:v>
                </c:pt>
                <c:pt idx="1">
                  <c:v>0.96</c:v>
                </c:pt>
                <c:pt idx="2">
                  <c:v>0.94</c:v>
                </c:pt>
                <c:pt idx="3">
                  <c:v>0.92</c:v>
                </c:pt>
                <c:pt idx="4">
                  <c:v>0.9</c:v>
                </c:pt>
              </c:numCache>
            </c:numRef>
          </c:cat>
          <c:val>
            <c:numRef>
              <c:f>Eval!$BB$13:$BB$17</c:f>
              <c:numCache>
                <c:formatCode>0</c:formatCode>
                <c:ptCount val="5"/>
                <c:pt idx="0">
                  <c:v>1.8944017254193084</c:v>
                </c:pt>
                <c:pt idx="1">
                  <c:v>5.7436416000907933</c:v>
                </c:pt>
                <c:pt idx="2">
                  <c:v>10.224224265006892</c:v>
                </c:pt>
                <c:pt idx="3">
                  <c:v>17.343603722752</c:v>
                </c:pt>
                <c:pt idx="4">
                  <c:v>27.688635105401861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B1-7546-95D5-52A85EC4EF6D}"/>
            </c:ext>
          </c:extLst>
        </c:ser>
        <c:ser>
          <c:idx val="3"/>
          <c:order val="3"/>
          <c:tx>
            <c:strRef>
              <c:f>Eval!$BC$12</c:f>
              <c:strCache>
                <c:ptCount val="1"/>
                <c:pt idx="0">
                  <c:v>+MPIBC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Eval!$AY$13:$AY$17</c:f>
              <c:numCache>
                <c:formatCode>General</c:formatCode>
                <c:ptCount val="5"/>
                <c:pt idx="0">
                  <c:v>0.98</c:v>
                </c:pt>
                <c:pt idx="1">
                  <c:v>0.96</c:v>
                </c:pt>
                <c:pt idx="2">
                  <c:v>0.94</c:v>
                </c:pt>
                <c:pt idx="3">
                  <c:v>0.92</c:v>
                </c:pt>
                <c:pt idx="4">
                  <c:v>0.9</c:v>
                </c:pt>
              </c:numCache>
            </c:numRef>
          </c:cat>
          <c:val>
            <c:numRef>
              <c:f>Eval!$BC$13:$BC$17</c:f>
              <c:numCache>
                <c:formatCode>0</c:formatCode>
                <c:ptCount val="5"/>
                <c:pt idx="0">
                  <c:v>5.5424905157711457</c:v>
                </c:pt>
                <c:pt idx="1">
                  <c:v>15.767514006137747</c:v>
                </c:pt>
                <c:pt idx="2">
                  <c:v>26.172821295810532</c:v>
                </c:pt>
                <c:pt idx="3">
                  <c:v>40.093511174459017</c:v>
                </c:pt>
                <c:pt idx="4">
                  <c:v>56.114445383102016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B1-7546-95D5-52A85EC4E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294943"/>
        <c:axId val="1527923919"/>
      </c:lineChart>
      <c:catAx>
        <c:axId val="531294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venir Book" panose="02000503020000020003" pitchFamily="2" charset="0"/>
                    <a:cs typeface="Arial" panose="020B0604020202020204" pitchFamily="34" charset="0"/>
                  </a:rPr>
                  <a:t>Recall@10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7923919"/>
        <c:crosses val="autoZero"/>
        <c:auto val="1"/>
        <c:lblAlgn val="ctr"/>
        <c:lblOffset val="100"/>
        <c:noMultiLvlLbl val="0"/>
      </c:catAx>
      <c:valAx>
        <c:axId val="152792391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venir Book" panose="02000503020000020003" pitchFamily="2" charset="0"/>
                    <a:cs typeface="Arial" panose="020B0604020202020204" pitchFamily="34" charset="0"/>
                  </a:rPr>
                  <a:t>Norm. QPS</a:t>
                </a:r>
              </a:p>
            </c:rich>
          </c:tx>
          <c:layout>
            <c:manualLayout>
              <c:xMode val="edge"/>
              <c:yMode val="edge"/>
              <c:x val="3.0555555555555551E-2"/>
              <c:y val="0.122813502478856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venir Book" panose="02000503020000020003" pitchFamily="2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129494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183209729030318E-3"/>
          <c:y val="0.77510375887579175"/>
          <c:w val="0.99348167902709694"/>
          <c:h val="0.22263998250218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venir Book" panose="02000503020000020003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Optima" panose="02000503060000020004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0.86641</cdr:x>
      <cdr:y>0.13805</cdr:y>
    </cdr:from>
    <cdr:to>
      <cdr:x>0.99163</cdr:x>
      <cdr:y>0.17368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B4F2A11A-9609-9C62-C481-43A5642EDD6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7504771" y="400074"/>
          <a:ext cx="1084641" cy="10323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0.88996</cdr:x>
      <cdr:y>0.28048</cdr:y>
    </cdr:from>
    <cdr:to>
      <cdr:x>0.94882</cdr:x>
      <cdr:y>0.39098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CE4F3C8-4F2A-1454-5794-C4428689724A}"/>
            </a:ext>
          </a:extLst>
        </cdr:cNvPr>
        <cdr:cNvSpPr txBox="1"/>
      </cdr:nvSpPr>
      <cdr:spPr>
        <a:xfrm xmlns:a="http://schemas.openxmlformats.org/drawingml/2006/main">
          <a:off x="5664285" y="596350"/>
          <a:ext cx="374650" cy="234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kern="12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0.55867</cdr:x>
      <cdr:y>0.05894</cdr:y>
    </cdr:from>
    <cdr:to>
      <cdr:x>0.55867</cdr:x>
      <cdr:y>0.61868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F778967-40E5-E5F3-704F-6D32BAB2387B}"/>
            </a:ext>
          </a:extLst>
        </cdr:cNvPr>
        <cdr:cNvCxnSpPr/>
      </cdr:nvCxnSpPr>
      <cdr:spPr>
        <a:xfrm xmlns:a="http://schemas.openxmlformats.org/drawingml/2006/main">
          <a:off x="4220524" y="136090"/>
          <a:ext cx="0" cy="1292491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A832AD0-4930-4A38-9417-2B65CA063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B7EE4F-C375-412A-A2C2-5B3E3E3228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EE74D-3E80-4630-85C1-9DAA3B40707E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C7215F-F397-40E9-8612-970E766789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E5EB41-4C5E-4B7B-986F-D0317A93D1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505F3-A52E-44E1-BBC9-38B71473DE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46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F0D30-3E46-4825-8588-D9B6072F0A29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5BF41-557F-464F-A572-936F8C7D1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63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4606D-51F8-12C7-FDE9-C0F9915C7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1325720-09BE-7FA8-CEB6-C387FD0B2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8510175-74C2-2006-1DAD-728930CDF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F046824-BA84-5E00-B0E0-58ED5F623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750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3531B-32A5-593D-E10A-1B9A1C72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4FA46B-377A-3803-CA2E-A0A6DCA27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6A07A2-3583-386B-15AC-0023F0DEB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we perform a latency breakdown of all the stages in the RAG pipeline when using binary quantization</a:t>
            </a:r>
          </a:p>
          <a:p>
            <a:endParaRPr lang="en-US" dirty="0"/>
          </a:p>
          <a:p>
            <a:r>
              <a:rPr lang="en-US" dirty="0"/>
              <a:t>As you can see from the plot, Dataset loading comprises[CLLLLL] almost 70 percent of the total latency of RAG and [CLICK] dominates the total runtime for large datasets.</a:t>
            </a:r>
          </a:p>
          <a:p>
            <a:endParaRPr lang="en-US" dirty="0"/>
          </a:p>
          <a:p>
            <a:r>
              <a:rPr lang="en-US" dirty="0"/>
              <a:t>We thus deduce [CLICK] that Quantization on its own is not enough to alleviate the data movement overheads of the RAG pipeline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AE00C-C40E-A6B2-0161-2142D33B6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7713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55187-112A-7076-0B4C-74BED2921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F1484-C94A-BBE4-ED63-626F065F8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2C12AF-5BD4-B82E-15AA-2E1DE91BB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we explain why existing In-Storage Nearest Neighbor Search accelerator designs are not suitable for accelerating RAG pipelines.</a:t>
            </a:r>
          </a:p>
          <a:p>
            <a:endParaRPr lang="en-US" dirty="0"/>
          </a:p>
          <a:p>
            <a:r>
              <a:rPr lang="en-US" dirty="0"/>
              <a:t>Specifically, existing designs mainly [CLI?K] accelerate the search process, [CLICK]</a:t>
            </a:r>
          </a:p>
          <a:p>
            <a:r>
              <a:rPr lang="en-US" dirty="0"/>
              <a:t>which comprises only a small part of the total latency but do not provide support for accelerating retrieving the documents from storage.</a:t>
            </a:r>
          </a:p>
          <a:p>
            <a:endParaRPr lang="en-US" dirty="0"/>
          </a:p>
          <a:p>
            <a:r>
              <a:rPr lang="en-US" dirty="0"/>
              <a:t>In addition they introduce significant modifications to the design of the SSD and often incur power and area overheads which hinders their adoption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0930B-DB00-7006-C3AB-DC7F60B05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70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D950-BFF0-BE54-6F32-F8D50877C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2A54EC-98FE-0F5D-4839-D931E1D97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AB58C-6450-8C2B-DE1B-1D9A8F7BC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goal in this work is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931B3-2A21-BFE0-A0A2-069101E59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812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540EC-90A1-1BB3-020E-251B7B58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174A0-BEE7-31F7-37F0-E2552BAA4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4DD4F1-0911-2B75-3FF3-6217845DE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this end we propose REIS, which stands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9E327-5984-A618-A2EE-DFAAF1DCF0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240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4ECF9-ED28-5185-D0D6-2B0824F8C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FF772-CB5B-0274-2247-9C1C92FA8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2DA5DE-5A99-537F-0B3D-3D084B735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Retrieval System with In storage </a:t>
            </a:r>
            <a:r>
              <a:rPr lang="en-US" dirty="0" err="1"/>
              <a:t>procesing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key idea of REIS is to …</a:t>
            </a:r>
          </a:p>
          <a:p>
            <a:endParaRPr lang="en-US" dirty="0"/>
          </a:p>
          <a:p>
            <a:r>
              <a:rPr lang="en-US" dirty="0"/>
              <a:t>When REIS is </a:t>
            </a:r>
            <a:r>
              <a:rPr lang="en-US" dirty="0" err="1"/>
              <a:t>deployed,the</a:t>
            </a:r>
            <a:r>
              <a:rPr lang="en-US" dirty="0"/>
              <a:t> Host system offloads RAG retrieval to the storage, by sending the query embedding and then receiving relevant document chunks</a:t>
            </a:r>
          </a:p>
          <a:p>
            <a:endParaRPr lang="en-US" dirty="0"/>
          </a:p>
          <a:p>
            <a:r>
              <a:rPr lang="en-US" dirty="0"/>
              <a:t>To achieve this REIS employs three key mechanisms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F8BB2-CFD6-DFA7-6667-74BA48BF2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744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D1EC4-0AFF-2EFF-2476-DDF6204EE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FA4EE7-B6BB-3B98-37AD-706D26B7A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F6C475-572E-3922-44D1-7C6F0D850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 design of the storage system creates unique limitations.</a:t>
            </a:r>
          </a:p>
          <a:p>
            <a:r>
              <a:rPr lang="en-US" dirty="0"/>
              <a:t>For example, </a:t>
            </a:r>
          </a:p>
          <a:p>
            <a:endParaRPr lang="en-US" dirty="0"/>
          </a:p>
          <a:p>
            <a:r>
              <a:rPr lang="en-US" dirty="0"/>
              <a:t>… such as lack of support from floating point operations</a:t>
            </a:r>
          </a:p>
          <a:p>
            <a:r>
              <a:rPr lang="en-US" dirty="0"/>
              <a:t>Computation inside flash chips is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Error correction limits … data movement overheads between the flash chips that store data embedded processors of the SSD that perform the error correction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E7F6F-F90C-ABD6-8E15-3C983F5B6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823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CA698-6AC2-E830-8F76-AC02CA457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CEC29A-A83A-E2BF-16E6-7868FADD6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54826C-BA36-F64F-C448-C594ACB96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these challenges, we base REIS’s design on the existing design of the SSD which is comprised of </a:t>
            </a:r>
          </a:p>
          <a:p>
            <a:endParaRPr lang="en-US" dirty="0"/>
          </a:p>
          <a:p>
            <a:r>
              <a:rPr lang="en-US" dirty="0"/>
              <a:t>Multiple processors, a small amount of dram</a:t>
            </a:r>
          </a:p>
          <a:p>
            <a:endParaRPr lang="en-US" dirty="0"/>
          </a:p>
          <a:p>
            <a:r>
              <a:rPr lang="en-US" dirty="0"/>
              <a:t>Multiple flash channels with multiple flash chips each, that are then composed of multiple flash dies</a:t>
            </a:r>
          </a:p>
          <a:p>
            <a:endParaRPr lang="en-US" dirty="0"/>
          </a:p>
          <a:p>
            <a:r>
              <a:rPr lang="en-US" dirty="0"/>
              <a:t>Each flash die contains multiple planes and pages, a Page buffer for each plane and peripheral circuitry , </a:t>
            </a:r>
          </a:p>
          <a:p>
            <a:r>
              <a:rPr lang="en-US" dirty="0"/>
              <a:t>which all contain logic that can be used for computation. [CLICK]</a:t>
            </a:r>
          </a:p>
          <a:p>
            <a:endParaRPr lang="en-US" dirty="0"/>
          </a:p>
          <a:p>
            <a:r>
              <a:rPr lang="en-US" dirty="0"/>
              <a:t>In modern systems, the flash pages store the data and they also contain </a:t>
            </a:r>
          </a:p>
          <a:p>
            <a:r>
              <a:rPr lang="en-US" dirty="0"/>
              <a:t>a small amount of reserved capacity which stores error correction metadata called the out of band area.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D4892-40CB-2E4D-B854-0895BB96B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011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DAE68-8504-F158-9897-D50FB4B9E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8D0053-51F8-A8E7-772D-E7C52C9A1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A8BA0-A026-0BD2-8460-3B0967FF9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now move on to the database layout of our proposed design.</a:t>
            </a:r>
          </a:p>
          <a:p>
            <a:pPr marL="171450" indent="-171450">
              <a:buFont typeface="Wingdings" pitchFamily="2" charset="2"/>
              <a:buChar char="è"/>
            </a:pPr>
            <a:endParaRPr lang="en-US" dirty="0"/>
          </a:p>
          <a:p>
            <a:pPr marL="171450" indent="-171450">
              <a:buFont typeface="Wingdings" pitchFamily="2" charset="2"/>
              <a:buChar char="è"/>
            </a:pPr>
            <a:r>
              <a:rPr lang="en-US" dirty="0"/>
              <a:t>Robust ISP operations without error correction, eliminating thus any data movement overheads stemming from ECC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en-US" dirty="0"/>
              <a:t>.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en-US" dirty="0"/>
              <a:t>.</a:t>
            </a:r>
          </a:p>
          <a:p>
            <a:pPr marL="171450" indent="-171450">
              <a:buFont typeface="Wingdings" pitchFamily="2" charset="2"/>
              <a:buChar char="è"/>
            </a:pPr>
            <a:endParaRPr lang="en-US" dirty="0"/>
          </a:p>
          <a:p>
            <a:pPr marL="171450" indent="-171450">
              <a:buFont typeface="Wingdings" pitchFamily="2" charset="2"/>
              <a:buChar char="è"/>
            </a:pPr>
            <a:r>
              <a:rPr lang="en-US" dirty="0"/>
              <a:t>Links Embeddings to Documents by storing the Physical address of the Document chunk in the OOB area of the embedding pages</a:t>
            </a:r>
          </a:p>
          <a:p>
            <a:pPr marL="171450" indent="-171450">
              <a:buFont typeface="Wingdings" pitchFamily="2" charset="2"/>
              <a:buChar char="è"/>
            </a:pPr>
            <a:endParaRPr lang="en-US" dirty="0"/>
          </a:p>
          <a:p>
            <a:pPr marL="171450" indent="-171450">
              <a:buFont typeface="Wingdings" pitchFamily="2" charset="2"/>
              <a:buChar char="è"/>
            </a:pPr>
            <a:r>
              <a:rPr lang="en-US" dirty="0"/>
              <a:t>This again reduces the overheads of address translation because once an embedding is selected in the search process, the relevant document chunk can be directly retrieved without translation</a:t>
            </a:r>
          </a:p>
          <a:p>
            <a:pPr marL="171450" indent="-171450">
              <a:buFont typeface="Wingdings" pitchFamily="2" charset="2"/>
              <a:buChar char="è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16D18-C022-CCBF-0303-0F01C271F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042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F39AE-7B51-7741-5FE9-83E8EEF54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6417D-3747-776E-063E-AD0463A43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0D677-1776-E903-0B67-D4DE9F927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this database layout can be used to facilitate exact Nearest Neighbor Search, REIS goes a step further and also provides support for Approximate Nearest Neighbor Search, which provides higher performance. </a:t>
            </a:r>
          </a:p>
          <a:p>
            <a:endParaRPr lang="en-US" dirty="0"/>
          </a:p>
          <a:p>
            <a:r>
              <a:rPr lang="en-US" dirty="0"/>
              <a:t>Specifically, REIS employs the Inverted File algorithm or IVF with Binary Quantization, to accelerate Nearest Neighbor Search.</a:t>
            </a:r>
          </a:p>
          <a:p>
            <a:endParaRPr lang="en-US" dirty="0"/>
          </a:p>
          <a:p>
            <a:r>
              <a:rPr lang="en-US" dirty="0"/>
              <a:t>IVF: …</a:t>
            </a:r>
          </a:p>
          <a:p>
            <a:endParaRPr lang="en-US" dirty="0"/>
          </a:p>
          <a:p>
            <a:r>
              <a:rPr lang="en-US" dirty="0"/>
              <a:t>The reason that we chose IVF is that it:</a:t>
            </a:r>
          </a:p>
          <a:p>
            <a:r>
              <a:rPr lang="en-US" dirty="0"/>
              <a:t>Provides a favorable performance and accuracy tradeoff when combined with binary quantization</a:t>
            </a:r>
          </a:p>
          <a:p>
            <a:r>
              <a:rPr lang="en-US" dirty="0"/>
              <a:t>Features distinct characteristics that make it particularly suitable for in storage processing.</a:t>
            </a:r>
          </a:p>
          <a:p>
            <a:endParaRPr lang="en-US" dirty="0"/>
          </a:p>
          <a:p>
            <a:r>
              <a:rPr lang="en-US" dirty="0"/>
              <a:t>We thus design our In-Storage ANNS engine to support and accelerate IVF.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EA469-CD92-89A1-6FDE-7A06FF1AF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252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6E67-535E-E28C-1B8D-084BF967E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1FCD2-7C07-8382-5653-A9C9A6B64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9D9E3-63F2-0A79-A219-F20964F75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both the coarse 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the XOR logic and the  </a:t>
            </a:r>
            <a:r>
              <a:rPr lang="en-US" dirty="0" err="1"/>
              <a:t>bitcounting</a:t>
            </a:r>
            <a:r>
              <a:rPr lang="en-US" dirty="0"/>
              <a:t> logic inside</a:t>
            </a:r>
          </a:p>
          <a:p>
            <a:endParaRPr lang="en-US" dirty="0"/>
          </a:p>
          <a:p>
            <a:r>
              <a:rPr lang="en-US" dirty="0"/>
              <a:t>At this point the embedded cores take over the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3F85D-A0DA-24D5-D312-331AC1E13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45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162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A8B06-D891-8746-D376-DCE5D34E5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D5960-0BB4-1B23-5118-DC9C5A3D8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A7983-43D7-1644-4DDE-03130B4FF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  <a:p>
            <a:r>
              <a:rPr lang="en-US" dirty="0"/>
              <a:t>And for the fine-grained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03BF6-B1EF-464E-8E6B-88239E0EC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993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68031-F5BC-08FD-7D19-1634C0DC0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F55120-7294-6319-C6C9-0E0B3B15C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56D8C-30BB-F25B-ECFB-014D712D4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Hide the top part , hide a lot of things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07B49-3054-5CA6-5C37-D215414EC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9920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AA4B2-3E1C-8FAF-50CC-F481971B9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21FF7-C7F9-432E-2326-1BEC9B269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E646FB-916E-0C2E-50E9-5C8CC4774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further improve our design by proposing the following three optimizations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7C954-B18E-2443-0C45-E5B641EEB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704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C4B54-13D2-5449-FD43-9599E302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0C51AF-3405-F034-9446-6DE62B44E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0DF6D-C503-0109-EFA4-DF43FF4AB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move on the the evaluation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E80E9-A06A-512A-3DFE-EE1717BF2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6411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A44F2-2147-518F-EDFE-86F7CBB1D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1BF47-EE2C-E3A6-92F1-FCA17B4CF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D6295C-CB8B-F351-2C21-5C2AA38AB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evaluation of REIS we use multiple baselines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A9731-839B-286A-255D-37FEDECDF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009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7B2AC-1996-E3D8-A5C6-AFA80A889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3A562-E94E-2246-3F51-63E8CBEDC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C7058-25E2-43B8-DD5F-2EB408657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performance evaluation [CLICK and read]</a:t>
            </a:r>
          </a:p>
          <a:p>
            <a:endParaRPr lang="en-US" dirty="0"/>
          </a:p>
          <a:p>
            <a:r>
              <a:rPr lang="en-US" dirty="0">
                <a:latin typeface="Avenir Book" panose="02000503020000020003" pitchFamily="2" charset="0"/>
              </a:rPr>
              <a:t>In the Y axis throughput 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From the data we observe that  []</a:t>
            </a:r>
          </a:p>
          <a:p>
            <a:endParaRPr lang="en-US" dirty="0"/>
          </a:p>
          <a:p>
            <a:r>
              <a:rPr lang="en-US" dirty="0"/>
              <a:t>Due to the massive parallelism of the SSD</a:t>
            </a:r>
          </a:p>
          <a:p>
            <a:endParaRPr lang="en-US" dirty="0"/>
          </a:p>
          <a:p>
            <a:r>
              <a:rPr lang="en-US" dirty="0"/>
              <a:t>We  also observe higher improvements at higher recall values, due to the </a:t>
            </a:r>
            <a:r>
              <a:rPr lang="en-US" dirty="0" err="1"/>
              <a:t>increasde</a:t>
            </a:r>
            <a:r>
              <a:rPr lang="en-US" dirty="0"/>
              <a:t> computational requirements that </a:t>
            </a:r>
          </a:p>
          <a:p>
            <a:r>
              <a:rPr lang="en-US" dirty="0"/>
              <a:t>further highlight the computational capabilities of the SSD.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6C013-6AF9-671A-7A6B-066C43850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671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68831-BC40-6375-AD9B-7DF21B386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8BCEC6-3578-50EA-1606-2A7AD6B8A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E6ACB6-BA89-0ECD-C311-163FAB6B9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perform a similar experiment for Energy Efficiency [CLICK]</a:t>
            </a:r>
          </a:p>
          <a:p>
            <a:r>
              <a:rPr lang="en-US" dirty="0"/>
              <a:t>This time the Y axis represents QPS/W normalized to the same metric for CPU real [CLICK]</a:t>
            </a:r>
          </a:p>
          <a:p>
            <a:r>
              <a:rPr lang="en-US" dirty="0"/>
              <a:t>We again make a similar conclusion ,which is that … </a:t>
            </a:r>
          </a:p>
          <a:p>
            <a:endParaRPr lang="en-US" dirty="0"/>
          </a:p>
          <a:p>
            <a:r>
              <a:rPr lang="en-US" dirty="0"/>
              <a:t>[CLICK ]As you can see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DF2F1-14DB-DD39-A987-3F6205DD7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268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0186B-2B27-B9E8-13CF-38E535537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A70FBF-6DDB-9980-8F48-2E2C0E471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2BAD7B-2AA0-8327-B797-2B0726C7B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 the paper we evaluate these on multiple different datasets </a:t>
            </a:r>
          </a:p>
          <a:p>
            <a:r>
              <a:rPr lang="en-US" dirty="0"/>
              <a:t>and we (</a:t>
            </a:r>
            <a:r>
              <a:rPr lang="en-US" dirty="0" err="1"/>
              <a:t>i</a:t>
            </a:r>
            <a:r>
              <a:rPr lang="en-US" dirty="0"/>
              <a:t>) observe the the patterns are largely the same</a:t>
            </a:r>
          </a:p>
          <a:p>
            <a:r>
              <a:rPr lang="en-US" dirty="0"/>
              <a:t>(ii) Performance benefits increase with larger datasets, again due to the parallelism of the SSD.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031C8-91CE-1A1D-E7D4-8ACD51A52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77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82083-8134-BE37-6F25-036CB07D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759AF-2421-F0CD-E235-24065A484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00296-98F9-7F50-AE95-8492F00DA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881D0-ABE2-2B4F-EF4D-77241E52D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267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6287-403F-6FBF-85E7-9F4E07A58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EFDB6-427D-E886-E583-1908F4B42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A8672E-5B1E-D1A3-95B0-121A02F13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now move on to evaluating end to end performance</a:t>
            </a:r>
          </a:p>
          <a:p>
            <a:r>
              <a:rPr lang="en-US" dirty="0"/>
              <a:t>We repeat the latency breakdown experiment from the motivation section, this time also performing document retrieval with REIS. [click]</a:t>
            </a:r>
          </a:p>
          <a:p>
            <a:endParaRPr lang="en-US" dirty="0"/>
          </a:p>
          <a:p>
            <a:r>
              <a:rPr lang="en-US" dirty="0"/>
              <a:t>As can be seen from the plot the once almost 70% [CLICK] of latency stemming from dataset loading and search is now combined into a single In-Storage retrieval step that comprises just 0.15% of the total latency</a:t>
            </a:r>
          </a:p>
          <a:p>
            <a:endParaRPr lang="en-US" dirty="0"/>
          </a:p>
          <a:p>
            <a:r>
              <a:rPr lang="en-US" dirty="0"/>
              <a:t>We thus conclude that REIS eliminates the data movement overheads from the RAG pipeline.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05911-D09E-7CBD-DFA0-86DD26731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94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18631-C3F1-0F72-04F1-FF11BA1C6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EC50A5-FCEC-A195-D8BE-A9B82702E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F0BE3F-240E-ADBC-3996-9660F3777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outline of my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49045-FEA0-A4A5-771F-4B270869B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181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1E41B-99B7-8B4D-259F-D23740AF4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57C02-9D31-B01C-EDCC-E7754E22C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F3FC6-9C9E-4DFC-0CFA-A60B2BF41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paper, we also perform a sensitivity study which quantifies the speedups provided by our optimizations on top of our basic design, which we call No-OPT</a:t>
            </a:r>
          </a:p>
          <a:p>
            <a:endParaRPr lang="en-US" dirty="0"/>
          </a:p>
          <a:p>
            <a:r>
              <a:rPr lang="en-US" dirty="0"/>
              <a:t>[CLICK] In the x axis, we sweep different target recall values for recall @ 10</a:t>
            </a:r>
          </a:p>
          <a:p>
            <a:r>
              <a:rPr lang="en-US" dirty="0"/>
              <a:t>[CLICK] In the y-axis, we measure QPS, normalized to the throughput of the CPU-Real baseline</a:t>
            </a:r>
          </a:p>
          <a:p>
            <a:r>
              <a:rPr lang="en-US" dirty="0"/>
              <a:t>[CLICK] and the different lines correspond to different configurations, each adding another optimization on top of the previous ones</a:t>
            </a:r>
          </a:p>
          <a:p>
            <a:endParaRPr lang="en-US" dirty="0"/>
          </a:p>
          <a:p>
            <a:r>
              <a:rPr lang="en-US" dirty="0"/>
              <a:t>We perform this experiment both for the  [CLICK] cost-oriented and the [CLICK] performance oriented SSD and we see that</a:t>
            </a:r>
          </a:p>
          <a:p>
            <a:endParaRPr lang="en-US" dirty="0"/>
          </a:p>
          <a:p>
            <a:r>
              <a:rPr lang="en-US" dirty="0"/>
              <a:t>[CLICK] On average DF provides a 5x improvement in throughput across all configuration</a:t>
            </a:r>
          </a:p>
          <a:p>
            <a:r>
              <a:rPr lang="en-US" dirty="0"/>
              <a:t>[CLICK] Pipelining further improves performance by 1.4x times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that [CLICK] MPIBC improves performance on SSD-P by 26% on average on top of Pipelining</a:t>
            </a:r>
          </a:p>
          <a:p>
            <a:endParaRPr lang="en-US" dirty="0"/>
          </a:p>
          <a:p>
            <a:r>
              <a:rPr lang="en-US" dirty="0"/>
              <a:t>[CLICK] When combined, these optimization offer a combined performance improvement of 12.9x on average on top of the basic NO-OPT design.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BDF28-49A0-9D41-2428-D20D9B341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5511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86F1E-2335-30D0-57CF-4C2395E9C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415652-8913-E96E-8583-D29D831EC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0DD474-FF6A-353D-7E24-4C5BAADBB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my final evaluation slide for today we have a comparison to </a:t>
            </a:r>
            <a:r>
              <a:rPr lang="en-US" dirty="0" err="1"/>
              <a:t>Ndsearch</a:t>
            </a:r>
            <a:r>
              <a:rPr lang="en-US" dirty="0"/>
              <a:t>, a state of the art ANNS accelerator design.</a:t>
            </a:r>
          </a:p>
          <a:p>
            <a:endParaRPr lang="en-US" dirty="0"/>
          </a:p>
          <a:p>
            <a:r>
              <a:rPr lang="en-US" dirty="0"/>
              <a:t>For this comparison [CLICK]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56174-8B7B-9039-89CF-11F360A61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492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97AEF-42A9-9BA5-65D3-6B32CB731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AE0811-2C71-9707-8B50-AE60F8FF2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6ED5D-6DF1-A90A-8B83-8C2712F8D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paper is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8F52A-450F-C378-DE5E-2A615C8E8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098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38D86-F2E5-0273-8B56-8DC3E6904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CE85A7-92F8-F549-D988-5BA403B43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27AE18-1022-F87D-65A7-41D5FD2EE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my final evaluation slide for 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B7384-E50E-B7F8-BE1A-118455058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242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26960-7D00-A9BE-0E50-CA1DC85AB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53B5B-F458-396C-D8E8-40B9175E0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3DF84A-A54B-509C-7C6D-C0E839AA2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my final evaluation slide for 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FC512-2087-1CE7-08C3-4E91EE716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463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A3687-EF2D-9B31-B416-3EA4CC2B1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81DC5D-36F8-3020-56B9-569AC7FDF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C9CAFC-7A07-C355-AE36-8CDBF6593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2D2F0-CB4D-3E37-41A1-616161506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595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24191-A334-68EC-D0B8-D8E5CE84B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72CCE1-E75A-0323-099C-BD23E1B32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E4C7F-5148-8713-741B-C1BFE230C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RAG retrieval currently is bottlenecked</a:t>
            </a:r>
          </a:p>
          <a:p>
            <a:endParaRPr lang="en-US" dirty="0"/>
          </a:p>
          <a:p>
            <a:r>
              <a:rPr lang="en-US" dirty="0"/>
              <a:t>We propose reis</a:t>
            </a:r>
          </a:p>
          <a:p>
            <a:endParaRPr lang="en-US" dirty="0"/>
          </a:p>
          <a:p>
            <a:r>
              <a:rPr lang="en-US" dirty="0"/>
              <a:t>REIS:</a:t>
            </a:r>
          </a:p>
          <a:p>
            <a:r>
              <a:rPr lang="en-US" dirty="0"/>
              <a:t> Outperforms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54A18-512D-C6AF-722F-2C8970E6E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2569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E965F-E09F-600D-78AC-CA559F553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2D2A270-9361-D76C-88C0-8FBB85EC6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97A9D4A-C873-32C6-C176-C926B593C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7A4A6A7-17EE-80D6-6FFE-CB8FB7B84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7378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6D7FF-172D-29B3-94BA-17BFAEC9C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95E186AA-998B-099B-85FD-931817A8B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F5FCECB-0DDD-22C7-4D30-6198A1F0F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06E95DB-A3B8-BC75-FC32-438635917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781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C622-65CE-864F-1C6B-026E51843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55FD0-0C8F-EE90-49F0-6DF51A91F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8D8615-4F85-D70A-EDD8-7C9148939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D7699-34AA-2AC2-D5BD-440E9B784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822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05138-F9E7-6012-5439-E35A23CA1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DA8842-E4EA-8178-B2F3-5B207B831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315241-BE88-20C1-3FD5-76DAD181E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92EF9-BD02-6D1E-B894-AA31C1E60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4184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1ACEA-1E75-E114-7307-24496C709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BA133B-01A7-6BA8-D379-DC1735461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98EE9C-3E5B-A9BC-0707-07EA2A606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0BEC0-F40A-5AE3-414D-E9ABB815B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7326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0D897-E7AF-CE11-5F08-FC372E6E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52BD6-43E1-4501-93A5-E6AEC0503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441EDF-F197-1972-758C-9315C4EF6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Hide the top part , hide a lot of things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A22E3-3DB0-E304-0327-617CAB93A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78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42805-F3D6-09D3-2261-E388E466A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B3A590-587F-AE4F-2645-6F211C6B0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B02F9-6C75-3690-DEF2-B48497D2B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FA281-598E-2E4F-F461-8101C00FD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54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91629-1B4B-604B-F1EC-CDF7063C9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35136-AF23-0DA5-E315-E3E1B5ACD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92778-0DE3-059E-9C1A-054B42E55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achieve this, RAG first  uses an embedding model to generate embeddings for both the query and the document database.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Embeddings are  multidimensional vectors representing the information contained in query and the documents.</a:t>
            </a:r>
          </a:p>
          <a:p>
            <a:endParaRPr lang="en-US" dirty="0"/>
          </a:p>
          <a:p>
            <a:r>
              <a:rPr lang="en-US" dirty="0"/>
              <a:t>Unfortunately they  can be quite large [CLICK] reaching 8K dimensions.</a:t>
            </a:r>
          </a:p>
          <a:p>
            <a:r>
              <a:rPr lang="en-US" dirty="0"/>
              <a:t>As a result the Document database has to be stored in the storage system and usually in Flash memory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next step is to then identify relevant documents using a process called nearest neighbor search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5B2AB-42CA-966A-71EE-605D74CF4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3445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4A894-C5AF-6F69-54AB-5DCFC3873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24094E-387A-E29B-740C-1203F4E33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CE4AD-D105-946F-FBE8-67D387543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Nearest Neighbor Search involves calculating the distances [3x CLICK] between the query and the database embeddings and identifying those with the smallest distance to the query embedding.</a:t>
            </a:r>
          </a:p>
          <a:p>
            <a:endParaRPr lang="en-US" dirty="0"/>
          </a:p>
          <a:p>
            <a:r>
              <a:rPr lang="en-US" dirty="0"/>
              <a:t>To generate the response RAG then combines the documents that correspond to these embeddings with the Query, feedings them to the LLM to generate a response.</a:t>
            </a:r>
          </a:p>
          <a:p>
            <a:endParaRPr lang="en-US" dirty="0"/>
          </a:p>
          <a:p>
            <a:r>
              <a:rPr lang="en-US" dirty="0"/>
              <a:t>The problem here is that [CLICK] Nearest Neighbor Search creates significant data movement and </a:t>
            </a:r>
          </a:p>
          <a:p>
            <a:endParaRPr lang="en-US" dirty="0"/>
          </a:p>
          <a:p>
            <a:r>
              <a:rPr lang="en-US" dirty="0"/>
              <a:t>that Large embeddings lead to expensive distance calculations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5C183-8E01-B09B-5C9F-9B7B04E1F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614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980E0-34D0-3CA1-8A27-0E9047E26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90143-46AB-02C1-19E6-792B86B54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F2304-CC4C-465A-05F0-11DE98287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address these issues researchers have proposed multiple approaches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98C2F-7531-6E0E-6DDE-F673A921C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68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07835-8D7A-F758-05C6-DFF089C80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DD2C3-DC58-9516-4A7A-0EDA255A3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43DEF-13D3-00ED-7915-37DB9BBA4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motivation section we analyze both of these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8ADAC-E8FB-28CF-09BA-8C346A7B9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46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E83-158B-4B59-84E9-E280E6DBC3FC}" type="datetime1">
              <a:rPr lang="tr-TR" smtClean="0"/>
              <a:t>18.09.2025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CCF981-1C59-90DA-4BD8-1832D3CD7AED}"/>
              </a:ext>
            </a:extLst>
          </p:cNvPr>
          <p:cNvGrpSpPr/>
          <p:nvPr userDrawn="1"/>
        </p:nvGrpSpPr>
        <p:grpSpPr>
          <a:xfrm>
            <a:off x="-3918287" y="-99551"/>
            <a:ext cx="3710241" cy="5202892"/>
            <a:chOff x="1809786" y="1477108"/>
            <a:chExt cx="3710241" cy="4044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5AF2AE6-8A95-BAA0-E54C-BCA46A7718E6}"/>
                </a:ext>
              </a:extLst>
            </p:cNvPr>
            <p:cNvSpPr/>
            <p:nvPr/>
          </p:nvSpPr>
          <p:spPr>
            <a:xfrm>
              <a:off x="1809786" y="1477108"/>
              <a:ext cx="1236747" cy="808892"/>
            </a:xfrm>
            <a:prstGeom prst="rect">
              <a:avLst/>
            </a:prstGeom>
            <a:solidFill>
              <a:srgbClr val="C4D7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rgbClr val="C4D7FD"/>
                </a:solidFill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88EA02-DF30-98AC-7BC2-B742E1E04AF6}"/>
                </a:ext>
              </a:extLst>
            </p:cNvPr>
            <p:cNvSpPr/>
            <p:nvPr/>
          </p:nvSpPr>
          <p:spPr>
            <a:xfrm>
              <a:off x="3046533" y="1481259"/>
              <a:ext cx="1236747" cy="808892"/>
            </a:xfrm>
            <a:prstGeom prst="rect">
              <a:avLst/>
            </a:prstGeom>
            <a:solidFill>
              <a:srgbClr val="6292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36244A-4B4B-9E38-4B98-2CFA855EE591}"/>
                </a:ext>
              </a:extLst>
            </p:cNvPr>
            <p:cNvSpPr/>
            <p:nvPr/>
          </p:nvSpPr>
          <p:spPr>
            <a:xfrm>
              <a:off x="1809786" y="2286000"/>
              <a:ext cx="1236747" cy="808892"/>
            </a:xfrm>
            <a:prstGeom prst="rect">
              <a:avLst/>
            </a:prstGeom>
            <a:solidFill>
              <a:srgbClr val="DBD3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20E2C3-30CE-AAA0-7630-01728AA705A6}"/>
                </a:ext>
              </a:extLst>
            </p:cNvPr>
            <p:cNvSpPr/>
            <p:nvPr/>
          </p:nvSpPr>
          <p:spPr>
            <a:xfrm>
              <a:off x="3046533" y="2290151"/>
              <a:ext cx="1236747" cy="808892"/>
            </a:xfrm>
            <a:prstGeom prst="rect">
              <a:avLst/>
            </a:prstGeom>
            <a:solidFill>
              <a:srgbClr val="7A62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B98F3F-0AF8-70BF-BD64-67C1123BD948}"/>
                </a:ext>
              </a:extLst>
            </p:cNvPr>
            <p:cNvSpPr/>
            <p:nvPr/>
          </p:nvSpPr>
          <p:spPr>
            <a:xfrm>
              <a:off x="1809786" y="3094892"/>
              <a:ext cx="1236747" cy="808892"/>
            </a:xfrm>
            <a:prstGeom prst="rect">
              <a:avLst/>
            </a:prstGeom>
            <a:solidFill>
              <a:srgbClr val="F9D4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E46013B-5581-E167-5725-F3D5A82BF422}"/>
                </a:ext>
              </a:extLst>
            </p:cNvPr>
            <p:cNvSpPr/>
            <p:nvPr/>
          </p:nvSpPr>
          <p:spPr>
            <a:xfrm>
              <a:off x="3046533" y="3094892"/>
              <a:ext cx="1236747" cy="808892"/>
            </a:xfrm>
            <a:prstGeom prst="rect">
              <a:avLst/>
            </a:prstGeom>
            <a:solidFill>
              <a:srgbClr val="E125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6546B2-7C5A-E1ED-4608-44D8CCAF68C9}"/>
                </a:ext>
              </a:extLst>
            </p:cNvPr>
            <p:cNvSpPr/>
            <p:nvPr/>
          </p:nvSpPr>
          <p:spPr>
            <a:xfrm>
              <a:off x="1809786" y="3903784"/>
              <a:ext cx="1236747" cy="808892"/>
            </a:xfrm>
            <a:prstGeom prst="rect">
              <a:avLst/>
            </a:prstGeom>
            <a:solidFill>
              <a:srgbClr val="FFE0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3529BA-996E-23BD-B987-A1B6974AE3C8}"/>
                </a:ext>
              </a:extLst>
            </p:cNvPr>
            <p:cNvSpPr/>
            <p:nvPr/>
          </p:nvSpPr>
          <p:spPr>
            <a:xfrm>
              <a:off x="3046533" y="3899633"/>
              <a:ext cx="1236747" cy="808892"/>
            </a:xfrm>
            <a:prstGeom prst="rect">
              <a:avLst/>
            </a:prstGeom>
            <a:solidFill>
              <a:srgbClr val="FF5F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C50C95-EB3B-5241-0F59-E670F81A264E}"/>
                </a:ext>
              </a:extLst>
            </p:cNvPr>
            <p:cNvSpPr/>
            <p:nvPr/>
          </p:nvSpPr>
          <p:spPr>
            <a:xfrm>
              <a:off x="1809786" y="4712676"/>
              <a:ext cx="1236747" cy="808892"/>
            </a:xfrm>
            <a:prstGeom prst="rect">
              <a:avLst/>
            </a:prstGeom>
            <a:solidFill>
              <a:srgbClr val="FFEB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2A33376-E044-6491-8A2C-3FD161ABE572}"/>
                </a:ext>
              </a:extLst>
            </p:cNvPr>
            <p:cNvSpPr/>
            <p:nvPr/>
          </p:nvSpPr>
          <p:spPr>
            <a:xfrm>
              <a:off x="3046533" y="4712676"/>
              <a:ext cx="1236747" cy="808892"/>
            </a:xfrm>
            <a:prstGeom prst="rect">
              <a:avLst/>
            </a:prstGeom>
            <a:solidFill>
              <a:srgbClr val="FFAE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7858436-3FFC-A743-BABA-D3DCE26775DC}"/>
                </a:ext>
              </a:extLst>
            </p:cNvPr>
            <p:cNvSpPr/>
            <p:nvPr/>
          </p:nvSpPr>
          <p:spPr>
            <a:xfrm>
              <a:off x="4283280" y="1481259"/>
              <a:ext cx="1236747" cy="808892"/>
            </a:xfrm>
            <a:prstGeom prst="rect">
              <a:avLst/>
            </a:prstGeom>
            <a:solidFill>
              <a:srgbClr val="316C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4818AF-E8C5-4FDC-8397-FDB3019C1F1D}"/>
                </a:ext>
              </a:extLst>
            </p:cNvPr>
            <p:cNvSpPr/>
            <p:nvPr/>
          </p:nvSpPr>
          <p:spPr>
            <a:xfrm>
              <a:off x="4283280" y="2290151"/>
              <a:ext cx="1236747" cy="808892"/>
            </a:xfrm>
            <a:prstGeom prst="rect">
              <a:avLst/>
            </a:prstGeom>
            <a:solidFill>
              <a:srgbClr val="6C40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E87A3E3-5222-B71B-A44C-19231CAAC03A}"/>
                </a:ext>
              </a:extLst>
            </p:cNvPr>
            <p:cNvSpPr/>
            <p:nvPr/>
          </p:nvSpPr>
          <p:spPr>
            <a:xfrm>
              <a:off x="4283280" y="3094892"/>
              <a:ext cx="1236747" cy="808892"/>
            </a:xfrm>
            <a:prstGeom prst="rect">
              <a:avLst/>
            </a:prstGeom>
            <a:solidFill>
              <a:srgbClr val="B4185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393DE7-E3AC-C303-52B8-E43BB607E72B}"/>
                </a:ext>
              </a:extLst>
            </p:cNvPr>
            <p:cNvSpPr/>
            <p:nvPr/>
          </p:nvSpPr>
          <p:spPr>
            <a:xfrm>
              <a:off x="4283280" y="3899633"/>
              <a:ext cx="1236747" cy="808892"/>
            </a:xfrm>
            <a:prstGeom prst="rect">
              <a:avLst/>
            </a:prstGeom>
            <a:solidFill>
              <a:srgbClr val="F33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8724D48-B037-E6F0-6E94-F8F55EA65B3B}"/>
                </a:ext>
              </a:extLst>
            </p:cNvPr>
            <p:cNvSpPr/>
            <p:nvPr/>
          </p:nvSpPr>
          <p:spPr>
            <a:xfrm>
              <a:off x="4283280" y="4712676"/>
              <a:ext cx="1236747" cy="808892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36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333B-CC29-4525-88F0-A44EF15B0F10}" type="datetime1">
              <a:rPr lang="tr-TR" smtClean="0"/>
              <a:t>18.09.2025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35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644-7E65-48F8-93BF-10F482289F2D}" type="datetime1">
              <a:rPr lang="tr-TR" smtClean="0"/>
              <a:t>18.09.2025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98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  <a:lvl2pPr>
              <a:defRPr sz="24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066800"/>
            <a:ext cx="85344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safar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1" y="6538912"/>
            <a:ext cx="981199" cy="28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28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7A03328-A26B-0D75-E944-B0D91AFD99F5}"/>
              </a:ext>
            </a:extLst>
          </p:cNvPr>
          <p:cNvSpPr/>
          <p:nvPr userDrawn="1"/>
        </p:nvSpPr>
        <p:spPr>
          <a:xfrm>
            <a:off x="0" y="0"/>
            <a:ext cx="9143998" cy="872836"/>
          </a:xfrm>
          <a:prstGeom prst="rect">
            <a:avLst/>
          </a:prstGeom>
          <a:solidFill>
            <a:srgbClr val="C4D7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" y="0"/>
            <a:ext cx="8894618" cy="931025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316CE3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508799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8299" y="6517178"/>
            <a:ext cx="4427556" cy="2042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>
            <a:lvl1pPr>
              <a:defRPr sz="1800"/>
            </a:lvl1pPr>
          </a:lstStyle>
          <a:p>
            <a:fld id="{CBE5B309-C2CE-4D90-B104-F7E98438FC65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041197-A619-C4F1-5875-42A33927A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04" y="6488368"/>
            <a:ext cx="1211702" cy="23310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C3E37B2-1500-F9ED-1279-83F148A61A60}"/>
              </a:ext>
            </a:extLst>
          </p:cNvPr>
          <p:cNvGrpSpPr/>
          <p:nvPr userDrawn="1"/>
        </p:nvGrpSpPr>
        <p:grpSpPr>
          <a:xfrm>
            <a:off x="-3918287" y="-99551"/>
            <a:ext cx="3710241" cy="5202892"/>
            <a:chOff x="1809786" y="1477108"/>
            <a:chExt cx="3710241" cy="4044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D3E55-10CF-F863-ED8A-666F086F40A9}"/>
                </a:ext>
              </a:extLst>
            </p:cNvPr>
            <p:cNvSpPr/>
            <p:nvPr/>
          </p:nvSpPr>
          <p:spPr>
            <a:xfrm>
              <a:off x="1809786" y="1477108"/>
              <a:ext cx="1236747" cy="808892"/>
            </a:xfrm>
            <a:prstGeom prst="rect">
              <a:avLst/>
            </a:prstGeom>
            <a:solidFill>
              <a:srgbClr val="C4D7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rgbClr val="C4D7FD"/>
                </a:solidFill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272721-8FED-3FF5-895A-D0F20505403B}"/>
                </a:ext>
              </a:extLst>
            </p:cNvPr>
            <p:cNvSpPr/>
            <p:nvPr/>
          </p:nvSpPr>
          <p:spPr>
            <a:xfrm>
              <a:off x="3046533" y="1481259"/>
              <a:ext cx="1236747" cy="808892"/>
            </a:xfrm>
            <a:prstGeom prst="rect">
              <a:avLst/>
            </a:prstGeom>
            <a:solidFill>
              <a:srgbClr val="6292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6963B1-614D-D5CF-D986-BF73C21BE228}"/>
                </a:ext>
              </a:extLst>
            </p:cNvPr>
            <p:cNvSpPr/>
            <p:nvPr/>
          </p:nvSpPr>
          <p:spPr>
            <a:xfrm>
              <a:off x="1809786" y="2286000"/>
              <a:ext cx="1236747" cy="808892"/>
            </a:xfrm>
            <a:prstGeom prst="rect">
              <a:avLst/>
            </a:prstGeom>
            <a:solidFill>
              <a:srgbClr val="DBD3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5AB064-6DBC-B5D2-CD37-49769363AFAE}"/>
                </a:ext>
              </a:extLst>
            </p:cNvPr>
            <p:cNvSpPr/>
            <p:nvPr/>
          </p:nvSpPr>
          <p:spPr>
            <a:xfrm>
              <a:off x="3046533" y="2290151"/>
              <a:ext cx="1236747" cy="808892"/>
            </a:xfrm>
            <a:prstGeom prst="rect">
              <a:avLst/>
            </a:prstGeom>
            <a:solidFill>
              <a:srgbClr val="7A62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1743CF-E587-CA9F-A21C-65B82498C8DA}"/>
                </a:ext>
              </a:extLst>
            </p:cNvPr>
            <p:cNvSpPr/>
            <p:nvPr/>
          </p:nvSpPr>
          <p:spPr>
            <a:xfrm>
              <a:off x="1809786" y="3094892"/>
              <a:ext cx="1236747" cy="808892"/>
            </a:xfrm>
            <a:prstGeom prst="rect">
              <a:avLst/>
            </a:prstGeom>
            <a:solidFill>
              <a:srgbClr val="F9D4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B59833-24D5-195D-1369-FC1458D2B768}"/>
                </a:ext>
              </a:extLst>
            </p:cNvPr>
            <p:cNvSpPr/>
            <p:nvPr/>
          </p:nvSpPr>
          <p:spPr>
            <a:xfrm>
              <a:off x="3046533" y="3094892"/>
              <a:ext cx="1236747" cy="808892"/>
            </a:xfrm>
            <a:prstGeom prst="rect">
              <a:avLst/>
            </a:prstGeom>
            <a:solidFill>
              <a:srgbClr val="E125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D95176-E294-ABD3-F191-F91C657400AD}"/>
                </a:ext>
              </a:extLst>
            </p:cNvPr>
            <p:cNvSpPr/>
            <p:nvPr/>
          </p:nvSpPr>
          <p:spPr>
            <a:xfrm>
              <a:off x="1809786" y="3903784"/>
              <a:ext cx="1236747" cy="808892"/>
            </a:xfrm>
            <a:prstGeom prst="rect">
              <a:avLst/>
            </a:prstGeom>
            <a:solidFill>
              <a:srgbClr val="FFE0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1E75FC-DF60-10D0-3F9E-5AFC7B4D02E8}"/>
                </a:ext>
              </a:extLst>
            </p:cNvPr>
            <p:cNvSpPr/>
            <p:nvPr/>
          </p:nvSpPr>
          <p:spPr>
            <a:xfrm>
              <a:off x="3046533" y="3899633"/>
              <a:ext cx="1236747" cy="808892"/>
            </a:xfrm>
            <a:prstGeom prst="rect">
              <a:avLst/>
            </a:prstGeom>
            <a:solidFill>
              <a:srgbClr val="FF5F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FDA610-CA37-1E7F-AA5C-B4FE7C29F2E5}"/>
                </a:ext>
              </a:extLst>
            </p:cNvPr>
            <p:cNvSpPr/>
            <p:nvPr/>
          </p:nvSpPr>
          <p:spPr>
            <a:xfrm>
              <a:off x="1809786" y="4712676"/>
              <a:ext cx="1236747" cy="808892"/>
            </a:xfrm>
            <a:prstGeom prst="rect">
              <a:avLst/>
            </a:prstGeom>
            <a:solidFill>
              <a:srgbClr val="FFEB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5CCB493-63CC-62E6-808D-337BB79927EF}"/>
                </a:ext>
              </a:extLst>
            </p:cNvPr>
            <p:cNvSpPr/>
            <p:nvPr/>
          </p:nvSpPr>
          <p:spPr>
            <a:xfrm>
              <a:off x="3046533" y="4712676"/>
              <a:ext cx="1236747" cy="808892"/>
            </a:xfrm>
            <a:prstGeom prst="rect">
              <a:avLst/>
            </a:prstGeom>
            <a:solidFill>
              <a:srgbClr val="FFAE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DDA0BC-B74A-3CD6-2210-B8863A2C2710}"/>
                </a:ext>
              </a:extLst>
            </p:cNvPr>
            <p:cNvSpPr/>
            <p:nvPr/>
          </p:nvSpPr>
          <p:spPr>
            <a:xfrm>
              <a:off x="4283280" y="1481259"/>
              <a:ext cx="1236747" cy="808892"/>
            </a:xfrm>
            <a:prstGeom prst="rect">
              <a:avLst/>
            </a:prstGeom>
            <a:solidFill>
              <a:srgbClr val="316C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1FF289E-9F10-6DF3-D313-BC69BAB77AB2}"/>
                </a:ext>
              </a:extLst>
            </p:cNvPr>
            <p:cNvSpPr/>
            <p:nvPr/>
          </p:nvSpPr>
          <p:spPr>
            <a:xfrm>
              <a:off x="4283280" y="2290151"/>
              <a:ext cx="1236747" cy="808892"/>
            </a:xfrm>
            <a:prstGeom prst="rect">
              <a:avLst/>
            </a:prstGeom>
            <a:solidFill>
              <a:srgbClr val="6C40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CD240B-872B-04AB-6DCA-FA3558E01957}"/>
                </a:ext>
              </a:extLst>
            </p:cNvPr>
            <p:cNvSpPr/>
            <p:nvPr/>
          </p:nvSpPr>
          <p:spPr>
            <a:xfrm>
              <a:off x="4283280" y="3094892"/>
              <a:ext cx="1236747" cy="808892"/>
            </a:xfrm>
            <a:prstGeom prst="rect">
              <a:avLst/>
            </a:prstGeom>
            <a:solidFill>
              <a:srgbClr val="B4185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0A3EB-834D-94DA-2865-92CED488C040}"/>
                </a:ext>
              </a:extLst>
            </p:cNvPr>
            <p:cNvSpPr/>
            <p:nvPr/>
          </p:nvSpPr>
          <p:spPr>
            <a:xfrm>
              <a:off x="4283280" y="3899633"/>
              <a:ext cx="1236747" cy="808892"/>
            </a:xfrm>
            <a:prstGeom prst="rect">
              <a:avLst/>
            </a:prstGeom>
            <a:solidFill>
              <a:srgbClr val="F33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F6788D6-9D5F-4D28-8D45-A63BC21A0751}"/>
                </a:ext>
              </a:extLst>
            </p:cNvPr>
            <p:cNvSpPr/>
            <p:nvPr/>
          </p:nvSpPr>
          <p:spPr>
            <a:xfrm>
              <a:off x="4283280" y="4712676"/>
              <a:ext cx="1236747" cy="808892"/>
            </a:xfrm>
            <a:prstGeom prst="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68D7F1-B415-D83C-DA47-5D016745A1AB}"/>
              </a:ext>
            </a:extLst>
          </p:cNvPr>
          <p:cNvCxnSpPr>
            <a:cxnSpLocks/>
          </p:cNvCxnSpPr>
          <p:nvPr userDrawn="1"/>
        </p:nvCxnSpPr>
        <p:spPr>
          <a:xfrm>
            <a:off x="-89647" y="872836"/>
            <a:ext cx="9233647" cy="0"/>
          </a:xfrm>
          <a:prstGeom prst="line">
            <a:avLst/>
          </a:prstGeom>
          <a:ln w="44450">
            <a:solidFill>
              <a:srgbClr val="316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6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D87A-3270-44B8-81B9-EE9946E7E5FC}" type="datetime1">
              <a:rPr lang="tr-TR" smtClean="0"/>
              <a:t>18.09.2025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60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979C-F9C2-4CFE-B5A9-0C6B05A5D3EC}" type="datetime1">
              <a:rPr lang="tr-TR" smtClean="0"/>
              <a:t>18.09.2025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24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655-2E18-480C-9064-E1B296A32B7A}" type="datetime1">
              <a:rPr lang="tr-TR" smtClean="0"/>
              <a:t>18.09.2025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60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BE6C-826E-4CEC-84E2-E26B95886B92}" type="datetime1">
              <a:rPr lang="tr-TR" smtClean="0"/>
              <a:t>18.09.2025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64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6753-E1F1-41BE-961E-DEE85F5F88E3}" type="datetime1">
              <a:rPr lang="tr-TR" smtClean="0"/>
              <a:t>18.09.2025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34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802B-CCFE-42A6-B3E1-C435C701A830}" type="datetime1">
              <a:rPr lang="tr-TR" smtClean="0"/>
              <a:t>18.09.2025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38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78DC-E34F-485C-BBC9-32750B73CCB6}" type="datetime1">
              <a:rPr lang="tr-TR" smtClean="0"/>
              <a:t>18.09.2025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86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F34D-9950-478C-A4B2-CD9A98A43558}" type="datetime1">
              <a:rPr lang="tr-TR" smtClean="0"/>
              <a:t>18.09.2025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F4B1A99-F06E-82E8-CD81-123648DC1EBE}"/>
              </a:ext>
            </a:extLst>
          </p:cNvPr>
          <p:cNvSpPr/>
          <p:nvPr userDrawn="1"/>
        </p:nvSpPr>
        <p:spPr>
          <a:xfrm>
            <a:off x="-3327197" y="-19871"/>
            <a:ext cx="849085" cy="769991"/>
          </a:xfrm>
          <a:prstGeom prst="rect">
            <a:avLst/>
          </a:prstGeom>
          <a:solidFill>
            <a:srgbClr val="8791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Dikdörtgen 26">
            <a:extLst>
              <a:ext uri="{FF2B5EF4-FFF2-40B4-BE49-F238E27FC236}">
                <a16:creationId xmlns:a16="http://schemas.microsoft.com/office/drawing/2014/main" id="{C98511F3-5E20-3674-8FFC-2ABA4E6CABAA}"/>
              </a:ext>
            </a:extLst>
          </p:cNvPr>
          <p:cNvSpPr/>
          <p:nvPr userDrawn="1"/>
        </p:nvSpPr>
        <p:spPr>
          <a:xfrm>
            <a:off x="-2188532" y="0"/>
            <a:ext cx="849085" cy="769991"/>
          </a:xfrm>
          <a:prstGeom prst="rect">
            <a:avLst/>
          </a:prstGeom>
          <a:solidFill>
            <a:srgbClr val="3B4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Dikdörtgen 26">
            <a:extLst>
              <a:ext uri="{FF2B5EF4-FFF2-40B4-BE49-F238E27FC236}">
                <a16:creationId xmlns:a16="http://schemas.microsoft.com/office/drawing/2014/main" id="{183068C2-5FA9-39AF-AC57-9BA04196C9E5}"/>
              </a:ext>
            </a:extLst>
          </p:cNvPr>
          <p:cNvSpPr/>
          <p:nvPr userDrawn="1"/>
        </p:nvSpPr>
        <p:spPr>
          <a:xfrm>
            <a:off x="-1069521" y="-19870"/>
            <a:ext cx="849085" cy="769991"/>
          </a:xfrm>
          <a:prstGeom prst="rect">
            <a:avLst/>
          </a:prstGeom>
          <a:solidFill>
            <a:srgbClr val="1D22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Dikdörtgen 26">
            <a:extLst>
              <a:ext uri="{FF2B5EF4-FFF2-40B4-BE49-F238E27FC236}">
                <a16:creationId xmlns:a16="http://schemas.microsoft.com/office/drawing/2014/main" id="{27760CA3-6DA2-34D4-BE18-A4D4E5B285B9}"/>
              </a:ext>
            </a:extLst>
          </p:cNvPr>
          <p:cNvSpPr/>
          <p:nvPr userDrawn="1"/>
        </p:nvSpPr>
        <p:spPr>
          <a:xfrm>
            <a:off x="-3337023" y="1010855"/>
            <a:ext cx="849085" cy="769991"/>
          </a:xfrm>
          <a:prstGeom prst="rect">
            <a:avLst/>
          </a:prstGeom>
          <a:solidFill>
            <a:srgbClr val="E1D5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</a:t>
            </a:r>
          </a:p>
        </p:txBody>
      </p:sp>
      <p:sp>
        <p:nvSpPr>
          <p:cNvPr id="17" name="Dikdörtgen 26">
            <a:extLst>
              <a:ext uri="{FF2B5EF4-FFF2-40B4-BE49-F238E27FC236}">
                <a16:creationId xmlns:a16="http://schemas.microsoft.com/office/drawing/2014/main" id="{F8947F4D-6CC8-080D-8BEC-6BB406A77F86}"/>
              </a:ext>
            </a:extLst>
          </p:cNvPr>
          <p:cNvSpPr/>
          <p:nvPr userDrawn="1"/>
        </p:nvSpPr>
        <p:spPr>
          <a:xfrm>
            <a:off x="-2198358" y="1030726"/>
            <a:ext cx="849085" cy="769991"/>
          </a:xfrm>
          <a:prstGeom prst="rect">
            <a:avLst/>
          </a:prstGeom>
          <a:solidFill>
            <a:srgbClr val="C0A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Dikdörtgen 26">
            <a:extLst>
              <a:ext uri="{FF2B5EF4-FFF2-40B4-BE49-F238E27FC236}">
                <a16:creationId xmlns:a16="http://schemas.microsoft.com/office/drawing/2014/main" id="{A609A486-6EA7-8D94-522D-1C7A455E8900}"/>
              </a:ext>
            </a:extLst>
          </p:cNvPr>
          <p:cNvSpPr/>
          <p:nvPr userDrawn="1"/>
        </p:nvSpPr>
        <p:spPr>
          <a:xfrm>
            <a:off x="-1079347" y="1010856"/>
            <a:ext cx="849085" cy="769991"/>
          </a:xfrm>
          <a:prstGeom prst="rect">
            <a:avLst/>
          </a:prstGeom>
          <a:solidFill>
            <a:srgbClr val="7A6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Dikdörtgen 26">
            <a:extLst>
              <a:ext uri="{FF2B5EF4-FFF2-40B4-BE49-F238E27FC236}">
                <a16:creationId xmlns:a16="http://schemas.microsoft.com/office/drawing/2014/main" id="{57E9C1D9-8BC2-93EB-59BF-3CFB3EF6C797}"/>
              </a:ext>
            </a:extLst>
          </p:cNvPr>
          <p:cNvSpPr/>
          <p:nvPr userDrawn="1"/>
        </p:nvSpPr>
        <p:spPr>
          <a:xfrm>
            <a:off x="-3337023" y="2041581"/>
            <a:ext cx="849085" cy="769991"/>
          </a:xfrm>
          <a:prstGeom prst="rect">
            <a:avLst/>
          </a:prstGeom>
          <a:solidFill>
            <a:srgbClr val="DEDF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</a:t>
            </a:r>
          </a:p>
        </p:txBody>
      </p:sp>
      <p:sp>
        <p:nvSpPr>
          <p:cNvPr id="30" name="Dikdörtgen 26">
            <a:extLst>
              <a:ext uri="{FF2B5EF4-FFF2-40B4-BE49-F238E27FC236}">
                <a16:creationId xmlns:a16="http://schemas.microsoft.com/office/drawing/2014/main" id="{CEA2F18A-AEF8-E010-00CA-9FC3555EA0C6}"/>
              </a:ext>
            </a:extLst>
          </p:cNvPr>
          <p:cNvSpPr/>
          <p:nvPr userDrawn="1"/>
        </p:nvSpPr>
        <p:spPr>
          <a:xfrm>
            <a:off x="-2198358" y="2061452"/>
            <a:ext cx="849085" cy="76999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1" name="Dikdörtgen 26">
            <a:extLst>
              <a:ext uri="{FF2B5EF4-FFF2-40B4-BE49-F238E27FC236}">
                <a16:creationId xmlns:a16="http://schemas.microsoft.com/office/drawing/2014/main" id="{5ED47EF4-6172-F6DA-3B48-290919FA29E5}"/>
              </a:ext>
            </a:extLst>
          </p:cNvPr>
          <p:cNvSpPr/>
          <p:nvPr userDrawn="1"/>
        </p:nvSpPr>
        <p:spPr>
          <a:xfrm>
            <a:off x="-1079347" y="2041582"/>
            <a:ext cx="849085" cy="769991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2" name="Dikdörtgen 26">
            <a:extLst>
              <a:ext uri="{FF2B5EF4-FFF2-40B4-BE49-F238E27FC236}">
                <a16:creationId xmlns:a16="http://schemas.microsoft.com/office/drawing/2014/main" id="{3E6129E7-B01E-27C0-653A-F4AF1E90C66C}"/>
              </a:ext>
            </a:extLst>
          </p:cNvPr>
          <p:cNvSpPr/>
          <p:nvPr userDrawn="1"/>
        </p:nvSpPr>
        <p:spPr>
          <a:xfrm>
            <a:off x="-3337023" y="3092178"/>
            <a:ext cx="849085" cy="769991"/>
          </a:xfrm>
          <a:prstGeom prst="rect">
            <a:avLst/>
          </a:prstGeom>
          <a:solidFill>
            <a:srgbClr val="C3E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</a:t>
            </a:r>
          </a:p>
        </p:txBody>
      </p:sp>
      <p:sp>
        <p:nvSpPr>
          <p:cNvPr id="33" name="Dikdörtgen 26">
            <a:extLst>
              <a:ext uri="{FF2B5EF4-FFF2-40B4-BE49-F238E27FC236}">
                <a16:creationId xmlns:a16="http://schemas.microsoft.com/office/drawing/2014/main" id="{E8A7ECE0-D50A-AD8F-2A2E-9D786FA207AF}"/>
              </a:ext>
            </a:extLst>
          </p:cNvPr>
          <p:cNvSpPr/>
          <p:nvPr userDrawn="1"/>
        </p:nvSpPr>
        <p:spPr>
          <a:xfrm>
            <a:off x="-2218012" y="3092178"/>
            <a:ext cx="849085" cy="769991"/>
          </a:xfrm>
          <a:prstGeom prst="rect">
            <a:avLst/>
          </a:prstGeom>
          <a:solidFill>
            <a:srgbClr val="8FBE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4" name="Dikdörtgen 26">
            <a:extLst>
              <a:ext uri="{FF2B5EF4-FFF2-40B4-BE49-F238E27FC236}">
                <a16:creationId xmlns:a16="http://schemas.microsoft.com/office/drawing/2014/main" id="{A0BB80A6-EB21-30C0-573C-4110B10D2A91}"/>
              </a:ext>
            </a:extLst>
          </p:cNvPr>
          <p:cNvSpPr/>
          <p:nvPr userDrawn="1"/>
        </p:nvSpPr>
        <p:spPr>
          <a:xfrm>
            <a:off x="-1099001" y="3072308"/>
            <a:ext cx="849085" cy="769991"/>
          </a:xfrm>
          <a:prstGeom prst="rect">
            <a:avLst/>
          </a:prstGeom>
          <a:solidFill>
            <a:srgbClr val="5273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5" name="Dikdörtgen 26">
            <a:extLst>
              <a:ext uri="{FF2B5EF4-FFF2-40B4-BE49-F238E27FC236}">
                <a16:creationId xmlns:a16="http://schemas.microsoft.com/office/drawing/2014/main" id="{F3728BC3-F240-C2A5-F772-7B219C5E3DD7}"/>
              </a:ext>
            </a:extLst>
          </p:cNvPr>
          <p:cNvSpPr/>
          <p:nvPr userDrawn="1"/>
        </p:nvSpPr>
        <p:spPr>
          <a:xfrm>
            <a:off x="-3337023" y="4122903"/>
            <a:ext cx="849085" cy="769991"/>
          </a:xfrm>
          <a:prstGeom prst="rect">
            <a:avLst/>
          </a:prstGeom>
          <a:solidFill>
            <a:srgbClr val="A7C3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</a:t>
            </a:r>
          </a:p>
        </p:txBody>
      </p:sp>
      <p:sp>
        <p:nvSpPr>
          <p:cNvPr id="36" name="Dikdörtgen 26">
            <a:extLst>
              <a:ext uri="{FF2B5EF4-FFF2-40B4-BE49-F238E27FC236}">
                <a16:creationId xmlns:a16="http://schemas.microsoft.com/office/drawing/2014/main" id="{C789C7FD-0AD7-0056-F42C-06952E7DD448}"/>
              </a:ext>
            </a:extLst>
          </p:cNvPr>
          <p:cNvSpPr/>
          <p:nvPr userDrawn="1"/>
        </p:nvSpPr>
        <p:spPr>
          <a:xfrm>
            <a:off x="-2218012" y="4122903"/>
            <a:ext cx="849085" cy="769991"/>
          </a:xfrm>
          <a:prstGeom prst="rect">
            <a:avLst/>
          </a:prstGeom>
          <a:solidFill>
            <a:srgbClr val="517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7" name="Dikdörtgen 26">
            <a:extLst>
              <a:ext uri="{FF2B5EF4-FFF2-40B4-BE49-F238E27FC236}">
                <a16:creationId xmlns:a16="http://schemas.microsoft.com/office/drawing/2014/main" id="{87627B4E-18B0-0CCE-98DD-B8A18D733F02}"/>
              </a:ext>
            </a:extLst>
          </p:cNvPr>
          <p:cNvSpPr/>
          <p:nvPr userDrawn="1"/>
        </p:nvSpPr>
        <p:spPr>
          <a:xfrm>
            <a:off x="-1099001" y="4103033"/>
            <a:ext cx="849085" cy="769991"/>
          </a:xfrm>
          <a:prstGeom prst="rect">
            <a:avLst/>
          </a:prstGeom>
          <a:solidFill>
            <a:srgbClr val="2940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91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arxiv.org/abs/2506.16444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25D1F-E27F-C772-E828-2DD7B2461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457B4626-10A2-DA6B-54C7-E02FE715F31D}"/>
              </a:ext>
            </a:extLst>
          </p:cNvPr>
          <p:cNvSpPr/>
          <p:nvPr/>
        </p:nvSpPr>
        <p:spPr>
          <a:xfrm>
            <a:off x="0" y="-10"/>
            <a:ext cx="9144000" cy="3127763"/>
          </a:xfrm>
          <a:prstGeom prst="rect">
            <a:avLst/>
          </a:prstGeom>
          <a:solidFill>
            <a:srgbClr val="C4D7F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2696FD-8B7C-6D5D-F16F-FE1FE1814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27082"/>
            <a:ext cx="9144001" cy="1203082"/>
          </a:xfrm>
        </p:spPr>
        <p:txBody>
          <a:bodyPr vert="horz" lIns="91440" tIns="45720" rIns="91440" bIns="45720" numCol="3" rtlCol="0" anchor="t">
            <a:noAutofit/>
          </a:bodyPr>
          <a:lstStyle/>
          <a:p>
            <a:pPr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Kangqi</a:t>
            </a:r>
            <a:r>
              <a:rPr lang="en-US" sz="200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Chen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Nika Mansouri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Ghiasi</a:t>
            </a:r>
            <a:endParaRPr lang="en-US" sz="20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Jisung</a:t>
            </a:r>
            <a:r>
              <a:rPr lang="en-US" sz="200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Park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Rakesh Nadig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Yu Liang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Mohammad </a:t>
            </a:r>
            <a:r>
              <a:rPr lang="en-US" sz="2000" dirty="0" err="1">
                <a:latin typeface="Avenir Book" panose="02000503020000020003" pitchFamily="2" charset="0"/>
                <a:ea typeface="Tahoma"/>
                <a:cs typeface="Arial"/>
              </a:rPr>
              <a:t>Sadrosadati</a:t>
            </a:r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 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Manos </a:t>
            </a:r>
            <a:r>
              <a:rPr lang="en-US" sz="2000" dirty="0" err="1">
                <a:latin typeface="Avenir Book" panose="02000503020000020003" pitchFamily="2" charset="0"/>
                <a:ea typeface="Tahoma"/>
                <a:cs typeface="Arial"/>
              </a:rPr>
              <a:t>Frouzakis</a:t>
            </a:r>
            <a:endParaRPr lang="en-US" sz="2000" dirty="0">
              <a:latin typeface="Avenir Book" panose="02000503020000020003" pitchFamily="2" charset="0"/>
              <a:ea typeface="Tahoma"/>
              <a:cs typeface="Arial"/>
            </a:endParaRPr>
          </a:p>
          <a:p>
            <a:r>
              <a:rPr lang="en-US" sz="2000" dirty="0" err="1">
                <a:latin typeface="Avenir Book" panose="02000503020000020003" pitchFamily="2" charset="0"/>
                <a:ea typeface="Tahoma"/>
                <a:cs typeface="Arial"/>
              </a:rPr>
              <a:t>Haiyu</a:t>
            </a:r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 Mao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Onur Mutlu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479B86BE-D893-43E1-1AEE-ADA2FC0E2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29"/>
            <a:ext cx="9144000" cy="3127771"/>
          </a:xfrm>
          <a:ln>
            <a:noFill/>
          </a:ln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5400" b="1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REIS</a:t>
            </a:r>
            <a:r>
              <a:rPr lang="en-US" sz="4400" b="1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 </a:t>
            </a:r>
            <a:br>
              <a:rPr lang="en-US" sz="4000" b="1" i="1" dirty="0">
                <a:solidFill>
                  <a:srgbClr val="316CE3"/>
                </a:solidFill>
                <a:latin typeface="Avenir Book" panose="02000503020000020003" pitchFamily="2" charset="0"/>
              </a:rPr>
            </a:br>
            <a:r>
              <a:rPr lang="en-US" sz="4000" b="1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A High-Performance and </a:t>
            </a:r>
            <a:br>
              <a:rPr lang="en-US" sz="4000" b="1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</a:br>
            <a:r>
              <a:rPr lang="en-US" sz="4000" b="1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Energy-Efficient </a:t>
            </a:r>
            <a:r>
              <a:rPr lang="en-US" sz="4000" b="1" u="sng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Re</a:t>
            </a:r>
            <a:r>
              <a:rPr lang="en-US" sz="4000" b="1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trieval System </a:t>
            </a:r>
            <a:br>
              <a:rPr lang="en-US" sz="4000" b="1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</a:br>
            <a:r>
              <a:rPr lang="en-US" sz="4000" b="1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with </a:t>
            </a:r>
            <a:r>
              <a:rPr lang="en-US" sz="4000" b="1" u="sng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I</a:t>
            </a:r>
            <a:r>
              <a:rPr lang="en-US" sz="4000" b="1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n-</a:t>
            </a:r>
            <a:r>
              <a:rPr lang="en-US" sz="4000" b="1" u="sng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S</a:t>
            </a:r>
            <a:r>
              <a:rPr lang="en-US" sz="4000" b="1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torage Processing</a:t>
            </a:r>
            <a:endParaRPr lang="en-US" sz="4000" b="1" dirty="0">
              <a:solidFill>
                <a:srgbClr val="316CE3"/>
              </a:solidFill>
              <a:latin typeface="Avenir Book" panose="0200050302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73561-39F9-A927-C60E-704509B646C3}"/>
              </a:ext>
            </a:extLst>
          </p:cNvPr>
          <p:cNvSpPr txBox="1"/>
          <p:nvPr/>
        </p:nvSpPr>
        <p:spPr>
          <a:xfrm>
            <a:off x="2044869" y="5121447"/>
            <a:ext cx="505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venir Book" panose="02000503020000020003" pitchFamily="2" charset="0"/>
              </a:rPr>
              <a:t>Presented by: Andreas Kosmas Kakolyris</a:t>
            </a:r>
          </a:p>
        </p:txBody>
      </p:sp>
      <p:pic>
        <p:nvPicPr>
          <p:cNvPr id="9" name="Picture 8" descr="A black and blue letter&#10;&#10;AI-generated content may be incorrect.">
            <a:extLst>
              <a:ext uri="{FF2B5EF4-FFF2-40B4-BE49-F238E27FC236}">
                <a16:creationId xmlns:a16="http://schemas.microsoft.com/office/drawing/2014/main" id="{5B2DDAB6-ABF5-18C0-AE13-7B2A5B67E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16" y="6007587"/>
            <a:ext cx="2319591" cy="386599"/>
          </a:xfrm>
          <a:prstGeom prst="rect">
            <a:avLst/>
          </a:prstGeom>
        </p:spPr>
      </p:pic>
      <p:pic>
        <p:nvPicPr>
          <p:cNvPr id="12" name="Picture 11" descr="A red sign with white text&#10;&#10;AI-generated content may be incorrect.">
            <a:extLst>
              <a:ext uri="{FF2B5EF4-FFF2-40B4-BE49-F238E27FC236}">
                <a16:creationId xmlns:a16="http://schemas.microsoft.com/office/drawing/2014/main" id="{18A59F6B-C78F-207D-E68D-F5B919760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34" y="5802886"/>
            <a:ext cx="1045004" cy="795999"/>
          </a:xfrm>
          <a:prstGeom prst="rect">
            <a:avLst/>
          </a:prstGeom>
        </p:spPr>
      </p:pic>
      <p:pic>
        <p:nvPicPr>
          <p:cNvPr id="14" name="Picture 13" descr="A logo with a pink circle and a black background&#10;&#10;AI-generated content may be incorrect.">
            <a:extLst>
              <a:ext uri="{FF2B5EF4-FFF2-40B4-BE49-F238E27FC236}">
                <a16:creationId xmlns:a16="http://schemas.microsoft.com/office/drawing/2014/main" id="{576D7D6F-6672-771C-B6AA-60C08B7C3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65" y="5802885"/>
            <a:ext cx="795999" cy="795999"/>
          </a:xfrm>
          <a:prstGeom prst="rect">
            <a:avLst/>
          </a:prstGeom>
        </p:spPr>
      </p:pic>
      <p:pic>
        <p:nvPicPr>
          <p:cNvPr id="15" name="Graphic 2">
            <a:extLst>
              <a:ext uri="{FF2B5EF4-FFF2-40B4-BE49-F238E27FC236}">
                <a16:creationId xmlns:a16="http://schemas.microsoft.com/office/drawing/2014/main" id="{B4BDD077-68EE-E918-0C90-AD0DEEABF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5991" y="6008636"/>
            <a:ext cx="2004098" cy="3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5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098B2-3BDF-3FA6-E839-DF3C92621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A5C929-B28C-9F8A-3001-B7F77DD6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671"/>
          </a:xfrm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Latency Breakdown of RAG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9F68297-7E62-C30D-8771-88E84FD6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EB68700-2944-0DCE-BBCF-C224F971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10</a:t>
            </a:fld>
            <a:endParaRPr lang="en-US" dirty="0">
              <a:latin typeface="+mj-lt"/>
            </a:endParaRPr>
          </a:p>
        </p:txBody>
      </p:sp>
      <p:sp>
        <p:nvSpPr>
          <p:cNvPr id="27" name="Dikdörtgen 14">
            <a:extLst>
              <a:ext uri="{FF2B5EF4-FFF2-40B4-BE49-F238E27FC236}">
                <a16:creationId xmlns:a16="http://schemas.microsoft.com/office/drawing/2014/main" id="{D4B42A0F-04AD-7BEE-3CAD-401D4DE78461}"/>
              </a:ext>
            </a:extLst>
          </p:cNvPr>
          <p:cNvSpPr/>
          <p:nvPr/>
        </p:nvSpPr>
        <p:spPr>
          <a:xfrm>
            <a:off x="-107579" y="5140445"/>
            <a:ext cx="9359153" cy="760588"/>
          </a:xfrm>
          <a:prstGeom prst="rect">
            <a:avLst/>
          </a:prstGeom>
          <a:solidFill>
            <a:srgbClr val="F9D5E4"/>
          </a:solidFill>
          <a:ln w="38100"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1257C"/>
                </a:solidFill>
                <a:latin typeface="Avenir Book" panose="02000503020000020003" pitchFamily="2" charset="0"/>
              </a:rPr>
              <a:t>Quantization does not alleviate data movement overheads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DE5599E-D44D-B446-BC2C-87ECC20999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937876"/>
              </p:ext>
            </p:extLst>
          </p:nvPr>
        </p:nvGraphicFramePr>
        <p:xfrm>
          <a:off x="444653" y="1394165"/>
          <a:ext cx="8195733" cy="251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ikdörtgen 14">
            <a:extLst>
              <a:ext uri="{FF2B5EF4-FFF2-40B4-BE49-F238E27FC236}">
                <a16:creationId xmlns:a16="http://schemas.microsoft.com/office/drawing/2014/main" id="{C49B5542-5F8B-62D7-F8DF-9712C76D90D3}"/>
              </a:ext>
            </a:extLst>
          </p:cNvPr>
          <p:cNvSpPr/>
          <p:nvPr/>
        </p:nvSpPr>
        <p:spPr>
          <a:xfrm>
            <a:off x="-107579" y="4205775"/>
            <a:ext cx="9359153" cy="760588"/>
          </a:xfrm>
          <a:prstGeom prst="rect">
            <a:avLst/>
          </a:prstGeom>
          <a:solidFill>
            <a:srgbClr val="C4D7FE"/>
          </a:solidFill>
          <a:ln w="38100">
            <a:solidFill>
              <a:srgbClr val="629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292F9"/>
                </a:solidFill>
                <a:latin typeface="Avenir Book" panose="02000503020000020003" pitchFamily="2" charset="0"/>
              </a:rPr>
              <a:t>Dataset Loading</a:t>
            </a:r>
            <a:r>
              <a:rPr lang="en-US" sz="2400" dirty="0">
                <a:solidFill>
                  <a:srgbClr val="6292F9"/>
                </a:solidFill>
                <a:latin typeface="Avenir Book" panose="02000503020000020003" pitchFamily="2" charset="0"/>
              </a:rPr>
              <a:t> </a:t>
            </a:r>
            <a:r>
              <a:rPr lang="en-US" sz="2400" b="1" dirty="0">
                <a:solidFill>
                  <a:srgbClr val="6292F9"/>
                </a:solidFill>
                <a:latin typeface="Avenir Book" panose="02000503020000020003" pitchFamily="2" charset="0"/>
              </a:rPr>
              <a:t>dominates</a:t>
            </a:r>
            <a:r>
              <a:rPr lang="en-US" sz="2400" dirty="0">
                <a:solidFill>
                  <a:srgbClr val="6292F9"/>
                </a:solidFill>
                <a:latin typeface="Avenir Book" panose="02000503020000020003" pitchFamily="2" charset="0"/>
              </a:rPr>
              <a:t> total </a:t>
            </a:r>
            <a:r>
              <a:rPr lang="en-US" sz="2400" b="1" dirty="0">
                <a:solidFill>
                  <a:srgbClr val="6292F9"/>
                </a:solidFill>
                <a:latin typeface="Avenir Book" panose="02000503020000020003" pitchFamily="2" charset="0"/>
              </a:rPr>
              <a:t>latency for large datasets</a:t>
            </a:r>
            <a:endParaRPr lang="en-US" sz="2400" dirty="0">
              <a:solidFill>
                <a:srgbClr val="6292F9"/>
              </a:solidFill>
              <a:latin typeface="Avenir Book" panose="02000503020000020003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1CDCD9-45AE-CB34-403A-D6579FDAC9AB}"/>
              </a:ext>
            </a:extLst>
          </p:cNvPr>
          <p:cNvGrpSpPr/>
          <p:nvPr/>
        </p:nvGrpSpPr>
        <p:grpSpPr>
          <a:xfrm>
            <a:off x="372144" y="1246420"/>
            <a:ext cx="7875385" cy="2811610"/>
            <a:chOff x="372144" y="1246420"/>
            <a:chExt cx="7875385" cy="28116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EECCD3-9E47-AE78-E114-D9A25B66B111}"/>
                </a:ext>
              </a:extLst>
            </p:cNvPr>
            <p:cNvSpPr/>
            <p:nvPr/>
          </p:nvSpPr>
          <p:spPr>
            <a:xfrm>
              <a:off x="5800165" y="2324802"/>
              <a:ext cx="2043953" cy="662061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80FA31C-109B-0384-0054-287CD042A71B}"/>
                </a:ext>
              </a:extLst>
            </p:cNvPr>
            <p:cNvGrpSpPr/>
            <p:nvPr/>
          </p:nvGrpSpPr>
          <p:grpSpPr>
            <a:xfrm>
              <a:off x="372144" y="1246420"/>
              <a:ext cx="7875385" cy="2811610"/>
              <a:chOff x="372144" y="1246420"/>
              <a:chExt cx="7875385" cy="28116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7C766E-ABC1-D623-5491-B3FDC512E327}"/>
                  </a:ext>
                </a:extLst>
              </p:cNvPr>
              <p:cNvSpPr/>
              <p:nvPr/>
            </p:nvSpPr>
            <p:spPr>
              <a:xfrm>
                <a:off x="372144" y="2321194"/>
                <a:ext cx="1537339" cy="662061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E218D9D-A5E8-6196-DBA0-80F01277EFC3}"/>
                  </a:ext>
                </a:extLst>
              </p:cNvPr>
              <p:cNvSpPr/>
              <p:nvPr/>
            </p:nvSpPr>
            <p:spPr>
              <a:xfrm>
                <a:off x="1492732" y="3395969"/>
                <a:ext cx="6754797" cy="662061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+mj-lt"/>
                  </a:rPr>
                  <a:t>x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F29625-6574-3147-BBA5-984AE7CCADB6}"/>
                  </a:ext>
                </a:extLst>
              </p:cNvPr>
              <p:cNvSpPr/>
              <p:nvPr/>
            </p:nvSpPr>
            <p:spPr>
              <a:xfrm>
                <a:off x="2261413" y="1246420"/>
                <a:ext cx="3774142" cy="499562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3C862A-9EF3-4CBD-A82F-855E41133BD6}"/>
                  </a:ext>
                </a:extLst>
              </p:cNvPr>
              <p:cNvSpPr/>
              <p:nvPr/>
            </p:nvSpPr>
            <p:spPr>
              <a:xfrm>
                <a:off x="2169103" y="1977439"/>
                <a:ext cx="3774142" cy="295574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11F75BB-FEB5-AB24-9868-031D97F8A292}"/>
                  </a:ext>
                </a:extLst>
              </p:cNvPr>
              <p:cNvSpPr/>
              <p:nvPr/>
            </p:nvSpPr>
            <p:spPr>
              <a:xfrm>
                <a:off x="4395375" y="1765106"/>
                <a:ext cx="3774142" cy="251675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08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5B4A9-9E79-1DED-EC7F-05C1DFADE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8D24E2-3F8A-6149-A72D-3EABA4B7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671"/>
          </a:xfrm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In-Storage Nearest Neighbor Search Accelerators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AA09E87-014C-8975-DA28-809A2E95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C32BF0-AB73-A8DE-2DCB-98D23F43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11</a:t>
            </a:fld>
            <a:endParaRPr lang="en-US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A10C8DA-9657-E74A-298D-943DCF00B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230817"/>
              </p:ext>
            </p:extLst>
          </p:nvPr>
        </p:nvGraphicFramePr>
        <p:xfrm>
          <a:off x="444653" y="1394165"/>
          <a:ext cx="8195733" cy="251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Dikdörtgen 14">
            <a:extLst>
              <a:ext uri="{FF2B5EF4-FFF2-40B4-BE49-F238E27FC236}">
                <a16:creationId xmlns:a16="http://schemas.microsoft.com/office/drawing/2014/main" id="{02ADB98D-5BAD-FABD-100D-44754A6AA21E}"/>
              </a:ext>
            </a:extLst>
          </p:cNvPr>
          <p:cNvSpPr/>
          <p:nvPr/>
        </p:nvSpPr>
        <p:spPr>
          <a:xfrm>
            <a:off x="-107580" y="5154714"/>
            <a:ext cx="9359153" cy="749148"/>
          </a:xfrm>
          <a:prstGeom prst="rect">
            <a:avLst/>
          </a:prstGeom>
          <a:solidFill>
            <a:srgbClr val="F9D5E4"/>
          </a:solidFill>
          <a:ln w="38100"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E1257C"/>
                </a:solidFill>
                <a:latin typeface="Avenir Book" panose="02000503020000020003" pitchFamily="2" charset="0"/>
              </a:rPr>
              <a:t>Prior works </a:t>
            </a:r>
            <a:r>
              <a:rPr lang="en-US" sz="2400" b="1" dirty="0">
                <a:solidFill>
                  <a:srgbClr val="E1257C"/>
                </a:solidFill>
                <a:latin typeface="Avenir Book" panose="02000503020000020003" pitchFamily="2" charset="0"/>
              </a:rPr>
              <a:t>introduce </a:t>
            </a:r>
            <a:r>
              <a:rPr lang="en-US" sz="2400" dirty="0">
                <a:solidFill>
                  <a:srgbClr val="E1257C"/>
                </a:solidFill>
                <a:latin typeface="Avenir Book" panose="02000503020000020003" pitchFamily="2" charset="0"/>
              </a:rPr>
              <a:t>significant </a:t>
            </a:r>
            <a:r>
              <a:rPr lang="en-US" sz="2400" b="1" dirty="0">
                <a:solidFill>
                  <a:srgbClr val="E1257C"/>
                </a:solidFill>
                <a:latin typeface="Avenir Book" panose="02000503020000020003" pitchFamily="2" charset="0"/>
              </a:rPr>
              <a:t>modifications</a:t>
            </a:r>
            <a:r>
              <a:rPr lang="en-US" sz="2400" dirty="0">
                <a:solidFill>
                  <a:srgbClr val="E1257C"/>
                </a:solidFill>
                <a:latin typeface="Avenir Book" panose="02000503020000020003" pitchFamily="2" charset="0"/>
              </a:rPr>
              <a:t> to the SSDs</a:t>
            </a:r>
          </a:p>
        </p:txBody>
      </p:sp>
      <p:sp>
        <p:nvSpPr>
          <p:cNvPr id="11" name="Dikdörtgen 14">
            <a:extLst>
              <a:ext uri="{FF2B5EF4-FFF2-40B4-BE49-F238E27FC236}">
                <a16:creationId xmlns:a16="http://schemas.microsoft.com/office/drawing/2014/main" id="{238B5434-265A-82C7-D6A4-C6548806813B}"/>
              </a:ext>
            </a:extLst>
          </p:cNvPr>
          <p:cNvSpPr/>
          <p:nvPr/>
        </p:nvSpPr>
        <p:spPr>
          <a:xfrm>
            <a:off x="-107579" y="4217215"/>
            <a:ext cx="9359153" cy="749148"/>
          </a:xfrm>
          <a:prstGeom prst="rect">
            <a:avLst/>
          </a:prstGeom>
          <a:solidFill>
            <a:srgbClr val="C4D7FE"/>
          </a:solidFill>
          <a:ln w="38100">
            <a:solidFill>
              <a:srgbClr val="629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16CE3"/>
                </a:solidFill>
                <a:latin typeface="Avenir Book" panose="02000503020000020003" pitchFamily="2" charset="0"/>
              </a:rPr>
              <a:t>Existing designs </a:t>
            </a:r>
            <a:r>
              <a:rPr lang="en-US" sz="2400" b="1" dirty="0">
                <a:solidFill>
                  <a:srgbClr val="316CE3"/>
                </a:solidFill>
                <a:latin typeface="Avenir Book" panose="02000503020000020003" pitchFamily="2" charset="0"/>
              </a:rPr>
              <a:t>only accelerate</a:t>
            </a:r>
            <a:r>
              <a:rPr lang="en-US" sz="2400" dirty="0">
                <a:solidFill>
                  <a:srgbClr val="316CE3"/>
                </a:solidFill>
                <a:latin typeface="Avenir Book" panose="02000503020000020003" pitchFamily="2" charset="0"/>
              </a:rPr>
              <a:t> the </a:t>
            </a:r>
            <a:r>
              <a:rPr lang="en-US" sz="2400" b="1" dirty="0">
                <a:solidFill>
                  <a:srgbClr val="316CE3"/>
                </a:solidFill>
                <a:latin typeface="Avenir Book" panose="02000503020000020003" pitchFamily="2" charset="0"/>
              </a:rPr>
              <a:t>search</a:t>
            </a:r>
            <a:r>
              <a:rPr lang="en-US" sz="2400" dirty="0">
                <a:solidFill>
                  <a:srgbClr val="316CE3"/>
                </a:solidFill>
                <a:latin typeface="Avenir Book" panose="02000503020000020003" pitchFamily="2" charset="0"/>
              </a:rPr>
              <a:t> process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965AF4-6ED8-E2AC-A949-827F4C191A26}"/>
              </a:ext>
            </a:extLst>
          </p:cNvPr>
          <p:cNvGrpSpPr/>
          <p:nvPr/>
        </p:nvGrpSpPr>
        <p:grpSpPr>
          <a:xfrm>
            <a:off x="354118" y="1277298"/>
            <a:ext cx="7875385" cy="2777253"/>
            <a:chOff x="372144" y="1280777"/>
            <a:chExt cx="7875385" cy="277725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833292-D6F2-606D-957E-C724744AD263}"/>
                </a:ext>
              </a:extLst>
            </p:cNvPr>
            <p:cNvSpPr/>
            <p:nvPr/>
          </p:nvSpPr>
          <p:spPr>
            <a:xfrm>
              <a:off x="5916706" y="2324802"/>
              <a:ext cx="1927412" cy="662061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77953B0-4EC9-299B-7008-C4F6C4EB4148}"/>
                </a:ext>
              </a:extLst>
            </p:cNvPr>
            <p:cNvGrpSpPr/>
            <p:nvPr/>
          </p:nvGrpSpPr>
          <p:grpSpPr>
            <a:xfrm>
              <a:off x="372144" y="1280777"/>
              <a:ext cx="7875385" cy="2777253"/>
              <a:chOff x="372144" y="1280777"/>
              <a:chExt cx="7875385" cy="277725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71F946D-7244-5D59-649C-168FB01DE3D5}"/>
                  </a:ext>
                </a:extLst>
              </p:cNvPr>
              <p:cNvSpPr/>
              <p:nvPr/>
            </p:nvSpPr>
            <p:spPr>
              <a:xfrm>
                <a:off x="372144" y="2321194"/>
                <a:ext cx="5428021" cy="662061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9DF1250-FC70-B6AF-74C9-3AE7B3B35F05}"/>
                  </a:ext>
                </a:extLst>
              </p:cNvPr>
              <p:cNvSpPr/>
              <p:nvPr/>
            </p:nvSpPr>
            <p:spPr>
              <a:xfrm>
                <a:off x="1492732" y="3395969"/>
                <a:ext cx="6754797" cy="662061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+mj-lt"/>
                  </a:rPr>
                  <a:t>x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78C8F02-1C97-EB44-41EA-5D0A47B9472D}"/>
                  </a:ext>
                </a:extLst>
              </p:cNvPr>
              <p:cNvSpPr/>
              <p:nvPr/>
            </p:nvSpPr>
            <p:spPr>
              <a:xfrm>
                <a:off x="2026022" y="1280777"/>
                <a:ext cx="4184573" cy="499562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379DABE-3673-429A-4BD5-94548DA72616}"/>
                  </a:ext>
                </a:extLst>
              </p:cNvPr>
              <p:cNvSpPr/>
              <p:nvPr/>
            </p:nvSpPr>
            <p:spPr>
              <a:xfrm>
                <a:off x="2109377" y="1954421"/>
                <a:ext cx="3870082" cy="295574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4223EBF-C44E-86C2-EECD-4FC3ED9E74B3}"/>
                  </a:ext>
                </a:extLst>
              </p:cNvPr>
              <p:cNvSpPr/>
              <p:nvPr/>
            </p:nvSpPr>
            <p:spPr>
              <a:xfrm>
                <a:off x="1009943" y="1709484"/>
                <a:ext cx="3774142" cy="251675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E0B6C4-8AEB-4A1E-6A53-1B00B4CA2875}"/>
              </a:ext>
            </a:extLst>
          </p:cNvPr>
          <p:cNvGrpSpPr/>
          <p:nvPr/>
        </p:nvGrpSpPr>
        <p:grpSpPr>
          <a:xfrm>
            <a:off x="4880008" y="1696380"/>
            <a:ext cx="1089539" cy="1399711"/>
            <a:chOff x="4880008" y="1696380"/>
            <a:chExt cx="1089539" cy="139971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1F4D7C-F46E-65E4-1A2F-43E856F30D24}"/>
                </a:ext>
              </a:extLst>
            </p:cNvPr>
            <p:cNvSpPr/>
            <p:nvPr/>
          </p:nvSpPr>
          <p:spPr>
            <a:xfrm>
              <a:off x="4880008" y="1696380"/>
              <a:ext cx="911756" cy="324926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0517E3-B6C6-7E25-0FE3-EABAA1EA7B95}"/>
                </a:ext>
              </a:extLst>
            </p:cNvPr>
            <p:cNvSpPr/>
            <p:nvPr/>
          </p:nvSpPr>
          <p:spPr>
            <a:xfrm>
              <a:off x="5727031" y="2214045"/>
              <a:ext cx="242516" cy="882046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6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2608F-CBDB-B185-0F47-ACE78A725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274205-E146-E436-83D6-13E88580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8"/>
            <a:ext cx="9144000" cy="871671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Our Goal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14E2F93-78C6-D819-34C1-169DD2CA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D326775-EDA2-825B-9061-6430EC1D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b="1" smtClean="0">
                <a:latin typeface="+mj-lt"/>
              </a:rPr>
              <a:t>12</a:t>
            </a:fld>
            <a:endParaRPr lang="en-US" b="1" dirty="0">
              <a:latin typeface="+mj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217B541-7A98-C9BE-7BBE-11C5AE7759B6}"/>
              </a:ext>
            </a:extLst>
          </p:cNvPr>
          <p:cNvSpPr/>
          <p:nvPr/>
        </p:nvSpPr>
        <p:spPr>
          <a:xfrm>
            <a:off x="576425" y="2543237"/>
            <a:ext cx="7970810" cy="1819175"/>
          </a:xfrm>
          <a:prstGeom prst="roundRect">
            <a:avLst>
              <a:gd name="adj" fmla="val 5190"/>
            </a:avLst>
          </a:prstGeom>
          <a:solidFill>
            <a:srgbClr val="C4D7FE"/>
          </a:solidFill>
          <a:ln w="38100">
            <a:solidFill>
              <a:srgbClr val="629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Fundamentally </a:t>
            </a:r>
            <a:r>
              <a:rPr lang="en-US" sz="2800" b="1" dirty="0">
                <a:solidFill>
                  <a:srgbClr val="C00000"/>
                </a:solidFill>
                <a:latin typeface="Avenir Book" panose="02000503020000020003" pitchFamily="2" charset="0"/>
              </a:rPr>
              <a:t>alleviate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 the I/O data movement </a:t>
            </a:r>
            <a:r>
              <a:rPr lang="en-US" sz="2800" b="1" dirty="0">
                <a:solidFill>
                  <a:srgbClr val="C00000"/>
                </a:solidFill>
                <a:latin typeface="Avenir Book" panose="02000503020000020003" pitchFamily="2" charset="0"/>
              </a:rPr>
              <a:t>bottlenecks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 of RAG through an </a:t>
            </a:r>
            <a:r>
              <a:rPr lang="en-US" sz="2800" b="1" dirty="0">
                <a:solidFill>
                  <a:srgbClr val="C00000"/>
                </a:solidFill>
                <a:latin typeface="Avenir Book" panose="02000503020000020003" pitchFamily="2" charset="0"/>
              </a:rPr>
              <a:t>ISP design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that </a:t>
            </a:r>
            <a:r>
              <a:rPr lang="en-US" sz="2800" b="1" dirty="0">
                <a:solidFill>
                  <a:srgbClr val="C00000"/>
                </a:solidFill>
                <a:latin typeface="Avenir Book" panose="02000503020000020003" pitchFamily="2" charset="0"/>
              </a:rPr>
              <a:t>does not</a:t>
            </a:r>
            <a:r>
              <a:rPr lang="en-US" sz="2800" b="1" dirty="0">
                <a:solidFill>
                  <a:srgbClr val="6292F9"/>
                </a:solidFill>
                <a:latin typeface="Avenir Book" panose="02000503020000020003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require </a:t>
            </a:r>
            <a:r>
              <a:rPr lang="en-US" sz="2800" b="1" dirty="0">
                <a:solidFill>
                  <a:srgbClr val="C00000"/>
                </a:solidFill>
                <a:latin typeface="Avenir Book" panose="02000503020000020003" pitchFamily="2" charset="0"/>
              </a:rPr>
              <a:t>modifications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 to perform computation inside the storage system.</a:t>
            </a:r>
          </a:p>
        </p:txBody>
      </p:sp>
    </p:spTree>
    <p:extLst>
      <p:ext uri="{BB962C8B-B14F-4D97-AF65-F5344CB8AC3E}">
        <p14:creationId xmlns:p14="http://schemas.microsoft.com/office/powerpoint/2010/main" val="356386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4A9BD-06C6-70BD-8F08-0E474292B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189E53-2DE8-519A-E402-D64AAE2C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3172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Outline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6CCCC21-68FB-7091-33E1-2C0ED255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B5EA6A-EF40-2266-1FE1-ACA73985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13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948341F-E777-199D-92BC-59365EB572D6}"/>
              </a:ext>
            </a:extLst>
          </p:cNvPr>
          <p:cNvSpPr/>
          <p:nvPr/>
        </p:nvSpPr>
        <p:spPr>
          <a:xfrm>
            <a:off x="5270" y="1173058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Background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3CCDC812-E6E2-48A0-17D1-756761C7C776}"/>
              </a:ext>
            </a:extLst>
          </p:cNvPr>
          <p:cNvSpPr/>
          <p:nvPr/>
        </p:nvSpPr>
        <p:spPr>
          <a:xfrm>
            <a:off x="5270" y="2235044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Motivation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FEC0D45-F4AC-871C-2C70-02C31AC9217F}"/>
              </a:ext>
            </a:extLst>
          </p:cNvPr>
          <p:cNvSpPr/>
          <p:nvPr/>
        </p:nvSpPr>
        <p:spPr>
          <a:xfrm>
            <a:off x="5270" y="3297030"/>
            <a:ext cx="9144000" cy="7989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REIS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B0032161-CBA5-578B-A678-392E68CB6118}"/>
              </a:ext>
            </a:extLst>
          </p:cNvPr>
          <p:cNvSpPr/>
          <p:nvPr/>
        </p:nvSpPr>
        <p:spPr>
          <a:xfrm>
            <a:off x="5270" y="4359016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Evaluation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21419961-482D-E455-2008-D8E9DE1B94FF}"/>
              </a:ext>
            </a:extLst>
          </p:cNvPr>
          <p:cNvSpPr/>
          <p:nvPr/>
        </p:nvSpPr>
        <p:spPr>
          <a:xfrm>
            <a:off x="5270" y="5421001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1988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5AFA7-6DB4-CA35-1FA9-35684FE35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18928E-6D89-9777-626A-ECC7A8E00AD6}"/>
              </a:ext>
            </a:extLst>
          </p:cNvPr>
          <p:cNvCxnSpPr>
            <a:cxnSpLocks/>
          </p:cNvCxnSpPr>
          <p:nvPr/>
        </p:nvCxnSpPr>
        <p:spPr>
          <a:xfrm flipH="1" flipV="1">
            <a:off x="3195078" y="3878729"/>
            <a:ext cx="1561383" cy="2887"/>
          </a:xfrm>
          <a:prstGeom prst="straightConnector1">
            <a:avLst/>
          </a:prstGeom>
          <a:ln w="50800">
            <a:solidFill>
              <a:srgbClr val="3B44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743D7C-2A24-D4BE-D1DF-9834A84FCF41}"/>
              </a:ext>
            </a:extLst>
          </p:cNvPr>
          <p:cNvCxnSpPr>
            <a:cxnSpLocks/>
          </p:cNvCxnSpPr>
          <p:nvPr/>
        </p:nvCxnSpPr>
        <p:spPr>
          <a:xfrm>
            <a:off x="3184058" y="3501847"/>
            <a:ext cx="1572403" cy="0"/>
          </a:xfrm>
          <a:prstGeom prst="straightConnector1">
            <a:avLst/>
          </a:prstGeom>
          <a:ln w="50800">
            <a:solidFill>
              <a:srgbClr val="3B44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FAEE399-F5E7-8ED1-3960-4492C95F698B}"/>
              </a:ext>
            </a:extLst>
          </p:cNvPr>
          <p:cNvGrpSpPr/>
          <p:nvPr/>
        </p:nvGrpSpPr>
        <p:grpSpPr>
          <a:xfrm>
            <a:off x="465947" y="2725774"/>
            <a:ext cx="2718111" cy="1938054"/>
            <a:chOff x="465947" y="2634240"/>
            <a:chExt cx="2718111" cy="1938054"/>
          </a:xfrm>
        </p:grpSpPr>
        <p:sp>
          <p:nvSpPr>
            <p:cNvPr id="12" name="Google Shape;34;p1">
              <a:extLst>
                <a:ext uri="{FF2B5EF4-FFF2-40B4-BE49-F238E27FC236}">
                  <a16:creationId xmlns:a16="http://schemas.microsoft.com/office/drawing/2014/main" id="{44B0CC12-AC0F-EF5A-FC34-753A25731FD5}"/>
                </a:ext>
              </a:extLst>
            </p:cNvPr>
            <p:cNvSpPr/>
            <p:nvPr/>
          </p:nvSpPr>
          <p:spPr>
            <a:xfrm>
              <a:off x="465947" y="2634240"/>
              <a:ext cx="2718111" cy="1938054"/>
            </a:xfrm>
            <a:prstGeom prst="rect">
              <a:avLst/>
            </a:prstGeom>
            <a:solidFill>
              <a:srgbClr val="A7C3D8"/>
            </a:solidFill>
            <a:ln w="28575" cap="flat" cmpd="sng">
              <a:solidFill>
                <a:srgbClr val="3B444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3" name="Google Shape;34;p1">
              <a:extLst>
                <a:ext uri="{FF2B5EF4-FFF2-40B4-BE49-F238E27FC236}">
                  <a16:creationId xmlns:a16="http://schemas.microsoft.com/office/drawing/2014/main" id="{2FA3214B-E44C-AC2B-AE5B-9145B12F78D8}"/>
                </a:ext>
              </a:extLst>
            </p:cNvPr>
            <p:cNvSpPr/>
            <p:nvPr/>
          </p:nvSpPr>
          <p:spPr>
            <a:xfrm>
              <a:off x="465947" y="2634240"/>
              <a:ext cx="1894954" cy="378207"/>
            </a:xfrm>
            <a:prstGeom prst="rect">
              <a:avLst/>
            </a:prstGeom>
            <a:solidFill>
              <a:srgbClr val="A7C3D8"/>
            </a:solidFill>
            <a:ln w="28575" cap="flat" cmpd="sng">
              <a:solidFill>
                <a:srgbClr val="3B444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</a:rPr>
                <a:t>Host System</a:t>
              </a:r>
            </a:p>
          </p:txBody>
        </p:sp>
        <p:sp>
          <p:nvSpPr>
            <p:cNvPr id="14" name="Google Shape;34;p1">
              <a:extLst>
                <a:ext uri="{FF2B5EF4-FFF2-40B4-BE49-F238E27FC236}">
                  <a16:creationId xmlns:a16="http://schemas.microsoft.com/office/drawing/2014/main" id="{0A6AC3BD-3DDD-6E50-8C0E-3CC670B97C2F}"/>
                </a:ext>
              </a:extLst>
            </p:cNvPr>
            <p:cNvSpPr/>
            <p:nvPr/>
          </p:nvSpPr>
          <p:spPr>
            <a:xfrm>
              <a:off x="625883" y="3109236"/>
              <a:ext cx="2379754" cy="378207"/>
            </a:xfrm>
            <a:prstGeom prst="rect">
              <a:avLst/>
            </a:prstGeom>
            <a:solidFill>
              <a:srgbClr val="879198"/>
            </a:solidFill>
            <a:ln w="28575">
              <a:solidFill>
                <a:srgbClr val="1D22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1D2226"/>
                  </a:solidFill>
                  <a:latin typeface="Avenir Book" panose="02000503020000020003" pitchFamily="2" charset="0"/>
                </a:rPr>
                <a:t>CPU</a:t>
              </a:r>
              <a:endParaRPr lang="en-US" sz="2000" dirty="0">
                <a:solidFill>
                  <a:srgbClr val="1D2226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5" name="Google Shape;34;p1">
              <a:extLst>
                <a:ext uri="{FF2B5EF4-FFF2-40B4-BE49-F238E27FC236}">
                  <a16:creationId xmlns:a16="http://schemas.microsoft.com/office/drawing/2014/main" id="{849CFCDF-75E6-86C3-3322-3BCAFF49F458}"/>
                </a:ext>
              </a:extLst>
            </p:cNvPr>
            <p:cNvSpPr/>
            <p:nvPr/>
          </p:nvSpPr>
          <p:spPr>
            <a:xfrm>
              <a:off x="625883" y="3584232"/>
              <a:ext cx="2379754" cy="378207"/>
            </a:xfrm>
            <a:prstGeom prst="rect">
              <a:avLst/>
            </a:prstGeom>
            <a:solidFill>
              <a:srgbClr val="879198"/>
            </a:solidFill>
            <a:ln w="28575">
              <a:solidFill>
                <a:srgbClr val="1D22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1D2226"/>
                  </a:solidFill>
                  <a:latin typeface="Avenir Book" panose="02000503020000020003" pitchFamily="2" charset="0"/>
                </a:rPr>
                <a:t>DRAM</a:t>
              </a:r>
              <a:endParaRPr lang="en-US" sz="2000" dirty="0">
                <a:solidFill>
                  <a:srgbClr val="1D2226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14F6B9-A1BC-35E8-5FE5-803B2542F04A}"/>
                </a:ext>
              </a:extLst>
            </p:cNvPr>
            <p:cNvSpPr/>
            <p:nvPr/>
          </p:nvSpPr>
          <p:spPr>
            <a:xfrm>
              <a:off x="625884" y="4053378"/>
              <a:ext cx="2379753" cy="378207"/>
            </a:xfrm>
            <a:prstGeom prst="rect">
              <a:avLst/>
            </a:prstGeom>
            <a:solidFill>
              <a:srgbClr val="879198"/>
            </a:solidFill>
            <a:ln w="28575">
              <a:solidFill>
                <a:srgbClr val="1D222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1D2226"/>
                  </a:solidFill>
                  <a:latin typeface="Avenir Book" panose="02000503020000020003" pitchFamily="2" charset="0"/>
                </a:rPr>
                <a:t>Accelerators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A5DB4DA-0C0E-12B3-74AF-8F27D3C68015}"/>
              </a:ext>
            </a:extLst>
          </p:cNvPr>
          <p:cNvSpPr txBox="1"/>
          <p:nvPr/>
        </p:nvSpPr>
        <p:spPr>
          <a:xfrm>
            <a:off x="3307642" y="2768359"/>
            <a:ext cx="138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Query Embedding</a:t>
            </a:r>
          </a:p>
        </p:txBody>
      </p:sp>
      <p:sp>
        <p:nvSpPr>
          <p:cNvPr id="17" name="Google Shape;34;p1">
            <a:extLst>
              <a:ext uri="{FF2B5EF4-FFF2-40B4-BE49-F238E27FC236}">
                <a16:creationId xmlns:a16="http://schemas.microsoft.com/office/drawing/2014/main" id="{73898030-F426-D749-E032-3C1B351629DE}"/>
              </a:ext>
            </a:extLst>
          </p:cNvPr>
          <p:cNvSpPr/>
          <p:nvPr/>
        </p:nvSpPr>
        <p:spPr>
          <a:xfrm>
            <a:off x="4756461" y="2725774"/>
            <a:ext cx="3167993" cy="1938054"/>
          </a:xfrm>
          <a:prstGeom prst="rect">
            <a:avLst/>
          </a:prstGeom>
          <a:solidFill>
            <a:srgbClr val="F9D5E4"/>
          </a:solidFill>
          <a:ln w="28575" cap="flat" cmpd="sng">
            <a:solidFill>
              <a:srgbClr val="B418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18" name="Google Shape;34;p1">
            <a:extLst>
              <a:ext uri="{FF2B5EF4-FFF2-40B4-BE49-F238E27FC236}">
                <a16:creationId xmlns:a16="http://schemas.microsoft.com/office/drawing/2014/main" id="{258EFE94-8007-526D-6E5C-739C934829E4}"/>
              </a:ext>
            </a:extLst>
          </p:cNvPr>
          <p:cNvSpPr/>
          <p:nvPr/>
        </p:nvSpPr>
        <p:spPr>
          <a:xfrm>
            <a:off x="4756462" y="2730026"/>
            <a:ext cx="1683214" cy="378207"/>
          </a:xfrm>
          <a:prstGeom prst="rect">
            <a:avLst/>
          </a:prstGeom>
          <a:solidFill>
            <a:srgbClr val="F9D5E4"/>
          </a:solidFill>
          <a:ln w="28575" cap="flat" cmpd="sng">
            <a:solidFill>
              <a:srgbClr val="B418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REIS</a:t>
            </a:r>
          </a:p>
        </p:txBody>
      </p:sp>
      <p:sp>
        <p:nvSpPr>
          <p:cNvPr id="19" name="Google Shape;34;p1">
            <a:extLst>
              <a:ext uri="{FF2B5EF4-FFF2-40B4-BE49-F238E27FC236}">
                <a16:creationId xmlns:a16="http://schemas.microsoft.com/office/drawing/2014/main" id="{174CDBC4-781D-1284-7E5B-26A0CC57F7CD}"/>
              </a:ext>
            </a:extLst>
          </p:cNvPr>
          <p:cNvSpPr/>
          <p:nvPr/>
        </p:nvSpPr>
        <p:spPr>
          <a:xfrm>
            <a:off x="4887037" y="3755453"/>
            <a:ext cx="1345458" cy="79010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20" name="Google Shape;34;p1">
            <a:extLst>
              <a:ext uri="{FF2B5EF4-FFF2-40B4-BE49-F238E27FC236}">
                <a16:creationId xmlns:a16="http://schemas.microsoft.com/office/drawing/2014/main" id="{F510ECA7-A8F1-7016-73DD-82DF816DC404}"/>
              </a:ext>
            </a:extLst>
          </p:cNvPr>
          <p:cNvSpPr/>
          <p:nvPr/>
        </p:nvSpPr>
        <p:spPr>
          <a:xfrm>
            <a:off x="4949370" y="3686589"/>
            <a:ext cx="1345458" cy="79010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21" name="Google Shape;34;p1">
            <a:extLst>
              <a:ext uri="{FF2B5EF4-FFF2-40B4-BE49-F238E27FC236}">
                <a16:creationId xmlns:a16="http://schemas.microsoft.com/office/drawing/2014/main" id="{5E6A15E0-C6E5-BA90-638E-088694458BDA}"/>
              </a:ext>
            </a:extLst>
          </p:cNvPr>
          <p:cNvSpPr/>
          <p:nvPr/>
        </p:nvSpPr>
        <p:spPr>
          <a:xfrm>
            <a:off x="5021794" y="3607005"/>
            <a:ext cx="1345458" cy="79010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22" name="Google Shape;34;p1">
            <a:extLst>
              <a:ext uri="{FF2B5EF4-FFF2-40B4-BE49-F238E27FC236}">
                <a16:creationId xmlns:a16="http://schemas.microsoft.com/office/drawing/2014/main" id="{5DD49893-B8DE-4255-F34B-1CC5A31A1DD5}"/>
              </a:ext>
            </a:extLst>
          </p:cNvPr>
          <p:cNvSpPr/>
          <p:nvPr/>
        </p:nvSpPr>
        <p:spPr>
          <a:xfrm>
            <a:off x="5094218" y="3529788"/>
            <a:ext cx="1345458" cy="79010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</a:rPr>
              <a:t>Embedded Processor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2FB39E-6044-7547-699C-B1511C364A97}"/>
              </a:ext>
            </a:extLst>
          </p:cNvPr>
          <p:cNvGrpSpPr/>
          <p:nvPr/>
        </p:nvGrpSpPr>
        <p:grpSpPr>
          <a:xfrm>
            <a:off x="6622729" y="3881616"/>
            <a:ext cx="2325360" cy="663938"/>
            <a:chOff x="6559559" y="4546157"/>
            <a:chExt cx="2325360" cy="66393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2371FF-B522-F2E1-6026-D1503636A2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8303" y="4546157"/>
              <a:ext cx="0" cy="2600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67E86C5-7ECA-34E0-59C8-D6A09A1D2D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5657" y="4550065"/>
              <a:ext cx="8340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86AA1E-AC1C-DCA1-EDEB-F3248A1DB8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2775" y="4546157"/>
              <a:ext cx="0" cy="2600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Google Shape;34;p1">
              <a:extLst>
                <a:ext uri="{FF2B5EF4-FFF2-40B4-BE49-F238E27FC236}">
                  <a16:creationId xmlns:a16="http://schemas.microsoft.com/office/drawing/2014/main" id="{0E92C7B4-D564-4243-0A69-1FE4C74FF791}"/>
                </a:ext>
              </a:extLst>
            </p:cNvPr>
            <p:cNvSpPr/>
            <p:nvPr/>
          </p:nvSpPr>
          <p:spPr>
            <a:xfrm>
              <a:off x="6559559" y="4682529"/>
              <a:ext cx="1206889" cy="52018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Flash Controller</a:t>
              </a:r>
              <a:endParaRPr lang="en-US" sz="1800" dirty="0">
                <a:solidFill>
                  <a:srgbClr val="796A5C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8" name="Google Shape;34;p1">
              <a:extLst>
                <a:ext uri="{FF2B5EF4-FFF2-40B4-BE49-F238E27FC236}">
                  <a16:creationId xmlns:a16="http://schemas.microsoft.com/office/drawing/2014/main" id="{63622885-9CCE-EBF4-ABEE-50BEDBC216A8}"/>
                </a:ext>
              </a:extLst>
            </p:cNvPr>
            <p:cNvSpPr/>
            <p:nvPr/>
          </p:nvSpPr>
          <p:spPr>
            <a:xfrm>
              <a:off x="8070770" y="4689910"/>
              <a:ext cx="814149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C6AA321-D8D1-96BC-7A19-19E452E79E58}"/>
              </a:ext>
            </a:extLst>
          </p:cNvPr>
          <p:cNvGrpSpPr/>
          <p:nvPr/>
        </p:nvGrpSpPr>
        <p:grpSpPr>
          <a:xfrm>
            <a:off x="6622729" y="3061603"/>
            <a:ext cx="2325360" cy="663938"/>
            <a:chOff x="6559559" y="4546157"/>
            <a:chExt cx="2325360" cy="66393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5C88FCB-4F71-D89B-9AD3-798AE97D07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8303" y="4546157"/>
              <a:ext cx="0" cy="2600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48BB20-2350-D2D9-2B40-6F9A4F14A1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5657" y="4550065"/>
              <a:ext cx="8340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67BED55-C03C-81A6-80BB-773A0EE92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2775" y="4546157"/>
              <a:ext cx="0" cy="2600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Google Shape;34;p1">
              <a:extLst>
                <a:ext uri="{FF2B5EF4-FFF2-40B4-BE49-F238E27FC236}">
                  <a16:creationId xmlns:a16="http://schemas.microsoft.com/office/drawing/2014/main" id="{9220B828-BBCD-9A83-78E8-E5E2ED5C4424}"/>
                </a:ext>
              </a:extLst>
            </p:cNvPr>
            <p:cNvSpPr/>
            <p:nvPr/>
          </p:nvSpPr>
          <p:spPr>
            <a:xfrm>
              <a:off x="6559559" y="4682529"/>
              <a:ext cx="1206889" cy="52018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Flash Controller</a:t>
              </a:r>
              <a:endParaRPr lang="en-US" sz="1800" dirty="0">
                <a:solidFill>
                  <a:srgbClr val="796A5C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34" name="Google Shape;34;p1">
              <a:extLst>
                <a:ext uri="{FF2B5EF4-FFF2-40B4-BE49-F238E27FC236}">
                  <a16:creationId xmlns:a16="http://schemas.microsoft.com/office/drawing/2014/main" id="{97966D6C-AB43-B744-436F-9164E679E32F}"/>
                </a:ext>
              </a:extLst>
            </p:cNvPr>
            <p:cNvSpPr/>
            <p:nvPr/>
          </p:nvSpPr>
          <p:spPr>
            <a:xfrm>
              <a:off x="8070770" y="4689910"/>
              <a:ext cx="814149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6A2B6F5-D31F-B334-A831-F8B0A191F078}"/>
              </a:ext>
            </a:extLst>
          </p:cNvPr>
          <p:cNvSpPr txBox="1"/>
          <p:nvPr/>
        </p:nvSpPr>
        <p:spPr>
          <a:xfrm>
            <a:off x="3280799" y="4053973"/>
            <a:ext cx="138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Document Chunks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9FD7D3C-61DE-183E-FDF6-FF85E22F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3172"/>
          </a:xfrm>
        </p:spPr>
        <p:txBody>
          <a:bodyPr/>
          <a:lstStyle/>
          <a:p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REIS: </a:t>
            </a:r>
            <a:r>
              <a:rPr lang="en-US" sz="2400" b="0" u="sng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</a:t>
            </a: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trieval System with </a:t>
            </a:r>
            <a:r>
              <a:rPr lang="en-US" sz="2400" b="0" u="sng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I</a:t>
            </a: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n-</a:t>
            </a:r>
            <a:r>
              <a:rPr lang="en-US" sz="2400" b="0" u="sng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S</a:t>
            </a: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torage Processing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6F96FC4-3058-0FAE-1508-6327EFF0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BAE44E-778C-A133-9FD4-6089831D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14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35551-E3E0-CE93-8520-2E1CADF67C10}"/>
              </a:ext>
            </a:extLst>
          </p:cNvPr>
          <p:cNvSpPr txBox="1"/>
          <p:nvPr/>
        </p:nvSpPr>
        <p:spPr>
          <a:xfrm>
            <a:off x="625883" y="4990338"/>
            <a:ext cx="8149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4185F"/>
                </a:solidFill>
                <a:latin typeface="Avenir Book" panose="02000503020000020003" pitchFamily="2" charset="0"/>
              </a:rPr>
              <a:t>REIS</a:t>
            </a:r>
            <a:r>
              <a:rPr lang="en-US" dirty="0">
                <a:latin typeface="Avenir Book" panose="02000503020000020003" pitchFamily="2" charset="0"/>
              </a:rPr>
              <a:t> employs </a:t>
            </a:r>
            <a:r>
              <a:rPr lang="en-US" b="1" dirty="0">
                <a:solidFill>
                  <a:srgbClr val="B4185F"/>
                </a:solidFill>
                <a:latin typeface="Avenir Book" panose="02000503020000020003" pitchFamily="2" charset="0"/>
              </a:rPr>
              <a:t>three key mechanisms</a:t>
            </a:r>
            <a:r>
              <a:rPr lang="en-US" dirty="0">
                <a:latin typeface="Avenir Book" panose="02000503020000020003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An Efficient </a:t>
            </a:r>
            <a:r>
              <a:rPr lang="en-US" b="1" dirty="0">
                <a:latin typeface="Avenir Book" panose="02000503020000020003" pitchFamily="2" charset="0"/>
              </a:rPr>
              <a:t>ISP-tailored</a:t>
            </a:r>
            <a:r>
              <a:rPr lang="en-US" dirty="0">
                <a:latin typeface="Avenir Book" panose="02000503020000020003" pitchFamily="2" charset="0"/>
              </a:rPr>
              <a:t> implementation of the </a:t>
            </a:r>
            <a:r>
              <a:rPr lang="en-US" b="1" dirty="0">
                <a:latin typeface="Avenir Book" panose="02000503020000020003" pitchFamily="2" charset="0"/>
              </a:rPr>
              <a:t>Inverted File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A low-cost </a:t>
            </a:r>
            <a:r>
              <a:rPr lang="en-US" dirty="0">
                <a:latin typeface="Avenir Book" panose="02000503020000020003" pitchFamily="2" charset="0"/>
              </a:rPr>
              <a:t>embedding-to-document </a:t>
            </a:r>
            <a:r>
              <a:rPr lang="en-US" b="1" dirty="0">
                <a:latin typeface="Avenir Book" panose="02000503020000020003" pitchFamily="2" charset="0"/>
              </a:rPr>
              <a:t>linkage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An </a:t>
            </a:r>
            <a:r>
              <a:rPr lang="en-US" b="1" dirty="0">
                <a:latin typeface="Avenir Book" panose="02000503020000020003" pitchFamily="2" charset="0"/>
              </a:rPr>
              <a:t>ANNS Engine </a:t>
            </a:r>
            <a:r>
              <a:rPr lang="en-US" dirty="0">
                <a:latin typeface="Avenir Book" panose="02000503020000020003" pitchFamily="2" charset="0"/>
              </a:rPr>
              <a:t>that </a:t>
            </a:r>
            <a:r>
              <a:rPr lang="en-US" b="1" dirty="0">
                <a:latin typeface="Avenir Book" panose="02000503020000020003" pitchFamily="2" charset="0"/>
              </a:rPr>
              <a:t>uses existing computational resources </a:t>
            </a:r>
            <a:r>
              <a:rPr lang="en-US" dirty="0">
                <a:latin typeface="Avenir Book" panose="02000503020000020003" pitchFamily="2" charset="0"/>
              </a:rPr>
              <a:t>within SSDs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9D173-82E5-48FF-7BCB-5D67B014CA59}"/>
              </a:ext>
            </a:extLst>
          </p:cNvPr>
          <p:cNvSpPr txBox="1"/>
          <p:nvPr/>
        </p:nvSpPr>
        <p:spPr>
          <a:xfrm>
            <a:off x="625883" y="1185753"/>
            <a:ext cx="7603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venir Book" panose="02000503020000020003" pitchFamily="2" charset="0"/>
              </a:rPr>
              <a:t>Key Idea: </a:t>
            </a: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Leverage both </a:t>
            </a:r>
            <a:r>
              <a:rPr lang="en-US" sz="1800" b="1" dirty="0">
                <a:solidFill>
                  <a:srgbClr val="316CE3"/>
                </a:solidFill>
                <a:latin typeface="Avenir Book" panose="02000503020000020003" pitchFamily="2" charset="0"/>
              </a:rPr>
              <a:t>In-Storage</a:t>
            </a: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 and </a:t>
            </a:r>
            <a:r>
              <a:rPr lang="en-US" sz="1800" b="1" dirty="0">
                <a:solidFill>
                  <a:srgbClr val="316CE3"/>
                </a:solidFill>
                <a:latin typeface="Avenir Book" panose="02000503020000020003" pitchFamily="2" charset="0"/>
              </a:rPr>
              <a:t>In-Flash Processing</a:t>
            </a:r>
            <a:r>
              <a:rPr lang="en-US" sz="1800" dirty="0">
                <a:solidFill>
                  <a:srgbClr val="316CE3"/>
                </a:solidFill>
                <a:latin typeface="Avenir Book" panose="02000503020000020003" pitchFamily="2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to </a:t>
            </a:r>
            <a:r>
              <a:rPr lang="en-US" sz="1800" b="1" dirty="0">
                <a:solidFill>
                  <a:srgbClr val="316CE3"/>
                </a:solidFill>
                <a:latin typeface="Avenir Book" panose="02000503020000020003" pitchFamily="2" charset="0"/>
              </a:rPr>
              <a:t>exploit</a:t>
            </a: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 the computational </a:t>
            </a:r>
            <a:r>
              <a:rPr lang="en-US" sz="1800" b="1" dirty="0">
                <a:solidFill>
                  <a:srgbClr val="316CE3"/>
                </a:solidFill>
                <a:latin typeface="Avenir Book" panose="02000503020000020003" pitchFamily="2" charset="0"/>
              </a:rPr>
              <a:t>parallelism</a:t>
            </a: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 of Flash storage and </a:t>
            </a:r>
            <a:r>
              <a:rPr lang="en-US" sz="1800" b="1" dirty="0">
                <a:solidFill>
                  <a:srgbClr val="316CE3"/>
                </a:solidFill>
                <a:latin typeface="Avenir Book" panose="02000503020000020003" pitchFamily="2" charset="0"/>
              </a:rPr>
              <a:t>conserve</a:t>
            </a: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 precious flash channel </a:t>
            </a:r>
            <a:r>
              <a:rPr lang="en-US" sz="1800" b="1" dirty="0">
                <a:solidFill>
                  <a:srgbClr val="316CE3"/>
                </a:solidFill>
                <a:latin typeface="Avenir Book" panose="02000503020000020003" pitchFamily="2" charset="0"/>
              </a:rPr>
              <a:t>bandwidth</a:t>
            </a:r>
            <a:r>
              <a:rPr lang="en-US" sz="1800" dirty="0">
                <a:latin typeface="Avenir Book" panose="0200050302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3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04 0.00116 L -1.38889E-6 1.85185E-6 " pathEditMode="fixed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3 -0.00046 L -2.22222E-6 -7.40741E-7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568EA-EEA8-3E5D-D216-6C95BD94E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4;p1">
            <a:extLst>
              <a:ext uri="{FF2B5EF4-FFF2-40B4-BE49-F238E27FC236}">
                <a16:creationId xmlns:a16="http://schemas.microsoft.com/office/drawing/2014/main" id="{7E93C959-FAB4-DCBA-B623-74379F0CFC05}"/>
              </a:ext>
            </a:extLst>
          </p:cNvPr>
          <p:cNvSpPr/>
          <p:nvPr/>
        </p:nvSpPr>
        <p:spPr>
          <a:xfrm>
            <a:off x="1630623" y="3429000"/>
            <a:ext cx="4492485" cy="2480237"/>
          </a:xfrm>
          <a:prstGeom prst="rect">
            <a:avLst/>
          </a:prstGeom>
          <a:solidFill>
            <a:srgbClr val="F9D5E4"/>
          </a:solidFill>
          <a:ln w="28575" cap="flat" cmpd="sng">
            <a:solidFill>
              <a:srgbClr val="B418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B4185F"/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Google Shape;34;p1">
            <a:extLst>
              <a:ext uri="{FF2B5EF4-FFF2-40B4-BE49-F238E27FC236}">
                <a16:creationId xmlns:a16="http://schemas.microsoft.com/office/drawing/2014/main" id="{6EA9FF92-8F4A-6251-878F-0E9B670CB905}"/>
              </a:ext>
            </a:extLst>
          </p:cNvPr>
          <p:cNvSpPr/>
          <p:nvPr/>
        </p:nvSpPr>
        <p:spPr>
          <a:xfrm>
            <a:off x="1630623" y="3429000"/>
            <a:ext cx="2238419" cy="520184"/>
          </a:xfrm>
          <a:prstGeom prst="rect">
            <a:avLst/>
          </a:prstGeom>
          <a:solidFill>
            <a:srgbClr val="F9D5E4"/>
          </a:solidFill>
          <a:ln w="28575" cap="flat" cmpd="sng">
            <a:solidFill>
              <a:srgbClr val="B418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SSD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A80F0C-6C9A-FCDC-99B1-171BA8035B86}"/>
              </a:ext>
            </a:extLst>
          </p:cNvPr>
          <p:cNvGrpSpPr/>
          <p:nvPr/>
        </p:nvGrpSpPr>
        <p:grpSpPr>
          <a:xfrm>
            <a:off x="1761199" y="4775197"/>
            <a:ext cx="1552639" cy="1015766"/>
            <a:chOff x="1490391" y="2569131"/>
            <a:chExt cx="1552639" cy="1015766"/>
          </a:xfrm>
        </p:grpSpPr>
        <p:sp>
          <p:nvSpPr>
            <p:cNvPr id="10" name="Google Shape;34;p1">
              <a:extLst>
                <a:ext uri="{FF2B5EF4-FFF2-40B4-BE49-F238E27FC236}">
                  <a16:creationId xmlns:a16="http://schemas.microsoft.com/office/drawing/2014/main" id="{EDF33C39-F232-B440-2E2C-37B78DA2AB86}"/>
                </a:ext>
              </a:extLst>
            </p:cNvPr>
            <p:cNvSpPr/>
            <p:nvPr/>
          </p:nvSpPr>
          <p:spPr>
            <a:xfrm>
              <a:off x="1490391" y="2794796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latin typeface="Avenir Book" panose="02000503020000020003" pitchFamily="2" charset="0"/>
              </a:endParaRPr>
            </a:p>
          </p:txBody>
        </p:sp>
        <p:sp>
          <p:nvSpPr>
            <p:cNvPr id="11" name="Google Shape;34;p1">
              <a:extLst>
                <a:ext uri="{FF2B5EF4-FFF2-40B4-BE49-F238E27FC236}">
                  <a16:creationId xmlns:a16="http://schemas.microsoft.com/office/drawing/2014/main" id="{A41893A1-6B5F-1789-65EB-24A9DA69D9D6}"/>
                </a:ext>
              </a:extLst>
            </p:cNvPr>
            <p:cNvSpPr/>
            <p:nvPr/>
          </p:nvSpPr>
          <p:spPr>
            <a:xfrm>
              <a:off x="1552724" y="2725932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latin typeface="Avenir Book" panose="02000503020000020003" pitchFamily="2" charset="0"/>
              </a:endParaRPr>
            </a:p>
          </p:txBody>
        </p:sp>
        <p:sp>
          <p:nvSpPr>
            <p:cNvPr id="12" name="Google Shape;34;p1">
              <a:extLst>
                <a:ext uri="{FF2B5EF4-FFF2-40B4-BE49-F238E27FC236}">
                  <a16:creationId xmlns:a16="http://schemas.microsoft.com/office/drawing/2014/main" id="{F05455F6-4FEF-BD22-F17F-EF3D442659BE}"/>
                </a:ext>
              </a:extLst>
            </p:cNvPr>
            <p:cNvSpPr/>
            <p:nvPr/>
          </p:nvSpPr>
          <p:spPr>
            <a:xfrm>
              <a:off x="1625148" y="2646348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latin typeface="Avenir Book" panose="02000503020000020003" pitchFamily="2" charset="0"/>
              </a:endParaRPr>
            </a:p>
          </p:txBody>
        </p:sp>
        <p:sp>
          <p:nvSpPr>
            <p:cNvPr id="13" name="Google Shape;34;p1">
              <a:extLst>
                <a:ext uri="{FF2B5EF4-FFF2-40B4-BE49-F238E27FC236}">
                  <a16:creationId xmlns:a16="http://schemas.microsoft.com/office/drawing/2014/main" id="{BA7123FF-D68A-53A1-8CF1-5E53F1BEDA21}"/>
                </a:ext>
              </a:extLst>
            </p:cNvPr>
            <p:cNvSpPr/>
            <p:nvPr/>
          </p:nvSpPr>
          <p:spPr>
            <a:xfrm>
              <a:off x="1697572" y="2569131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</a:rPr>
                <a:t>Embedded Processor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14AD9C-48B0-313F-7DC5-9DB65F781C46}"/>
              </a:ext>
            </a:extLst>
          </p:cNvPr>
          <p:cNvGrpSpPr/>
          <p:nvPr/>
        </p:nvGrpSpPr>
        <p:grpSpPr>
          <a:xfrm>
            <a:off x="3756538" y="5060489"/>
            <a:ext cx="4359613" cy="663938"/>
            <a:chOff x="4534883" y="7482632"/>
            <a:chExt cx="4359613" cy="66393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300A5EF-A7AC-79EC-5577-91105E6B7E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5108" y="7492890"/>
              <a:ext cx="15223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6AF16C2-B46B-909D-D33C-603A889DF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7889" y="7482632"/>
              <a:ext cx="0" cy="2600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52FDAC-6E79-EDE4-B51C-3F061A9FFF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7809" y="7482632"/>
              <a:ext cx="0" cy="2600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Google Shape;34;p1">
              <a:extLst>
                <a:ext uri="{FF2B5EF4-FFF2-40B4-BE49-F238E27FC236}">
                  <a16:creationId xmlns:a16="http://schemas.microsoft.com/office/drawing/2014/main" id="{B3FC9A1A-905C-E6F1-D5C5-D2BFCE823F86}"/>
                </a:ext>
              </a:extLst>
            </p:cNvPr>
            <p:cNvSpPr/>
            <p:nvPr/>
          </p:nvSpPr>
          <p:spPr>
            <a:xfrm>
              <a:off x="4534883" y="7619004"/>
              <a:ext cx="2264748" cy="52018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Flash Controller</a:t>
              </a:r>
              <a:endParaRPr lang="en-US" sz="1800" dirty="0">
                <a:solidFill>
                  <a:srgbClr val="796A5C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34" name="Google Shape;34;p1">
              <a:extLst>
                <a:ext uri="{FF2B5EF4-FFF2-40B4-BE49-F238E27FC236}">
                  <a16:creationId xmlns:a16="http://schemas.microsoft.com/office/drawing/2014/main" id="{FD66B6E9-77F9-703D-AC25-E4E15F55CBEE}"/>
                </a:ext>
              </a:extLst>
            </p:cNvPr>
            <p:cNvSpPr/>
            <p:nvPr/>
          </p:nvSpPr>
          <p:spPr>
            <a:xfrm>
              <a:off x="7361171" y="7626385"/>
              <a:ext cx="1527765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  <p:sp>
          <p:nvSpPr>
            <p:cNvPr id="39" name="Google Shape;34;p1">
              <a:extLst>
                <a:ext uri="{FF2B5EF4-FFF2-40B4-BE49-F238E27FC236}">
                  <a16:creationId xmlns:a16="http://schemas.microsoft.com/office/drawing/2014/main" id="{0FEBAB34-7DA5-E143-2724-5BC01B3D4DE6}"/>
                </a:ext>
              </a:extLst>
            </p:cNvPr>
            <p:cNvSpPr/>
            <p:nvPr/>
          </p:nvSpPr>
          <p:spPr>
            <a:xfrm>
              <a:off x="7366731" y="7626385"/>
              <a:ext cx="1527765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C4B42B-0DB0-BD28-0E31-5AEB3C89700C}"/>
              </a:ext>
            </a:extLst>
          </p:cNvPr>
          <p:cNvGrpSpPr/>
          <p:nvPr/>
        </p:nvGrpSpPr>
        <p:grpSpPr>
          <a:xfrm>
            <a:off x="3779760" y="3917838"/>
            <a:ext cx="4359613" cy="663938"/>
            <a:chOff x="4534883" y="7482632"/>
            <a:chExt cx="4359613" cy="66393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094A9C1-7023-0D74-15FB-C2AEDEFB6F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5108" y="7492890"/>
              <a:ext cx="15223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3D519C-D4B6-7778-C62D-E02D20A3D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7889" y="7482632"/>
              <a:ext cx="0" cy="2600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F330F53-02E7-AC55-E620-5CC146BE9C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7809" y="7482632"/>
              <a:ext cx="0" cy="2600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Google Shape;34;p1">
              <a:extLst>
                <a:ext uri="{FF2B5EF4-FFF2-40B4-BE49-F238E27FC236}">
                  <a16:creationId xmlns:a16="http://schemas.microsoft.com/office/drawing/2014/main" id="{349649AF-7FFC-D59D-49E8-24773C5B9A07}"/>
                </a:ext>
              </a:extLst>
            </p:cNvPr>
            <p:cNvSpPr/>
            <p:nvPr/>
          </p:nvSpPr>
          <p:spPr>
            <a:xfrm>
              <a:off x="4534883" y="7619004"/>
              <a:ext cx="2264748" cy="52018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Flash Controller</a:t>
              </a:r>
              <a:endParaRPr lang="en-US" sz="1800" dirty="0">
                <a:solidFill>
                  <a:srgbClr val="796A5C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52" name="Google Shape;34;p1">
              <a:extLst>
                <a:ext uri="{FF2B5EF4-FFF2-40B4-BE49-F238E27FC236}">
                  <a16:creationId xmlns:a16="http://schemas.microsoft.com/office/drawing/2014/main" id="{0872A75C-4FC5-9D04-6B42-D6D3E2ED0594}"/>
                </a:ext>
              </a:extLst>
            </p:cNvPr>
            <p:cNvSpPr/>
            <p:nvPr/>
          </p:nvSpPr>
          <p:spPr>
            <a:xfrm>
              <a:off x="7361171" y="7626385"/>
              <a:ext cx="1527765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  <p:sp>
          <p:nvSpPr>
            <p:cNvPr id="53" name="Google Shape;34;p1">
              <a:extLst>
                <a:ext uri="{FF2B5EF4-FFF2-40B4-BE49-F238E27FC236}">
                  <a16:creationId xmlns:a16="http://schemas.microsoft.com/office/drawing/2014/main" id="{09ABA587-F850-4C44-A3BC-F0A95C567A01}"/>
                </a:ext>
              </a:extLst>
            </p:cNvPr>
            <p:cNvSpPr/>
            <p:nvPr/>
          </p:nvSpPr>
          <p:spPr>
            <a:xfrm>
              <a:off x="7366731" y="7626385"/>
              <a:ext cx="1527765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439EE89-C3D7-4480-7FA1-C7255CCD0A5C}"/>
              </a:ext>
            </a:extLst>
          </p:cNvPr>
          <p:cNvSpPr/>
          <p:nvPr/>
        </p:nvSpPr>
        <p:spPr>
          <a:xfrm>
            <a:off x="558537" y="3377456"/>
            <a:ext cx="8153948" cy="279548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Avenir Book" panose="02000503020000020003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FDDDF24-1E5D-867B-D939-5F74C0A58B05}"/>
              </a:ext>
            </a:extLst>
          </p:cNvPr>
          <p:cNvGrpSpPr/>
          <p:nvPr/>
        </p:nvGrpSpPr>
        <p:grpSpPr>
          <a:xfrm>
            <a:off x="1763255" y="4775197"/>
            <a:ext cx="1552639" cy="1015766"/>
            <a:chOff x="1490391" y="2569131"/>
            <a:chExt cx="1552639" cy="1015766"/>
          </a:xfrm>
        </p:grpSpPr>
        <p:sp>
          <p:nvSpPr>
            <p:cNvPr id="42" name="Google Shape;34;p1">
              <a:extLst>
                <a:ext uri="{FF2B5EF4-FFF2-40B4-BE49-F238E27FC236}">
                  <a16:creationId xmlns:a16="http://schemas.microsoft.com/office/drawing/2014/main" id="{5A42D85F-0E3A-0BFB-A54B-90DFC50E875B}"/>
                </a:ext>
              </a:extLst>
            </p:cNvPr>
            <p:cNvSpPr/>
            <p:nvPr/>
          </p:nvSpPr>
          <p:spPr>
            <a:xfrm>
              <a:off x="1490391" y="2794796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latin typeface="Avenir Book" panose="02000503020000020003" pitchFamily="2" charset="0"/>
              </a:endParaRPr>
            </a:p>
          </p:txBody>
        </p:sp>
        <p:sp>
          <p:nvSpPr>
            <p:cNvPr id="43" name="Google Shape;34;p1">
              <a:extLst>
                <a:ext uri="{FF2B5EF4-FFF2-40B4-BE49-F238E27FC236}">
                  <a16:creationId xmlns:a16="http://schemas.microsoft.com/office/drawing/2014/main" id="{41A6E745-7722-37F9-9875-C28717E2050E}"/>
                </a:ext>
              </a:extLst>
            </p:cNvPr>
            <p:cNvSpPr/>
            <p:nvPr/>
          </p:nvSpPr>
          <p:spPr>
            <a:xfrm>
              <a:off x="1552724" y="2725932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latin typeface="Avenir Book" panose="02000503020000020003" pitchFamily="2" charset="0"/>
              </a:endParaRPr>
            </a:p>
          </p:txBody>
        </p:sp>
        <p:sp>
          <p:nvSpPr>
            <p:cNvPr id="44" name="Google Shape;34;p1">
              <a:extLst>
                <a:ext uri="{FF2B5EF4-FFF2-40B4-BE49-F238E27FC236}">
                  <a16:creationId xmlns:a16="http://schemas.microsoft.com/office/drawing/2014/main" id="{6336B5CA-5483-9D06-7B85-D3EC07C1791D}"/>
                </a:ext>
              </a:extLst>
            </p:cNvPr>
            <p:cNvSpPr/>
            <p:nvPr/>
          </p:nvSpPr>
          <p:spPr>
            <a:xfrm>
              <a:off x="1625148" y="2646348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latin typeface="Avenir Book" panose="02000503020000020003" pitchFamily="2" charset="0"/>
              </a:endParaRPr>
            </a:p>
          </p:txBody>
        </p:sp>
        <p:sp>
          <p:nvSpPr>
            <p:cNvPr id="45" name="Google Shape;34;p1">
              <a:extLst>
                <a:ext uri="{FF2B5EF4-FFF2-40B4-BE49-F238E27FC236}">
                  <a16:creationId xmlns:a16="http://schemas.microsoft.com/office/drawing/2014/main" id="{F2E61C2E-6095-5B04-FEA0-6F936EFEC265}"/>
                </a:ext>
              </a:extLst>
            </p:cNvPr>
            <p:cNvSpPr/>
            <p:nvPr/>
          </p:nvSpPr>
          <p:spPr>
            <a:xfrm>
              <a:off x="1697572" y="2569131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</a:rPr>
                <a:t>Embedded Processor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966444-65A9-DAE0-EA01-59DA9FC6F669}"/>
              </a:ext>
            </a:extLst>
          </p:cNvPr>
          <p:cNvGrpSpPr/>
          <p:nvPr/>
        </p:nvGrpSpPr>
        <p:grpSpPr>
          <a:xfrm>
            <a:off x="3750978" y="5063943"/>
            <a:ext cx="4359613" cy="663938"/>
            <a:chOff x="4534883" y="7482632"/>
            <a:chExt cx="4359613" cy="6639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69B8C39-3903-EA81-BB8E-514A1B57C6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5108" y="7492890"/>
              <a:ext cx="15223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4A8825-0720-6D5B-4E21-BB3E3F04D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7889" y="7482632"/>
              <a:ext cx="0" cy="2600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759E2B-6A11-5592-D04F-A65EB0A462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7809" y="7482632"/>
              <a:ext cx="0" cy="2600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Google Shape;34;p1">
              <a:extLst>
                <a:ext uri="{FF2B5EF4-FFF2-40B4-BE49-F238E27FC236}">
                  <a16:creationId xmlns:a16="http://schemas.microsoft.com/office/drawing/2014/main" id="{C7148ADA-9816-49D7-E677-ABEF29476D07}"/>
                </a:ext>
              </a:extLst>
            </p:cNvPr>
            <p:cNvSpPr/>
            <p:nvPr/>
          </p:nvSpPr>
          <p:spPr>
            <a:xfrm>
              <a:off x="4534883" y="7619004"/>
              <a:ext cx="2264748" cy="52018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Flash Controller</a:t>
              </a:r>
              <a:endParaRPr lang="en-US" sz="1800" dirty="0">
                <a:solidFill>
                  <a:srgbClr val="796A5C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7" name="Google Shape;34;p1">
              <a:extLst>
                <a:ext uri="{FF2B5EF4-FFF2-40B4-BE49-F238E27FC236}">
                  <a16:creationId xmlns:a16="http://schemas.microsoft.com/office/drawing/2014/main" id="{377A1AE4-E335-1EB8-CF5E-F887773BDFF7}"/>
                </a:ext>
              </a:extLst>
            </p:cNvPr>
            <p:cNvSpPr/>
            <p:nvPr/>
          </p:nvSpPr>
          <p:spPr>
            <a:xfrm>
              <a:off x="7361171" y="7626385"/>
              <a:ext cx="1527765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  <p:sp>
          <p:nvSpPr>
            <p:cNvPr id="28" name="Google Shape;34;p1">
              <a:extLst>
                <a:ext uri="{FF2B5EF4-FFF2-40B4-BE49-F238E27FC236}">
                  <a16:creationId xmlns:a16="http://schemas.microsoft.com/office/drawing/2014/main" id="{76539B8E-4A3A-8178-D476-C1932462B7F0}"/>
                </a:ext>
              </a:extLst>
            </p:cNvPr>
            <p:cNvSpPr/>
            <p:nvPr/>
          </p:nvSpPr>
          <p:spPr>
            <a:xfrm>
              <a:off x="7366731" y="7626385"/>
              <a:ext cx="1527765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51CE922-A329-FC98-7443-23D3C5C69885}"/>
              </a:ext>
            </a:extLst>
          </p:cNvPr>
          <p:cNvCxnSpPr>
            <a:cxnSpLocks/>
          </p:cNvCxnSpPr>
          <p:nvPr/>
        </p:nvCxnSpPr>
        <p:spPr>
          <a:xfrm>
            <a:off x="3750978" y="4852414"/>
            <a:ext cx="3393006" cy="0"/>
          </a:xfrm>
          <a:prstGeom prst="straightConnector1">
            <a:avLst/>
          </a:prstGeom>
          <a:ln w="50800">
            <a:solidFill>
              <a:srgbClr val="B4185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10531FD6-1066-569B-3836-B5B9183A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8"/>
            <a:ext cx="9144000" cy="871671"/>
          </a:xfrm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Challenges of In-Storage Processing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F7D2AF1-71AD-F81B-CF68-96C45956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15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F915FC-66E5-0D20-C998-8A9B06CD14C5}"/>
              </a:ext>
            </a:extLst>
          </p:cNvPr>
          <p:cNvSpPr txBox="1"/>
          <p:nvPr/>
        </p:nvSpPr>
        <p:spPr>
          <a:xfrm>
            <a:off x="327499" y="1408538"/>
            <a:ext cx="848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The design of the </a:t>
            </a:r>
            <a:r>
              <a:rPr lang="en-US" b="1" dirty="0">
                <a:latin typeface="Avenir Book" panose="02000503020000020003" pitchFamily="2" charset="0"/>
              </a:rPr>
              <a:t>storage</a:t>
            </a:r>
            <a:r>
              <a:rPr lang="en-US" dirty="0">
                <a:latin typeface="Avenir Book" panose="02000503020000020003" pitchFamily="2" charset="0"/>
              </a:rPr>
              <a:t> system creates </a:t>
            </a:r>
            <a:r>
              <a:rPr lang="en-US" b="1" dirty="0">
                <a:latin typeface="Avenir Book" panose="02000503020000020003" pitchFamily="2" charset="0"/>
              </a:rPr>
              <a:t>unique limitations</a:t>
            </a:r>
            <a:r>
              <a:rPr lang="en-US" dirty="0">
                <a:latin typeface="Avenir Book" panose="02000503020000020003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Limited performance </a:t>
            </a:r>
            <a:r>
              <a:rPr lang="en-US" dirty="0">
                <a:latin typeface="Avenir Book" panose="02000503020000020003" pitchFamily="2" charset="0"/>
              </a:rPr>
              <a:t>and </a:t>
            </a: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functionality</a:t>
            </a:r>
            <a:r>
              <a:rPr lang="en-US" dirty="0">
                <a:latin typeface="Avenir Book" panose="02000503020000020003" pitchFamily="2" charset="0"/>
              </a:rPr>
              <a:t> in the embedded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Computation </a:t>
            </a: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inside flash chips</a:t>
            </a:r>
            <a:r>
              <a:rPr lang="en-US" dirty="0">
                <a:latin typeface="Avenir Book" panose="02000503020000020003" pitchFamily="2" charset="0"/>
              </a:rPr>
              <a:t> limited to </a:t>
            </a: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bit-wise</a:t>
            </a:r>
            <a:r>
              <a:rPr lang="en-US" dirty="0">
                <a:latin typeface="Avenir Book" panose="02000503020000020003" pitchFamily="2" charset="0"/>
              </a:rPr>
              <a:t> and </a:t>
            </a: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bit-counting</a:t>
            </a:r>
            <a:r>
              <a:rPr lang="en-US" dirty="0">
                <a:latin typeface="Avenir Book" panose="02000503020000020003" pitchFamily="2" charset="0"/>
              </a:rPr>
              <a:t>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Error-correction</a:t>
            </a:r>
            <a:r>
              <a:rPr lang="en-US" dirty="0">
                <a:latin typeface="Avenir Book" panose="02000503020000020003" pitchFamily="2" charset="0"/>
              </a:rPr>
              <a:t> limits ISP performance due to </a:t>
            </a: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data movement overheads</a:t>
            </a:r>
          </a:p>
        </p:txBody>
      </p:sp>
    </p:spTree>
    <p:extLst>
      <p:ext uri="{BB962C8B-B14F-4D97-AF65-F5344CB8AC3E}">
        <p14:creationId xmlns:p14="http://schemas.microsoft.com/office/powerpoint/2010/main" val="39747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374C3-2D56-F0F5-CDB9-32763DD3C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B428C0-AD0E-0A51-B9A0-375CBD5503E6}"/>
              </a:ext>
            </a:extLst>
          </p:cNvPr>
          <p:cNvCxnSpPr>
            <a:cxnSpLocks/>
          </p:cNvCxnSpPr>
          <p:nvPr/>
        </p:nvCxnSpPr>
        <p:spPr>
          <a:xfrm>
            <a:off x="6053993" y="2973865"/>
            <a:ext cx="685800" cy="856401"/>
          </a:xfrm>
          <a:prstGeom prst="line">
            <a:avLst/>
          </a:prstGeom>
          <a:ln w="28575">
            <a:solidFill>
              <a:srgbClr val="73737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21;p1">
            <a:extLst>
              <a:ext uri="{FF2B5EF4-FFF2-40B4-BE49-F238E27FC236}">
                <a16:creationId xmlns:a16="http://schemas.microsoft.com/office/drawing/2014/main" id="{869C8D0E-A751-A559-6BE8-33D4981CBF2C}"/>
              </a:ext>
            </a:extLst>
          </p:cNvPr>
          <p:cNvSpPr/>
          <p:nvPr/>
        </p:nvSpPr>
        <p:spPr>
          <a:xfrm>
            <a:off x="534873" y="2136126"/>
            <a:ext cx="3167994" cy="1802311"/>
          </a:xfrm>
          <a:prstGeom prst="rect">
            <a:avLst/>
          </a:prstGeom>
          <a:solidFill>
            <a:srgbClr val="F9D5E4">
              <a:alpha val="24705"/>
            </a:srgbClr>
          </a:solidFill>
          <a:ln w="28575" cap="flat" cmpd="sng">
            <a:solidFill>
              <a:srgbClr val="B41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000000"/>
              </a:solidFill>
              <a:latin typeface="Belleza"/>
              <a:ea typeface="+mj-ea"/>
              <a:cs typeface="Belleza"/>
              <a:sym typeface="Bellez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2CB70-97FC-08EB-FA14-BF79C1D74D20}"/>
              </a:ext>
            </a:extLst>
          </p:cNvPr>
          <p:cNvSpPr txBox="1"/>
          <p:nvPr/>
        </p:nvSpPr>
        <p:spPr>
          <a:xfrm>
            <a:off x="534873" y="2199501"/>
            <a:ext cx="1755797" cy="34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rgbClr val="B4185F"/>
                </a:solidFill>
                <a:latin typeface="Avenir Book" panose="02000503020000020003" pitchFamily="2" charset="0"/>
              </a:rPr>
              <a:t>SSD Controller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576888-6E3D-2B3A-B895-7A3DCD5A652B}"/>
              </a:ext>
            </a:extLst>
          </p:cNvPr>
          <p:cNvGrpSpPr/>
          <p:nvPr/>
        </p:nvGrpSpPr>
        <p:grpSpPr>
          <a:xfrm>
            <a:off x="665449" y="2810424"/>
            <a:ext cx="1552639" cy="1015766"/>
            <a:chOff x="665449" y="2810424"/>
            <a:chExt cx="1552639" cy="1015766"/>
          </a:xfrm>
        </p:grpSpPr>
        <p:sp>
          <p:nvSpPr>
            <p:cNvPr id="10" name="Google Shape;34;p1">
              <a:extLst>
                <a:ext uri="{FF2B5EF4-FFF2-40B4-BE49-F238E27FC236}">
                  <a16:creationId xmlns:a16="http://schemas.microsoft.com/office/drawing/2014/main" id="{6899C154-8D0A-2BEE-9BA0-918F286D0435}"/>
                </a:ext>
              </a:extLst>
            </p:cNvPr>
            <p:cNvSpPr/>
            <p:nvPr/>
          </p:nvSpPr>
          <p:spPr>
            <a:xfrm>
              <a:off x="665449" y="3036089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latin typeface="Avenir Book" panose="02000503020000020003" pitchFamily="2" charset="0"/>
              </a:endParaRPr>
            </a:p>
          </p:txBody>
        </p:sp>
        <p:sp>
          <p:nvSpPr>
            <p:cNvPr id="35" name="Google Shape;34;p1">
              <a:extLst>
                <a:ext uri="{FF2B5EF4-FFF2-40B4-BE49-F238E27FC236}">
                  <a16:creationId xmlns:a16="http://schemas.microsoft.com/office/drawing/2014/main" id="{9027BFC8-1C47-B68C-67A7-540E87F6CAED}"/>
                </a:ext>
              </a:extLst>
            </p:cNvPr>
            <p:cNvSpPr/>
            <p:nvPr/>
          </p:nvSpPr>
          <p:spPr>
            <a:xfrm>
              <a:off x="727782" y="2967225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latin typeface="Avenir Book" panose="02000503020000020003" pitchFamily="2" charset="0"/>
              </a:endParaRPr>
            </a:p>
          </p:txBody>
        </p:sp>
        <p:sp>
          <p:nvSpPr>
            <p:cNvPr id="36" name="Google Shape;34;p1">
              <a:extLst>
                <a:ext uri="{FF2B5EF4-FFF2-40B4-BE49-F238E27FC236}">
                  <a16:creationId xmlns:a16="http://schemas.microsoft.com/office/drawing/2014/main" id="{FA024FDC-C371-F269-B9D9-73A3AB2F551F}"/>
                </a:ext>
              </a:extLst>
            </p:cNvPr>
            <p:cNvSpPr/>
            <p:nvPr/>
          </p:nvSpPr>
          <p:spPr>
            <a:xfrm>
              <a:off x="800206" y="2887641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latin typeface="Avenir Book" panose="02000503020000020003" pitchFamily="2" charset="0"/>
              </a:endParaRPr>
            </a:p>
          </p:txBody>
        </p:sp>
        <p:sp>
          <p:nvSpPr>
            <p:cNvPr id="37" name="Google Shape;34;p1">
              <a:extLst>
                <a:ext uri="{FF2B5EF4-FFF2-40B4-BE49-F238E27FC236}">
                  <a16:creationId xmlns:a16="http://schemas.microsoft.com/office/drawing/2014/main" id="{1DC6B09E-BAFA-81DD-E31D-62DB03B4839B}"/>
                </a:ext>
              </a:extLst>
            </p:cNvPr>
            <p:cNvSpPr/>
            <p:nvPr/>
          </p:nvSpPr>
          <p:spPr>
            <a:xfrm>
              <a:off x="872630" y="2810424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Embedded</a:t>
              </a: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Processor</a:t>
              </a: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7B82B25-B2CC-0015-65D9-BC63A55FAB99}"/>
              </a:ext>
            </a:extLst>
          </p:cNvPr>
          <p:cNvSpPr txBox="1"/>
          <p:nvPr/>
        </p:nvSpPr>
        <p:spPr>
          <a:xfrm rot="5400000">
            <a:off x="2678999" y="2965741"/>
            <a:ext cx="62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</a:rPr>
              <a:t>…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4791CB-5F05-DECA-4151-BC635FE41752}"/>
              </a:ext>
            </a:extLst>
          </p:cNvPr>
          <p:cNvGrpSpPr/>
          <p:nvPr/>
        </p:nvGrpSpPr>
        <p:grpSpPr>
          <a:xfrm>
            <a:off x="2357033" y="3158874"/>
            <a:ext cx="3696960" cy="671392"/>
            <a:chOff x="2357033" y="2762940"/>
            <a:chExt cx="3696960" cy="67139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5004769-26C0-07A0-7469-3EE733A5862D}"/>
                </a:ext>
              </a:extLst>
            </p:cNvPr>
            <p:cNvGrpSpPr/>
            <p:nvPr/>
          </p:nvGrpSpPr>
          <p:grpSpPr>
            <a:xfrm>
              <a:off x="3353131" y="2762940"/>
              <a:ext cx="2159920" cy="267546"/>
              <a:chOff x="4084651" y="3278633"/>
              <a:chExt cx="2159920" cy="26754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65A27D7-7A05-3E95-BD1B-88BD9A45DB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7297" y="3286087"/>
                <a:ext cx="0" cy="2600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17BA3FF-B876-6FDE-5696-A0733A29D1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84651" y="3286087"/>
                <a:ext cx="21599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D66A0C5-2E85-2C79-AD75-B5C279B218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5419" y="3286087"/>
                <a:ext cx="0" cy="2600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714EF43-9E2A-0C21-CA92-C8903B210C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2893" y="3278633"/>
                <a:ext cx="0" cy="2600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Google Shape;34;p1">
              <a:extLst>
                <a:ext uri="{FF2B5EF4-FFF2-40B4-BE49-F238E27FC236}">
                  <a16:creationId xmlns:a16="http://schemas.microsoft.com/office/drawing/2014/main" id="{2562BC6C-DC07-E26E-E2B1-02B2168A4D7D}"/>
                </a:ext>
              </a:extLst>
            </p:cNvPr>
            <p:cNvSpPr/>
            <p:nvPr/>
          </p:nvSpPr>
          <p:spPr>
            <a:xfrm>
              <a:off x="2357033" y="2906766"/>
              <a:ext cx="1206889" cy="52018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Flash Controller</a:t>
              </a:r>
              <a:endParaRPr lang="en-US" sz="1800" dirty="0">
                <a:solidFill>
                  <a:srgbClr val="796A5C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43" name="Google Shape;34;p1">
              <a:extLst>
                <a:ext uri="{FF2B5EF4-FFF2-40B4-BE49-F238E27FC236}">
                  <a16:creationId xmlns:a16="http://schemas.microsoft.com/office/drawing/2014/main" id="{D6E05270-0355-2421-0609-607100F4D0BA}"/>
                </a:ext>
              </a:extLst>
            </p:cNvPr>
            <p:cNvSpPr/>
            <p:nvPr/>
          </p:nvSpPr>
          <p:spPr>
            <a:xfrm>
              <a:off x="3868244" y="2914147"/>
              <a:ext cx="814149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  <p:sp>
          <p:nvSpPr>
            <p:cNvPr id="44" name="Google Shape;34;p1">
              <a:extLst>
                <a:ext uri="{FF2B5EF4-FFF2-40B4-BE49-F238E27FC236}">
                  <a16:creationId xmlns:a16="http://schemas.microsoft.com/office/drawing/2014/main" id="{FD893475-1BC9-69A6-9CD1-5F4D8AFD6736}"/>
                </a:ext>
              </a:extLst>
            </p:cNvPr>
            <p:cNvSpPr/>
            <p:nvPr/>
          </p:nvSpPr>
          <p:spPr>
            <a:xfrm>
              <a:off x="5239844" y="2914147"/>
              <a:ext cx="814149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C8C748-1D38-0653-E562-33F83968D5A5}"/>
                </a:ext>
              </a:extLst>
            </p:cNvPr>
            <p:cNvSpPr txBox="1"/>
            <p:nvPr/>
          </p:nvSpPr>
          <p:spPr>
            <a:xfrm>
              <a:off x="4646472" y="2935553"/>
              <a:ext cx="624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ook" panose="02000503020000020003" pitchFamily="2" charset="0"/>
                </a:rPr>
                <a:t>…</a:t>
              </a: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09EF0A-469B-F979-9F40-DFFA0FACD6C3}"/>
              </a:ext>
            </a:extLst>
          </p:cNvPr>
          <p:cNvCxnSpPr/>
          <p:nvPr/>
        </p:nvCxnSpPr>
        <p:spPr>
          <a:xfrm flipV="1">
            <a:off x="6053993" y="1876033"/>
            <a:ext cx="636268" cy="574015"/>
          </a:xfrm>
          <a:prstGeom prst="line">
            <a:avLst/>
          </a:prstGeom>
          <a:ln w="28575">
            <a:solidFill>
              <a:srgbClr val="73737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AF5C1CB-E66C-ECEE-818A-1C0CDCE9E3AC}"/>
              </a:ext>
            </a:extLst>
          </p:cNvPr>
          <p:cNvGrpSpPr/>
          <p:nvPr/>
        </p:nvGrpSpPr>
        <p:grpSpPr>
          <a:xfrm>
            <a:off x="2356932" y="1940634"/>
            <a:ext cx="3696960" cy="1033230"/>
            <a:chOff x="2357033" y="1554776"/>
            <a:chExt cx="3696960" cy="103323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9D686C8-4324-C05D-2BB9-FFABA25F64CD}"/>
                </a:ext>
              </a:extLst>
            </p:cNvPr>
            <p:cNvGrpSpPr/>
            <p:nvPr/>
          </p:nvGrpSpPr>
          <p:grpSpPr>
            <a:xfrm>
              <a:off x="2357033" y="1916614"/>
              <a:ext cx="3696960" cy="671392"/>
              <a:chOff x="2357033" y="1916614"/>
              <a:chExt cx="3696960" cy="671392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ED39331-CA93-84BD-6556-1809B9055BEA}"/>
                  </a:ext>
                </a:extLst>
              </p:cNvPr>
              <p:cNvGrpSpPr/>
              <p:nvPr/>
            </p:nvGrpSpPr>
            <p:grpSpPr>
              <a:xfrm>
                <a:off x="3353131" y="1916614"/>
                <a:ext cx="2159920" cy="267546"/>
                <a:chOff x="4084651" y="3278633"/>
                <a:chExt cx="2159920" cy="267546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D679879-8841-529D-67E7-2D560A0C44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97297" y="3286087"/>
                  <a:ext cx="0" cy="2600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5F7BE463-6EA8-EAB8-5507-F9B4F1EDD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84651" y="3286087"/>
                  <a:ext cx="21599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032C1D23-AF3D-FB9C-C009-EC597503B8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95419" y="3286087"/>
                  <a:ext cx="0" cy="2600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BF044CC-B9A3-6741-0F95-A1D8502E99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32893" y="3278633"/>
                  <a:ext cx="0" cy="2600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Google Shape;34;p1">
                <a:extLst>
                  <a:ext uri="{FF2B5EF4-FFF2-40B4-BE49-F238E27FC236}">
                    <a16:creationId xmlns:a16="http://schemas.microsoft.com/office/drawing/2014/main" id="{7C0FE6C4-50D5-60A9-20E2-8F38C160A2B1}"/>
                  </a:ext>
                </a:extLst>
              </p:cNvPr>
              <p:cNvSpPr/>
              <p:nvPr/>
            </p:nvSpPr>
            <p:spPr>
              <a:xfrm>
                <a:off x="2357033" y="2060440"/>
                <a:ext cx="1206889" cy="520185"/>
              </a:xfrm>
              <a:prstGeom prst="rect">
                <a:avLst/>
              </a:prstGeom>
              <a:solidFill>
                <a:srgbClr val="E1D5C8"/>
              </a:solidFill>
              <a:ln w="28575" cap="flat" cmpd="sng">
                <a:solidFill>
                  <a:srgbClr val="796A5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796A5C"/>
                    </a:solidFill>
                    <a:latin typeface="Avenir Book" panose="02000503020000020003" pitchFamily="2" charset="0"/>
                    <a:ea typeface="+mj-ea"/>
                    <a:cs typeface="Belleza"/>
                    <a:sym typeface="Belleza"/>
                  </a:rPr>
                  <a:t>Flash Controller</a:t>
                </a:r>
                <a:endParaRPr lang="en-US" sz="1800" dirty="0">
                  <a:solidFill>
                    <a:srgbClr val="796A5C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61" name="Google Shape;34;p1">
                <a:extLst>
                  <a:ext uri="{FF2B5EF4-FFF2-40B4-BE49-F238E27FC236}">
                    <a16:creationId xmlns:a16="http://schemas.microsoft.com/office/drawing/2014/main" id="{1DBDEBCA-014A-BDBC-28D2-9F1800F0747A}"/>
                  </a:ext>
                </a:extLst>
              </p:cNvPr>
              <p:cNvSpPr/>
              <p:nvPr/>
            </p:nvSpPr>
            <p:spPr>
              <a:xfrm>
                <a:off x="3868244" y="2067821"/>
                <a:ext cx="814149" cy="520185"/>
              </a:xfrm>
              <a:prstGeom prst="rect">
                <a:avLst/>
              </a:prstGeom>
              <a:solidFill>
                <a:srgbClr val="DEDFE3"/>
              </a:solidFill>
              <a:ln w="28575" cap="flat" cmpd="sng">
                <a:solidFill>
                  <a:srgbClr val="73737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Flash</a:t>
                </a:r>
                <a:br>
                  <a:rPr lang="en-US" sz="1800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</a:br>
                <a:r>
                  <a:rPr lang="en-US" sz="1800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Chip</a:t>
                </a:r>
              </a:p>
            </p:txBody>
          </p:sp>
          <p:sp>
            <p:nvSpPr>
              <p:cNvPr id="65" name="Google Shape;34;p1">
                <a:extLst>
                  <a:ext uri="{FF2B5EF4-FFF2-40B4-BE49-F238E27FC236}">
                    <a16:creationId xmlns:a16="http://schemas.microsoft.com/office/drawing/2014/main" id="{72B18AEA-D0C6-7F06-BACA-43BEB339BDD0}"/>
                  </a:ext>
                </a:extLst>
              </p:cNvPr>
              <p:cNvSpPr/>
              <p:nvPr/>
            </p:nvSpPr>
            <p:spPr>
              <a:xfrm>
                <a:off x="5239844" y="2067821"/>
                <a:ext cx="814149" cy="520185"/>
              </a:xfrm>
              <a:prstGeom prst="rect">
                <a:avLst/>
              </a:prstGeom>
              <a:solidFill>
                <a:srgbClr val="DEDFE3"/>
              </a:solidFill>
              <a:ln w="28575" cap="flat" cmpd="sng">
                <a:solidFill>
                  <a:srgbClr val="73737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Flash</a:t>
                </a:r>
                <a:b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</a:br>
                <a: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Chip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45B4311-A0B8-408D-36C4-5619F79228A3}"/>
                  </a:ext>
                </a:extLst>
              </p:cNvPr>
              <p:cNvSpPr txBox="1"/>
              <p:nvPr/>
            </p:nvSpPr>
            <p:spPr>
              <a:xfrm>
                <a:off x="4646472" y="2089227"/>
                <a:ext cx="624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Book" panose="02000503020000020003" pitchFamily="2" charset="0"/>
                  </a:rPr>
                  <a:t>…</a:t>
                </a:r>
              </a:p>
            </p:txBody>
          </p:sp>
        </p:grpSp>
        <p:sp>
          <p:nvSpPr>
            <p:cNvPr id="58" name="Google Shape;45;p1">
              <a:extLst>
                <a:ext uri="{FF2B5EF4-FFF2-40B4-BE49-F238E27FC236}">
                  <a16:creationId xmlns:a16="http://schemas.microsoft.com/office/drawing/2014/main" id="{81006DA5-55CA-3F70-83F5-17810E375527}"/>
                </a:ext>
              </a:extLst>
            </p:cNvPr>
            <p:cNvSpPr txBox="1"/>
            <p:nvPr/>
          </p:nvSpPr>
          <p:spPr>
            <a:xfrm>
              <a:off x="4105428" y="1554776"/>
              <a:ext cx="1072735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Channel</a:t>
              </a:r>
              <a:endParaRPr lang="en-US" sz="1800" dirty="0">
                <a:latin typeface="Avenir Book" panose="02000503020000020003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2A9FA2-4233-4724-AA36-1E853D6D5273}"/>
              </a:ext>
            </a:extLst>
          </p:cNvPr>
          <p:cNvGrpSpPr/>
          <p:nvPr/>
        </p:nvGrpSpPr>
        <p:grpSpPr>
          <a:xfrm>
            <a:off x="6690261" y="1876033"/>
            <a:ext cx="1653533" cy="1946852"/>
            <a:chOff x="6690261" y="1876033"/>
            <a:chExt cx="1653533" cy="1946852"/>
          </a:xfrm>
        </p:grpSpPr>
        <p:sp>
          <p:nvSpPr>
            <p:cNvPr id="50" name="Google Shape;34;p1">
              <a:extLst>
                <a:ext uri="{FF2B5EF4-FFF2-40B4-BE49-F238E27FC236}">
                  <a16:creationId xmlns:a16="http://schemas.microsoft.com/office/drawing/2014/main" id="{218E8D93-8733-C844-7464-61149D2634F3}"/>
                </a:ext>
              </a:extLst>
            </p:cNvPr>
            <p:cNvSpPr/>
            <p:nvPr/>
          </p:nvSpPr>
          <p:spPr>
            <a:xfrm>
              <a:off x="6690261" y="1876033"/>
              <a:ext cx="1653533" cy="1946852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b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 </a:t>
              </a:r>
            </a:p>
          </p:txBody>
        </p:sp>
        <p:sp>
          <p:nvSpPr>
            <p:cNvPr id="52" name="Google Shape;34;p1">
              <a:extLst>
                <a:ext uri="{FF2B5EF4-FFF2-40B4-BE49-F238E27FC236}">
                  <a16:creationId xmlns:a16="http://schemas.microsoft.com/office/drawing/2014/main" id="{5211D2C0-2A81-59E4-00F2-1281748547C4}"/>
                </a:ext>
              </a:extLst>
            </p:cNvPr>
            <p:cNvSpPr/>
            <p:nvPr/>
          </p:nvSpPr>
          <p:spPr>
            <a:xfrm>
              <a:off x="6794001" y="1994068"/>
              <a:ext cx="1446051" cy="318480"/>
            </a:xfrm>
            <a:prstGeom prst="rect">
              <a:avLst/>
            </a:prstGeom>
            <a:solidFill>
              <a:srgbClr val="FFEBCD"/>
            </a:solidFill>
            <a:ln w="28575" cap="flat" cmpd="sng">
              <a:solidFill>
                <a:srgbClr val="E28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E28700"/>
                  </a:solidFill>
                  <a:latin typeface="Avenir Book" panose="02000503020000020003" pitchFamily="2" charset="0"/>
                </a:rPr>
                <a:t>Flash Die</a:t>
              </a:r>
            </a:p>
          </p:txBody>
        </p:sp>
        <p:sp>
          <p:nvSpPr>
            <p:cNvPr id="53" name="Google Shape;34;p1">
              <a:extLst>
                <a:ext uri="{FF2B5EF4-FFF2-40B4-BE49-F238E27FC236}">
                  <a16:creationId xmlns:a16="http://schemas.microsoft.com/office/drawing/2014/main" id="{D27661E9-35E6-6DE8-3ED4-0550D8FA67E5}"/>
                </a:ext>
              </a:extLst>
            </p:cNvPr>
            <p:cNvSpPr/>
            <p:nvPr/>
          </p:nvSpPr>
          <p:spPr>
            <a:xfrm>
              <a:off x="6791173" y="2373138"/>
              <a:ext cx="1446051" cy="318480"/>
            </a:xfrm>
            <a:prstGeom prst="rect">
              <a:avLst/>
            </a:prstGeom>
            <a:solidFill>
              <a:srgbClr val="FFEBCD"/>
            </a:solidFill>
            <a:ln w="28575" cap="flat" cmpd="sng">
              <a:solidFill>
                <a:srgbClr val="E28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E28700"/>
                  </a:solidFill>
                  <a:latin typeface="Avenir Book" panose="02000503020000020003" pitchFamily="2" charset="0"/>
                </a:rPr>
                <a:t>Flash Die</a:t>
              </a:r>
            </a:p>
          </p:txBody>
        </p:sp>
        <p:sp>
          <p:nvSpPr>
            <p:cNvPr id="54" name="Google Shape;34;p1">
              <a:extLst>
                <a:ext uri="{FF2B5EF4-FFF2-40B4-BE49-F238E27FC236}">
                  <a16:creationId xmlns:a16="http://schemas.microsoft.com/office/drawing/2014/main" id="{497A8C19-3953-8B48-59B2-AD1583328BF0}"/>
                </a:ext>
              </a:extLst>
            </p:cNvPr>
            <p:cNvSpPr/>
            <p:nvPr/>
          </p:nvSpPr>
          <p:spPr>
            <a:xfrm>
              <a:off x="6791173" y="3368907"/>
              <a:ext cx="1446051" cy="318480"/>
            </a:xfrm>
            <a:prstGeom prst="rect">
              <a:avLst/>
            </a:prstGeom>
            <a:solidFill>
              <a:srgbClr val="FFEBCD"/>
            </a:solidFill>
            <a:ln w="28575" cap="flat" cmpd="sng">
              <a:solidFill>
                <a:srgbClr val="E28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E28700"/>
                  </a:solidFill>
                  <a:latin typeface="Avenir Book" panose="02000503020000020003" pitchFamily="2" charset="0"/>
                </a:rPr>
                <a:t>Flash Die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677D10B-7BDB-D90E-4159-478A2A80E47A}"/>
                </a:ext>
              </a:extLst>
            </p:cNvPr>
            <p:cNvSpPr txBox="1"/>
            <p:nvPr/>
          </p:nvSpPr>
          <p:spPr>
            <a:xfrm rot="5400000">
              <a:off x="7298028" y="3040954"/>
              <a:ext cx="624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ook" panose="02000503020000020003" pitchFamily="2" charset="0"/>
                </a:rPr>
                <a:t>…</a:t>
              </a:r>
            </a:p>
          </p:txBody>
        </p:sp>
        <p:sp>
          <p:nvSpPr>
            <p:cNvPr id="73" name="Google Shape;34;p1">
              <a:extLst>
                <a:ext uri="{FF2B5EF4-FFF2-40B4-BE49-F238E27FC236}">
                  <a16:creationId xmlns:a16="http://schemas.microsoft.com/office/drawing/2014/main" id="{D4677C25-57EA-E802-D965-3C3A6649762C}"/>
                </a:ext>
              </a:extLst>
            </p:cNvPr>
            <p:cNvSpPr/>
            <p:nvPr/>
          </p:nvSpPr>
          <p:spPr>
            <a:xfrm>
              <a:off x="6791173" y="2765938"/>
              <a:ext cx="1446051" cy="318480"/>
            </a:xfrm>
            <a:prstGeom prst="rect">
              <a:avLst/>
            </a:prstGeom>
            <a:solidFill>
              <a:srgbClr val="FFEBCD"/>
            </a:solidFill>
            <a:ln w="28575" cap="flat" cmpd="sng">
              <a:solidFill>
                <a:srgbClr val="E28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E28700"/>
                  </a:solidFill>
                  <a:latin typeface="Avenir Book" panose="02000503020000020003" pitchFamily="2" charset="0"/>
                </a:rPr>
                <a:t>Flash Die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CADA5CA-2223-E8BC-E666-8BDC90FFA43B}"/>
              </a:ext>
            </a:extLst>
          </p:cNvPr>
          <p:cNvCxnSpPr>
            <a:cxnSpLocks/>
          </p:cNvCxnSpPr>
          <p:nvPr/>
        </p:nvCxnSpPr>
        <p:spPr>
          <a:xfrm flipH="1" flipV="1">
            <a:off x="8240052" y="3692846"/>
            <a:ext cx="136308" cy="485392"/>
          </a:xfrm>
          <a:prstGeom prst="line">
            <a:avLst/>
          </a:prstGeom>
          <a:ln w="28575">
            <a:solidFill>
              <a:srgbClr val="5273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2;p1">
            <a:extLst>
              <a:ext uri="{FF2B5EF4-FFF2-40B4-BE49-F238E27FC236}">
                <a16:creationId xmlns:a16="http://schemas.microsoft.com/office/drawing/2014/main" id="{25D992CF-D553-2760-12E2-2C513C71E159}"/>
              </a:ext>
            </a:extLst>
          </p:cNvPr>
          <p:cNvSpPr/>
          <p:nvPr/>
        </p:nvSpPr>
        <p:spPr>
          <a:xfrm>
            <a:off x="534872" y="1606494"/>
            <a:ext cx="3167994" cy="422500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0" rIns="540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2738A"/>
                </a:solidFill>
                <a:latin typeface="Avenir Book" panose="02000503020000020003" pitchFamily="2" charset="0"/>
              </a:rPr>
              <a:t>DRAM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D75E71B-8CDA-3B30-1F2C-3772B6AD3365}"/>
              </a:ext>
            </a:extLst>
          </p:cNvPr>
          <p:cNvGrpSpPr/>
          <p:nvPr/>
        </p:nvGrpSpPr>
        <p:grpSpPr>
          <a:xfrm>
            <a:off x="5239844" y="4178238"/>
            <a:ext cx="3136516" cy="2193010"/>
            <a:chOff x="5239844" y="4178238"/>
            <a:chExt cx="3136516" cy="2193010"/>
          </a:xfrm>
        </p:grpSpPr>
        <p:sp>
          <p:nvSpPr>
            <p:cNvPr id="71" name="Google Shape;34;p1">
              <a:extLst>
                <a:ext uri="{FF2B5EF4-FFF2-40B4-BE49-F238E27FC236}">
                  <a16:creationId xmlns:a16="http://schemas.microsoft.com/office/drawing/2014/main" id="{25709D8B-56E1-A0D9-F64E-BCCBE7C121CA}"/>
                </a:ext>
              </a:extLst>
            </p:cNvPr>
            <p:cNvSpPr/>
            <p:nvPr/>
          </p:nvSpPr>
          <p:spPr>
            <a:xfrm>
              <a:off x="5239844" y="4178238"/>
              <a:ext cx="3136516" cy="2193010"/>
            </a:xfrm>
            <a:prstGeom prst="rect">
              <a:avLst/>
            </a:prstGeom>
            <a:solidFill>
              <a:srgbClr val="FFEBCD"/>
            </a:solidFill>
            <a:ln w="28575" cap="flat" cmpd="sng">
              <a:solidFill>
                <a:srgbClr val="E28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52738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72" name="Google Shape;34;p1">
              <a:extLst>
                <a:ext uri="{FF2B5EF4-FFF2-40B4-BE49-F238E27FC236}">
                  <a16:creationId xmlns:a16="http://schemas.microsoft.com/office/drawing/2014/main" id="{480733AC-AD96-24E9-85CD-4DABEC9BCD61}"/>
                </a:ext>
              </a:extLst>
            </p:cNvPr>
            <p:cNvSpPr/>
            <p:nvPr/>
          </p:nvSpPr>
          <p:spPr>
            <a:xfrm>
              <a:off x="5351333" y="4290543"/>
              <a:ext cx="1388460" cy="1223962"/>
            </a:xfrm>
            <a:prstGeom prst="rect">
              <a:avLst/>
            </a:prstGeom>
            <a:solidFill>
              <a:srgbClr val="879198"/>
            </a:solidFill>
            <a:ln w="28575" cap="flat" cmpd="sng">
              <a:solidFill>
                <a:srgbClr val="3B444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rgbClr val="3B444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74" name="Google Shape;34;p1">
              <a:extLst>
                <a:ext uri="{FF2B5EF4-FFF2-40B4-BE49-F238E27FC236}">
                  <a16:creationId xmlns:a16="http://schemas.microsoft.com/office/drawing/2014/main" id="{EDCDE481-CD99-D275-5E2A-EE39EE29FA30}"/>
                </a:ext>
              </a:extLst>
            </p:cNvPr>
            <p:cNvSpPr/>
            <p:nvPr/>
          </p:nvSpPr>
          <p:spPr>
            <a:xfrm>
              <a:off x="6886212" y="4290542"/>
              <a:ext cx="1388460" cy="1223961"/>
            </a:xfrm>
            <a:prstGeom prst="rect">
              <a:avLst/>
            </a:prstGeom>
            <a:solidFill>
              <a:srgbClr val="879198"/>
            </a:solidFill>
            <a:ln w="28575" cap="flat" cmpd="sng">
              <a:solidFill>
                <a:srgbClr val="3B444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rgbClr val="3B444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75" name="Google Shape;21;p1">
              <a:extLst>
                <a:ext uri="{FF2B5EF4-FFF2-40B4-BE49-F238E27FC236}">
                  <a16:creationId xmlns:a16="http://schemas.microsoft.com/office/drawing/2014/main" id="{6187FCAF-2C57-F046-18F6-6D959A93E4D7}"/>
                </a:ext>
              </a:extLst>
            </p:cNvPr>
            <p:cNvSpPr/>
            <p:nvPr/>
          </p:nvSpPr>
          <p:spPr>
            <a:xfrm>
              <a:off x="5459448" y="4386082"/>
              <a:ext cx="1188888" cy="30743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 dirty="0">
                  <a:solidFill>
                    <a:srgbClr val="7A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C8A3B57-8BCE-0D89-E5A9-A1E935285B40}"/>
                </a:ext>
              </a:extLst>
            </p:cNvPr>
            <p:cNvSpPr txBox="1"/>
            <p:nvPr/>
          </p:nvSpPr>
          <p:spPr>
            <a:xfrm>
              <a:off x="5526321" y="5166136"/>
              <a:ext cx="108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EDFE3"/>
                  </a:solidFill>
                  <a:latin typeface="Avenir Book" panose="02000503020000020003" pitchFamily="2" charset="0"/>
                </a:rPr>
                <a:t>Plane #0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054CB92-ECFE-0EDB-4494-23CD34E5DE0C}"/>
                </a:ext>
              </a:extLst>
            </p:cNvPr>
            <p:cNvSpPr txBox="1"/>
            <p:nvPr/>
          </p:nvSpPr>
          <p:spPr>
            <a:xfrm>
              <a:off x="7021016" y="5166136"/>
              <a:ext cx="108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EDFE3"/>
                  </a:solidFill>
                  <a:latin typeface="Avenir Book" panose="02000503020000020003" pitchFamily="2" charset="0"/>
                </a:rPr>
                <a:t>Plane #1</a:t>
              </a:r>
            </a:p>
          </p:txBody>
        </p:sp>
        <p:sp>
          <p:nvSpPr>
            <p:cNvPr id="78" name="Google Shape;34;p1">
              <a:extLst>
                <a:ext uri="{FF2B5EF4-FFF2-40B4-BE49-F238E27FC236}">
                  <a16:creationId xmlns:a16="http://schemas.microsoft.com/office/drawing/2014/main" id="{57A4FD06-B5DB-3E24-1355-1BB03ED06BE7}"/>
                </a:ext>
              </a:extLst>
            </p:cNvPr>
            <p:cNvSpPr/>
            <p:nvPr/>
          </p:nvSpPr>
          <p:spPr>
            <a:xfrm>
              <a:off x="5359763" y="5582321"/>
              <a:ext cx="1380030" cy="294622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 Buffer</a:t>
              </a: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79" name="Google Shape;34;p1">
              <a:extLst>
                <a:ext uri="{FF2B5EF4-FFF2-40B4-BE49-F238E27FC236}">
                  <a16:creationId xmlns:a16="http://schemas.microsoft.com/office/drawing/2014/main" id="{E259BB2A-B7A4-5194-3526-9F206A3608EF}"/>
                </a:ext>
              </a:extLst>
            </p:cNvPr>
            <p:cNvSpPr/>
            <p:nvPr/>
          </p:nvSpPr>
          <p:spPr>
            <a:xfrm>
              <a:off x="6894642" y="5582321"/>
              <a:ext cx="1380030" cy="294622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 Buffer</a:t>
              </a: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80" name="Google Shape;34;p1">
              <a:extLst>
                <a:ext uri="{FF2B5EF4-FFF2-40B4-BE49-F238E27FC236}">
                  <a16:creationId xmlns:a16="http://schemas.microsoft.com/office/drawing/2014/main" id="{DDB3CE89-2836-8744-DAF8-89993519C971}"/>
                </a:ext>
              </a:extLst>
            </p:cNvPr>
            <p:cNvSpPr/>
            <p:nvPr/>
          </p:nvSpPr>
          <p:spPr>
            <a:xfrm>
              <a:off x="5368593" y="5944759"/>
              <a:ext cx="2906079" cy="313539"/>
            </a:xfrm>
            <a:prstGeom prst="rect">
              <a:avLst/>
            </a:prstGeom>
            <a:solidFill>
              <a:srgbClr val="C4D7FE"/>
            </a:solidFill>
            <a:ln w="28575" cap="flat" cmpd="sng">
              <a:solidFill>
                <a:srgbClr val="316C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Peripheral Logic</a:t>
              </a:r>
            </a:p>
          </p:txBody>
        </p:sp>
        <p:sp>
          <p:nvSpPr>
            <p:cNvPr id="81" name="Google Shape;21;p1">
              <a:extLst>
                <a:ext uri="{FF2B5EF4-FFF2-40B4-BE49-F238E27FC236}">
                  <a16:creationId xmlns:a16="http://schemas.microsoft.com/office/drawing/2014/main" id="{D3E618E6-237B-2362-2DAA-0F9F40691386}"/>
                </a:ext>
              </a:extLst>
            </p:cNvPr>
            <p:cNvSpPr/>
            <p:nvPr/>
          </p:nvSpPr>
          <p:spPr>
            <a:xfrm>
              <a:off x="6985998" y="4392425"/>
              <a:ext cx="1188888" cy="30743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 dirty="0">
                  <a:solidFill>
                    <a:srgbClr val="7A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</a:t>
              </a:r>
            </a:p>
          </p:txBody>
        </p:sp>
        <p:sp>
          <p:nvSpPr>
            <p:cNvPr id="22" name="Google Shape;21;p1">
              <a:extLst>
                <a:ext uri="{FF2B5EF4-FFF2-40B4-BE49-F238E27FC236}">
                  <a16:creationId xmlns:a16="http://schemas.microsoft.com/office/drawing/2014/main" id="{8A2FA2DB-9551-4F1B-6657-803EBDA19BA3}"/>
                </a:ext>
              </a:extLst>
            </p:cNvPr>
            <p:cNvSpPr/>
            <p:nvPr/>
          </p:nvSpPr>
          <p:spPr>
            <a:xfrm>
              <a:off x="5459448" y="4833335"/>
              <a:ext cx="1188888" cy="30743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 dirty="0">
                  <a:solidFill>
                    <a:srgbClr val="7A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</a:t>
              </a:r>
            </a:p>
          </p:txBody>
        </p:sp>
        <p:sp>
          <p:nvSpPr>
            <p:cNvPr id="23" name="Google Shape;21;p1">
              <a:extLst>
                <a:ext uri="{FF2B5EF4-FFF2-40B4-BE49-F238E27FC236}">
                  <a16:creationId xmlns:a16="http://schemas.microsoft.com/office/drawing/2014/main" id="{0D57EFA3-DE21-D29D-3C02-F561A2247447}"/>
                </a:ext>
              </a:extLst>
            </p:cNvPr>
            <p:cNvSpPr/>
            <p:nvPr/>
          </p:nvSpPr>
          <p:spPr>
            <a:xfrm>
              <a:off x="6985998" y="4833335"/>
              <a:ext cx="1188888" cy="30743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 dirty="0">
                  <a:solidFill>
                    <a:srgbClr val="7A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</a:t>
              </a:r>
            </a:p>
          </p:txBody>
        </p:sp>
      </p:grp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3609ACF-B664-196F-F83D-283A65FF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8298" y="6490492"/>
            <a:ext cx="4427556" cy="204298"/>
          </a:xfrm>
        </p:spPr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AF1F0BE-AC28-B76E-C02D-E4DEF446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16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4FB9E07-48E4-079C-070E-85B3BE3C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3172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REIS: Overview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2B40BDD-8E08-C98A-BBE0-E4FD08EF4EB4}"/>
              </a:ext>
            </a:extLst>
          </p:cNvPr>
          <p:cNvCxnSpPr>
            <a:cxnSpLocks/>
          </p:cNvCxnSpPr>
          <p:nvPr/>
        </p:nvCxnSpPr>
        <p:spPr>
          <a:xfrm flipV="1">
            <a:off x="5239743" y="3696002"/>
            <a:ext cx="1554258" cy="482236"/>
          </a:xfrm>
          <a:prstGeom prst="line">
            <a:avLst/>
          </a:prstGeom>
          <a:ln w="28575">
            <a:solidFill>
              <a:srgbClr val="5273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95F138-6D62-E6C8-DA5C-56D7C1C062E8}"/>
              </a:ext>
            </a:extLst>
          </p:cNvPr>
          <p:cNvGrpSpPr/>
          <p:nvPr/>
        </p:nvGrpSpPr>
        <p:grpSpPr>
          <a:xfrm>
            <a:off x="587829" y="4514760"/>
            <a:ext cx="4871619" cy="632355"/>
            <a:chOff x="587829" y="4514760"/>
            <a:chExt cx="4871619" cy="6323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9E03AF6-2764-36F4-F556-99EA50AA300C}"/>
                </a:ext>
              </a:extLst>
            </p:cNvPr>
            <p:cNvGrpSpPr/>
            <p:nvPr/>
          </p:nvGrpSpPr>
          <p:grpSpPr>
            <a:xfrm>
              <a:off x="587829" y="4514760"/>
              <a:ext cx="3919367" cy="483545"/>
              <a:chOff x="762926" y="4694467"/>
              <a:chExt cx="3919367" cy="483545"/>
            </a:xfrm>
          </p:grpSpPr>
          <p:sp>
            <p:nvSpPr>
              <p:cNvPr id="6" name="Google Shape;34;p1">
                <a:extLst>
                  <a:ext uri="{FF2B5EF4-FFF2-40B4-BE49-F238E27FC236}">
                    <a16:creationId xmlns:a16="http://schemas.microsoft.com/office/drawing/2014/main" id="{79CBD571-0DCB-A527-C390-86C0DF4C830F}"/>
                  </a:ext>
                </a:extLst>
              </p:cNvPr>
              <p:cNvSpPr/>
              <p:nvPr/>
            </p:nvSpPr>
            <p:spPr>
              <a:xfrm>
                <a:off x="762926" y="4694467"/>
                <a:ext cx="3919367" cy="483545"/>
              </a:xfrm>
              <a:prstGeom prst="rect">
                <a:avLst/>
              </a:prstGeom>
              <a:solidFill>
                <a:srgbClr val="E1D5C8"/>
              </a:solidFill>
              <a:ln w="28575" cap="flat" cmpd="sng">
                <a:solidFill>
                  <a:srgbClr val="796A5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solidFill>
                    <a:srgbClr val="796A5C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7" name="Google Shape;34;p1">
                <a:extLst>
                  <a:ext uri="{FF2B5EF4-FFF2-40B4-BE49-F238E27FC236}">
                    <a16:creationId xmlns:a16="http://schemas.microsoft.com/office/drawing/2014/main" id="{7E325E8E-BCE0-58A3-2217-E1BBC5E70A93}"/>
                  </a:ext>
                </a:extLst>
              </p:cNvPr>
              <p:cNvSpPr/>
              <p:nvPr/>
            </p:nvSpPr>
            <p:spPr>
              <a:xfrm>
                <a:off x="869328" y="4763248"/>
                <a:ext cx="2110241" cy="353540"/>
              </a:xfrm>
              <a:prstGeom prst="rect">
                <a:avLst/>
              </a:prstGeom>
              <a:solidFill>
                <a:srgbClr val="DEDFE3"/>
              </a:solidFill>
              <a:ln w="28575" cap="flat" cmpd="sng">
                <a:solidFill>
                  <a:srgbClr val="73737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User Data</a:t>
                </a:r>
                <a:endParaRPr lang="en-US" sz="1800" dirty="0">
                  <a:solidFill>
                    <a:srgbClr val="737373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11" name="Google Shape;34;p1">
                <a:extLst>
                  <a:ext uri="{FF2B5EF4-FFF2-40B4-BE49-F238E27FC236}">
                    <a16:creationId xmlns:a16="http://schemas.microsoft.com/office/drawing/2014/main" id="{89F69E50-2A11-2833-A64C-B855BCE24D00}"/>
                  </a:ext>
                </a:extLst>
              </p:cNvPr>
              <p:cNvSpPr/>
              <p:nvPr/>
            </p:nvSpPr>
            <p:spPr>
              <a:xfrm>
                <a:off x="3079355" y="4764722"/>
                <a:ext cx="1492645" cy="353540"/>
              </a:xfrm>
              <a:prstGeom prst="rect">
                <a:avLst/>
              </a:prstGeom>
              <a:solidFill>
                <a:srgbClr val="879198"/>
              </a:solidFill>
              <a:ln w="28575" cap="flat" cmpd="sng">
                <a:solidFill>
                  <a:srgbClr val="3B444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3B444A"/>
                    </a:solidFill>
                    <a:latin typeface="Avenir Book" panose="02000503020000020003" pitchFamily="2" charset="0"/>
                  </a:rPr>
                  <a:t>Out-of-Band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FE7C01-32BA-68AD-B828-45A4DCC35789}"/>
                </a:ext>
              </a:extLst>
            </p:cNvPr>
            <p:cNvCxnSpPr>
              <a:cxnSpLocks/>
            </p:cNvCxnSpPr>
            <p:nvPr/>
          </p:nvCxnSpPr>
          <p:spPr>
            <a:xfrm>
              <a:off x="4523260" y="4516702"/>
              <a:ext cx="936188" cy="318575"/>
            </a:xfrm>
            <a:prstGeom prst="line">
              <a:avLst/>
            </a:prstGeom>
            <a:ln w="28575">
              <a:solidFill>
                <a:srgbClr val="52738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3A9D20-BC52-A105-82B0-D647B29BBB98}"/>
                </a:ext>
              </a:extLst>
            </p:cNvPr>
            <p:cNvCxnSpPr>
              <a:cxnSpLocks/>
            </p:cNvCxnSpPr>
            <p:nvPr/>
          </p:nvCxnSpPr>
          <p:spPr>
            <a:xfrm>
              <a:off x="4514046" y="5004235"/>
              <a:ext cx="945402" cy="142880"/>
            </a:xfrm>
            <a:prstGeom prst="line">
              <a:avLst/>
            </a:prstGeom>
            <a:ln w="28575">
              <a:solidFill>
                <a:srgbClr val="52738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996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97F97-CAFE-4A01-A0C7-F3EF57362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E9A78D5-334D-7FBF-3C73-3821EE444816}"/>
              </a:ext>
            </a:extLst>
          </p:cNvPr>
          <p:cNvGrpSpPr/>
          <p:nvPr/>
        </p:nvGrpSpPr>
        <p:grpSpPr>
          <a:xfrm>
            <a:off x="5239844" y="3727134"/>
            <a:ext cx="3136516" cy="2193010"/>
            <a:chOff x="5239844" y="4178238"/>
            <a:chExt cx="3136516" cy="2193010"/>
          </a:xfrm>
        </p:grpSpPr>
        <p:sp>
          <p:nvSpPr>
            <p:cNvPr id="71" name="Google Shape;34;p1">
              <a:extLst>
                <a:ext uri="{FF2B5EF4-FFF2-40B4-BE49-F238E27FC236}">
                  <a16:creationId xmlns:a16="http://schemas.microsoft.com/office/drawing/2014/main" id="{8F316032-8481-DAEF-72BC-405EA6E35BE8}"/>
                </a:ext>
              </a:extLst>
            </p:cNvPr>
            <p:cNvSpPr/>
            <p:nvPr/>
          </p:nvSpPr>
          <p:spPr>
            <a:xfrm>
              <a:off x="5239844" y="4178238"/>
              <a:ext cx="3136516" cy="2193010"/>
            </a:xfrm>
            <a:prstGeom prst="rect">
              <a:avLst/>
            </a:prstGeom>
            <a:solidFill>
              <a:srgbClr val="FFEBCD"/>
            </a:solidFill>
            <a:ln w="28575" cap="flat" cmpd="sng">
              <a:solidFill>
                <a:srgbClr val="E28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52738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72" name="Google Shape;34;p1">
              <a:extLst>
                <a:ext uri="{FF2B5EF4-FFF2-40B4-BE49-F238E27FC236}">
                  <a16:creationId xmlns:a16="http://schemas.microsoft.com/office/drawing/2014/main" id="{4C39E810-9420-1D9A-9F55-A61D0297C125}"/>
                </a:ext>
              </a:extLst>
            </p:cNvPr>
            <p:cNvSpPr/>
            <p:nvPr/>
          </p:nvSpPr>
          <p:spPr>
            <a:xfrm>
              <a:off x="5351333" y="4290543"/>
              <a:ext cx="1388460" cy="1223962"/>
            </a:xfrm>
            <a:prstGeom prst="rect">
              <a:avLst/>
            </a:prstGeom>
            <a:solidFill>
              <a:srgbClr val="879198"/>
            </a:solidFill>
            <a:ln w="28575" cap="flat" cmpd="sng">
              <a:solidFill>
                <a:srgbClr val="3B444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rgbClr val="3B444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74" name="Google Shape;34;p1">
              <a:extLst>
                <a:ext uri="{FF2B5EF4-FFF2-40B4-BE49-F238E27FC236}">
                  <a16:creationId xmlns:a16="http://schemas.microsoft.com/office/drawing/2014/main" id="{B8F51BB4-2464-34C0-A15D-E2EE500D8A78}"/>
                </a:ext>
              </a:extLst>
            </p:cNvPr>
            <p:cNvSpPr/>
            <p:nvPr/>
          </p:nvSpPr>
          <p:spPr>
            <a:xfrm>
              <a:off x="6886212" y="4290542"/>
              <a:ext cx="1388460" cy="1223961"/>
            </a:xfrm>
            <a:prstGeom prst="rect">
              <a:avLst/>
            </a:prstGeom>
            <a:solidFill>
              <a:srgbClr val="879198"/>
            </a:solidFill>
            <a:ln w="28575" cap="flat" cmpd="sng">
              <a:solidFill>
                <a:srgbClr val="3B444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rgbClr val="3B444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75" name="Google Shape;21;p1">
              <a:extLst>
                <a:ext uri="{FF2B5EF4-FFF2-40B4-BE49-F238E27FC236}">
                  <a16:creationId xmlns:a16="http://schemas.microsoft.com/office/drawing/2014/main" id="{3EC599E9-C6C7-EF71-69E7-B0781CE631B1}"/>
                </a:ext>
              </a:extLst>
            </p:cNvPr>
            <p:cNvSpPr/>
            <p:nvPr/>
          </p:nvSpPr>
          <p:spPr>
            <a:xfrm>
              <a:off x="5459448" y="4386082"/>
              <a:ext cx="1188888" cy="30743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 dirty="0">
                  <a:solidFill>
                    <a:srgbClr val="7A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028C65C-E6D9-897C-4F1A-5788532420E6}"/>
                </a:ext>
              </a:extLst>
            </p:cNvPr>
            <p:cNvSpPr txBox="1"/>
            <p:nvPr/>
          </p:nvSpPr>
          <p:spPr>
            <a:xfrm>
              <a:off x="5526321" y="5166136"/>
              <a:ext cx="108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EDFE3"/>
                  </a:solidFill>
                  <a:latin typeface="Avenir Book" panose="02000503020000020003" pitchFamily="2" charset="0"/>
                </a:rPr>
                <a:t>Plane #0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D8AD55F-2A37-7879-7BB0-C3B4F2EF6798}"/>
                </a:ext>
              </a:extLst>
            </p:cNvPr>
            <p:cNvSpPr txBox="1"/>
            <p:nvPr/>
          </p:nvSpPr>
          <p:spPr>
            <a:xfrm>
              <a:off x="7021016" y="5166136"/>
              <a:ext cx="108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EDFE3"/>
                  </a:solidFill>
                  <a:latin typeface="Avenir Book" panose="02000503020000020003" pitchFamily="2" charset="0"/>
                </a:rPr>
                <a:t>Plane #1</a:t>
              </a:r>
            </a:p>
          </p:txBody>
        </p:sp>
        <p:sp>
          <p:nvSpPr>
            <p:cNvPr id="78" name="Google Shape;34;p1">
              <a:extLst>
                <a:ext uri="{FF2B5EF4-FFF2-40B4-BE49-F238E27FC236}">
                  <a16:creationId xmlns:a16="http://schemas.microsoft.com/office/drawing/2014/main" id="{E9903B05-7EAE-FBB8-A97D-A85824088798}"/>
                </a:ext>
              </a:extLst>
            </p:cNvPr>
            <p:cNvSpPr/>
            <p:nvPr/>
          </p:nvSpPr>
          <p:spPr>
            <a:xfrm>
              <a:off x="5359763" y="5582321"/>
              <a:ext cx="1380030" cy="294622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 Buffer</a:t>
              </a: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79" name="Google Shape;34;p1">
              <a:extLst>
                <a:ext uri="{FF2B5EF4-FFF2-40B4-BE49-F238E27FC236}">
                  <a16:creationId xmlns:a16="http://schemas.microsoft.com/office/drawing/2014/main" id="{DC24C8AA-5CA1-E89B-33C4-C46AAFB4832E}"/>
                </a:ext>
              </a:extLst>
            </p:cNvPr>
            <p:cNvSpPr/>
            <p:nvPr/>
          </p:nvSpPr>
          <p:spPr>
            <a:xfrm>
              <a:off x="6894642" y="5582321"/>
              <a:ext cx="1380030" cy="294622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 Buffer</a:t>
              </a: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80" name="Google Shape;34;p1">
              <a:extLst>
                <a:ext uri="{FF2B5EF4-FFF2-40B4-BE49-F238E27FC236}">
                  <a16:creationId xmlns:a16="http://schemas.microsoft.com/office/drawing/2014/main" id="{F9246652-F3A9-8CF2-404D-932E32F7D500}"/>
                </a:ext>
              </a:extLst>
            </p:cNvPr>
            <p:cNvSpPr/>
            <p:nvPr/>
          </p:nvSpPr>
          <p:spPr>
            <a:xfrm>
              <a:off x="5368593" y="5944759"/>
              <a:ext cx="2906079" cy="313539"/>
            </a:xfrm>
            <a:prstGeom prst="rect">
              <a:avLst/>
            </a:prstGeom>
            <a:solidFill>
              <a:srgbClr val="C4D7FE"/>
            </a:solidFill>
            <a:ln w="28575" cap="flat" cmpd="sng">
              <a:solidFill>
                <a:srgbClr val="316C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Peripheral Logic</a:t>
              </a:r>
            </a:p>
          </p:txBody>
        </p:sp>
        <p:sp>
          <p:nvSpPr>
            <p:cNvPr id="81" name="Google Shape;21;p1">
              <a:extLst>
                <a:ext uri="{FF2B5EF4-FFF2-40B4-BE49-F238E27FC236}">
                  <a16:creationId xmlns:a16="http://schemas.microsoft.com/office/drawing/2014/main" id="{E177211B-6825-AB4C-D019-AE349988EEBF}"/>
                </a:ext>
              </a:extLst>
            </p:cNvPr>
            <p:cNvSpPr/>
            <p:nvPr/>
          </p:nvSpPr>
          <p:spPr>
            <a:xfrm>
              <a:off x="6985998" y="4392425"/>
              <a:ext cx="1188888" cy="30743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 dirty="0">
                  <a:solidFill>
                    <a:srgbClr val="7A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</a:t>
              </a:r>
            </a:p>
          </p:txBody>
        </p:sp>
        <p:sp>
          <p:nvSpPr>
            <p:cNvPr id="22" name="Google Shape;21;p1">
              <a:extLst>
                <a:ext uri="{FF2B5EF4-FFF2-40B4-BE49-F238E27FC236}">
                  <a16:creationId xmlns:a16="http://schemas.microsoft.com/office/drawing/2014/main" id="{2E8D6325-53D8-8192-52D7-2DD938B82B10}"/>
                </a:ext>
              </a:extLst>
            </p:cNvPr>
            <p:cNvSpPr/>
            <p:nvPr/>
          </p:nvSpPr>
          <p:spPr>
            <a:xfrm>
              <a:off x="5459448" y="4833335"/>
              <a:ext cx="1188888" cy="30743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 dirty="0">
                  <a:solidFill>
                    <a:srgbClr val="7A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</a:t>
              </a:r>
            </a:p>
          </p:txBody>
        </p:sp>
        <p:sp>
          <p:nvSpPr>
            <p:cNvPr id="23" name="Google Shape;21;p1">
              <a:extLst>
                <a:ext uri="{FF2B5EF4-FFF2-40B4-BE49-F238E27FC236}">
                  <a16:creationId xmlns:a16="http://schemas.microsoft.com/office/drawing/2014/main" id="{82134359-BA30-32D6-7E08-539A4A669236}"/>
                </a:ext>
              </a:extLst>
            </p:cNvPr>
            <p:cNvSpPr/>
            <p:nvPr/>
          </p:nvSpPr>
          <p:spPr>
            <a:xfrm>
              <a:off x="6985998" y="4833335"/>
              <a:ext cx="1188888" cy="30743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 dirty="0">
                  <a:solidFill>
                    <a:srgbClr val="7A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</a:t>
              </a:r>
            </a:p>
          </p:txBody>
        </p:sp>
      </p:grpSp>
      <p:sp>
        <p:nvSpPr>
          <p:cNvPr id="104" name="Google Shape;34;p1">
            <a:extLst>
              <a:ext uri="{FF2B5EF4-FFF2-40B4-BE49-F238E27FC236}">
                <a16:creationId xmlns:a16="http://schemas.microsoft.com/office/drawing/2014/main" id="{B86F6D71-8FFB-7409-D0B2-BFE65C75739F}"/>
              </a:ext>
            </a:extLst>
          </p:cNvPr>
          <p:cNvSpPr/>
          <p:nvPr/>
        </p:nvSpPr>
        <p:spPr>
          <a:xfrm>
            <a:off x="534872" y="3735657"/>
            <a:ext cx="4037127" cy="2194637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B444A"/>
              </a:solidFill>
              <a:latin typeface="Avenir Book" panose="02000503020000020003" pitchFamily="2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4EC7DDD-1475-67D0-2D0E-55DD81A21170}"/>
              </a:ext>
            </a:extLst>
          </p:cNvPr>
          <p:cNvGrpSpPr/>
          <p:nvPr/>
        </p:nvGrpSpPr>
        <p:grpSpPr>
          <a:xfrm>
            <a:off x="2602434" y="4242414"/>
            <a:ext cx="1915996" cy="1620670"/>
            <a:chOff x="2602434" y="4693518"/>
            <a:chExt cx="1915996" cy="162067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35E5579-225E-8FD5-217D-3D88A5A994E6}"/>
                </a:ext>
              </a:extLst>
            </p:cNvPr>
            <p:cNvGrpSpPr/>
            <p:nvPr/>
          </p:nvGrpSpPr>
          <p:grpSpPr>
            <a:xfrm>
              <a:off x="2602434" y="4693518"/>
              <a:ext cx="1915996" cy="1620670"/>
              <a:chOff x="548984" y="4664317"/>
              <a:chExt cx="1378599" cy="1700662"/>
            </a:xfrm>
          </p:grpSpPr>
          <p:sp>
            <p:nvSpPr>
              <p:cNvPr id="143" name="Google Shape;21;p1">
                <a:extLst>
                  <a:ext uri="{FF2B5EF4-FFF2-40B4-BE49-F238E27FC236}">
                    <a16:creationId xmlns:a16="http://schemas.microsoft.com/office/drawing/2014/main" id="{DDA826FA-778A-A633-1784-A28E9A76EFCF}"/>
                  </a:ext>
                </a:extLst>
              </p:cNvPr>
              <p:cNvSpPr/>
              <p:nvPr/>
            </p:nvSpPr>
            <p:spPr>
              <a:xfrm>
                <a:off x="548984" y="4664319"/>
                <a:ext cx="1378599" cy="1700660"/>
              </a:xfrm>
              <a:prstGeom prst="rect">
                <a:avLst/>
              </a:prstGeom>
              <a:solidFill>
                <a:srgbClr val="E1D5C8"/>
              </a:solidFill>
              <a:ln w="28575" cap="flat" cmpd="sng">
                <a:solidFill>
                  <a:srgbClr val="796A5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i="0" u="none" strike="noStrike" cap="none" dirty="0">
                  <a:solidFill>
                    <a:srgbClr val="000000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endParaRPr>
              </a:p>
            </p:txBody>
          </p:sp>
          <p:sp>
            <p:nvSpPr>
              <p:cNvPr id="144" name="Google Shape;21;p1">
                <a:extLst>
                  <a:ext uri="{FF2B5EF4-FFF2-40B4-BE49-F238E27FC236}">
                    <a16:creationId xmlns:a16="http://schemas.microsoft.com/office/drawing/2014/main" id="{0BB0CA6D-78E4-E342-FCF4-4D900BE612F0}"/>
                  </a:ext>
                </a:extLst>
              </p:cNvPr>
              <p:cNvSpPr/>
              <p:nvPr/>
            </p:nvSpPr>
            <p:spPr>
              <a:xfrm>
                <a:off x="548984" y="4664317"/>
                <a:ext cx="1378599" cy="319808"/>
              </a:xfrm>
              <a:prstGeom prst="rect">
                <a:avLst/>
              </a:prstGeom>
              <a:solidFill>
                <a:srgbClr val="E1D5C8"/>
              </a:solidFill>
              <a:ln w="28575" cap="flat" cmpd="sng">
                <a:solidFill>
                  <a:srgbClr val="796A5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i="0" u="none" strike="noStrike" cap="none" dirty="0">
                    <a:solidFill>
                      <a:srgbClr val="7A6A5C"/>
                    </a:solidFill>
                    <a:latin typeface="Avenir Book" panose="02000503020000020003" pitchFamily="2" charset="0"/>
                    <a:ea typeface="+mj-ea"/>
                    <a:cs typeface="Belleza"/>
                    <a:sym typeface="Belleza"/>
                  </a:rPr>
                  <a:t>Page – 16KB</a:t>
                </a:r>
              </a:p>
            </p:txBody>
          </p:sp>
        </p:grpSp>
        <p:sp>
          <p:nvSpPr>
            <p:cNvPr id="148" name="Google Shape;34;p1">
              <a:extLst>
                <a:ext uri="{FF2B5EF4-FFF2-40B4-BE49-F238E27FC236}">
                  <a16:creationId xmlns:a16="http://schemas.microsoft.com/office/drawing/2014/main" id="{95E05948-C533-93F3-9362-0F7867A9C30D}"/>
                </a:ext>
              </a:extLst>
            </p:cNvPr>
            <p:cNvSpPr/>
            <p:nvPr/>
          </p:nvSpPr>
          <p:spPr>
            <a:xfrm>
              <a:off x="2671135" y="5072390"/>
              <a:ext cx="1772626" cy="304766"/>
            </a:xfrm>
            <a:prstGeom prst="rect">
              <a:avLst/>
            </a:prstGeom>
            <a:solidFill>
              <a:srgbClr val="C4D7FE"/>
            </a:solidFill>
            <a:ln w="28575" cap="flat" cmpd="sng">
              <a:solidFill>
                <a:srgbClr val="316C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Chunk #0</a:t>
              </a:r>
              <a:endParaRPr lang="en-US" sz="1800" dirty="0">
                <a:solidFill>
                  <a:srgbClr val="316CE3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50" name="Google Shape;34;p1">
              <a:extLst>
                <a:ext uri="{FF2B5EF4-FFF2-40B4-BE49-F238E27FC236}">
                  <a16:creationId xmlns:a16="http://schemas.microsoft.com/office/drawing/2014/main" id="{E7622F22-2851-50C2-F214-B5C0C47D9BE9}"/>
                </a:ext>
              </a:extLst>
            </p:cNvPr>
            <p:cNvSpPr/>
            <p:nvPr/>
          </p:nvSpPr>
          <p:spPr>
            <a:xfrm>
              <a:off x="2671135" y="5447513"/>
              <a:ext cx="1772626" cy="304766"/>
            </a:xfrm>
            <a:prstGeom prst="rect">
              <a:avLst/>
            </a:prstGeom>
            <a:solidFill>
              <a:srgbClr val="C4D7FE"/>
            </a:solidFill>
            <a:ln w="28575" cap="flat" cmpd="sng">
              <a:solidFill>
                <a:srgbClr val="316C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Chunk #1</a:t>
              </a:r>
              <a:endParaRPr lang="en-US" sz="1800" dirty="0">
                <a:solidFill>
                  <a:srgbClr val="316CE3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51" name="Google Shape;34;p1">
              <a:extLst>
                <a:ext uri="{FF2B5EF4-FFF2-40B4-BE49-F238E27FC236}">
                  <a16:creationId xmlns:a16="http://schemas.microsoft.com/office/drawing/2014/main" id="{5F4DF159-D307-4E14-9C2C-83E88B86B84F}"/>
                </a:ext>
              </a:extLst>
            </p:cNvPr>
            <p:cNvSpPr/>
            <p:nvPr/>
          </p:nvSpPr>
          <p:spPr>
            <a:xfrm>
              <a:off x="2671135" y="5939014"/>
              <a:ext cx="1772626" cy="304766"/>
            </a:xfrm>
            <a:prstGeom prst="rect">
              <a:avLst/>
            </a:prstGeom>
            <a:solidFill>
              <a:srgbClr val="C4D7FE"/>
            </a:solidFill>
            <a:ln w="28575" cap="flat" cmpd="sng">
              <a:solidFill>
                <a:srgbClr val="316CE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Chunk #N</a:t>
              </a:r>
              <a:endParaRPr lang="en-US" sz="1800" dirty="0">
                <a:solidFill>
                  <a:srgbClr val="316CE3"/>
                </a:solidFill>
                <a:latin typeface="Avenir Book" panose="02000503020000020003" pitchFamily="2" charset="0"/>
              </a:endParaRPr>
            </a:p>
          </p:txBody>
        </p: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1FB857B-0BCB-8ED4-D047-2B98CC6AAD3A}"/>
              </a:ext>
            </a:extLst>
          </p:cNvPr>
          <p:cNvCxnSpPr>
            <a:cxnSpLocks/>
          </p:cNvCxnSpPr>
          <p:nvPr/>
        </p:nvCxnSpPr>
        <p:spPr>
          <a:xfrm>
            <a:off x="4588406" y="3735657"/>
            <a:ext cx="762927" cy="110721"/>
          </a:xfrm>
          <a:prstGeom prst="line">
            <a:avLst/>
          </a:prstGeom>
          <a:ln w="28575">
            <a:solidFill>
              <a:srgbClr val="29405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4D075C0-B98F-4AFB-6013-501346D6F2C8}"/>
              </a:ext>
            </a:extLst>
          </p:cNvPr>
          <p:cNvCxnSpPr>
            <a:cxnSpLocks/>
          </p:cNvCxnSpPr>
          <p:nvPr/>
        </p:nvCxnSpPr>
        <p:spPr>
          <a:xfrm flipV="1">
            <a:off x="4580732" y="5084364"/>
            <a:ext cx="777028" cy="845930"/>
          </a:xfrm>
          <a:prstGeom prst="line">
            <a:avLst/>
          </a:prstGeom>
          <a:ln w="28575">
            <a:solidFill>
              <a:srgbClr val="29405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A030B3E-8673-53FC-88FC-93BF9769D496}"/>
              </a:ext>
            </a:extLst>
          </p:cNvPr>
          <p:cNvGrpSpPr/>
          <p:nvPr/>
        </p:nvGrpSpPr>
        <p:grpSpPr>
          <a:xfrm>
            <a:off x="608720" y="4242413"/>
            <a:ext cx="1915996" cy="1620670"/>
            <a:chOff x="608720" y="4710819"/>
            <a:chExt cx="1926828" cy="1603368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E607524-E72F-D187-DA85-3392F4B43AE4}"/>
                </a:ext>
              </a:extLst>
            </p:cNvPr>
            <p:cNvGrpSpPr/>
            <p:nvPr/>
          </p:nvGrpSpPr>
          <p:grpSpPr>
            <a:xfrm>
              <a:off x="608720" y="4710819"/>
              <a:ext cx="1926828" cy="1603368"/>
              <a:chOff x="548984" y="4664317"/>
              <a:chExt cx="1378599" cy="1700662"/>
            </a:xfrm>
          </p:grpSpPr>
          <p:sp>
            <p:nvSpPr>
              <p:cNvPr id="24" name="Google Shape;21;p1">
                <a:extLst>
                  <a:ext uri="{FF2B5EF4-FFF2-40B4-BE49-F238E27FC236}">
                    <a16:creationId xmlns:a16="http://schemas.microsoft.com/office/drawing/2014/main" id="{C111F676-51B1-736E-83B7-A54BDA570A9E}"/>
                  </a:ext>
                </a:extLst>
              </p:cNvPr>
              <p:cNvSpPr/>
              <p:nvPr/>
            </p:nvSpPr>
            <p:spPr>
              <a:xfrm>
                <a:off x="548984" y="4664319"/>
                <a:ext cx="1378599" cy="1700660"/>
              </a:xfrm>
              <a:prstGeom prst="rect">
                <a:avLst/>
              </a:prstGeom>
              <a:solidFill>
                <a:srgbClr val="E1D5C8"/>
              </a:solidFill>
              <a:ln w="28575" cap="flat" cmpd="sng">
                <a:solidFill>
                  <a:srgbClr val="796A5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i="0" u="none" strike="noStrike" cap="none" dirty="0">
                  <a:solidFill>
                    <a:srgbClr val="000000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endParaRPr>
              </a:p>
            </p:txBody>
          </p:sp>
          <p:sp>
            <p:nvSpPr>
              <p:cNvPr id="26" name="Google Shape;21;p1">
                <a:extLst>
                  <a:ext uri="{FF2B5EF4-FFF2-40B4-BE49-F238E27FC236}">
                    <a16:creationId xmlns:a16="http://schemas.microsoft.com/office/drawing/2014/main" id="{792B9D13-6F9A-759A-E5A5-FD7564FF046E}"/>
                  </a:ext>
                </a:extLst>
              </p:cNvPr>
              <p:cNvSpPr/>
              <p:nvPr/>
            </p:nvSpPr>
            <p:spPr>
              <a:xfrm>
                <a:off x="548984" y="4664317"/>
                <a:ext cx="1378599" cy="319808"/>
              </a:xfrm>
              <a:prstGeom prst="rect">
                <a:avLst/>
              </a:prstGeom>
              <a:solidFill>
                <a:srgbClr val="E1D5C8"/>
              </a:solidFill>
              <a:ln w="28575" cap="flat" cmpd="sng">
                <a:solidFill>
                  <a:srgbClr val="796A5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i="0" u="none" strike="noStrike" cap="none" dirty="0">
                    <a:solidFill>
                      <a:srgbClr val="7A6A5C"/>
                    </a:solidFill>
                    <a:latin typeface="Avenir Book" panose="02000503020000020003" pitchFamily="2" charset="0"/>
                    <a:ea typeface="+mj-ea"/>
                    <a:cs typeface="Belleza"/>
                    <a:sym typeface="Belleza"/>
                  </a:rPr>
                  <a:t>Page – 16KB</a:t>
                </a:r>
              </a:p>
            </p:txBody>
          </p:sp>
        </p:grpSp>
        <p:sp>
          <p:nvSpPr>
            <p:cNvPr id="113" name="Google Shape;34;p1">
              <a:extLst>
                <a:ext uri="{FF2B5EF4-FFF2-40B4-BE49-F238E27FC236}">
                  <a16:creationId xmlns:a16="http://schemas.microsoft.com/office/drawing/2014/main" id="{403C170F-9359-2703-56C1-360AE28769B9}"/>
                </a:ext>
              </a:extLst>
            </p:cNvPr>
            <p:cNvSpPr/>
            <p:nvPr/>
          </p:nvSpPr>
          <p:spPr>
            <a:xfrm>
              <a:off x="653147" y="5087837"/>
              <a:ext cx="1049128" cy="302473"/>
            </a:xfrm>
            <a:prstGeom prst="rect">
              <a:avLst/>
            </a:prstGeom>
            <a:solidFill>
              <a:srgbClr val="DBD3F9"/>
            </a:solidFill>
            <a:ln w="28575" cap="flat" cmpd="sng">
              <a:solidFill>
                <a:srgbClr val="6C40D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6C40DC"/>
                  </a:solidFill>
                  <a:latin typeface="Avenir Book" panose="02000503020000020003" pitchFamily="2" charset="0"/>
                </a:rPr>
                <a:t>Emb #0</a:t>
              </a:r>
            </a:p>
          </p:txBody>
        </p:sp>
        <p:sp>
          <p:nvSpPr>
            <p:cNvPr id="114" name="Google Shape;34;p1">
              <a:extLst>
                <a:ext uri="{FF2B5EF4-FFF2-40B4-BE49-F238E27FC236}">
                  <a16:creationId xmlns:a16="http://schemas.microsoft.com/office/drawing/2014/main" id="{A115B2C6-49A9-4C09-903D-3E916FE23D43}"/>
                </a:ext>
              </a:extLst>
            </p:cNvPr>
            <p:cNvSpPr/>
            <p:nvPr/>
          </p:nvSpPr>
          <p:spPr>
            <a:xfrm>
              <a:off x="661960" y="5455805"/>
              <a:ext cx="1040315" cy="302473"/>
            </a:xfrm>
            <a:prstGeom prst="rect">
              <a:avLst/>
            </a:prstGeom>
            <a:solidFill>
              <a:srgbClr val="DBD3F9"/>
            </a:solidFill>
            <a:ln w="28575" cap="flat" cmpd="sng">
              <a:solidFill>
                <a:srgbClr val="6C40D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6C40DC"/>
                  </a:solidFill>
                  <a:latin typeface="Avenir Book" panose="02000503020000020003" pitchFamily="2" charset="0"/>
                </a:rPr>
                <a:t>Emb #1</a:t>
              </a:r>
            </a:p>
          </p:txBody>
        </p:sp>
        <p:sp>
          <p:nvSpPr>
            <p:cNvPr id="116" name="Google Shape;34;p1">
              <a:extLst>
                <a:ext uri="{FF2B5EF4-FFF2-40B4-BE49-F238E27FC236}">
                  <a16:creationId xmlns:a16="http://schemas.microsoft.com/office/drawing/2014/main" id="{945553FD-BD7B-7E42-C159-8CDD84D5034B}"/>
                </a:ext>
              </a:extLst>
            </p:cNvPr>
            <p:cNvSpPr/>
            <p:nvPr/>
          </p:nvSpPr>
          <p:spPr>
            <a:xfrm>
              <a:off x="661961" y="5942539"/>
              <a:ext cx="1040316" cy="302472"/>
            </a:xfrm>
            <a:prstGeom prst="rect">
              <a:avLst/>
            </a:prstGeom>
            <a:solidFill>
              <a:srgbClr val="DBD3F9"/>
            </a:solidFill>
            <a:ln w="28575" cap="flat" cmpd="sng">
              <a:solidFill>
                <a:srgbClr val="6C40D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6C40DC"/>
                  </a:solidFill>
                  <a:latin typeface="Avenir Book" panose="02000503020000020003" pitchFamily="2" charset="0"/>
                </a:rPr>
                <a:t>Emb #N</a:t>
              </a:r>
            </a:p>
          </p:txBody>
        </p:sp>
        <p:sp>
          <p:nvSpPr>
            <p:cNvPr id="117" name="Google Shape;34;p1">
              <a:extLst>
                <a:ext uri="{FF2B5EF4-FFF2-40B4-BE49-F238E27FC236}">
                  <a16:creationId xmlns:a16="http://schemas.microsoft.com/office/drawing/2014/main" id="{C97DAFE4-1693-4611-7578-380DFF25F76C}"/>
                </a:ext>
              </a:extLst>
            </p:cNvPr>
            <p:cNvSpPr/>
            <p:nvPr/>
          </p:nvSpPr>
          <p:spPr>
            <a:xfrm>
              <a:off x="1770112" y="5087835"/>
              <a:ext cx="704024" cy="302473"/>
            </a:xfrm>
            <a:prstGeom prst="rect">
              <a:avLst/>
            </a:prstGeom>
            <a:solidFill>
              <a:srgbClr val="C3E0E9"/>
            </a:solidFill>
            <a:ln w="28575" cap="flat" cmpd="sng">
              <a:solidFill>
                <a:srgbClr val="5273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err="1">
                  <a:solidFill>
                    <a:srgbClr val="52738A"/>
                  </a:solidFill>
                  <a:latin typeface="Avenir Book" panose="02000503020000020003" pitchFamily="2" charset="0"/>
                </a:rPr>
                <a:t>Addr</a:t>
              </a:r>
              <a:endParaRPr lang="en-US" dirty="0">
                <a:solidFill>
                  <a:srgbClr val="52738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18" name="Google Shape;34;p1">
              <a:extLst>
                <a:ext uri="{FF2B5EF4-FFF2-40B4-BE49-F238E27FC236}">
                  <a16:creationId xmlns:a16="http://schemas.microsoft.com/office/drawing/2014/main" id="{976120C7-30D6-06FE-4B20-A94D38DCBFAD}"/>
                </a:ext>
              </a:extLst>
            </p:cNvPr>
            <p:cNvSpPr/>
            <p:nvPr/>
          </p:nvSpPr>
          <p:spPr>
            <a:xfrm>
              <a:off x="1764932" y="5455805"/>
              <a:ext cx="704024" cy="302473"/>
            </a:xfrm>
            <a:prstGeom prst="rect">
              <a:avLst/>
            </a:prstGeom>
            <a:solidFill>
              <a:srgbClr val="C3E0E9"/>
            </a:solidFill>
            <a:ln w="28575" cap="flat" cmpd="sng">
              <a:solidFill>
                <a:srgbClr val="5273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err="1">
                  <a:solidFill>
                    <a:srgbClr val="52738A"/>
                  </a:solidFill>
                  <a:latin typeface="Avenir Book" panose="02000503020000020003" pitchFamily="2" charset="0"/>
                </a:rPr>
                <a:t>Addr</a:t>
              </a:r>
              <a:endParaRPr lang="en-US" dirty="0">
                <a:solidFill>
                  <a:srgbClr val="52738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20" name="Google Shape;34;p1">
              <a:extLst>
                <a:ext uri="{FF2B5EF4-FFF2-40B4-BE49-F238E27FC236}">
                  <a16:creationId xmlns:a16="http://schemas.microsoft.com/office/drawing/2014/main" id="{A37F04BC-1052-A104-1A0C-DC2AF738FAD9}"/>
                </a:ext>
              </a:extLst>
            </p:cNvPr>
            <p:cNvSpPr/>
            <p:nvPr/>
          </p:nvSpPr>
          <p:spPr>
            <a:xfrm>
              <a:off x="1764932" y="5943014"/>
              <a:ext cx="704024" cy="302473"/>
            </a:xfrm>
            <a:prstGeom prst="rect">
              <a:avLst/>
            </a:prstGeom>
            <a:solidFill>
              <a:srgbClr val="C3E0E9"/>
            </a:solidFill>
            <a:ln w="28575" cap="flat" cmpd="sng">
              <a:solidFill>
                <a:srgbClr val="5273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err="1">
                  <a:solidFill>
                    <a:srgbClr val="52738A"/>
                  </a:solidFill>
                  <a:latin typeface="Avenir Book" panose="02000503020000020003" pitchFamily="2" charset="0"/>
                </a:rPr>
                <a:t>Addr</a:t>
              </a:r>
              <a:endParaRPr lang="en-US" dirty="0">
                <a:solidFill>
                  <a:srgbClr val="52738A"/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B9E71D9-4923-2DE3-8973-BAAEF2E0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8298" y="6490492"/>
            <a:ext cx="4427556" cy="204298"/>
          </a:xfrm>
        </p:spPr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22" name="Google Shape;34;p1">
            <a:extLst>
              <a:ext uri="{FF2B5EF4-FFF2-40B4-BE49-F238E27FC236}">
                <a16:creationId xmlns:a16="http://schemas.microsoft.com/office/drawing/2014/main" id="{E4D383DD-D10B-1809-F438-4FD4DEE98DA9}"/>
              </a:ext>
            </a:extLst>
          </p:cNvPr>
          <p:cNvSpPr/>
          <p:nvPr/>
        </p:nvSpPr>
        <p:spPr>
          <a:xfrm>
            <a:off x="608720" y="3839439"/>
            <a:ext cx="1915996" cy="304012"/>
          </a:xfrm>
          <a:prstGeom prst="rect">
            <a:avLst/>
          </a:prstGeom>
          <a:solidFill>
            <a:srgbClr val="F9D5E4"/>
          </a:solidFill>
          <a:ln w="28575" cap="flat" cmpd="sng">
            <a:solidFill>
              <a:srgbClr val="B418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solidFill>
                  <a:srgbClr val="B4185F"/>
                </a:solidFill>
                <a:latin typeface="Avenir Book" panose="02000503020000020003" pitchFamily="2" charset="0"/>
              </a:rPr>
              <a:t>Embedding Reg.</a:t>
            </a:r>
            <a:endParaRPr lang="en-US" dirty="0">
              <a:solidFill>
                <a:srgbClr val="B4185F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5C30592-4FBE-8B82-2FFF-5C9B22E5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17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24" name="Google Shape;34;p1">
            <a:extLst>
              <a:ext uri="{FF2B5EF4-FFF2-40B4-BE49-F238E27FC236}">
                <a16:creationId xmlns:a16="http://schemas.microsoft.com/office/drawing/2014/main" id="{FF0A5AC9-6E53-8435-E114-A275EAE7227F}"/>
              </a:ext>
            </a:extLst>
          </p:cNvPr>
          <p:cNvSpPr/>
          <p:nvPr/>
        </p:nvSpPr>
        <p:spPr>
          <a:xfrm>
            <a:off x="2598563" y="3835667"/>
            <a:ext cx="1915996" cy="304012"/>
          </a:xfrm>
          <a:prstGeom prst="rect">
            <a:avLst/>
          </a:prstGeom>
          <a:solidFill>
            <a:srgbClr val="F9D5E4"/>
          </a:solidFill>
          <a:ln w="28575" cap="flat" cmpd="sng">
            <a:solidFill>
              <a:srgbClr val="B418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Document Reg.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4428447-FB4B-185C-563D-D5493436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3172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REIS: Database Layout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26EA1-BDFF-F92D-D94D-E9479B665322}"/>
              </a:ext>
            </a:extLst>
          </p:cNvPr>
          <p:cNvSpPr txBox="1"/>
          <p:nvPr/>
        </p:nvSpPr>
        <p:spPr>
          <a:xfrm>
            <a:off x="212674" y="1215412"/>
            <a:ext cx="8725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REIS’ Database Layout: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Creates </a:t>
            </a:r>
            <a:r>
              <a:rPr lang="en-US" dirty="0">
                <a:solidFill>
                  <a:srgbClr val="E1257C"/>
                </a:solidFill>
                <a:latin typeface="Avenir Book" panose="02000503020000020003" pitchFamily="2" charset="0"/>
              </a:rPr>
              <a:t>separate</a:t>
            </a:r>
            <a:r>
              <a:rPr lang="en-US" dirty="0">
                <a:latin typeface="Avenir Book" panose="02000503020000020003" pitchFamily="2" charset="0"/>
              </a:rPr>
              <a:t> regions for storing </a:t>
            </a:r>
            <a:r>
              <a:rPr lang="en-US" dirty="0">
                <a:solidFill>
                  <a:srgbClr val="E1257C"/>
                </a:solidFill>
                <a:latin typeface="Avenir Book" panose="02000503020000020003" pitchFamily="2" charset="0"/>
              </a:rPr>
              <a:t>embeddings</a:t>
            </a:r>
            <a:r>
              <a:rPr lang="en-US" dirty="0">
                <a:latin typeface="Avenir Book" panose="02000503020000020003" pitchFamily="2" charset="0"/>
              </a:rPr>
              <a:t> and </a:t>
            </a:r>
            <a:r>
              <a:rPr lang="en-US" dirty="0">
                <a:solidFill>
                  <a:srgbClr val="E1257C"/>
                </a:solidFill>
                <a:latin typeface="Avenir Book" panose="02000503020000020003" pitchFamily="2" charset="0"/>
              </a:rPr>
              <a:t>documents.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Stores</a:t>
            </a:r>
            <a:r>
              <a:rPr lang="en-US" dirty="0">
                <a:solidFill>
                  <a:srgbClr val="E1257C"/>
                </a:solidFill>
                <a:latin typeface="Avenir Book" panose="02000503020000020003" pitchFamily="2" charset="0"/>
              </a:rPr>
              <a:t> Embeddings </a:t>
            </a:r>
            <a:r>
              <a:rPr lang="en-US" dirty="0">
                <a:latin typeface="Avenir Book" panose="02000503020000020003" pitchFamily="2" charset="0"/>
              </a:rPr>
              <a:t>using </a:t>
            </a:r>
            <a:r>
              <a:rPr lang="en-US" dirty="0">
                <a:solidFill>
                  <a:srgbClr val="E1257C"/>
                </a:solidFill>
                <a:latin typeface="Avenir Book" panose="02000503020000020003" pitchFamily="2" charset="0"/>
              </a:rPr>
              <a:t>Enhanced SLC Programming </a:t>
            </a:r>
            <a:r>
              <a:rPr lang="en-US" dirty="0">
                <a:latin typeface="Avenir Book" panose="02000503020000020003" pitchFamily="2" charset="0"/>
              </a:rPr>
              <a:t>for </a:t>
            </a:r>
            <a:r>
              <a:rPr lang="en-US" dirty="0">
                <a:solidFill>
                  <a:srgbClr val="E1257C"/>
                </a:solidFill>
                <a:latin typeface="Avenir Book" panose="02000503020000020003" pitchFamily="2" charset="0"/>
              </a:rPr>
              <a:t>robust</a:t>
            </a:r>
            <a:r>
              <a:rPr lang="en-US" dirty="0">
                <a:latin typeface="Avenir Book" panose="02000503020000020003" pitchFamily="2" charset="0"/>
              </a:rPr>
              <a:t> ISP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Stores </a:t>
            </a:r>
            <a:r>
              <a:rPr lang="en-US" dirty="0">
                <a:solidFill>
                  <a:srgbClr val="E1257C"/>
                </a:solidFill>
                <a:latin typeface="Avenir Book" panose="02000503020000020003" pitchFamily="2" charset="0"/>
              </a:rPr>
              <a:t>Documents</a:t>
            </a:r>
            <a:r>
              <a:rPr lang="en-US" dirty="0">
                <a:latin typeface="Avenir Book" panose="02000503020000020003" pitchFamily="2" charset="0"/>
              </a:rPr>
              <a:t> in </a:t>
            </a:r>
            <a:r>
              <a:rPr lang="en-US" dirty="0">
                <a:solidFill>
                  <a:srgbClr val="E1257C"/>
                </a:solidFill>
                <a:latin typeface="Avenir Book" panose="02000503020000020003" pitchFamily="2" charset="0"/>
              </a:rPr>
              <a:t>TLC</a:t>
            </a:r>
            <a:r>
              <a:rPr lang="en-US" dirty="0">
                <a:latin typeface="Avenir Book" panose="02000503020000020003" pitchFamily="2" charset="0"/>
              </a:rPr>
              <a:t> to provide high storage </a:t>
            </a:r>
            <a:r>
              <a:rPr lang="en-US" dirty="0">
                <a:solidFill>
                  <a:srgbClr val="E1257C"/>
                </a:solidFill>
                <a:latin typeface="Avenir Book" panose="02000503020000020003" pitchFamily="2" charset="0"/>
              </a:rPr>
              <a:t>density.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Stores Embeddings and Documents </a:t>
            </a:r>
            <a:r>
              <a:rPr lang="en-US" dirty="0">
                <a:solidFill>
                  <a:srgbClr val="E1257C"/>
                </a:solidFill>
                <a:latin typeface="Avenir Book" panose="02000503020000020003" pitchFamily="2" charset="0"/>
              </a:rPr>
              <a:t>contiguously</a:t>
            </a:r>
            <a:r>
              <a:rPr lang="en-US" dirty="0">
                <a:latin typeface="Avenir Book" panose="02000503020000020003" pitchFamily="2" charset="0"/>
              </a:rPr>
              <a:t> to avoid </a:t>
            </a:r>
            <a:r>
              <a:rPr lang="en-US" dirty="0">
                <a:solidFill>
                  <a:srgbClr val="E1257C"/>
                </a:solidFill>
                <a:latin typeface="Avenir Book" panose="02000503020000020003" pitchFamily="2" charset="0"/>
              </a:rPr>
              <a:t>address translation.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Links Embeddings to Documents via the </a:t>
            </a:r>
            <a:r>
              <a:rPr lang="en-US" dirty="0">
                <a:solidFill>
                  <a:srgbClr val="E1257C"/>
                </a:solidFill>
                <a:latin typeface="Avenir Book" panose="02000503020000020003" pitchFamily="2" charset="0"/>
              </a:rPr>
              <a:t>Out-of-Band </a:t>
            </a:r>
            <a:r>
              <a:rPr lang="en-US" dirty="0">
                <a:latin typeface="Avenir Book" panose="02000503020000020003" pitchFamily="2" charset="0"/>
              </a:rPr>
              <a:t>(OOB) area in Flash pages.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00409E-D2A4-EA15-E440-B411E8F65D79}"/>
              </a:ext>
            </a:extLst>
          </p:cNvPr>
          <p:cNvSpPr/>
          <p:nvPr/>
        </p:nvSpPr>
        <p:spPr>
          <a:xfrm>
            <a:off x="463012" y="3437159"/>
            <a:ext cx="8362735" cy="257554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Avenir Book" panose="02000503020000020003" pitchFamily="2" charset="0"/>
            </a:endParaRPr>
          </a:p>
        </p:txBody>
      </p:sp>
      <p:sp>
        <p:nvSpPr>
          <p:cNvPr id="13" name="Google Shape;34;p1">
            <a:extLst>
              <a:ext uri="{FF2B5EF4-FFF2-40B4-BE49-F238E27FC236}">
                <a16:creationId xmlns:a16="http://schemas.microsoft.com/office/drawing/2014/main" id="{0E70DE36-0ECB-81BF-C8CD-D919080FF13E}"/>
              </a:ext>
            </a:extLst>
          </p:cNvPr>
          <p:cNvSpPr/>
          <p:nvPr/>
        </p:nvSpPr>
        <p:spPr>
          <a:xfrm>
            <a:off x="613087" y="3829299"/>
            <a:ext cx="1915996" cy="304012"/>
          </a:xfrm>
          <a:prstGeom prst="rect">
            <a:avLst/>
          </a:prstGeom>
          <a:solidFill>
            <a:srgbClr val="F9D5E4"/>
          </a:solidFill>
          <a:ln w="28575" cap="flat" cmpd="sng">
            <a:solidFill>
              <a:srgbClr val="B418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Embedding Reg.</a:t>
            </a:r>
          </a:p>
        </p:txBody>
      </p:sp>
      <p:sp>
        <p:nvSpPr>
          <p:cNvPr id="14" name="Google Shape;34;p1">
            <a:extLst>
              <a:ext uri="{FF2B5EF4-FFF2-40B4-BE49-F238E27FC236}">
                <a16:creationId xmlns:a16="http://schemas.microsoft.com/office/drawing/2014/main" id="{F7232FEB-B67F-B29D-053B-DA75235726D3}"/>
              </a:ext>
            </a:extLst>
          </p:cNvPr>
          <p:cNvSpPr/>
          <p:nvPr/>
        </p:nvSpPr>
        <p:spPr>
          <a:xfrm>
            <a:off x="2598202" y="3835667"/>
            <a:ext cx="1915996" cy="304012"/>
          </a:xfrm>
          <a:prstGeom prst="rect">
            <a:avLst/>
          </a:prstGeom>
          <a:solidFill>
            <a:srgbClr val="F9D5E4"/>
          </a:solidFill>
          <a:ln w="28575" cap="flat" cmpd="sng">
            <a:solidFill>
              <a:srgbClr val="B418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Document Reg.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408F945-698A-B06C-6632-808E18D53551}"/>
              </a:ext>
            </a:extLst>
          </p:cNvPr>
          <p:cNvGrpSpPr/>
          <p:nvPr/>
        </p:nvGrpSpPr>
        <p:grpSpPr>
          <a:xfrm>
            <a:off x="611632" y="4240196"/>
            <a:ext cx="3902566" cy="1620671"/>
            <a:chOff x="624432" y="4709186"/>
            <a:chExt cx="3902566" cy="16206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589934F-1B84-CFCE-0FA4-3721AE5A1D92}"/>
                </a:ext>
              </a:extLst>
            </p:cNvPr>
            <p:cNvGrpSpPr/>
            <p:nvPr/>
          </p:nvGrpSpPr>
          <p:grpSpPr>
            <a:xfrm>
              <a:off x="2611002" y="4709187"/>
              <a:ext cx="1915996" cy="1620670"/>
              <a:chOff x="2602434" y="4693518"/>
              <a:chExt cx="1915996" cy="162067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8A73BBB-0701-D647-3F46-1E3C5A8E1689}"/>
                  </a:ext>
                </a:extLst>
              </p:cNvPr>
              <p:cNvGrpSpPr/>
              <p:nvPr/>
            </p:nvGrpSpPr>
            <p:grpSpPr>
              <a:xfrm>
                <a:off x="2602434" y="4693518"/>
                <a:ext cx="1915996" cy="1620670"/>
                <a:chOff x="548984" y="4664317"/>
                <a:chExt cx="1378599" cy="1700662"/>
              </a:xfrm>
            </p:grpSpPr>
            <p:sp>
              <p:nvSpPr>
                <p:cNvPr id="25" name="Google Shape;21;p1">
                  <a:extLst>
                    <a:ext uri="{FF2B5EF4-FFF2-40B4-BE49-F238E27FC236}">
                      <a16:creationId xmlns:a16="http://schemas.microsoft.com/office/drawing/2014/main" id="{0809766C-EB37-A38A-BD9E-6AD388CD3070}"/>
                    </a:ext>
                  </a:extLst>
                </p:cNvPr>
                <p:cNvSpPr/>
                <p:nvPr/>
              </p:nvSpPr>
              <p:spPr>
                <a:xfrm>
                  <a:off x="548984" y="4664319"/>
                  <a:ext cx="1378599" cy="1700660"/>
                </a:xfrm>
                <a:prstGeom prst="rect">
                  <a:avLst/>
                </a:prstGeom>
                <a:solidFill>
                  <a:srgbClr val="E1D5C8"/>
                </a:solidFill>
                <a:ln w="41275" cap="flat" cmpd="sng">
                  <a:solidFill>
                    <a:srgbClr val="796A5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0" rIns="91425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i="0" u="none" strike="noStrike" cap="none" dirty="0">
                    <a:solidFill>
                      <a:srgbClr val="000000"/>
                    </a:solidFill>
                    <a:latin typeface="Avenir Book" panose="02000503020000020003" pitchFamily="2" charset="0"/>
                    <a:ea typeface="+mj-ea"/>
                    <a:cs typeface="Belleza"/>
                    <a:sym typeface="Belleza"/>
                  </a:endParaRPr>
                </a:p>
              </p:txBody>
            </p:sp>
            <p:sp>
              <p:nvSpPr>
                <p:cNvPr id="27" name="Google Shape;21;p1">
                  <a:extLst>
                    <a:ext uri="{FF2B5EF4-FFF2-40B4-BE49-F238E27FC236}">
                      <a16:creationId xmlns:a16="http://schemas.microsoft.com/office/drawing/2014/main" id="{15FDB2D6-4555-BFAD-8042-F58BD20AE462}"/>
                    </a:ext>
                  </a:extLst>
                </p:cNvPr>
                <p:cNvSpPr/>
                <p:nvPr/>
              </p:nvSpPr>
              <p:spPr>
                <a:xfrm>
                  <a:off x="548984" y="4664317"/>
                  <a:ext cx="1378599" cy="319808"/>
                </a:xfrm>
                <a:prstGeom prst="rect">
                  <a:avLst/>
                </a:prstGeom>
                <a:solidFill>
                  <a:srgbClr val="E1D5C8"/>
                </a:solidFill>
                <a:ln w="41275" cap="flat" cmpd="sng">
                  <a:solidFill>
                    <a:srgbClr val="796A5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0" rIns="91425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i="0" u="none" strike="noStrike" cap="none" dirty="0">
                      <a:solidFill>
                        <a:srgbClr val="7A6A5C"/>
                      </a:solidFill>
                      <a:latin typeface="Avenir Book" panose="02000503020000020003" pitchFamily="2" charset="0"/>
                      <a:ea typeface="+mj-ea"/>
                      <a:cs typeface="Belleza"/>
                      <a:sym typeface="Belleza"/>
                    </a:rPr>
                    <a:t>Page – 16KB</a:t>
                  </a:r>
                </a:p>
              </p:txBody>
            </p:sp>
          </p:grpSp>
          <p:sp>
            <p:nvSpPr>
              <p:cNvPr id="17" name="Google Shape;34;p1">
                <a:extLst>
                  <a:ext uri="{FF2B5EF4-FFF2-40B4-BE49-F238E27FC236}">
                    <a16:creationId xmlns:a16="http://schemas.microsoft.com/office/drawing/2014/main" id="{61669342-E288-A7CE-0ABD-3E683C518070}"/>
                  </a:ext>
                </a:extLst>
              </p:cNvPr>
              <p:cNvSpPr/>
              <p:nvPr/>
            </p:nvSpPr>
            <p:spPr>
              <a:xfrm>
                <a:off x="2671135" y="5072390"/>
                <a:ext cx="1772626" cy="304766"/>
              </a:xfrm>
              <a:prstGeom prst="rect">
                <a:avLst/>
              </a:prstGeom>
              <a:solidFill>
                <a:srgbClr val="C4D7FE"/>
              </a:solidFill>
              <a:ln w="41275" cap="flat" cmpd="sng">
                <a:solidFill>
                  <a:srgbClr val="316CE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rgbClr val="316CE3"/>
                    </a:solidFill>
                    <a:latin typeface="Avenir Book" panose="02000503020000020003" pitchFamily="2" charset="0"/>
                  </a:rPr>
                  <a:t>Doc. Chunk #0</a:t>
                </a:r>
                <a:endParaRPr lang="en-US" sz="1800" dirty="0">
                  <a:solidFill>
                    <a:srgbClr val="316CE3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18" name="Google Shape;34;p1">
                <a:extLst>
                  <a:ext uri="{FF2B5EF4-FFF2-40B4-BE49-F238E27FC236}">
                    <a16:creationId xmlns:a16="http://schemas.microsoft.com/office/drawing/2014/main" id="{E990591A-29BE-A37E-08E4-FF1EE9B432BD}"/>
                  </a:ext>
                </a:extLst>
              </p:cNvPr>
              <p:cNvSpPr/>
              <p:nvPr/>
            </p:nvSpPr>
            <p:spPr>
              <a:xfrm>
                <a:off x="2671135" y="5447513"/>
                <a:ext cx="1772626" cy="304766"/>
              </a:xfrm>
              <a:prstGeom prst="rect">
                <a:avLst/>
              </a:prstGeom>
              <a:solidFill>
                <a:srgbClr val="C4D7FE"/>
              </a:solidFill>
              <a:ln w="41275" cap="flat" cmpd="sng">
                <a:solidFill>
                  <a:srgbClr val="316CE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rgbClr val="316CE3"/>
                    </a:solidFill>
                    <a:latin typeface="Avenir Book" panose="02000503020000020003" pitchFamily="2" charset="0"/>
                  </a:rPr>
                  <a:t>Doc. Chunk #1</a:t>
                </a:r>
                <a:endParaRPr lang="en-US" sz="1800" dirty="0">
                  <a:solidFill>
                    <a:srgbClr val="316CE3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20" name="Google Shape;34;p1">
                <a:extLst>
                  <a:ext uri="{FF2B5EF4-FFF2-40B4-BE49-F238E27FC236}">
                    <a16:creationId xmlns:a16="http://schemas.microsoft.com/office/drawing/2014/main" id="{ACE47422-93BF-574F-8595-EFF85BAD2685}"/>
                  </a:ext>
                </a:extLst>
              </p:cNvPr>
              <p:cNvSpPr/>
              <p:nvPr/>
            </p:nvSpPr>
            <p:spPr>
              <a:xfrm>
                <a:off x="2671135" y="5939014"/>
                <a:ext cx="1772626" cy="304766"/>
              </a:xfrm>
              <a:prstGeom prst="rect">
                <a:avLst/>
              </a:prstGeom>
              <a:solidFill>
                <a:srgbClr val="C4D7FE"/>
              </a:solidFill>
              <a:ln w="41275" cap="flat" cmpd="sng">
                <a:solidFill>
                  <a:srgbClr val="316CE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rgbClr val="316CE3"/>
                    </a:solidFill>
                    <a:latin typeface="Avenir Book" panose="02000503020000020003" pitchFamily="2" charset="0"/>
                  </a:rPr>
                  <a:t>Doc. Chunk #N</a:t>
                </a:r>
                <a:endParaRPr lang="en-US" sz="1800" dirty="0">
                  <a:solidFill>
                    <a:srgbClr val="316CE3"/>
                  </a:solidFill>
                  <a:latin typeface="Avenir Book" panose="02000503020000020003" pitchFamily="2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D7135D-91D2-C810-A20D-FC71A2F172A3}"/>
                </a:ext>
              </a:extLst>
            </p:cNvPr>
            <p:cNvGrpSpPr/>
            <p:nvPr/>
          </p:nvGrpSpPr>
          <p:grpSpPr>
            <a:xfrm>
              <a:off x="624432" y="4709186"/>
              <a:ext cx="1915996" cy="1620670"/>
              <a:chOff x="608720" y="4710819"/>
              <a:chExt cx="1926828" cy="160336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F5FBD1F-41BE-46A1-2D28-B6DF88C3D4F0}"/>
                  </a:ext>
                </a:extLst>
              </p:cNvPr>
              <p:cNvGrpSpPr/>
              <p:nvPr/>
            </p:nvGrpSpPr>
            <p:grpSpPr>
              <a:xfrm>
                <a:off x="608720" y="4710819"/>
                <a:ext cx="1926828" cy="1603368"/>
                <a:chOff x="548984" y="4664317"/>
                <a:chExt cx="1378599" cy="1700662"/>
              </a:xfrm>
            </p:grpSpPr>
            <p:sp>
              <p:nvSpPr>
                <p:cNvPr id="62" name="Google Shape;21;p1">
                  <a:extLst>
                    <a:ext uri="{FF2B5EF4-FFF2-40B4-BE49-F238E27FC236}">
                      <a16:creationId xmlns:a16="http://schemas.microsoft.com/office/drawing/2014/main" id="{CFF1201C-7166-1E43-BC2E-0A900E835F40}"/>
                    </a:ext>
                  </a:extLst>
                </p:cNvPr>
                <p:cNvSpPr/>
                <p:nvPr/>
              </p:nvSpPr>
              <p:spPr>
                <a:xfrm>
                  <a:off x="548984" y="4664319"/>
                  <a:ext cx="1378599" cy="1700660"/>
                </a:xfrm>
                <a:prstGeom prst="rect">
                  <a:avLst/>
                </a:prstGeom>
                <a:solidFill>
                  <a:srgbClr val="E1D5C8"/>
                </a:solidFill>
                <a:ln w="41275" cap="flat" cmpd="sng">
                  <a:solidFill>
                    <a:srgbClr val="796A5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0" rIns="91425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i="0" u="none" strike="noStrike" cap="none" dirty="0">
                    <a:solidFill>
                      <a:srgbClr val="000000"/>
                    </a:solidFill>
                    <a:latin typeface="Avenir Book" panose="02000503020000020003" pitchFamily="2" charset="0"/>
                    <a:ea typeface="+mj-ea"/>
                    <a:cs typeface="Belleza"/>
                    <a:sym typeface="Belleza"/>
                  </a:endParaRPr>
                </a:p>
              </p:txBody>
            </p:sp>
            <p:sp>
              <p:nvSpPr>
                <p:cNvPr id="63" name="Google Shape;21;p1">
                  <a:extLst>
                    <a:ext uri="{FF2B5EF4-FFF2-40B4-BE49-F238E27FC236}">
                      <a16:creationId xmlns:a16="http://schemas.microsoft.com/office/drawing/2014/main" id="{0AB3939F-49C9-4265-B429-3B24724B7E8C}"/>
                    </a:ext>
                  </a:extLst>
                </p:cNvPr>
                <p:cNvSpPr/>
                <p:nvPr/>
              </p:nvSpPr>
              <p:spPr>
                <a:xfrm>
                  <a:off x="548984" y="4664317"/>
                  <a:ext cx="1378599" cy="319808"/>
                </a:xfrm>
                <a:prstGeom prst="rect">
                  <a:avLst/>
                </a:prstGeom>
                <a:solidFill>
                  <a:srgbClr val="E1D5C8"/>
                </a:solidFill>
                <a:ln w="41275" cap="flat" cmpd="sng">
                  <a:solidFill>
                    <a:srgbClr val="796A5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0" rIns="91425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i="0" u="none" strike="noStrike" cap="none" dirty="0">
                      <a:solidFill>
                        <a:srgbClr val="7A6A5C"/>
                      </a:solidFill>
                      <a:latin typeface="Avenir Book" panose="02000503020000020003" pitchFamily="2" charset="0"/>
                      <a:ea typeface="+mj-ea"/>
                      <a:cs typeface="Belleza"/>
                      <a:sym typeface="Belleza"/>
                    </a:rPr>
                    <a:t>Page – 16KB</a:t>
                  </a:r>
                </a:p>
              </p:txBody>
            </p:sp>
          </p:grpSp>
          <p:sp>
            <p:nvSpPr>
              <p:cNvPr id="30" name="Google Shape;34;p1">
                <a:extLst>
                  <a:ext uri="{FF2B5EF4-FFF2-40B4-BE49-F238E27FC236}">
                    <a16:creationId xmlns:a16="http://schemas.microsoft.com/office/drawing/2014/main" id="{90FC471F-AABB-E413-F3BC-8735923779F6}"/>
                  </a:ext>
                </a:extLst>
              </p:cNvPr>
              <p:cNvSpPr/>
              <p:nvPr/>
            </p:nvSpPr>
            <p:spPr>
              <a:xfrm>
                <a:off x="661958" y="5087837"/>
                <a:ext cx="1040316" cy="302473"/>
              </a:xfrm>
              <a:prstGeom prst="rect">
                <a:avLst/>
              </a:prstGeom>
              <a:solidFill>
                <a:srgbClr val="DBD3F9"/>
              </a:solidFill>
              <a:ln w="41275" cap="flat" cmpd="sng">
                <a:solidFill>
                  <a:srgbClr val="6C40D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6C40DC"/>
                    </a:solidFill>
                    <a:latin typeface="Avenir Book" panose="02000503020000020003" pitchFamily="2" charset="0"/>
                  </a:rPr>
                  <a:t>Emb #0</a:t>
                </a:r>
              </a:p>
            </p:txBody>
          </p:sp>
          <p:sp>
            <p:nvSpPr>
              <p:cNvPr id="31" name="Google Shape;34;p1">
                <a:extLst>
                  <a:ext uri="{FF2B5EF4-FFF2-40B4-BE49-F238E27FC236}">
                    <a16:creationId xmlns:a16="http://schemas.microsoft.com/office/drawing/2014/main" id="{8377DCEA-5998-832D-94ED-0B1FD8D05E85}"/>
                  </a:ext>
                </a:extLst>
              </p:cNvPr>
              <p:cNvSpPr/>
              <p:nvPr/>
            </p:nvSpPr>
            <p:spPr>
              <a:xfrm>
                <a:off x="661960" y="5455805"/>
                <a:ext cx="1040315" cy="302473"/>
              </a:xfrm>
              <a:prstGeom prst="rect">
                <a:avLst/>
              </a:prstGeom>
              <a:solidFill>
                <a:srgbClr val="DBD3F9"/>
              </a:solidFill>
              <a:ln w="41275" cap="flat" cmpd="sng">
                <a:solidFill>
                  <a:srgbClr val="6C40D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6C40DC"/>
                    </a:solidFill>
                    <a:latin typeface="Avenir Book" panose="02000503020000020003" pitchFamily="2" charset="0"/>
                  </a:rPr>
                  <a:t>Emb #1</a:t>
                </a:r>
              </a:p>
            </p:txBody>
          </p:sp>
          <p:sp>
            <p:nvSpPr>
              <p:cNvPr id="32" name="Google Shape;34;p1">
                <a:extLst>
                  <a:ext uri="{FF2B5EF4-FFF2-40B4-BE49-F238E27FC236}">
                    <a16:creationId xmlns:a16="http://schemas.microsoft.com/office/drawing/2014/main" id="{C52353C9-F60E-FFE9-BFDE-C8F4F075DBD8}"/>
                  </a:ext>
                </a:extLst>
              </p:cNvPr>
              <p:cNvSpPr/>
              <p:nvPr/>
            </p:nvSpPr>
            <p:spPr>
              <a:xfrm>
                <a:off x="661961" y="5942539"/>
                <a:ext cx="1040316" cy="302472"/>
              </a:xfrm>
              <a:prstGeom prst="rect">
                <a:avLst/>
              </a:prstGeom>
              <a:solidFill>
                <a:srgbClr val="DBD3F9"/>
              </a:solidFill>
              <a:ln w="41275" cap="flat" cmpd="sng">
                <a:solidFill>
                  <a:srgbClr val="6C40D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6C40DC"/>
                    </a:solidFill>
                    <a:latin typeface="Avenir Book" panose="02000503020000020003" pitchFamily="2" charset="0"/>
                  </a:rPr>
                  <a:t>Emb #N</a:t>
                </a:r>
              </a:p>
            </p:txBody>
          </p:sp>
          <p:sp>
            <p:nvSpPr>
              <p:cNvPr id="33" name="Google Shape;34;p1">
                <a:extLst>
                  <a:ext uri="{FF2B5EF4-FFF2-40B4-BE49-F238E27FC236}">
                    <a16:creationId xmlns:a16="http://schemas.microsoft.com/office/drawing/2014/main" id="{38C70A20-74D2-DB18-E246-E722415B36A7}"/>
                  </a:ext>
                </a:extLst>
              </p:cNvPr>
              <p:cNvSpPr/>
              <p:nvPr/>
            </p:nvSpPr>
            <p:spPr>
              <a:xfrm>
                <a:off x="1770112" y="5087835"/>
                <a:ext cx="704024" cy="302473"/>
              </a:xfrm>
              <a:prstGeom prst="rect">
                <a:avLst/>
              </a:prstGeom>
              <a:solidFill>
                <a:srgbClr val="C3E0E9"/>
              </a:solidFill>
              <a:ln w="41275" cap="flat" cmpd="sng">
                <a:solidFill>
                  <a:srgbClr val="52738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700" dirty="0">
                    <a:solidFill>
                      <a:srgbClr val="52738A"/>
                    </a:solidFill>
                    <a:latin typeface="Avenir Book" panose="02000503020000020003" pitchFamily="2" charset="0"/>
                  </a:rPr>
                  <a:t>OOB</a:t>
                </a:r>
              </a:p>
            </p:txBody>
          </p:sp>
          <p:sp>
            <p:nvSpPr>
              <p:cNvPr id="34" name="Google Shape;34;p1">
                <a:extLst>
                  <a:ext uri="{FF2B5EF4-FFF2-40B4-BE49-F238E27FC236}">
                    <a16:creationId xmlns:a16="http://schemas.microsoft.com/office/drawing/2014/main" id="{001DA673-3EDA-09A8-BBA9-7FE66ACD3A26}"/>
                  </a:ext>
                </a:extLst>
              </p:cNvPr>
              <p:cNvSpPr/>
              <p:nvPr/>
            </p:nvSpPr>
            <p:spPr>
              <a:xfrm>
                <a:off x="1764932" y="5455805"/>
                <a:ext cx="704024" cy="302473"/>
              </a:xfrm>
              <a:prstGeom prst="rect">
                <a:avLst/>
              </a:prstGeom>
              <a:solidFill>
                <a:srgbClr val="C3E0E9"/>
              </a:solidFill>
              <a:ln w="41275" cap="flat" cmpd="sng">
                <a:solidFill>
                  <a:srgbClr val="52738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700" dirty="0">
                    <a:solidFill>
                      <a:srgbClr val="52738A"/>
                    </a:solidFill>
                    <a:latin typeface="Avenir Book" panose="02000503020000020003" pitchFamily="2" charset="0"/>
                  </a:rPr>
                  <a:t>OOB</a:t>
                </a:r>
              </a:p>
            </p:txBody>
          </p:sp>
          <p:sp>
            <p:nvSpPr>
              <p:cNvPr id="41" name="Google Shape;34;p1">
                <a:extLst>
                  <a:ext uri="{FF2B5EF4-FFF2-40B4-BE49-F238E27FC236}">
                    <a16:creationId xmlns:a16="http://schemas.microsoft.com/office/drawing/2014/main" id="{51B96CC2-313B-DDD7-66AC-F8445B1967D6}"/>
                  </a:ext>
                </a:extLst>
              </p:cNvPr>
              <p:cNvSpPr/>
              <p:nvPr/>
            </p:nvSpPr>
            <p:spPr>
              <a:xfrm>
                <a:off x="1764932" y="5943014"/>
                <a:ext cx="704024" cy="302473"/>
              </a:xfrm>
              <a:prstGeom prst="rect">
                <a:avLst/>
              </a:prstGeom>
              <a:solidFill>
                <a:srgbClr val="C3E0E9"/>
              </a:solidFill>
              <a:ln w="41275" cap="flat" cmpd="sng">
                <a:solidFill>
                  <a:srgbClr val="52738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700" dirty="0">
                    <a:solidFill>
                      <a:srgbClr val="52738A"/>
                    </a:solidFill>
                    <a:latin typeface="Avenir Book" panose="02000503020000020003" pitchFamily="2" charset="0"/>
                  </a:rPr>
                  <a:t>OOB</a:t>
                </a:r>
              </a:p>
            </p:txBody>
          </p:sp>
        </p:grpSp>
      </p:grpSp>
      <p:sp>
        <p:nvSpPr>
          <p:cNvPr id="82" name="Google Shape;34;p1">
            <a:extLst>
              <a:ext uri="{FF2B5EF4-FFF2-40B4-BE49-F238E27FC236}">
                <a16:creationId xmlns:a16="http://schemas.microsoft.com/office/drawing/2014/main" id="{A6B6A8C1-C8AE-0A08-16C4-290DAD5CE425}"/>
              </a:ext>
            </a:extLst>
          </p:cNvPr>
          <p:cNvSpPr/>
          <p:nvPr/>
        </p:nvSpPr>
        <p:spPr>
          <a:xfrm>
            <a:off x="611203" y="3306874"/>
            <a:ext cx="897086" cy="304012"/>
          </a:xfrm>
          <a:prstGeom prst="rect">
            <a:avLst/>
          </a:prstGeom>
          <a:solidFill>
            <a:srgbClr val="F9D5E4"/>
          </a:solidFill>
          <a:ln w="28575" cap="flat" cmpd="sng">
            <a:solidFill>
              <a:srgbClr val="B418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SLC </a:t>
            </a:r>
          </a:p>
        </p:txBody>
      </p:sp>
      <p:sp>
        <p:nvSpPr>
          <p:cNvPr id="83" name="Google Shape;34;p1">
            <a:extLst>
              <a:ext uri="{FF2B5EF4-FFF2-40B4-BE49-F238E27FC236}">
                <a16:creationId xmlns:a16="http://schemas.microsoft.com/office/drawing/2014/main" id="{37B0C1F8-2F6E-B302-8DD7-E93DAF309191}"/>
              </a:ext>
            </a:extLst>
          </p:cNvPr>
          <p:cNvSpPr/>
          <p:nvPr/>
        </p:nvSpPr>
        <p:spPr>
          <a:xfrm>
            <a:off x="2611002" y="3301684"/>
            <a:ext cx="897086" cy="304012"/>
          </a:xfrm>
          <a:prstGeom prst="rect">
            <a:avLst/>
          </a:prstGeom>
          <a:solidFill>
            <a:srgbClr val="F9D5E4"/>
          </a:solidFill>
          <a:ln w="28575" cap="flat" cmpd="sng">
            <a:solidFill>
              <a:srgbClr val="B418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TLC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D1839D7-E3FC-BFEF-8CD3-B5F03788C854}"/>
              </a:ext>
            </a:extLst>
          </p:cNvPr>
          <p:cNvSpPr/>
          <p:nvPr/>
        </p:nvSpPr>
        <p:spPr>
          <a:xfrm>
            <a:off x="1704695" y="4547179"/>
            <a:ext cx="835733" cy="1315904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5369F9E-D6DD-04E0-16F3-B573FC4842AD}"/>
              </a:ext>
            </a:extLst>
          </p:cNvPr>
          <p:cNvGrpSpPr/>
          <p:nvPr/>
        </p:nvGrpSpPr>
        <p:grpSpPr>
          <a:xfrm>
            <a:off x="596195" y="4627127"/>
            <a:ext cx="2005237" cy="1207982"/>
            <a:chOff x="1699458" y="5057059"/>
            <a:chExt cx="2005237" cy="1207982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B57D3F3-5821-5035-99F9-8FB809D72AC2}"/>
                </a:ext>
              </a:extLst>
            </p:cNvPr>
            <p:cNvCxnSpPr>
              <a:cxnSpLocks/>
            </p:cNvCxnSpPr>
            <p:nvPr/>
          </p:nvCxnSpPr>
          <p:spPr>
            <a:xfrm>
              <a:off x="1699458" y="5078769"/>
              <a:ext cx="6460" cy="11862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682D8225-D0DB-EE0C-418C-24F613689AFE}"/>
                </a:ext>
              </a:extLst>
            </p:cNvPr>
            <p:cNvCxnSpPr>
              <a:cxnSpLocks/>
            </p:cNvCxnSpPr>
            <p:nvPr/>
          </p:nvCxnSpPr>
          <p:spPr>
            <a:xfrm>
              <a:off x="3698235" y="5057059"/>
              <a:ext cx="6460" cy="11862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8C46A14-6C77-6A0B-BB14-94AE3B48EEAD}"/>
              </a:ext>
            </a:extLst>
          </p:cNvPr>
          <p:cNvSpPr txBox="1"/>
          <p:nvPr/>
        </p:nvSpPr>
        <p:spPr>
          <a:xfrm>
            <a:off x="1766495" y="6321591"/>
            <a:ext cx="548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venir Book" panose="02000503020000020003" pitchFamily="2" charset="0"/>
              </a:rPr>
              <a:t>Park et al, “Flash-Cosmos: In-Flash Bulk Bitwise Operations Using</a:t>
            </a:r>
            <a:br>
              <a:rPr lang="el-GR" sz="1200" dirty="0">
                <a:latin typeface="Avenir Book" panose="02000503020000020003" pitchFamily="2" charset="0"/>
              </a:rPr>
            </a:br>
            <a:r>
              <a:rPr lang="en-GB" sz="1200" dirty="0">
                <a:latin typeface="Avenir Book" panose="02000503020000020003" pitchFamily="2" charset="0"/>
              </a:rPr>
              <a:t> Inherent Computation Capability of NAND Flash Memory”, in MICRO 2022</a:t>
            </a:r>
          </a:p>
        </p:txBody>
      </p:sp>
    </p:spTree>
    <p:extLst>
      <p:ext uri="{BB962C8B-B14F-4D97-AF65-F5344CB8AC3E}">
        <p14:creationId xmlns:p14="http://schemas.microsoft.com/office/powerpoint/2010/main" val="14915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2" grpId="0" animBg="1"/>
      <p:bldP spid="83" grpId="0" animBg="1"/>
      <p:bldP spid="90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6EFA7-FBCE-FAFE-BBA2-B719D6FF5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66A49A-9216-87C0-94D0-97855446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3172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REIS: Inverted File Algorithm (IVF)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42939C2-39E8-99C1-5038-2BD7B7B0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C82A574-EDE6-6150-1F8F-D9C0415F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18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C6F1B-F9C5-22AE-2154-FD45126A1858}"/>
              </a:ext>
            </a:extLst>
          </p:cNvPr>
          <p:cNvSpPr txBox="1"/>
          <p:nvPr/>
        </p:nvSpPr>
        <p:spPr>
          <a:xfrm>
            <a:off x="484094" y="5391585"/>
            <a:ext cx="79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We thus design an </a:t>
            </a: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In-Storage ANNS engine </a:t>
            </a:r>
            <a:r>
              <a:rPr lang="en-US" sz="2000" dirty="0">
                <a:latin typeface="Avenir Book" panose="02000503020000020003" pitchFamily="2" charset="0"/>
              </a:rPr>
              <a:t>that </a:t>
            </a:r>
            <a:r>
              <a:rPr lang="en-US" sz="2000" b="1" dirty="0">
                <a:solidFill>
                  <a:srgbClr val="C00000"/>
                </a:solidFill>
                <a:latin typeface="Avenir Book" panose="02000503020000020003" pitchFamily="2" charset="0"/>
              </a:rPr>
              <a:t>accelerates</a:t>
            </a:r>
            <a:r>
              <a:rPr lang="en-US" sz="2000" dirty="0">
                <a:latin typeface="Avenir Book" panose="02000503020000020003" pitchFamily="2" charset="0"/>
              </a:rPr>
              <a:t> IVF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C5FAE-FD27-7109-4A17-C070346D4111}"/>
              </a:ext>
            </a:extLst>
          </p:cNvPr>
          <p:cNvSpPr txBox="1"/>
          <p:nvPr/>
        </p:nvSpPr>
        <p:spPr>
          <a:xfrm>
            <a:off x="328674" y="1227096"/>
            <a:ext cx="8486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REIS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 employs the </a:t>
            </a:r>
            <a:r>
              <a:rPr lang="en-US" sz="2000" b="1" dirty="0">
                <a:solidFill>
                  <a:srgbClr val="B4185F"/>
                </a:solidFill>
                <a:latin typeface="Avenir Book" panose="02000503020000020003" pitchFamily="2" charset="0"/>
              </a:rPr>
              <a:t>Inverted File</a:t>
            </a: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>
                <a:solidFill>
                  <a:srgbClr val="B4185F"/>
                </a:solidFill>
                <a:latin typeface="Avenir Book" panose="02000503020000020003" pitchFamily="2" charset="0"/>
              </a:rPr>
              <a:t>Algorithm 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(IVF) with </a:t>
            </a:r>
            <a:r>
              <a:rPr lang="en-US" sz="2000" b="1" dirty="0">
                <a:solidFill>
                  <a:srgbClr val="B4185F"/>
                </a:solidFill>
                <a:latin typeface="Avenir Book" panose="02000503020000020003" pitchFamily="2" charset="0"/>
              </a:rPr>
              <a:t>Binary Quantization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 to accelerate </a:t>
            </a:r>
            <a:r>
              <a:rPr lang="en-US" sz="2000" b="1" dirty="0">
                <a:solidFill>
                  <a:srgbClr val="B4185F"/>
                </a:solidFill>
                <a:latin typeface="Avenir Book" panose="02000503020000020003" pitchFamily="2" charset="0"/>
              </a:rPr>
              <a:t>Approximate</a:t>
            </a: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>
                <a:solidFill>
                  <a:srgbClr val="B4185F"/>
                </a:solidFill>
                <a:latin typeface="Avenir Book" panose="02000503020000020003" pitchFamily="2" charset="0"/>
              </a:rPr>
              <a:t>Nearest Neighbor Search 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with </a:t>
            </a:r>
            <a:r>
              <a:rPr lang="en-US" sz="2000" b="1" dirty="0">
                <a:solidFill>
                  <a:srgbClr val="B4185F"/>
                </a:solidFill>
                <a:latin typeface="Avenir Book" panose="02000503020000020003" pitchFamily="2" charset="0"/>
              </a:rPr>
              <a:t>In-Storage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 and </a:t>
            </a:r>
            <a:r>
              <a:rPr lang="en-US" sz="2000" b="1" dirty="0">
                <a:solidFill>
                  <a:srgbClr val="B4185F"/>
                </a:solidFill>
                <a:latin typeface="Avenir Book" panose="02000503020000020003" pitchFamily="2" charset="0"/>
              </a:rPr>
              <a:t>In-Flash processing</a:t>
            </a:r>
            <a:r>
              <a:rPr lang="en-US" sz="2000" dirty="0">
                <a:solidFill>
                  <a:srgbClr val="B4185F"/>
                </a:solidFill>
                <a:latin typeface="Avenir Book" panose="02000503020000020003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0D46E-EAAA-8E83-A606-3C1A2E12417D}"/>
              </a:ext>
            </a:extLst>
          </p:cNvPr>
          <p:cNvSpPr txBox="1"/>
          <p:nvPr/>
        </p:nvSpPr>
        <p:spPr>
          <a:xfrm>
            <a:off x="328674" y="2317244"/>
            <a:ext cx="82489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IVF: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Organizes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 embeddings into </a:t>
            </a: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Performs a </a:t>
            </a: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coarse-grained search 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to identify the </a:t>
            </a: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nearest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Performs a </a:t>
            </a: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fine-grained search</a:t>
            </a: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>
                <a:latin typeface="Avenir Book" panose="02000503020000020003" pitchFamily="2" charset="0"/>
              </a:rPr>
              <a:t>within the identified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 clusters to find the </a:t>
            </a: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nearest embeddings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E0679-3E7A-34E1-F3A7-722E8BB26DCF}"/>
              </a:ext>
            </a:extLst>
          </p:cNvPr>
          <p:cNvSpPr txBox="1"/>
          <p:nvPr/>
        </p:nvSpPr>
        <p:spPr>
          <a:xfrm>
            <a:off x="484094" y="4061446"/>
            <a:ext cx="8082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The </a:t>
            </a: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Inverted File Algorithm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Provides high </a:t>
            </a:r>
            <a:r>
              <a:rPr lang="en-US" sz="2000" b="1" dirty="0">
                <a:solidFill>
                  <a:srgbClr val="F43E01"/>
                </a:solidFill>
                <a:latin typeface="Avenir Book" panose="02000503020000020003" pitchFamily="2" charset="0"/>
              </a:rPr>
              <a:t>performance</a:t>
            </a: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and </a:t>
            </a:r>
            <a:r>
              <a:rPr lang="en-US" sz="2000" b="1" dirty="0">
                <a:solidFill>
                  <a:srgbClr val="F43E01"/>
                </a:solidFill>
                <a:latin typeface="Avenir Book" panose="02000503020000020003" pitchFamily="2" charset="0"/>
              </a:rPr>
              <a:t>accuracy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 with Binary Quantization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Features characteristics that make it </a:t>
            </a:r>
            <a:r>
              <a:rPr lang="en-US" sz="2000" b="1" dirty="0">
                <a:solidFill>
                  <a:srgbClr val="F43E01"/>
                </a:solidFill>
                <a:latin typeface="Avenir Book" panose="02000503020000020003" pitchFamily="2" charset="0"/>
              </a:rPr>
              <a:t>suitable</a:t>
            </a:r>
            <a:r>
              <a:rPr lang="en-US" sz="2000" dirty="0">
                <a:solidFill>
                  <a:srgbClr val="F43E01"/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>
                <a:latin typeface="Avenir Book" panose="02000503020000020003" pitchFamily="2" charset="0"/>
              </a:rPr>
              <a:t>to</a:t>
            </a:r>
            <a:r>
              <a:rPr lang="en-US" sz="2000" dirty="0">
                <a:solidFill>
                  <a:srgbClr val="F43E01"/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the </a:t>
            </a:r>
            <a:r>
              <a:rPr lang="en-US" sz="2000" b="1" dirty="0">
                <a:solidFill>
                  <a:srgbClr val="F43E01"/>
                </a:solidFill>
                <a:latin typeface="Avenir Book" panose="02000503020000020003" pitchFamily="2" charset="0"/>
              </a:rPr>
              <a:t>storage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 system   </a:t>
            </a:r>
          </a:p>
        </p:txBody>
      </p:sp>
    </p:spTree>
    <p:extLst>
      <p:ext uri="{BB962C8B-B14F-4D97-AF65-F5344CB8AC3E}">
        <p14:creationId xmlns:p14="http://schemas.microsoft.com/office/powerpoint/2010/main" val="29520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53DE3-BEF4-D3E9-96CC-AD1E0FE19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879469-371E-41AA-D77E-DD99E34D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REIS: In-Storage ANNS Engine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A6AABBD-077E-C564-485F-4CCD50D1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B16C50C-650E-CEFE-E045-2798B2ED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19</a:t>
            </a:fld>
            <a:endParaRPr lang="en-US" dirty="0">
              <a:latin typeface="+mj-lt"/>
            </a:endParaRPr>
          </a:p>
        </p:txBody>
      </p:sp>
      <p:sp>
        <p:nvSpPr>
          <p:cNvPr id="156" name="Google Shape;34;p1">
            <a:extLst>
              <a:ext uri="{FF2B5EF4-FFF2-40B4-BE49-F238E27FC236}">
                <a16:creationId xmlns:a16="http://schemas.microsoft.com/office/drawing/2014/main" id="{E0EEBB75-B471-69E1-B675-A3321D3A0949}"/>
              </a:ext>
            </a:extLst>
          </p:cNvPr>
          <p:cNvSpPr/>
          <p:nvPr/>
        </p:nvSpPr>
        <p:spPr>
          <a:xfrm>
            <a:off x="4210712" y="1212675"/>
            <a:ext cx="4185142" cy="2749367"/>
          </a:xfrm>
          <a:prstGeom prst="rect">
            <a:avLst/>
          </a:prstGeom>
          <a:solidFill>
            <a:srgbClr val="FFEBCD"/>
          </a:solidFill>
          <a:ln w="28575" cap="flat" cmpd="sng">
            <a:solidFill>
              <a:srgbClr val="E28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52738A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Google Shape;34;p1">
            <a:extLst>
              <a:ext uri="{FF2B5EF4-FFF2-40B4-BE49-F238E27FC236}">
                <a16:creationId xmlns:a16="http://schemas.microsoft.com/office/drawing/2014/main" id="{1C8A6F39-B44F-1334-3F58-1B682AC6CE69}"/>
              </a:ext>
            </a:extLst>
          </p:cNvPr>
          <p:cNvSpPr/>
          <p:nvPr/>
        </p:nvSpPr>
        <p:spPr>
          <a:xfrm>
            <a:off x="4210712" y="1212399"/>
            <a:ext cx="4185135" cy="319786"/>
          </a:xfrm>
          <a:prstGeom prst="rect">
            <a:avLst/>
          </a:prstGeom>
          <a:solidFill>
            <a:srgbClr val="FFEBCD"/>
          </a:solidFill>
          <a:ln w="28575" cap="flat" cmpd="sng">
            <a:solidFill>
              <a:srgbClr val="E28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E28700"/>
                </a:solidFill>
                <a:latin typeface="Avenir Book" panose="02000503020000020003" pitchFamily="2" charset="0"/>
              </a:rPr>
              <a:t>Flash Die</a:t>
            </a:r>
          </a:p>
        </p:txBody>
      </p:sp>
      <p:sp>
        <p:nvSpPr>
          <p:cNvPr id="209" name="Google Shape;34;p1">
            <a:extLst>
              <a:ext uri="{FF2B5EF4-FFF2-40B4-BE49-F238E27FC236}">
                <a16:creationId xmlns:a16="http://schemas.microsoft.com/office/drawing/2014/main" id="{65E9F49A-ACCA-CAC7-297B-EB64F8BD5C14}"/>
              </a:ext>
            </a:extLst>
          </p:cNvPr>
          <p:cNvSpPr/>
          <p:nvPr/>
        </p:nvSpPr>
        <p:spPr>
          <a:xfrm>
            <a:off x="6372808" y="1679262"/>
            <a:ext cx="1940019" cy="867555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B444A"/>
              </a:solidFill>
              <a:latin typeface="Avenir Book" panose="02000503020000020003" pitchFamily="2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6BD080D-47A4-46EA-B2B0-E11E599AC41D}"/>
              </a:ext>
            </a:extLst>
          </p:cNvPr>
          <p:cNvSpPr txBox="1"/>
          <p:nvPr/>
        </p:nvSpPr>
        <p:spPr>
          <a:xfrm>
            <a:off x="6458568" y="2173447"/>
            <a:ext cx="10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DFE3"/>
                </a:solidFill>
                <a:latin typeface="Avenir Book" panose="02000503020000020003" pitchFamily="2" charset="0"/>
              </a:rPr>
              <a:t>Plane #1</a:t>
            </a:r>
          </a:p>
        </p:txBody>
      </p:sp>
      <p:sp>
        <p:nvSpPr>
          <p:cNvPr id="175" name="Google Shape;34;p1">
            <a:extLst>
              <a:ext uri="{FF2B5EF4-FFF2-40B4-BE49-F238E27FC236}">
                <a16:creationId xmlns:a16="http://schemas.microsoft.com/office/drawing/2014/main" id="{E746862A-31FD-1DF9-A593-8D8F52D288CA}"/>
              </a:ext>
            </a:extLst>
          </p:cNvPr>
          <p:cNvSpPr/>
          <p:nvPr/>
        </p:nvSpPr>
        <p:spPr>
          <a:xfrm>
            <a:off x="6384587" y="2629537"/>
            <a:ext cx="1928241" cy="548804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 Buffer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176" name="Google Shape;34;p1">
            <a:extLst>
              <a:ext uri="{FF2B5EF4-FFF2-40B4-BE49-F238E27FC236}">
                <a16:creationId xmlns:a16="http://schemas.microsoft.com/office/drawing/2014/main" id="{0D96A4CA-9ADB-AF58-3DBF-203745A6AD55}"/>
              </a:ext>
            </a:extLst>
          </p:cNvPr>
          <p:cNvSpPr/>
          <p:nvPr/>
        </p:nvSpPr>
        <p:spPr>
          <a:xfrm>
            <a:off x="4316213" y="3284626"/>
            <a:ext cx="3996616" cy="576888"/>
          </a:xfrm>
          <a:prstGeom prst="rect">
            <a:avLst/>
          </a:prstGeom>
          <a:solidFill>
            <a:srgbClr val="C4D7FE"/>
          </a:solidFill>
          <a:ln w="28575" cap="flat" cmpd="sng">
            <a:solidFill>
              <a:srgbClr val="316C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16CE3"/>
                </a:solidFill>
                <a:latin typeface="Avenir Book" panose="02000503020000020003" pitchFamily="2" charset="0"/>
              </a:rPr>
              <a:t>Peripheral Logic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84F730-247D-4537-2E06-0A46DFC424FC}"/>
              </a:ext>
            </a:extLst>
          </p:cNvPr>
          <p:cNvGrpSpPr/>
          <p:nvPr/>
        </p:nvGrpSpPr>
        <p:grpSpPr>
          <a:xfrm>
            <a:off x="534772" y="1212399"/>
            <a:ext cx="3168095" cy="898654"/>
            <a:chOff x="534772" y="1171060"/>
            <a:chExt cx="3168095" cy="898654"/>
          </a:xfrm>
        </p:grpSpPr>
        <p:sp>
          <p:nvSpPr>
            <p:cNvPr id="85" name="Google Shape;22;p1">
              <a:extLst>
                <a:ext uri="{FF2B5EF4-FFF2-40B4-BE49-F238E27FC236}">
                  <a16:creationId xmlns:a16="http://schemas.microsoft.com/office/drawing/2014/main" id="{164A13E7-03D2-4678-2A55-224BA2E1C55B}"/>
                </a:ext>
              </a:extLst>
            </p:cNvPr>
            <p:cNvSpPr/>
            <p:nvPr/>
          </p:nvSpPr>
          <p:spPr>
            <a:xfrm>
              <a:off x="534874" y="1171060"/>
              <a:ext cx="3167993" cy="898654"/>
            </a:xfrm>
            <a:prstGeom prst="rect">
              <a:avLst/>
            </a:prstGeom>
            <a:solidFill>
              <a:srgbClr val="C3E0E9"/>
            </a:solidFill>
            <a:ln w="28575" cap="flat" cmpd="sng">
              <a:solidFill>
                <a:srgbClr val="5273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540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rgbClr val="52738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9" name="Google Shape;22;p1">
              <a:extLst>
                <a:ext uri="{FF2B5EF4-FFF2-40B4-BE49-F238E27FC236}">
                  <a16:creationId xmlns:a16="http://schemas.microsoft.com/office/drawing/2014/main" id="{B9B02EC7-E187-26FD-1726-877833BB0033}"/>
                </a:ext>
              </a:extLst>
            </p:cNvPr>
            <p:cNvSpPr/>
            <p:nvPr/>
          </p:nvSpPr>
          <p:spPr>
            <a:xfrm>
              <a:off x="534772" y="1171060"/>
              <a:ext cx="893185" cy="281908"/>
            </a:xfrm>
            <a:prstGeom prst="rect">
              <a:avLst/>
            </a:prstGeom>
            <a:solidFill>
              <a:srgbClr val="C3E0E9"/>
            </a:solidFill>
            <a:ln w="28575" cap="flat" cmpd="sng">
              <a:solidFill>
                <a:srgbClr val="5273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540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2738A"/>
                  </a:solidFill>
                  <a:latin typeface="Avenir Book" panose="02000503020000020003" pitchFamily="2" charset="0"/>
                </a:rPr>
                <a:t>DRAM</a:t>
              </a:r>
              <a:endParaRPr lang="en-US" sz="1800" dirty="0">
                <a:solidFill>
                  <a:srgbClr val="52738A"/>
                </a:solidFill>
                <a:latin typeface="Avenir Book" panose="02000503020000020003" pitchFamily="2" charset="0"/>
              </a:endParaRPr>
            </a:p>
          </p:txBody>
        </p:sp>
      </p:grpSp>
      <p:sp>
        <p:nvSpPr>
          <p:cNvPr id="9" name="Google Shape;34;p1">
            <a:extLst>
              <a:ext uri="{FF2B5EF4-FFF2-40B4-BE49-F238E27FC236}">
                <a16:creationId xmlns:a16="http://schemas.microsoft.com/office/drawing/2014/main" id="{A3D20C0C-E5C0-0FC7-F0DD-3F4EED0BFCBF}"/>
              </a:ext>
            </a:extLst>
          </p:cNvPr>
          <p:cNvSpPr/>
          <p:nvPr/>
        </p:nvSpPr>
        <p:spPr>
          <a:xfrm>
            <a:off x="4316212" y="1679262"/>
            <a:ext cx="1940019" cy="867555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B444A"/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75851-5055-4EC6-A2A9-47C0210EBC47}"/>
              </a:ext>
            </a:extLst>
          </p:cNvPr>
          <p:cNvSpPr txBox="1"/>
          <p:nvPr/>
        </p:nvSpPr>
        <p:spPr>
          <a:xfrm>
            <a:off x="4427534" y="2177485"/>
            <a:ext cx="112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DFE3"/>
                </a:solidFill>
                <a:latin typeface="Avenir Book" panose="02000503020000020003" pitchFamily="2" charset="0"/>
              </a:rPr>
              <a:t>Plane #0</a:t>
            </a:r>
          </a:p>
        </p:txBody>
      </p:sp>
      <p:sp>
        <p:nvSpPr>
          <p:cNvPr id="20" name="Google Shape;34;p1">
            <a:extLst>
              <a:ext uri="{FF2B5EF4-FFF2-40B4-BE49-F238E27FC236}">
                <a16:creationId xmlns:a16="http://schemas.microsoft.com/office/drawing/2014/main" id="{5EF34455-7E2C-F2B5-5A85-39B4A139DA42}"/>
              </a:ext>
            </a:extLst>
          </p:cNvPr>
          <p:cNvSpPr/>
          <p:nvPr/>
        </p:nvSpPr>
        <p:spPr>
          <a:xfrm>
            <a:off x="4327991" y="2629537"/>
            <a:ext cx="1928241" cy="548804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 Buffer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22" name="Google Shape;21;p1">
            <a:extLst>
              <a:ext uri="{FF2B5EF4-FFF2-40B4-BE49-F238E27FC236}">
                <a16:creationId xmlns:a16="http://schemas.microsoft.com/office/drawing/2014/main" id="{C47EF59B-4C0F-CBC3-2C26-906E0B4B9E3C}"/>
              </a:ext>
            </a:extLst>
          </p:cNvPr>
          <p:cNvSpPr/>
          <p:nvPr/>
        </p:nvSpPr>
        <p:spPr>
          <a:xfrm>
            <a:off x="4427534" y="1779882"/>
            <a:ext cx="1728912" cy="340947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</a:t>
            </a:r>
          </a:p>
        </p:txBody>
      </p:sp>
      <p:sp>
        <p:nvSpPr>
          <p:cNvPr id="26" name="Google Shape;21;p1">
            <a:extLst>
              <a:ext uri="{FF2B5EF4-FFF2-40B4-BE49-F238E27FC236}">
                <a16:creationId xmlns:a16="http://schemas.microsoft.com/office/drawing/2014/main" id="{C30A6E98-E89A-DF00-ED27-447FA69395B6}"/>
              </a:ext>
            </a:extLst>
          </p:cNvPr>
          <p:cNvSpPr/>
          <p:nvPr/>
        </p:nvSpPr>
        <p:spPr>
          <a:xfrm>
            <a:off x="6478361" y="1779882"/>
            <a:ext cx="1728912" cy="340947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</a:t>
            </a:r>
          </a:p>
        </p:txBody>
      </p:sp>
      <p:pic>
        <p:nvPicPr>
          <p:cNvPr id="27" name="Graphic 26" descr="Gears">
            <a:extLst>
              <a:ext uri="{FF2B5EF4-FFF2-40B4-BE49-F238E27FC236}">
                <a16:creationId xmlns:a16="http://schemas.microsoft.com/office/drawing/2014/main" id="{9796F21F-3F09-0BA2-471A-2D0D72530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8687" y="2584076"/>
            <a:ext cx="1005390" cy="10053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DD9E667-7C17-E6A9-0E17-455A435EFB8F}"/>
              </a:ext>
            </a:extLst>
          </p:cNvPr>
          <p:cNvSpPr/>
          <p:nvPr/>
        </p:nvSpPr>
        <p:spPr>
          <a:xfrm>
            <a:off x="2042101" y="1401551"/>
            <a:ext cx="1477215" cy="548804"/>
          </a:xfrm>
          <a:prstGeom prst="rect">
            <a:avLst/>
          </a:prstGeom>
          <a:solidFill>
            <a:srgbClr val="DBD3F9"/>
          </a:solidFill>
          <a:ln w="28575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6C40DC"/>
                </a:solidFill>
                <a:latin typeface="Avenir Book" panose="02000503020000020003" pitchFamily="2" charset="0"/>
              </a:rPr>
              <a:t>Query Embedding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B526BC-DD67-766B-5EB2-A2E53BC0F832}"/>
              </a:ext>
            </a:extLst>
          </p:cNvPr>
          <p:cNvSpPr/>
          <p:nvPr/>
        </p:nvSpPr>
        <p:spPr>
          <a:xfrm>
            <a:off x="2042101" y="1401551"/>
            <a:ext cx="1477215" cy="548804"/>
          </a:xfrm>
          <a:prstGeom prst="rect">
            <a:avLst/>
          </a:prstGeom>
          <a:solidFill>
            <a:srgbClr val="DBD3F9"/>
          </a:solidFill>
          <a:ln w="28575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6C40DC"/>
                </a:solidFill>
                <a:latin typeface="Avenir Book" panose="02000503020000020003" pitchFamily="2" charset="0"/>
              </a:rPr>
              <a:t>Query Embedding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38BF90-477B-DA9E-58F7-B995A35223C1}"/>
              </a:ext>
            </a:extLst>
          </p:cNvPr>
          <p:cNvSpPr/>
          <p:nvPr/>
        </p:nvSpPr>
        <p:spPr>
          <a:xfrm>
            <a:off x="2042101" y="1401551"/>
            <a:ext cx="1477215" cy="548804"/>
          </a:xfrm>
          <a:prstGeom prst="rect">
            <a:avLst/>
          </a:prstGeom>
          <a:solidFill>
            <a:srgbClr val="DBD3F9"/>
          </a:solidFill>
          <a:ln w="28575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6C40DC"/>
                </a:solidFill>
                <a:latin typeface="Avenir Book" panose="02000503020000020003" pitchFamily="2" charset="0"/>
              </a:rPr>
              <a:t>Query Embedding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F65CA5-8004-FF0A-328D-7B41BD3D9244}"/>
              </a:ext>
            </a:extLst>
          </p:cNvPr>
          <p:cNvGrpSpPr/>
          <p:nvPr/>
        </p:nvGrpSpPr>
        <p:grpSpPr>
          <a:xfrm>
            <a:off x="4316212" y="1129910"/>
            <a:ext cx="3996614" cy="484763"/>
            <a:chOff x="4316212" y="1300038"/>
            <a:chExt cx="3996614" cy="484763"/>
          </a:xfrm>
        </p:grpSpPr>
        <p:sp>
          <p:nvSpPr>
            <p:cNvPr id="36" name="Google Shape;21;p1">
              <a:extLst>
                <a:ext uri="{FF2B5EF4-FFF2-40B4-BE49-F238E27FC236}">
                  <a16:creationId xmlns:a16="http://schemas.microsoft.com/office/drawing/2014/main" id="{0CD2EA71-0D0E-4EFD-644B-EEE3502EFA5E}"/>
                </a:ext>
              </a:extLst>
            </p:cNvPr>
            <p:cNvSpPr/>
            <p:nvPr/>
          </p:nvSpPr>
          <p:spPr>
            <a:xfrm>
              <a:off x="4316212" y="1300038"/>
              <a:ext cx="1945907" cy="484763"/>
            </a:xfrm>
            <a:prstGeom prst="rect">
              <a:avLst/>
            </a:prstGeom>
            <a:solidFill>
              <a:srgbClr val="DBD3F9"/>
            </a:solidFill>
            <a:ln w="28575" cap="flat" cmpd="sng">
              <a:solidFill>
                <a:srgbClr val="6C40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 dirty="0">
                  <a:solidFill>
                    <a:srgbClr val="6C40D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Document Embedding</a:t>
              </a:r>
            </a:p>
          </p:txBody>
        </p:sp>
        <p:sp>
          <p:nvSpPr>
            <p:cNvPr id="37" name="Google Shape;21;p1">
              <a:extLst>
                <a:ext uri="{FF2B5EF4-FFF2-40B4-BE49-F238E27FC236}">
                  <a16:creationId xmlns:a16="http://schemas.microsoft.com/office/drawing/2014/main" id="{8AA2B0C7-3E1C-9A58-447E-A5312EAB9390}"/>
                </a:ext>
              </a:extLst>
            </p:cNvPr>
            <p:cNvSpPr/>
            <p:nvPr/>
          </p:nvSpPr>
          <p:spPr>
            <a:xfrm>
              <a:off x="6372808" y="1300038"/>
              <a:ext cx="1940018" cy="484763"/>
            </a:xfrm>
            <a:prstGeom prst="rect">
              <a:avLst/>
            </a:prstGeom>
            <a:solidFill>
              <a:srgbClr val="DBD3F9"/>
            </a:solidFill>
            <a:ln w="28575" cap="flat" cmpd="sng">
              <a:solidFill>
                <a:srgbClr val="6C40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 dirty="0">
                  <a:solidFill>
                    <a:srgbClr val="6C40D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Document Embedding</a:t>
              </a:r>
            </a:p>
          </p:txBody>
        </p:sp>
      </p:grpSp>
      <p:sp>
        <p:nvSpPr>
          <p:cNvPr id="39" name="Google Shape;21;p1">
            <a:extLst>
              <a:ext uri="{FF2B5EF4-FFF2-40B4-BE49-F238E27FC236}">
                <a16:creationId xmlns:a16="http://schemas.microsoft.com/office/drawing/2014/main" id="{416C6DE9-39F1-8678-4164-B6A287A81150}"/>
              </a:ext>
            </a:extLst>
          </p:cNvPr>
          <p:cNvSpPr/>
          <p:nvPr/>
        </p:nvSpPr>
        <p:spPr>
          <a:xfrm>
            <a:off x="4437715" y="3721715"/>
            <a:ext cx="1193543" cy="340947"/>
          </a:xfrm>
          <a:prstGeom prst="rect">
            <a:avLst/>
          </a:prstGeom>
          <a:solidFill>
            <a:srgbClr val="FFE0D7"/>
          </a:solidFill>
          <a:ln w="28575" cap="flat" cmpd="sng">
            <a:solidFill>
              <a:srgbClr val="F43E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F43E01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Distances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1C6B25-C2F7-29DC-D2DF-4FD7D44898CE}"/>
              </a:ext>
            </a:extLst>
          </p:cNvPr>
          <p:cNvSpPr txBox="1"/>
          <p:nvPr/>
        </p:nvSpPr>
        <p:spPr>
          <a:xfrm>
            <a:off x="5886450" y="530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C0B370-ECB8-8445-BC04-C5D8B7226581}"/>
              </a:ext>
            </a:extLst>
          </p:cNvPr>
          <p:cNvSpPr txBox="1"/>
          <p:nvPr/>
        </p:nvSpPr>
        <p:spPr>
          <a:xfrm>
            <a:off x="349624" y="4214164"/>
            <a:ext cx="85352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For the </a:t>
            </a: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coarse-</a:t>
            </a:r>
            <a:r>
              <a:rPr lang="en-US" dirty="0">
                <a:latin typeface="Avenir Book" panose="02000503020000020003" pitchFamily="2" charset="0"/>
              </a:rPr>
              <a:t> and </a:t>
            </a: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fine-grained</a:t>
            </a:r>
            <a:r>
              <a:rPr lang="en-US" dirty="0">
                <a:latin typeface="Avenir Book" panose="02000503020000020003" pitchFamily="2" charset="0"/>
              </a:rPr>
              <a:t> stages of IVF, the ANNS engine:</a:t>
            </a:r>
            <a:br>
              <a:rPr lang="en-US" dirty="0">
                <a:latin typeface="Avenir Book" panose="02000503020000020003" pitchFamily="2" charset="0"/>
              </a:rPr>
            </a:br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Copies</a:t>
            </a:r>
            <a:r>
              <a:rPr lang="en-US" dirty="0">
                <a:latin typeface="Avenir Book" panose="02000503020000020003" pitchFamily="2" charset="0"/>
              </a:rPr>
              <a:t> the </a:t>
            </a:r>
            <a:r>
              <a:rPr lang="en-US" b="1" dirty="0">
                <a:latin typeface="Avenir Book" panose="02000503020000020003" pitchFamily="2" charset="0"/>
              </a:rPr>
              <a:t>Query Embeddings </a:t>
            </a:r>
            <a:r>
              <a:rPr lang="en-US" dirty="0">
                <a:latin typeface="Avenir Book" panose="02000503020000020003" pitchFamily="2" charset="0"/>
              </a:rPr>
              <a:t>to the Page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Moves</a:t>
            </a:r>
            <a:r>
              <a:rPr lang="en-US" dirty="0">
                <a:latin typeface="Avenir Book" panose="02000503020000020003" pitchFamily="2" charset="0"/>
              </a:rPr>
              <a:t> the </a:t>
            </a:r>
            <a:r>
              <a:rPr lang="en-US" b="1" dirty="0">
                <a:latin typeface="Avenir Book" panose="02000503020000020003" pitchFamily="2" charset="0"/>
              </a:rPr>
              <a:t>Document Embeddings </a:t>
            </a:r>
            <a:r>
              <a:rPr lang="en-US" dirty="0">
                <a:latin typeface="Avenir Book" panose="02000503020000020003" pitchFamily="2" charset="0"/>
              </a:rPr>
              <a:t>to the Page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Calculates</a:t>
            </a:r>
            <a:r>
              <a:rPr lang="en-US" dirty="0">
                <a:latin typeface="Avenir Book" panose="02000503020000020003" pitchFamily="2" charset="0"/>
              </a:rPr>
              <a:t> </a:t>
            </a:r>
            <a:r>
              <a:rPr lang="en-US" b="1" dirty="0">
                <a:latin typeface="Avenir Book" panose="02000503020000020003" pitchFamily="2" charset="0"/>
              </a:rPr>
              <a:t>distances</a:t>
            </a:r>
            <a:r>
              <a:rPr lang="en-US" dirty="0">
                <a:latin typeface="Avenir Book" panose="02000503020000020003" pitchFamily="2" charset="0"/>
              </a:rPr>
              <a:t> using logic in the page buffer and the peripheral circuitry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Transfers</a:t>
            </a:r>
            <a:r>
              <a:rPr lang="en-US" dirty="0">
                <a:latin typeface="Avenir Book" panose="02000503020000020003" pitchFamily="2" charset="0"/>
              </a:rPr>
              <a:t> the </a:t>
            </a:r>
            <a:r>
              <a:rPr lang="en-US" b="1" dirty="0">
                <a:latin typeface="Avenir Book" panose="02000503020000020003" pitchFamily="2" charset="0"/>
              </a:rPr>
              <a:t>distances</a:t>
            </a:r>
            <a:r>
              <a:rPr lang="en-US" dirty="0">
                <a:latin typeface="Avenir Book" panose="02000503020000020003" pitchFamily="2" charset="0"/>
              </a:rPr>
              <a:t> back to the SSD’s DRAM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3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25018 0.1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47552 0.181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00139 0.2233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41094 -0.308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5" grpId="0" animBg="1"/>
      <p:bldP spid="35" grpId="1" animBg="1"/>
      <p:bldP spid="39" grpId="0" animBg="1"/>
      <p:bldP spid="3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3CF65CF0-EA7E-C86E-8532-5F2DA279025F}"/>
              </a:ext>
            </a:extLst>
          </p:cNvPr>
          <p:cNvSpPr/>
          <p:nvPr/>
        </p:nvSpPr>
        <p:spPr bwMode="auto">
          <a:xfrm>
            <a:off x="-10" y="2597256"/>
            <a:ext cx="9143999" cy="659271"/>
          </a:xfrm>
          <a:prstGeom prst="rect">
            <a:avLst/>
          </a:prstGeom>
          <a:solidFill>
            <a:srgbClr val="F9D5E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Avenir Book" panose="02000503020000020003" pitchFamily="2" charset="0"/>
                <a:ea typeface="Cambria" panose="02040503050406030204" pitchFamily="18" charset="0"/>
                <a:cs typeface="Tahoma"/>
              </a:rPr>
              <a:t>Goal: </a:t>
            </a:r>
            <a:r>
              <a:rPr lang="en-US" dirty="0">
                <a:latin typeface="Avenir Book" panose="02000503020000020003" pitchFamily="2" charset="0"/>
                <a:ea typeface="Cambria" panose="02040503050406030204" pitchFamily="18" charset="0"/>
                <a:cs typeface="Tahoma"/>
              </a:rPr>
              <a:t>Alleviate the </a:t>
            </a:r>
            <a:r>
              <a:rPr lang="en-US" b="1" dirty="0">
                <a:solidFill>
                  <a:srgbClr val="B4185F"/>
                </a:solidFill>
                <a:latin typeface="Avenir Book" panose="02000503020000020003" pitchFamily="2" charset="0"/>
                <a:ea typeface="Cambria" panose="02040503050406030204" pitchFamily="18" charset="0"/>
                <a:cs typeface="Tahoma"/>
              </a:rPr>
              <a:t>I/O data movement </a:t>
            </a:r>
            <a:r>
              <a:rPr lang="en-US" dirty="0">
                <a:latin typeface="Avenir Book" panose="02000503020000020003" pitchFamily="2" charset="0"/>
                <a:ea typeface="Cambria" panose="02040503050406030204" pitchFamily="18" charset="0"/>
                <a:cs typeface="Tahoma"/>
              </a:rPr>
              <a:t>overheads of RAG by accelerating </a:t>
            </a:r>
            <a:r>
              <a:rPr lang="en-US" b="1" dirty="0">
                <a:solidFill>
                  <a:srgbClr val="B4185F"/>
                </a:solidFill>
                <a:latin typeface="Avenir Book" panose="02000503020000020003" pitchFamily="2" charset="0"/>
                <a:ea typeface="Cambria" panose="02040503050406030204" pitchFamily="18" charset="0"/>
                <a:cs typeface="Tahoma"/>
              </a:rPr>
              <a:t>both </a:t>
            </a:r>
            <a:r>
              <a:rPr lang="en-US" dirty="0">
                <a:latin typeface="Avenir Book" panose="02000503020000020003" pitchFamily="2" charset="0"/>
                <a:ea typeface="Cambria" panose="02040503050406030204" pitchFamily="18" charset="0"/>
                <a:cs typeface="Tahoma"/>
              </a:rPr>
              <a:t>Nearest Neighbor Search and document retrieval </a:t>
            </a:r>
            <a:r>
              <a:rPr lang="en-US" b="1" dirty="0">
                <a:solidFill>
                  <a:srgbClr val="B4185F"/>
                </a:solidFill>
                <a:latin typeface="Avenir Book" panose="02000503020000020003" pitchFamily="2" charset="0"/>
                <a:ea typeface="Cambria" panose="02040503050406030204" pitchFamily="18" charset="0"/>
                <a:cs typeface="Tahoma"/>
              </a:rPr>
              <a:t>without modifications </a:t>
            </a:r>
            <a:r>
              <a:rPr lang="en-US" dirty="0">
                <a:latin typeface="Avenir Book" panose="02000503020000020003" pitchFamily="2" charset="0"/>
                <a:ea typeface="Cambria" panose="02040503050406030204" pitchFamily="18" charset="0"/>
                <a:cs typeface="Tahoma"/>
              </a:rPr>
              <a:t>to storage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venir Book" panose="02000503020000020003" pitchFamily="2" charset="0"/>
              <a:ea typeface="Cambria" panose="02040503050406030204" pitchFamily="18" charset="0"/>
              <a:cs typeface="Tahoma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C5013E1-369D-7256-F55D-13002CECF8FA}"/>
              </a:ext>
            </a:extLst>
          </p:cNvPr>
          <p:cNvSpPr/>
          <p:nvPr/>
        </p:nvSpPr>
        <p:spPr bwMode="auto">
          <a:xfrm>
            <a:off x="0" y="972859"/>
            <a:ext cx="9144000" cy="1519830"/>
          </a:xfrm>
          <a:prstGeom prst="rect">
            <a:avLst/>
          </a:prstGeom>
          <a:solidFill>
            <a:srgbClr val="DBD3F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b="1" dirty="0">
                <a:latin typeface="Avenir Book" panose="02000503020000020003" pitchFamily="2" charset="0"/>
                <a:ea typeface="Cambria"/>
                <a:cs typeface="Tahoma"/>
              </a:rPr>
              <a:t>Problem: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  <a:ea typeface="Cambria"/>
                <a:cs typeface="Tahoma"/>
              </a:rPr>
              <a:t>Retrieval Augmented Generation 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(RAG) pipelines incur </a:t>
            </a: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  <a:ea typeface="Cambria"/>
                <a:cs typeface="Tahoma"/>
              </a:rPr>
              <a:t>data movement overheads 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between the </a:t>
            </a: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  <a:ea typeface="Cambria"/>
                <a:cs typeface="Tahoma"/>
              </a:rPr>
              <a:t>host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 and the </a:t>
            </a: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  <a:ea typeface="Cambria"/>
                <a:cs typeface="Tahoma"/>
              </a:rPr>
              <a:t>storage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 system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Existing </a:t>
            </a: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  <a:ea typeface="Cambria"/>
                <a:cs typeface="Tahoma"/>
              </a:rPr>
              <a:t>In-Storage Processing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 (ISP) solutions only accelerate the </a:t>
            </a: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  <a:ea typeface="Cambria"/>
                <a:cs typeface="Tahoma"/>
              </a:rPr>
              <a:t>Nearest Neighbor Search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 stage of RAG and introduce significant </a:t>
            </a:r>
            <a:r>
              <a:rPr lang="en-US" b="1" dirty="0">
                <a:solidFill>
                  <a:srgbClr val="7A62E7"/>
                </a:solidFill>
                <a:latin typeface="Avenir Book" panose="02000503020000020003" pitchFamily="2" charset="0"/>
                <a:ea typeface="Cambria"/>
                <a:cs typeface="Tahoma"/>
              </a:rPr>
              <a:t>area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 and </a:t>
            </a:r>
            <a:r>
              <a:rPr lang="en-US" b="1" dirty="0">
                <a:solidFill>
                  <a:srgbClr val="7A62E7"/>
                </a:solidFill>
                <a:latin typeface="Avenir Book" panose="02000503020000020003" pitchFamily="2" charset="0"/>
                <a:ea typeface="Cambria"/>
                <a:cs typeface="Tahoma"/>
              </a:rPr>
              <a:t>power overheads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119CF95-12D4-BF9E-EDB2-90EDA572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143998" cy="86829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Executive Summary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F4893A-A60C-6567-7534-29CCE5A5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854" y="6517177"/>
            <a:ext cx="489065" cy="204298"/>
          </a:xfrm>
        </p:spPr>
        <p:txBody>
          <a:bodyPr/>
          <a:lstStyle/>
          <a:p>
            <a:pPr>
              <a:defRPr/>
            </a:pPr>
            <a:fld id="{8DE33320-76E4-0249-8CA9-3902D97168FA}" type="slidenum">
              <a:rPr lang="en-US" smtClean="0">
                <a:latin typeface="Avenir Book" panose="02000503020000020003" pitchFamily="2" charset="0"/>
              </a:rPr>
              <a:pPr>
                <a:defRPr/>
              </a:pPr>
              <a:t>2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Dikdörtgen 8">
            <a:extLst>
              <a:ext uri="{FF2B5EF4-FFF2-40B4-BE49-F238E27FC236}">
                <a16:creationId xmlns:a16="http://schemas.microsoft.com/office/drawing/2014/main" id="{115ECDD3-B1AE-AEEA-2EF5-91D29FB900E4}"/>
              </a:ext>
            </a:extLst>
          </p:cNvPr>
          <p:cNvSpPr/>
          <p:nvPr/>
        </p:nvSpPr>
        <p:spPr bwMode="auto">
          <a:xfrm>
            <a:off x="-11" y="4985491"/>
            <a:ext cx="9143996" cy="1291742"/>
          </a:xfrm>
          <a:prstGeom prst="rect">
            <a:avLst/>
          </a:prstGeom>
          <a:solidFill>
            <a:srgbClr val="FFEBC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Avenir Book" panose="02000503020000020003" pitchFamily="2" charset="0"/>
                <a:ea typeface="Cambria"/>
                <a:cs typeface="Tahoma"/>
              </a:rPr>
              <a:t>Key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28700"/>
                </a:solidFill>
                <a:latin typeface="Avenir Book" panose="02000503020000020003" pitchFamily="2" charset="0"/>
                <a:ea typeface="Cambria"/>
                <a:cs typeface="Tahoma"/>
              </a:rPr>
              <a:t>Improves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 throughput (energy efficiency) by </a:t>
            </a:r>
            <a:r>
              <a:rPr lang="en-US" b="1" dirty="0">
                <a:solidFill>
                  <a:srgbClr val="E28700"/>
                </a:solidFill>
                <a:latin typeface="Avenir Book" panose="02000503020000020003" pitchFamily="2" charset="0"/>
                <a:ea typeface="Cambria"/>
                <a:cs typeface="Tahoma"/>
              </a:rPr>
              <a:t>15x (55x) 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over CPU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28700"/>
                </a:solidFill>
                <a:latin typeface="Avenir Book" panose="02000503020000020003" pitchFamily="2" charset="0"/>
                <a:ea typeface="Cambria"/>
                <a:cs typeface="Tahoma"/>
              </a:rPr>
              <a:t>Reduces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 the I/O data movement overheads of RAG to </a:t>
            </a:r>
            <a:r>
              <a:rPr lang="en-US" b="1" dirty="0">
                <a:solidFill>
                  <a:srgbClr val="E28700"/>
                </a:solidFill>
                <a:latin typeface="Avenir Book" panose="02000503020000020003" pitchFamily="2" charset="0"/>
                <a:ea typeface="Cambria"/>
                <a:cs typeface="Tahoma"/>
              </a:rPr>
              <a:t>&lt;0.2% 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of total runtime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28700"/>
                </a:solidFill>
                <a:latin typeface="Avenir Book" panose="02000503020000020003" pitchFamily="2" charset="0"/>
                <a:ea typeface="Cambria"/>
                <a:cs typeface="Tahoma"/>
              </a:rPr>
              <a:t>Outperforms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 an ISP-based ANNS  accelerator by up to </a:t>
            </a:r>
            <a:r>
              <a:rPr lang="en-US" b="1" dirty="0">
                <a:solidFill>
                  <a:srgbClr val="E28700"/>
                </a:solidFill>
                <a:latin typeface="Avenir Book" panose="02000503020000020003" pitchFamily="2" charset="0"/>
                <a:ea typeface="Cambria"/>
                <a:cs typeface="Tahoma"/>
              </a:rPr>
              <a:t>2.5x</a:t>
            </a:r>
          </a:p>
        </p:txBody>
      </p:sp>
      <p:sp>
        <p:nvSpPr>
          <p:cNvPr id="3" name="Dikdörtgen 8">
            <a:extLst>
              <a:ext uri="{FF2B5EF4-FFF2-40B4-BE49-F238E27FC236}">
                <a16:creationId xmlns:a16="http://schemas.microsoft.com/office/drawing/2014/main" id="{C1F9945D-0DB2-59ED-C1B1-BA3CE8F78959}"/>
              </a:ext>
            </a:extLst>
          </p:cNvPr>
          <p:cNvSpPr/>
          <p:nvPr/>
        </p:nvSpPr>
        <p:spPr bwMode="auto">
          <a:xfrm>
            <a:off x="-11" y="3361094"/>
            <a:ext cx="9143999" cy="1514081"/>
          </a:xfrm>
          <a:prstGeom prst="rect">
            <a:avLst/>
          </a:prstGeom>
          <a:solidFill>
            <a:srgbClr val="FFE0D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Avenir Book" panose="02000503020000020003" pitchFamily="2" charset="0"/>
                <a:ea typeface="Cambria"/>
                <a:cs typeface="Tahoma"/>
              </a:rPr>
              <a:t>REIS introduces: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A </a:t>
            </a:r>
            <a:r>
              <a:rPr lang="en-US" b="1" dirty="0">
                <a:solidFill>
                  <a:srgbClr val="F43E01"/>
                </a:solidFill>
                <a:latin typeface="Avenir Book" panose="02000503020000020003" pitchFamily="2" charset="0"/>
                <a:ea typeface="Cambria"/>
                <a:cs typeface="Tahoma"/>
              </a:rPr>
              <a:t>lightweight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 scheme that </a:t>
            </a:r>
            <a:r>
              <a:rPr lang="en-US" b="1" dirty="0">
                <a:solidFill>
                  <a:srgbClr val="F43E01"/>
                </a:solidFill>
                <a:latin typeface="Avenir Book" panose="02000503020000020003" pitchFamily="2" charset="0"/>
                <a:ea typeface="Cambria"/>
                <a:cs typeface="Tahoma"/>
              </a:rPr>
              <a:t>links embeddings 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to </a:t>
            </a:r>
            <a:r>
              <a:rPr lang="en-US" b="1" dirty="0">
                <a:solidFill>
                  <a:srgbClr val="F43E01"/>
                </a:solidFill>
                <a:latin typeface="Avenir Book" panose="02000503020000020003" pitchFamily="2" charset="0"/>
                <a:ea typeface="Cambria"/>
                <a:cs typeface="Tahoma"/>
              </a:rPr>
              <a:t>documents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An </a:t>
            </a:r>
            <a:r>
              <a:rPr lang="en-US" b="1" dirty="0">
                <a:solidFill>
                  <a:srgbClr val="F43E01"/>
                </a:solidFill>
                <a:latin typeface="Avenir Book" panose="02000503020000020003" pitchFamily="2" charset="0"/>
                <a:ea typeface="Cambria"/>
                <a:cs typeface="Tahoma"/>
              </a:rPr>
              <a:t>ISP-tailored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 data-placement algorithm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An </a:t>
            </a:r>
            <a:r>
              <a:rPr lang="en-US" b="1" dirty="0">
                <a:solidFill>
                  <a:srgbClr val="F43E01"/>
                </a:solidFill>
                <a:latin typeface="Avenir Book" panose="02000503020000020003" pitchFamily="2" charset="0"/>
                <a:ea typeface="Cambria"/>
                <a:cs typeface="Tahoma"/>
              </a:rPr>
              <a:t>Approximate Nearest Neighbor Search 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(ANNS) engine that uses the </a:t>
            </a:r>
            <a:br>
              <a:rPr lang="en-US" dirty="0">
                <a:latin typeface="Avenir Book" panose="02000503020000020003" pitchFamily="2" charset="0"/>
                <a:ea typeface="Cambria"/>
                <a:cs typeface="Tahoma"/>
              </a:rPr>
            </a:br>
            <a:r>
              <a:rPr lang="en-US" b="1" dirty="0">
                <a:solidFill>
                  <a:srgbClr val="F43E01"/>
                </a:solidFill>
                <a:latin typeface="Avenir Book" panose="02000503020000020003" pitchFamily="2" charset="0"/>
                <a:ea typeface="Cambria"/>
                <a:cs typeface="Tahoma"/>
              </a:rPr>
              <a:t>existing</a:t>
            </a:r>
            <a:r>
              <a:rPr lang="en-US" dirty="0">
                <a:solidFill>
                  <a:srgbClr val="F43E01"/>
                </a:solidFill>
                <a:latin typeface="Avenir Book" panose="02000503020000020003" pitchFamily="2" charset="0"/>
                <a:ea typeface="Cambria"/>
                <a:cs typeface="Tahoma"/>
              </a:rPr>
              <a:t> </a:t>
            </a:r>
            <a:r>
              <a:rPr lang="en-US" dirty="0">
                <a:latin typeface="Avenir Book" panose="02000503020000020003" pitchFamily="2" charset="0"/>
                <a:ea typeface="Cambria"/>
                <a:cs typeface="Tahoma"/>
              </a:rPr>
              <a:t>components within the storage system</a:t>
            </a:r>
          </a:p>
          <a:p>
            <a:endParaRPr lang="en-US" b="1" dirty="0">
              <a:latin typeface="Avenir Book" panose="02000503020000020003" pitchFamily="2" charset="0"/>
              <a:ea typeface="Cambri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309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1D2AB-3467-E807-94A4-7EA7890CB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E9F025-0D6D-9A63-34E2-26175919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REIS: In-Storage ANNS Engine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2321251-F409-30AA-811A-DAE43691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07B9D8F-307F-CF94-2D97-C6B64209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20</a:t>
            </a:fld>
            <a:endParaRPr lang="en-US" dirty="0">
              <a:latin typeface="+mj-lt"/>
            </a:endParaRPr>
          </a:p>
        </p:txBody>
      </p:sp>
      <p:sp>
        <p:nvSpPr>
          <p:cNvPr id="156" name="Google Shape;34;p1">
            <a:extLst>
              <a:ext uri="{FF2B5EF4-FFF2-40B4-BE49-F238E27FC236}">
                <a16:creationId xmlns:a16="http://schemas.microsoft.com/office/drawing/2014/main" id="{F9E8A8A8-3212-F4A6-AC0D-552192C28F8F}"/>
              </a:ext>
            </a:extLst>
          </p:cNvPr>
          <p:cNvSpPr/>
          <p:nvPr/>
        </p:nvSpPr>
        <p:spPr>
          <a:xfrm>
            <a:off x="4210712" y="1212675"/>
            <a:ext cx="4185142" cy="2749367"/>
          </a:xfrm>
          <a:prstGeom prst="rect">
            <a:avLst/>
          </a:prstGeom>
          <a:solidFill>
            <a:srgbClr val="FFEBCD"/>
          </a:solidFill>
          <a:ln w="28575" cap="flat" cmpd="sng">
            <a:solidFill>
              <a:srgbClr val="E28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E28700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Google Shape;34;p1">
            <a:extLst>
              <a:ext uri="{FF2B5EF4-FFF2-40B4-BE49-F238E27FC236}">
                <a16:creationId xmlns:a16="http://schemas.microsoft.com/office/drawing/2014/main" id="{D1C8D1EA-E0DB-1A44-437E-8985A73CD48C}"/>
              </a:ext>
            </a:extLst>
          </p:cNvPr>
          <p:cNvSpPr/>
          <p:nvPr/>
        </p:nvSpPr>
        <p:spPr>
          <a:xfrm>
            <a:off x="4210712" y="1212399"/>
            <a:ext cx="4185135" cy="319786"/>
          </a:xfrm>
          <a:prstGeom prst="rect">
            <a:avLst/>
          </a:prstGeom>
          <a:solidFill>
            <a:srgbClr val="FFEBCD"/>
          </a:solidFill>
          <a:ln w="28575" cap="flat" cmpd="sng">
            <a:solidFill>
              <a:srgbClr val="E28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E28700"/>
                </a:solidFill>
                <a:latin typeface="Avenir Book" panose="02000503020000020003" pitchFamily="2" charset="0"/>
              </a:rPr>
              <a:t>Flash Die</a:t>
            </a:r>
          </a:p>
        </p:txBody>
      </p:sp>
      <p:sp>
        <p:nvSpPr>
          <p:cNvPr id="209" name="Google Shape;34;p1">
            <a:extLst>
              <a:ext uri="{FF2B5EF4-FFF2-40B4-BE49-F238E27FC236}">
                <a16:creationId xmlns:a16="http://schemas.microsoft.com/office/drawing/2014/main" id="{289F8D93-AC87-E002-0DB0-4FF9D7C47EE0}"/>
              </a:ext>
            </a:extLst>
          </p:cNvPr>
          <p:cNvSpPr/>
          <p:nvPr/>
        </p:nvSpPr>
        <p:spPr>
          <a:xfrm>
            <a:off x="6372808" y="1679262"/>
            <a:ext cx="1940019" cy="867555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B444A"/>
              </a:solidFill>
              <a:latin typeface="Avenir Book" panose="02000503020000020003" pitchFamily="2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0FD7F19-26A6-A0CD-ADF0-63641B75D3DA}"/>
              </a:ext>
            </a:extLst>
          </p:cNvPr>
          <p:cNvSpPr txBox="1"/>
          <p:nvPr/>
        </p:nvSpPr>
        <p:spPr>
          <a:xfrm>
            <a:off x="6458568" y="2173447"/>
            <a:ext cx="10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DFE3"/>
                </a:solidFill>
                <a:latin typeface="Avenir Book" panose="02000503020000020003" pitchFamily="2" charset="0"/>
              </a:rPr>
              <a:t>Plane #1</a:t>
            </a:r>
          </a:p>
        </p:txBody>
      </p:sp>
      <p:sp>
        <p:nvSpPr>
          <p:cNvPr id="175" name="Google Shape;34;p1">
            <a:extLst>
              <a:ext uri="{FF2B5EF4-FFF2-40B4-BE49-F238E27FC236}">
                <a16:creationId xmlns:a16="http://schemas.microsoft.com/office/drawing/2014/main" id="{FAAE0724-C29A-9FC6-E3E9-C1CAD7AB3F72}"/>
              </a:ext>
            </a:extLst>
          </p:cNvPr>
          <p:cNvSpPr/>
          <p:nvPr/>
        </p:nvSpPr>
        <p:spPr>
          <a:xfrm>
            <a:off x="6384587" y="2629537"/>
            <a:ext cx="1928241" cy="548804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 Buffer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499A9D-7D8E-847C-5CEB-70A70EB1A0AD}"/>
              </a:ext>
            </a:extLst>
          </p:cNvPr>
          <p:cNvGrpSpPr/>
          <p:nvPr/>
        </p:nvGrpSpPr>
        <p:grpSpPr>
          <a:xfrm>
            <a:off x="534772" y="1212399"/>
            <a:ext cx="3168095" cy="898654"/>
            <a:chOff x="534772" y="1171060"/>
            <a:chExt cx="3168095" cy="898654"/>
          </a:xfrm>
        </p:grpSpPr>
        <p:sp>
          <p:nvSpPr>
            <p:cNvPr id="85" name="Google Shape;22;p1">
              <a:extLst>
                <a:ext uri="{FF2B5EF4-FFF2-40B4-BE49-F238E27FC236}">
                  <a16:creationId xmlns:a16="http://schemas.microsoft.com/office/drawing/2014/main" id="{3E0478B6-1FC4-0D04-9FC5-E5B57ABCFC1D}"/>
                </a:ext>
              </a:extLst>
            </p:cNvPr>
            <p:cNvSpPr/>
            <p:nvPr/>
          </p:nvSpPr>
          <p:spPr>
            <a:xfrm>
              <a:off x="534874" y="1171060"/>
              <a:ext cx="3167993" cy="898654"/>
            </a:xfrm>
            <a:prstGeom prst="rect">
              <a:avLst/>
            </a:prstGeom>
            <a:solidFill>
              <a:srgbClr val="C3E0E9"/>
            </a:solidFill>
            <a:ln w="28575" cap="flat" cmpd="sng">
              <a:solidFill>
                <a:srgbClr val="5273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540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rgbClr val="52738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9" name="Google Shape;22;p1">
              <a:extLst>
                <a:ext uri="{FF2B5EF4-FFF2-40B4-BE49-F238E27FC236}">
                  <a16:creationId xmlns:a16="http://schemas.microsoft.com/office/drawing/2014/main" id="{CBAE4E1C-C7CF-89C1-DA25-90082DFA0794}"/>
                </a:ext>
              </a:extLst>
            </p:cNvPr>
            <p:cNvSpPr/>
            <p:nvPr/>
          </p:nvSpPr>
          <p:spPr>
            <a:xfrm>
              <a:off x="534772" y="1171060"/>
              <a:ext cx="893185" cy="281908"/>
            </a:xfrm>
            <a:prstGeom prst="rect">
              <a:avLst/>
            </a:prstGeom>
            <a:solidFill>
              <a:srgbClr val="C3E0E9"/>
            </a:solidFill>
            <a:ln w="28575" cap="flat" cmpd="sng">
              <a:solidFill>
                <a:srgbClr val="5273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540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52738A"/>
                  </a:solidFill>
                  <a:latin typeface="Avenir Book" panose="02000503020000020003" pitchFamily="2" charset="0"/>
                </a:rPr>
                <a:t>DRAM</a:t>
              </a:r>
            </a:p>
          </p:txBody>
        </p:sp>
      </p:grpSp>
      <p:sp>
        <p:nvSpPr>
          <p:cNvPr id="9" name="Google Shape;34;p1">
            <a:extLst>
              <a:ext uri="{FF2B5EF4-FFF2-40B4-BE49-F238E27FC236}">
                <a16:creationId xmlns:a16="http://schemas.microsoft.com/office/drawing/2014/main" id="{7275820A-4B4A-A2D3-A7B9-58F95562E90E}"/>
              </a:ext>
            </a:extLst>
          </p:cNvPr>
          <p:cNvSpPr/>
          <p:nvPr/>
        </p:nvSpPr>
        <p:spPr>
          <a:xfrm>
            <a:off x="4316212" y="1679262"/>
            <a:ext cx="1940019" cy="867555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B444A"/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720170-7312-8E80-66CA-4FA7392FED5D}"/>
              </a:ext>
            </a:extLst>
          </p:cNvPr>
          <p:cNvSpPr txBox="1"/>
          <p:nvPr/>
        </p:nvSpPr>
        <p:spPr>
          <a:xfrm>
            <a:off x="4427534" y="2177485"/>
            <a:ext cx="112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DFE3"/>
                </a:solidFill>
                <a:latin typeface="Avenir Book" panose="02000503020000020003" pitchFamily="2" charset="0"/>
              </a:rPr>
              <a:t>Plane #0</a:t>
            </a:r>
          </a:p>
        </p:txBody>
      </p:sp>
      <p:sp>
        <p:nvSpPr>
          <p:cNvPr id="20" name="Google Shape;34;p1">
            <a:extLst>
              <a:ext uri="{FF2B5EF4-FFF2-40B4-BE49-F238E27FC236}">
                <a16:creationId xmlns:a16="http://schemas.microsoft.com/office/drawing/2014/main" id="{C1E95699-00CD-C43D-044B-5046F17705EC}"/>
              </a:ext>
            </a:extLst>
          </p:cNvPr>
          <p:cNvSpPr/>
          <p:nvPr/>
        </p:nvSpPr>
        <p:spPr>
          <a:xfrm>
            <a:off x="4327991" y="2629537"/>
            <a:ext cx="1928241" cy="548804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 Buffer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22" name="Google Shape;21;p1">
            <a:extLst>
              <a:ext uri="{FF2B5EF4-FFF2-40B4-BE49-F238E27FC236}">
                <a16:creationId xmlns:a16="http://schemas.microsoft.com/office/drawing/2014/main" id="{8F386CA5-9019-FCFE-5E24-CD1364733410}"/>
              </a:ext>
            </a:extLst>
          </p:cNvPr>
          <p:cNvSpPr/>
          <p:nvPr/>
        </p:nvSpPr>
        <p:spPr>
          <a:xfrm>
            <a:off x="4427534" y="1779882"/>
            <a:ext cx="1728912" cy="340947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</a:t>
            </a:r>
          </a:p>
        </p:txBody>
      </p:sp>
      <p:sp>
        <p:nvSpPr>
          <p:cNvPr id="26" name="Google Shape;21;p1">
            <a:extLst>
              <a:ext uri="{FF2B5EF4-FFF2-40B4-BE49-F238E27FC236}">
                <a16:creationId xmlns:a16="http://schemas.microsoft.com/office/drawing/2014/main" id="{9C4A5D0C-F0DE-FBD7-1855-D0BE1FD3BFAF}"/>
              </a:ext>
            </a:extLst>
          </p:cNvPr>
          <p:cNvSpPr/>
          <p:nvPr/>
        </p:nvSpPr>
        <p:spPr>
          <a:xfrm>
            <a:off x="6478361" y="1779882"/>
            <a:ext cx="1728912" cy="340947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F5CA71-2C3A-2472-8E90-EEF42278B6C7}"/>
              </a:ext>
            </a:extLst>
          </p:cNvPr>
          <p:cNvSpPr txBox="1"/>
          <p:nvPr/>
        </p:nvSpPr>
        <p:spPr>
          <a:xfrm>
            <a:off x="5886450" y="530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CEB96C-C053-901F-E8C7-B044DFBBC732}"/>
              </a:ext>
            </a:extLst>
          </p:cNvPr>
          <p:cNvSpPr txBox="1"/>
          <p:nvPr/>
        </p:nvSpPr>
        <p:spPr>
          <a:xfrm>
            <a:off x="534773" y="4214164"/>
            <a:ext cx="786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8" name="Google Shape;34;p1">
            <a:extLst>
              <a:ext uri="{FF2B5EF4-FFF2-40B4-BE49-F238E27FC236}">
                <a16:creationId xmlns:a16="http://schemas.microsoft.com/office/drawing/2014/main" id="{D80652E4-5EB6-D767-CADD-BCBD63568343}"/>
              </a:ext>
            </a:extLst>
          </p:cNvPr>
          <p:cNvSpPr/>
          <p:nvPr/>
        </p:nvSpPr>
        <p:spPr>
          <a:xfrm>
            <a:off x="4316213" y="3284626"/>
            <a:ext cx="3996616" cy="576888"/>
          </a:xfrm>
          <a:prstGeom prst="rect">
            <a:avLst/>
          </a:prstGeom>
          <a:solidFill>
            <a:srgbClr val="C4D7FE"/>
          </a:solidFill>
          <a:ln w="28575" cap="flat" cmpd="sng">
            <a:solidFill>
              <a:srgbClr val="316C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16CE3"/>
                </a:solidFill>
                <a:latin typeface="Avenir Book" panose="02000503020000020003" pitchFamily="2" charset="0"/>
              </a:rPr>
              <a:t>Peripheral Logic</a:t>
            </a:r>
          </a:p>
        </p:txBody>
      </p:sp>
      <p:sp>
        <p:nvSpPr>
          <p:cNvPr id="3" name="Google Shape;21;p1">
            <a:extLst>
              <a:ext uri="{FF2B5EF4-FFF2-40B4-BE49-F238E27FC236}">
                <a16:creationId xmlns:a16="http://schemas.microsoft.com/office/drawing/2014/main" id="{36E1943B-F736-1231-6B6B-08A1A6945B9F}"/>
              </a:ext>
            </a:extLst>
          </p:cNvPr>
          <p:cNvSpPr/>
          <p:nvPr/>
        </p:nvSpPr>
        <p:spPr>
          <a:xfrm>
            <a:off x="681083" y="1616149"/>
            <a:ext cx="1193543" cy="335738"/>
          </a:xfrm>
          <a:prstGeom prst="rect">
            <a:avLst/>
          </a:prstGeom>
          <a:solidFill>
            <a:srgbClr val="F9D5E4"/>
          </a:solidFill>
          <a:ln w="28575" cap="flat" cmpd="sng">
            <a:solidFill>
              <a:srgbClr val="F43E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F43E01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Distances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7F74D2-9865-523A-74B7-D79465E441BB}"/>
              </a:ext>
            </a:extLst>
          </p:cNvPr>
          <p:cNvSpPr/>
          <p:nvPr/>
        </p:nvSpPr>
        <p:spPr>
          <a:xfrm>
            <a:off x="4013040" y="1130331"/>
            <a:ext cx="4743093" cy="295603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1" name="Google Shape;21;p1">
            <a:extLst>
              <a:ext uri="{FF2B5EF4-FFF2-40B4-BE49-F238E27FC236}">
                <a16:creationId xmlns:a16="http://schemas.microsoft.com/office/drawing/2014/main" id="{20227D89-8CAD-8470-A243-8B89C22C076F}"/>
              </a:ext>
            </a:extLst>
          </p:cNvPr>
          <p:cNvSpPr/>
          <p:nvPr/>
        </p:nvSpPr>
        <p:spPr>
          <a:xfrm>
            <a:off x="533372" y="2268124"/>
            <a:ext cx="3162314" cy="1690441"/>
          </a:xfrm>
          <a:prstGeom prst="rect">
            <a:avLst/>
          </a:prstGeom>
          <a:solidFill>
            <a:srgbClr val="F9D5E4">
              <a:alpha val="24705"/>
            </a:srgbClr>
          </a:solidFill>
          <a:ln w="28575" cap="flat" cmpd="sng">
            <a:solidFill>
              <a:srgbClr val="B41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000000"/>
              </a:solidFill>
              <a:latin typeface="Belleza"/>
              <a:ea typeface="+mj-ea"/>
              <a:cs typeface="Belleza"/>
              <a:sym typeface="Bellez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4377D-E248-1634-0629-0F38FEEDCCDC}"/>
              </a:ext>
            </a:extLst>
          </p:cNvPr>
          <p:cNvSpPr txBox="1"/>
          <p:nvPr/>
        </p:nvSpPr>
        <p:spPr>
          <a:xfrm>
            <a:off x="528660" y="2267240"/>
            <a:ext cx="1752649" cy="34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rgbClr val="B4185F"/>
                </a:solidFill>
                <a:latin typeface="Avenir Book" panose="02000503020000020003" pitchFamily="2" charset="0"/>
              </a:rPr>
              <a:t>SSD Controller</a:t>
            </a:r>
          </a:p>
        </p:txBody>
      </p:sp>
      <p:sp>
        <p:nvSpPr>
          <p:cNvPr id="13" name="Google Shape;34;p1">
            <a:extLst>
              <a:ext uri="{FF2B5EF4-FFF2-40B4-BE49-F238E27FC236}">
                <a16:creationId xmlns:a16="http://schemas.microsoft.com/office/drawing/2014/main" id="{15358044-6373-3C58-8000-D7E850136238}"/>
              </a:ext>
            </a:extLst>
          </p:cNvPr>
          <p:cNvSpPr/>
          <p:nvPr/>
        </p:nvSpPr>
        <p:spPr>
          <a:xfrm>
            <a:off x="671129" y="3071518"/>
            <a:ext cx="1343046" cy="741059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14" name="Google Shape;34;p1">
            <a:extLst>
              <a:ext uri="{FF2B5EF4-FFF2-40B4-BE49-F238E27FC236}">
                <a16:creationId xmlns:a16="http://schemas.microsoft.com/office/drawing/2014/main" id="{5A681541-9881-9BCB-A598-16CAFD4E68C8}"/>
              </a:ext>
            </a:extLst>
          </p:cNvPr>
          <p:cNvSpPr/>
          <p:nvPr/>
        </p:nvSpPr>
        <p:spPr>
          <a:xfrm>
            <a:off x="733462" y="3006928"/>
            <a:ext cx="1343046" cy="741059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15" name="Google Shape;34;p1">
            <a:extLst>
              <a:ext uri="{FF2B5EF4-FFF2-40B4-BE49-F238E27FC236}">
                <a16:creationId xmlns:a16="http://schemas.microsoft.com/office/drawing/2014/main" id="{BB599068-4CAB-7818-B7A2-3F45C5E22C1D}"/>
              </a:ext>
            </a:extLst>
          </p:cNvPr>
          <p:cNvSpPr/>
          <p:nvPr/>
        </p:nvSpPr>
        <p:spPr>
          <a:xfrm>
            <a:off x="805886" y="2932284"/>
            <a:ext cx="1343046" cy="741059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16" name="Google Shape;34;p1">
            <a:extLst>
              <a:ext uri="{FF2B5EF4-FFF2-40B4-BE49-F238E27FC236}">
                <a16:creationId xmlns:a16="http://schemas.microsoft.com/office/drawing/2014/main" id="{E4181960-885A-4C7D-831A-078A52D2E34C}"/>
              </a:ext>
            </a:extLst>
          </p:cNvPr>
          <p:cNvSpPr/>
          <p:nvPr/>
        </p:nvSpPr>
        <p:spPr>
          <a:xfrm>
            <a:off x="878310" y="2859860"/>
            <a:ext cx="1343046" cy="741059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Embedded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Processor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17" name="Google Shape;34;p1">
            <a:extLst>
              <a:ext uri="{FF2B5EF4-FFF2-40B4-BE49-F238E27FC236}">
                <a16:creationId xmlns:a16="http://schemas.microsoft.com/office/drawing/2014/main" id="{A36ED5D5-6AE3-AEDC-B110-97B7938FEDAF}"/>
              </a:ext>
            </a:extLst>
          </p:cNvPr>
          <p:cNvSpPr/>
          <p:nvPr/>
        </p:nvSpPr>
        <p:spPr>
          <a:xfrm>
            <a:off x="4116155" y="2268126"/>
            <a:ext cx="1664071" cy="1315293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6EDB32-ABB3-BBDE-EE0E-A6FFC837DF95}"/>
              </a:ext>
            </a:extLst>
          </p:cNvPr>
          <p:cNvCxnSpPr>
            <a:cxnSpLocks/>
          </p:cNvCxnSpPr>
          <p:nvPr/>
        </p:nvCxnSpPr>
        <p:spPr>
          <a:xfrm flipV="1">
            <a:off x="2220290" y="2268125"/>
            <a:ext cx="1908180" cy="591734"/>
          </a:xfrm>
          <a:prstGeom prst="line">
            <a:avLst/>
          </a:prstGeom>
          <a:ln w="15875">
            <a:solidFill>
              <a:srgbClr val="29405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1B9C52-6F68-07A7-6C7A-B52056A1D96D}"/>
              </a:ext>
            </a:extLst>
          </p:cNvPr>
          <p:cNvCxnSpPr>
            <a:cxnSpLocks/>
          </p:cNvCxnSpPr>
          <p:nvPr/>
        </p:nvCxnSpPr>
        <p:spPr>
          <a:xfrm flipV="1">
            <a:off x="2202724" y="3582912"/>
            <a:ext cx="1904759" cy="22773"/>
          </a:xfrm>
          <a:prstGeom prst="line">
            <a:avLst/>
          </a:prstGeom>
          <a:ln w="15875">
            <a:solidFill>
              <a:srgbClr val="29405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13">
            <a:extLst>
              <a:ext uri="{FF2B5EF4-FFF2-40B4-BE49-F238E27FC236}">
                <a16:creationId xmlns:a16="http://schemas.microsoft.com/office/drawing/2014/main" id="{48526EF3-2BFD-560B-7D3B-3950BB537C88}"/>
              </a:ext>
            </a:extLst>
          </p:cNvPr>
          <p:cNvSpPr/>
          <p:nvPr/>
        </p:nvSpPr>
        <p:spPr>
          <a:xfrm>
            <a:off x="4219366" y="2362544"/>
            <a:ext cx="1476230" cy="315836"/>
          </a:xfrm>
          <a:prstGeom prst="roundRect">
            <a:avLst/>
          </a:prstGeom>
          <a:solidFill>
            <a:srgbClr val="DBD3F9"/>
          </a:solidFill>
          <a:ln w="28575">
            <a:solidFill>
              <a:srgbClr val="6C40D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6C40DC"/>
                </a:solidFill>
                <a:latin typeface="Avenir Book" panose="02000503020000020003" pitchFamily="2" charset="0"/>
              </a:rPr>
              <a:t>QuickSelect</a:t>
            </a:r>
            <a:endParaRPr lang="en-US" dirty="0">
              <a:solidFill>
                <a:srgbClr val="6C40DC"/>
              </a:solidFill>
              <a:latin typeface="Avenir Book" panose="02000503020000020003" pitchFamily="2" charset="0"/>
            </a:endParaRPr>
          </a:p>
        </p:txBody>
      </p:sp>
      <p:sp>
        <p:nvSpPr>
          <p:cNvPr id="30" name="Rectangle: Rounded Corners 13">
            <a:extLst>
              <a:ext uri="{FF2B5EF4-FFF2-40B4-BE49-F238E27FC236}">
                <a16:creationId xmlns:a16="http://schemas.microsoft.com/office/drawing/2014/main" id="{DF52F9D9-9AB7-C6E0-CD03-044719F2B625}"/>
              </a:ext>
            </a:extLst>
          </p:cNvPr>
          <p:cNvSpPr/>
          <p:nvPr/>
        </p:nvSpPr>
        <p:spPr>
          <a:xfrm>
            <a:off x="4215801" y="2751250"/>
            <a:ext cx="1476230" cy="315836"/>
          </a:xfrm>
          <a:prstGeom prst="roundRect">
            <a:avLst/>
          </a:prstGeom>
          <a:solidFill>
            <a:srgbClr val="DBD3F9"/>
          </a:solidFill>
          <a:ln w="28575">
            <a:solidFill>
              <a:srgbClr val="6C40D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C40DC"/>
                </a:solidFill>
                <a:latin typeface="Avenir Book" panose="02000503020000020003" pitchFamily="2" charset="0"/>
              </a:rPr>
              <a:t>Reranking</a:t>
            </a:r>
          </a:p>
        </p:txBody>
      </p:sp>
      <p:sp>
        <p:nvSpPr>
          <p:cNvPr id="31" name="Rectangle: Rounded Corners 13">
            <a:extLst>
              <a:ext uri="{FF2B5EF4-FFF2-40B4-BE49-F238E27FC236}">
                <a16:creationId xmlns:a16="http://schemas.microsoft.com/office/drawing/2014/main" id="{FC6137BA-65F9-F316-8DAF-2500E00804BE}"/>
              </a:ext>
            </a:extLst>
          </p:cNvPr>
          <p:cNvSpPr/>
          <p:nvPr/>
        </p:nvSpPr>
        <p:spPr>
          <a:xfrm>
            <a:off x="4219366" y="3144013"/>
            <a:ext cx="1476230" cy="315836"/>
          </a:xfrm>
          <a:prstGeom prst="roundRect">
            <a:avLst/>
          </a:prstGeom>
          <a:solidFill>
            <a:srgbClr val="DBD3F9"/>
          </a:solidFill>
          <a:ln w="28575">
            <a:solidFill>
              <a:srgbClr val="6C40D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6C40DC"/>
                </a:solidFill>
                <a:latin typeface="Avenir Book" panose="02000503020000020003" pitchFamily="2" charset="0"/>
              </a:rPr>
              <a:t>QuickSort</a:t>
            </a:r>
            <a:endParaRPr lang="en-US" dirty="0">
              <a:solidFill>
                <a:srgbClr val="6C40DC"/>
              </a:solidFill>
              <a:latin typeface="Avenir Book" panose="02000503020000020003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C5ABE4-9B87-BD52-58E5-CE618970B91A}"/>
              </a:ext>
            </a:extLst>
          </p:cNvPr>
          <p:cNvSpPr txBox="1"/>
          <p:nvPr/>
        </p:nvSpPr>
        <p:spPr>
          <a:xfrm>
            <a:off x="534773" y="4214164"/>
            <a:ext cx="7861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The Embedded Processor:</a:t>
            </a:r>
            <a:br>
              <a:rPr lang="en-US" dirty="0">
                <a:latin typeface="Avenir Book" panose="02000503020000020003" pitchFamily="2" charset="0"/>
              </a:rPr>
            </a:br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Performs </a:t>
            </a:r>
            <a:r>
              <a:rPr lang="en-US" dirty="0" err="1">
                <a:solidFill>
                  <a:srgbClr val="6C40DC"/>
                </a:solidFill>
                <a:latin typeface="Avenir Book" panose="02000503020000020003" pitchFamily="2" charset="0"/>
              </a:rPr>
              <a:t>QuickSelect</a:t>
            </a:r>
            <a:r>
              <a:rPr lang="en-US" dirty="0">
                <a:latin typeface="Avenir Book" panose="02000503020000020003" pitchFamily="2" charset="0"/>
              </a:rPr>
              <a:t> to identify the Nearest Clusters and embeddings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Performs </a:t>
            </a:r>
            <a:r>
              <a:rPr lang="en-US" dirty="0">
                <a:solidFill>
                  <a:srgbClr val="6C40DC"/>
                </a:solidFill>
                <a:latin typeface="Avenir Book" panose="02000503020000020003" pitchFamily="2" charset="0"/>
              </a:rPr>
              <a:t>Reranking</a:t>
            </a:r>
            <a:r>
              <a:rPr lang="en-US" dirty="0">
                <a:latin typeface="Avenir Book" panose="02000503020000020003" pitchFamily="2" charset="0"/>
              </a:rPr>
              <a:t> and </a:t>
            </a:r>
            <a:r>
              <a:rPr lang="en-US" dirty="0" err="1">
                <a:solidFill>
                  <a:srgbClr val="6C40DC"/>
                </a:solidFill>
                <a:latin typeface="Avenir Book" panose="02000503020000020003" pitchFamily="2" charset="0"/>
              </a:rPr>
              <a:t>QuickSort</a:t>
            </a:r>
            <a:r>
              <a:rPr lang="en-US" dirty="0">
                <a:latin typeface="Avenir Book" panose="02000503020000020003" pitchFamily="2" charset="0"/>
              </a:rPr>
              <a:t> to refine the search results.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486CB-E99A-367A-168F-E7B4BBCCCFAA}"/>
              </a:ext>
            </a:extLst>
          </p:cNvPr>
          <p:cNvSpPr/>
          <p:nvPr/>
        </p:nvSpPr>
        <p:spPr>
          <a:xfrm>
            <a:off x="2042101" y="1401551"/>
            <a:ext cx="1477215" cy="548804"/>
          </a:xfrm>
          <a:prstGeom prst="rect">
            <a:avLst/>
          </a:prstGeom>
          <a:solidFill>
            <a:srgbClr val="DBD3F9"/>
          </a:solidFill>
          <a:ln w="28575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6C40DC"/>
                </a:solidFill>
                <a:latin typeface="Avenir Book" panose="02000503020000020003" pitchFamily="2" charset="0"/>
              </a:rPr>
              <a:t>Query Embedding</a:t>
            </a:r>
          </a:p>
        </p:txBody>
      </p:sp>
    </p:spTree>
    <p:extLst>
      <p:ext uri="{BB962C8B-B14F-4D97-AF65-F5344CB8AC3E}">
        <p14:creationId xmlns:p14="http://schemas.microsoft.com/office/powerpoint/2010/main" val="1665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1D104-BC80-3DF9-F1A2-2777C200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9244F5-2E7A-F971-45F2-58CDC6DA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REIS: In-Storage ANNS Engine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9164FF0-CBCB-1E4B-5B8B-7DA6FAE9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D553EC-5ABA-FC37-E47F-B63ADA8F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21</a:t>
            </a:fld>
            <a:endParaRPr lang="en-US" dirty="0">
              <a:latin typeface="+mj-lt"/>
            </a:endParaRPr>
          </a:p>
        </p:txBody>
      </p:sp>
      <p:sp>
        <p:nvSpPr>
          <p:cNvPr id="156" name="Google Shape;34;p1">
            <a:extLst>
              <a:ext uri="{FF2B5EF4-FFF2-40B4-BE49-F238E27FC236}">
                <a16:creationId xmlns:a16="http://schemas.microsoft.com/office/drawing/2014/main" id="{1E5CE0BD-F515-93D3-8714-084D9EA6B1B5}"/>
              </a:ext>
            </a:extLst>
          </p:cNvPr>
          <p:cNvSpPr/>
          <p:nvPr/>
        </p:nvSpPr>
        <p:spPr>
          <a:xfrm>
            <a:off x="4210712" y="1212675"/>
            <a:ext cx="4185142" cy="2749367"/>
          </a:xfrm>
          <a:prstGeom prst="rect">
            <a:avLst/>
          </a:prstGeom>
          <a:solidFill>
            <a:srgbClr val="FFEBCD"/>
          </a:solidFill>
          <a:ln w="28575" cap="flat" cmpd="sng">
            <a:solidFill>
              <a:srgbClr val="E28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E28700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Google Shape;34;p1">
            <a:extLst>
              <a:ext uri="{FF2B5EF4-FFF2-40B4-BE49-F238E27FC236}">
                <a16:creationId xmlns:a16="http://schemas.microsoft.com/office/drawing/2014/main" id="{E943E0FA-EAAC-920C-D2EC-C33C0C9DFFB3}"/>
              </a:ext>
            </a:extLst>
          </p:cNvPr>
          <p:cNvSpPr/>
          <p:nvPr/>
        </p:nvSpPr>
        <p:spPr>
          <a:xfrm>
            <a:off x="4210712" y="1212399"/>
            <a:ext cx="4185135" cy="319786"/>
          </a:xfrm>
          <a:prstGeom prst="rect">
            <a:avLst/>
          </a:prstGeom>
          <a:solidFill>
            <a:srgbClr val="FFEBCD"/>
          </a:solidFill>
          <a:ln w="28575" cap="flat" cmpd="sng">
            <a:solidFill>
              <a:srgbClr val="E287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E28700"/>
                </a:solidFill>
                <a:latin typeface="Avenir Book" panose="02000503020000020003" pitchFamily="2" charset="0"/>
              </a:rPr>
              <a:t>Flash Die</a:t>
            </a:r>
          </a:p>
        </p:txBody>
      </p:sp>
      <p:sp>
        <p:nvSpPr>
          <p:cNvPr id="209" name="Google Shape;34;p1">
            <a:extLst>
              <a:ext uri="{FF2B5EF4-FFF2-40B4-BE49-F238E27FC236}">
                <a16:creationId xmlns:a16="http://schemas.microsoft.com/office/drawing/2014/main" id="{7169B211-E959-FDC8-B894-20B0AF5A2639}"/>
              </a:ext>
            </a:extLst>
          </p:cNvPr>
          <p:cNvSpPr/>
          <p:nvPr/>
        </p:nvSpPr>
        <p:spPr>
          <a:xfrm>
            <a:off x="6372808" y="1679262"/>
            <a:ext cx="1940019" cy="867555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B444A"/>
              </a:solidFill>
              <a:latin typeface="Avenir Book" panose="02000503020000020003" pitchFamily="2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D251A7D-563B-AA39-1785-6A8B47BA6789}"/>
              </a:ext>
            </a:extLst>
          </p:cNvPr>
          <p:cNvSpPr txBox="1"/>
          <p:nvPr/>
        </p:nvSpPr>
        <p:spPr>
          <a:xfrm>
            <a:off x="6458568" y="2173447"/>
            <a:ext cx="10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DFE3"/>
                </a:solidFill>
                <a:latin typeface="Avenir Book" panose="02000503020000020003" pitchFamily="2" charset="0"/>
              </a:rPr>
              <a:t>Plane #1</a:t>
            </a:r>
          </a:p>
        </p:txBody>
      </p:sp>
      <p:sp>
        <p:nvSpPr>
          <p:cNvPr id="175" name="Google Shape;34;p1">
            <a:extLst>
              <a:ext uri="{FF2B5EF4-FFF2-40B4-BE49-F238E27FC236}">
                <a16:creationId xmlns:a16="http://schemas.microsoft.com/office/drawing/2014/main" id="{8C96B80E-04CC-EBF3-94FC-D40D1B715F43}"/>
              </a:ext>
            </a:extLst>
          </p:cNvPr>
          <p:cNvSpPr/>
          <p:nvPr/>
        </p:nvSpPr>
        <p:spPr>
          <a:xfrm>
            <a:off x="6384587" y="2629537"/>
            <a:ext cx="1928241" cy="548804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 Buffer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176" name="Google Shape;34;p1">
            <a:extLst>
              <a:ext uri="{FF2B5EF4-FFF2-40B4-BE49-F238E27FC236}">
                <a16:creationId xmlns:a16="http://schemas.microsoft.com/office/drawing/2014/main" id="{EECBC86B-6C6C-32B5-6E50-D6ACEF1EA09F}"/>
              </a:ext>
            </a:extLst>
          </p:cNvPr>
          <p:cNvSpPr/>
          <p:nvPr/>
        </p:nvSpPr>
        <p:spPr>
          <a:xfrm>
            <a:off x="4316213" y="3284626"/>
            <a:ext cx="3996616" cy="576888"/>
          </a:xfrm>
          <a:prstGeom prst="rect">
            <a:avLst/>
          </a:prstGeom>
          <a:solidFill>
            <a:srgbClr val="C4D7FE"/>
          </a:solidFill>
          <a:ln w="28575" cap="flat" cmpd="sng">
            <a:solidFill>
              <a:srgbClr val="316C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16CE3"/>
                </a:solidFill>
                <a:latin typeface="Avenir Book" panose="02000503020000020003" pitchFamily="2" charset="0"/>
              </a:rPr>
              <a:t>Peripheral Logic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90E525-EA28-6345-3D6F-D6284C06CA4C}"/>
              </a:ext>
            </a:extLst>
          </p:cNvPr>
          <p:cNvGrpSpPr/>
          <p:nvPr/>
        </p:nvGrpSpPr>
        <p:grpSpPr>
          <a:xfrm>
            <a:off x="534772" y="1212399"/>
            <a:ext cx="3168095" cy="898654"/>
            <a:chOff x="534772" y="1171060"/>
            <a:chExt cx="3168095" cy="898654"/>
          </a:xfrm>
        </p:grpSpPr>
        <p:sp>
          <p:nvSpPr>
            <p:cNvPr id="85" name="Google Shape;22;p1">
              <a:extLst>
                <a:ext uri="{FF2B5EF4-FFF2-40B4-BE49-F238E27FC236}">
                  <a16:creationId xmlns:a16="http://schemas.microsoft.com/office/drawing/2014/main" id="{DD07DE31-4E9A-8A24-3C58-241596AB173A}"/>
                </a:ext>
              </a:extLst>
            </p:cNvPr>
            <p:cNvSpPr/>
            <p:nvPr/>
          </p:nvSpPr>
          <p:spPr>
            <a:xfrm>
              <a:off x="534874" y="1171060"/>
              <a:ext cx="3167993" cy="898654"/>
            </a:xfrm>
            <a:prstGeom prst="rect">
              <a:avLst/>
            </a:prstGeom>
            <a:solidFill>
              <a:srgbClr val="C3E0E9"/>
            </a:solidFill>
            <a:ln w="28575" cap="flat" cmpd="sng">
              <a:solidFill>
                <a:srgbClr val="5273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540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rgbClr val="52738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9" name="Google Shape;22;p1">
              <a:extLst>
                <a:ext uri="{FF2B5EF4-FFF2-40B4-BE49-F238E27FC236}">
                  <a16:creationId xmlns:a16="http://schemas.microsoft.com/office/drawing/2014/main" id="{23801CFA-CFFC-AA00-3ECC-B1563D6671DD}"/>
                </a:ext>
              </a:extLst>
            </p:cNvPr>
            <p:cNvSpPr/>
            <p:nvPr/>
          </p:nvSpPr>
          <p:spPr>
            <a:xfrm>
              <a:off x="534772" y="1171060"/>
              <a:ext cx="893185" cy="281908"/>
            </a:xfrm>
            <a:prstGeom prst="rect">
              <a:avLst/>
            </a:prstGeom>
            <a:solidFill>
              <a:srgbClr val="C3E0E9"/>
            </a:solidFill>
            <a:ln w="28575" cap="flat" cmpd="sng">
              <a:solidFill>
                <a:srgbClr val="5273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540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52738A"/>
                  </a:solidFill>
                  <a:latin typeface="Avenir Book" panose="02000503020000020003" pitchFamily="2" charset="0"/>
                </a:rPr>
                <a:t>DRAM</a:t>
              </a:r>
            </a:p>
          </p:txBody>
        </p:sp>
      </p:grpSp>
      <p:sp>
        <p:nvSpPr>
          <p:cNvPr id="9" name="Google Shape;34;p1">
            <a:extLst>
              <a:ext uri="{FF2B5EF4-FFF2-40B4-BE49-F238E27FC236}">
                <a16:creationId xmlns:a16="http://schemas.microsoft.com/office/drawing/2014/main" id="{A2CAFF72-967D-1020-8D48-AF5C4E115D6F}"/>
              </a:ext>
            </a:extLst>
          </p:cNvPr>
          <p:cNvSpPr/>
          <p:nvPr/>
        </p:nvSpPr>
        <p:spPr>
          <a:xfrm>
            <a:off x="4316212" y="1679262"/>
            <a:ext cx="1940019" cy="867555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B444A"/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E27C2-34CC-EA65-688C-D4D0F042364A}"/>
              </a:ext>
            </a:extLst>
          </p:cNvPr>
          <p:cNvSpPr txBox="1"/>
          <p:nvPr/>
        </p:nvSpPr>
        <p:spPr>
          <a:xfrm>
            <a:off x="4427534" y="2177485"/>
            <a:ext cx="112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DFE3"/>
                </a:solidFill>
                <a:latin typeface="Avenir Book" panose="02000503020000020003" pitchFamily="2" charset="0"/>
              </a:rPr>
              <a:t>Plane #0</a:t>
            </a:r>
          </a:p>
        </p:txBody>
      </p:sp>
      <p:sp>
        <p:nvSpPr>
          <p:cNvPr id="20" name="Google Shape;34;p1">
            <a:extLst>
              <a:ext uri="{FF2B5EF4-FFF2-40B4-BE49-F238E27FC236}">
                <a16:creationId xmlns:a16="http://schemas.microsoft.com/office/drawing/2014/main" id="{0FD8D5B7-B03F-9C18-B38C-C32114E02B5B}"/>
              </a:ext>
            </a:extLst>
          </p:cNvPr>
          <p:cNvSpPr/>
          <p:nvPr/>
        </p:nvSpPr>
        <p:spPr>
          <a:xfrm>
            <a:off x="4327991" y="2629537"/>
            <a:ext cx="1928241" cy="548804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 Buffer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22" name="Google Shape;21;p1">
            <a:extLst>
              <a:ext uri="{FF2B5EF4-FFF2-40B4-BE49-F238E27FC236}">
                <a16:creationId xmlns:a16="http://schemas.microsoft.com/office/drawing/2014/main" id="{1B22B97E-A12D-95BF-B0BA-83E26411ABD6}"/>
              </a:ext>
            </a:extLst>
          </p:cNvPr>
          <p:cNvSpPr/>
          <p:nvPr/>
        </p:nvSpPr>
        <p:spPr>
          <a:xfrm>
            <a:off x="4427534" y="1779882"/>
            <a:ext cx="1728912" cy="340947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</a:t>
            </a:r>
          </a:p>
        </p:txBody>
      </p:sp>
      <p:sp>
        <p:nvSpPr>
          <p:cNvPr id="26" name="Google Shape;21;p1">
            <a:extLst>
              <a:ext uri="{FF2B5EF4-FFF2-40B4-BE49-F238E27FC236}">
                <a16:creationId xmlns:a16="http://schemas.microsoft.com/office/drawing/2014/main" id="{0B56BD0B-6197-5FA2-2E0C-99B96B964656}"/>
              </a:ext>
            </a:extLst>
          </p:cNvPr>
          <p:cNvSpPr/>
          <p:nvPr/>
        </p:nvSpPr>
        <p:spPr>
          <a:xfrm>
            <a:off x="6478361" y="1779882"/>
            <a:ext cx="1728912" cy="340947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2D3A9A-F7BD-3506-7CBF-44CCD32B5EE5}"/>
              </a:ext>
            </a:extLst>
          </p:cNvPr>
          <p:cNvSpPr txBox="1"/>
          <p:nvPr/>
        </p:nvSpPr>
        <p:spPr>
          <a:xfrm>
            <a:off x="5886450" y="530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2E559B-976C-9668-BA9A-F7116FA07616}"/>
              </a:ext>
            </a:extLst>
          </p:cNvPr>
          <p:cNvSpPr txBox="1"/>
          <p:nvPr/>
        </p:nvSpPr>
        <p:spPr>
          <a:xfrm>
            <a:off x="534773" y="4214164"/>
            <a:ext cx="786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1" name="Google Shape;21;p1">
            <a:extLst>
              <a:ext uri="{FF2B5EF4-FFF2-40B4-BE49-F238E27FC236}">
                <a16:creationId xmlns:a16="http://schemas.microsoft.com/office/drawing/2014/main" id="{37BC82D0-36B9-E23E-B620-DA502A3D7FD5}"/>
              </a:ext>
            </a:extLst>
          </p:cNvPr>
          <p:cNvSpPr/>
          <p:nvPr/>
        </p:nvSpPr>
        <p:spPr>
          <a:xfrm>
            <a:off x="534772" y="2271601"/>
            <a:ext cx="3162314" cy="1690441"/>
          </a:xfrm>
          <a:prstGeom prst="rect">
            <a:avLst/>
          </a:prstGeom>
          <a:solidFill>
            <a:srgbClr val="FFE0D7">
              <a:alpha val="24705"/>
            </a:srgbClr>
          </a:solidFill>
          <a:ln w="28575" cap="flat" cmpd="sng">
            <a:solidFill>
              <a:srgbClr val="B418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4185F"/>
              </a:solidFill>
              <a:latin typeface="Belleza"/>
              <a:ea typeface="+mj-ea"/>
              <a:cs typeface="Belleza"/>
              <a:sym typeface="Bellez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1D4DA5-1A46-8B9D-72DF-97F9E488EF6E}"/>
              </a:ext>
            </a:extLst>
          </p:cNvPr>
          <p:cNvSpPr txBox="1"/>
          <p:nvPr/>
        </p:nvSpPr>
        <p:spPr>
          <a:xfrm>
            <a:off x="528660" y="2272280"/>
            <a:ext cx="1752649" cy="34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rgbClr val="B4185F"/>
                </a:solidFill>
                <a:latin typeface="Avenir Book" panose="02000503020000020003" pitchFamily="2" charset="0"/>
              </a:rPr>
              <a:t>SSD</a:t>
            </a:r>
            <a:r>
              <a:rPr lang="en-US" sz="1800" dirty="0">
                <a:solidFill>
                  <a:srgbClr val="1D2226"/>
                </a:solidFill>
                <a:latin typeface="Avenir Book" panose="02000503020000020003" pitchFamily="2" charset="0"/>
              </a:rPr>
              <a:t> </a:t>
            </a:r>
            <a:r>
              <a:rPr lang="en-US" sz="1800" dirty="0">
                <a:solidFill>
                  <a:srgbClr val="B4185F"/>
                </a:solidFill>
                <a:latin typeface="Avenir Book" panose="02000503020000020003" pitchFamily="2" charset="0"/>
              </a:rPr>
              <a:t>Controller</a:t>
            </a:r>
          </a:p>
        </p:txBody>
      </p:sp>
      <p:sp>
        <p:nvSpPr>
          <p:cNvPr id="13" name="Google Shape;34;p1">
            <a:extLst>
              <a:ext uri="{FF2B5EF4-FFF2-40B4-BE49-F238E27FC236}">
                <a16:creationId xmlns:a16="http://schemas.microsoft.com/office/drawing/2014/main" id="{C04B01A6-6DF4-CC28-FEBF-3A9863EDC695}"/>
              </a:ext>
            </a:extLst>
          </p:cNvPr>
          <p:cNvSpPr/>
          <p:nvPr/>
        </p:nvSpPr>
        <p:spPr>
          <a:xfrm>
            <a:off x="671129" y="3071518"/>
            <a:ext cx="1343046" cy="741059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14" name="Google Shape;34;p1">
            <a:extLst>
              <a:ext uri="{FF2B5EF4-FFF2-40B4-BE49-F238E27FC236}">
                <a16:creationId xmlns:a16="http://schemas.microsoft.com/office/drawing/2014/main" id="{82FE9318-58C5-5C48-9FD1-41C693BBF02F}"/>
              </a:ext>
            </a:extLst>
          </p:cNvPr>
          <p:cNvSpPr/>
          <p:nvPr/>
        </p:nvSpPr>
        <p:spPr>
          <a:xfrm>
            <a:off x="733462" y="3006928"/>
            <a:ext cx="1343046" cy="741059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15" name="Google Shape;34;p1">
            <a:extLst>
              <a:ext uri="{FF2B5EF4-FFF2-40B4-BE49-F238E27FC236}">
                <a16:creationId xmlns:a16="http://schemas.microsoft.com/office/drawing/2014/main" id="{36CD68DE-55F1-3C85-7BED-769DB1251DD8}"/>
              </a:ext>
            </a:extLst>
          </p:cNvPr>
          <p:cNvSpPr/>
          <p:nvPr/>
        </p:nvSpPr>
        <p:spPr>
          <a:xfrm>
            <a:off x="805886" y="2932284"/>
            <a:ext cx="1343046" cy="741059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16" name="Google Shape;34;p1">
            <a:extLst>
              <a:ext uri="{FF2B5EF4-FFF2-40B4-BE49-F238E27FC236}">
                <a16:creationId xmlns:a16="http://schemas.microsoft.com/office/drawing/2014/main" id="{E9AC4FA8-5E33-72D0-F5A1-F03DC2199B58}"/>
              </a:ext>
            </a:extLst>
          </p:cNvPr>
          <p:cNvSpPr/>
          <p:nvPr/>
        </p:nvSpPr>
        <p:spPr>
          <a:xfrm>
            <a:off x="878310" y="2859860"/>
            <a:ext cx="1343046" cy="741059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Embedded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Processor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1D8AD3-B2F0-342A-ED7D-9439163D8619}"/>
              </a:ext>
            </a:extLst>
          </p:cNvPr>
          <p:cNvSpPr/>
          <p:nvPr/>
        </p:nvSpPr>
        <p:spPr>
          <a:xfrm>
            <a:off x="256050" y="2173447"/>
            <a:ext cx="3640915" cy="19183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4A3072-7C1E-292D-58EF-DA8DF37D9E51}"/>
              </a:ext>
            </a:extLst>
          </p:cNvPr>
          <p:cNvSpPr txBox="1"/>
          <p:nvPr/>
        </p:nvSpPr>
        <p:spPr>
          <a:xfrm>
            <a:off x="534773" y="4214164"/>
            <a:ext cx="786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Google Shape;21;p1">
            <a:extLst>
              <a:ext uri="{FF2B5EF4-FFF2-40B4-BE49-F238E27FC236}">
                <a16:creationId xmlns:a16="http://schemas.microsoft.com/office/drawing/2014/main" id="{AEFF2430-ACE8-EDD4-F33D-5F6CD5B4F5E7}"/>
              </a:ext>
            </a:extLst>
          </p:cNvPr>
          <p:cNvSpPr/>
          <p:nvPr/>
        </p:nvSpPr>
        <p:spPr>
          <a:xfrm>
            <a:off x="4389972" y="1240048"/>
            <a:ext cx="1728913" cy="576415"/>
          </a:xfrm>
          <a:prstGeom prst="rect">
            <a:avLst/>
          </a:prstGeom>
          <a:solidFill>
            <a:srgbClr val="C4D7FE"/>
          </a:solidFill>
          <a:ln w="28575" cap="flat" cmpd="sng">
            <a:solidFill>
              <a:srgbClr val="316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316CE3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Document Chunks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4892F-275F-100F-86F8-992A12AFB131}"/>
              </a:ext>
            </a:extLst>
          </p:cNvPr>
          <p:cNvSpPr txBox="1"/>
          <p:nvPr/>
        </p:nvSpPr>
        <p:spPr>
          <a:xfrm>
            <a:off x="534773" y="4214164"/>
            <a:ext cx="7861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The ANNS Engine:</a:t>
            </a:r>
            <a:br>
              <a:rPr lang="en-US" dirty="0">
                <a:latin typeface="Avenir Book" panose="02000503020000020003" pitchFamily="2" charset="0"/>
              </a:rPr>
            </a:br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Moves</a:t>
            </a:r>
            <a:r>
              <a:rPr lang="en-US" dirty="0">
                <a:latin typeface="Avenir Book" panose="02000503020000020003" pitchFamily="2" charset="0"/>
              </a:rPr>
              <a:t> the identified </a:t>
            </a: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document chunks </a:t>
            </a:r>
            <a:r>
              <a:rPr lang="en-US" dirty="0">
                <a:latin typeface="Avenir Book" panose="02000503020000020003" pitchFamily="2" charset="0"/>
              </a:rPr>
              <a:t>to the </a:t>
            </a: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SSD’s DRAM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Transfers </a:t>
            </a:r>
            <a:r>
              <a:rPr lang="en-US" dirty="0">
                <a:latin typeface="Avenir Book" panose="02000503020000020003" pitchFamily="2" charset="0"/>
              </a:rPr>
              <a:t>them to the </a:t>
            </a: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host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8177 0.0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97" y="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1168A-C214-4BF0-3D8B-0877CF18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6E3083-3AEF-6D4E-FCE7-223B2146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3172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REIS: Optimizations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04158E2-6D85-5C51-D715-95287184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11BE407-D71E-58A5-3C97-66CCD5BF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22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15684-5FF2-911A-9DFA-F5300BEFC746}"/>
              </a:ext>
            </a:extLst>
          </p:cNvPr>
          <p:cNvSpPr txBox="1"/>
          <p:nvPr/>
        </p:nvSpPr>
        <p:spPr>
          <a:xfrm>
            <a:off x="462012" y="1698882"/>
            <a:ext cx="806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4185F"/>
                </a:solidFill>
                <a:latin typeface="Avenir Book" panose="02000503020000020003" pitchFamily="2" charset="0"/>
              </a:rPr>
              <a:t>We improve 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the </a:t>
            </a:r>
            <a:r>
              <a:rPr lang="en-US" b="1" dirty="0">
                <a:solidFill>
                  <a:srgbClr val="B4185F"/>
                </a:solidFill>
                <a:latin typeface="Avenir Book" panose="02000503020000020003" pitchFamily="2" charset="0"/>
              </a:rPr>
              <a:t>In-Storage ANNS engine 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with the following </a:t>
            </a:r>
            <a:r>
              <a:rPr lang="en-US" b="1" dirty="0">
                <a:solidFill>
                  <a:srgbClr val="B4185F"/>
                </a:solidFill>
                <a:latin typeface="Avenir Book" panose="02000503020000020003" pitchFamily="2" charset="0"/>
              </a:rPr>
              <a:t>optimizations: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6ECA9-E257-2732-089C-83FF837FF637}"/>
              </a:ext>
            </a:extLst>
          </p:cNvPr>
          <p:cNvSpPr txBox="1"/>
          <p:nvPr/>
        </p:nvSpPr>
        <p:spPr>
          <a:xfrm>
            <a:off x="462012" y="2068214"/>
            <a:ext cx="793384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Distance Filtering (DF)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Quickly </a:t>
            </a: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</a:rPr>
              <a:t>filters </a:t>
            </a:r>
            <a:r>
              <a:rPr lang="en-US" dirty="0">
                <a:latin typeface="Avenir Book" panose="02000503020000020003" pitchFamily="2" charset="0"/>
              </a:rPr>
              <a:t>out</a:t>
            </a: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</a:rPr>
              <a:t> </a:t>
            </a:r>
            <a:r>
              <a:rPr lang="en-US" dirty="0">
                <a:latin typeface="Avenir Book" panose="02000503020000020003" pitchFamily="2" charset="0"/>
              </a:rPr>
              <a:t>embeddings</a:t>
            </a:r>
            <a:r>
              <a:rPr lang="en-US" dirty="0">
                <a:solidFill>
                  <a:srgbClr val="6C40DC"/>
                </a:solidFill>
                <a:latin typeface="Avenir Book" panose="02000503020000020003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with </a:t>
            </a: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</a:rPr>
              <a:t>large </a:t>
            </a:r>
            <a:r>
              <a:rPr lang="en-US" dirty="0">
                <a:latin typeface="Avenir Book" panose="02000503020000020003" pitchFamily="2" charset="0"/>
              </a:rPr>
              <a:t>distances</a:t>
            </a: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</a:rPr>
              <a:t> without </a:t>
            </a:r>
            <a:r>
              <a:rPr lang="en-US" dirty="0">
                <a:latin typeface="Avenir Book" panose="02000503020000020003" pitchFamily="2" charset="0"/>
              </a:rPr>
              <a:t>transferring them to the embedded processor.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Multi-Plane Input Broadcasting (MPIBC)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</a:rPr>
              <a:t>Parallelly transfers</a:t>
            </a: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the query embedding to multiple planes.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 Pipelining (PL)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</a:rPr>
              <a:t>Overlaps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 flash page </a:t>
            </a: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</a:rPr>
              <a:t>reads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 with distance </a:t>
            </a:r>
            <a:r>
              <a:rPr lang="en-US" b="1" dirty="0">
                <a:solidFill>
                  <a:srgbClr val="6C40DC"/>
                </a:solidFill>
                <a:latin typeface="Avenir Book" panose="02000503020000020003" pitchFamily="2" charset="0"/>
              </a:rPr>
              <a:t>computations</a:t>
            </a: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.</a:t>
            </a:r>
          </a:p>
          <a:p>
            <a:pPr algn="ctr"/>
            <a:endParaRPr lang="en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CC0A0-AB99-5FB1-4A6D-DACD02D8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0B3670-BD96-D37A-B19E-175A0B0B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3172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Outline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3392D0-48C6-7E71-8203-4D2C17A6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DF42464-8225-16B9-7F3F-286B2974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23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FA7F3C0-915B-424B-1C24-A61BC999E391}"/>
              </a:ext>
            </a:extLst>
          </p:cNvPr>
          <p:cNvSpPr/>
          <p:nvPr/>
        </p:nvSpPr>
        <p:spPr>
          <a:xfrm>
            <a:off x="5270" y="1173058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Background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77B9AD0F-D120-84BA-70B6-A9BEB6687605}"/>
              </a:ext>
            </a:extLst>
          </p:cNvPr>
          <p:cNvSpPr/>
          <p:nvPr/>
        </p:nvSpPr>
        <p:spPr>
          <a:xfrm>
            <a:off x="5270" y="2235044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Motivation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3577075-3B56-1FA0-2F09-B570681895D7}"/>
              </a:ext>
            </a:extLst>
          </p:cNvPr>
          <p:cNvSpPr/>
          <p:nvPr/>
        </p:nvSpPr>
        <p:spPr>
          <a:xfrm>
            <a:off x="5270" y="3297030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REIS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0D5D3CA-F8E2-CCF8-5816-6DBC71A92DCC}"/>
              </a:ext>
            </a:extLst>
          </p:cNvPr>
          <p:cNvSpPr/>
          <p:nvPr/>
        </p:nvSpPr>
        <p:spPr>
          <a:xfrm>
            <a:off x="5270" y="4359016"/>
            <a:ext cx="9144000" cy="7989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Evaluation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0BD34F6-36C5-735D-AB95-7C8973AD7129}"/>
              </a:ext>
            </a:extLst>
          </p:cNvPr>
          <p:cNvSpPr/>
          <p:nvPr/>
        </p:nvSpPr>
        <p:spPr>
          <a:xfrm>
            <a:off x="5270" y="5421001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51832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901FA-4833-0627-1FD9-E8A999F2A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45F9CF-9342-B980-FA9F-8645E86D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Evaluated System Configurations &amp; Baselines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56456FF-7ACF-876A-263F-9D715335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A36A0BB-38C6-CCBF-655C-86F8B75B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24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01DB0-6113-83E4-D531-7274A393681D}"/>
              </a:ext>
            </a:extLst>
          </p:cNvPr>
          <p:cNvSpPr txBox="1"/>
          <p:nvPr/>
        </p:nvSpPr>
        <p:spPr>
          <a:xfrm>
            <a:off x="408766" y="901237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316CE3"/>
                </a:solidFill>
                <a:latin typeface="Avenir Book" panose="02000503020000020003" pitchFamily="2" charset="0"/>
              </a:rPr>
              <a:t>Baselines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F67D8-EC2F-2E71-53C7-939A7D55DF17}"/>
              </a:ext>
            </a:extLst>
          </p:cNvPr>
          <p:cNvSpPr txBox="1"/>
          <p:nvPr/>
        </p:nvSpPr>
        <p:spPr>
          <a:xfrm>
            <a:off x="408766" y="2953111"/>
            <a:ext cx="258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B4185F"/>
                </a:solidFill>
                <a:latin typeface="Avenir Book" panose="02000503020000020003" pitchFamily="2" charset="0"/>
              </a:rPr>
              <a:t>Evaluated Metrics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67E943-D532-54B3-E2A7-D7EBC663FEA6}"/>
              </a:ext>
            </a:extLst>
          </p:cNvPr>
          <p:cNvSpPr txBox="1"/>
          <p:nvPr/>
        </p:nvSpPr>
        <p:spPr>
          <a:xfrm>
            <a:off x="408766" y="4228165"/>
            <a:ext cx="3604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43E01"/>
                </a:solidFill>
                <a:latin typeface="Avenir Book" panose="02000503020000020003" pitchFamily="2" charset="0"/>
              </a:rPr>
              <a:t>Datasets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DFA264-822F-9F8D-0B86-2325E187DA78}"/>
              </a:ext>
            </a:extLst>
          </p:cNvPr>
          <p:cNvSpPr txBox="1"/>
          <p:nvPr/>
        </p:nvSpPr>
        <p:spPr>
          <a:xfrm>
            <a:off x="468798" y="5556653"/>
            <a:ext cx="3604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E28700"/>
                </a:solidFill>
                <a:latin typeface="Avenir Book" panose="02000503020000020003" pitchFamily="2" charset="0"/>
              </a:rPr>
              <a:t>SSD Configurations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4F2D90-D897-20DB-CFC9-99A3FA044953}"/>
              </a:ext>
            </a:extLst>
          </p:cNvPr>
          <p:cNvSpPr txBox="1"/>
          <p:nvPr/>
        </p:nvSpPr>
        <p:spPr>
          <a:xfrm>
            <a:off x="408765" y="2188283"/>
            <a:ext cx="148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6C40DC"/>
                </a:solidFill>
                <a:latin typeface="Avenir Book" panose="02000503020000020003" pitchFamily="2" charset="0"/>
              </a:rPr>
              <a:t>Algorithms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8815E-5919-BBE8-C839-03E01283D149}"/>
              </a:ext>
            </a:extLst>
          </p:cNvPr>
          <p:cNvSpPr txBox="1"/>
          <p:nvPr/>
        </p:nvSpPr>
        <p:spPr>
          <a:xfrm>
            <a:off x="468800" y="1277497"/>
            <a:ext cx="8297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CPU-Real:</a:t>
            </a:r>
            <a:r>
              <a:rPr lang="en-US" dirty="0">
                <a:latin typeface="Avenir Book" panose="02000503020000020003" pitchFamily="2" charset="0"/>
              </a:rPr>
              <a:t> A CPU-based RAG retrieval system running IVF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No-I/O: </a:t>
            </a:r>
            <a:r>
              <a:rPr lang="en-US" dirty="0">
                <a:latin typeface="Avenir Book" panose="02000503020000020003" pitchFamily="2" charset="0"/>
              </a:rPr>
              <a:t>The same CPU-based system without I/O overheads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venir Book" panose="02000503020000020003" pitchFamily="2" charset="0"/>
              </a:rPr>
              <a:t>NDSearch</a:t>
            </a:r>
            <a:r>
              <a:rPr lang="en-US" b="1" dirty="0">
                <a:latin typeface="Avenir Book" panose="02000503020000020003" pitchFamily="2" charset="0"/>
              </a:rPr>
              <a:t>: </a:t>
            </a:r>
            <a:r>
              <a:rPr lang="en-US" dirty="0">
                <a:latin typeface="Avenir Book" panose="02000503020000020003" pitchFamily="2" charset="0"/>
              </a:rPr>
              <a:t>A state-of-the-art ISP-based ANNS accelerator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E422E-751F-8BC4-25DB-E35F0943FD1C}"/>
              </a:ext>
            </a:extLst>
          </p:cNvPr>
          <p:cNvSpPr txBox="1"/>
          <p:nvPr/>
        </p:nvSpPr>
        <p:spPr>
          <a:xfrm>
            <a:off x="468799" y="2570821"/>
            <a:ext cx="8281793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Exact Nearest Neighbor Search (BF)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Inverted File Algorithm (IVF)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372DF6-D376-DDE0-E0B9-C83A9E393A3A}"/>
              </a:ext>
            </a:extLst>
          </p:cNvPr>
          <p:cNvSpPr txBox="1"/>
          <p:nvPr/>
        </p:nvSpPr>
        <p:spPr>
          <a:xfrm>
            <a:off x="468799" y="3345464"/>
            <a:ext cx="7504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Throughput: </a:t>
            </a:r>
            <a:r>
              <a:rPr lang="en-US" dirty="0">
                <a:latin typeface="Avenir Book" panose="02000503020000020003" pitchFamily="2" charset="0"/>
              </a:rPr>
              <a:t>Queries-per-second (QPS)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Energy Efficiency: </a:t>
            </a:r>
            <a:r>
              <a:rPr lang="en-US" dirty="0">
                <a:latin typeface="Avenir Book" panose="02000503020000020003" pitchFamily="2" charset="0"/>
              </a:rPr>
              <a:t>QPS/ Watt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End-to-end Retrieval Performance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E22FCE-5F50-3106-7928-CCBED5173951}"/>
              </a:ext>
            </a:extLst>
          </p:cNvPr>
          <p:cNvSpPr txBox="1"/>
          <p:nvPr/>
        </p:nvSpPr>
        <p:spPr>
          <a:xfrm>
            <a:off x="468798" y="4620518"/>
            <a:ext cx="8297153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Wikipedia (Full)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Wikipedia (English subset)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Natural Questions (NQ)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 </a:t>
            </a:r>
            <a:r>
              <a:rPr lang="en-US" dirty="0" err="1">
                <a:latin typeface="Avenir Book" panose="02000503020000020003" pitchFamily="2" charset="0"/>
              </a:rPr>
              <a:t>HotpotQA</a:t>
            </a:r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 SIFT-1B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 DEEP-1B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8A36CF-5E4F-ACCB-02CE-DBEEFADFD4DD}"/>
              </a:ext>
            </a:extLst>
          </p:cNvPr>
          <p:cNvSpPr txBox="1"/>
          <p:nvPr/>
        </p:nvSpPr>
        <p:spPr>
          <a:xfrm>
            <a:off x="468798" y="5994972"/>
            <a:ext cx="8189426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SSD-C: </a:t>
            </a:r>
            <a:r>
              <a:rPr lang="en-US" dirty="0">
                <a:latin typeface="Avenir Book" panose="02000503020000020003" pitchFamily="2" charset="0"/>
              </a:rPr>
              <a:t>Cost</a:t>
            </a:r>
            <a:r>
              <a:rPr lang="en-US" b="1" dirty="0">
                <a:latin typeface="Avenir Book" panose="02000503020000020003" pitchFamily="2" charset="0"/>
              </a:rPr>
              <a:t>-</a:t>
            </a:r>
            <a:r>
              <a:rPr lang="en-US" dirty="0">
                <a:latin typeface="Avenir Book" panose="02000503020000020003" pitchFamily="2" charset="0"/>
              </a:rPr>
              <a:t>oriented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SSD-P: </a:t>
            </a:r>
            <a:r>
              <a:rPr lang="en-US" dirty="0">
                <a:latin typeface="Avenir Book" panose="02000503020000020003" pitchFamily="2" charset="0"/>
              </a:rPr>
              <a:t>Performance-oriented</a:t>
            </a:r>
          </a:p>
        </p:txBody>
      </p:sp>
    </p:spTree>
    <p:extLst>
      <p:ext uri="{BB962C8B-B14F-4D97-AF65-F5344CB8AC3E}">
        <p14:creationId xmlns:p14="http://schemas.microsoft.com/office/powerpoint/2010/main" val="13079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3" grpId="0"/>
      <p:bldP spid="24" grpId="0"/>
      <p:bldP spid="6" grpId="0"/>
      <p:bldP spid="8" grpId="0"/>
      <p:bldP spid="14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9283E-33AC-F0A1-BB1F-D4DD01FA2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24B445-9167-E487-B24B-D39F3A6F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Performance Evaluation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C33BAAA-CD85-63E7-5AF9-32C09292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5B62242-664E-181C-340D-073109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25</a:t>
            </a:fld>
            <a:endParaRPr lang="en-US" dirty="0">
              <a:latin typeface="Avenir Book" panose="02000503020000020003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BEB5EE-13B2-7A4F-D799-7C8F819FDA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366532"/>
              </p:ext>
            </p:extLst>
          </p:nvPr>
        </p:nvGraphicFramePr>
        <p:xfrm>
          <a:off x="346482" y="910828"/>
          <a:ext cx="8260451" cy="337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12F8A75-20C3-9E8B-7BA2-77E833C66191}"/>
              </a:ext>
            </a:extLst>
          </p:cNvPr>
          <p:cNvSpPr/>
          <p:nvPr/>
        </p:nvSpPr>
        <p:spPr>
          <a:xfrm>
            <a:off x="1262539" y="3356075"/>
            <a:ext cx="7828156" cy="17543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BF6B49-B926-9E64-28C2-8629EECBB983}"/>
              </a:ext>
            </a:extLst>
          </p:cNvPr>
          <p:cNvSpPr txBox="1"/>
          <p:nvPr/>
        </p:nvSpPr>
        <p:spPr>
          <a:xfrm>
            <a:off x="639659" y="4097406"/>
            <a:ext cx="8157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We compare the throughput of </a:t>
            </a:r>
            <a:r>
              <a:rPr lang="en-US" b="1" dirty="0">
                <a:solidFill>
                  <a:srgbClr val="316CE3"/>
                </a:solidFill>
                <a:latin typeface="Avenir Book" panose="02000503020000020003" pitchFamily="2" charset="0"/>
              </a:rPr>
              <a:t>No-I/O</a:t>
            </a:r>
            <a:r>
              <a:rPr lang="en-US" dirty="0">
                <a:latin typeface="Avenir Book" panose="02000503020000020003" pitchFamily="2" charset="0"/>
              </a:rPr>
              <a:t> and REIS on </a:t>
            </a:r>
            <a:r>
              <a:rPr lang="en-US" b="1" dirty="0">
                <a:solidFill>
                  <a:srgbClr val="B4185F"/>
                </a:solidFill>
                <a:latin typeface="Avenir Book" panose="02000503020000020003" pitchFamily="2" charset="0"/>
              </a:rPr>
              <a:t>SSD-C</a:t>
            </a:r>
            <a:r>
              <a:rPr lang="en-US" dirty="0">
                <a:latin typeface="Avenir Book" panose="02000503020000020003" pitchFamily="2" charset="0"/>
              </a:rPr>
              <a:t> and </a:t>
            </a:r>
            <a:r>
              <a:rPr lang="en-US" b="1" dirty="0">
                <a:solidFill>
                  <a:srgbClr val="E28700"/>
                </a:solidFill>
                <a:latin typeface="Avenir Book" panose="02000503020000020003" pitchFamily="2" charset="0"/>
              </a:rPr>
              <a:t>SSD-P</a:t>
            </a:r>
            <a:endParaRPr lang="el-GR" b="1" dirty="0">
              <a:solidFill>
                <a:srgbClr val="E28700"/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Throughput is </a:t>
            </a:r>
            <a:r>
              <a:rPr lang="en-US" b="1" dirty="0">
                <a:latin typeface="Avenir Book" panose="02000503020000020003" pitchFamily="2" charset="0"/>
              </a:rPr>
              <a:t>normalized</a:t>
            </a:r>
            <a:r>
              <a:rPr lang="en-US" dirty="0">
                <a:latin typeface="Avenir Book" panose="02000503020000020003" pitchFamily="2" charset="0"/>
              </a:rPr>
              <a:t> to that of CPU-Real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We evaluate performance on </a:t>
            </a:r>
            <a:r>
              <a:rPr lang="en-US" b="1" dirty="0">
                <a:latin typeface="Avenir Book" panose="02000503020000020003" pitchFamily="2" charset="0"/>
              </a:rPr>
              <a:t>BF</a:t>
            </a:r>
            <a:r>
              <a:rPr lang="en-US" dirty="0">
                <a:latin typeface="Avenir Book" panose="02000503020000020003" pitchFamily="2" charset="0"/>
              </a:rPr>
              <a:t> and </a:t>
            </a:r>
            <a:r>
              <a:rPr lang="en-US" b="1" dirty="0">
                <a:latin typeface="Avenir Book" panose="02000503020000020003" pitchFamily="2" charset="0"/>
              </a:rPr>
              <a:t>IVF</a:t>
            </a:r>
            <a:r>
              <a:rPr lang="en-US" dirty="0">
                <a:latin typeface="Avenir Book" panose="02000503020000020003" pitchFamily="2" charset="0"/>
              </a:rPr>
              <a:t> across different recall values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1" name="Dikdörtgen 14">
            <a:extLst>
              <a:ext uri="{FF2B5EF4-FFF2-40B4-BE49-F238E27FC236}">
                <a16:creationId xmlns:a16="http://schemas.microsoft.com/office/drawing/2014/main" id="{356D2EDF-FB2C-7BDD-FCDF-3C9EE2997B7F}"/>
              </a:ext>
            </a:extLst>
          </p:cNvPr>
          <p:cNvSpPr/>
          <p:nvPr/>
        </p:nvSpPr>
        <p:spPr>
          <a:xfrm>
            <a:off x="-107577" y="5308799"/>
            <a:ext cx="9359153" cy="434593"/>
          </a:xfrm>
          <a:prstGeom prst="rect">
            <a:avLst/>
          </a:prstGeom>
          <a:solidFill>
            <a:srgbClr val="C4D7FE"/>
          </a:solidFill>
          <a:ln w="38100">
            <a:solidFill>
              <a:srgbClr val="629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6292F9"/>
                </a:solidFill>
                <a:latin typeface="Avenir Book" panose="02000503020000020003" pitchFamily="2" charset="0"/>
              </a:rPr>
              <a:t>REIS outperforms </a:t>
            </a:r>
            <a:r>
              <a:rPr lang="en-US" sz="2400" b="1" dirty="0">
                <a:solidFill>
                  <a:srgbClr val="6292F9"/>
                </a:solidFill>
                <a:latin typeface="Avenir Book" panose="02000503020000020003" pitchFamily="2" charset="0"/>
              </a:rPr>
              <a:t>No-I/O</a:t>
            </a:r>
            <a:r>
              <a:rPr lang="en-US" sz="2400" dirty="0">
                <a:solidFill>
                  <a:srgbClr val="6292F9"/>
                </a:solidFill>
                <a:latin typeface="Avenir Book" panose="02000503020000020003" pitchFamily="2" charset="0"/>
              </a:rPr>
              <a:t> </a:t>
            </a:r>
            <a:r>
              <a:rPr lang="en-US" sz="2400" b="1" dirty="0">
                <a:solidFill>
                  <a:srgbClr val="6292F9"/>
                </a:solidFill>
                <a:latin typeface="Avenir Book" panose="02000503020000020003" pitchFamily="2" charset="0"/>
              </a:rPr>
              <a:t>due to </a:t>
            </a:r>
            <a:r>
              <a:rPr lang="en-US" sz="2400" dirty="0">
                <a:solidFill>
                  <a:srgbClr val="6292F9"/>
                </a:solidFill>
                <a:latin typeface="Avenir Book" panose="02000503020000020003" pitchFamily="2" charset="0"/>
              </a:rPr>
              <a:t>the </a:t>
            </a:r>
            <a:r>
              <a:rPr lang="en-US" sz="2400" b="1" dirty="0">
                <a:solidFill>
                  <a:srgbClr val="6292F9"/>
                </a:solidFill>
                <a:latin typeface="Avenir Book" panose="02000503020000020003" pitchFamily="2" charset="0"/>
              </a:rPr>
              <a:t>parallelism</a:t>
            </a:r>
            <a:r>
              <a:rPr lang="en-US" sz="2400" dirty="0">
                <a:solidFill>
                  <a:srgbClr val="6292F9"/>
                </a:solidFill>
                <a:latin typeface="Avenir Book" panose="02000503020000020003" pitchFamily="2" charset="0"/>
              </a:rPr>
              <a:t> of the SSD </a:t>
            </a:r>
          </a:p>
        </p:txBody>
      </p:sp>
      <p:sp>
        <p:nvSpPr>
          <p:cNvPr id="12" name="Dikdörtgen 14">
            <a:extLst>
              <a:ext uri="{FF2B5EF4-FFF2-40B4-BE49-F238E27FC236}">
                <a16:creationId xmlns:a16="http://schemas.microsoft.com/office/drawing/2014/main" id="{3D6FF9A9-1BBE-F623-6776-D75EC1507CEE}"/>
              </a:ext>
            </a:extLst>
          </p:cNvPr>
          <p:cNvSpPr/>
          <p:nvPr/>
        </p:nvSpPr>
        <p:spPr>
          <a:xfrm>
            <a:off x="-107578" y="5882951"/>
            <a:ext cx="9359153" cy="434593"/>
          </a:xfrm>
          <a:prstGeom prst="rect">
            <a:avLst/>
          </a:prstGeom>
          <a:solidFill>
            <a:srgbClr val="FFE0D7"/>
          </a:solidFill>
          <a:ln w="38100"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E1257C"/>
                </a:solidFill>
                <a:latin typeface="Avenir Book" panose="02000503020000020003" pitchFamily="2" charset="0"/>
              </a:rPr>
              <a:t>Performance improvements increase at </a:t>
            </a:r>
            <a:r>
              <a:rPr lang="en-US" sz="2400" b="1" dirty="0">
                <a:solidFill>
                  <a:srgbClr val="E1257C"/>
                </a:solidFill>
                <a:latin typeface="Avenir Book" panose="02000503020000020003" pitchFamily="2" charset="0"/>
              </a:rPr>
              <a:t>higher recall values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2F4D47-8970-C8A6-A66C-41253D7F183C}"/>
              </a:ext>
            </a:extLst>
          </p:cNvPr>
          <p:cNvSpPr/>
          <p:nvPr/>
        </p:nvSpPr>
        <p:spPr>
          <a:xfrm>
            <a:off x="1290583" y="3023949"/>
            <a:ext cx="7594335" cy="9580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230FA4-BDD3-4E97-6B10-9137CCFB134D}"/>
              </a:ext>
            </a:extLst>
          </p:cNvPr>
          <p:cNvSpPr/>
          <p:nvPr/>
        </p:nvSpPr>
        <p:spPr>
          <a:xfrm>
            <a:off x="346482" y="1292733"/>
            <a:ext cx="944102" cy="26892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0A7BF4-F9EB-082F-6BC9-89AD6B29E423}"/>
              </a:ext>
            </a:extLst>
          </p:cNvPr>
          <p:cNvSpPr/>
          <p:nvPr/>
        </p:nvSpPr>
        <p:spPr>
          <a:xfrm>
            <a:off x="3706877" y="3045609"/>
            <a:ext cx="4468932" cy="31046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3C8ECD-E993-41B7-1C2D-0A44842D94C4}"/>
              </a:ext>
            </a:extLst>
          </p:cNvPr>
          <p:cNvCxnSpPr/>
          <p:nvPr/>
        </p:nvCxnSpPr>
        <p:spPr>
          <a:xfrm flipV="1">
            <a:off x="3171973" y="2318861"/>
            <a:ext cx="0" cy="357808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740D0A-AD1A-24C4-EF07-5D3DF7A9E46D}"/>
              </a:ext>
            </a:extLst>
          </p:cNvPr>
          <p:cNvSpPr txBox="1"/>
          <p:nvPr/>
        </p:nvSpPr>
        <p:spPr>
          <a:xfrm>
            <a:off x="2909686" y="2049517"/>
            <a:ext cx="66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venir Book" panose="02000503020000020003" pitchFamily="2" charset="0"/>
              </a:rPr>
              <a:t>3.33x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37FB7C-5F5F-FD16-0A29-B6F17F012FC2}"/>
              </a:ext>
            </a:extLst>
          </p:cNvPr>
          <p:cNvCxnSpPr>
            <a:cxnSpLocks/>
          </p:cNvCxnSpPr>
          <p:nvPr/>
        </p:nvCxnSpPr>
        <p:spPr>
          <a:xfrm flipV="1">
            <a:off x="6770306" y="1583266"/>
            <a:ext cx="0" cy="272136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F3AF58-20E8-1EEC-AFFF-D674825BB55D}"/>
              </a:ext>
            </a:extLst>
          </p:cNvPr>
          <p:cNvSpPr txBox="1"/>
          <p:nvPr/>
        </p:nvSpPr>
        <p:spPr>
          <a:xfrm>
            <a:off x="6518661" y="1341409"/>
            <a:ext cx="569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venir Book" panose="02000503020000020003" pitchFamily="2" charset="0"/>
              </a:rPr>
              <a:t>2.3x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E071C3-C963-F62B-95FF-91ABC79AA271}"/>
              </a:ext>
            </a:extLst>
          </p:cNvPr>
          <p:cNvSpPr txBox="1"/>
          <p:nvPr/>
        </p:nvSpPr>
        <p:spPr>
          <a:xfrm>
            <a:off x="7902405" y="1341409"/>
            <a:ext cx="656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112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8C4FF8-11CC-DF68-BB51-03870F2C5565}"/>
              </a:ext>
            </a:extLst>
          </p:cNvPr>
          <p:cNvSpPr txBox="1"/>
          <p:nvPr/>
        </p:nvSpPr>
        <p:spPr>
          <a:xfrm>
            <a:off x="4347349" y="2070580"/>
            <a:ext cx="42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C733C1-DBDE-232B-A6A6-032CFC790E37}"/>
              </a:ext>
            </a:extLst>
          </p:cNvPr>
          <p:cNvSpPr txBox="1"/>
          <p:nvPr/>
        </p:nvSpPr>
        <p:spPr>
          <a:xfrm>
            <a:off x="6141180" y="1583266"/>
            <a:ext cx="42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47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518ED5-04D9-2CE2-8AC9-888C3A94768C}"/>
              </a:ext>
            </a:extLst>
          </p:cNvPr>
          <p:cNvSpPr txBox="1"/>
          <p:nvPr/>
        </p:nvSpPr>
        <p:spPr>
          <a:xfrm>
            <a:off x="3434261" y="2401803"/>
            <a:ext cx="42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1BF5F1-A1C2-C539-79CC-8E931B1E9DA3}"/>
              </a:ext>
            </a:extLst>
          </p:cNvPr>
          <p:cNvSpPr txBox="1"/>
          <p:nvPr/>
        </p:nvSpPr>
        <p:spPr>
          <a:xfrm>
            <a:off x="6985881" y="1576762"/>
            <a:ext cx="42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3DD872-0D44-F150-8F67-CC2CA35CBC98}"/>
              </a:ext>
            </a:extLst>
          </p:cNvPr>
          <p:cNvSpPr txBox="1"/>
          <p:nvPr/>
        </p:nvSpPr>
        <p:spPr>
          <a:xfrm>
            <a:off x="5670545" y="1813500"/>
            <a:ext cx="42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ED27F1-9B40-54DE-901A-884A61512D29}"/>
              </a:ext>
            </a:extLst>
          </p:cNvPr>
          <p:cNvSpPr txBox="1"/>
          <p:nvPr/>
        </p:nvSpPr>
        <p:spPr>
          <a:xfrm>
            <a:off x="5182492" y="1902138"/>
            <a:ext cx="42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6743C1-0785-459E-853E-37D6C5D443CD}"/>
              </a:ext>
            </a:extLst>
          </p:cNvPr>
          <p:cNvSpPr txBox="1"/>
          <p:nvPr/>
        </p:nvSpPr>
        <p:spPr>
          <a:xfrm>
            <a:off x="3927213" y="2261864"/>
            <a:ext cx="42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8182D-C4B8-14E1-73D7-E1FB9829541F}"/>
              </a:ext>
            </a:extLst>
          </p:cNvPr>
          <p:cNvSpPr txBox="1"/>
          <p:nvPr/>
        </p:nvSpPr>
        <p:spPr>
          <a:xfrm>
            <a:off x="7465215" y="1571085"/>
            <a:ext cx="42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46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43B8AB-BC12-6448-2750-A3E499B68C1C}"/>
              </a:ext>
            </a:extLst>
          </p:cNvPr>
          <p:cNvSpPr txBox="1"/>
          <p:nvPr/>
        </p:nvSpPr>
        <p:spPr>
          <a:xfrm>
            <a:off x="1668526" y="2688823"/>
            <a:ext cx="329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7B667C-C85F-6AD9-CD6E-E5E6321CC1C2}"/>
              </a:ext>
            </a:extLst>
          </p:cNvPr>
          <p:cNvSpPr txBox="1"/>
          <p:nvPr/>
        </p:nvSpPr>
        <p:spPr>
          <a:xfrm>
            <a:off x="2145415" y="2550109"/>
            <a:ext cx="329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E0C1C3-5CA2-7CFA-623E-04FABA155561}"/>
              </a:ext>
            </a:extLst>
          </p:cNvPr>
          <p:cNvSpPr txBox="1"/>
          <p:nvPr/>
        </p:nvSpPr>
        <p:spPr>
          <a:xfrm>
            <a:off x="2606166" y="2353204"/>
            <a:ext cx="329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venir Book" panose="02000503020000020003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162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1" grpId="1" animBg="1"/>
      <p:bldP spid="10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DF3D7-3696-ACC1-D054-0F30071CD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E2EFA5-0BCC-F35A-F0DB-27CD8CA8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Energy Efficiency Evaluation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2DD774F-B22B-3531-0F1B-BE06BEDD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55CC2C9-EBD6-2D1B-D487-5F60E257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26</a:t>
            </a:fld>
            <a:endParaRPr lang="en-US" dirty="0">
              <a:latin typeface="+mj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FCA5540-6A10-2545-A03A-45C78143D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581442"/>
              </p:ext>
            </p:extLst>
          </p:nvPr>
        </p:nvGraphicFramePr>
        <p:xfrm>
          <a:off x="256478" y="1248222"/>
          <a:ext cx="8628441" cy="245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ECEA6C0-5261-39D5-170A-C64E02611162}"/>
              </a:ext>
            </a:extLst>
          </p:cNvPr>
          <p:cNvSpPr txBox="1"/>
          <p:nvPr/>
        </p:nvSpPr>
        <p:spPr>
          <a:xfrm>
            <a:off x="917646" y="3878869"/>
            <a:ext cx="796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Energy efficiency normalized to that of CPU-Real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0" name="Dikdörtgen 14">
            <a:extLst>
              <a:ext uri="{FF2B5EF4-FFF2-40B4-BE49-F238E27FC236}">
                <a16:creationId xmlns:a16="http://schemas.microsoft.com/office/drawing/2014/main" id="{4327DE69-FF8A-9A67-ED70-F253555A27C6}"/>
              </a:ext>
            </a:extLst>
          </p:cNvPr>
          <p:cNvSpPr/>
          <p:nvPr/>
        </p:nvSpPr>
        <p:spPr>
          <a:xfrm>
            <a:off x="-107577" y="4526851"/>
            <a:ext cx="9359153" cy="550696"/>
          </a:xfrm>
          <a:prstGeom prst="rect">
            <a:avLst/>
          </a:prstGeom>
          <a:solidFill>
            <a:srgbClr val="DBD3F9"/>
          </a:solidFill>
          <a:ln w="38100"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A62E7"/>
                </a:solidFill>
                <a:latin typeface="Avenir Book" panose="02000503020000020003" pitchFamily="2" charset="0"/>
              </a:rPr>
              <a:t>Improvements in energy efficiency increase at higher recall values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1FC683-FDD2-98C5-AE57-633A2467E16C}"/>
              </a:ext>
            </a:extLst>
          </p:cNvPr>
          <p:cNvGrpSpPr/>
          <p:nvPr/>
        </p:nvGrpSpPr>
        <p:grpSpPr>
          <a:xfrm>
            <a:off x="2712081" y="1176200"/>
            <a:ext cx="4792690" cy="662466"/>
            <a:chOff x="2712081" y="1176200"/>
            <a:chExt cx="4792690" cy="6624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748145-F8F2-543A-414F-041F03B964C5}"/>
                </a:ext>
              </a:extLst>
            </p:cNvPr>
            <p:cNvSpPr txBox="1"/>
            <p:nvPr/>
          </p:nvSpPr>
          <p:spPr>
            <a:xfrm>
              <a:off x="2712081" y="1176200"/>
              <a:ext cx="791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venir Book" panose="02000503020000020003" pitchFamily="2" charset="0"/>
                </a:rPr>
                <a:t>45.6x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FA90AA-F0ED-AE7C-D936-41C55FE6BDAF}"/>
                </a:ext>
              </a:extLst>
            </p:cNvPr>
            <p:cNvSpPr txBox="1"/>
            <p:nvPr/>
          </p:nvSpPr>
          <p:spPr>
            <a:xfrm>
              <a:off x="6566686" y="1176200"/>
              <a:ext cx="791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venir Book" panose="02000503020000020003" pitchFamily="2" charset="0"/>
                </a:rPr>
                <a:t>28.6x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577332-0880-A25A-7F7F-17B93B2906AE}"/>
                </a:ext>
              </a:extLst>
            </p:cNvPr>
            <p:cNvCxnSpPr/>
            <p:nvPr/>
          </p:nvCxnSpPr>
          <p:spPr>
            <a:xfrm>
              <a:off x="3108079" y="1545532"/>
              <a:ext cx="538370" cy="2609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C32CE6F-B277-3092-FFA8-D0E8579A88AD}"/>
                </a:ext>
              </a:extLst>
            </p:cNvPr>
            <p:cNvCxnSpPr>
              <a:cxnSpLocks/>
            </p:cNvCxnSpPr>
            <p:nvPr/>
          </p:nvCxnSpPr>
          <p:spPr>
            <a:xfrm>
              <a:off x="6962684" y="1524308"/>
              <a:ext cx="542087" cy="3143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1F7293F-67D3-18D1-C10F-2D8DABCDFAD2}"/>
              </a:ext>
            </a:extLst>
          </p:cNvPr>
          <p:cNvSpPr/>
          <p:nvPr/>
        </p:nvSpPr>
        <p:spPr>
          <a:xfrm>
            <a:off x="574389" y="1061813"/>
            <a:ext cx="8317221" cy="26787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7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A8528-AB09-1ECE-20F7-CC70254E0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1DFC9D-B087-5EAE-225E-53E58F81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Evaluation Across Multiple Datasets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484393E-2149-DB0B-2691-77502634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6C8ADF-F726-7F00-9E91-F797209F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27</a:t>
            </a:fld>
            <a:endParaRPr lang="en-US" dirty="0">
              <a:latin typeface="Avenir Book" panose="02000503020000020003" pitchFamily="2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42D164B-EBDE-1719-30FE-2D454C5DA1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486992"/>
              </p:ext>
            </p:extLst>
          </p:nvPr>
        </p:nvGraphicFramePr>
        <p:xfrm>
          <a:off x="367990" y="1136342"/>
          <a:ext cx="8385717" cy="302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429F190-A721-4E82-7F2B-CECBDB17D456}"/>
              </a:ext>
            </a:extLst>
          </p:cNvPr>
          <p:cNvSpPr txBox="1"/>
          <p:nvPr/>
        </p:nvSpPr>
        <p:spPr>
          <a:xfrm>
            <a:off x="713678" y="4393580"/>
            <a:ext cx="737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Similar trends </a:t>
            </a:r>
            <a:r>
              <a:rPr lang="en-US" dirty="0">
                <a:latin typeface="Avenir Book" panose="02000503020000020003" pitchFamily="2" charset="0"/>
              </a:rPr>
              <a:t>across all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Performance</a:t>
            </a:r>
            <a:r>
              <a:rPr lang="en-US" dirty="0">
                <a:latin typeface="Avenir Book" panose="02000503020000020003" pitchFamily="2" charset="0"/>
              </a:rPr>
              <a:t> benefits </a:t>
            </a:r>
            <a:r>
              <a:rPr lang="en-US" b="1" dirty="0">
                <a:latin typeface="Avenir Book" panose="02000503020000020003" pitchFamily="2" charset="0"/>
              </a:rPr>
              <a:t>increase</a:t>
            </a:r>
            <a:r>
              <a:rPr lang="en-US" dirty="0">
                <a:latin typeface="Avenir Book" panose="02000503020000020003" pitchFamily="2" charset="0"/>
              </a:rPr>
              <a:t> with </a:t>
            </a:r>
            <a:r>
              <a:rPr lang="en-US" b="1" dirty="0">
                <a:latin typeface="Avenir Book" panose="02000503020000020003" pitchFamily="2" charset="0"/>
              </a:rPr>
              <a:t>larger datasets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0A7E85-9AFB-83A5-5502-89031798BAFC}"/>
              </a:ext>
            </a:extLst>
          </p:cNvPr>
          <p:cNvCxnSpPr>
            <a:cxnSpLocks/>
          </p:cNvCxnSpPr>
          <p:nvPr/>
        </p:nvCxnSpPr>
        <p:spPr>
          <a:xfrm flipV="1">
            <a:off x="1761893" y="1728439"/>
            <a:ext cx="6032809" cy="78058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9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C71EE6-796C-2513-F72A-B7D127647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ECBD51-3F11-83DF-E8E6-F1CC0AF1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More Datasets in the Paper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5474BFB-6CB2-A331-5FA2-AE84344B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63CD925-9002-4D82-6791-B85BA2CE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28</a:t>
            </a:fld>
            <a:endParaRPr lang="en-US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A9CD4E-9BAC-9242-9E04-91A288ED7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113096"/>
              </p:ext>
            </p:extLst>
          </p:nvPr>
        </p:nvGraphicFramePr>
        <p:xfrm>
          <a:off x="223024" y="1049584"/>
          <a:ext cx="8661895" cy="289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605B1B-7AC8-884D-453B-0708D945C59B}"/>
              </a:ext>
            </a:extLst>
          </p:cNvPr>
          <p:cNvSpPr txBox="1"/>
          <p:nvPr/>
        </p:nvSpPr>
        <p:spPr>
          <a:xfrm>
            <a:off x="945305" y="4218698"/>
            <a:ext cx="7450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Energy Efficiency gains increase with higher target recall values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617397-95BB-427C-81E2-AB3DB81F63E4}"/>
              </a:ext>
            </a:extLst>
          </p:cNvPr>
          <p:cNvCxnSpPr>
            <a:cxnSpLocks/>
          </p:cNvCxnSpPr>
          <p:nvPr/>
        </p:nvCxnSpPr>
        <p:spPr>
          <a:xfrm flipH="1" flipV="1">
            <a:off x="2074127" y="1643485"/>
            <a:ext cx="970156" cy="436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F2A11A-9609-9C62-C481-43A5642EDD60}"/>
              </a:ext>
            </a:extLst>
          </p:cNvPr>
          <p:cNvCxnSpPr>
            <a:cxnSpLocks/>
          </p:cNvCxnSpPr>
          <p:nvPr/>
        </p:nvCxnSpPr>
        <p:spPr>
          <a:xfrm flipH="1" flipV="1">
            <a:off x="3612995" y="1505415"/>
            <a:ext cx="1282391" cy="295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B497F-597E-1CC5-6985-1071252F02C6}"/>
              </a:ext>
            </a:extLst>
          </p:cNvPr>
          <p:cNvCxnSpPr>
            <a:cxnSpLocks/>
          </p:cNvCxnSpPr>
          <p:nvPr/>
        </p:nvCxnSpPr>
        <p:spPr>
          <a:xfrm flipH="1" flipV="1">
            <a:off x="5620215" y="1405053"/>
            <a:ext cx="1269937" cy="89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40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76E38-1C76-62C0-9A95-4B013122F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B67AAD-4D4F-412E-45AC-6724DDB3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End-to-End Performance: Latency Breakdown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2F85F6A-BB25-7DB9-5AB2-B76F933C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19F064A-425D-ACB7-FCFB-CD59DCEC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29</a:t>
            </a:fld>
            <a:endParaRPr lang="en-US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8B2ADBD-BA67-E14E-B0D8-E88FFDD56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007093"/>
              </p:ext>
            </p:extLst>
          </p:nvPr>
        </p:nvGraphicFramePr>
        <p:xfrm>
          <a:off x="1039923" y="3856992"/>
          <a:ext cx="8104077" cy="237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CF39570-99FA-59ED-0FEB-5202890FA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062921"/>
              </p:ext>
            </p:extLst>
          </p:nvPr>
        </p:nvGraphicFramePr>
        <p:xfrm>
          <a:off x="948267" y="1167256"/>
          <a:ext cx="8195733" cy="251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B50452B-0574-3E6B-F747-8B2A4E014C28}"/>
              </a:ext>
            </a:extLst>
          </p:cNvPr>
          <p:cNvSpPr txBox="1"/>
          <p:nvPr/>
        </p:nvSpPr>
        <p:spPr>
          <a:xfrm>
            <a:off x="261216" y="1209185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CPU Retrieval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592A5-5714-D8C3-2F76-DB549462E889}"/>
              </a:ext>
            </a:extLst>
          </p:cNvPr>
          <p:cNvSpPr txBox="1"/>
          <p:nvPr/>
        </p:nvSpPr>
        <p:spPr>
          <a:xfrm>
            <a:off x="261216" y="382450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REIS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B459C2-E04F-45D2-A656-50947BCCFC1D}"/>
              </a:ext>
            </a:extLst>
          </p:cNvPr>
          <p:cNvGrpSpPr/>
          <p:nvPr/>
        </p:nvGrpSpPr>
        <p:grpSpPr>
          <a:xfrm>
            <a:off x="490538" y="1113683"/>
            <a:ext cx="7853798" cy="1653460"/>
            <a:chOff x="449632" y="632442"/>
            <a:chExt cx="7853798" cy="16534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D2F1F44-7FE3-1541-5E1B-8A79E03B114E}"/>
                </a:ext>
              </a:extLst>
            </p:cNvPr>
            <p:cNvGrpSpPr/>
            <p:nvPr/>
          </p:nvGrpSpPr>
          <p:grpSpPr>
            <a:xfrm>
              <a:off x="449632" y="1620689"/>
              <a:ext cx="7853798" cy="665213"/>
              <a:chOff x="449632" y="1620689"/>
              <a:chExt cx="7853798" cy="66521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7185A99-B8FE-F368-9CE4-1C543CD47304}"/>
                  </a:ext>
                </a:extLst>
              </p:cNvPr>
              <p:cNvSpPr/>
              <p:nvPr/>
            </p:nvSpPr>
            <p:spPr>
              <a:xfrm>
                <a:off x="449632" y="1639130"/>
                <a:ext cx="1929277" cy="646772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Avenir Book" panose="02000503020000020003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47A902-0860-E116-CE22-83843647C823}"/>
                  </a:ext>
                </a:extLst>
              </p:cNvPr>
              <p:cNvSpPr/>
              <p:nvPr/>
            </p:nvSpPr>
            <p:spPr>
              <a:xfrm>
                <a:off x="6374153" y="1620689"/>
                <a:ext cx="1929277" cy="646772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Avenir Book" panose="02000503020000020003" pitchFamily="2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471966-C470-FC22-D73C-CC2582D84683}"/>
                </a:ext>
              </a:extLst>
            </p:cNvPr>
            <p:cNvGrpSpPr/>
            <p:nvPr/>
          </p:nvGrpSpPr>
          <p:grpSpPr>
            <a:xfrm>
              <a:off x="2091910" y="632442"/>
              <a:ext cx="4207774" cy="987068"/>
              <a:chOff x="2091910" y="632442"/>
              <a:chExt cx="4207774" cy="98706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354A46-6C34-D37B-CFA5-0E0507C9E138}"/>
                  </a:ext>
                </a:extLst>
              </p:cNvPr>
              <p:cNvSpPr/>
              <p:nvPr/>
            </p:nvSpPr>
            <p:spPr>
              <a:xfrm>
                <a:off x="2091911" y="1244291"/>
                <a:ext cx="4207773" cy="375219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Avenir Book" panose="02000503020000020003" pitchFamily="2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207DB84-395D-9B1C-A290-FF0C1C46BDE0}"/>
                  </a:ext>
                </a:extLst>
              </p:cNvPr>
              <p:cNvSpPr/>
              <p:nvPr/>
            </p:nvSpPr>
            <p:spPr>
              <a:xfrm>
                <a:off x="2091910" y="632442"/>
                <a:ext cx="4207773" cy="375219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Avenir Book" panose="02000503020000020003" pitchFamily="2" charset="0"/>
                </a:endParaRPr>
              </a:p>
            </p:txBody>
          </p:sp>
        </p:grp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CB5CE1CA-706B-B026-547F-A6FBCE85519B}"/>
              </a:ext>
            </a:extLst>
          </p:cNvPr>
          <p:cNvSpPr/>
          <p:nvPr/>
        </p:nvSpPr>
        <p:spPr>
          <a:xfrm>
            <a:off x="2603240" y="5824513"/>
            <a:ext cx="839755" cy="32657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Avenir Book" panose="02000503020000020003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DE1985-ADAE-D147-C1EA-C11B726AFA0D}"/>
              </a:ext>
            </a:extLst>
          </p:cNvPr>
          <p:cNvSpPr/>
          <p:nvPr/>
        </p:nvSpPr>
        <p:spPr>
          <a:xfrm>
            <a:off x="5027504" y="3888485"/>
            <a:ext cx="2626170" cy="64677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Avenir Book" panose="02000503020000020003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07EFC3-73BF-C4DF-EEE3-262E86946C9D}"/>
              </a:ext>
            </a:extLst>
          </p:cNvPr>
          <p:cNvSpPr/>
          <p:nvPr/>
        </p:nvSpPr>
        <p:spPr>
          <a:xfrm>
            <a:off x="1945830" y="4413650"/>
            <a:ext cx="2626170" cy="25345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Avenir Book" panose="02000503020000020003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69EECD-4029-0F9F-193D-A2985036E5F5}"/>
              </a:ext>
            </a:extLst>
          </p:cNvPr>
          <p:cNvSpPr/>
          <p:nvPr/>
        </p:nvSpPr>
        <p:spPr>
          <a:xfrm>
            <a:off x="2312502" y="3710832"/>
            <a:ext cx="2626170" cy="4186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Avenir Book" panose="02000503020000020003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5A4788D-E185-602D-032E-B04E1E544DA3}"/>
              </a:ext>
            </a:extLst>
          </p:cNvPr>
          <p:cNvSpPr/>
          <p:nvPr/>
        </p:nvSpPr>
        <p:spPr>
          <a:xfrm>
            <a:off x="2576956" y="4808688"/>
            <a:ext cx="5566843" cy="66110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Avenir Book" panose="02000503020000020003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50FCEA-AF41-DA07-4669-78166D696112}"/>
              </a:ext>
            </a:extLst>
          </p:cNvPr>
          <p:cNvSpPr/>
          <p:nvPr/>
        </p:nvSpPr>
        <p:spPr>
          <a:xfrm>
            <a:off x="1537252" y="4792636"/>
            <a:ext cx="987972" cy="64677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2" grpId="0"/>
      <p:bldP spid="28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0E2B6-CFCA-AF4F-0EA1-332B64186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BFE3A3-4D42-BD0C-09B2-D17503E7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3172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Outline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267B8A7-230A-BC3C-00E7-0368BF83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6F22487-CA28-25D2-2778-7A9E8ECD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3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A132B8D-A66F-B63B-8E9D-6A547EE533E7}"/>
              </a:ext>
            </a:extLst>
          </p:cNvPr>
          <p:cNvSpPr/>
          <p:nvPr/>
        </p:nvSpPr>
        <p:spPr>
          <a:xfrm>
            <a:off x="5270" y="1173058"/>
            <a:ext cx="9144000" cy="7989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Background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0443878-62B5-1E11-6877-08055F034063}"/>
              </a:ext>
            </a:extLst>
          </p:cNvPr>
          <p:cNvSpPr/>
          <p:nvPr/>
        </p:nvSpPr>
        <p:spPr>
          <a:xfrm>
            <a:off x="5270" y="2235044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Motivation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461B0665-2312-1C45-1E49-949AFDC5E502}"/>
              </a:ext>
            </a:extLst>
          </p:cNvPr>
          <p:cNvSpPr/>
          <p:nvPr/>
        </p:nvSpPr>
        <p:spPr>
          <a:xfrm>
            <a:off x="5270" y="3297030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REIS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75A7D70-E96B-A87C-D58E-3C1EC39B003A}"/>
              </a:ext>
            </a:extLst>
          </p:cNvPr>
          <p:cNvSpPr/>
          <p:nvPr/>
        </p:nvSpPr>
        <p:spPr>
          <a:xfrm>
            <a:off x="5270" y="4359016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Evaluation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5B759C03-6B28-F114-BDA4-52DBCA59AA2D}"/>
              </a:ext>
            </a:extLst>
          </p:cNvPr>
          <p:cNvSpPr/>
          <p:nvPr/>
        </p:nvSpPr>
        <p:spPr>
          <a:xfrm>
            <a:off x="5270" y="5421001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72471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C9A7F-C069-CCDD-0C70-3129F1A22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6229D5-63C2-985C-C469-965E15E8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Sensitivity Study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80C3EF4-F898-EDA9-C29A-CD985ABE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7DC4232-2E23-AA46-372B-35B4F04B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30</a:t>
            </a:fld>
            <a:endParaRPr lang="en-US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FA5CC9-EA2E-8E63-C605-5BBC12DC7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618262"/>
              </p:ext>
            </p:extLst>
          </p:nvPr>
        </p:nvGraphicFramePr>
        <p:xfrm>
          <a:off x="326162" y="1137465"/>
          <a:ext cx="3922694" cy="288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9FC7FF-88D4-1DB5-E21F-A2A281517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003953"/>
              </p:ext>
            </p:extLst>
          </p:nvPr>
        </p:nvGraphicFramePr>
        <p:xfrm>
          <a:off x="4895145" y="1137465"/>
          <a:ext cx="3851414" cy="288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10D58E-3464-257D-73A3-5E2C99C347CD}"/>
              </a:ext>
            </a:extLst>
          </p:cNvPr>
          <p:cNvSpPr txBox="1"/>
          <p:nvPr/>
        </p:nvSpPr>
        <p:spPr>
          <a:xfrm>
            <a:off x="326162" y="4092791"/>
            <a:ext cx="84203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Distance Filtering </a:t>
            </a:r>
            <a:r>
              <a:rPr lang="en-US" sz="2000" dirty="0">
                <a:latin typeface="Avenir Book" panose="02000503020000020003" pitchFamily="2" charset="0"/>
              </a:rPr>
              <a:t>provides a 5x throughput increase across all configurations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Pipelining</a:t>
            </a:r>
            <a:r>
              <a:rPr lang="en-US" sz="2000" dirty="0">
                <a:latin typeface="Avenir Book" panose="02000503020000020003" pitchFamily="2" charset="0"/>
              </a:rPr>
              <a:t> further improves performance by 1.4x on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Multi-Plane Input Broadcasting</a:t>
            </a:r>
            <a:r>
              <a:rPr lang="en-US" sz="2000" dirty="0">
                <a:latin typeface="Avenir Book" panose="02000503020000020003" pitchFamily="2" charset="0"/>
              </a:rPr>
              <a:t> improves performance on </a:t>
            </a: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SSD-P</a:t>
            </a:r>
            <a:r>
              <a:rPr lang="en-US" sz="2000" dirty="0">
                <a:latin typeface="Avenir Book" panose="02000503020000020003" pitchFamily="2" charset="0"/>
              </a:rPr>
              <a:t> by 26% on average on top of Pipelining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These optimizations offer a </a:t>
            </a: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combined performance improvement</a:t>
            </a:r>
            <a:r>
              <a:rPr lang="en-US" sz="2000" dirty="0">
                <a:latin typeface="Avenir Book" panose="02000503020000020003" pitchFamily="2" charset="0"/>
              </a:rPr>
              <a:t> of </a:t>
            </a: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12.9x</a:t>
            </a:r>
            <a:r>
              <a:rPr lang="en-US" sz="2000" dirty="0">
                <a:latin typeface="Avenir Book" panose="02000503020000020003" pitchFamily="2" charset="0"/>
              </a:rPr>
              <a:t> over the </a:t>
            </a:r>
            <a:r>
              <a:rPr lang="en-US" sz="2000" b="1" dirty="0">
                <a:solidFill>
                  <a:srgbClr val="316CE3"/>
                </a:solidFill>
                <a:latin typeface="Avenir Book" panose="02000503020000020003" pitchFamily="2" charset="0"/>
              </a:rPr>
              <a:t>NO-OPT</a:t>
            </a:r>
            <a:r>
              <a:rPr lang="en-US" sz="2000" dirty="0">
                <a:latin typeface="Avenir Book" panose="02000503020000020003" pitchFamily="2" charset="0"/>
              </a:rPr>
              <a:t> baseline.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16CE3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C954AE-835F-EE13-9DD7-219D5370DD12}"/>
              </a:ext>
            </a:extLst>
          </p:cNvPr>
          <p:cNvSpPr/>
          <p:nvPr/>
        </p:nvSpPr>
        <p:spPr>
          <a:xfrm>
            <a:off x="1288473" y="1121550"/>
            <a:ext cx="3028208" cy="17641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6B854C-9FC8-2FAF-6C33-6B59D8C82648}"/>
              </a:ext>
            </a:extLst>
          </p:cNvPr>
          <p:cNvSpPr/>
          <p:nvPr/>
        </p:nvSpPr>
        <p:spPr>
          <a:xfrm>
            <a:off x="4688653" y="1137465"/>
            <a:ext cx="4269302" cy="274576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017AC-E95F-8B7C-81B8-107050D28B72}"/>
              </a:ext>
            </a:extLst>
          </p:cNvPr>
          <p:cNvSpPr/>
          <p:nvPr/>
        </p:nvSpPr>
        <p:spPr>
          <a:xfrm>
            <a:off x="326163" y="3557077"/>
            <a:ext cx="3922694" cy="24302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CF205-5C03-0323-8D4D-8D152A443A03}"/>
              </a:ext>
            </a:extLst>
          </p:cNvPr>
          <p:cNvSpPr/>
          <p:nvPr/>
        </p:nvSpPr>
        <p:spPr>
          <a:xfrm>
            <a:off x="546061" y="2912834"/>
            <a:ext cx="3922694" cy="63067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55EB1A-79AA-55BE-1034-6F5A0F68E160}"/>
              </a:ext>
            </a:extLst>
          </p:cNvPr>
          <p:cNvSpPr/>
          <p:nvPr/>
        </p:nvSpPr>
        <p:spPr>
          <a:xfrm>
            <a:off x="405862" y="1135115"/>
            <a:ext cx="882610" cy="17641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60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10030-1A67-8D88-AC4D-71AC64458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7E0722-561C-520D-5E9F-497BDA20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Performance Comparison to </a:t>
            </a:r>
            <a:r>
              <a:rPr lang="en-US" b="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NDSearch</a:t>
            </a:r>
            <a:endParaRPr lang="en-US" b="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F186C00-B175-EC96-5D66-E3469778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8D791D9-D5FC-F15D-0A05-4C8F53D4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31</a:t>
            </a:fld>
            <a:endParaRPr lang="en-US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1F918D-E15F-9D31-2846-C0F4075F4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426730"/>
              </p:ext>
            </p:extLst>
          </p:nvPr>
        </p:nvGraphicFramePr>
        <p:xfrm>
          <a:off x="794681" y="1119909"/>
          <a:ext cx="7554638" cy="230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1D884CC-12B9-5206-7F1E-E9D0668540D3}"/>
              </a:ext>
            </a:extLst>
          </p:cNvPr>
          <p:cNvSpPr/>
          <p:nvPr/>
        </p:nvSpPr>
        <p:spPr>
          <a:xfrm>
            <a:off x="1365380" y="1071847"/>
            <a:ext cx="6983939" cy="15558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Avenir Book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9F82AD-3C6F-05D6-DD74-B569FE69C5E6}"/>
              </a:ext>
            </a:extLst>
          </p:cNvPr>
          <p:cNvSpPr/>
          <p:nvPr/>
        </p:nvSpPr>
        <p:spPr>
          <a:xfrm>
            <a:off x="1556281" y="2618007"/>
            <a:ext cx="6912346" cy="3561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Avenir Book" panose="02000503020000020003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E814C-1C54-E05A-9598-5E985ADDEB91}"/>
              </a:ext>
            </a:extLst>
          </p:cNvPr>
          <p:cNvSpPr/>
          <p:nvPr/>
        </p:nvSpPr>
        <p:spPr>
          <a:xfrm>
            <a:off x="1365380" y="3120863"/>
            <a:ext cx="6912346" cy="3561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Avenir Book" panose="02000503020000020003" pitchFamily="2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F67DEDE-D933-1C61-C147-1BD0F62B0830}"/>
              </a:ext>
            </a:extLst>
          </p:cNvPr>
          <p:cNvSpPr/>
          <p:nvPr/>
        </p:nvSpPr>
        <p:spPr>
          <a:xfrm>
            <a:off x="-107577" y="5409674"/>
            <a:ext cx="9359153" cy="772311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316CE3"/>
                </a:solidFill>
                <a:latin typeface="Avenir Book" panose="02000503020000020003" pitchFamily="2" charset="0"/>
              </a:rPr>
              <a:t>REIS with IVF</a:t>
            </a:r>
            <a:r>
              <a:rPr lang="en-US" sz="2200" dirty="0">
                <a:solidFill>
                  <a:srgbClr val="316CE3"/>
                </a:solidFill>
                <a:latin typeface="Avenir Book" panose="02000503020000020003" pitchFamily="2" charset="0"/>
              </a:rPr>
              <a:t> features </a:t>
            </a:r>
            <a:r>
              <a:rPr lang="en-US" sz="2200" b="1" dirty="0">
                <a:solidFill>
                  <a:srgbClr val="316CE3"/>
                </a:solidFill>
                <a:latin typeface="Avenir Book" panose="02000503020000020003" pitchFamily="2" charset="0"/>
              </a:rPr>
              <a:t>streaming access patterns </a:t>
            </a:r>
            <a:r>
              <a:rPr lang="en-US" sz="2200" dirty="0">
                <a:solidFill>
                  <a:srgbClr val="316CE3"/>
                </a:solidFill>
                <a:latin typeface="Avenir Book" panose="02000503020000020003" pitchFamily="2" charset="0"/>
              </a:rPr>
              <a:t>that </a:t>
            </a:r>
          </a:p>
          <a:p>
            <a:pPr algn="ctr"/>
            <a:r>
              <a:rPr lang="en-US" sz="2200" dirty="0">
                <a:solidFill>
                  <a:srgbClr val="316CE3"/>
                </a:solidFill>
                <a:latin typeface="Avenir Book" panose="02000503020000020003" pitchFamily="2" charset="0"/>
              </a:rPr>
              <a:t>exploit</a:t>
            </a:r>
            <a:r>
              <a:rPr lang="en-US" sz="2200" b="1" dirty="0">
                <a:solidFill>
                  <a:srgbClr val="316CE3"/>
                </a:solidFill>
                <a:latin typeface="Avenir Book" panose="02000503020000020003" pitchFamily="2" charset="0"/>
              </a:rPr>
              <a:t> </a:t>
            </a:r>
            <a:r>
              <a:rPr lang="en-US" sz="2200" dirty="0">
                <a:solidFill>
                  <a:srgbClr val="316CE3"/>
                </a:solidFill>
                <a:latin typeface="Avenir Book" panose="02000503020000020003" pitchFamily="2" charset="0"/>
              </a:rPr>
              <a:t>the internal </a:t>
            </a:r>
            <a:r>
              <a:rPr lang="en-US" sz="2200" b="1" dirty="0">
                <a:solidFill>
                  <a:srgbClr val="316CE3"/>
                </a:solidFill>
                <a:latin typeface="Avenir Book" panose="02000503020000020003" pitchFamily="2" charset="0"/>
              </a:rPr>
              <a:t>bandwidth</a:t>
            </a:r>
            <a:r>
              <a:rPr lang="en-US" sz="2200" dirty="0">
                <a:solidFill>
                  <a:srgbClr val="316CE3"/>
                </a:solidFill>
                <a:latin typeface="Avenir Book" panose="02000503020000020003" pitchFamily="2" charset="0"/>
              </a:rPr>
              <a:t> of the storage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AFA25-B061-7673-9045-BFA0FB3AD973}"/>
              </a:ext>
            </a:extLst>
          </p:cNvPr>
          <p:cNvSpPr txBox="1"/>
          <p:nvPr/>
        </p:nvSpPr>
        <p:spPr>
          <a:xfrm>
            <a:off x="907392" y="4373328"/>
            <a:ext cx="578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REIS improves performance </a:t>
            </a:r>
            <a:r>
              <a:rPr lang="en-US" dirty="0">
                <a:latin typeface="Avenir Book" panose="02000503020000020003" pitchFamily="2" charset="0"/>
              </a:rPr>
              <a:t>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2.5x and 1.8x over </a:t>
            </a:r>
            <a:r>
              <a:rPr lang="en-US" b="1" dirty="0" err="1">
                <a:latin typeface="Avenir Book" panose="02000503020000020003" pitchFamily="2" charset="0"/>
              </a:rPr>
              <a:t>NDSearch</a:t>
            </a:r>
            <a:r>
              <a:rPr lang="en-US" dirty="0">
                <a:latin typeface="Avenir Book" panose="02000503020000020003" pitchFamily="2" charset="0"/>
              </a:rPr>
              <a:t> with </a:t>
            </a:r>
            <a:r>
              <a:rPr lang="en-US" b="1" dirty="0">
                <a:latin typeface="Avenir Book" panose="02000503020000020003" pitchFamily="2" charset="0"/>
              </a:rPr>
              <a:t>HNSW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1.05x and 1.36x over </a:t>
            </a:r>
            <a:r>
              <a:rPr lang="en-US" b="1" dirty="0" err="1">
                <a:latin typeface="Avenir Book" panose="02000503020000020003" pitchFamily="2" charset="0"/>
              </a:rPr>
              <a:t>NDSearch</a:t>
            </a:r>
            <a:r>
              <a:rPr lang="en-US" dirty="0">
                <a:latin typeface="Avenir Book" panose="02000503020000020003" pitchFamily="2" charset="0"/>
              </a:rPr>
              <a:t> with </a:t>
            </a:r>
            <a:r>
              <a:rPr lang="en-US" b="1" dirty="0" err="1">
                <a:latin typeface="Avenir Book" panose="02000503020000020003" pitchFamily="2" charset="0"/>
              </a:rPr>
              <a:t>DiskANN</a:t>
            </a:r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B4F1C-8101-B73C-CCEF-54F4A5AE355E}"/>
              </a:ext>
            </a:extLst>
          </p:cNvPr>
          <p:cNvSpPr txBox="1"/>
          <p:nvPr/>
        </p:nvSpPr>
        <p:spPr>
          <a:xfrm>
            <a:off x="907391" y="3429000"/>
            <a:ext cx="756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We normalize the throughput of REIS to that of </a:t>
            </a:r>
            <a:r>
              <a:rPr lang="en-US" dirty="0" err="1">
                <a:latin typeface="Avenir Book" panose="02000503020000020003" pitchFamily="2" charset="0"/>
              </a:rPr>
              <a:t>NDSearch</a:t>
            </a:r>
            <a:r>
              <a:rPr lang="en-US" dirty="0">
                <a:latin typeface="Avenir Book" panose="02000503020000020003" pitchFamily="2" charset="0"/>
              </a:rPr>
              <a:t> running </a:t>
            </a:r>
            <a:r>
              <a:rPr lang="en-US" dirty="0">
                <a:solidFill>
                  <a:srgbClr val="B4185F"/>
                </a:solidFill>
                <a:latin typeface="Avenir Book" panose="02000503020000020003" pitchFamily="2" charset="0"/>
              </a:rPr>
              <a:t>HNSW</a:t>
            </a:r>
            <a:r>
              <a:rPr lang="en-US" dirty="0">
                <a:latin typeface="Avenir Book" panose="02000503020000020003" pitchFamily="2" charset="0"/>
              </a:rPr>
              <a:t> and </a:t>
            </a:r>
            <a:r>
              <a:rPr lang="en-US" dirty="0" err="1">
                <a:solidFill>
                  <a:srgbClr val="B4185F"/>
                </a:solidFill>
                <a:latin typeface="Avenir Book" panose="02000503020000020003" pitchFamily="2" charset="0"/>
              </a:rPr>
              <a:t>DiskANN</a:t>
            </a:r>
            <a:endParaRPr lang="en-US" dirty="0">
              <a:solidFill>
                <a:srgbClr val="B4185F"/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We evaluate both REIS and </a:t>
            </a:r>
            <a:r>
              <a:rPr lang="en-US" dirty="0" err="1">
                <a:latin typeface="Avenir Book" panose="02000503020000020003" pitchFamily="2" charset="0"/>
              </a:rPr>
              <a:t>NDSearch</a:t>
            </a:r>
            <a:r>
              <a:rPr lang="en-US" dirty="0">
                <a:latin typeface="Avenir Book" panose="02000503020000020003" pitchFamily="2" charset="0"/>
              </a:rPr>
              <a:t> on SIFT-1B and DEEP-1B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AC0A19-54F1-6BF2-1B6B-E3E1F7AC683D}"/>
              </a:ext>
            </a:extLst>
          </p:cNvPr>
          <p:cNvSpPr txBox="1"/>
          <p:nvPr/>
        </p:nvSpPr>
        <p:spPr>
          <a:xfrm>
            <a:off x="1556281" y="6333004"/>
            <a:ext cx="6601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Avenir Book" panose="02000503020000020003" pitchFamily="2" charset="0"/>
              </a:rPr>
              <a:t>Wang et al, “NDSEARCH: Accelerating Graph-Traversal-Based Approximate Nearest </a:t>
            </a:r>
            <a:r>
              <a:rPr lang="en-GB" sz="1200" b="1" dirty="0" err="1">
                <a:latin typeface="Avenir Book" panose="02000503020000020003" pitchFamily="2" charset="0"/>
              </a:rPr>
              <a:t>Neighbor</a:t>
            </a:r>
            <a:r>
              <a:rPr lang="en-GB" sz="1200" b="1" dirty="0">
                <a:latin typeface="Avenir Book" panose="02000503020000020003" pitchFamily="2" charset="0"/>
              </a:rPr>
              <a:t> Search through Near Data Processing”, in ISCA 2024</a:t>
            </a:r>
          </a:p>
        </p:txBody>
      </p:sp>
    </p:spTree>
    <p:extLst>
      <p:ext uri="{BB962C8B-B14F-4D97-AF65-F5344CB8AC3E}">
        <p14:creationId xmlns:p14="http://schemas.microsoft.com/office/powerpoint/2010/main" val="1211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FD07B-336E-B6AD-A71A-3AE4B060C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E51EA5-7653-823A-1133-F1750C20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Available on </a:t>
            </a:r>
            <a:r>
              <a:rPr lang="en-US" b="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arXiv</a:t>
            </a:r>
            <a:endParaRPr lang="en-US" b="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4925FCB-A861-FD94-E5FA-DEB989C7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0439078-6BA9-7E61-D3F8-83C7A703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32</a:t>
            </a:fld>
            <a:endParaRPr lang="en-US" dirty="0">
              <a:latin typeface="+mj-lt"/>
            </a:endParaRPr>
          </a:p>
        </p:txBody>
      </p:sp>
      <p:pic>
        <p:nvPicPr>
          <p:cNvPr id="13" name="Picture 12" descr="A close-up of a paper&#10;&#10;AI-generated content may be incorrect.">
            <a:extLst>
              <a:ext uri="{FF2B5EF4-FFF2-40B4-BE49-F238E27FC236}">
                <a16:creationId xmlns:a16="http://schemas.microsoft.com/office/drawing/2014/main" id="{8F942740-B884-6EF6-17F6-2F30B0FC6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t="13069" r="8304" b="47756"/>
          <a:stretch>
            <a:fillRect/>
          </a:stretch>
        </p:blipFill>
        <p:spPr>
          <a:xfrm>
            <a:off x="1317811" y="1311858"/>
            <a:ext cx="6508377" cy="1761565"/>
          </a:xfrm>
          <a:prstGeom prst="rect">
            <a:avLst/>
          </a:prstGeom>
          <a:ln>
            <a:solidFill>
              <a:srgbClr val="7A6A5C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501B28-0D5A-79AF-2DFE-9698D369A309}"/>
              </a:ext>
            </a:extLst>
          </p:cNvPr>
          <p:cNvSpPr txBox="1"/>
          <p:nvPr/>
        </p:nvSpPr>
        <p:spPr>
          <a:xfrm>
            <a:off x="2236177" y="5890479"/>
            <a:ext cx="4671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400" b="1">
                <a:hlinkClick r:id="rId4"/>
              </a:rPr>
              <a:t>https://arxiv.org/abs/2506.16444</a:t>
            </a:r>
            <a:endParaRPr lang="en-CH" sz="2400" b="1"/>
          </a:p>
          <a:p>
            <a:pPr algn="ctr"/>
            <a:endParaRPr lang="en-CH" sz="2400" b="1" dirty="0"/>
          </a:p>
        </p:txBody>
      </p:sp>
      <p:pic>
        <p:nvPicPr>
          <p:cNvPr id="17" name="Picture 16" descr="A qr code with a red and black design&#10;&#10;AI-generated content may be incorrect.">
            <a:extLst>
              <a:ext uri="{FF2B5EF4-FFF2-40B4-BE49-F238E27FC236}">
                <a16:creationId xmlns:a16="http://schemas.microsoft.com/office/drawing/2014/main" id="{7D4E8ED4-3748-EE41-DFC0-38DCD29F3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17" y="3222410"/>
            <a:ext cx="2521964" cy="25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29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B360F0-14FE-B9E8-A7AA-0A557983D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81A980-0865-7C0D-19DA-7EDBD039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More in the Paper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D6D5CF2-DD7A-17C3-BEB6-8D9979B1F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0C0D04C-C6B9-0F1B-CF49-058E2E1D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33</a:t>
            </a:fld>
            <a:endParaRPr lang="en-US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2FF86F-64BD-151E-C4E4-2C8D15B67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920654"/>
              </p:ext>
            </p:extLst>
          </p:nvPr>
        </p:nvGraphicFramePr>
        <p:xfrm>
          <a:off x="623891" y="1572240"/>
          <a:ext cx="7771962" cy="194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F747A0-578A-F002-1F82-D981C503AF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090383"/>
              </p:ext>
            </p:extLst>
          </p:nvPr>
        </p:nvGraphicFramePr>
        <p:xfrm>
          <a:off x="543210" y="4208932"/>
          <a:ext cx="7852643" cy="194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17CAFC-7A87-6E3D-9A41-A77599D4BA41}"/>
              </a:ext>
            </a:extLst>
          </p:cNvPr>
          <p:cNvSpPr txBox="1"/>
          <p:nvPr/>
        </p:nvSpPr>
        <p:spPr>
          <a:xfrm>
            <a:off x="623891" y="1119538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Performance Evaluation on More Datasets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C169C-64F5-C5DA-9010-7CCCEAF93AAC}"/>
              </a:ext>
            </a:extLst>
          </p:cNvPr>
          <p:cNvSpPr txBox="1"/>
          <p:nvPr/>
        </p:nvSpPr>
        <p:spPr>
          <a:xfrm>
            <a:off x="623891" y="3728823"/>
            <a:ext cx="495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Energy Efficiency Evaluation on More Datasets</a:t>
            </a:r>
          </a:p>
        </p:txBody>
      </p:sp>
    </p:spTree>
    <p:extLst>
      <p:ext uri="{BB962C8B-B14F-4D97-AF65-F5344CB8AC3E}">
        <p14:creationId xmlns:p14="http://schemas.microsoft.com/office/powerpoint/2010/main" val="33048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1573C6-F22A-20FC-35BD-2C6005733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A72B64-9109-DE6B-D232-782DC8B5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More in the Paper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EDEB7A-B06D-DBCF-579D-EB106AB0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BC4707F-05ED-D039-5C48-CD8BF12E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34</a:t>
            </a:fld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ABA92-F949-BA28-83B8-9DB1ECA57506}"/>
              </a:ext>
            </a:extLst>
          </p:cNvPr>
          <p:cNvSpPr txBox="1"/>
          <p:nvPr/>
        </p:nvSpPr>
        <p:spPr>
          <a:xfrm>
            <a:off x="1822369" y="1571086"/>
            <a:ext cx="549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Performance Analysis of different ANNS algorithms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03040-4997-8528-D3AB-62A4A365B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52" y="2016543"/>
            <a:ext cx="6025896" cy="32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AF82E-6B18-5C31-83FC-59C6EFE8F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19ADCE-0C38-DED0-5F8D-346A7E0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3172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Outline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9261317-594E-AE8B-D5E3-A823EDFF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E7FCDF1-0524-085B-478D-FB8D1757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35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32ED92D-5AAE-7CBF-7873-CD61F2AC0B10}"/>
              </a:ext>
            </a:extLst>
          </p:cNvPr>
          <p:cNvSpPr/>
          <p:nvPr/>
        </p:nvSpPr>
        <p:spPr>
          <a:xfrm>
            <a:off x="5270" y="1173058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Background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A9E9E819-A3C1-BE8D-ACA1-E409C0BA93C0}"/>
              </a:ext>
            </a:extLst>
          </p:cNvPr>
          <p:cNvSpPr/>
          <p:nvPr/>
        </p:nvSpPr>
        <p:spPr>
          <a:xfrm>
            <a:off x="5270" y="2235044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Motivation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577BEED4-73D2-BCF7-5E65-C71FABEC7613}"/>
              </a:ext>
            </a:extLst>
          </p:cNvPr>
          <p:cNvSpPr/>
          <p:nvPr/>
        </p:nvSpPr>
        <p:spPr>
          <a:xfrm>
            <a:off x="5270" y="3297030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REIS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5DE7E61-EC44-9913-10BF-6302843333BC}"/>
              </a:ext>
            </a:extLst>
          </p:cNvPr>
          <p:cNvSpPr/>
          <p:nvPr/>
        </p:nvSpPr>
        <p:spPr>
          <a:xfrm>
            <a:off x="5270" y="4359016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Evaluation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60D172F3-8763-7711-103B-CBB086BC4061}"/>
              </a:ext>
            </a:extLst>
          </p:cNvPr>
          <p:cNvSpPr/>
          <p:nvPr/>
        </p:nvSpPr>
        <p:spPr>
          <a:xfrm>
            <a:off x="5270" y="5421001"/>
            <a:ext cx="9144000" cy="7989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43560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A2A6E-239E-218F-DD4C-D9B16A46F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681F7E-DB84-9DDD-8708-D4E77F66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064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Conclusion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8F34BD4-E030-5E42-F49B-AF3BEE05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75DBFB9-6365-583F-9568-3B3E1B28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36</a:t>
            </a:fld>
            <a:endParaRPr lang="en-US" dirty="0">
              <a:latin typeface="+mj-lt"/>
            </a:endParaRPr>
          </a:p>
        </p:txBody>
      </p:sp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3B2B425A-6F09-F25D-9D73-79320260216A}"/>
              </a:ext>
            </a:extLst>
          </p:cNvPr>
          <p:cNvSpPr/>
          <p:nvPr/>
        </p:nvSpPr>
        <p:spPr>
          <a:xfrm>
            <a:off x="577516" y="1434164"/>
            <a:ext cx="7969718" cy="813740"/>
          </a:xfrm>
          <a:prstGeom prst="roundRect">
            <a:avLst>
              <a:gd name="adj" fmla="val 9873"/>
            </a:avLst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316CE3"/>
                </a:solidFill>
                <a:latin typeface="Avenir Book" panose="02000503020000020003" pitchFamily="2" charset="0"/>
              </a:rPr>
              <a:t>RAG</a:t>
            </a:r>
            <a:r>
              <a:rPr lang="en-US" sz="2400" dirty="0">
                <a:solidFill>
                  <a:srgbClr val="316CE3"/>
                </a:solidFill>
                <a:latin typeface="Avenir Book" panose="02000503020000020003" pitchFamily="2" charset="0"/>
              </a:rPr>
              <a:t> retrieval is </a:t>
            </a:r>
            <a:r>
              <a:rPr lang="en-US" sz="2400" b="1" dirty="0">
                <a:solidFill>
                  <a:srgbClr val="316CE3"/>
                </a:solidFill>
                <a:latin typeface="Avenir Book" panose="02000503020000020003" pitchFamily="2" charset="0"/>
              </a:rPr>
              <a:t>bottlenecked</a:t>
            </a:r>
            <a:r>
              <a:rPr lang="en-US" sz="2400" dirty="0">
                <a:solidFill>
                  <a:srgbClr val="316CE3"/>
                </a:solidFill>
                <a:latin typeface="Avenir Book" panose="02000503020000020003" pitchFamily="2" charset="0"/>
              </a:rPr>
              <a:t> by </a:t>
            </a:r>
            <a:r>
              <a:rPr lang="en-US" sz="2400" b="1" dirty="0">
                <a:solidFill>
                  <a:srgbClr val="316CE3"/>
                </a:solidFill>
                <a:latin typeface="Avenir Book" panose="02000503020000020003" pitchFamily="2" charset="0"/>
              </a:rPr>
              <a:t>I/O data transfer overheads</a:t>
            </a:r>
            <a:r>
              <a:rPr lang="en-US" sz="2400" dirty="0">
                <a:solidFill>
                  <a:srgbClr val="316CE3"/>
                </a:solidFill>
                <a:latin typeface="Avenir Book" panose="02000503020000020003" pitchFamily="2" charset="0"/>
              </a:rPr>
              <a:t> between the </a:t>
            </a:r>
            <a:r>
              <a:rPr lang="en-US" sz="2400" b="1" dirty="0">
                <a:solidFill>
                  <a:srgbClr val="316CE3"/>
                </a:solidFill>
                <a:latin typeface="Avenir Book" panose="02000503020000020003" pitchFamily="2" charset="0"/>
              </a:rPr>
              <a:t>host</a:t>
            </a:r>
            <a:r>
              <a:rPr lang="en-US" sz="2400" dirty="0">
                <a:solidFill>
                  <a:srgbClr val="316CE3"/>
                </a:solidFill>
                <a:latin typeface="Avenir Book" panose="02000503020000020003" pitchFamily="2" charset="0"/>
              </a:rPr>
              <a:t> and the </a:t>
            </a:r>
            <a:r>
              <a:rPr lang="en-US" sz="2400" b="1" dirty="0">
                <a:solidFill>
                  <a:srgbClr val="316CE3"/>
                </a:solidFill>
                <a:latin typeface="Avenir Book" panose="02000503020000020003" pitchFamily="2" charset="0"/>
              </a:rPr>
              <a:t>storage system</a:t>
            </a:r>
          </a:p>
        </p:txBody>
      </p:sp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CA3C806B-25A5-B74A-BB32-381EEA29864E}"/>
              </a:ext>
            </a:extLst>
          </p:cNvPr>
          <p:cNvSpPr/>
          <p:nvPr/>
        </p:nvSpPr>
        <p:spPr>
          <a:xfrm>
            <a:off x="577516" y="2736083"/>
            <a:ext cx="7969718" cy="1262105"/>
          </a:xfrm>
          <a:prstGeom prst="roundRect">
            <a:avLst>
              <a:gd name="adj" fmla="val 11201"/>
            </a:avLst>
          </a:prstGeom>
          <a:solidFill>
            <a:srgbClr val="DBD3F9"/>
          </a:solidFill>
          <a:ln w="38100">
            <a:solidFill>
              <a:srgbClr val="7A62E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A62E7"/>
                </a:solidFill>
                <a:latin typeface="Avenir Book" panose="02000503020000020003" pitchFamily="2" charset="0"/>
              </a:rPr>
              <a:t>The first system for RAG retrieval</a:t>
            </a:r>
            <a:r>
              <a:rPr lang="en-US" sz="2400" dirty="0">
                <a:solidFill>
                  <a:srgbClr val="7A62E7"/>
                </a:solidFill>
                <a:latin typeface="Avenir Book" panose="02000503020000020003" pitchFamily="2" charset="0"/>
              </a:rPr>
              <a:t> that </a:t>
            </a:r>
            <a:r>
              <a:rPr lang="en-US" sz="2400" b="1" dirty="0">
                <a:solidFill>
                  <a:srgbClr val="7A62E7"/>
                </a:solidFill>
                <a:latin typeface="Avenir Book" panose="02000503020000020003" pitchFamily="2" charset="0"/>
              </a:rPr>
              <a:t>leverages </a:t>
            </a:r>
          </a:p>
          <a:p>
            <a:pPr algn="ctr"/>
            <a:r>
              <a:rPr lang="en-US" sz="2400" b="1" dirty="0">
                <a:solidFill>
                  <a:srgbClr val="7A62E7"/>
                </a:solidFill>
                <a:latin typeface="Avenir Book" panose="02000503020000020003" pitchFamily="2" charset="0"/>
              </a:rPr>
              <a:t>In-Storage Processing using the existing computational resources </a:t>
            </a:r>
            <a:r>
              <a:rPr lang="en-US" sz="2400" dirty="0">
                <a:solidFill>
                  <a:srgbClr val="7A62E7"/>
                </a:solidFill>
                <a:latin typeface="Avenir Book" panose="02000503020000020003" pitchFamily="2" charset="0"/>
              </a:rPr>
              <a:t>within the </a:t>
            </a:r>
            <a:r>
              <a:rPr lang="en-US" sz="2400" b="1" dirty="0">
                <a:solidFill>
                  <a:srgbClr val="7A62E7"/>
                </a:solidFill>
                <a:latin typeface="Avenir Book" panose="02000503020000020003" pitchFamily="2" charset="0"/>
              </a:rPr>
              <a:t>storage</a:t>
            </a:r>
            <a:r>
              <a:rPr lang="en-US" sz="2400" dirty="0">
                <a:solidFill>
                  <a:srgbClr val="7A62E7"/>
                </a:solidFill>
                <a:latin typeface="Avenir Book" panose="02000503020000020003" pitchFamily="2" charset="0"/>
              </a:rPr>
              <a:t> system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5ECF06CA-944B-E752-AF4C-CC18669F27EF}"/>
              </a:ext>
            </a:extLst>
          </p:cNvPr>
          <p:cNvSpPr/>
          <p:nvPr/>
        </p:nvSpPr>
        <p:spPr>
          <a:xfrm>
            <a:off x="587143" y="4519994"/>
            <a:ext cx="7969714" cy="1543921"/>
          </a:xfrm>
          <a:prstGeom prst="roundRect">
            <a:avLst>
              <a:gd name="adj" fmla="val 8841"/>
            </a:avLst>
          </a:prstGeom>
          <a:solidFill>
            <a:srgbClr val="F9D5E4"/>
          </a:solidFill>
          <a:ln w="38100">
            <a:solidFill>
              <a:srgbClr val="E125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1257C"/>
                </a:solidFill>
                <a:latin typeface="Avenir Book" panose="02000503020000020003" pitchFamily="2" charset="0"/>
              </a:rPr>
              <a:t>Outperforms</a:t>
            </a:r>
            <a:r>
              <a:rPr lang="en-US" sz="2400" dirty="0">
                <a:solidFill>
                  <a:srgbClr val="E1257C"/>
                </a:solidFill>
                <a:latin typeface="Avenir Book" panose="02000503020000020003" pitchFamily="2" charset="0"/>
              </a:rPr>
              <a:t> CPU search by </a:t>
            </a:r>
            <a:r>
              <a:rPr lang="en-US" sz="2400" b="1" dirty="0">
                <a:solidFill>
                  <a:srgbClr val="E1257C"/>
                </a:solidFill>
                <a:latin typeface="Avenir Book" panose="02000503020000020003" pitchFamily="2" charset="0"/>
              </a:rPr>
              <a:t>15x on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1257C"/>
                </a:solidFill>
                <a:latin typeface="Avenir Book" panose="02000503020000020003" pitchFamily="2" charset="0"/>
              </a:rPr>
              <a:t>Improves energy efficiency by 55x on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1257C"/>
                </a:solidFill>
                <a:latin typeface="Avenir Book" panose="02000503020000020003" pitchFamily="2" charset="0"/>
              </a:rPr>
              <a:t>Reduces document </a:t>
            </a:r>
            <a:r>
              <a:rPr lang="en-US" sz="2400" dirty="0">
                <a:solidFill>
                  <a:srgbClr val="E1257C"/>
                </a:solidFill>
                <a:latin typeface="Avenir Book" panose="02000503020000020003" pitchFamily="2" charset="0"/>
              </a:rPr>
              <a:t>retrieval latency to </a:t>
            </a:r>
            <a:r>
              <a:rPr lang="en-US" sz="2400" b="1" dirty="0">
                <a:solidFill>
                  <a:srgbClr val="E1257C"/>
                </a:solidFill>
                <a:latin typeface="Avenir Book" panose="02000503020000020003" pitchFamily="2" charset="0"/>
              </a:rPr>
              <a:t>&lt; 0.2%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1257C"/>
                </a:solidFill>
                <a:latin typeface="Avenir Book" panose="02000503020000020003" pitchFamily="2" charset="0"/>
              </a:rPr>
              <a:t>Outperforms </a:t>
            </a:r>
            <a:r>
              <a:rPr lang="en-US" sz="2400" b="1" dirty="0" err="1">
                <a:solidFill>
                  <a:srgbClr val="E1257C"/>
                </a:solidFill>
                <a:latin typeface="Avenir Book" panose="02000503020000020003" pitchFamily="2" charset="0"/>
              </a:rPr>
              <a:t>NDSearch</a:t>
            </a:r>
            <a:r>
              <a:rPr lang="en-US" sz="2400" b="1" dirty="0">
                <a:solidFill>
                  <a:srgbClr val="E1257C"/>
                </a:solidFill>
                <a:latin typeface="Avenir Book" panose="02000503020000020003" pitchFamily="2" charset="0"/>
              </a:rPr>
              <a:t> by up to 2.5x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9B60C-22B1-D012-FBB2-58486974C0AE}"/>
              </a:ext>
            </a:extLst>
          </p:cNvPr>
          <p:cNvSpPr txBox="1"/>
          <p:nvPr/>
        </p:nvSpPr>
        <p:spPr>
          <a:xfrm>
            <a:off x="587143" y="4054376"/>
            <a:ext cx="171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Key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109D8-0691-E71B-F722-EDE754209719}"/>
              </a:ext>
            </a:extLst>
          </p:cNvPr>
          <p:cNvSpPr txBox="1"/>
          <p:nvPr/>
        </p:nvSpPr>
        <p:spPr>
          <a:xfrm>
            <a:off x="587143" y="2321228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REIS</a:t>
            </a:r>
          </a:p>
        </p:txBody>
      </p:sp>
    </p:spTree>
    <p:extLst>
      <p:ext uri="{BB962C8B-B14F-4D97-AF65-F5344CB8AC3E}">
        <p14:creationId xmlns:p14="http://schemas.microsoft.com/office/powerpoint/2010/main" val="8543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3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0B41E-571C-8B76-4BB9-7055E8C30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BB98ECFD-66CC-DFD7-2D95-0B041C23D6A9}"/>
              </a:ext>
            </a:extLst>
          </p:cNvPr>
          <p:cNvSpPr/>
          <p:nvPr/>
        </p:nvSpPr>
        <p:spPr>
          <a:xfrm>
            <a:off x="0" y="-10"/>
            <a:ext cx="9144000" cy="3127763"/>
          </a:xfrm>
          <a:prstGeom prst="rect">
            <a:avLst/>
          </a:prstGeom>
          <a:solidFill>
            <a:srgbClr val="C4D7F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81E2CC3-2DC6-6C61-617D-3F9021C18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108" y="3262241"/>
            <a:ext cx="9144001" cy="1203082"/>
          </a:xfrm>
        </p:spPr>
        <p:txBody>
          <a:bodyPr vert="horz" lIns="91440" tIns="45720" rIns="91440" bIns="45720" numCol="3" rtlCol="0" anchor="t">
            <a:noAutofit/>
          </a:bodyPr>
          <a:lstStyle/>
          <a:p>
            <a:pPr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Kangqi</a:t>
            </a:r>
            <a:r>
              <a:rPr lang="en-US" sz="200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Chen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Nika Mansouri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Ghiasi</a:t>
            </a:r>
            <a:endParaRPr lang="en-US" sz="20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Jisung</a:t>
            </a:r>
            <a:r>
              <a:rPr lang="en-US" sz="200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Park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Rakesh Nadig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Yu Liang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Mohammad </a:t>
            </a:r>
            <a:r>
              <a:rPr lang="en-US" sz="2000" dirty="0" err="1">
                <a:latin typeface="Avenir Book" panose="02000503020000020003" pitchFamily="2" charset="0"/>
                <a:ea typeface="Tahoma"/>
                <a:cs typeface="Arial"/>
              </a:rPr>
              <a:t>Sadrosadati</a:t>
            </a:r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 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Manos </a:t>
            </a:r>
            <a:r>
              <a:rPr lang="en-US" sz="2000" dirty="0" err="1">
                <a:latin typeface="Avenir Book" panose="02000503020000020003" pitchFamily="2" charset="0"/>
                <a:ea typeface="Tahoma"/>
                <a:cs typeface="Arial"/>
              </a:rPr>
              <a:t>Frouzakis</a:t>
            </a:r>
            <a:endParaRPr lang="en-US" sz="2000" dirty="0">
              <a:latin typeface="Avenir Book" panose="02000503020000020003" pitchFamily="2" charset="0"/>
              <a:ea typeface="Tahoma"/>
              <a:cs typeface="Arial"/>
            </a:endParaRPr>
          </a:p>
          <a:p>
            <a:r>
              <a:rPr lang="en-US" sz="2000" dirty="0" err="1">
                <a:latin typeface="Avenir Book" panose="02000503020000020003" pitchFamily="2" charset="0"/>
                <a:ea typeface="Tahoma"/>
                <a:cs typeface="Arial"/>
              </a:rPr>
              <a:t>Haiyu</a:t>
            </a:r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 Mao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Onur Mutlu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FBAC8FDF-9B70-F0EF-9075-59AAB5224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29"/>
            <a:ext cx="9144000" cy="3127771"/>
          </a:xfrm>
          <a:ln>
            <a:noFill/>
          </a:ln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REIS: </a:t>
            </a:r>
            <a:br>
              <a:rPr lang="en-US" sz="4000" b="1" i="1" dirty="0">
                <a:solidFill>
                  <a:srgbClr val="316CE3"/>
                </a:solidFill>
                <a:latin typeface="Avenir Book" panose="02000503020000020003" pitchFamily="2" charset="0"/>
              </a:rPr>
            </a:br>
            <a: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A High-Performance and </a:t>
            </a:r>
            <a:b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</a:br>
            <a: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Energy-Efficient </a:t>
            </a:r>
            <a:r>
              <a:rPr lang="en-US" sz="4000" u="sng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Re</a:t>
            </a:r>
            <a: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trieval System </a:t>
            </a:r>
            <a:b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</a:br>
            <a: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with </a:t>
            </a:r>
            <a:r>
              <a:rPr lang="en-US" sz="4000" u="sng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I</a:t>
            </a:r>
            <a: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n-</a:t>
            </a:r>
            <a:r>
              <a:rPr lang="en-US" sz="4000" u="sng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S</a:t>
            </a:r>
            <a: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torage Processing</a:t>
            </a:r>
            <a:endParaRPr lang="en-US" sz="4000" dirty="0">
              <a:solidFill>
                <a:srgbClr val="316CE3"/>
              </a:solidFill>
              <a:latin typeface="Avenir Book" panose="0200050302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ACA72-C961-9A66-EC5E-F3EE33438247}"/>
              </a:ext>
            </a:extLst>
          </p:cNvPr>
          <p:cNvSpPr txBox="1"/>
          <p:nvPr/>
        </p:nvSpPr>
        <p:spPr>
          <a:xfrm>
            <a:off x="2065867" y="4934049"/>
            <a:ext cx="486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venir Book" panose="02000503020000020003" pitchFamily="2" charset="0"/>
              </a:rPr>
              <a:t>Presented by: </a:t>
            </a:r>
            <a:r>
              <a:rPr lang="en-US" sz="2000" dirty="0">
                <a:latin typeface="Avenir Book" panose="02000503020000020003" pitchFamily="2" charset="0"/>
              </a:rPr>
              <a:t>Andreas Kosmas Kakolyris</a:t>
            </a:r>
          </a:p>
        </p:txBody>
      </p:sp>
      <p:pic>
        <p:nvPicPr>
          <p:cNvPr id="9" name="Picture 8" descr="A black and blue letter&#10;&#10;AI-generated content may be incorrect.">
            <a:extLst>
              <a:ext uri="{FF2B5EF4-FFF2-40B4-BE49-F238E27FC236}">
                <a16:creationId xmlns:a16="http://schemas.microsoft.com/office/drawing/2014/main" id="{634FD027-2EE6-7F97-69F2-F1E294750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71" y="6007587"/>
            <a:ext cx="2319591" cy="386599"/>
          </a:xfrm>
          <a:prstGeom prst="rect">
            <a:avLst/>
          </a:prstGeom>
        </p:spPr>
      </p:pic>
      <p:pic>
        <p:nvPicPr>
          <p:cNvPr id="12" name="Picture 11" descr="A red sign with white text&#10;&#10;AI-generated content may be incorrect.">
            <a:extLst>
              <a:ext uri="{FF2B5EF4-FFF2-40B4-BE49-F238E27FC236}">
                <a16:creationId xmlns:a16="http://schemas.microsoft.com/office/drawing/2014/main" id="{826C5FB6-DA05-CF3B-9042-89CD91177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89" y="5802886"/>
            <a:ext cx="1045004" cy="795999"/>
          </a:xfrm>
          <a:prstGeom prst="rect">
            <a:avLst/>
          </a:prstGeom>
        </p:spPr>
      </p:pic>
      <p:pic>
        <p:nvPicPr>
          <p:cNvPr id="14" name="Picture 13" descr="A logo with a pink circle and a black background&#10;&#10;AI-generated content may be incorrect.">
            <a:extLst>
              <a:ext uri="{FF2B5EF4-FFF2-40B4-BE49-F238E27FC236}">
                <a16:creationId xmlns:a16="http://schemas.microsoft.com/office/drawing/2014/main" id="{98A15310-119D-BD9D-A769-B8C7C7026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20" y="5802885"/>
            <a:ext cx="795999" cy="795999"/>
          </a:xfrm>
          <a:prstGeom prst="rect">
            <a:avLst/>
          </a:prstGeom>
        </p:spPr>
      </p:pic>
      <p:pic>
        <p:nvPicPr>
          <p:cNvPr id="15" name="Graphic 2">
            <a:extLst>
              <a:ext uri="{FF2B5EF4-FFF2-40B4-BE49-F238E27FC236}">
                <a16:creationId xmlns:a16="http://schemas.microsoft.com/office/drawing/2014/main" id="{3EBB0D10-6130-46F5-81C3-B670994716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446" y="6008636"/>
            <a:ext cx="2004098" cy="3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33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239D7-B45F-20DE-240B-894C2E178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D91CE6AF-A1D4-03E5-73E0-16E861356EDC}"/>
              </a:ext>
            </a:extLst>
          </p:cNvPr>
          <p:cNvSpPr/>
          <p:nvPr/>
        </p:nvSpPr>
        <p:spPr>
          <a:xfrm>
            <a:off x="0" y="-10"/>
            <a:ext cx="9144000" cy="3127763"/>
          </a:xfrm>
          <a:prstGeom prst="rect">
            <a:avLst/>
          </a:prstGeom>
          <a:solidFill>
            <a:srgbClr val="C4D7F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54B5C96-27D2-847E-4BA8-AF2FBE7CA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108" y="3262241"/>
            <a:ext cx="9144001" cy="1203082"/>
          </a:xfrm>
        </p:spPr>
        <p:txBody>
          <a:bodyPr vert="horz" lIns="91440" tIns="45720" rIns="91440" bIns="45720" numCol="3" rtlCol="0" anchor="t">
            <a:noAutofit/>
          </a:bodyPr>
          <a:lstStyle/>
          <a:p>
            <a:pPr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Kangqi</a:t>
            </a:r>
            <a:r>
              <a:rPr lang="en-US" sz="200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Chen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Nika Mansouri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Ghiasi</a:t>
            </a:r>
            <a:endParaRPr lang="en-US" sz="20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Jisung</a:t>
            </a:r>
            <a:r>
              <a:rPr lang="en-US" sz="200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Park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Rakesh Nadig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Yu Liang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Mohammad </a:t>
            </a:r>
            <a:r>
              <a:rPr lang="en-US" sz="2000" dirty="0" err="1">
                <a:latin typeface="Avenir Book" panose="02000503020000020003" pitchFamily="2" charset="0"/>
                <a:ea typeface="Tahoma"/>
                <a:cs typeface="Arial"/>
              </a:rPr>
              <a:t>Sadrosadati</a:t>
            </a:r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 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Manos </a:t>
            </a:r>
            <a:r>
              <a:rPr lang="en-US" sz="2000" dirty="0" err="1">
                <a:latin typeface="Avenir Book" panose="02000503020000020003" pitchFamily="2" charset="0"/>
                <a:ea typeface="Tahoma"/>
                <a:cs typeface="Arial"/>
              </a:rPr>
              <a:t>Frouzakis</a:t>
            </a:r>
            <a:endParaRPr lang="en-US" sz="2000" dirty="0">
              <a:latin typeface="Avenir Book" panose="02000503020000020003" pitchFamily="2" charset="0"/>
              <a:ea typeface="Tahoma"/>
              <a:cs typeface="Arial"/>
            </a:endParaRPr>
          </a:p>
          <a:p>
            <a:r>
              <a:rPr lang="en-US" sz="2000" dirty="0" err="1">
                <a:latin typeface="Avenir Book" panose="02000503020000020003" pitchFamily="2" charset="0"/>
                <a:ea typeface="Tahoma"/>
                <a:cs typeface="Arial"/>
              </a:rPr>
              <a:t>Haiyu</a:t>
            </a:r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 Mao</a:t>
            </a:r>
          </a:p>
          <a:p>
            <a:r>
              <a:rPr lang="en-US" sz="2000" dirty="0">
                <a:latin typeface="Avenir Book" panose="02000503020000020003" pitchFamily="2" charset="0"/>
                <a:ea typeface="Tahoma"/>
                <a:cs typeface="Arial"/>
              </a:rPr>
              <a:t>Onur Mutlu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A88DD6F9-DD31-B95E-5EA9-1D89FE300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029"/>
            <a:ext cx="9144000" cy="3127771"/>
          </a:xfrm>
          <a:ln>
            <a:noFill/>
          </a:ln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REIS: </a:t>
            </a:r>
            <a:br>
              <a:rPr lang="en-US" sz="4000" b="1" i="1" dirty="0">
                <a:solidFill>
                  <a:srgbClr val="316CE3"/>
                </a:solidFill>
                <a:latin typeface="Avenir Book" panose="02000503020000020003" pitchFamily="2" charset="0"/>
              </a:rPr>
            </a:br>
            <a: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A High-Performance and </a:t>
            </a:r>
            <a:b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</a:br>
            <a: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Energy-Efficient </a:t>
            </a:r>
            <a:r>
              <a:rPr lang="en-US" sz="4000" u="sng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Re</a:t>
            </a:r>
            <a: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trieval System </a:t>
            </a:r>
            <a:b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</a:br>
            <a: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with </a:t>
            </a:r>
            <a:r>
              <a:rPr lang="en-US" sz="4000" u="sng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I</a:t>
            </a:r>
            <a: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n-</a:t>
            </a:r>
            <a:r>
              <a:rPr lang="en-US" sz="4000" u="sng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S</a:t>
            </a:r>
            <a:r>
              <a:rPr lang="en-US" sz="4000" dirty="0">
                <a:solidFill>
                  <a:srgbClr val="316CE3"/>
                </a:solidFill>
                <a:effectLst/>
                <a:latin typeface="Avenir Book" panose="02000503020000020003" pitchFamily="2" charset="0"/>
              </a:rPr>
              <a:t>torage Processing</a:t>
            </a:r>
            <a:endParaRPr lang="en-US" sz="4000" dirty="0">
              <a:solidFill>
                <a:srgbClr val="316CE3"/>
              </a:solidFill>
              <a:latin typeface="Avenir Book" panose="0200050302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B3E13-2E46-9515-3FC3-9887D7462945}"/>
              </a:ext>
            </a:extLst>
          </p:cNvPr>
          <p:cNvSpPr txBox="1"/>
          <p:nvPr/>
        </p:nvSpPr>
        <p:spPr>
          <a:xfrm>
            <a:off x="2065867" y="4934049"/>
            <a:ext cx="486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venir Book" panose="02000503020000020003" pitchFamily="2" charset="0"/>
              </a:rPr>
              <a:t>Presented by: </a:t>
            </a:r>
            <a:r>
              <a:rPr lang="en-US" sz="2000" dirty="0">
                <a:latin typeface="Avenir Book" panose="02000503020000020003" pitchFamily="2" charset="0"/>
              </a:rPr>
              <a:t>Andreas Kosmas Kakolyris</a:t>
            </a:r>
          </a:p>
        </p:txBody>
      </p:sp>
      <p:pic>
        <p:nvPicPr>
          <p:cNvPr id="9" name="Picture 8" descr="A black and blue letter&#10;&#10;AI-generated content may be incorrect.">
            <a:extLst>
              <a:ext uri="{FF2B5EF4-FFF2-40B4-BE49-F238E27FC236}">
                <a16:creationId xmlns:a16="http://schemas.microsoft.com/office/drawing/2014/main" id="{41F9CCAB-4ACF-885F-D449-0D9BA3D19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71" y="6007587"/>
            <a:ext cx="2319591" cy="386599"/>
          </a:xfrm>
          <a:prstGeom prst="rect">
            <a:avLst/>
          </a:prstGeom>
        </p:spPr>
      </p:pic>
      <p:pic>
        <p:nvPicPr>
          <p:cNvPr id="12" name="Picture 11" descr="A red sign with white text&#10;&#10;AI-generated content may be incorrect.">
            <a:extLst>
              <a:ext uri="{FF2B5EF4-FFF2-40B4-BE49-F238E27FC236}">
                <a16:creationId xmlns:a16="http://schemas.microsoft.com/office/drawing/2014/main" id="{6E049526-21AC-2377-9D6B-92396FAD8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89" y="5802886"/>
            <a:ext cx="1045004" cy="795999"/>
          </a:xfrm>
          <a:prstGeom prst="rect">
            <a:avLst/>
          </a:prstGeom>
        </p:spPr>
      </p:pic>
      <p:pic>
        <p:nvPicPr>
          <p:cNvPr id="14" name="Picture 13" descr="A logo with a pink circle and a black background&#10;&#10;AI-generated content may be incorrect.">
            <a:extLst>
              <a:ext uri="{FF2B5EF4-FFF2-40B4-BE49-F238E27FC236}">
                <a16:creationId xmlns:a16="http://schemas.microsoft.com/office/drawing/2014/main" id="{41DDF5F2-2423-2506-F798-DE281BB03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20" y="5802885"/>
            <a:ext cx="795999" cy="795999"/>
          </a:xfrm>
          <a:prstGeom prst="rect">
            <a:avLst/>
          </a:prstGeom>
        </p:spPr>
      </p:pic>
      <p:pic>
        <p:nvPicPr>
          <p:cNvPr id="15" name="Graphic 2">
            <a:extLst>
              <a:ext uri="{FF2B5EF4-FFF2-40B4-BE49-F238E27FC236}">
                <a16:creationId xmlns:a16="http://schemas.microsoft.com/office/drawing/2014/main" id="{6334E507-FEC5-875F-A75C-1B17B38FA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446" y="6008636"/>
            <a:ext cx="2004098" cy="385550"/>
          </a:xfrm>
          <a:prstGeom prst="rect">
            <a:avLst/>
          </a:prstGeom>
        </p:spPr>
      </p:pic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21701AA-7C78-DAAE-ADF8-3651F59DC683}"/>
              </a:ext>
            </a:extLst>
          </p:cNvPr>
          <p:cNvSpPr/>
          <p:nvPr/>
        </p:nvSpPr>
        <p:spPr>
          <a:xfrm>
            <a:off x="3096279" y="2834681"/>
            <a:ext cx="2803511" cy="386394"/>
          </a:xfrm>
          <a:prstGeom prst="roundRect">
            <a:avLst/>
          </a:prstGeom>
          <a:solidFill>
            <a:srgbClr val="C4D7FE"/>
          </a:solidFill>
          <a:ln w="38100">
            <a:solidFill>
              <a:srgbClr val="6292F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292F9"/>
                </a:solidFill>
                <a:latin typeface="Avenir Book" panose="02000503020000020003" pitchFamily="2" charset="0"/>
              </a:rPr>
              <a:t>Backup Slides</a:t>
            </a:r>
            <a:endParaRPr lang="en-US" sz="2200" b="1" dirty="0">
              <a:solidFill>
                <a:srgbClr val="6292F9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51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CB427-8DA4-6AFD-96E3-7EE9FB6B3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580F879-2294-ADA7-96DE-8D2A391E0E54}"/>
              </a:ext>
            </a:extLst>
          </p:cNvPr>
          <p:cNvCxnSpPr>
            <a:cxnSpLocks/>
          </p:cNvCxnSpPr>
          <p:nvPr/>
        </p:nvCxnSpPr>
        <p:spPr>
          <a:xfrm>
            <a:off x="6053993" y="2577931"/>
            <a:ext cx="685800" cy="856401"/>
          </a:xfrm>
          <a:prstGeom prst="line">
            <a:avLst/>
          </a:prstGeom>
          <a:ln w="28575">
            <a:solidFill>
              <a:srgbClr val="73737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B071E955-EB81-B11A-5861-8FD3C6E3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8"/>
            <a:ext cx="9144000" cy="871671"/>
          </a:xfrm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SSDs &amp; NAND Flash Memory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66268EB-3E51-D72E-A93F-DBF5A973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D251140-6F42-0294-11F1-798E6E63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39</a:t>
            </a:fld>
            <a:endParaRPr lang="en-US" dirty="0">
              <a:latin typeface="+mj-lt"/>
            </a:endParaRPr>
          </a:p>
        </p:txBody>
      </p:sp>
      <p:sp>
        <p:nvSpPr>
          <p:cNvPr id="85" name="Google Shape;22;p1">
            <a:extLst>
              <a:ext uri="{FF2B5EF4-FFF2-40B4-BE49-F238E27FC236}">
                <a16:creationId xmlns:a16="http://schemas.microsoft.com/office/drawing/2014/main" id="{C00D97FC-FE18-2088-B5BE-1FAA019DD73A}"/>
              </a:ext>
            </a:extLst>
          </p:cNvPr>
          <p:cNvSpPr/>
          <p:nvPr/>
        </p:nvSpPr>
        <p:spPr>
          <a:xfrm>
            <a:off x="534874" y="1348443"/>
            <a:ext cx="3167993" cy="297364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0" rIns="540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2738A"/>
                </a:solidFill>
                <a:latin typeface="Avenir Book" panose="02000503020000020003" pitchFamily="2" charset="0"/>
              </a:rPr>
              <a:t>DRAM</a:t>
            </a:r>
          </a:p>
        </p:txBody>
      </p:sp>
      <p:sp>
        <p:nvSpPr>
          <p:cNvPr id="86" name="Google Shape;21;p1">
            <a:extLst>
              <a:ext uri="{FF2B5EF4-FFF2-40B4-BE49-F238E27FC236}">
                <a16:creationId xmlns:a16="http://schemas.microsoft.com/office/drawing/2014/main" id="{6DDB6BB6-4209-7441-26E9-5E04CF352646}"/>
              </a:ext>
            </a:extLst>
          </p:cNvPr>
          <p:cNvSpPr/>
          <p:nvPr/>
        </p:nvSpPr>
        <p:spPr>
          <a:xfrm>
            <a:off x="534873" y="1740192"/>
            <a:ext cx="3167994" cy="1802311"/>
          </a:xfrm>
          <a:prstGeom prst="rect">
            <a:avLst/>
          </a:prstGeom>
          <a:solidFill>
            <a:srgbClr val="879198">
              <a:alpha val="24705"/>
            </a:srgbClr>
          </a:solidFill>
          <a:ln w="28575" cap="flat" cmpd="sng">
            <a:solidFill>
              <a:srgbClr val="1D22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000000"/>
              </a:solidFill>
              <a:latin typeface="Belleza"/>
              <a:ea typeface="+mj-ea"/>
              <a:cs typeface="Belleza"/>
              <a:sym typeface="Belleza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20B0F80-2B57-087A-26B6-D28BA47BDAF0}"/>
              </a:ext>
            </a:extLst>
          </p:cNvPr>
          <p:cNvSpPr txBox="1"/>
          <p:nvPr/>
        </p:nvSpPr>
        <p:spPr>
          <a:xfrm>
            <a:off x="534873" y="1803567"/>
            <a:ext cx="1755797" cy="34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rgbClr val="1D2226"/>
                </a:solidFill>
                <a:latin typeface="Avenir Book" panose="02000503020000020003" pitchFamily="2" charset="0"/>
              </a:rPr>
              <a:t>SSD Controller</a:t>
            </a:r>
          </a:p>
        </p:txBody>
      </p:sp>
      <p:sp>
        <p:nvSpPr>
          <p:cNvPr id="88" name="Google Shape;34;p1">
            <a:extLst>
              <a:ext uri="{FF2B5EF4-FFF2-40B4-BE49-F238E27FC236}">
                <a16:creationId xmlns:a16="http://schemas.microsoft.com/office/drawing/2014/main" id="{133E697E-DAB5-9C67-7A8A-D9F9C5A44BC9}"/>
              </a:ext>
            </a:extLst>
          </p:cNvPr>
          <p:cNvSpPr/>
          <p:nvPr/>
        </p:nvSpPr>
        <p:spPr>
          <a:xfrm>
            <a:off x="665449" y="2640155"/>
            <a:ext cx="1345458" cy="79010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89" name="Google Shape;34;p1">
            <a:extLst>
              <a:ext uri="{FF2B5EF4-FFF2-40B4-BE49-F238E27FC236}">
                <a16:creationId xmlns:a16="http://schemas.microsoft.com/office/drawing/2014/main" id="{FC5FD333-F963-CB9A-CA76-C0E64933FBC5}"/>
              </a:ext>
            </a:extLst>
          </p:cNvPr>
          <p:cNvSpPr/>
          <p:nvPr/>
        </p:nvSpPr>
        <p:spPr>
          <a:xfrm>
            <a:off x="727782" y="2571291"/>
            <a:ext cx="1345458" cy="79010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92" name="Google Shape;34;p1">
            <a:extLst>
              <a:ext uri="{FF2B5EF4-FFF2-40B4-BE49-F238E27FC236}">
                <a16:creationId xmlns:a16="http://schemas.microsoft.com/office/drawing/2014/main" id="{CEBB6809-001C-E731-9842-04E065D84DD8}"/>
              </a:ext>
            </a:extLst>
          </p:cNvPr>
          <p:cNvSpPr/>
          <p:nvPr/>
        </p:nvSpPr>
        <p:spPr>
          <a:xfrm>
            <a:off x="800206" y="2491707"/>
            <a:ext cx="1345458" cy="79010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93" name="Google Shape;34;p1">
            <a:extLst>
              <a:ext uri="{FF2B5EF4-FFF2-40B4-BE49-F238E27FC236}">
                <a16:creationId xmlns:a16="http://schemas.microsoft.com/office/drawing/2014/main" id="{4FA4D35C-C12E-9FC5-40E2-0B71EE490288}"/>
              </a:ext>
            </a:extLst>
          </p:cNvPr>
          <p:cNvSpPr/>
          <p:nvPr/>
        </p:nvSpPr>
        <p:spPr>
          <a:xfrm>
            <a:off x="872630" y="2414490"/>
            <a:ext cx="1345458" cy="79010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Embedded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Processor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F161DA2-E9EB-421E-1C58-E0909DCE4F14}"/>
              </a:ext>
            </a:extLst>
          </p:cNvPr>
          <p:cNvSpPr txBox="1"/>
          <p:nvPr/>
        </p:nvSpPr>
        <p:spPr>
          <a:xfrm rot="5400000">
            <a:off x="2678999" y="2569807"/>
            <a:ext cx="62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</a:rPr>
              <a:t>…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5F13E5C-967D-AF18-7B4C-1BE364E245FA}"/>
              </a:ext>
            </a:extLst>
          </p:cNvPr>
          <p:cNvGrpSpPr/>
          <p:nvPr/>
        </p:nvGrpSpPr>
        <p:grpSpPr>
          <a:xfrm>
            <a:off x="2357033" y="2762940"/>
            <a:ext cx="3696960" cy="671392"/>
            <a:chOff x="2357033" y="2762940"/>
            <a:chExt cx="3696960" cy="671392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F055A77-4C1C-7C24-2BCA-A8833805F41E}"/>
                </a:ext>
              </a:extLst>
            </p:cNvPr>
            <p:cNvGrpSpPr/>
            <p:nvPr/>
          </p:nvGrpSpPr>
          <p:grpSpPr>
            <a:xfrm>
              <a:off x="3353131" y="2762940"/>
              <a:ext cx="2159920" cy="267546"/>
              <a:chOff x="4084651" y="3278633"/>
              <a:chExt cx="2159920" cy="267546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86E3A57-6365-E48D-6C59-CA1F3FCAD2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7297" y="3286087"/>
                <a:ext cx="0" cy="2600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203F135-FF8E-D87B-C021-E125D1BE35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84651" y="3286087"/>
                <a:ext cx="21599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173CE258-3606-D586-CF11-2DA05F09FB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5419" y="3286087"/>
                <a:ext cx="0" cy="2600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AC5CE33-82A7-1B8A-4DB9-45F83F3307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2893" y="3278633"/>
                <a:ext cx="0" cy="2600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Google Shape;34;p1">
              <a:extLst>
                <a:ext uri="{FF2B5EF4-FFF2-40B4-BE49-F238E27FC236}">
                  <a16:creationId xmlns:a16="http://schemas.microsoft.com/office/drawing/2014/main" id="{719DF494-AFAD-AFAB-7EEB-53838EF9172C}"/>
                </a:ext>
              </a:extLst>
            </p:cNvPr>
            <p:cNvSpPr/>
            <p:nvPr/>
          </p:nvSpPr>
          <p:spPr>
            <a:xfrm>
              <a:off x="2357033" y="2906766"/>
              <a:ext cx="1206889" cy="52018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Flash Controller</a:t>
              </a:r>
              <a:endParaRPr lang="en-US" sz="1800" dirty="0">
                <a:solidFill>
                  <a:srgbClr val="796A5C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29" name="Google Shape;34;p1">
              <a:extLst>
                <a:ext uri="{FF2B5EF4-FFF2-40B4-BE49-F238E27FC236}">
                  <a16:creationId xmlns:a16="http://schemas.microsoft.com/office/drawing/2014/main" id="{CD265292-BA74-3E8C-DACD-3569293481D3}"/>
                </a:ext>
              </a:extLst>
            </p:cNvPr>
            <p:cNvSpPr/>
            <p:nvPr/>
          </p:nvSpPr>
          <p:spPr>
            <a:xfrm>
              <a:off x="3868244" y="2914147"/>
              <a:ext cx="814149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  <p:sp>
          <p:nvSpPr>
            <p:cNvPr id="131" name="Google Shape;34;p1">
              <a:extLst>
                <a:ext uri="{FF2B5EF4-FFF2-40B4-BE49-F238E27FC236}">
                  <a16:creationId xmlns:a16="http://schemas.microsoft.com/office/drawing/2014/main" id="{0D653E18-8C38-E2D6-9860-FFB0516170FA}"/>
                </a:ext>
              </a:extLst>
            </p:cNvPr>
            <p:cNvSpPr/>
            <p:nvPr/>
          </p:nvSpPr>
          <p:spPr>
            <a:xfrm>
              <a:off x="5239844" y="2914147"/>
              <a:ext cx="814149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C6BC1D8-71A6-D4DC-6639-5A8B1761B284}"/>
                </a:ext>
              </a:extLst>
            </p:cNvPr>
            <p:cNvSpPr txBox="1"/>
            <p:nvPr/>
          </p:nvSpPr>
          <p:spPr>
            <a:xfrm>
              <a:off x="4646472" y="2935553"/>
              <a:ext cx="624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ook" panose="02000503020000020003" pitchFamily="2" charset="0"/>
                </a:rPr>
                <a:t>…</a:t>
              </a:r>
            </a:p>
          </p:txBody>
        </p:sp>
      </p:grpSp>
      <p:sp>
        <p:nvSpPr>
          <p:cNvPr id="144" name="Google Shape;34;p1">
            <a:extLst>
              <a:ext uri="{FF2B5EF4-FFF2-40B4-BE49-F238E27FC236}">
                <a16:creationId xmlns:a16="http://schemas.microsoft.com/office/drawing/2014/main" id="{74D4021C-B664-BE44-E81D-010E207DBCC9}"/>
              </a:ext>
            </a:extLst>
          </p:cNvPr>
          <p:cNvSpPr/>
          <p:nvPr/>
        </p:nvSpPr>
        <p:spPr>
          <a:xfrm>
            <a:off x="6690261" y="1480099"/>
            <a:ext cx="1653533" cy="1946852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</a:br>
            <a: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  <a:t> 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DB61FE8-3AE7-8911-4C92-2F385681532C}"/>
              </a:ext>
            </a:extLst>
          </p:cNvPr>
          <p:cNvCxnSpPr/>
          <p:nvPr/>
        </p:nvCxnSpPr>
        <p:spPr>
          <a:xfrm flipV="1">
            <a:off x="6053993" y="1480099"/>
            <a:ext cx="636268" cy="574015"/>
          </a:xfrm>
          <a:prstGeom prst="line">
            <a:avLst/>
          </a:prstGeom>
          <a:ln w="28575">
            <a:solidFill>
              <a:srgbClr val="73737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Google Shape;34;p1">
            <a:extLst>
              <a:ext uri="{FF2B5EF4-FFF2-40B4-BE49-F238E27FC236}">
                <a16:creationId xmlns:a16="http://schemas.microsoft.com/office/drawing/2014/main" id="{2CA36820-1C08-A193-CDA0-F8B0CE42AFBB}"/>
              </a:ext>
            </a:extLst>
          </p:cNvPr>
          <p:cNvSpPr/>
          <p:nvPr/>
        </p:nvSpPr>
        <p:spPr>
          <a:xfrm>
            <a:off x="6794001" y="1598134"/>
            <a:ext cx="1446051" cy="318480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52738A"/>
                </a:solidFill>
                <a:latin typeface="Avenir Book" panose="02000503020000020003" pitchFamily="2" charset="0"/>
              </a:rPr>
              <a:t>Flash Die</a:t>
            </a:r>
          </a:p>
        </p:txBody>
      </p:sp>
      <p:sp>
        <p:nvSpPr>
          <p:cNvPr id="151" name="Google Shape;34;p1">
            <a:extLst>
              <a:ext uri="{FF2B5EF4-FFF2-40B4-BE49-F238E27FC236}">
                <a16:creationId xmlns:a16="http://schemas.microsoft.com/office/drawing/2014/main" id="{36AA1834-C719-DAD0-A426-997C6DCA2753}"/>
              </a:ext>
            </a:extLst>
          </p:cNvPr>
          <p:cNvSpPr/>
          <p:nvPr/>
        </p:nvSpPr>
        <p:spPr>
          <a:xfrm>
            <a:off x="6791173" y="1977204"/>
            <a:ext cx="1446051" cy="318480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52738A"/>
                </a:solidFill>
                <a:latin typeface="Avenir Book" panose="02000503020000020003" pitchFamily="2" charset="0"/>
              </a:rPr>
              <a:t>Flash Die</a:t>
            </a:r>
          </a:p>
        </p:txBody>
      </p:sp>
      <p:sp>
        <p:nvSpPr>
          <p:cNvPr id="152" name="Google Shape;34;p1">
            <a:extLst>
              <a:ext uri="{FF2B5EF4-FFF2-40B4-BE49-F238E27FC236}">
                <a16:creationId xmlns:a16="http://schemas.microsoft.com/office/drawing/2014/main" id="{50A02530-33E8-E49A-F0A9-CB2FF68B081E}"/>
              </a:ext>
            </a:extLst>
          </p:cNvPr>
          <p:cNvSpPr/>
          <p:nvPr/>
        </p:nvSpPr>
        <p:spPr>
          <a:xfrm>
            <a:off x="6791173" y="2972973"/>
            <a:ext cx="1446051" cy="318480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52738A"/>
                </a:solidFill>
                <a:latin typeface="Avenir Book" panose="02000503020000020003" pitchFamily="2" charset="0"/>
              </a:rPr>
              <a:t>Flash Die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456CB65-0B31-A1EA-906D-7AA36C4CAACA}"/>
              </a:ext>
            </a:extLst>
          </p:cNvPr>
          <p:cNvSpPr txBox="1"/>
          <p:nvPr/>
        </p:nvSpPr>
        <p:spPr>
          <a:xfrm rot="5400000">
            <a:off x="7298028" y="2645020"/>
            <a:ext cx="62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</a:rPr>
              <a:t>…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C6C67E12-9E85-3FB9-9241-5C7E6A48C389}"/>
              </a:ext>
            </a:extLst>
          </p:cNvPr>
          <p:cNvGrpSpPr/>
          <p:nvPr/>
        </p:nvGrpSpPr>
        <p:grpSpPr>
          <a:xfrm>
            <a:off x="2356932" y="1544700"/>
            <a:ext cx="3696960" cy="1033230"/>
            <a:chOff x="2357033" y="1554776"/>
            <a:chExt cx="3696960" cy="1033230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E9D07124-FA13-BEE4-47AD-AEEA2E7ECF69}"/>
                </a:ext>
              </a:extLst>
            </p:cNvPr>
            <p:cNvGrpSpPr/>
            <p:nvPr/>
          </p:nvGrpSpPr>
          <p:grpSpPr>
            <a:xfrm>
              <a:off x="2357033" y="1916614"/>
              <a:ext cx="3696960" cy="671392"/>
              <a:chOff x="2357033" y="1916614"/>
              <a:chExt cx="3696960" cy="671392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5989EF2D-0CEB-D391-4274-AED43B5A5BB5}"/>
                  </a:ext>
                </a:extLst>
              </p:cNvPr>
              <p:cNvGrpSpPr/>
              <p:nvPr/>
            </p:nvGrpSpPr>
            <p:grpSpPr>
              <a:xfrm>
                <a:off x="3353131" y="1916614"/>
                <a:ext cx="2159920" cy="267546"/>
                <a:chOff x="4084651" y="3278633"/>
                <a:chExt cx="2159920" cy="267546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5AF6CAE4-9116-FF87-5EF3-C539598C2F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97297" y="3286087"/>
                  <a:ext cx="0" cy="2600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ED3ED99-CC3D-F02B-27DC-9A9AF08AD5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84651" y="3286087"/>
                  <a:ext cx="21599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2BA270FC-D765-ADD5-AC00-6195B77ACC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95419" y="3286087"/>
                  <a:ext cx="0" cy="2600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84D73E9-8ED1-5E7C-9E0F-6DA20346D5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32893" y="3278633"/>
                  <a:ext cx="0" cy="2600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Google Shape;34;p1">
                <a:extLst>
                  <a:ext uri="{FF2B5EF4-FFF2-40B4-BE49-F238E27FC236}">
                    <a16:creationId xmlns:a16="http://schemas.microsoft.com/office/drawing/2014/main" id="{08CE92F2-3EBB-51EB-795B-54F8AC67D2AD}"/>
                  </a:ext>
                </a:extLst>
              </p:cNvPr>
              <p:cNvSpPr/>
              <p:nvPr/>
            </p:nvSpPr>
            <p:spPr>
              <a:xfrm>
                <a:off x="2357033" y="2060440"/>
                <a:ext cx="1206889" cy="520185"/>
              </a:xfrm>
              <a:prstGeom prst="rect">
                <a:avLst/>
              </a:prstGeom>
              <a:solidFill>
                <a:srgbClr val="E1D5C8"/>
              </a:solidFill>
              <a:ln w="28575" cap="flat" cmpd="sng">
                <a:solidFill>
                  <a:srgbClr val="796A5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796A5C"/>
                    </a:solidFill>
                    <a:latin typeface="Avenir Book" panose="02000503020000020003" pitchFamily="2" charset="0"/>
                    <a:ea typeface="+mj-ea"/>
                    <a:cs typeface="Belleza"/>
                    <a:sym typeface="Belleza"/>
                  </a:rPr>
                  <a:t>Flash Controller</a:t>
                </a:r>
                <a:endParaRPr lang="en-US" sz="1800" dirty="0">
                  <a:solidFill>
                    <a:srgbClr val="796A5C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140" name="Google Shape;34;p1">
                <a:extLst>
                  <a:ext uri="{FF2B5EF4-FFF2-40B4-BE49-F238E27FC236}">
                    <a16:creationId xmlns:a16="http://schemas.microsoft.com/office/drawing/2014/main" id="{453CEA0F-560F-23F0-A327-AC2C55A364EC}"/>
                  </a:ext>
                </a:extLst>
              </p:cNvPr>
              <p:cNvSpPr/>
              <p:nvPr/>
            </p:nvSpPr>
            <p:spPr>
              <a:xfrm>
                <a:off x="3868244" y="2067821"/>
                <a:ext cx="814149" cy="520185"/>
              </a:xfrm>
              <a:prstGeom prst="rect">
                <a:avLst/>
              </a:prstGeom>
              <a:solidFill>
                <a:srgbClr val="DEDFE3"/>
              </a:solidFill>
              <a:ln w="28575" cap="flat" cmpd="sng">
                <a:solidFill>
                  <a:srgbClr val="73737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Flash</a:t>
                </a:r>
                <a:br>
                  <a:rPr lang="en-US" sz="1800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</a:br>
                <a:r>
                  <a:rPr lang="en-US" sz="1800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Chip</a:t>
                </a:r>
              </a:p>
            </p:txBody>
          </p:sp>
          <p:sp>
            <p:nvSpPr>
              <p:cNvPr id="141" name="Google Shape;34;p1">
                <a:extLst>
                  <a:ext uri="{FF2B5EF4-FFF2-40B4-BE49-F238E27FC236}">
                    <a16:creationId xmlns:a16="http://schemas.microsoft.com/office/drawing/2014/main" id="{0D4387CF-B4B9-A668-FBB6-7CA701948F6D}"/>
                  </a:ext>
                </a:extLst>
              </p:cNvPr>
              <p:cNvSpPr/>
              <p:nvPr/>
            </p:nvSpPr>
            <p:spPr>
              <a:xfrm>
                <a:off x="5239844" y="2067821"/>
                <a:ext cx="814149" cy="520185"/>
              </a:xfrm>
              <a:prstGeom prst="rect">
                <a:avLst/>
              </a:prstGeom>
              <a:solidFill>
                <a:srgbClr val="DEDFE3"/>
              </a:solidFill>
              <a:ln w="28575" cap="flat" cmpd="sng">
                <a:solidFill>
                  <a:srgbClr val="73737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Flash</a:t>
                </a:r>
                <a:b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</a:br>
                <a: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Chip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FF8D47C2-B427-D2F8-0FE3-14228189D483}"/>
                  </a:ext>
                </a:extLst>
              </p:cNvPr>
              <p:cNvSpPr txBox="1"/>
              <p:nvPr/>
            </p:nvSpPr>
            <p:spPr>
              <a:xfrm>
                <a:off x="4646472" y="2089227"/>
                <a:ext cx="624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Book" panose="02000503020000020003" pitchFamily="2" charset="0"/>
                  </a:rPr>
                  <a:t>…</a:t>
                </a:r>
              </a:p>
            </p:txBody>
          </p:sp>
        </p:grpSp>
        <p:sp>
          <p:nvSpPr>
            <p:cNvPr id="155" name="Google Shape;45;p1">
              <a:extLst>
                <a:ext uri="{FF2B5EF4-FFF2-40B4-BE49-F238E27FC236}">
                  <a16:creationId xmlns:a16="http://schemas.microsoft.com/office/drawing/2014/main" id="{87C05D56-5F9A-A58C-EA64-812BF2C69775}"/>
                </a:ext>
              </a:extLst>
            </p:cNvPr>
            <p:cNvSpPr txBox="1"/>
            <p:nvPr/>
          </p:nvSpPr>
          <p:spPr>
            <a:xfrm>
              <a:off x="4105428" y="1554776"/>
              <a:ext cx="1072735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Channel</a:t>
              </a:r>
              <a:endParaRPr lang="en-US" sz="1800" dirty="0">
                <a:latin typeface="Avenir Book" panose="02000503020000020003" pitchFamily="2" charset="0"/>
              </a:endParaRPr>
            </a:p>
          </p:txBody>
        </p:sp>
      </p:grpSp>
      <p:sp>
        <p:nvSpPr>
          <p:cNvPr id="156" name="Google Shape;34;p1">
            <a:extLst>
              <a:ext uri="{FF2B5EF4-FFF2-40B4-BE49-F238E27FC236}">
                <a16:creationId xmlns:a16="http://schemas.microsoft.com/office/drawing/2014/main" id="{06957F93-8FAF-536B-7A03-F123FEA8E87B}"/>
              </a:ext>
            </a:extLst>
          </p:cNvPr>
          <p:cNvSpPr/>
          <p:nvPr/>
        </p:nvSpPr>
        <p:spPr>
          <a:xfrm>
            <a:off x="5239844" y="4083965"/>
            <a:ext cx="3136516" cy="2193010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52738A"/>
              </a:solidFill>
              <a:latin typeface="Avenir Book" panose="02000503020000020003" pitchFamily="2" charset="0"/>
            </a:endParaRPr>
          </a:p>
        </p:txBody>
      </p:sp>
      <p:sp>
        <p:nvSpPr>
          <p:cNvPr id="208" name="Google Shape;34;p1">
            <a:extLst>
              <a:ext uri="{FF2B5EF4-FFF2-40B4-BE49-F238E27FC236}">
                <a16:creationId xmlns:a16="http://schemas.microsoft.com/office/drawing/2014/main" id="{82AF03A3-6C2A-32CB-F324-81B6678B0197}"/>
              </a:ext>
            </a:extLst>
          </p:cNvPr>
          <p:cNvSpPr/>
          <p:nvPr/>
        </p:nvSpPr>
        <p:spPr>
          <a:xfrm>
            <a:off x="5351333" y="4196270"/>
            <a:ext cx="1388460" cy="782282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B444A"/>
              </a:solidFill>
              <a:latin typeface="Avenir Book" panose="02000503020000020003" pitchFamily="2" charset="0"/>
            </a:endParaRPr>
          </a:p>
        </p:txBody>
      </p:sp>
      <p:sp>
        <p:nvSpPr>
          <p:cNvPr id="161" name="Google Shape;34;p1">
            <a:extLst>
              <a:ext uri="{FF2B5EF4-FFF2-40B4-BE49-F238E27FC236}">
                <a16:creationId xmlns:a16="http://schemas.microsoft.com/office/drawing/2014/main" id="{FA1B930E-A22D-BCAA-53F1-1D8FC40EB61B}"/>
              </a:ext>
            </a:extLst>
          </p:cNvPr>
          <p:cNvSpPr/>
          <p:nvPr/>
        </p:nvSpPr>
        <p:spPr>
          <a:xfrm>
            <a:off x="6791173" y="2370004"/>
            <a:ext cx="1446051" cy="318480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52738A"/>
                </a:solidFill>
                <a:latin typeface="Avenir Book" panose="02000503020000020003" pitchFamily="2" charset="0"/>
              </a:rPr>
              <a:t>Flash Die</a:t>
            </a:r>
          </a:p>
        </p:txBody>
      </p:sp>
      <p:sp>
        <p:nvSpPr>
          <p:cNvPr id="209" name="Google Shape;34;p1">
            <a:extLst>
              <a:ext uri="{FF2B5EF4-FFF2-40B4-BE49-F238E27FC236}">
                <a16:creationId xmlns:a16="http://schemas.microsoft.com/office/drawing/2014/main" id="{7BF214B0-F275-D288-ACE3-F3CDFB47651C}"/>
              </a:ext>
            </a:extLst>
          </p:cNvPr>
          <p:cNvSpPr/>
          <p:nvPr/>
        </p:nvSpPr>
        <p:spPr>
          <a:xfrm>
            <a:off x="6886212" y="4196270"/>
            <a:ext cx="1388460" cy="782282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B444A"/>
              </a:solidFill>
              <a:latin typeface="Avenir Book" panose="02000503020000020003" pitchFamily="2" charset="0"/>
            </a:endParaRPr>
          </a:p>
        </p:txBody>
      </p:sp>
      <p:sp>
        <p:nvSpPr>
          <p:cNvPr id="169" name="Google Shape;21;p1">
            <a:extLst>
              <a:ext uri="{FF2B5EF4-FFF2-40B4-BE49-F238E27FC236}">
                <a16:creationId xmlns:a16="http://schemas.microsoft.com/office/drawing/2014/main" id="{F837F923-ABF3-39F4-39CC-769251262CC5}"/>
              </a:ext>
            </a:extLst>
          </p:cNvPr>
          <p:cNvSpPr/>
          <p:nvPr/>
        </p:nvSpPr>
        <p:spPr>
          <a:xfrm>
            <a:off x="5459448" y="4280657"/>
            <a:ext cx="1188888" cy="307435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680CEF0-50F3-DEA9-6CB6-382F09716F57}"/>
              </a:ext>
            </a:extLst>
          </p:cNvPr>
          <p:cNvSpPr txBox="1"/>
          <p:nvPr/>
        </p:nvSpPr>
        <p:spPr>
          <a:xfrm>
            <a:off x="5526321" y="4594435"/>
            <a:ext cx="108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DFE3"/>
                </a:solidFill>
                <a:latin typeface="Avenir Book" panose="02000503020000020003" pitchFamily="2" charset="0"/>
              </a:rPr>
              <a:t>Plane #0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F515E2F-7F7D-AEC8-85BF-1BD6B29AA0E3}"/>
              </a:ext>
            </a:extLst>
          </p:cNvPr>
          <p:cNvSpPr txBox="1"/>
          <p:nvPr/>
        </p:nvSpPr>
        <p:spPr>
          <a:xfrm>
            <a:off x="7021016" y="4594435"/>
            <a:ext cx="108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DFE3"/>
                </a:solidFill>
                <a:latin typeface="Avenir Book" panose="02000503020000020003" pitchFamily="2" charset="0"/>
              </a:rPr>
              <a:t>Plane #1</a:t>
            </a:r>
          </a:p>
        </p:txBody>
      </p:sp>
      <p:sp>
        <p:nvSpPr>
          <p:cNvPr id="174" name="Google Shape;34;p1">
            <a:extLst>
              <a:ext uri="{FF2B5EF4-FFF2-40B4-BE49-F238E27FC236}">
                <a16:creationId xmlns:a16="http://schemas.microsoft.com/office/drawing/2014/main" id="{A6ED6CC0-9FB5-01F8-F17D-579DA188E991}"/>
              </a:ext>
            </a:extLst>
          </p:cNvPr>
          <p:cNvSpPr/>
          <p:nvPr/>
        </p:nvSpPr>
        <p:spPr>
          <a:xfrm>
            <a:off x="5359763" y="5053141"/>
            <a:ext cx="1380030" cy="49486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 Buffer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175" name="Google Shape;34;p1">
            <a:extLst>
              <a:ext uri="{FF2B5EF4-FFF2-40B4-BE49-F238E27FC236}">
                <a16:creationId xmlns:a16="http://schemas.microsoft.com/office/drawing/2014/main" id="{2E357F37-FF88-2686-74AA-98892C335A30}"/>
              </a:ext>
            </a:extLst>
          </p:cNvPr>
          <p:cNvSpPr/>
          <p:nvPr/>
        </p:nvSpPr>
        <p:spPr>
          <a:xfrm>
            <a:off x="6894642" y="5053141"/>
            <a:ext cx="1380030" cy="49486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 Buffer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176" name="Google Shape;34;p1">
            <a:extLst>
              <a:ext uri="{FF2B5EF4-FFF2-40B4-BE49-F238E27FC236}">
                <a16:creationId xmlns:a16="http://schemas.microsoft.com/office/drawing/2014/main" id="{E5444187-E064-C6E8-F1DF-544056D2BDF6}"/>
              </a:ext>
            </a:extLst>
          </p:cNvPr>
          <p:cNvSpPr/>
          <p:nvPr/>
        </p:nvSpPr>
        <p:spPr>
          <a:xfrm>
            <a:off x="5368593" y="5643840"/>
            <a:ext cx="2906079" cy="520185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  <a:t>Peripheral Logic</a:t>
            </a:r>
          </a:p>
        </p:txBody>
      </p:sp>
      <p:sp>
        <p:nvSpPr>
          <p:cNvPr id="177" name="Google Shape;21;p1">
            <a:extLst>
              <a:ext uri="{FF2B5EF4-FFF2-40B4-BE49-F238E27FC236}">
                <a16:creationId xmlns:a16="http://schemas.microsoft.com/office/drawing/2014/main" id="{54AC2155-BD61-B50F-0DE8-95063DBE702B}"/>
              </a:ext>
            </a:extLst>
          </p:cNvPr>
          <p:cNvSpPr/>
          <p:nvPr/>
        </p:nvSpPr>
        <p:spPr>
          <a:xfrm>
            <a:off x="6985998" y="4287000"/>
            <a:ext cx="1188888" cy="307435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</a:t>
            </a:r>
          </a:p>
        </p:txBody>
      </p:sp>
      <p:sp>
        <p:nvSpPr>
          <p:cNvPr id="179" name="Google Shape;34;p1">
            <a:extLst>
              <a:ext uri="{FF2B5EF4-FFF2-40B4-BE49-F238E27FC236}">
                <a16:creationId xmlns:a16="http://schemas.microsoft.com/office/drawing/2014/main" id="{7D7A67D2-ACD4-AD8D-DFC7-82BC9571F47A}"/>
              </a:ext>
            </a:extLst>
          </p:cNvPr>
          <p:cNvSpPr/>
          <p:nvPr/>
        </p:nvSpPr>
        <p:spPr>
          <a:xfrm>
            <a:off x="534873" y="3820349"/>
            <a:ext cx="4313421" cy="528970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796A5C"/>
              </a:solidFill>
              <a:latin typeface="Avenir Book" panose="02000503020000020003" pitchFamily="2" charset="0"/>
            </a:endParaRPr>
          </a:p>
        </p:txBody>
      </p:sp>
      <p:sp>
        <p:nvSpPr>
          <p:cNvPr id="180" name="Google Shape;34;p1">
            <a:extLst>
              <a:ext uri="{FF2B5EF4-FFF2-40B4-BE49-F238E27FC236}">
                <a16:creationId xmlns:a16="http://schemas.microsoft.com/office/drawing/2014/main" id="{EC5073EF-ED98-E764-54BE-517A8C7311C3}"/>
              </a:ext>
            </a:extLst>
          </p:cNvPr>
          <p:cNvSpPr/>
          <p:nvPr/>
        </p:nvSpPr>
        <p:spPr>
          <a:xfrm>
            <a:off x="620005" y="3892140"/>
            <a:ext cx="2379754" cy="378207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  <a:t>User Data</a:t>
            </a:r>
            <a:endParaRPr lang="en-US" sz="1800" dirty="0">
              <a:solidFill>
                <a:srgbClr val="737373"/>
              </a:solidFill>
              <a:latin typeface="Avenir Book" panose="02000503020000020003" pitchFamily="2" charset="0"/>
            </a:endParaRPr>
          </a:p>
        </p:txBody>
      </p:sp>
      <p:sp>
        <p:nvSpPr>
          <p:cNvPr id="182" name="Google Shape;34;p1">
            <a:extLst>
              <a:ext uri="{FF2B5EF4-FFF2-40B4-BE49-F238E27FC236}">
                <a16:creationId xmlns:a16="http://schemas.microsoft.com/office/drawing/2014/main" id="{B066626C-1C53-45D8-BDBE-30513614A1DA}"/>
              </a:ext>
            </a:extLst>
          </p:cNvPr>
          <p:cNvSpPr/>
          <p:nvPr/>
        </p:nvSpPr>
        <p:spPr>
          <a:xfrm>
            <a:off x="570226" y="4662914"/>
            <a:ext cx="4278068" cy="746032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AAD6D6-3D92-D3FE-D286-2B184133CC46}"/>
              </a:ext>
            </a:extLst>
          </p:cNvPr>
          <p:cNvCxnSpPr>
            <a:cxnSpLocks/>
          </p:cNvCxnSpPr>
          <p:nvPr/>
        </p:nvCxnSpPr>
        <p:spPr>
          <a:xfrm>
            <a:off x="4848294" y="3834624"/>
            <a:ext cx="611154" cy="462050"/>
          </a:xfrm>
          <a:prstGeom prst="line">
            <a:avLst/>
          </a:prstGeom>
          <a:ln w="28575">
            <a:solidFill>
              <a:srgbClr val="796A5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F015DF13-223B-8E15-25C2-E9A4754CE9FF}"/>
              </a:ext>
            </a:extLst>
          </p:cNvPr>
          <p:cNvCxnSpPr>
            <a:cxnSpLocks/>
          </p:cNvCxnSpPr>
          <p:nvPr/>
        </p:nvCxnSpPr>
        <p:spPr>
          <a:xfrm>
            <a:off x="4848294" y="4356929"/>
            <a:ext cx="611154" cy="222721"/>
          </a:xfrm>
          <a:prstGeom prst="line">
            <a:avLst/>
          </a:prstGeom>
          <a:ln w="28575">
            <a:solidFill>
              <a:srgbClr val="796A5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Google Shape;34;p1">
            <a:extLst>
              <a:ext uri="{FF2B5EF4-FFF2-40B4-BE49-F238E27FC236}">
                <a16:creationId xmlns:a16="http://schemas.microsoft.com/office/drawing/2014/main" id="{C34F32F7-3AAF-4E51-1992-7FFF83109D64}"/>
              </a:ext>
            </a:extLst>
          </p:cNvPr>
          <p:cNvSpPr/>
          <p:nvPr/>
        </p:nvSpPr>
        <p:spPr>
          <a:xfrm>
            <a:off x="655357" y="4762506"/>
            <a:ext cx="1417883" cy="556636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  <a:t>Sensing</a:t>
            </a:r>
            <a:b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</a:br>
            <a: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  <a:t>Buffer</a:t>
            </a:r>
            <a:endParaRPr lang="en-US" sz="1800" dirty="0">
              <a:solidFill>
                <a:srgbClr val="737373"/>
              </a:solidFill>
              <a:latin typeface="Avenir Book" panose="02000503020000020003" pitchFamily="2" charset="0"/>
            </a:endParaRPr>
          </a:p>
        </p:txBody>
      </p:sp>
      <p:sp>
        <p:nvSpPr>
          <p:cNvPr id="190" name="Google Shape;34;p1">
            <a:extLst>
              <a:ext uri="{FF2B5EF4-FFF2-40B4-BE49-F238E27FC236}">
                <a16:creationId xmlns:a16="http://schemas.microsoft.com/office/drawing/2014/main" id="{7BA75344-B853-A9F8-A1E1-57D1CF8B9807}"/>
              </a:ext>
            </a:extLst>
          </p:cNvPr>
          <p:cNvSpPr/>
          <p:nvPr/>
        </p:nvSpPr>
        <p:spPr>
          <a:xfrm>
            <a:off x="2073240" y="4762506"/>
            <a:ext cx="1549277" cy="556636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  <a:t>Cache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  <a:t>Buffer</a:t>
            </a:r>
            <a:endParaRPr lang="en-US" sz="1800" dirty="0">
              <a:solidFill>
                <a:srgbClr val="737373"/>
              </a:solidFill>
              <a:latin typeface="Avenir Book" panose="02000503020000020003" pitchFamily="2" charset="0"/>
            </a:endParaRPr>
          </a:p>
        </p:txBody>
      </p:sp>
      <p:sp>
        <p:nvSpPr>
          <p:cNvPr id="191" name="Google Shape;34;p1">
            <a:extLst>
              <a:ext uri="{FF2B5EF4-FFF2-40B4-BE49-F238E27FC236}">
                <a16:creationId xmlns:a16="http://schemas.microsoft.com/office/drawing/2014/main" id="{5D20FBF1-FEF9-8CEC-FD55-748E52BF6211}"/>
              </a:ext>
            </a:extLst>
          </p:cNvPr>
          <p:cNvSpPr/>
          <p:nvPr/>
        </p:nvSpPr>
        <p:spPr>
          <a:xfrm>
            <a:off x="3622517" y="4762506"/>
            <a:ext cx="1150819" cy="556636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  <a:t>Data</a:t>
            </a:r>
            <a:b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</a:br>
            <a: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  <a:t>Buffer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5D098CDC-C8A5-1ED0-A506-3E65506F8851}"/>
              </a:ext>
            </a:extLst>
          </p:cNvPr>
          <p:cNvCxnSpPr>
            <a:cxnSpLocks/>
          </p:cNvCxnSpPr>
          <p:nvPr/>
        </p:nvCxnSpPr>
        <p:spPr>
          <a:xfrm>
            <a:off x="4848294" y="5408946"/>
            <a:ext cx="506921" cy="139056"/>
          </a:xfrm>
          <a:prstGeom prst="line">
            <a:avLst/>
          </a:prstGeom>
          <a:ln w="28575">
            <a:solidFill>
              <a:srgbClr val="293F5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A5495EE-2562-389D-4C0C-EE972AE7D38B}"/>
              </a:ext>
            </a:extLst>
          </p:cNvPr>
          <p:cNvCxnSpPr>
            <a:cxnSpLocks/>
          </p:cNvCxnSpPr>
          <p:nvPr/>
        </p:nvCxnSpPr>
        <p:spPr>
          <a:xfrm>
            <a:off x="4848294" y="4662914"/>
            <a:ext cx="520299" cy="390227"/>
          </a:xfrm>
          <a:prstGeom prst="line">
            <a:avLst/>
          </a:prstGeom>
          <a:ln w="28575">
            <a:solidFill>
              <a:srgbClr val="293F5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Google Shape;34;p1">
            <a:extLst>
              <a:ext uri="{FF2B5EF4-FFF2-40B4-BE49-F238E27FC236}">
                <a16:creationId xmlns:a16="http://schemas.microsoft.com/office/drawing/2014/main" id="{55A8AE2D-181E-CCE7-A456-1510C9F11A21}"/>
              </a:ext>
            </a:extLst>
          </p:cNvPr>
          <p:cNvSpPr/>
          <p:nvPr/>
        </p:nvSpPr>
        <p:spPr>
          <a:xfrm>
            <a:off x="570226" y="5616053"/>
            <a:ext cx="4278068" cy="746032"/>
          </a:xfrm>
          <a:prstGeom prst="rect">
            <a:avLst/>
          </a:prstGeom>
          <a:solidFill>
            <a:srgbClr val="DEE0E4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207" name="Google Shape;34;p1">
            <a:extLst>
              <a:ext uri="{FF2B5EF4-FFF2-40B4-BE49-F238E27FC236}">
                <a16:creationId xmlns:a16="http://schemas.microsoft.com/office/drawing/2014/main" id="{3FC7F020-36C3-5160-A06B-55E6B90C2673}"/>
              </a:ext>
            </a:extLst>
          </p:cNvPr>
          <p:cNvSpPr/>
          <p:nvPr/>
        </p:nvSpPr>
        <p:spPr>
          <a:xfrm>
            <a:off x="2999759" y="3892140"/>
            <a:ext cx="1773578" cy="378207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B444A"/>
                </a:solidFill>
                <a:latin typeface="Avenir Book" panose="02000503020000020003" pitchFamily="2" charset="0"/>
              </a:rPr>
              <a:t>Out-of-Band</a:t>
            </a:r>
          </a:p>
        </p:txBody>
      </p:sp>
      <p:sp>
        <p:nvSpPr>
          <p:cNvPr id="210" name="Google Shape;34;p1">
            <a:extLst>
              <a:ext uri="{FF2B5EF4-FFF2-40B4-BE49-F238E27FC236}">
                <a16:creationId xmlns:a16="http://schemas.microsoft.com/office/drawing/2014/main" id="{7F159C00-F75E-AC48-1373-268C75286272}"/>
              </a:ext>
            </a:extLst>
          </p:cNvPr>
          <p:cNvSpPr/>
          <p:nvPr/>
        </p:nvSpPr>
        <p:spPr>
          <a:xfrm>
            <a:off x="655357" y="5707498"/>
            <a:ext cx="2344402" cy="558219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96A5C"/>
                </a:solidFill>
                <a:latin typeface="Avenir Book" panose="02000503020000020003" pitchFamily="2" charset="0"/>
                <a:ea typeface="+mj-ea"/>
                <a:sym typeface="Belleza"/>
              </a:rPr>
              <a:t>Pass-Fail</a:t>
            </a:r>
            <a:br>
              <a:rPr lang="en-US" dirty="0">
                <a:solidFill>
                  <a:srgbClr val="796A5C"/>
                </a:solidFill>
                <a:latin typeface="Avenir Book" panose="02000503020000020003" pitchFamily="2" charset="0"/>
                <a:ea typeface="+mj-ea"/>
                <a:sym typeface="Belleza"/>
              </a:rPr>
            </a:br>
            <a:r>
              <a:rPr lang="en-US" dirty="0">
                <a:solidFill>
                  <a:srgbClr val="796A5C"/>
                </a:solidFill>
                <a:latin typeface="Avenir Book" panose="02000503020000020003" pitchFamily="2" charset="0"/>
                <a:ea typeface="+mj-ea"/>
                <a:sym typeface="Belleza"/>
              </a:rPr>
              <a:t>Checker</a:t>
            </a:r>
            <a:endParaRPr lang="en-US" sz="1800" dirty="0">
              <a:solidFill>
                <a:srgbClr val="796A5C"/>
              </a:solidFill>
              <a:latin typeface="Avenir Book" panose="02000503020000020003" pitchFamily="2" charset="0"/>
            </a:endParaRPr>
          </a:p>
        </p:txBody>
      </p:sp>
      <p:sp>
        <p:nvSpPr>
          <p:cNvPr id="211" name="Google Shape;34;p1">
            <a:extLst>
              <a:ext uri="{FF2B5EF4-FFF2-40B4-BE49-F238E27FC236}">
                <a16:creationId xmlns:a16="http://schemas.microsoft.com/office/drawing/2014/main" id="{9CD89032-816B-FA3A-4BA8-48296C1F8D09}"/>
              </a:ext>
            </a:extLst>
          </p:cNvPr>
          <p:cNvSpPr/>
          <p:nvPr/>
        </p:nvSpPr>
        <p:spPr>
          <a:xfrm>
            <a:off x="2999758" y="5707497"/>
            <a:ext cx="1767585" cy="558220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96A5C"/>
                </a:solidFill>
                <a:latin typeface="Avenir Book" panose="02000503020000020003" pitchFamily="2" charset="0"/>
                <a:ea typeface="+mj-ea"/>
                <a:sym typeface="Belleza"/>
              </a:rPr>
              <a:t>Fail-Bit</a:t>
            </a:r>
            <a:br>
              <a:rPr lang="en-US" dirty="0">
                <a:solidFill>
                  <a:srgbClr val="796A5C"/>
                </a:solidFill>
                <a:latin typeface="Avenir Book" panose="02000503020000020003" pitchFamily="2" charset="0"/>
                <a:ea typeface="+mj-ea"/>
                <a:sym typeface="Belleza"/>
              </a:rPr>
            </a:br>
            <a:r>
              <a:rPr lang="en-US" dirty="0">
                <a:solidFill>
                  <a:srgbClr val="796A5C"/>
                </a:solidFill>
                <a:latin typeface="Avenir Book" panose="02000503020000020003" pitchFamily="2" charset="0"/>
                <a:ea typeface="+mj-ea"/>
                <a:sym typeface="Belleza"/>
              </a:rPr>
              <a:t>Counter</a:t>
            </a:r>
            <a:endParaRPr lang="en-US" sz="1800" dirty="0">
              <a:solidFill>
                <a:srgbClr val="796A5C"/>
              </a:solidFill>
              <a:latin typeface="Avenir Book" panose="02000503020000020003" pitchFamily="2" charset="0"/>
            </a:endParaRP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46602C45-AF4F-4FBA-5E7D-269C3382621B}"/>
              </a:ext>
            </a:extLst>
          </p:cNvPr>
          <p:cNvCxnSpPr>
            <a:cxnSpLocks/>
          </p:cNvCxnSpPr>
          <p:nvPr/>
        </p:nvCxnSpPr>
        <p:spPr>
          <a:xfrm flipV="1">
            <a:off x="4848294" y="6147266"/>
            <a:ext cx="520299" cy="204298"/>
          </a:xfrm>
          <a:prstGeom prst="line">
            <a:avLst/>
          </a:prstGeom>
          <a:ln w="28575">
            <a:solidFill>
              <a:srgbClr val="73737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4C9E7398-CAE8-5D34-E137-C8787F7132DD}"/>
              </a:ext>
            </a:extLst>
          </p:cNvPr>
          <p:cNvCxnSpPr>
            <a:cxnSpLocks/>
          </p:cNvCxnSpPr>
          <p:nvPr/>
        </p:nvCxnSpPr>
        <p:spPr>
          <a:xfrm>
            <a:off x="4848294" y="5616053"/>
            <a:ext cx="511469" cy="27787"/>
          </a:xfrm>
          <a:prstGeom prst="line">
            <a:avLst/>
          </a:prstGeom>
          <a:ln w="28575">
            <a:solidFill>
              <a:srgbClr val="73737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765F0AF1-2A2B-207E-25F6-B2E79BAA95F1}"/>
              </a:ext>
            </a:extLst>
          </p:cNvPr>
          <p:cNvSpPr/>
          <p:nvPr/>
        </p:nvSpPr>
        <p:spPr>
          <a:xfrm>
            <a:off x="490538" y="1309999"/>
            <a:ext cx="6186560" cy="227014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9CC3277D-6032-87D3-8677-93153530AFDE}"/>
              </a:ext>
            </a:extLst>
          </p:cNvPr>
          <p:cNvSpPr/>
          <p:nvPr/>
        </p:nvSpPr>
        <p:spPr>
          <a:xfrm>
            <a:off x="6496050" y="3308659"/>
            <a:ext cx="181217" cy="13428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7537663D-A601-FBAE-FED8-3BC6FF6CE83B}"/>
              </a:ext>
            </a:extLst>
          </p:cNvPr>
          <p:cNvSpPr/>
          <p:nvPr/>
        </p:nvSpPr>
        <p:spPr>
          <a:xfrm>
            <a:off x="5231814" y="3559362"/>
            <a:ext cx="850806" cy="50428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02329D4-0268-25D3-FF23-95EDD18AF758}"/>
              </a:ext>
            </a:extLst>
          </p:cNvPr>
          <p:cNvCxnSpPr>
            <a:cxnSpLocks/>
          </p:cNvCxnSpPr>
          <p:nvPr/>
        </p:nvCxnSpPr>
        <p:spPr>
          <a:xfrm flipV="1">
            <a:off x="5239844" y="3300068"/>
            <a:ext cx="1554157" cy="783896"/>
          </a:xfrm>
          <a:prstGeom prst="line">
            <a:avLst/>
          </a:prstGeom>
          <a:ln w="28575">
            <a:solidFill>
              <a:srgbClr val="5273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E21E1AD-98E9-D87D-F862-0E1C4E437467}"/>
              </a:ext>
            </a:extLst>
          </p:cNvPr>
          <p:cNvCxnSpPr>
            <a:cxnSpLocks/>
          </p:cNvCxnSpPr>
          <p:nvPr/>
        </p:nvCxnSpPr>
        <p:spPr>
          <a:xfrm flipH="1" flipV="1">
            <a:off x="8240052" y="3296912"/>
            <a:ext cx="136308" cy="787052"/>
          </a:xfrm>
          <a:prstGeom prst="line">
            <a:avLst/>
          </a:prstGeom>
          <a:ln w="28575">
            <a:solidFill>
              <a:srgbClr val="5273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1C5E836-FBA6-E5F5-78D3-08EF7122B8A8}"/>
              </a:ext>
            </a:extLst>
          </p:cNvPr>
          <p:cNvSpPr/>
          <p:nvPr/>
        </p:nvSpPr>
        <p:spPr>
          <a:xfrm>
            <a:off x="5217969" y="3444603"/>
            <a:ext cx="3180265" cy="62733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D598849-9633-11EC-1112-D104BA0183AE}"/>
              </a:ext>
            </a:extLst>
          </p:cNvPr>
          <p:cNvSpPr/>
          <p:nvPr/>
        </p:nvSpPr>
        <p:spPr>
          <a:xfrm>
            <a:off x="6482172" y="3348765"/>
            <a:ext cx="201423" cy="10953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85A6B7EB-3BB4-FE57-D48F-777B17CC4669}"/>
              </a:ext>
            </a:extLst>
          </p:cNvPr>
          <p:cNvSpPr/>
          <p:nvPr/>
        </p:nvSpPr>
        <p:spPr>
          <a:xfrm>
            <a:off x="6677098" y="1469828"/>
            <a:ext cx="1718756" cy="197311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76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12454 L 4.16667E-6 -3.5345E-1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5463 L 5.55556E-7 -4.81481E-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1134 L -1.38889E-6 0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993 L 2.5E-6 -1.85185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2" grpId="0" animBg="1"/>
      <p:bldP spid="93" grpId="0" animBg="1"/>
      <p:bldP spid="96" grpId="0"/>
      <p:bldP spid="144" grpId="0" animBg="1"/>
      <p:bldP spid="150" grpId="0" animBg="1"/>
      <p:bldP spid="151" grpId="0" animBg="1"/>
      <p:bldP spid="151" grpId="1" animBg="1"/>
      <p:bldP spid="152" grpId="0" animBg="1"/>
      <p:bldP spid="152" grpId="1" animBg="1"/>
      <p:bldP spid="154" grpId="0"/>
      <p:bldP spid="156" grpId="0" animBg="1"/>
      <p:bldP spid="208" grpId="0" animBg="1"/>
      <p:bldP spid="161" grpId="0" animBg="1"/>
      <p:bldP spid="161" grpId="1" animBg="1"/>
      <p:bldP spid="209" grpId="0" animBg="1"/>
      <p:bldP spid="169" grpId="0" animBg="1"/>
      <p:bldP spid="170" grpId="0"/>
      <p:bldP spid="173" grpId="0"/>
      <p:bldP spid="174" grpId="0" animBg="1"/>
      <p:bldP spid="175" grpId="0" animBg="1"/>
      <p:bldP spid="176" grpId="0" animBg="1"/>
      <p:bldP spid="177" grpId="0" animBg="1"/>
      <p:bldP spid="179" grpId="0" animBg="1"/>
      <p:bldP spid="180" grpId="0" animBg="1"/>
      <p:bldP spid="182" grpId="0" animBg="1"/>
      <p:bldP spid="189" grpId="0" animBg="1"/>
      <p:bldP spid="190" grpId="0" animBg="1"/>
      <p:bldP spid="191" grpId="0" animBg="1"/>
      <p:bldP spid="206" grpId="0" animBg="1"/>
      <p:bldP spid="207" grpId="0" animBg="1"/>
      <p:bldP spid="210" grpId="0" animBg="1"/>
      <p:bldP spid="211" grpId="0" animBg="1"/>
      <p:bldP spid="223" grpId="0" animBg="1"/>
      <p:bldP spid="226" grpId="0" animBg="1"/>
      <p:bldP spid="227" grpId="0" animBg="1"/>
      <p:bldP spid="228" grpId="0" animBg="1"/>
      <p:bldP spid="229" grpId="0" animBg="1"/>
      <p:bldP spid="2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1C0DF-A9D1-B088-CF92-1A4A81365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39087E-E8FD-01A7-3AB5-8A5AE891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671"/>
          </a:xfrm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Typical LLM Inference Pipeline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174D845-9577-303F-502E-0DD86B63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8366EDC-E9BA-2E22-D4EE-EC93B0FB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4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F6F8BB-AFA8-29A0-B7BE-61924E06F504}"/>
              </a:ext>
            </a:extLst>
          </p:cNvPr>
          <p:cNvSpPr/>
          <p:nvPr/>
        </p:nvSpPr>
        <p:spPr>
          <a:xfrm>
            <a:off x="3076190" y="1536230"/>
            <a:ext cx="2856868" cy="741290"/>
          </a:xfrm>
          <a:prstGeom prst="roundRect">
            <a:avLst>
              <a:gd name="adj" fmla="val 6528"/>
            </a:avLst>
          </a:prstGeom>
          <a:solidFill>
            <a:srgbClr val="DBD3F9"/>
          </a:solidFill>
          <a:ln w="34925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Large Language Model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9C318F-4DB1-BB46-1A5E-BCA5A1D007C1}"/>
              </a:ext>
            </a:extLst>
          </p:cNvPr>
          <p:cNvSpPr/>
          <p:nvPr/>
        </p:nvSpPr>
        <p:spPr>
          <a:xfrm>
            <a:off x="553601" y="1612958"/>
            <a:ext cx="1479252" cy="664562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Query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1D86977-CF77-EDA4-706C-8AEF47097D5F}"/>
              </a:ext>
            </a:extLst>
          </p:cNvPr>
          <p:cNvSpPr/>
          <p:nvPr/>
        </p:nvSpPr>
        <p:spPr>
          <a:xfrm>
            <a:off x="2352689" y="1786803"/>
            <a:ext cx="475060" cy="316871"/>
          </a:xfrm>
          <a:prstGeom prst="rightArrow">
            <a:avLst/>
          </a:prstGeom>
          <a:solidFill>
            <a:srgbClr val="73737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venir Book" panose="02000503020000020003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2F92AD-B449-FF36-19B1-D047EE1F1B34}"/>
              </a:ext>
            </a:extLst>
          </p:cNvPr>
          <p:cNvSpPr/>
          <p:nvPr/>
        </p:nvSpPr>
        <p:spPr>
          <a:xfrm>
            <a:off x="6906856" y="1616927"/>
            <a:ext cx="1689382" cy="664562"/>
          </a:xfrm>
          <a:prstGeom prst="rect">
            <a:avLst/>
          </a:prstGeom>
          <a:solidFill>
            <a:srgbClr val="FFE0D7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28700"/>
                </a:solidFill>
                <a:latin typeface="Avenir Book" panose="02000503020000020003" pitchFamily="2" charset="0"/>
              </a:rPr>
              <a:t>Response</a:t>
            </a:r>
          </a:p>
        </p:txBody>
      </p:sp>
      <p:sp>
        <p:nvSpPr>
          <p:cNvPr id="105" name="Right Arrow 104">
            <a:extLst>
              <a:ext uri="{FF2B5EF4-FFF2-40B4-BE49-F238E27FC236}">
                <a16:creationId xmlns:a16="http://schemas.microsoft.com/office/drawing/2014/main" id="{8C502696-FD67-605F-79B8-82FF7FEFE6B8}"/>
              </a:ext>
            </a:extLst>
          </p:cNvPr>
          <p:cNvSpPr/>
          <p:nvPr/>
        </p:nvSpPr>
        <p:spPr>
          <a:xfrm>
            <a:off x="6225836" y="1786802"/>
            <a:ext cx="475060" cy="316871"/>
          </a:xfrm>
          <a:prstGeom prst="rightArrow">
            <a:avLst/>
          </a:prstGeom>
          <a:solidFill>
            <a:srgbClr val="73737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venir Book" panose="02000503020000020003" pitchFamily="2" charset="0"/>
            </a:endParaRPr>
          </a:p>
        </p:txBody>
      </p:sp>
      <p:sp>
        <p:nvSpPr>
          <p:cNvPr id="10" name="Dikdörtgen 14">
            <a:extLst>
              <a:ext uri="{FF2B5EF4-FFF2-40B4-BE49-F238E27FC236}">
                <a16:creationId xmlns:a16="http://schemas.microsoft.com/office/drawing/2014/main" id="{2C7AF07F-3E04-4641-C3F2-9A6C448BD7CD}"/>
              </a:ext>
            </a:extLst>
          </p:cNvPr>
          <p:cNvSpPr/>
          <p:nvPr/>
        </p:nvSpPr>
        <p:spPr>
          <a:xfrm>
            <a:off x="-107577" y="4877938"/>
            <a:ext cx="9359153" cy="760588"/>
          </a:xfrm>
          <a:prstGeom prst="rect">
            <a:avLst/>
          </a:prstGeom>
          <a:solidFill>
            <a:srgbClr val="FFE0D7"/>
          </a:solidFill>
          <a:ln w="38100">
            <a:solidFill>
              <a:srgbClr val="F43E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43E01"/>
                </a:solidFill>
                <a:latin typeface="Avenir Book" panose="02000503020000020003" pitchFamily="2" charset="0"/>
              </a:rPr>
              <a:t>	Limits their effectiveness </a:t>
            </a:r>
            <a:r>
              <a:rPr lang="en-US" sz="2400" dirty="0">
                <a:solidFill>
                  <a:srgbClr val="F43E01"/>
                </a:solidFill>
                <a:latin typeface="Avenir Book" panose="02000503020000020003" pitchFamily="2" charset="0"/>
              </a:rPr>
              <a:t>in </a:t>
            </a:r>
            <a:r>
              <a:rPr lang="en-US" sz="2400" b="1" dirty="0">
                <a:solidFill>
                  <a:srgbClr val="F43E01"/>
                </a:solidFill>
                <a:latin typeface="Avenir Book" panose="02000503020000020003" pitchFamily="2" charset="0"/>
              </a:rPr>
              <a:t>real-time</a:t>
            </a:r>
            <a:r>
              <a:rPr lang="en-US" sz="2400" dirty="0">
                <a:solidFill>
                  <a:srgbClr val="F43E01"/>
                </a:solidFill>
                <a:latin typeface="Avenir Book" panose="02000503020000020003" pitchFamily="2" charset="0"/>
              </a:rPr>
              <a:t> and </a:t>
            </a:r>
          </a:p>
          <a:p>
            <a:pPr algn="ctr"/>
            <a:r>
              <a:rPr lang="en-US" sz="2400" b="1" dirty="0">
                <a:solidFill>
                  <a:srgbClr val="F43E01"/>
                </a:solidFill>
                <a:latin typeface="Avenir Book" panose="02000503020000020003" pitchFamily="2" charset="0"/>
              </a:rPr>
              <a:t>	domain-specific</a:t>
            </a:r>
            <a:r>
              <a:rPr lang="en-US" sz="2400" dirty="0">
                <a:solidFill>
                  <a:srgbClr val="F43E01"/>
                </a:solidFill>
                <a:latin typeface="Avenir Book" panose="02000503020000020003" pitchFamily="2" charset="0"/>
              </a:rPr>
              <a:t> </a:t>
            </a:r>
            <a:r>
              <a:rPr lang="en-US" sz="2400" b="1" dirty="0">
                <a:solidFill>
                  <a:srgbClr val="F43E01"/>
                </a:solidFill>
                <a:latin typeface="Avenir Book" panose="02000503020000020003" pitchFamily="2" charset="0"/>
              </a:rPr>
              <a:t>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1E939-6E98-C502-A84D-939F450C49D4}"/>
              </a:ext>
            </a:extLst>
          </p:cNvPr>
          <p:cNvSpPr txBox="1"/>
          <p:nvPr/>
        </p:nvSpPr>
        <p:spPr>
          <a:xfrm>
            <a:off x="1207972" y="3114079"/>
            <a:ext cx="65933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4185F"/>
                </a:solidFill>
                <a:latin typeface="Avenir Book" panose="02000503020000020003" pitchFamily="2" charset="0"/>
              </a:rPr>
              <a:t>Large Language Models: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Can </a:t>
            </a:r>
            <a:r>
              <a:rPr lang="en-US" sz="1800" b="1" dirty="0">
                <a:solidFill>
                  <a:schemeClr val="tx1"/>
                </a:solidFill>
                <a:latin typeface="Avenir Book" panose="02000503020000020003" pitchFamily="2" charset="0"/>
              </a:rPr>
              <a:t>only</a:t>
            </a: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 generate responses from data in their training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Require </a:t>
            </a:r>
            <a:r>
              <a:rPr lang="en-US" sz="1800" b="1" dirty="0">
                <a:solidFill>
                  <a:schemeClr val="tx1"/>
                </a:solidFill>
                <a:latin typeface="Avenir Book" panose="02000503020000020003" pitchFamily="2" charset="0"/>
              </a:rPr>
              <a:t>expensive</a:t>
            </a: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 retraining to memorize new data</a:t>
            </a:r>
          </a:p>
        </p:txBody>
      </p:sp>
    </p:spTree>
    <p:extLst>
      <p:ext uri="{BB962C8B-B14F-4D97-AF65-F5344CB8AC3E}">
        <p14:creationId xmlns:p14="http://schemas.microsoft.com/office/powerpoint/2010/main" val="3411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3B1DC-4C98-D464-C3E2-CD31A1EED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DD06CA8-9195-53F4-D586-1CEB6C40E98F}"/>
              </a:ext>
            </a:extLst>
          </p:cNvPr>
          <p:cNvCxnSpPr>
            <a:cxnSpLocks/>
          </p:cNvCxnSpPr>
          <p:nvPr/>
        </p:nvCxnSpPr>
        <p:spPr>
          <a:xfrm>
            <a:off x="6053993" y="2577931"/>
            <a:ext cx="685800" cy="856401"/>
          </a:xfrm>
          <a:prstGeom prst="line">
            <a:avLst/>
          </a:prstGeom>
          <a:ln w="28575">
            <a:solidFill>
              <a:srgbClr val="73737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DDF8B928-D206-98D1-D54A-B04B5612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8"/>
            <a:ext cx="9144000" cy="871671"/>
          </a:xfrm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SSDs &amp; NAND Flash Memory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AE8C9E1-9DBC-0FDC-E699-93F7FFD8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4593A13-77BA-4834-4B73-5EB108C9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40</a:t>
            </a:fld>
            <a:endParaRPr lang="en-US" dirty="0">
              <a:latin typeface="+mj-lt"/>
            </a:endParaRPr>
          </a:p>
        </p:txBody>
      </p:sp>
      <p:sp>
        <p:nvSpPr>
          <p:cNvPr id="85" name="Google Shape;22;p1">
            <a:extLst>
              <a:ext uri="{FF2B5EF4-FFF2-40B4-BE49-F238E27FC236}">
                <a16:creationId xmlns:a16="http://schemas.microsoft.com/office/drawing/2014/main" id="{E7D2B69B-3289-DDB9-0852-0A4C96BD02B8}"/>
              </a:ext>
            </a:extLst>
          </p:cNvPr>
          <p:cNvSpPr/>
          <p:nvPr/>
        </p:nvSpPr>
        <p:spPr>
          <a:xfrm>
            <a:off x="534874" y="1348443"/>
            <a:ext cx="3167993" cy="297364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0" rIns="540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2738A"/>
                </a:solidFill>
                <a:latin typeface="Avenir Book" panose="02000503020000020003" pitchFamily="2" charset="0"/>
              </a:rPr>
              <a:t>DRAM</a:t>
            </a:r>
          </a:p>
        </p:txBody>
      </p:sp>
      <p:sp>
        <p:nvSpPr>
          <p:cNvPr id="86" name="Google Shape;21;p1">
            <a:extLst>
              <a:ext uri="{FF2B5EF4-FFF2-40B4-BE49-F238E27FC236}">
                <a16:creationId xmlns:a16="http://schemas.microsoft.com/office/drawing/2014/main" id="{5AC07BD9-14D0-7E55-D6D0-697D8DA96354}"/>
              </a:ext>
            </a:extLst>
          </p:cNvPr>
          <p:cNvSpPr/>
          <p:nvPr/>
        </p:nvSpPr>
        <p:spPr>
          <a:xfrm>
            <a:off x="534873" y="1740192"/>
            <a:ext cx="3167994" cy="1802311"/>
          </a:xfrm>
          <a:prstGeom prst="rect">
            <a:avLst/>
          </a:prstGeom>
          <a:solidFill>
            <a:srgbClr val="879198">
              <a:alpha val="24705"/>
            </a:srgbClr>
          </a:solidFill>
          <a:ln w="28575" cap="flat" cmpd="sng">
            <a:solidFill>
              <a:srgbClr val="1D22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000000"/>
              </a:solidFill>
              <a:latin typeface="Belleza"/>
              <a:ea typeface="+mj-ea"/>
              <a:cs typeface="Belleza"/>
              <a:sym typeface="Belleza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D12B492-6461-3ED9-54F5-F0308DC772E8}"/>
              </a:ext>
            </a:extLst>
          </p:cNvPr>
          <p:cNvSpPr txBox="1"/>
          <p:nvPr/>
        </p:nvSpPr>
        <p:spPr>
          <a:xfrm>
            <a:off x="534873" y="1803567"/>
            <a:ext cx="1755797" cy="34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rgbClr val="1D2226"/>
                </a:solidFill>
                <a:latin typeface="Avenir Book" panose="02000503020000020003" pitchFamily="2" charset="0"/>
              </a:rPr>
              <a:t>SSD Controller</a:t>
            </a:r>
          </a:p>
        </p:txBody>
      </p:sp>
      <p:sp>
        <p:nvSpPr>
          <p:cNvPr id="88" name="Google Shape;34;p1">
            <a:extLst>
              <a:ext uri="{FF2B5EF4-FFF2-40B4-BE49-F238E27FC236}">
                <a16:creationId xmlns:a16="http://schemas.microsoft.com/office/drawing/2014/main" id="{C464B2F9-5CE6-32C1-289F-654FC841B1EB}"/>
              </a:ext>
            </a:extLst>
          </p:cNvPr>
          <p:cNvSpPr/>
          <p:nvPr/>
        </p:nvSpPr>
        <p:spPr>
          <a:xfrm>
            <a:off x="665449" y="2640155"/>
            <a:ext cx="1345458" cy="79010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89" name="Google Shape;34;p1">
            <a:extLst>
              <a:ext uri="{FF2B5EF4-FFF2-40B4-BE49-F238E27FC236}">
                <a16:creationId xmlns:a16="http://schemas.microsoft.com/office/drawing/2014/main" id="{58EF2BDC-6337-F680-8D56-F0566F29E333}"/>
              </a:ext>
            </a:extLst>
          </p:cNvPr>
          <p:cNvSpPr/>
          <p:nvPr/>
        </p:nvSpPr>
        <p:spPr>
          <a:xfrm>
            <a:off x="727782" y="2571291"/>
            <a:ext cx="1345458" cy="79010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92" name="Google Shape;34;p1">
            <a:extLst>
              <a:ext uri="{FF2B5EF4-FFF2-40B4-BE49-F238E27FC236}">
                <a16:creationId xmlns:a16="http://schemas.microsoft.com/office/drawing/2014/main" id="{B87DC7A6-D934-2686-4CF5-3F1701826B3A}"/>
              </a:ext>
            </a:extLst>
          </p:cNvPr>
          <p:cNvSpPr/>
          <p:nvPr/>
        </p:nvSpPr>
        <p:spPr>
          <a:xfrm>
            <a:off x="800206" y="2491707"/>
            <a:ext cx="1345458" cy="79010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venir Book" panose="02000503020000020003" pitchFamily="2" charset="0"/>
            </a:endParaRPr>
          </a:p>
        </p:txBody>
      </p:sp>
      <p:sp>
        <p:nvSpPr>
          <p:cNvPr id="93" name="Google Shape;34;p1">
            <a:extLst>
              <a:ext uri="{FF2B5EF4-FFF2-40B4-BE49-F238E27FC236}">
                <a16:creationId xmlns:a16="http://schemas.microsoft.com/office/drawing/2014/main" id="{02C656E1-DC83-7A45-05BC-25AB00B94748}"/>
              </a:ext>
            </a:extLst>
          </p:cNvPr>
          <p:cNvSpPr/>
          <p:nvPr/>
        </p:nvSpPr>
        <p:spPr>
          <a:xfrm>
            <a:off x="872630" y="2414490"/>
            <a:ext cx="1345458" cy="79010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Embedded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Processor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A1340E-8D2D-76F9-B67F-968733B45786}"/>
              </a:ext>
            </a:extLst>
          </p:cNvPr>
          <p:cNvSpPr txBox="1"/>
          <p:nvPr/>
        </p:nvSpPr>
        <p:spPr>
          <a:xfrm rot="5400000">
            <a:off x="2678999" y="2569807"/>
            <a:ext cx="62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</a:rPr>
              <a:t>…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2390F18-1B67-7927-A483-2E425A801913}"/>
              </a:ext>
            </a:extLst>
          </p:cNvPr>
          <p:cNvGrpSpPr/>
          <p:nvPr/>
        </p:nvGrpSpPr>
        <p:grpSpPr>
          <a:xfrm>
            <a:off x="2357033" y="2762940"/>
            <a:ext cx="3696960" cy="671392"/>
            <a:chOff x="2357033" y="2762940"/>
            <a:chExt cx="3696960" cy="671392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2181AA6-AA27-7D44-3AA9-BE27A36C3357}"/>
                </a:ext>
              </a:extLst>
            </p:cNvPr>
            <p:cNvGrpSpPr/>
            <p:nvPr/>
          </p:nvGrpSpPr>
          <p:grpSpPr>
            <a:xfrm>
              <a:off x="3353131" y="2762940"/>
              <a:ext cx="2159920" cy="267546"/>
              <a:chOff x="4084651" y="3278633"/>
              <a:chExt cx="2159920" cy="267546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8FF28C8-F0EF-1634-773B-55E5A174A0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7297" y="3286087"/>
                <a:ext cx="0" cy="2600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0E69800-039F-E4A6-45DB-A9E7E9E554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84651" y="3286087"/>
                <a:ext cx="21599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8F577FE-2FBC-3892-3FE0-93AD807AC4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5419" y="3286087"/>
                <a:ext cx="0" cy="2600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C35241B-1B59-C6A7-48B5-6686ED30A9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2893" y="3278633"/>
                <a:ext cx="0" cy="2600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Google Shape;34;p1">
              <a:extLst>
                <a:ext uri="{FF2B5EF4-FFF2-40B4-BE49-F238E27FC236}">
                  <a16:creationId xmlns:a16="http://schemas.microsoft.com/office/drawing/2014/main" id="{A162C911-E432-F6F2-8008-E1AFD8F3E498}"/>
                </a:ext>
              </a:extLst>
            </p:cNvPr>
            <p:cNvSpPr/>
            <p:nvPr/>
          </p:nvSpPr>
          <p:spPr>
            <a:xfrm>
              <a:off x="2357033" y="2906766"/>
              <a:ext cx="1206889" cy="52018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Flash Controller</a:t>
              </a:r>
              <a:endParaRPr lang="en-US" sz="1800" dirty="0">
                <a:solidFill>
                  <a:srgbClr val="796A5C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29" name="Google Shape;34;p1">
              <a:extLst>
                <a:ext uri="{FF2B5EF4-FFF2-40B4-BE49-F238E27FC236}">
                  <a16:creationId xmlns:a16="http://schemas.microsoft.com/office/drawing/2014/main" id="{DBDC8E28-8A59-39C5-8ADE-63394944324A}"/>
                </a:ext>
              </a:extLst>
            </p:cNvPr>
            <p:cNvSpPr/>
            <p:nvPr/>
          </p:nvSpPr>
          <p:spPr>
            <a:xfrm>
              <a:off x="3868244" y="2914147"/>
              <a:ext cx="814149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  <p:sp>
          <p:nvSpPr>
            <p:cNvPr id="131" name="Google Shape;34;p1">
              <a:extLst>
                <a:ext uri="{FF2B5EF4-FFF2-40B4-BE49-F238E27FC236}">
                  <a16:creationId xmlns:a16="http://schemas.microsoft.com/office/drawing/2014/main" id="{796AD8D0-F5E4-BF44-87DE-F45A800001D8}"/>
                </a:ext>
              </a:extLst>
            </p:cNvPr>
            <p:cNvSpPr/>
            <p:nvPr/>
          </p:nvSpPr>
          <p:spPr>
            <a:xfrm>
              <a:off x="5239844" y="2914147"/>
              <a:ext cx="814149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Flash</a:t>
              </a:r>
              <a:b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Chip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8A57383-0973-995C-7B71-386B4F9610AF}"/>
                </a:ext>
              </a:extLst>
            </p:cNvPr>
            <p:cNvSpPr txBox="1"/>
            <p:nvPr/>
          </p:nvSpPr>
          <p:spPr>
            <a:xfrm>
              <a:off x="4646472" y="2935553"/>
              <a:ext cx="624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ook" panose="02000503020000020003" pitchFamily="2" charset="0"/>
                </a:rPr>
                <a:t>…</a:t>
              </a:r>
            </a:p>
          </p:txBody>
        </p:sp>
      </p:grpSp>
      <p:sp>
        <p:nvSpPr>
          <p:cNvPr id="144" name="Google Shape;34;p1">
            <a:extLst>
              <a:ext uri="{FF2B5EF4-FFF2-40B4-BE49-F238E27FC236}">
                <a16:creationId xmlns:a16="http://schemas.microsoft.com/office/drawing/2014/main" id="{C391C422-CD0D-71D3-0DD8-2F37CC4DC144}"/>
              </a:ext>
            </a:extLst>
          </p:cNvPr>
          <p:cNvSpPr/>
          <p:nvPr/>
        </p:nvSpPr>
        <p:spPr>
          <a:xfrm>
            <a:off x="6690261" y="1480099"/>
            <a:ext cx="1653533" cy="1946852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</a:br>
            <a: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  <a:t> 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5D32C0D-6574-7E57-9565-83AA87725837}"/>
              </a:ext>
            </a:extLst>
          </p:cNvPr>
          <p:cNvCxnSpPr/>
          <p:nvPr/>
        </p:nvCxnSpPr>
        <p:spPr>
          <a:xfrm flipV="1">
            <a:off x="6053993" y="1480099"/>
            <a:ext cx="636268" cy="574015"/>
          </a:xfrm>
          <a:prstGeom prst="line">
            <a:avLst/>
          </a:prstGeom>
          <a:ln w="28575">
            <a:solidFill>
              <a:srgbClr val="73737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Google Shape;34;p1">
            <a:extLst>
              <a:ext uri="{FF2B5EF4-FFF2-40B4-BE49-F238E27FC236}">
                <a16:creationId xmlns:a16="http://schemas.microsoft.com/office/drawing/2014/main" id="{12EAB6DA-DC45-3C49-57A3-A6D561553080}"/>
              </a:ext>
            </a:extLst>
          </p:cNvPr>
          <p:cNvSpPr/>
          <p:nvPr/>
        </p:nvSpPr>
        <p:spPr>
          <a:xfrm>
            <a:off x="6794001" y="1598134"/>
            <a:ext cx="1446051" cy="318480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52738A"/>
                </a:solidFill>
                <a:latin typeface="Avenir Book" panose="02000503020000020003" pitchFamily="2" charset="0"/>
              </a:rPr>
              <a:t>Flash Die</a:t>
            </a:r>
          </a:p>
        </p:txBody>
      </p:sp>
      <p:sp>
        <p:nvSpPr>
          <p:cNvPr id="151" name="Google Shape;34;p1">
            <a:extLst>
              <a:ext uri="{FF2B5EF4-FFF2-40B4-BE49-F238E27FC236}">
                <a16:creationId xmlns:a16="http://schemas.microsoft.com/office/drawing/2014/main" id="{67154D06-CBBD-E3E0-D5E1-8D06A75356B8}"/>
              </a:ext>
            </a:extLst>
          </p:cNvPr>
          <p:cNvSpPr/>
          <p:nvPr/>
        </p:nvSpPr>
        <p:spPr>
          <a:xfrm>
            <a:off x="6791173" y="1977204"/>
            <a:ext cx="1446051" cy="318480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52738A"/>
                </a:solidFill>
                <a:latin typeface="Avenir Book" panose="02000503020000020003" pitchFamily="2" charset="0"/>
              </a:rPr>
              <a:t>Flash Die</a:t>
            </a:r>
          </a:p>
        </p:txBody>
      </p:sp>
      <p:sp>
        <p:nvSpPr>
          <p:cNvPr id="152" name="Google Shape;34;p1">
            <a:extLst>
              <a:ext uri="{FF2B5EF4-FFF2-40B4-BE49-F238E27FC236}">
                <a16:creationId xmlns:a16="http://schemas.microsoft.com/office/drawing/2014/main" id="{B5E71DE0-CDFE-3A6C-F1CE-1CD7DC897EB9}"/>
              </a:ext>
            </a:extLst>
          </p:cNvPr>
          <p:cNvSpPr/>
          <p:nvPr/>
        </p:nvSpPr>
        <p:spPr>
          <a:xfrm>
            <a:off x="6791173" y="2972973"/>
            <a:ext cx="1446051" cy="318480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52738A"/>
                </a:solidFill>
                <a:latin typeface="Avenir Book" panose="02000503020000020003" pitchFamily="2" charset="0"/>
              </a:rPr>
              <a:t>Flash Die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DFDEE5B-E4E3-BB00-587D-A2EEB8BBE210}"/>
              </a:ext>
            </a:extLst>
          </p:cNvPr>
          <p:cNvSpPr txBox="1"/>
          <p:nvPr/>
        </p:nvSpPr>
        <p:spPr>
          <a:xfrm rot="5400000">
            <a:off x="7298028" y="2645020"/>
            <a:ext cx="62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</a:rPr>
              <a:t>…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2E4CAC5-B351-34AE-91DE-2E2BEA87924E}"/>
              </a:ext>
            </a:extLst>
          </p:cNvPr>
          <p:cNvGrpSpPr/>
          <p:nvPr/>
        </p:nvGrpSpPr>
        <p:grpSpPr>
          <a:xfrm>
            <a:off x="2356932" y="1544700"/>
            <a:ext cx="3696960" cy="1033230"/>
            <a:chOff x="2357033" y="1554776"/>
            <a:chExt cx="3696960" cy="1033230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10B5FB70-54B3-2DEE-1715-1B232C0DDC47}"/>
                </a:ext>
              </a:extLst>
            </p:cNvPr>
            <p:cNvGrpSpPr/>
            <p:nvPr/>
          </p:nvGrpSpPr>
          <p:grpSpPr>
            <a:xfrm>
              <a:off x="2357033" y="1916614"/>
              <a:ext cx="3696960" cy="671392"/>
              <a:chOff x="2357033" y="1916614"/>
              <a:chExt cx="3696960" cy="671392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99483F37-7622-A658-884C-B0C68D5ECC20}"/>
                  </a:ext>
                </a:extLst>
              </p:cNvPr>
              <p:cNvGrpSpPr/>
              <p:nvPr/>
            </p:nvGrpSpPr>
            <p:grpSpPr>
              <a:xfrm>
                <a:off x="3353131" y="1916614"/>
                <a:ext cx="2159920" cy="267546"/>
                <a:chOff x="4084651" y="3278633"/>
                <a:chExt cx="2159920" cy="267546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320D08C9-5FB0-807F-8B3C-38711756BF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97297" y="3286087"/>
                  <a:ext cx="0" cy="2600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564C084-F832-D771-4776-501D1A6D6C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84651" y="3286087"/>
                  <a:ext cx="21599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2ADDAB0-0BB9-46BD-7350-450CAE700B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95419" y="3286087"/>
                  <a:ext cx="0" cy="2600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D8DE15E1-AE3F-BC4A-ED22-253BC278D8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32893" y="3278633"/>
                  <a:ext cx="0" cy="2600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Google Shape;34;p1">
                <a:extLst>
                  <a:ext uri="{FF2B5EF4-FFF2-40B4-BE49-F238E27FC236}">
                    <a16:creationId xmlns:a16="http://schemas.microsoft.com/office/drawing/2014/main" id="{83C136DB-B8F1-235A-C193-1F15DBC49B27}"/>
                  </a:ext>
                </a:extLst>
              </p:cNvPr>
              <p:cNvSpPr/>
              <p:nvPr/>
            </p:nvSpPr>
            <p:spPr>
              <a:xfrm>
                <a:off x="2357033" y="2060440"/>
                <a:ext cx="1206889" cy="520185"/>
              </a:xfrm>
              <a:prstGeom prst="rect">
                <a:avLst/>
              </a:prstGeom>
              <a:solidFill>
                <a:srgbClr val="E1D5C8"/>
              </a:solidFill>
              <a:ln w="28575" cap="flat" cmpd="sng">
                <a:solidFill>
                  <a:srgbClr val="796A5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796A5C"/>
                    </a:solidFill>
                    <a:latin typeface="Avenir Book" panose="02000503020000020003" pitchFamily="2" charset="0"/>
                    <a:ea typeface="+mj-ea"/>
                    <a:cs typeface="Belleza"/>
                    <a:sym typeface="Belleza"/>
                  </a:rPr>
                  <a:t>Flash Controller</a:t>
                </a:r>
                <a:endParaRPr lang="en-US" sz="1800" dirty="0">
                  <a:solidFill>
                    <a:srgbClr val="796A5C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140" name="Google Shape;34;p1">
                <a:extLst>
                  <a:ext uri="{FF2B5EF4-FFF2-40B4-BE49-F238E27FC236}">
                    <a16:creationId xmlns:a16="http://schemas.microsoft.com/office/drawing/2014/main" id="{EA72C900-0F89-2125-6522-F9C051D7F2E2}"/>
                  </a:ext>
                </a:extLst>
              </p:cNvPr>
              <p:cNvSpPr/>
              <p:nvPr/>
            </p:nvSpPr>
            <p:spPr>
              <a:xfrm>
                <a:off x="3868244" y="2067821"/>
                <a:ext cx="814149" cy="520185"/>
              </a:xfrm>
              <a:prstGeom prst="rect">
                <a:avLst/>
              </a:prstGeom>
              <a:solidFill>
                <a:srgbClr val="DEDFE3"/>
              </a:solidFill>
              <a:ln w="28575" cap="flat" cmpd="sng">
                <a:solidFill>
                  <a:srgbClr val="73737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Flash</a:t>
                </a:r>
                <a:br>
                  <a:rPr lang="en-US" sz="1800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</a:br>
                <a:r>
                  <a:rPr lang="en-US" sz="1800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Chip</a:t>
                </a:r>
              </a:p>
            </p:txBody>
          </p:sp>
          <p:sp>
            <p:nvSpPr>
              <p:cNvPr id="141" name="Google Shape;34;p1">
                <a:extLst>
                  <a:ext uri="{FF2B5EF4-FFF2-40B4-BE49-F238E27FC236}">
                    <a16:creationId xmlns:a16="http://schemas.microsoft.com/office/drawing/2014/main" id="{7DDD0EB6-34FB-76D4-B645-9F9A424F0BEB}"/>
                  </a:ext>
                </a:extLst>
              </p:cNvPr>
              <p:cNvSpPr/>
              <p:nvPr/>
            </p:nvSpPr>
            <p:spPr>
              <a:xfrm>
                <a:off x="5239844" y="2067821"/>
                <a:ext cx="814149" cy="520185"/>
              </a:xfrm>
              <a:prstGeom prst="rect">
                <a:avLst/>
              </a:prstGeom>
              <a:solidFill>
                <a:srgbClr val="DEDFE3"/>
              </a:solidFill>
              <a:ln w="28575" cap="flat" cmpd="sng">
                <a:solidFill>
                  <a:srgbClr val="73737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Flash</a:t>
                </a:r>
                <a:b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</a:br>
                <a: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Chip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C0BECCC4-C444-3E6C-7A4B-A9ECB664E2CF}"/>
                  </a:ext>
                </a:extLst>
              </p:cNvPr>
              <p:cNvSpPr txBox="1"/>
              <p:nvPr/>
            </p:nvSpPr>
            <p:spPr>
              <a:xfrm>
                <a:off x="4646472" y="2089227"/>
                <a:ext cx="624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Book" panose="02000503020000020003" pitchFamily="2" charset="0"/>
                  </a:rPr>
                  <a:t>…</a:t>
                </a:r>
              </a:p>
            </p:txBody>
          </p:sp>
        </p:grpSp>
        <p:sp>
          <p:nvSpPr>
            <p:cNvPr id="155" name="Google Shape;45;p1">
              <a:extLst>
                <a:ext uri="{FF2B5EF4-FFF2-40B4-BE49-F238E27FC236}">
                  <a16:creationId xmlns:a16="http://schemas.microsoft.com/office/drawing/2014/main" id="{FB482AFF-8020-90A8-530D-66A0BBC33715}"/>
                </a:ext>
              </a:extLst>
            </p:cNvPr>
            <p:cNvSpPr txBox="1"/>
            <p:nvPr/>
          </p:nvSpPr>
          <p:spPr>
            <a:xfrm>
              <a:off x="4105428" y="1554776"/>
              <a:ext cx="1072735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Channel</a:t>
              </a:r>
              <a:endParaRPr lang="en-US" sz="1800" dirty="0">
                <a:latin typeface="Avenir Book" panose="02000503020000020003" pitchFamily="2" charset="0"/>
              </a:endParaRPr>
            </a:p>
          </p:txBody>
        </p:sp>
      </p:grpSp>
      <p:sp>
        <p:nvSpPr>
          <p:cNvPr id="156" name="Google Shape;34;p1">
            <a:extLst>
              <a:ext uri="{FF2B5EF4-FFF2-40B4-BE49-F238E27FC236}">
                <a16:creationId xmlns:a16="http://schemas.microsoft.com/office/drawing/2014/main" id="{672DB4C2-AE12-2CE2-0885-F51CBA7EA7DC}"/>
              </a:ext>
            </a:extLst>
          </p:cNvPr>
          <p:cNvSpPr/>
          <p:nvPr/>
        </p:nvSpPr>
        <p:spPr>
          <a:xfrm>
            <a:off x="5239844" y="4083965"/>
            <a:ext cx="3136516" cy="2193010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52738A"/>
              </a:solidFill>
              <a:latin typeface="Avenir Book" panose="02000503020000020003" pitchFamily="2" charset="0"/>
            </a:endParaRPr>
          </a:p>
        </p:txBody>
      </p:sp>
      <p:sp>
        <p:nvSpPr>
          <p:cNvPr id="208" name="Google Shape;34;p1">
            <a:extLst>
              <a:ext uri="{FF2B5EF4-FFF2-40B4-BE49-F238E27FC236}">
                <a16:creationId xmlns:a16="http://schemas.microsoft.com/office/drawing/2014/main" id="{A8B9FD09-EC79-F3EC-9307-9B820EE00E3D}"/>
              </a:ext>
            </a:extLst>
          </p:cNvPr>
          <p:cNvSpPr/>
          <p:nvPr/>
        </p:nvSpPr>
        <p:spPr>
          <a:xfrm>
            <a:off x="5351333" y="4196270"/>
            <a:ext cx="1388460" cy="782282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B444A"/>
              </a:solidFill>
              <a:latin typeface="Avenir Book" panose="02000503020000020003" pitchFamily="2" charset="0"/>
            </a:endParaRPr>
          </a:p>
        </p:txBody>
      </p:sp>
      <p:sp>
        <p:nvSpPr>
          <p:cNvPr id="161" name="Google Shape;34;p1">
            <a:extLst>
              <a:ext uri="{FF2B5EF4-FFF2-40B4-BE49-F238E27FC236}">
                <a16:creationId xmlns:a16="http://schemas.microsoft.com/office/drawing/2014/main" id="{55D81F8F-E338-65FB-E1F7-25974BA70840}"/>
              </a:ext>
            </a:extLst>
          </p:cNvPr>
          <p:cNvSpPr/>
          <p:nvPr/>
        </p:nvSpPr>
        <p:spPr>
          <a:xfrm>
            <a:off x="6791173" y="2370004"/>
            <a:ext cx="1446051" cy="318480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52738A"/>
                </a:solidFill>
                <a:latin typeface="Avenir Book" panose="02000503020000020003" pitchFamily="2" charset="0"/>
              </a:rPr>
              <a:t>Flash Die</a:t>
            </a:r>
          </a:p>
        </p:txBody>
      </p:sp>
      <p:sp>
        <p:nvSpPr>
          <p:cNvPr id="209" name="Google Shape;34;p1">
            <a:extLst>
              <a:ext uri="{FF2B5EF4-FFF2-40B4-BE49-F238E27FC236}">
                <a16:creationId xmlns:a16="http://schemas.microsoft.com/office/drawing/2014/main" id="{AD72503F-E574-8DEA-9B9F-EF8E7B97F4D4}"/>
              </a:ext>
            </a:extLst>
          </p:cNvPr>
          <p:cNvSpPr/>
          <p:nvPr/>
        </p:nvSpPr>
        <p:spPr>
          <a:xfrm>
            <a:off x="6886212" y="4196270"/>
            <a:ext cx="1388460" cy="782282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3B444A"/>
              </a:solidFill>
              <a:latin typeface="Avenir Book" panose="02000503020000020003" pitchFamily="2" charset="0"/>
            </a:endParaRPr>
          </a:p>
        </p:txBody>
      </p:sp>
      <p:sp>
        <p:nvSpPr>
          <p:cNvPr id="169" name="Google Shape;21;p1">
            <a:extLst>
              <a:ext uri="{FF2B5EF4-FFF2-40B4-BE49-F238E27FC236}">
                <a16:creationId xmlns:a16="http://schemas.microsoft.com/office/drawing/2014/main" id="{98669A70-3CC4-EE39-3219-CC109CF581A5}"/>
              </a:ext>
            </a:extLst>
          </p:cNvPr>
          <p:cNvSpPr/>
          <p:nvPr/>
        </p:nvSpPr>
        <p:spPr>
          <a:xfrm>
            <a:off x="5459448" y="4280657"/>
            <a:ext cx="1188888" cy="307435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1830178-C9FE-91CE-1AD8-8087CDDE9330}"/>
              </a:ext>
            </a:extLst>
          </p:cNvPr>
          <p:cNvSpPr txBox="1"/>
          <p:nvPr/>
        </p:nvSpPr>
        <p:spPr>
          <a:xfrm>
            <a:off x="5526321" y="4594435"/>
            <a:ext cx="108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DFE3"/>
                </a:solidFill>
                <a:latin typeface="Avenir Book" panose="02000503020000020003" pitchFamily="2" charset="0"/>
              </a:rPr>
              <a:t>Plane #0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6687D7E-9ED4-1E5E-A082-11433E0E34BF}"/>
              </a:ext>
            </a:extLst>
          </p:cNvPr>
          <p:cNvSpPr txBox="1"/>
          <p:nvPr/>
        </p:nvSpPr>
        <p:spPr>
          <a:xfrm>
            <a:off x="7021016" y="4594435"/>
            <a:ext cx="108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DFE3"/>
                </a:solidFill>
                <a:latin typeface="Avenir Book" panose="02000503020000020003" pitchFamily="2" charset="0"/>
              </a:rPr>
              <a:t>Plane #1</a:t>
            </a:r>
          </a:p>
        </p:txBody>
      </p:sp>
      <p:sp>
        <p:nvSpPr>
          <p:cNvPr id="174" name="Google Shape;34;p1">
            <a:extLst>
              <a:ext uri="{FF2B5EF4-FFF2-40B4-BE49-F238E27FC236}">
                <a16:creationId xmlns:a16="http://schemas.microsoft.com/office/drawing/2014/main" id="{E166FF51-E7AA-2638-E2D4-2291AB439063}"/>
              </a:ext>
            </a:extLst>
          </p:cNvPr>
          <p:cNvSpPr/>
          <p:nvPr/>
        </p:nvSpPr>
        <p:spPr>
          <a:xfrm>
            <a:off x="5359763" y="5053141"/>
            <a:ext cx="1380030" cy="49486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 Buffer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175" name="Google Shape;34;p1">
            <a:extLst>
              <a:ext uri="{FF2B5EF4-FFF2-40B4-BE49-F238E27FC236}">
                <a16:creationId xmlns:a16="http://schemas.microsoft.com/office/drawing/2014/main" id="{57378FA4-6396-63F2-D6A1-4F7FA09C59E9}"/>
              </a:ext>
            </a:extLst>
          </p:cNvPr>
          <p:cNvSpPr/>
          <p:nvPr/>
        </p:nvSpPr>
        <p:spPr>
          <a:xfrm>
            <a:off x="6894642" y="5053141"/>
            <a:ext cx="1380030" cy="494861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3F57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 Buffer</a:t>
            </a: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176" name="Google Shape;34;p1">
            <a:extLst>
              <a:ext uri="{FF2B5EF4-FFF2-40B4-BE49-F238E27FC236}">
                <a16:creationId xmlns:a16="http://schemas.microsoft.com/office/drawing/2014/main" id="{9559B867-4351-EA1C-94CB-80C23663469C}"/>
              </a:ext>
            </a:extLst>
          </p:cNvPr>
          <p:cNvSpPr/>
          <p:nvPr/>
        </p:nvSpPr>
        <p:spPr>
          <a:xfrm>
            <a:off x="5368593" y="5643840"/>
            <a:ext cx="2906079" cy="520185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  <a:t>Peripheral Logic</a:t>
            </a:r>
          </a:p>
        </p:txBody>
      </p:sp>
      <p:sp>
        <p:nvSpPr>
          <p:cNvPr id="177" name="Google Shape;21;p1">
            <a:extLst>
              <a:ext uri="{FF2B5EF4-FFF2-40B4-BE49-F238E27FC236}">
                <a16:creationId xmlns:a16="http://schemas.microsoft.com/office/drawing/2014/main" id="{A7CCE7DD-5A7D-1322-84EE-E72A4374DB4E}"/>
              </a:ext>
            </a:extLst>
          </p:cNvPr>
          <p:cNvSpPr/>
          <p:nvPr/>
        </p:nvSpPr>
        <p:spPr>
          <a:xfrm>
            <a:off x="6985998" y="4287000"/>
            <a:ext cx="1188888" cy="307435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000000"/>
                </a:solidFill>
                <a:latin typeface="Avenir Book" panose="02000503020000020003" pitchFamily="2" charset="0"/>
                <a:ea typeface="+mj-ea"/>
                <a:cs typeface="Belleza"/>
                <a:sym typeface="Belleza"/>
              </a:rPr>
              <a:t>Page</a:t>
            </a:r>
          </a:p>
        </p:txBody>
      </p:sp>
      <p:sp>
        <p:nvSpPr>
          <p:cNvPr id="179" name="Google Shape;34;p1">
            <a:extLst>
              <a:ext uri="{FF2B5EF4-FFF2-40B4-BE49-F238E27FC236}">
                <a16:creationId xmlns:a16="http://schemas.microsoft.com/office/drawing/2014/main" id="{BBDDEF80-3616-6E95-B3CE-BA5C45B7DABC}"/>
              </a:ext>
            </a:extLst>
          </p:cNvPr>
          <p:cNvSpPr/>
          <p:nvPr/>
        </p:nvSpPr>
        <p:spPr>
          <a:xfrm>
            <a:off x="534873" y="3820349"/>
            <a:ext cx="4313421" cy="528970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796A5C"/>
              </a:solidFill>
              <a:latin typeface="Avenir Book" panose="02000503020000020003" pitchFamily="2" charset="0"/>
            </a:endParaRPr>
          </a:p>
        </p:txBody>
      </p:sp>
      <p:sp>
        <p:nvSpPr>
          <p:cNvPr id="180" name="Google Shape;34;p1">
            <a:extLst>
              <a:ext uri="{FF2B5EF4-FFF2-40B4-BE49-F238E27FC236}">
                <a16:creationId xmlns:a16="http://schemas.microsoft.com/office/drawing/2014/main" id="{F1F5A478-917D-82EC-F9BE-3A3AEAE804D2}"/>
              </a:ext>
            </a:extLst>
          </p:cNvPr>
          <p:cNvSpPr/>
          <p:nvPr/>
        </p:nvSpPr>
        <p:spPr>
          <a:xfrm>
            <a:off x="620005" y="3892140"/>
            <a:ext cx="2379754" cy="378207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  <a:t>User Data</a:t>
            </a:r>
            <a:endParaRPr lang="en-US" sz="1800" dirty="0">
              <a:solidFill>
                <a:srgbClr val="737373"/>
              </a:solidFill>
              <a:latin typeface="Avenir Book" panose="02000503020000020003" pitchFamily="2" charset="0"/>
            </a:endParaRPr>
          </a:p>
        </p:txBody>
      </p:sp>
      <p:sp>
        <p:nvSpPr>
          <p:cNvPr id="182" name="Google Shape;34;p1">
            <a:extLst>
              <a:ext uri="{FF2B5EF4-FFF2-40B4-BE49-F238E27FC236}">
                <a16:creationId xmlns:a16="http://schemas.microsoft.com/office/drawing/2014/main" id="{D759F2AE-69B9-8686-B6CF-CD88B204F12F}"/>
              </a:ext>
            </a:extLst>
          </p:cNvPr>
          <p:cNvSpPr/>
          <p:nvPr/>
        </p:nvSpPr>
        <p:spPr>
          <a:xfrm>
            <a:off x="570226" y="4662914"/>
            <a:ext cx="4278068" cy="746032"/>
          </a:xfrm>
          <a:prstGeom prst="rect">
            <a:avLst/>
          </a:prstGeom>
          <a:solidFill>
            <a:srgbClr val="59ADC4"/>
          </a:solidFill>
          <a:ln w="28575" cap="flat" cmpd="sng">
            <a:solidFill>
              <a:srgbClr val="293F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2B80BB9-6CDD-8A06-73C6-A18CCC83AABD}"/>
              </a:ext>
            </a:extLst>
          </p:cNvPr>
          <p:cNvCxnSpPr>
            <a:cxnSpLocks/>
          </p:cNvCxnSpPr>
          <p:nvPr/>
        </p:nvCxnSpPr>
        <p:spPr>
          <a:xfrm>
            <a:off x="4848294" y="3834624"/>
            <a:ext cx="611154" cy="462050"/>
          </a:xfrm>
          <a:prstGeom prst="line">
            <a:avLst/>
          </a:prstGeom>
          <a:ln w="28575">
            <a:solidFill>
              <a:srgbClr val="796A5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362BB68F-9D40-61A7-5ED2-FCF67EF8E8C8}"/>
              </a:ext>
            </a:extLst>
          </p:cNvPr>
          <p:cNvCxnSpPr>
            <a:cxnSpLocks/>
          </p:cNvCxnSpPr>
          <p:nvPr/>
        </p:nvCxnSpPr>
        <p:spPr>
          <a:xfrm>
            <a:off x="4848294" y="4356929"/>
            <a:ext cx="611154" cy="222721"/>
          </a:xfrm>
          <a:prstGeom prst="line">
            <a:avLst/>
          </a:prstGeom>
          <a:ln w="28575">
            <a:solidFill>
              <a:srgbClr val="796A5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Google Shape;34;p1">
            <a:extLst>
              <a:ext uri="{FF2B5EF4-FFF2-40B4-BE49-F238E27FC236}">
                <a16:creationId xmlns:a16="http://schemas.microsoft.com/office/drawing/2014/main" id="{FFB3DCF5-E2F1-A3A5-6DD6-4E0C2EEA4BD9}"/>
              </a:ext>
            </a:extLst>
          </p:cNvPr>
          <p:cNvSpPr/>
          <p:nvPr/>
        </p:nvSpPr>
        <p:spPr>
          <a:xfrm>
            <a:off x="655357" y="4762506"/>
            <a:ext cx="1417883" cy="556636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  <a:t>Sensing</a:t>
            </a:r>
            <a:b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</a:br>
            <a: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  <a:t>Buffer</a:t>
            </a:r>
            <a:endParaRPr lang="en-US" sz="1800" dirty="0">
              <a:solidFill>
                <a:srgbClr val="737373"/>
              </a:solidFill>
              <a:latin typeface="Avenir Book" panose="02000503020000020003" pitchFamily="2" charset="0"/>
            </a:endParaRPr>
          </a:p>
        </p:txBody>
      </p:sp>
      <p:sp>
        <p:nvSpPr>
          <p:cNvPr id="190" name="Google Shape;34;p1">
            <a:extLst>
              <a:ext uri="{FF2B5EF4-FFF2-40B4-BE49-F238E27FC236}">
                <a16:creationId xmlns:a16="http://schemas.microsoft.com/office/drawing/2014/main" id="{7112446C-0A60-2FF5-675B-1DC7948D9925}"/>
              </a:ext>
            </a:extLst>
          </p:cNvPr>
          <p:cNvSpPr/>
          <p:nvPr/>
        </p:nvSpPr>
        <p:spPr>
          <a:xfrm>
            <a:off x="2073240" y="4762506"/>
            <a:ext cx="1549277" cy="556636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  <a:t>Cache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37373"/>
                </a:solidFill>
                <a:latin typeface="Avenir Book" panose="02000503020000020003" pitchFamily="2" charset="0"/>
              </a:rPr>
              <a:t>Buffer</a:t>
            </a:r>
            <a:endParaRPr lang="en-US" sz="1800" dirty="0">
              <a:solidFill>
                <a:srgbClr val="737373"/>
              </a:solidFill>
              <a:latin typeface="Avenir Book" panose="02000503020000020003" pitchFamily="2" charset="0"/>
            </a:endParaRPr>
          </a:p>
        </p:txBody>
      </p:sp>
      <p:sp>
        <p:nvSpPr>
          <p:cNvPr id="191" name="Google Shape;34;p1">
            <a:extLst>
              <a:ext uri="{FF2B5EF4-FFF2-40B4-BE49-F238E27FC236}">
                <a16:creationId xmlns:a16="http://schemas.microsoft.com/office/drawing/2014/main" id="{E617912B-ED41-64F8-8ACD-BA5A03DB0E0A}"/>
              </a:ext>
            </a:extLst>
          </p:cNvPr>
          <p:cNvSpPr/>
          <p:nvPr/>
        </p:nvSpPr>
        <p:spPr>
          <a:xfrm>
            <a:off x="3622517" y="4762506"/>
            <a:ext cx="1150819" cy="556636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  <a:t>Data</a:t>
            </a:r>
            <a:b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</a:br>
            <a: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  <a:t>Buffer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BB9A69AE-9D9B-4C6C-2008-F53AEC706C28}"/>
              </a:ext>
            </a:extLst>
          </p:cNvPr>
          <p:cNvCxnSpPr>
            <a:cxnSpLocks/>
          </p:cNvCxnSpPr>
          <p:nvPr/>
        </p:nvCxnSpPr>
        <p:spPr>
          <a:xfrm>
            <a:off x="4848294" y="5408946"/>
            <a:ext cx="506921" cy="139056"/>
          </a:xfrm>
          <a:prstGeom prst="line">
            <a:avLst/>
          </a:prstGeom>
          <a:ln w="28575">
            <a:solidFill>
              <a:srgbClr val="293F5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056E640-C254-FEDE-90C6-3BE1402F4FCC}"/>
              </a:ext>
            </a:extLst>
          </p:cNvPr>
          <p:cNvCxnSpPr>
            <a:cxnSpLocks/>
          </p:cNvCxnSpPr>
          <p:nvPr/>
        </p:nvCxnSpPr>
        <p:spPr>
          <a:xfrm>
            <a:off x="4848294" y="4662914"/>
            <a:ext cx="520299" cy="390227"/>
          </a:xfrm>
          <a:prstGeom prst="line">
            <a:avLst/>
          </a:prstGeom>
          <a:ln w="28575">
            <a:solidFill>
              <a:srgbClr val="293F5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Google Shape;34;p1">
            <a:extLst>
              <a:ext uri="{FF2B5EF4-FFF2-40B4-BE49-F238E27FC236}">
                <a16:creationId xmlns:a16="http://schemas.microsoft.com/office/drawing/2014/main" id="{050E410D-B6A2-3D18-B013-58B8BE98927F}"/>
              </a:ext>
            </a:extLst>
          </p:cNvPr>
          <p:cNvSpPr/>
          <p:nvPr/>
        </p:nvSpPr>
        <p:spPr>
          <a:xfrm>
            <a:off x="570226" y="5616053"/>
            <a:ext cx="4278068" cy="746032"/>
          </a:xfrm>
          <a:prstGeom prst="rect">
            <a:avLst/>
          </a:prstGeom>
          <a:solidFill>
            <a:srgbClr val="DEE0E4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293F57"/>
              </a:solidFill>
              <a:latin typeface="Avenir Book" panose="02000503020000020003" pitchFamily="2" charset="0"/>
            </a:endParaRPr>
          </a:p>
        </p:txBody>
      </p:sp>
      <p:sp>
        <p:nvSpPr>
          <p:cNvPr id="207" name="Google Shape;34;p1">
            <a:extLst>
              <a:ext uri="{FF2B5EF4-FFF2-40B4-BE49-F238E27FC236}">
                <a16:creationId xmlns:a16="http://schemas.microsoft.com/office/drawing/2014/main" id="{556F5B7B-0598-9A99-6E16-2F6AD0B87A8D}"/>
              </a:ext>
            </a:extLst>
          </p:cNvPr>
          <p:cNvSpPr/>
          <p:nvPr/>
        </p:nvSpPr>
        <p:spPr>
          <a:xfrm>
            <a:off x="2999759" y="3892140"/>
            <a:ext cx="1773578" cy="378207"/>
          </a:xfrm>
          <a:prstGeom prst="rect">
            <a:avLst/>
          </a:prstGeom>
          <a:solidFill>
            <a:srgbClr val="879198"/>
          </a:solidFill>
          <a:ln w="28575" cap="flat" cmpd="sng">
            <a:solidFill>
              <a:srgbClr val="3B44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B444A"/>
                </a:solidFill>
                <a:latin typeface="Avenir Book" panose="02000503020000020003" pitchFamily="2" charset="0"/>
              </a:rPr>
              <a:t>Out-of-Band</a:t>
            </a:r>
          </a:p>
        </p:txBody>
      </p:sp>
      <p:sp>
        <p:nvSpPr>
          <p:cNvPr id="210" name="Google Shape;34;p1">
            <a:extLst>
              <a:ext uri="{FF2B5EF4-FFF2-40B4-BE49-F238E27FC236}">
                <a16:creationId xmlns:a16="http://schemas.microsoft.com/office/drawing/2014/main" id="{0BCA0DB4-34BA-816D-6235-18FE728954EF}"/>
              </a:ext>
            </a:extLst>
          </p:cNvPr>
          <p:cNvSpPr/>
          <p:nvPr/>
        </p:nvSpPr>
        <p:spPr>
          <a:xfrm>
            <a:off x="655357" y="5707498"/>
            <a:ext cx="2344402" cy="558219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96A5C"/>
                </a:solidFill>
                <a:latin typeface="Avenir Book" panose="02000503020000020003" pitchFamily="2" charset="0"/>
                <a:ea typeface="+mj-ea"/>
                <a:sym typeface="Belleza"/>
              </a:rPr>
              <a:t>Pass-Fail</a:t>
            </a:r>
            <a:br>
              <a:rPr lang="en-US" dirty="0">
                <a:solidFill>
                  <a:srgbClr val="796A5C"/>
                </a:solidFill>
                <a:latin typeface="Avenir Book" panose="02000503020000020003" pitchFamily="2" charset="0"/>
                <a:ea typeface="+mj-ea"/>
                <a:sym typeface="Belleza"/>
              </a:rPr>
            </a:br>
            <a:r>
              <a:rPr lang="en-US" dirty="0">
                <a:solidFill>
                  <a:srgbClr val="796A5C"/>
                </a:solidFill>
                <a:latin typeface="Avenir Book" panose="02000503020000020003" pitchFamily="2" charset="0"/>
                <a:ea typeface="+mj-ea"/>
                <a:sym typeface="Belleza"/>
              </a:rPr>
              <a:t>Checker</a:t>
            </a:r>
            <a:endParaRPr lang="en-US" sz="1800" dirty="0">
              <a:solidFill>
                <a:srgbClr val="796A5C"/>
              </a:solidFill>
              <a:latin typeface="Avenir Book" panose="02000503020000020003" pitchFamily="2" charset="0"/>
            </a:endParaRPr>
          </a:p>
        </p:txBody>
      </p:sp>
      <p:sp>
        <p:nvSpPr>
          <p:cNvPr id="211" name="Google Shape;34;p1">
            <a:extLst>
              <a:ext uri="{FF2B5EF4-FFF2-40B4-BE49-F238E27FC236}">
                <a16:creationId xmlns:a16="http://schemas.microsoft.com/office/drawing/2014/main" id="{F6A16E06-D796-852E-70EC-39BCDC936A65}"/>
              </a:ext>
            </a:extLst>
          </p:cNvPr>
          <p:cNvSpPr/>
          <p:nvPr/>
        </p:nvSpPr>
        <p:spPr>
          <a:xfrm>
            <a:off x="2999758" y="5707497"/>
            <a:ext cx="1767585" cy="558220"/>
          </a:xfrm>
          <a:prstGeom prst="rect">
            <a:avLst/>
          </a:prstGeom>
          <a:solidFill>
            <a:srgbClr val="E1D5C8"/>
          </a:solidFill>
          <a:ln w="28575" cap="flat" cmpd="sng">
            <a:solidFill>
              <a:srgbClr val="796A5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96A5C"/>
                </a:solidFill>
                <a:latin typeface="Avenir Book" panose="02000503020000020003" pitchFamily="2" charset="0"/>
                <a:ea typeface="+mj-ea"/>
                <a:sym typeface="Belleza"/>
              </a:rPr>
              <a:t>Fail-Bit</a:t>
            </a:r>
            <a:br>
              <a:rPr lang="en-US" dirty="0">
                <a:solidFill>
                  <a:srgbClr val="796A5C"/>
                </a:solidFill>
                <a:latin typeface="Avenir Book" panose="02000503020000020003" pitchFamily="2" charset="0"/>
                <a:ea typeface="+mj-ea"/>
                <a:sym typeface="Belleza"/>
              </a:rPr>
            </a:br>
            <a:r>
              <a:rPr lang="en-US" dirty="0">
                <a:solidFill>
                  <a:srgbClr val="796A5C"/>
                </a:solidFill>
                <a:latin typeface="Avenir Book" panose="02000503020000020003" pitchFamily="2" charset="0"/>
                <a:ea typeface="+mj-ea"/>
                <a:sym typeface="Belleza"/>
              </a:rPr>
              <a:t>Counter</a:t>
            </a:r>
            <a:endParaRPr lang="en-US" sz="1800" dirty="0">
              <a:solidFill>
                <a:srgbClr val="796A5C"/>
              </a:solidFill>
              <a:latin typeface="Avenir Book" panose="02000503020000020003" pitchFamily="2" charset="0"/>
            </a:endParaRP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6CDAC5A-A7B8-DA19-E923-868DE9A00F1C}"/>
              </a:ext>
            </a:extLst>
          </p:cNvPr>
          <p:cNvCxnSpPr>
            <a:cxnSpLocks/>
          </p:cNvCxnSpPr>
          <p:nvPr/>
        </p:nvCxnSpPr>
        <p:spPr>
          <a:xfrm flipV="1">
            <a:off x="4848294" y="6147266"/>
            <a:ext cx="520299" cy="204298"/>
          </a:xfrm>
          <a:prstGeom prst="line">
            <a:avLst/>
          </a:prstGeom>
          <a:ln w="28575">
            <a:solidFill>
              <a:srgbClr val="73737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6A4B5920-BA23-F780-DDE2-DDD91FD5A22B}"/>
              </a:ext>
            </a:extLst>
          </p:cNvPr>
          <p:cNvCxnSpPr>
            <a:cxnSpLocks/>
          </p:cNvCxnSpPr>
          <p:nvPr/>
        </p:nvCxnSpPr>
        <p:spPr>
          <a:xfrm>
            <a:off x="4848294" y="5616053"/>
            <a:ext cx="511469" cy="27787"/>
          </a:xfrm>
          <a:prstGeom prst="line">
            <a:avLst/>
          </a:prstGeom>
          <a:ln w="28575">
            <a:solidFill>
              <a:srgbClr val="73737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>
            <a:extLst>
              <a:ext uri="{FF2B5EF4-FFF2-40B4-BE49-F238E27FC236}">
                <a16:creationId xmlns:a16="http://schemas.microsoft.com/office/drawing/2014/main" id="{095BCA7F-A086-FEEA-8C71-27AB4C975E4E}"/>
              </a:ext>
            </a:extLst>
          </p:cNvPr>
          <p:cNvSpPr/>
          <p:nvPr/>
        </p:nvSpPr>
        <p:spPr>
          <a:xfrm>
            <a:off x="5231814" y="3559362"/>
            <a:ext cx="850806" cy="50428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47F2218-7F86-EC6A-3105-94EA2ECF374B}"/>
              </a:ext>
            </a:extLst>
          </p:cNvPr>
          <p:cNvCxnSpPr>
            <a:cxnSpLocks/>
          </p:cNvCxnSpPr>
          <p:nvPr/>
        </p:nvCxnSpPr>
        <p:spPr>
          <a:xfrm flipV="1">
            <a:off x="5239844" y="3300068"/>
            <a:ext cx="1554157" cy="783896"/>
          </a:xfrm>
          <a:prstGeom prst="line">
            <a:avLst/>
          </a:prstGeom>
          <a:ln w="28575">
            <a:solidFill>
              <a:srgbClr val="5273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1B88A6F-A046-E0AB-490C-73CDA52C484D}"/>
              </a:ext>
            </a:extLst>
          </p:cNvPr>
          <p:cNvCxnSpPr>
            <a:cxnSpLocks/>
          </p:cNvCxnSpPr>
          <p:nvPr/>
        </p:nvCxnSpPr>
        <p:spPr>
          <a:xfrm flipH="1" flipV="1">
            <a:off x="8240052" y="3296912"/>
            <a:ext cx="136308" cy="787052"/>
          </a:xfrm>
          <a:prstGeom prst="line">
            <a:avLst/>
          </a:prstGeom>
          <a:ln w="28575">
            <a:solidFill>
              <a:srgbClr val="5273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62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BD133-30F8-B048-8D59-B3CA7C237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40DEDD-2611-60B7-0BA0-59BCEAF1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95"/>
            <a:ext cx="9144000" cy="871671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REIS: In-Storage ANNS Engine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5CA2E01-C86B-4497-F331-9F6A895F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60630E-D333-4DFD-A1BB-91BE4CAB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+mj-lt"/>
              </a:rPr>
              <a:t>41</a:t>
            </a:fld>
            <a:endParaRPr lang="en-US" dirty="0"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63F645-7CEC-327B-347A-337EB2D34592}"/>
              </a:ext>
            </a:extLst>
          </p:cNvPr>
          <p:cNvGrpSpPr/>
          <p:nvPr/>
        </p:nvGrpSpPr>
        <p:grpSpPr>
          <a:xfrm>
            <a:off x="4848294" y="3969979"/>
            <a:ext cx="3528066" cy="2342229"/>
            <a:chOff x="4848294" y="3969979"/>
            <a:chExt cx="3528066" cy="2342229"/>
          </a:xfrm>
        </p:grpSpPr>
        <p:sp>
          <p:nvSpPr>
            <p:cNvPr id="156" name="Google Shape;34;p1">
              <a:extLst>
                <a:ext uri="{FF2B5EF4-FFF2-40B4-BE49-F238E27FC236}">
                  <a16:creationId xmlns:a16="http://schemas.microsoft.com/office/drawing/2014/main" id="{1698408C-8437-37AF-E2EB-6FA5F6A8C8AD}"/>
                </a:ext>
              </a:extLst>
            </p:cNvPr>
            <p:cNvSpPr/>
            <p:nvPr/>
          </p:nvSpPr>
          <p:spPr>
            <a:xfrm>
              <a:off x="5239844" y="4083965"/>
              <a:ext cx="3136516" cy="2193010"/>
            </a:xfrm>
            <a:prstGeom prst="rect">
              <a:avLst/>
            </a:prstGeom>
            <a:solidFill>
              <a:srgbClr val="C3E0E9"/>
            </a:solidFill>
            <a:ln w="28575" cap="flat" cmpd="sng">
              <a:solidFill>
                <a:srgbClr val="5273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rgbClr val="52738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08" name="Google Shape;34;p1">
              <a:extLst>
                <a:ext uri="{FF2B5EF4-FFF2-40B4-BE49-F238E27FC236}">
                  <a16:creationId xmlns:a16="http://schemas.microsoft.com/office/drawing/2014/main" id="{7102C849-9159-F780-2B93-B9AFF0A6F246}"/>
                </a:ext>
              </a:extLst>
            </p:cNvPr>
            <p:cNvSpPr/>
            <p:nvPr/>
          </p:nvSpPr>
          <p:spPr>
            <a:xfrm>
              <a:off x="5351333" y="4196270"/>
              <a:ext cx="1388460" cy="782282"/>
            </a:xfrm>
            <a:prstGeom prst="rect">
              <a:avLst/>
            </a:prstGeom>
            <a:solidFill>
              <a:srgbClr val="879198"/>
            </a:solidFill>
            <a:ln w="28575" cap="flat" cmpd="sng">
              <a:solidFill>
                <a:srgbClr val="3B444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rgbClr val="3B444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09" name="Google Shape;34;p1">
              <a:extLst>
                <a:ext uri="{FF2B5EF4-FFF2-40B4-BE49-F238E27FC236}">
                  <a16:creationId xmlns:a16="http://schemas.microsoft.com/office/drawing/2014/main" id="{E2356580-0FDF-7BD9-00E6-00D6BC499F79}"/>
                </a:ext>
              </a:extLst>
            </p:cNvPr>
            <p:cNvSpPr/>
            <p:nvPr/>
          </p:nvSpPr>
          <p:spPr>
            <a:xfrm>
              <a:off x="6886212" y="4196270"/>
              <a:ext cx="1388460" cy="782282"/>
            </a:xfrm>
            <a:prstGeom prst="rect">
              <a:avLst/>
            </a:prstGeom>
            <a:solidFill>
              <a:srgbClr val="879198"/>
            </a:solidFill>
            <a:ln w="28575" cap="flat" cmpd="sng">
              <a:solidFill>
                <a:srgbClr val="3B444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rgbClr val="3B444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69" name="Google Shape;21;p1">
              <a:extLst>
                <a:ext uri="{FF2B5EF4-FFF2-40B4-BE49-F238E27FC236}">
                  <a16:creationId xmlns:a16="http://schemas.microsoft.com/office/drawing/2014/main" id="{5C6C0396-DA39-311B-5BB0-D69C80F07DD0}"/>
                </a:ext>
              </a:extLst>
            </p:cNvPr>
            <p:cNvSpPr/>
            <p:nvPr/>
          </p:nvSpPr>
          <p:spPr>
            <a:xfrm>
              <a:off x="5459448" y="4280657"/>
              <a:ext cx="1188888" cy="30743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 dirty="0">
                  <a:solidFill>
                    <a:srgbClr val="000000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D15DD752-B233-520C-0B15-1B20CE222842}"/>
                </a:ext>
              </a:extLst>
            </p:cNvPr>
            <p:cNvSpPr txBox="1"/>
            <p:nvPr/>
          </p:nvSpPr>
          <p:spPr>
            <a:xfrm>
              <a:off x="5526321" y="4594435"/>
              <a:ext cx="108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EDFE3"/>
                  </a:solidFill>
                  <a:latin typeface="Avenir Book" panose="02000503020000020003" pitchFamily="2" charset="0"/>
                </a:rPr>
                <a:t>Plane #0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9A079CDA-E2DE-E9D5-8F2C-613D23CE8641}"/>
                </a:ext>
              </a:extLst>
            </p:cNvPr>
            <p:cNvSpPr txBox="1"/>
            <p:nvPr/>
          </p:nvSpPr>
          <p:spPr>
            <a:xfrm>
              <a:off x="7021016" y="4594435"/>
              <a:ext cx="108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EDFE3"/>
                  </a:solidFill>
                  <a:latin typeface="Avenir Book" panose="02000503020000020003" pitchFamily="2" charset="0"/>
                </a:rPr>
                <a:t>Plane #1</a:t>
              </a:r>
            </a:p>
          </p:txBody>
        </p:sp>
        <p:sp>
          <p:nvSpPr>
            <p:cNvPr id="174" name="Google Shape;34;p1">
              <a:extLst>
                <a:ext uri="{FF2B5EF4-FFF2-40B4-BE49-F238E27FC236}">
                  <a16:creationId xmlns:a16="http://schemas.microsoft.com/office/drawing/2014/main" id="{0A657A9F-8363-F32D-13F0-5123650535FC}"/>
                </a:ext>
              </a:extLst>
            </p:cNvPr>
            <p:cNvSpPr/>
            <p:nvPr/>
          </p:nvSpPr>
          <p:spPr>
            <a:xfrm>
              <a:off x="5359763" y="5053141"/>
              <a:ext cx="1380030" cy="49486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 Buffer</a:t>
              </a: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75" name="Google Shape;34;p1">
              <a:extLst>
                <a:ext uri="{FF2B5EF4-FFF2-40B4-BE49-F238E27FC236}">
                  <a16:creationId xmlns:a16="http://schemas.microsoft.com/office/drawing/2014/main" id="{6D760AB4-F10C-A531-0EE7-BC0935DEA293}"/>
                </a:ext>
              </a:extLst>
            </p:cNvPr>
            <p:cNvSpPr/>
            <p:nvPr/>
          </p:nvSpPr>
          <p:spPr>
            <a:xfrm>
              <a:off x="6894642" y="5053141"/>
              <a:ext cx="1380030" cy="49486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 Buffer</a:t>
              </a: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76" name="Google Shape;34;p1">
              <a:extLst>
                <a:ext uri="{FF2B5EF4-FFF2-40B4-BE49-F238E27FC236}">
                  <a16:creationId xmlns:a16="http://schemas.microsoft.com/office/drawing/2014/main" id="{9C6E8AD0-9E17-0380-BD44-7375D8D64890}"/>
                </a:ext>
              </a:extLst>
            </p:cNvPr>
            <p:cNvSpPr/>
            <p:nvPr/>
          </p:nvSpPr>
          <p:spPr>
            <a:xfrm>
              <a:off x="5368593" y="5643840"/>
              <a:ext cx="2906079" cy="520185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Peripheral Logic</a:t>
              </a:r>
            </a:p>
          </p:txBody>
        </p:sp>
        <p:sp>
          <p:nvSpPr>
            <p:cNvPr id="177" name="Google Shape;21;p1">
              <a:extLst>
                <a:ext uri="{FF2B5EF4-FFF2-40B4-BE49-F238E27FC236}">
                  <a16:creationId xmlns:a16="http://schemas.microsoft.com/office/drawing/2014/main" id="{C2E2ED36-B74D-E7C0-72CF-484AC83BB772}"/>
                </a:ext>
              </a:extLst>
            </p:cNvPr>
            <p:cNvSpPr/>
            <p:nvPr/>
          </p:nvSpPr>
          <p:spPr>
            <a:xfrm>
              <a:off x="6985998" y="4287000"/>
              <a:ext cx="1188888" cy="307435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 dirty="0">
                  <a:solidFill>
                    <a:srgbClr val="000000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Page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A939EEB-6443-16BC-CF5E-33EC1BD285A0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94" y="3969979"/>
              <a:ext cx="611154" cy="326695"/>
            </a:xfrm>
            <a:prstGeom prst="line">
              <a:avLst/>
            </a:prstGeom>
            <a:ln w="28575">
              <a:solidFill>
                <a:srgbClr val="796A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EB8E03E-E8FC-C110-76AB-864033393996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94" y="4498949"/>
              <a:ext cx="611154" cy="80701"/>
            </a:xfrm>
            <a:prstGeom prst="line">
              <a:avLst/>
            </a:prstGeom>
            <a:ln w="28575">
              <a:solidFill>
                <a:srgbClr val="796A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0FB2997-8BF7-8BAE-54C9-3D905D0E6E16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94" y="5408946"/>
              <a:ext cx="506921" cy="139056"/>
            </a:xfrm>
            <a:prstGeom prst="line">
              <a:avLst/>
            </a:prstGeom>
            <a:ln w="28575">
              <a:solidFill>
                <a:srgbClr val="293F5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4DE70EF8-9F66-EF45-0197-E8BF4278D3C0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94" y="4662914"/>
              <a:ext cx="520299" cy="390227"/>
            </a:xfrm>
            <a:prstGeom prst="line">
              <a:avLst/>
            </a:prstGeom>
            <a:ln w="28575">
              <a:solidFill>
                <a:srgbClr val="293F5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74BBAAB-5EA8-7CA1-FEA3-26D486D520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8294" y="6147266"/>
              <a:ext cx="520299" cy="164942"/>
            </a:xfrm>
            <a:prstGeom prst="line">
              <a:avLst/>
            </a:prstGeom>
            <a:ln w="28575">
              <a:solidFill>
                <a:srgbClr val="73737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FF75C084-2DF4-F3F9-9EBC-4F15731CC1E9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94" y="5566176"/>
              <a:ext cx="511469" cy="77664"/>
            </a:xfrm>
            <a:prstGeom prst="line">
              <a:avLst/>
            </a:prstGeom>
            <a:ln w="28575">
              <a:solidFill>
                <a:srgbClr val="73737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1C5FFACE-BDBC-D935-B517-44C16F8D4186}"/>
              </a:ext>
            </a:extLst>
          </p:cNvPr>
          <p:cNvCxnSpPr>
            <a:cxnSpLocks/>
          </p:cNvCxnSpPr>
          <p:nvPr/>
        </p:nvCxnSpPr>
        <p:spPr>
          <a:xfrm flipV="1">
            <a:off x="5249645" y="3578700"/>
            <a:ext cx="1558457" cy="502700"/>
          </a:xfrm>
          <a:prstGeom prst="line">
            <a:avLst/>
          </a:prstGeom>
          <a:ln w="28575">
            <a:solidFill>
              <a:srgbClr val="5273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97862C2-D9F2-D13F-3F14-1AD0E037D416}"/>
              </a:ext>
            </a:extLst>
          </p:cNvPr>
          <p:cNvCxnSpPr>
            <a:cxnSpLocks/>
          </p:cNvCxnSpPr>
          <p:nvPr/>
        </p:nvCxnSpPr>
        <p:spPr>
          <a:xfrm flipH="1" flipV="1">
            <a:off x="8237224" y="3578700"/>
            <a:ext cx="139136" cy="505265"/>
          </a:xfrm>
          <a:prstGeom prst="line">
            <a:avLst/>
          </a:prstGeom>
          <a:ln w="28575">
            <a:solidFill>
              <a:srgbClr val="5273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4952CE-48E8-F60D-6628-C68D5C3BBA04}"/>
              </a:ext>
            </a:extLst>
          </p:cNvPr>
          <p:cNvGrpSpPr/>
          <p:nvPr/>
        </p:nvGrpSpPr>
        <p:grpSpPr>
          <a:xfrm>
            <a:off x="534772" y="2118075"/>
            <a:ext cx="3168095" cy="1690441"/>
            <a:chOff x="534772" y="1713603"/>
            <a:chExt cx="3168095" cy="1802311"/>
          </a:xfrm>
        </p:grpSpPr>
        <p:sp>
          <p:nvSpPr>
            <p:cNvPr id="86" name="Google Shape;21;p1">
              <a:extLst>
                <a:ext uri="{FF2B5EF4-FFF2-40B4-BE49-F238E27FC236}">
                  <a16:creationId xmlns:a16="http://schemas.microsoft.com/office/drawing/2014/main" id="{3F86C293-C6EC-0AA5-90B0-706CC8F77707}"/>
                </a:ext>
              </a:extLst>
            </p:cNvPr>
            <p:cNvSpPr/>
            <p:nvPr/>
          </p:nvSpPr>
          <p:spPr>
            <a:xfrm>
              <a:off x="534873" y="1713603"/>
              <a:ext cx="3167994" cy="1802311"/>
            </a:xfrm>
            <a:prstGeom prst="rect">
              <a:avLst/>
            </a:prstGeom>
            <a:solidFill>
              <a:srgbClr val="879198">
                <a:alpha val="24705"/>
              </a:srgbClr>
            </a:solidFill>
            <a:ln w="28575" cap="flat" cmpd="sng">
              <a:solidFill>
                <a:srgbClr val="1D22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b="1" i="0" u="none" strike="noStrike" cap="none" dirty="0">
                <a:solidFill>
                  <a:srgbClr val="000000"/>
                </a:solidFill>
                <a:latin typeface="Belleza"/>
                <a:ea typeface="+mj-ea"/>
                <a:cs typeface="Belleza"/>
                <a:sym typeface="Belleza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490CBCD-1C2A-3991-7217-ECA6E24783B2}"/>
                </a:ext>
              </a:extLst>
            </p:cNvPr>
            <p:cNvSpPr txBox="1"/>
            <p:nvPr/>
          </p:nvSpPr>
          <p:spPr>
            <a:xfrm>
              <a:off x="534772" y="1743488"/>
              <a:ext cx="1755797" cy="34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dirty="0">
                  <a:solidFill>
                    <a:srgbClr val="1D2226"/>
                  </a:solidFill>
                  <a:latin typeface="Avenir Book" panose="02000503020000020003" pitchFamily="2" charset="0"/>
                </a:rPr>
                <a:t>SSD Controller</a:t>
              </a:r>
            </a:p>
          </p:txBody>
        </p:sp>
        <p:sp>
          <p:nvSpPr>
            <p:cNvPr id="88" name="Google Shape;34;p1">
              <a:extLst>
                <a:ext uri="{FF2B5EF4-FFF2-40B4-BE49-F238E27FC236}">
                  <a16:creationId xmlns:a16="http://schemas.microsoft.com/office/drawing/2014/main" id="{B9946D6E-CE7C-EC1F-E627-6A3DDCA5CF0D}"/>
                </a:ext>
              </a:extLst>
            </p:cNvPr>
            <p:cNvSpPr/>
            <p:nvPr/>
          </p:nvSpPr>
          <p:spPr>
            <a:xfrm>
              <a:off x="665449" y="2640155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latin typeface="Avenir Book" panose="02000503020000020003" pitchFamily="2" charset="0"/>
              </a:endParaRPr>
            </a:p>
          </p:txBody>
        </p:sp>
        <p:sp>
          <p:nvSpPr>
            <p:cNvPr id="89" name="Google Shape;34;p1">
              <a:extLst>
                <a:ext uri="{FF2B5EF4-FFF2-40B4-BE49-F238E27FC236}">
                  <a16:creationId xmlns:a16="http://schemas.microsoft.com/office/drawing/2014/main" id="{8C86DAB4-9E7B-F07D-F44F-FC46E064C770}"/>
                </a:ext>
              </a:extLst>
            </p:cNvPr>
            <p:cNvSpPr/>
            <p:nvPr/>
          </p:nvSpPr>
          <p:spPr>
            <a:xfrm>
              <a:off x="727782" y="2571291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latin typeface="Avenir Book" panose="02000503020000020003" pitchFamily="2" charset="0"/>
              </a:endParaRPr>
            </a:p>
          </p:txBody>
        </p:sp>
        <p:sp>
          <p:nvSpPr>
            <p:cNvPr id="92" name="Google Shape;34;p1">
              <a:extLst>
                <a:ext uri="{FF2B5EF4-FFF2-40B4-BE49-F238E27FC236}">
                  <a16:creationId xmlns:a16="http://schemas.microsoft.com/office/drawing/2014/main" id="{DA7D398D-93FB-441B-1607-24630E830462}"/>
                </a:ext>
              </a:extLst>
            </p:cNvPr>
            <p:cNvSpPr/>
            <p:nvPr/>
          </p:nvSpPr>
          <p:spPr>
            <a:xfrm>
              <a:off x="800206" y="2491707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latin typeface="Avenir Book" panose="02000503020000020003" pitchFamily="2" charset="0"/>
              </a:endParaRPr>
            </a:p>
          </p:txBody>
        </p:sp>
        <p:sp>
          <p:nvSpPr>
            <p:cNvPr id="93" name="Google Shape;34;p1">
              <a:extLst>
                <a:ext uri="{FF2B5EF4-FFF2-40B4-BE49-F238E27FC236}">
                  <a16:creationId xmlns:a16="http://schemas.microsoft.com/office/drawing/2014/main" id="{A75C0DF4-42BD-89C6-B614-5B11043C483D}"/>
                </a:ext>
              </a:extLst>
            </p:cNvPr>
            <p:cNvSpPr/>
            <p:nvPr/>
          </p:nvSpPr>
          <p:spPr>
            <a:xfrm>
              <a:off x="872630" y="2414490"/>
              <a:ext cx="1345458" cy="790101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Embedded</a:t>
              </a: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293F57"/>
                  </a:solidFill>
                  <a:latin typeface="Avenir Book" panose="02000503020000020003" pitchFamily="2" charset="0"/>
                  <a:ea typeface="+mj-ea"/>
                  <a:cs typeface="Belleza"/>
                  <a:sym typeface="Belleza"/>
                </a:rPr>
                <a:t>Processor</a:t>
              </a: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32CAC5C-A486-0B7D-D6F0-0505B4A3F9DD}"/>
                </a:ext>
              </a:extLst>
            </p:cNvPr>
            <p:cNvSpPr txBox="1"/>
            <p:nvPr/>
          </p:nvSpPr>
          <p:spPr>
            <a:xfrm rot="5400000">
              <a:off x="2678999" y="2500787"/>
              <a:ext cx="624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ook" panose="02000503020000020003" pitchFamily="2" charset="0"/>
                </a:rPr>
                <a:t>…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0A90E7-C4F3-B5AD-532D-96BBE200F706}"/>
              </a:ext>
            </a:extLst>
          </p:cNvPr>
          <p:cNvGrpSpPr/>
          <p:nvPr/>
        </p:nvGrpSpPr>
        <p:grpSpPr>
          <a:xfrm>
            <a:off x="2356932" y="1771051"/>
            <a:ext cx="5986862" cy="1954233"/>
            <a:chOff x="2356932" y="1771051"/>
            <a:chExt cx="5986862" cy="1954233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744EA93-B12E-96D0-CDB1-D7BD3DF7DE45}"/>
                </a:ext>
              </a:extLst>
            </p:cNvPr>
            <p:cNvCxnSpPr>
              <a:cxnSpLocks/>
            </p:cNvCxnSpPr>
            <p:nvPr/>
          </p:nvCxnSpPr>
          <p:spPr>
            <a:xfrm>
              <a:off x="6053993" y="2868883"/>
              <a:ext cx="685800" cy="856401"/>
            </a:xfrm>
            <a:prstGeom prst="line">
              <a:avLst/>
            </a:prstGeom>
            <a:ln w="28575">
              <a:solidFill>
                <a:srgbClr val="73737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9F6E6DF-BEBF-CCD4-0AE7-D7023927528B}"/>
                </a:ext>
              </a:extLst>
            </p:cNvPr>
            <p:cNvGrpSpPr/>
            <p:nvPr/>
          </p:nvGrpSpPr>
          <p:grpSpPr>
            <a:xfrm>
              <a:off x="2357033" y="3053892"/>
              <a:ext cx="3696960" cy="671392"/>
              <a:chOff x="2357033" y="2762940"/>
              <a:chExt cx="3696960" cy="67139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F896FCD-FAA8-0BC8-4B61-25D350736CFB}"/>
                  </a:ext>
                </a:extLst>
              </p:cNvPr>
              <p:cNvGrpSpPr/>
              <p:nvPr/>
            </p:nvGrpSpPr>
            <p:grpSpPr>
              <a:xfrm>
                <a:off x="3353131" y="2762940"/>
                <a:ext cx="2159920" cy="267546"/>
                <a:chOff x="4084651" y="3278633"/>
                <a:chExt cx="2159920" cy="267546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E448DD55-487F-DC64-C6EB-9A1A34345C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97297" y="3286087"/>
                  <a:ext cx="0" cy="2600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EB3D6DB-9516-A97C-CFF3-D8E768F366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84651" y="3286087"/>
                  <a:ext cx="215992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6D279DFD-BDE0-DCA8-177C-FF631AF6AA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95419" y="3286087"/>
                  <a:ext cx="0" cy="2600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33FF83C-7F23-A1A4-2ACE-496A230A9B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32893" y="3278633"/>
                  <a:ext cx="0" cy="2600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Google Shape;34;p1">
                <a:extLst>
                  <a:ext uri="{FF2B5EF4-FFF2-40B4-BE49-F238E27FC236}">
                    <a16:creationId xmlns:a16="http://schemas.microsoft.com/office/drawing/2014/main" id="{84A098EF-6783-D24A-5C02-C3F55FAB0452}"/>
                  </a:ext>
                </a:extLst>
              </p:cNvPr>
              <p:cNvSpPr/>
              <p:nvPr/>
            </p:nvSpPr>
            <p:spPr>
              <a:xfrm>
                <a:off x="2357033" y="2906766"/>
                <a:ext cx="1206889" cy="520185"/>
              </a:xfrm>
              <a:prstGeom prst="rect">
                <a:avLst/>
              </a:prstGeom>
              <a:solidFill>
                <a:srgbClr val="E1D5C8"/>
              </a:solidFill>
              <a:ln w="28575" cap="flat" cmpd="sng">
                <a:solidFill>
                  <a:srgbClr val="796A5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796A5C"/>
                    </a:solidFill>
                    <a:latin typeface="Avenir Book" panose="02000503020000020003" pitchFamily="2" charset="0"/>
                    <a:ea typeface="+mj-ea"/>
                    <a:cs typeface="Belleza"/>
                    <a:sym typeface="Belleza"/>
                  </a:rPr>
                  <a:t>Flash Controller</a:t>
                </a:r>
                <a:endParaRPr lang="en-US" sz="1800" dirty="0">
                  <a:solidFill>
                    <a:srgbClr val="796A5C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129" name="Google Shape;34;p1">
                <a:extLst>
                  <a:ext uri="{FF2B5EF4-FFF2-40B4-BE49-F238E27FC236}">
                    <a16:creationId xmlns:a16="http://schemas.microsoft.com/office/drawing/2014/main" id="{D2787121-ACF8-19FD-278D-BB487845E86E}"/>
                  </a:ext>
                </a:extLst>
              </p:cNvPr>
              <p:cNvSpPr/>
              <p:nvPr/>
            </p:nvSpPr>
            <p:spPr>
              <a:xfrm>
                <a:off x="3868244" y="2914147"/>
                <a:ext cx="814149" cy="520185"/>
              </a:xfrm>
              <a:prstGeom prst="rect">
                <a:avLst/>
              </a:prstGeom>
              <a:solidFill>
                <a:srgbClr val="DEDFE3"/>
              </a:solidFill>
              <a:ln w="28575" cap="flat" cmpd="sng">
                <a:solidFill>
                  <a:srgbClr val="73737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Flash</a:t>
                </a:r>
                <a:br>
                  <a:rPr lang="en-US" sz="1800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</a:br>
                <a:r>
                  <a:rPr lang="en-US" sz="1800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Chip</a:t>
                </a:r>
              </a:p>
            </p:txBody>
          </p:sp>
          <p:sp>
            <p:nvSpPr>
              <p:cNvPr id="131" name="Google Shape;34;p1">
                <a:extLst>
                  <a:ext uri="{FF2B5EF4-FFF2-40B4-BE49-F238E27FC236}">
                    <a16:creationId xmlns:a16="http://schemas.microsoft.com/office/drawing/2014/main" id="{10988E28-EDA4-7F0F-2333-2DF49F17BBE5}"/>
                  </a:ext>
                </a:extLst>
              </p:cNvPr>
              <p:cNvSpPr/>
              <p:nvPr/>
            </p:nvSpPr>
            <p:spPr>
              <a:xfrm>
                <a:off x="5239844" y="2914147"/>
                <a:ext cx="814149" cy="520185"/>
              </a:xfrm>
              <a:prstGeom prst="rect">
                <a:avLst/>
              </a:prstGeom>
              <a:solidFill>
                <a:srgbClr val="DEDFE3"/>
              </a:solidFill>
              <a:ln w="28575" cap="flat" cmpd="sng">
                <a:solidFill>
                  <a:srgbClr val="73737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Flash</a:t>
                </a:r>
                <a:b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</a:br>
                <a: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Chip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2617E8A-B6E6-0233-2DBF-EBB2DEF13412}"/>
                  </a:ext>
                </a:extLst>
              </p:cNvPr>
              <p:cNvSpPr txBox="1"/>
              <p:nvPr/>
            </p:nvSpPr>
            <p:spPr>
              <a:xfrm>
                <a:off x="4646472" y="2935553"/>
                <a:ext cx="624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Book" panose="02000503020000020003" pitchFamily="2" charset="0"/>
                  </a:rPr>
                  <a:t>…</a:t>
                </a:r>
              </a:p>
            </p:txBody>
          </p:sp>
        </p:grp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391ABB0-FF16-9AE4-17FC-9156415D982E}"/>
                </a:ext>
              </a:extLst>
            </p:cNvPr>
            <p:cNvCxnSpPr/>
            <p:nvPr/>
          </p:nvCxnSpPr>
          <p:spPr>
            <a:xfrm flipV="1">
              <a:off x="6053993" y="1771051"/>
              <a:ext cx="636268" cy="574015"/>
            </a:xfrm>
            <a:prstGeom prst="line">
              <a:avLst/>
            </a:prstGeom>
            <a:ln w="28575">
              <a:solidFill>
                <a:srgbClr val="73737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31228808-F5A6-379F-92A8-85DB53DCA523}"/>
                </a:ext>
              </a:extLst>
            </p:cNvPr>
            <p:cNvGrpSpPr/>
            <p:nvPr/>
          </p:nvGrpSpPr>
          <p:grpSpPr>
            <a:xfrm>
              <a:off x="2356932" y="1835652"/>
              <a:ext cx="3696960" cy="1033230"/>
              <a:chOff x="2357033" y="1554776"/>
              <a:chExt cx="3696960" cy="1033230"/>
            </a:xfrm>
          </p:grpSpPr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007C05B9-8BF6-4306-8E62-91A711D6D094}"/>
                  </a:ext>
                </a:extLst>
              </p:cNvPr>
              <p:cNvGrpSpPr/>
              <p:nvPr/>
            </p:nvGrpSpPr>
            <p:grpSpPr>
              <a:xfrm>
                <a:off x="2357033" y="1916614"/>
                <a:ext cx="3696960" cy="671392"/>
                <a:chOff x="2357033" y="1916614"/>
                <a:chExt cx="3696960" cy="671392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F9F3F4C0-8E39-9FDB-2B3D-6EACF29080CA}"/>
                    </a:ext>
                  </a:extLst>
                </p:cNvPr>
                <p:cNvGrpSpPr/>
                <p:nvPr/>
              </p:nvGrpSpPr>
              <p:grpSpPr>
                <a:xfrm>
                  <a:off x="3353131" y="1916614"/>
                  <a:ext cx="2159920" cy="267546"/>
                  <a:chOff x="4084651" y="3278633"/>
                  <a:chExt cx="2159920" cy="267546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4035BD64-F4EE-9B19-3EA8-570338E01A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97297" y="3286087"/>
                    <a:ext cx="0" cy="26009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8DC03D72-DB70-4494-3E1C-5741C2F9F1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84651" y="3286087"/>
                    <a:ext cx="215992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E395BA16-01AC-AB30-780E-8BBB818A7A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95419" y="3286087"/>
                    <a:ext cx="0" cy="26009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426EA7BB-DB8F-4395-1ECB-05EF9CD6C5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32893" y="3278633"/>
                    <a:ext cx="0" cy="26009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9" name="Google Shape;34;p1">
                  <a:extLst>
                    <a:ext uri="{FF2B5EF4-FFF2-40B4-BE49-F238E27FC236}">
                      <a16:creationId xmlns:a16="http://schemas.microsoft.com/office/drawing/2014/main" id="{C9FFCB75-9132-4D69-4397-EC65D01508D9}"/>
                    </a:ext>
                  </a:extLst>
                </p:cNvPr>
                <p:cNvSpPr/>
                <p:nvPr/>
              </p:nvSpPr>
              <p:spPr>
                <a:xfrm>
                  <a:off x="2357033" y="2060440"/>
                  <a:ext cx="1206889" cy="520185"/>
                </a:xfrm>
                <a:prstGeom prst="rect">
                  <a:avLst/>
                </a:prstGeom>
                <a:solidFill>
                  <a:srgbClr val="E1D5C8"/>
                </a:solidFill>
                <a:ln w="28575" cap="flat" cmpd="sng">
                  <a:solidFill>
                    <a:srgbClr val="796A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0000" tIns="0" rIns="91425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dirty="0">
                      <a:solidFill>
                        <a:srgbClr val="796A5C"/>
                      </a:solidFill>
                      <a:latin typeface="Avenir Book" panose="02000503020000020003" pitchFamily="2" charset="0"/>
                      <a:ea typeface="+mj-ea"/>
                      <a:cs typeface="Belleza"/>
                      <a:sym typeface="Belleza"/>
                    </a:rPr>
                    <a:t>Flash Controller</a:t>
                  </a:r>
                  <a:endParaRPr lang="en-US" sz="1800" dirty="0">
                    <a:solidFill>
                      <a:srgbClr val="796A5C"/>
                    </a:solidFill>
                    <a:latin typeface="Avenir Book" panose="02000503020000020003" pitchFamily="2" charset="0"/>
                  </a:endParaRPr>
                </a:p>
              </p:txBody>
            </p:sp>
            <p:sp>
              <p:nvSpPr>
                <p:cNvPr id="140" name="Google Shape;34;p1">
                  <a:extLst>
                    <a:ext uri="{FF2B5EF4-FFF2-40B4-BE49-F238E27FC236}">
                      <a16:creationId xmlns:a16="http://schemas.microsoft.com/office/drawing/2014/main" id="{F89F601D-190E-B62C-EE72-D4AD2706FD68}"/>
                    </a:ext>
                  </a:extLst>
                </p:cNvPr>
                <p:cNvSpPr/>
                <p:nvPr/>
              </p:nvSpPr>
              <p:spPr>
                <a:xfrm>
                  <a:off x="3868244" y="2067821"/>
                  <a:ext cx="814149" cy="520185"/>
                </a:xfrm>
                <a:prstGeom prst="rect">
                  <a:avLst/>
                </a:prstGeom>
                <a:solidFill>
                  <a:srgbClr val="DEDFE3"/>
                </a:solidFill>
                <a:ln w="28575" cap="flat" cmpd="sng">
                  <a:solidFill>
                    <a:srgbClr val="73737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0000" tIns="0" rIns="91425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dirty="0">
                      <a:solidFill>
                        <a:srgbClr val="737373"/>
                      </a:solidFill>
                      <a:latin typeface="Avenir Book" panose="02000503020000020003" pitchFamily="2" charset="0"/>
                    </a:rPr>
                    <a:t>Flash</a:t>
                  </a:r>
                  <a:br>
                    <a:rPr lang="en-US" sz="1800" dirty="0">
                      <a:solidFill>
                        <a:srgbClr val="737373"/>
                      </a:solidFill>
                      <a:latin typeface="Avenir Book" panose="02000503020000020003" pitchFamily="2" charset="0"/>
                    </a:rPr>
                  </a:br>
                  <a:r>
                    <a:rPr lang="en-US" sz="1800" dirty="0">
                      <a:solidFill>
                        <a:srgbClr val="737373"/>
                      </a:solidFill>
                      <a:latin typeface="Avenir Book" panose="02000503020000020003" pitchFamily="2" charset="0"/>
                    </a:rPr>
                    <a:t>Chip</a:t>
                  </a:r>
                </a:p>
              </p:txBody>
            </p:sp>
            <p:sp>
              <p:nvSpPr>
                <p:cNvPr id="141" name="Google Shape;34;p1">
                  <a:extLst>
                    <a:ext uri="{FF2B5EF4-FFF2-40B4-BE49-F238E27FC236}">
                      <a16:creationId xmlns:a16="http://schemas.microsoft.com/office/drawing/2014/main" id="{ACC4B6B7-010E-8775-17E8-7D1CFE0DDB51}"/>
                    </a:ext>
                  </a:extLst>
                </p:cNvPr>
                <p:cNvSpPr/>
                <p:nvPr/>
              </p:nvSpPr>
              <p:spPr>
                <a:xfrm>
                  <a:off x="5239844" y="2067821"/>
                  <a:ext cx="814149" cy="520185"/>
                </a:xfrm>
                <a:prstGeom prst="rect">
                  <a:avLst/>
                </a:prstGeom>
                <a:solidFill>
                  <a:srgbClr val="DEDFE3"/>
                </a:solidFill>
                <a:ln w="28575" cap="flat" cmpd="sng">
                  <a:solidFill>
                    <a:srgbClr val="73737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0000" tIns="0" rIns="91425" bIns="0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>
                      <a:solidFill>
                        <a:srgbClr val="737373"/>
                      </a:solidFill>
                      <a:latin typeface="Avenir Book" panose="02000503020000020003" pitchFamily="2" charset="0"/>
                    </a:rPr>
                    <a:t>Flash</a:t>
                  </a:r>
                  <a:br>
                    <a:rPr lang="en-US" dirty="0">
                      <a:solidFill>
                        <a:srgbClr val="737373"/>
                      </a:solidFill>
                      <a:latin typeface="Avenir Book" panose="02000503020000020003" pitchFamily="2" charset="0"/>
                    </a:rPr>
                  </a:br>
                  <a:r>
                    <a:rPr lang="en-US" dirty="0">
                      <a:solidFill>
                        <a:srgbClr val="737373"/>
                      </a:solidFill>
                      <a:latin typeface="Avenir Book" panose="02000503020000020003" pitchFamily="2" charset="0"/>
                    </a:rPr>
                    <a:t>Chip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23C8B6B9-3FA4-C5EF-355D-2845C67992B5}"/>
                    </a:ext>
                  </a:extLst>
                </p:cNvPr>
                <p:cNvSpPr txBox="1"/>
                <p:nvPr/>
              </p:nvSpPr>
              <p:spPr>
                <a:xfrm>
                  <a:off x="4646472" y="2089227"/>
                  <a:ext cx="6244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</a:rPr>
                    <a:t>…</a:t>
                  </a:r>
                </a:p>
              </p:txBody>
            </p:sp>
          </p:grpSp>
          <p:sp>
            <p:nvSpPr>
              <p:cNvPr id="155" name="Google Shape;45;p1">
                <a:extLst>
                  <a:ext uri="{FF2B5EF4-FFF2-40B4-BE49-F238E27FC236}">
                    <a16:creationId xmlns:a16="http://schemas.microsoft.com/office/drawing/2014/main" id="{E1B3957F-DB91-4509-4DCD-7501B58A6BE2}"/>
                  </a:ext>
                </a:extLst>
              </p:cNvPr>
              <p:cNvSpPr txBox="1"/>
              <p:nvPr/>
            </p:nvSpPr>
            <p:spPr>
              <a:xfrm>
                <a:off x="4105428" y="1554776"/>
                <a:ext cx="1072735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Avenir Book" panose="02000503020000020003" pitchFamily="2" charset="0"/>
                    <a:ea typeface="+mj-ea"/>
                    <a:cs typeface="Belleza"/>
                    <a:sym typeface="Belleza"/>
                  </a:rPr>
                  <a:t>Channel</a:t>
                </a:r>
                <a:endParaRPr lang="en-US" sz="1800" dirty="0">
                  <a:latin typeface="Avenir Book" panose="02000503020000020003" pitchFamily="2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2946AA1-D914-657C-00EF-E4FD08C996D1}"/>
                </a:ext>
              </a:extLst>
            </p:cNvPr>
            <p:cNvGrpSpPr/>
            <p:nvPr/>
          </p:nvGrpSpPr>
          <p:grpSpPr>
            <a:xfrm>
              <a:off x="6690261" y="1771051"/>
              <a:ext cx="1653533" cy="1946852"/>
              <a:chOff x="6690261" y="1480099"/>
              <a:chExt cx="1653533" cy="1946852"/>
            </a:xfrm>
          </p:grpSpPr>
          <p:sp>
            <p:nvSpPr>
              <p:cNvPr id="144" name="Google Shape;34;p1">
                <a:extLst>
                  <a:ext uri="{FF2B5EF4-FFF2-40B4-BE49-F238E27FC236}">
                    <a16:creationId xmlns:a16="http://schemas.microsoft.com/office/drawing/2014/main" id="{51F73A02-69EA-E2E2-C380-8683E0B7CE86}"/>
                  </a:ext>
                </a:extLst>
              </p:cNvPr>
              <p:cNvSpPr/>
              <p:nvPr/>
            </p:nvSpPr>
            <p:spPr>
              <a:xfrm>
                <a:off x="6690261" y="1480099"/>
                <a:ext cx="1653533" cy="1946852"/>
              </a:xfrm>
              <a:prstGeom prst="rect">
                <a:avLst/>
              </a:prstGeom>
              <a:solidFill>
                <a:srgbClr val="DEDFE3"/>
              </a:solidFill>
              <a:ln w="28575" cap="flat" cmpd="sng">
                <a:solidFill>
                  <a:srgbClr val="73737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b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</a:br>
                <a:r>
                  <a:rPr lang="en-US" dirty="0">
                    <a:solidFill>
                      <a:srgbClr val="737373"/>
                    </a:solidFill>
                    <a:latin typeface="Avenir Book" panose="02000503020000020003" pitchFamily="2" charset="0"/>
                  </a:rPr>
                  <a:t> </a:t>
                </a:r>
              </a:p>
            </p:txBody>
          </p:sp>
          <p:sp>
            <p:nvSpPr>
              <p:cNvPr id="150" name="Google Shape;34;p1">
                <a:extLst>
                  <a:ext uri="{FF2B5EF4-FFF2-40B4-BE49-F238E27FC236}">
                    <a16:creationId xmlns:a16="http://schemas.microsoft.com/office/drawing/2014/main" id="{4811C83C-13DC-F92B-8102-901510036AE9}"/>
                  </a:ext>
                </a:extLst>
              </p:cNvPr>
              <p:cNvSpPr/>
              <p:nvPr/>
            </p:nvSpPr>
            <p:spPr>
              <a:xfrm>
                <a:off x="6794001" y="1598134"/>
                <a:ext cx="1446051" cy="318480"/>
              </a:xfrm>
              <a:prstGeom prst="rect">
                <a:avLst/>
              </a:prstGeom>
              <a:solidFill>
                <a:srgbClr val="C3E0E9"/>
              </a:solidFill>
              <a:ln w="28575" cap="flat" cmpd="sng">
                <a:solidFill>
                  <a:srgbClr val="52738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rgbClr val="52738A"/>
                    </a:solidFill>
                    <a:latin typeface="Avenir Book" panose="02000503020000020003" pitchFamily="2" charset="0"/>
                  </a:rPr>
                  <a:t>Flash Die</a:t>
                </a:r>
              </a:p>
            </p:txBody>
          </p:sp>
          <p:sp>
            <p:nvSpPr>
              <p:cNvPr id="151" name="Google Shape;34;p1">
                <a:extLst>
                  <a:ext uri="{FF2B5EF4-FFF2-40B4-BE49-F238E27FC236}">
                    <a16:creationId xmlns:a16="http://schemas.microsoft.com/office/drawing/2014/main" id="{D4BBDD54-39BF-1A24-B4CF-FBAE1C1D9FF8}"/>
                  </a:ext>
                </a:extLst>
              </p:cNvPr>
              <p:cNvSpPr/>
              <p:nvPr/>
            </p:nvSpPr>
            <p:spPr>
              <a:xfrm>
                <a:off x="6791173" y="1977204"/>
                <a:ext cx="1446051" cy="318480"/>
              </a:xfrm>
              <a:prstGeom prst="rect">
                <a:avLst/>
              </a:prstGeom>
              <a:solidFill>
                <a:srgbClr val="C3E0E9"/>
              </a:solidFill>
              <a:ln w="28575" cap="flat" cmpd="sng">
                <a:solidFill>
                  <a:srgbClr val="52738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rgbClr val="52738A"/>
                    </a:solidFill>
                    <a:latin typeface="Avenir Book" panose="02000503020000020003" pitchFamily="2" charset="0"/>
                  </a:rPr>
                  <a:t>Flash Die</a:t>
                </a:r>
              </a:p>
            </p:txBody>
          </p:sp>
          <p:sp>
            <p:nvSpPr>
              <p:cNvPr id="152" name="Google Shape;34;p1">
                <a:extLst>
                  <a:ext uri="{FF2B5EF4-FFF2-40B4-BE49-F238E27FC236}">
                    <a16:creationId xmlns:a16="http://schemas.microsoft.com/office/drawing/2014/main" id="{BF3BD887-C467-D750-DCDF-AE45088E8F62}"/>
                  </a:ext>
                </a:extLst>
              </p:cNvPr>
              <p:cNvSpPr/>
              <p:nvPr/>
            </p:nvSpPr>
            <p:spPr>
              <a:xfrm>
                <a:off x="6791173" y="2972973"/>
                <a:ext cx="1446051" cy="318480"/>
              </a:xfrm>
              <a:prstGeom prst="rect">
                <a:avLst/>
              </a:prstGeom>
              <a:solidFill>
                <a:srgbClr val="C3E0E9"/>
              </a:solidFill>
              <a:ln w="28575" cap="flat" cmpd="sng">
                <a:solidFill>
                  <a:srgbClr val="52738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rgbClr val="52738A"/>
                    </a:solidFill>
                    <a:latin typeface="Avenir Book" panose="02000503020000020003" pitchFamily="2" charset="0"/>
                  </a:rPr>
                  <a:t>Flash Die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0914ABE-2527-E0AB-9BD2-A1F11275BF62}"/>
                  </a:ext>
                </a:extLst>
              </p:cNvPr>
              <p:cNvSpPr txBox="1"/>
              <p:nvPr/>
            </p:nvSpPr>
            <p:spPr>
              <a:xfrm rot="5400000">
                <a:off x="7298028" y="2645020"/>
                <a:ext cx="624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Book" panose="02000503020000020003" pitchFamily="2" charset="0"/>
                  </a:rPr>
                  <a:t>…</a:t>
                </a:r>
              </a:p>
            </p:txBody>
          </p:sp>
          <p:sp>
            <p:nvSpPr>
              <p:cNvPr id="161" name="Google Shape;34;p1">
                <a:extLst>
                  <a:ext uri="{FF2B5EF4-FFF2-40B4-BE49-F238E27FC236}">
                    <a16:creationId xmlns:a16="http://schemas.microsoft.com/office/drawing/2014/main" id="{C6C29FB9-E10F-E6F4-E789-EA52144790AC}"/>
                  </a:ext>
                </a:extLst>
              </p:cNvPr>
              <p:cNvSpPr/>
              <p:nvPr/>
            </p:nvSpPr>
            <p:spPr>
              <a:xfrm>
                <a:off x="6791173" y="2370004"/>
                <a:ext cx="1446051" cy="318480"/>
              </a:xfrm>
              <a:prstGeom prst="rect">
                <a:avLst/>
              </a:prstGeom>
              <a:solidFill>
                <a:srgbClr val="C3E0E9"/>
              </a:solidFill>
              <a:ln w="28575" cap="flat" cmpd="sng">
                <a:solidFill>
                  <a:srgbClr val="52738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0000" tIns="0" rIns="91425" bIns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rgbClr val="52738A"/>
                    </a:solidFill>
                    <a:latin typeface="Avenir Book" panose="02000503020000020003" pitchFamily="2" charset="0"/>
                  </a:rPr>
                  <a:t>Flash Die</a:t>
                </a:r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67AC230-1ED4-D5C6-991D-5A83D7049409}"/>
              </a:ext>
            </a:extLst>
          </p:cNvPr>
          <p:cNvSpPr/>
          <p:nvPr/>
        </p:nvSpPr>
        <p:spPr>
          <a:xfrm>
            <a:off x="467533" y="1660042"/>
            <a:ext cx="8106241" cy="475420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 dirty="0">
              <a:latin typeface="+mj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D878AE-E97F-6C53-86A5-355A9697BF56}"/>
              </a:ext>
            </a:extLst>
          </p:cNvPr>
          <p:cNvGrpSpPr/>
          <p:nvPr/>
        </p:nvGrpSpPr>
        <p:grpSpPr>
          <a:xfrm>
            <a:off x="534772" y="1130600"/>
            <a:ext cx="3168095" cy="898654"/>
            <a:chOff x="534772" y="1171060"/>
            <a:chExt cx="3168095" cy="898654"/>
          </a:xfrm>
        </p:grpSpPr>
        <p:sp>
          <p:nvSpPr>
            <p:cNvPr id="85" name="Google Shape;22;p1">
              <a:extLst>
                <a:ext uri="{FF2B5EF4-FFF2-40B4-BE49-F238E27FC236}">
                  <a16:creationId xmlns:a16="http://schemas.microsoft.com/office/drawing/2014/main" id="{61D5E76D-1FB7-ECAC-1A38-9EA377E6444C}"/>
                </a:ext>
              </a:extLst>
            </p:cNvPr>
            <p:cNvSpPr/>
            <p:nvPr/>
          </p:nvSpPr>
          <p:spPr>
            <a:xfrm>
              <a:off x="534874" y="1171060"/>
              <a:ext cx="3167993" cy="898654"/>
            </a:xfrm>
            <a:prstGeom prst="rect">
              <a:avLst/>
            </a:prstGeom>
            <a:solidFill>
              <a:srgbClr val="C3E0E9"/>
            </a:solidFill>
            <a:ln w="28575" cap="flat" cmpd="sng">
              <a:solidFill>
                <a:srgbClr val="5273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540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rgbClr val="52738A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9" name="Google Shape;22;p1">
              <a:extLst>
                <a:ext uri="{FF2B5EF4-FFF2-40B4-BE49-F238E27FC236}">
                  <a16:creationId xmlns:a16="http://schemas.microsoft.com/office/drawing/2014/main" id="{CC41F935-C993-9387-ECB9-EE22F9C891D5}"/>
                </a:ext>
              </a:extLst>
            </p:cNvPr>
            <p:cNvSpPr/>
            <p:nvPr/>
          </p:nvSpPr>
          <p:spPr>
            <a:xfrm>
              <a:off x="534772" y="1171060"/>
              <a:ext cx="893185" cy="281908"/>
            </a:xfrm>
            <a:prstGeom prst="rect">
              <a:avLst/>
            </a:prstGeom>
            <a:solidFill>
              <a:srgbClr val="C3E0E9"/>
            </a:solidFill>
            <a:ln w="28575" cap="flat" cmpd="sng">
              <a:solidFill>
                <a:srgbClr val="5273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5400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52738A"/>
                  </a:solidFill>
                  <a:latin typeface="Avenir Book" panose="02000503020000020003" pitchFamily="2" charset="0"/>
                </a:rPr>
                <a:t>DRAM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4316BB-FF54-1390-FBB0-BCB50E70F464}"/>
              </a:ext>
            </a:extLst>
          </p:cNvPr>
          <p:cNvGrpSpPr/>
          <p:nvPr/>
        </p:nvGrpSpPr>
        <p:grpSpPr>
          <a:xfrm>
            <a:off x="534873" y="3969979"/>
            <a:ext cx="4313421" cy="528970"/>
            <a:chOff x="534873" y="3820349"/>
            <a:chExt cx="4313421" cy="528970"/>
          </a:xfrm>
        </p:grpSpPr>
        <p:sp>
          <p:nvSpPr>
            <p:cNvPr id="179" name="Google Shape;34;p1">
              <a:extLst>
                <a:ext uri="{FF2B5EF4-FFF2-40B4-BE49-F238E27FC236}">
                  <a16:creationId xmlns:a16="http://schemas.microsoft.com/office/drawing/2014/main" id="{7D0B14AE-352B-C60E-992F-15912EAD9A29}"/>
                </a:ext>
              </a:extLst>
            </p:cNvPr>
            <p:cNvSpPr/>
            <p:nvPr/>
          </p:nvSpPr>
          <p:spPr>
            <a:xfrm>
              <a:off x="534873" y="3820349"/>
              <a:ext cx="4313421" cy="528970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solidFill>
                  <a:srgbClr val="796A5C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80" name="Google Shape;34;p1">
              <a:extLst>
                <a:ext uri="{FF2B5EF4-FFF2-40B4-BE49-F238E27FC236}">
                  <a16:creationId xmlns:a16="http://schemas.microsoft.com/office/drawing/2014/main" id="{F7709766-F387-7D3F-E475-4D7D880C7179}"/>
                </a:ext>
              </a:extLst>
            </p:cNvPr>
            <p:cNvSpPr/>
            <p:nvPr/>
          </p:nvSpPr>
          <p:spPr>
            <a:xfrm>
              <a:off x="620005" y="3892140"/>
              <a:ext cx="2379754" cy="378207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User Data</a:t>
              </a:r>
              <a:endParaRPr lang="en-US" sz="1800" dirty="0">
                <a:solidFill>
                  <a:srgbClr val="737373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07" name="Google Shape;34;p1">
              <a:extLst>
                <a:ext uri="{FF2B5EF4-FFF2-40B4-BE49-F238E27FC236}">
                  <a16:creationId xmlns:a16="http://schemas.microsoft.com/office/drawing/2014/main" id="{678DC7CC-9914-3FA0-528B-22E5E1815721}"/>
                </a:ext>
              </a:extLst>
            </p:cNvPr>
            <p:cNvSpPr/>
            <p:nvPr/>
          </p:nvSpPr>
          <p:spPr>
            <a:xfrm>
              <a:off x="2999759" y="3892140"/>
              <a:ext cx="1773578" cy="378207"/>
            </a:xfrm>
            <a:prstGeom prst="rect">
              <a:avLst/>
            </a:prstGeom>
            <a:solidFill>
              <a:srgbClr val="879198"/>
            </a:solidFill>
            <a:ln w="28575" cap="flat" cmpd="sng">
              <a:solidFill>
                <a:srgbClr val="3B444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3B444A"/>
                  </a:solidFill>
                  <a:latin typeface="Avenir Book" panose="02000503020000020003" pitchFamily="2" charset="0"/>
                </a:rPr>
                <a:t>Out-of-Band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57C006-F5E5-E0F3-D822-4BF3BBA2F4ED}"/>
              </a:ext>
            </a:extLst>
          </p:cNvPr>
          <p:cNvGrpSpPr/>
          <p:nvPr/>
        </p:nvGrpSpPr>
        <p:grpSpPr>
          <a:xfrm>
            <a:off x="570226" y="5566176"/>
            <a:ext cx="4278068" cy="746032"/>
            <a:chOff x="570226" y="5616053"/>
            <a:chExt cx="4278068" cy="746032"/>
          </a:xfrm>
        </p:grpSpPr>
        <p:sp>
          <p:nvSpPr>
            <p:cNvPr id="206" name="Google Shape;34;p1">
              <a:extLst>
                <a:ext uri="{FF2B5EF4-FFF2-40B4-BE49-F238E27FC236}">
                  <a16:creationId xmlns:a16="http://schemas.microsoft.com/office/drawing/2014/main" id="{1267D522-C68A-CB21-CB26-53D595F7E344}"/>
                </a:ext>
              </a:extLst>
            </p:cNvPr>
            <p:cNvSpPr/>
            <p:nvPr/>
          </p:nvSpPr>
          <p:spPr>
            <a:xfrm>
              <a:off x="570226" y="5616053"/>
              <a:ext cx="4278068" cy="746032"/>
            </a:xfrm>
            <a:prstGeom prst="rect">
              <a:avLst/>
            </a:prstGeom>
            <a:solidFill>
              <a:srgbClr val="DEE0E4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10" name="Google Shape;34;p1">
              <a:extLst>
                <a:ext uri="{FF2B5EF4-FFF2-40B4-BE49-F238E27FC236}">
                  <a16:creationId xmlns:a16="http://schemas.microsoft.com/office/drawing/2014/main" id="{E349A5EE-BAB6-C680-8DE8-6C253AAE2B69}"/>
                </a:ext>
              </a:extLst>
            </p:cNvPr>
            <p:cNvSpPr/>
            <p:nvPr/>
          </p:nvSpPr>
          <p:spPr>
            <a:xfrm>
              <a:off x="655357" y="5707498"/>
              <a:ext cx="2344402" cy="558219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sym typeface="Belleza"/>
                </a:rPr>
                <a:t>Pass-Fail</a:t>
              </a:r>
              <a:br>
                <a:rPr lang="en-US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sym typeface="Belleza"/>
                </a:rPr>
              </a:br>
              <a:r>
                <a:rPr lang="en-US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sym typeface="Belleza"/>
                </a:rPr>
                <a:t>Checker</a:t>
              </a:r>
              <a:endParaRPr lang="en-US" sz="1800" dirty="0">
                <a:solidFill>
                  <a:srgbClr val="796A5C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11" name="Google Shape;34;p1">
              <a:extLst>
                <a:ext uri="{FF2B5EF4-FFF2-40B4-BE49-F238E27FC236}">
                  <a16:creationId xmlns:a16="http://schemas.microsoft.com/office/drawing/2014/main" id="{0D28931B-CBF2-C6AB-BDEA-283AC27A3653}"/>
                </a:ext>
              </a:extLst>
            </p:cNvPr>
            <p:cNvSpPr/>
            <p:nvPr/>
          </p:nvSpPr>
          <p:spPr>
            <a:xfrm>
              <a:off x="2999758" y="5707497"/>
              <a:ext cx="1767585" cy="558220"/>
            </a:xfrm>
            <a:prstGeom prst="rect">
              <a:avLst/>
            </a:prstGeom>
            <a:solidFill>
              <a:srgbClr val="E1D5C8"/>
            </a:solidFill>
            <a:ln w="28575" cap="flat" cmpd="sng">
              <a:solidFill>
                <a:srgbClr val="796A5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sym typeface="Belleza"/>
                </a:rPr>
                <a:t>Fail-Bit</a:t>
              </a:r>
              <a:br>
                <a:rPr lang="en-US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sym typeface="Belleza"/>
                </a:rPr>
              </a:br>
              <a:r>
                <a:rPr lang="en-US" dirty="0">
                  <a:solidFill>
                    <a:srgbClr val="796A5C"/>
                  </a:solidFill>
                  <a:latin typeface="Avenir Book" panose="02000503020000020003" pitchFamily="2" charset="0"/>
                  <a:ea typeface="+mj-ea"/>
                  <a:sym typeface="Belleza"/>
                </a:rPr>
                <a:t>Counter</a:t>
              </a:r>
              <a:endParaRPr lang="en-US" sz="1800" dirty="0">
                <a:solidFill>
                  <a:srgbClr val="796A5C"/>
                </a:solidFill>
                <a:latin typeface="Avenir Book" panose="02000503020000020003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DA4DF0-5C7B-EB9E-7A00-18BF999E4F52}"/>
              </a:ext>
            </a:extLst>
          </p:cNvPr>
          <p:cNvGrpSpPr/>
          <p:nvPr/>
        </p:nvGrpSpPr>
        <p:grpSpPr>
          <a:xfrm>
            <a:off x="570226" y="4662914"/>
            <a:ext cx="4278068" cy="746032"/>
            <a:chOff x="570226" y="4662914"/>
            <a:chExt cx="4278068" cy="746032"/>
          </a:xfrm>
        </p:grpSpPr>
        <p:sp>
          <p:nvSpPr>
            <p:cNvPr id="182" name="Google Shape;34;p1">
              <a:extLst>
                <a:ext uri="{FF2B5EF4-FFF2-40B4-BE49-F238E27FC236}">
                  <a16:creationId xmlns:a16="http://schemas.microsoft.com/office/drawing/2014/main" id="{D48B5F64-EB77-7D74-15AC-1F6B54C7CEA4}"/>
                </a:ext>
              </a:extLst>
            </p:cNvPr>
            <p:cNvSpPr/>
            <p:nvPr/>
          </p:nvSpPr>
          <p:spPr>
            <a:xfrm>
              <a:off x="570226" y="4662914"/>
              <a:ext cx="4278068" cy="746032"/>
            </a:xfrm>
            <a:prstGeom prst="rect">
              <a:avLst/>
            </a:prstGeom>
            <a:solidFill>
              <a:srgbClr val="59ADC4"/>
            </a:solidFill>
            <a:ln w="28575" cap="flat" cmpd="sng">
              <a:solidFill>
                <a:srgbClr val="293F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rgbClr val="293F57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89" name="Google Shape;34;p1">
              <a:extLst>
                <a:ext uri="{FF2B5EF4-FFF2-40B4-BE49-F238E27FC236}">
                  <a16:creationId xmlns:a16="http://schemas.microsoft.com/office/drawing/2014/main" id="{3CECCC00-6271-4E2B-A268-DA23672ABB93}"/>
                </a:ext>
              </a:extLst>
            </p:cNvPr>
            <p:cNvSpPr/>
            <p:nvPr/>
          </p:nvSpPr>
          <p:spPr>
            <a:xfrm>
              <a:off x="655357" y="4762506"/>
              <a:ext cx="1417883" cy="556636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Sensing</a:t>
              </a:r>
              <a:b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Buffer</a:t>
              </a:r>
              <a:endParaRPr lang="en-US" sz="1800" dirty="0">
                <a:solidFill>
                  <a:srgbClr val="737373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90" name="Google Shape;34;p1">
              <a:extLst>
                <a:ext uri="{FF2B5EF4-FFF2-40B4-BE49-F238E27FC236}">
                  <a16:creationId xmlns:a16="http://schemas.microsoft.com/office/drawing/2014/main" id="{14218450-5169-9E75-802F-4CBE520D00F2}"/>
                </a:ext>
              </a:extLst>
            </p:cNvPr>
            <p:cNvSpPr/>
            <p:nvPr/>
          </p:nvSpPr>
          <p:spPr>
            <a:xfrm>
              <a:off x="2073240" y="4762506"/>
              <a:ext cx="1549277" cy="556636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Cache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Buffer</a:t>
              </a:r>
              <a:endParaRPr lang="en-US" sz="1800" dirty="0">
                <a:solidFill>
                  <a:srgbClr val="737373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91" name="Google Shape;34;p1">
              <a:extLst>
                <a:ext uri="{FF2B5EF4-FFF2-40B4-BE49-F238E27FC236}">
                  <a16:creationId xmlns:a16="http://schemas.microsoft.com/office/drawing/2014/main" id="{4D4F87AA-5E19-503A-14C2-EBD28156DD87}"/>
                </a:ext>
              </a:extLst>
            </p:cNvPr>
            <p:cNvSpPr/>
            <p:nvPr/>
          </p:nvSpPr>
          <p:spPr>
            <a:xfrm>
              <a:off x="3622517" y="4762506"/>
              <a:ext cx="1150819" cy="556636"/>
            </a:xfrm>
            <a:prstGeom prst="rect">
              <a:avLst/>
            </a:prstGeom>
            <a:solidFill>
              <a:srgbClr val="DEDFE3"/>
            </a:solidFill>
            <a:ln w="28575" cap="flat" cmpd="sng">
              <a:solidFill>
                <a:srgbClr val="7373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Data</a:t>
              </a:r>
              <a:b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</a:br>
              <a:r>
                <a:rPr lang="en-US" sz="1800" dirty="0">
                  <a:solidFill>
                    <a:srgbClr val="737373"/>
                  </a:solidFill>
                  <a:latin typeface="Avenir Book" panose="02000503020000020003" pitchFamily="2" charset="0"/>
                </a:rPr>
                <a:t>Buffer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D2FEF5F-56F2-ADDC-FDD3-4DAF418F00EF}"/>
              </a:ext>
            </a:extLst>
          </p:cNvPr>
          <p:cNvSpPr/>
          <p:nvPr/>
        </p:nvSpPr>
        <p:spPr>
          <a:xfrm>
            <a:off x="2303888" y="1366230"/>
            <a:ext cx="1294148" cy="522856"/>
          </a:xfrm>
          <a:prstGeom prst="rect">
            <a:avLst/>
          </a:prstGeom>
          <a:solidFill>
            <a:srgbClr val="879198"/>
          </a:solidFill>
          <a:ln w="28575">
            <a:solidFill>
              <a:srgbClr val="1D2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D2226"/>
                </a:solidFill>
                <a:latin typeface="Avenir Book" panose="02000503020000020003" pitchFamily="2" charset="0"/>
              </a:rPr>
              <a:t>Query Embedding</a:t>
            </a:r>
          </a:p>
        </p:txBody>
      </p:sp>
      <p:sp>
        <p:nvSpPr>
          <p:cNvPr id="33" name="Google Shape;34;p1">
            <a:extLst>
              <a:ext uri="{FF2B5EF4-FFF2-40B4-BE49-F238E27FC236}">
                <a16:creationId xmlns:a16="http://schemas.microsoft.com/office/drawing/2014/main" id="{D29FCEB2-AA74-75FD-1ED2-11F2C1AB1A2D}"/>
              </a:ext>
            </a:extLst>
          </p:cNvPr>
          <p:cNvSpPr/>
          <p:nvPr/>
        </p:nvSpPr>
        <p:spPr>
          <a:xfrm>
            <a:off x="1208540" y="3908107"/>
            <a:ext cx="1445683" cy="464519"/>
          </a:xfrm>
          <a:prstGeom prst="rect">
            <a:avLst/>
          </a:prstGeom>
          <a:solidFill>
            <a:srgbClr val="C3E0E9"/>
          </a:solidFill>
          <a:ln w="28575" cap="flat" cmpd="sng">
            <a:solidFill>
              <a:srgbClr val="5273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2738A"/>
                </a:solidFill>
                <a:latin typeface="Avenir Book" panose="02000503020000020003" pitchFamily="2" charset="0"/>
              </a:rPr>
              <a:t>Database</a:t>
            </a:r>
            <a:br>
              <a:rPr lang="en-US" sz="1600" dirty="0">
                <a:solidFill>
                  <a:srgbClr val="52738A"/>
                </a:solidFill>
                <a:latin typeface="Avenir Book" panose="02000503020000020003" pitchFamily="2" charset="0"/>
              </a:rPr>
            </a:br>
            <a:r>
              <a:rPr lang="en-US" sz="1600" dirty="0">
                <a:solidFill>
                  <a:srgbClr val="52738A"/>
                </a:solidFill>
                <a:latin typeface="Avenir Book" panose="02000503020000020003" pitchFamily="2" charset="0"/>
              </a:rPr>
              <a:t>Embeddings</a:t>
            </a:r>
          </a:p>
        </p:txBody>
      </p:sp>
      <p:sp>
        <p:nvSpPr>
          <p:cNvPr id="48" name="Google Shape;34;p1">
            <a:extLst>
              <a:ext uri="{FF2B5EF4-FFF2-40B4-BE49-F238E27FC236}">
                <a16:creationId xmlns:a16="http://schemas.microsoft.com/office/drawing/2014/main" id="{F16BDFAD-AD8D-C624-6770-2AB4184E5FA6}"/>
              </a:ext>
            </a:extLst>
          </p:cNvPr>
          <p:cNvSpPr/>
          <p:nvPr/>
        </p:nvSpPr>
        <p:spPr>
          <a:xfrm>
            <a:off x="3774917" y="4914906"/>
            <a:ext cx="1150819" cy="556636"/>
          </a:xfrm>
          <a:prstGeom prst="rect">
            <a:avLst/>
          </a:prstGeom>
          <a:solidFill>
            <a:srgbClr val="DEDFE3"/>
          </a:solidFill>
          <a:ln w="28575" cap="flat" cmpd="sng">
            <a:solidFill>
              <a:srgbClr val="73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  <a:t>Data</a:t>
            </a:r>
            <a:b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</a:br>
            <a:r>
              <a:rPr lang="en-US" sz="1800" dirty="0">
                <a:solidFill>
                  <a:srgbClr val="737373"/>
                </a:solidFill>
                <a:latin typeface="Avenir Book" panose="02000503020000020003" pitchFamily="2" charset="0"/>
              </a:rPr>
              <a:t>Buffer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0165BE-0934-69FC-340C-01D5F84385F1}"/>
              </a:ext>
            </a:extLst>
          </p:cNvPr>
          <p:cNvGrpSpPr/>
          <p:nvPr/>
        </p:nvGrpSpPr>
        <p:grpSpPr>
          <a:xfrm>
            <a:off x="1893240" y="4762507"/>
            <a:ext cx="2304687" cy="455250"/>
            <a:chOff x="1893240" y="4762507"/>
            <a:chExt cx="2304687" cy="4552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80A56E-C2CB-E2AF-078C-ABA77635AE42}"/>
                </a:ext>
              </a:extLst>
            </p:cNvPr>
            <p:cNvGrpSpPr/>
            <p:nvPr/>
          </p:nvGrpSpPr>
          <p:grpSpPr>
            <a:xfrm>
              <a:off x="1893240" y="4857757"/>
              <a:ext cx="360000" cy="360000"/>
              <a:chOff x="1893240" y="4857757"/>
              <a:chExt cx="360000" cy="360000"/>
            </a:xfrm>
            <a:solidFill>
              <a:schemeClr val="bg1"/>
            </a:solidFill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8A948CC-90AB-845C-177B-6FCF6C3B81FE}"/>
                  </a:ext>
                </a:extLst>
              </p:cNvPr>
              <p:cNvSpPr/>
              <p:nvPr/>
            </p:nvSpPr>
            <p:spPr>
              <a:xfrm>
                <a:off x="1893240" y="4857757"/>
                <a:ext cx="360000" cy="360000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>
                  <a:latin typeface="+mj-lt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27E74D2-557D-FB58-BA43-529746BD444E}"/>
                  </a:ext>
                </a:extLst>
              </p:cNvPr>
              <p:cNvCxnSpPr>
                <a:stCxn id="3" idx="0"/>
              </p:cNvCxnSpPr>
              <p:nvPr/>
            </p:nvCxnSpPr>
            <p:spPr>
              <a:xfrm>
                <a:off x="2073240" y="4857757"/>
                <a:ext cx="0" cy="36000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FEBCAB7-DEC8-0793-3644-5E560B115FB5}"/>
                  </a:ext>
                </a:extLst>
              </p:cNvPr>
              <p:cNvCxnSpPr>
                <a:cxnSpLocks/>
                <a:stCxn id="3" idx="6"/>
                <a:endCxn id="3" idx="2"/>
              </p:cNvCxnSpPr>
              <p:nvPr/>
            </p:nvCxnSpPr>
            <p:spPr>
              <a:xfrm flipH="1">
                <a:off x="1893240" y="5037757"/>
                <a:ext cx="360000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9BE50813-160E-E904-49AD-8F00EEDD8BD7}"/>
                </a:ext>
              </a:extLst>
            </p:cNvPr>
            <p:cNvCxnSpPr>
              <a:stCxn id="3" idx="0"/>
              <a:endCxn id="191" idx="0"/>
            </p:cNvCxnSpPr>
            <p:nvPr/>
          </p:nvCxnSpPr>
          <p:spPr>
            <a:xfrm rot="5400000" flipH="1" flipV="1">
              <a:off x="3087958" y="3747789"/>
              <a:ext cx="95251" cy="2124687"/>
            </a:xfrm>
            <a:prstGeom prst="curvedConnector3">
              <a:avLst>
                <a:gd name="adj1" fmla="val 339997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: Rounded Corners 13">
            <a:extLst>
              <a:ext uri="{FF2B5EF4-FFF2-40B4-BE49-F238E27FC236}">
                <a16:creationId xmlns:a16="http://schemas.microsoft.com/office/drawing/2014/main" id="{B136F95F-C72E-722D-833E-F7E85049AB8E}"/>
              </a:ext>
            </a:extLst>
          </p:cNvPr>
          <p:cNvSpPr/>
          <p:nvPr/>
        </p:nvSpPr>
        <p:spPr>
          <a:xfrm>
            <a:off x="3194261" y="6036540"/>
            <a:ext cx="1161312" cy="386394"/>
          </a:xfrm>
          <a:prstGeom prst="roundRect">
            <a:avLst/>
          </a:prstGeom>
          <a:solidFill>
            <a:srgbClr val="A7C3D8"/>
          </a:solidFill>
          <a:ln w="28575">
            <a:solidFill>
              <a:srgbClr val="29405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4057"/>
                </a:solidFill>
                <a:latin typeface="Avenir Book" panose="02000503020000020003" pitchFamily="2" charset="0"/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9817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231 C -0.03906 0.05764 -0.07934 0.11319 0.00312 0.12963 C 0.08542 0.14606 0.42812 0.04352 0.49514 0.10139 C 0.56215 0.15903 0.48889 0.41157 0.40486 0.47639 C 0.32083 0.54143 0.05851 0.48935 -0.00938 0.49051 " pathEditMode="relative" ptsTypes="AAAAA">
                                      <p:cBhvr>
                                        <p:cTn id="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856 L -0.06944 0.13311 " pathEditMode="relative" ptsTypes="AA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186 L -0.05104 0.108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6771 -0.66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30" grpId="2" animBg="1"/>
      <p:bldP spid="33" grpId="0" animBg="1"/>
      <p:bldP spid="33" grpId="1" animBg="1"/>
      <p:bldP spid="33" grpId="2" animBg="1"/>
      <p:bldP spid="48" grpId="0" animBg="1"/>
      <p:bldP spid="48" grpId="1" animBg="1"/>
      <p:bldP spid="48" grpId="2" animBg="1"/>
      <p:bldP spid="25" grpId="0" animBg="1"/>
      <p:bldP spid="25" grpId="1" animBg="1"/>
      <p:bldP spid="2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AE91D-9BE7-F4F6-2EAD-FA492488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C5A6545-E167-2838-933C-4DD4E72964EB}"/>
              </a:ext>
            </a:extLst>
          </p:cNvPr>
          <p:cNvGrpSpPr/>
          <p:nvPr/>
        </p:nvGrpSpPr>
        <p:grpSpPr>
          <a:xfrm>
            <a:off x="5066613" y="3237126"/>
            <a:ext cx="2545710" cy="3021638"/>
            <a:chOff x="532414" y="3388787"/>
            <a:chExt cx="2545710" cy="3021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5554DB-816C-30F4-3770-0A00683A0FB8}"/>
                </a:ext>
              </a:extLst>
            </p:cNvPr>
            <p:cNvSpPr/>
            <p:nvPr/>
          </p:nvSpPr>
          <p:spPr>
            <a:xfrm>
              <a:off x="534350" y="3394031"/>
              <a:ext cx="2543774" cy="3016394"/>
            </a:xfrm>
            <a:prstGeom prst="rect">
              <a:avLst/>
            </a:prstGeom>
            <a:solidFill>
              <a:srgbClr val="FFE0D7"/>
            </a:solidFill>
            <a:ln w="38100">
              <a:solidFill>
                <a:srgbClr val="E287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E28700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CD1F1A-20E4-160D-2A6A-C9377B1FF9C7}"/>
                </a:ext>
              </a:extLst>
            </p:cNvPr>
            <p:cNvSpPr/>
            <p:nvPr/>
          </p:nvSpPr>
          <p:spPr>
            <a:xfrm>
              <a:off x="749849" y="5963109"/>
              <a:ext cx="2149856" cy="341233"/>
            </a:xfrm>
            <a:prstGeom prst="rect">
              <a:avLst/>
            </a:prstGeom>
            <a:solidFill>
              <a:srgbClr val="C4D7FE"/>
            </a:solidFill>
            <a:ln w="38100">
              <a:solidFill>
                <a:srgbClr val="316C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#N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68D94C-6EA1-6547-F572-C21A9C415F47}"/>
                </a:ext>
              </a:extLst>
            </p:cNvPr>
            <p:cNvSpPr/>
            <p:nvPr/>
          </p:nvSpPr>
          <p:spPr>
            <a:xfrm>
              <a:off x="749849" y="4899253"/>
              <a:ext cx="2149856" cy="341233"/>
            </a:xfrm>
            <a:prstGeom prst="rect">
              <a:avLst/>
            </a:prstGeom>
            <a:solidFill>
              <a:srgbClr val="C4D7FE"/>
            </a:solidFill>
            <a:ln w="38100">
              <a:solidFill>
                <a:srgbClr val="316C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#2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0663D0-7C3D-F2D9-C09F-8995781DB9A5}"/>
                </a:ext>
              </a:extLst>
            </p:cNvPr>
            <p:cNvSpPr/>
            <p:nvPr/>
          </p:nvSpPr>
          <p:spPr>
            <a:xfrm>
              <a:off x="532414" y="3388787"/>
              <a:ext cx="2543775" cy="380853"/>
            </a:xfrm>
            <a:prstGeom prst="rect">
              <a:avLst/>
            </a:prstGeom>
            <a:solidFill>
              <a:srgbClr val="FFE0D7"/>
            </a:solidFill>
            <a:ln w="38100">
              <a:solidFill>
                <a:srgbClr val="E287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E28700"/>
                  </a:solidFill>
                  <a:latin typeface="Avenir Book" panose="02000503020000020003" pitchFamily="2" charset="0"/>
                </a:rPr>
                <a:t>Document Database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60519-F51F-61E1-1CA8-7D64F96FE8D5}"/>
                </a:ext>
              </a:extLst>
            </p:cNvPr>
            <p:cNvSpPr/>
            <p:nvPr/>
          </p:nvSpPr>
          <p:spPr>
            <a:xfrm>
              <a:off x="749849" y="3941297"/>
              <a:ext cx="2149856" cy="341233"/>
            </a:xfrm>
            <a:prstGeom prst="rect">
              <a:avLst/>
            </a:prstGeom>
            <a:solidFill>
              <a:srgbClr val="C4D7FE"/>
            </a:solidFill>
            <a:ln w="38100">
              <a:solidFill>
                <a:srgbClr val="316C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#0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C7FAF9-0C54-BC32-F2F9-6618CE445A80}"/>
                </a:ext>
              </a:extLst>
            </p:cNvPr>
            <p:cNvSpPr/>
            <p:nvPr/>
          </p:nvSpPr>
          <p:spPr>
            <a:xfrm>
              <a:off x="749849" y="4420275"/>
              <a:ext cx="2149856" cy="341233"/>
            </a:xfrm>
            <a:prstGeom prst="rect">
              <a:avLst/>
            </a:prstGeom>
            <a:solidFill>
              <a:srgbClr val="C4D7FE"/>
            </a:solidFill>
            <a:ln w="38100">
              <a:solidFill>
                <a:srgbClr val="316C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#1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47180E-3B17-58F8-2A3B-4DD6177AD258}"/>
                </a:ext>
              </a:extLst>
            </p:cNvPr>
            <p:cNvSpPr/>
            <p:nvPr/>
          </p:nvSpPr>
          <p:spPr>
            <a:xfrm>
              <a:off x="749849" y="5371913"/>
              <a:ext cx="2149856" cy="341233"/>
            </a:xfrm>
            <a:prstGeom prst="rect">
              <a:avLst/>
            </a:prstGeom>
            <a:solidFill>
              <a:srgbClr val="C4D7FE"/>
            </a:solidFill>
            <a:ln w="38100">
              <a:solidFill>
                <a:srgbClr val="316C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#3</a:t>
              </a:r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5FF40CCA-A5E4-224F-5B4D-843A1ED7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671"/>
          </a:xfrm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Retrieval Augmented Generation (RAG)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7D0F2F7-B5E3-9457-15FD-B6DDB85D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0873388-4FD7-1045-564A-6C3EDD60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5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233856-EACB-22C3-3639-20A056F9500E}"/>
              </a:ext>
            </a:extLst>
          </p:cNvPr>
          <p:cNvSpPr/>
          <p:nvPr/>
        </p:nvSpPr>
        <p:spPr>
          <a:xfrm>
            <a:off x="784833" y="3977696"/>
            <a:ext cx="3290619" cy="1264302"/>
          </a:xfrm>
          <a:prstGeom prst="roundRect">
            <a:avLst>
              <a:gd name="adj" fmla="val 6528"/>
            </a:avLst>
          </a:prstGeom>
          <a:solidFill>
            <a:srgbClr val="DBD3F9"/>
          </a:solidFill>
          <a:ln w="34925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Large Language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B6497-F35B-8F1C-D4E3-CBBC4EEB9561}"/>
              </a:ext>
            </a:extLst>
          </p:cNvPr>
          <p:cNvSpPr txBox="1"/>
          <p:nvPr/>
        </p:nvSpPr>
        <p:spPr>
          <a:xfrm>
            <a:off x="606269" y="2577356"/>
            <a:ext cx="793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RAG </a:t>
            </a:r>
            <a:r>
              <a:rPr lang="en-US" b="1" dirty="0">
                <a:solidFill>
                  <a:srgbClr val="B4185F"/>
                </a:solidFill>
                <a:latin typeface="Avenir Book" panose="02000503020000020003" pitchFamily="2" charset="0"/>
              </a:rPr>
              <a:t>identifies</a:t>
            </a:r>
            <a:r>
              <a:rPr lang="en-US" dirty="0">
                <a:latin typeface="Avenir Book" panose="02000503020000020003" pitchFamily="2" charset="0"/>
              </a:rPr>
              <a:t> the most </a:t>
            </a:r>
            <a:r>
              <a:rPr lang="en-US" b="1" dirty="0">
                <a:solidFill>
                  <a:srgbClr val="B4185F"/>
                </a:solidFill>
                <a:latin typeface="Avenir Book" panose="02000503020000020003" pitchFamily="2" charset="0"/>
              </a:rPr>
              <a:t>relevant</a:t>
            </a:r>
            <a:r>
              <a:rPr lang="en-US" dirty="0">
                <a:latin typeface="Avenir Book" panose="02000503020000020003" pitchFamily="2" charset="0"/>
              </a:rPr>
              <a:t> documents to the query to generate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 a </a:t>
            </a:r>
            <a:r>
              <a:rPr lang="en-US" b="1" dirty="0">
                <a:solidFill>
                  <a:srgbClr val="B4185F"/>
                </a:solidFill>
                <a:latin typeface="Avenir Book" panose="02000503020000020003" pitchFamily="2" charset="0"/>
              </a:rPr>
              <a:t>high-quality response.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4FCE68-8281-330A-B7C9-F6F0D5FE8113}"/>
              </a:ext>
            </a:extLst>
          </p:cNvPr>
          <p:cNvSpPr txBox="1"/>
          <p:nvPr/>
        </p:nvSpPr>
        <p:spPr>
          <a:xfrm>
            <a:off x="606269" y="1121634"/>
            <a:ext cx="72671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4185F"/>
                </a:solidFill>
                <a:latin typeface="Avenir Book" panose="02000503020000020003" pitchFamily="2" charset="0"/>
              </a:rPr>
              <a:t>RAG combines: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venir Book" panose="02000503020000020003" pitchFamily="2" charset="0"/>
              </a:rPr>
              <a:t>Text generation capabilities </a:t>
            </a: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of </a:t>
            </a:r>
            <a:r>
              <a:rPr lang="en-US" sz="1800" b="1" dirty="0">
                <a:solidFill>
                  <a:schemeClr val="tx1"/>
                </a:solidFill>
                <a:latin typeface="Avenir Book" panose="02000503020000020003" pitchFamily="2" charset="0"/>
              </a:rPr>
              <a:t>Large Language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venir Book" panose="02000503020000020003" pitchFamily="2" charset="0"/>
              </a:rPr>
              <a:t>Information retrieval techniques </a:t>
            </a:r>
            <a:r>
              <a:rPr lang="en-US" sz="1800" dirty="0">
                <a:solidFill>
                  <a:schemeClr val="tx1"/>
                </a:solidFill>
                <a:latin typeface="Avenir Book" panose="02000503020000020003" pitchFamily="2" charset="0"/>
              </a:rPr>
              <a:t>from </a:t>
            </a:r>
            <a:r>
              <a:rPr lang="en-US" sz="1800" b="1" dirty="0">
                <a:solidFill>
                  <a:schemeClr val="tx1"/>
                </a:solidFill>
                <a:latin typeface="Avenir Book" panose="02000503020000020003" pitchFamily="2" charset="0"/>
              </a:rPr>
              <a:t>document databases</a:t>
            </a:r>
          </a:p>
        </p:txBody>
      </p:sp>
    </p:spTree>
    <p:extLst>
      <p:ext uri="{BB962C8B-B14F-4D97-AF65-F5344CB8AC3E}">
        <p14:creationId xmlns:p14="http://schemas.microsoft.com/office/powerpoint/2010/main" val="12643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244CC-DBE5-FC8F-64F6-DD0E04264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8109A9-21FF-E747-9DA5-9E591F3E6765}"/>
              </a:ext>
            </a:extLst>
          </p:cNvPr>
          <p:cNvSpPr/>
          <p:nvPr/>
        </p:nvSpPr>
        <p:spPr>
          <a:xfrm>
            <a:off x="446211" y="2810964"/>
            <a:ext cx="2543774" cy="3166826"/>
          </a:xfrm>
          <a:prstGeom prst="rect">
            <a:avLst/>
          </a:prstGeom>
          <a:solidFill>
            <a:srgbClr val="FFE0D7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E28700"/>
              </a:solidFill>
              <a:latin typeface="Avenir Book" panose="02000503020000020003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9C2E6-D09F-F8DF-10F2-2F7FA31F4BFB}"/>
              </a:ext>
            </a:extLst>
          </p:cNvPr>
          <p:cNvSpPr/>
          <p:nvPr/>
        </p:nvSpPr>
        <p:spPr>
          <a:xfrm>
            <a:off x="661710" y="5427047"/>
            <a:ext cx="2149856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C69C6-5015-7E02-BD19-0002B4715A41}"/>
              </a:ext>
            </a:extLst>
          </p:cNvPr>
          <p:cNvSpPr/>
          <p:nvPr/>
        </p:nvSpPr>
        <p:spPr>
          <a:xfrm>
            <a:off x="661710" y="4276566"/>
            <a:ext cx="2149856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5A8FA2-9C9B-75CE-4933-94C6A0387138}"/>
              </a:ext>
            </a:extLst>
          </p:cNvPr>
          <p:cNvSpPr/>
          <p:nvPr/>
        </p:nvSpPr>
        <p:spPr>
          <a:xfrm>
            <a:off x="446211" y="2810964"/>
            <a:ext cx="2543774" cy="380853"/>
          </a:xfrm>
          <a:prstGeom prst="rect">
            <a:avLst/>
          </a:prstGeom>
          <a:solidFill>
            <a:srgbClr val="FFE0D7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28700"/>
                </a:solidFill>
                <a:latin typeface="Avenir Book" panose="02000503020000020003" pitchFamily="2" charset="0"/>
              </a:rPr>
              <a:t>Document Database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AF4C2B-354C-2653-4DDF-21BD1CAD7FCB}"/>
              </a:ext>
            </a:extLst>
          </p:cNvPr>
          <p:cNvSpPr/>
          <p:nvPr/>
        </p:nvSpPr>
        <p:spPr>
          <a:xfrm>
            <a:off x="661710" y="3318610"/>
            <a:ext cx="2149856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01FB9D-A7BA-D411-C8C4-3566EB49C83A}"/>
              </a:ext>
            </a:extLst>
          </p:cNvPr>
          <p:cNvSpPr/>
          <p:nvPr/>
        </p:nvSpPr>
        <p:spPr>
          <a:xfrm>
            <a:off x="661710" y="3797588"/>
            <a:ext cx="2149856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E065-6B09-ECF2-E529-AD0F1E8F3580}"/>
              </a:ext>
            </a:extLst>
          </p:cNvPr>
          <p:cNvSpPr/>
          <p:nvPr/>
        </p:nvSpPr>
        <p:spPr>
          <a:xfrm>
            <a:off x="661710" y="4749226"/>
            <a:ext cx="2149856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F65920-2581-1813-5A66-000B2326E117}"/>
              </a:ext>
            </a:extLst>
          </p:cNvPr>
          <p:cNvSpPr/>
          <p:nvPr/>
        </p:nvSpPr>
        <p:spPr>
          <a:xfrm>
            <a:off x="477589" y="1360935"/>
            <a:ext cx="2522589" cy="511106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Query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F7F21EE-6FEC-1044-2C3A-CAB099E642EB}"/>
              </a:ext>
            </a:extLst>
          </p:cNvPr>
          <p:cNvGrpSpPr/>
          <p:nvPr/>
        </p:nvGrpSpPr>
        <p:grpSpPr>
          <a:xfrm>
            <a:off x="5706853" y="2810964"/>
            <a:ext cx="2953524" cy="3166826"/>
            <a:chOff x="6067814" y="2751729"/>
            <a:chExt cx="2953524" cy="31668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8BC654-D1D5-9ED6-8178-FCE21DDEE443}"/>
                </a:ext>
              </a:extLst>
            </p:cNvPr>
            <p:cNvSpPr/>
            <p:nvPr/>
          </p:nvSpPr>
          <p:spPr>
            <a:xfrm>
              <a:off x="6067814" y="2751729"/>
              <a:ext cx="2953524" cy="3166826"/>
            </a:xfrm>
            <a:prstGeom prst="rect">
              <a:avLst/>
            </a:prstGeom>
            <a:solidFill>
              <a:srgbClr val="FFE0D7"/>
            </a:solidFill>
            <a:ln w="38100">
              <a:solidFill>
                <a:srgbClr val="F43E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1D2226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168862-DD45-A37C-39E4-5CE063796469}"/>
                </a:ext>
              </a:extLst>
            </p:cNvPr>
            <p:cNvSpPr/>
            <p:nvPr/>
          </p:nvSpPr>
          <p:spPr>
            <a:xfrm>
              <a:off x="7648732" y="3259375"/>
              <a:ext cx="1210311" cy="380853"/>
            </a:xfrm>
            <a:prstGeom prst="rect">
              <a:avLst/>
            </a:prstGeom>
            <a:solidFill>
              <a:srgbClr val="C4D7FE"/>
            </a:solidFill>
            <a:ln w="38100">
              <a:solidFill>
                <a:srgbClr val="316C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#0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4B4782-0DBE-1DD8-63A6-131B9DCA3F1E}"/>
                </a:ext>
              </a:extLst>
            </p:cNvPr>
            <p:cNvSpPr/>
            <p:nvPr/>
          </p:nvSpPr>
          <p:spPr>
            <a:xfrm>
              <a:off x="7648732" y="3738353"/>
              <a:ext cx="1210311" cy="380853"/>
            </a:xfrm>
            <a:prstGeom prst="rect">
              <a:avLst/>
            </a:prstGeom>
            <a:solidFill>
              <a:srgbClr val="C4D7FE"/>
            </a:solidFill>
            <a:ln w="38100">
              <a:solidFill>
                <a:srgbClr val="316C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#1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207EEF-29E5-1DA6-FC3B-D27E887E8FC7}"/>
                </a:ext>
              </a:extLst>
            </p:cNvPr>
            <p:cNvSpPr/>
            <p:nvPr/>
          </p:nvSpPr>
          <p:spPr>
            <a:xfrm>
              <a:off x="7648732" y="4217331"/>
              <a:ext cx="1210311" cy="380853"/>
            </a:xfrm>
            <a:prstGeom prst="rect">
              <a:avLst/>
            </a:prstGeom>
            <a:solidFill>
              <a:srgbClr val="C4D7FE"/>
            </a:solidFill>
            <a:ln w="38100">
              <a:solidFill>
                <a:srgbClr val="316C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#2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C47646-B467-F5C9-D963-76AB56E3592B}"/>
                </a:ext>
              </a:extLst>
            </p:cNvPr>
            <p:cNvSpPr/>
            <p:nvPr/>
          </p:nvSpPr>
          <p:spPr>
            <a:xfrm>
              <a:off x="7648732" y="5367812"/>
              <a:ext cx="1210311" cy="380853"/>
            </a:xfrm>
            <a:prstGeom prst="rect">
              <a:avLst/>
            </a:prstGeom>
            <a:solidFill>
              <a:srgbClr val="C4D7FE"/>
            </a:solidFill>
            <a:ln w="38100">
              <a:solidFill>
                <a:srgbClr val="316C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#N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3E481B-FB59-9C13-9893-1A6B49DC75B2}"/>
                </a:ext>
              </a:extLst>
            </p:cNvPr>
            <p:cNvSpPr/>
            <p:nvPr/>
          </p:nvSpPr>
          <p:spPr>
            <a:xfrm>
              <a:off x="6067814" y="2751729"/>
              <a:ext cx="2953524" cy="380853"/>
            </a:xfrm>
            <a:prstGeom prst="rect">
              <a:avLst/>
            </a:prstGeom>
            <a:solidFill>
              <a:srgbClr val="FFE0D7"/>
            </a:solidFill>
            <a:ln w="38100">
              <a:solidFill>
                <a:srgbClr val="F43E0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43E01"/>
                  </a:solidFill>
                  <a:latin typeface="Avenir Book" panose="02000503020000020003" pitchFamily="2" charset="0"/>
                </a:rPr>
                <a:t>Vector Database 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B65528-6B5A-E3F9-9D91-393C53B1A35F}"/>
                </a:ext>
              </a:extLst>
            </p:cNvPr>
            <p:cNvSpPr/>
            <p:nvPr/>
          </p:nvSpPr>
          <p:spPr>
            <a:xfrm>
              <a:off x="6234077" y="3259375"/>
              <a:ext cx="1248391" cy="380853"/>
            </a:xfrm>
            <a:prstGeom prst="rect">
              <a:avLst/>
            </a:prstGeom>
            <a:solidFill>
              <a:srgbClr val="DBD3F9"/>
            </a:solidFill>
            <a:ln w="38100">
              <a:solidFill>
                <a:srgbClr val="6C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C40DC"/>
                  </a:solidFill>
                  <a:latin typeface="Avenir Book" panose="02000503020000020003" pitchFamily="2" charset="0"/>
                </a:rPr>
                <a:t>Emb. #0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76D737-FD8D-6734-CFD6-19FFCA9AC4FC}"/>
                </a:ext>
              </a:extLst>
            </p:cNvPr>
            <p:cNvSpPr/>
            <p:nvPr/>
          </p:nvSpPr>
          <p:spPr>
            <a:xfrm>
              <a:off x="6234077" y="3738353"/>
              <a:ext cx="1248391" cy="380853"/>
            </a:xfrm>
            <a:prstGeom prst="rect">
              <a:avLst/>
            </a:prstGeom>
            <a:solidFill>
              <a:srgbClr val="DBD3F9"/>
            </a:solidFill>
            <a:ln w="38100">
              <a:solidFill>
                <a:srgbClr val="6C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C40DC"/>
                  </a:solidFill>
                  <a:latin typeface="Avenir Book" panose="02000503020000020003" pitchFamily="2" charset="0"/>
                </a:rPr>
                <a:t>Emb. #1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168EF9-89A0-9B0C-6566-E5A38D29C841}"/>
                </a:ext>
              </a:extLst>
            </p:cNvPr>
            <p:cNvSpPr/>
            <p:nvPr/>
          </p:nvSpPr>
          <p:spPr>
            <a:xfrm>
              <a:off x="6234077" y="4217331"/>
              <a:ext cx="1248391" cy="380853"/>
            </a:xfrm>
            <a:prstGeom prst="rect">
              <a:avLst/>
            </a:prstGeom>
            <a:solidFill>
              <a:srgbClr val="DBD3F9"/>
            </a:solidFill>
            <a:ln w="38100">
              <a:solidFill>
                <a:srgbClr val="6C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C40DC"/>
                  </a:solidFill>
                  <a:latin typeface="Avenir Book" panose="02000503020000020003" pitchFamily="2" charset="0"/>
                </a:rPr>
                <a:t>Emb. #2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56DBDE-708E-D820-9D66-D8BD4A4FCE47}"/>
                </a:ext>
              </a:extLst>
            </p:cNvPr>
            <p:cNvSpPr/>
            <p:nvPr/>
          </p:nvSpPr>
          <p:spPr>
            <a:xfrm>
              <a:off x="6234077" y="5367812"/>
              <a:ext cx="1248391" cy="380853"/>
            </a:xfrm>
            <a:prstGeom prst="rect">
              <a:avLst/>
            </a:prstGeom>
            <a:solidFill>
              <a:srgbClr val="DBD3F9"/>
            </a:solidFill>
            <a:ln w="38100">
              <a:solidFill>
                <a:srgbClr val="6C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C40DC"/>
                  </a:solidFill>
                  <a:latin typeface="Avenir Book" panose="02000503020000020003" pitchFamily="2" charset="0"/>
                </a:rPr>
                <a:t>Emb. #N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0C6115E-7E28-C9C3-43F0-4808FDD840DE}"/>
                </a:ext>
              </a:extLst>
            </p:cNvPr>
            <p:cNvSpPr/>
            <p:nvPr/>
          </p:nvSpPr>
          <p:spPr>
            <a:xfrm>
              <a:off x="7648732" y="4689991"/>
              <a:ext cx="1210311" cy="380853"/>
            </a:xfrm>
            <a:prstGeom prst="rect">
              <a:avLst/>
            </a:prstGeom>
            <a:solidFill>
              <a:srgbClr val="C4D7FE"/>
            </a:solidFill>
            <a:ln w="38100">
              <a:solidFill>
                <a:srgbClr val="316C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316CE3"/>
                  </a:solidFill>
                  <a:latin typeface="Avenir Book" panose="02000503020000020003" pitchFamily="2" charset="0"/>
                </a:rPr>
                <a:t>Doc. #3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FEEB69-2706-8664-FE28-4D281151048D}"/>
                </a:ext>
              </a:extLst>
            </p:cNvPr>
            <p:cNvSpPr/>
            <p:nvPr/>
          </p:nvSpPr>
          <p:spPr>
            <a:xfrm>
              <a:off x="6234077" y="4689991"/>
              <a:ext cx="1248391" cy="380853"/>
            </a:xfrm>
            <a:prstGeom prst="rect">
              <a:avLst/>
            </a:prstGeom>
            <a:solidFill>
              <a:srgbClr val="DBD3F9"/>
            </a:solidFill>
            <a:ln w="38100">
              <a:solidFill>
                <a:srgbClr val="6C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6C40DC"/>
                  </a:solidFill>
                  <a:latin typeface="Avenir Book" panose="02000503020000020003" pitchFamily="2" charset="0"/>
                </a:rPr>
                <a:t>Emb. #3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B6A41E6-8578-2505-6B02-B6DCCDFA1793}"/>
              </a:ext>
            </a:extLst>
          </p:cNvPr>
          <p:cNvSpPr/>
          <p:nvPr/>
        </p:nvSpPr>
        <p:spPr>
          <a:xfrm>
            <a:off x="5709013" y="1360935"/>
            <a:ext cx="2951364" cy="511107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Embedding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BF713ED-E507-7158-AB76-3A4D14806CA8}"/>
              </a:ext>
            </a:extLst>
          </p:cNvPr>
          <p:cNvGrpSpPr/>
          <p:nvPr/>
        </p:nvGrpSpPr>
        <p:grpSpPr>
          <a:xfrm>
            <a:off x="5347813" y="1872041"/>
            <a:ext cx="3508824" cy="812129"/>
            <a:chOff x="5347813" y="1872041"/>
            <a:chExt cx="3508824" cy="812129"/>
          </a:xfrm>
          <a:solidFill>
            <a:srgbClr val="DBD3F9"/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02D325E-FD7B-AA66-EED8-6CD43E5B12CB}"/>
                </a:ext>
              </a:extLst>
            </p:cNvPr>
            <p:cNvGrpSpPr/>
            <p:nvPr/>
          </p:nvGrpSpPr>
          <p:grpSpPr>
            <a:xfrm>
              <a:off x="5347813" y="2285569"/>
              <a:ext cx="3489970" cy="398601"/>
              <a:chOff x="5459796" y="2896321"/>
              <a:chExt cx="3079047" cy="276872"/>
            </a:xfrm>
            <a:grp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89E1A58-B0D5-0B59-3838-53939BB6398F}"/>
                  </a:ext>
                </a:extLst>
              </p:cNvPr>
              <p:cNvSpPr/>
              <p:nvPr/>
            </p:nvSpPr>
            <p:spPr>
              <a:xfrm>
                <a:off x="5459796" y="2896321"/>
                <a:ext cx="360000" cy="276872"/>
              </a:xfrm>
              <a:prstGeom prst="rect">
                <a:avLst/>
              </a:prstGeom>
              <a:grpFill/>
              <a:ln w="38100">
                <a:solidFill>
                  <a:srgbClr val="6C40D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C40DC"/>
                    </a:solidFill>
                    <a:latin typeface="Avenir Book" panose="02000503020000020003" pitchFamily="2" charset="0"/>
                  </a:rPr>
                  <a:t>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F52C0B5-0BD4-5684-DE3B-A162D8EADA92}"/>
                  </a:ext>
                </a:extLst>
              </p:cNvPr>
              <p:cNvSpPr/>
              <p:nvPr/>
            </p:nvSpPr>
            <p:spPr>
              <a:xfrm>
                <a:off x="5854172" y="2896321"/>
                <a:ext cx="360000" cy="276872"/>
              </a:xfrm>
              <a:prstGeom prst="rect">
                <a:avLst/>
              </a:prstGeom>
              <a:grpFill/>
              <a:ln w="38100">
                <a:solidFill>
                  <a:srgbClr val="6C40D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C40DC"/>
                    </a:solidFill>
                    <a:latin typeface="Avenir Book" panose="02000503020000020003" pitchFamily="2" charset="0"/>
                  </a:rPr>
                  <a:t>4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70DBB80-F63B-5A32-F7CE-FDFFC6C2FFBE}"/>
                  </a:ext>
                </a:extLst>
              </p:cNvPr>
              <p:cNvSpPr/>
              <p:nvPr/>
            </p:nvSpPr>
            <p:spPr>
              <a:xfrm>
                <a:off x="6248548" y="2896321"/>
                <a:ext cx="360000" cy="276872"/>
              </a:xfrm>
              <a:prstGeom prst="rect">
                <a:avLst/>
              </a:prstGeom>
              <a:grpFill/>
              <a:ln w="38100">
                <a:solidFill>
                  <a:srgbClr val="6C40D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C40DC"/>
                    </a:solidFill>
                    <a:latin typeface="Avenir Book" panose="02000503020000020003" pitchFamily="2" charset="0"/>
                  </a:rPr>
                  <a:t>1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4793B7E-5771-58FC-258B-FD973C4D4E91}"/>
                  </a:ext>
                </a:extLst>
              </p:cNvPr>
              <p:cNvSpPr/>
              <p:nvPr/>
            </p:nvSpPr>
            <p:spPr>
              <a:xfrm>
                <a:off x="6642924" y="2896321"/>
                <a:ext cx="360000" cy="276872"/>
              </a:xfrm>
              <a:prstGeom prst="rect">
                <a:avLst/>
              </a:prstGeom>
              <a:grpFill/>
              <a:ln w="38100">
                <a:solidFill>
                  <a:srgbClr val="6C40D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C40DC"/>
                    </a:solidFill>
                    <a:latin typeface="Avenir Book" panose="02000503020000020003" pitchFamily="2" charset="0"/>
                  </a:rPr>
                  <a:t>2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7CAE916-5552-244F-4D28-90B8AA50AE0E}"/>
                  </a:ext>
                </a:extLst>
              </p:cNvPr>
              <p:cNvSpPr/>
              <p:nvPr/>
            </p:nvSpPr>
            <p:spPr>
              <a:xfrm>
                <a:off x="7028983" y="2896321"/>
                <a:ext cx="360000" cy="276872"/>
              </a:xfrm>
              <a:prstGeom prst="rect">
                <a:avLst/>
              </a:prstGeom>
              <a:grpFill/>
              <a:ln w="38100">
                <a:solidFill>
                  <a:srgbClr val="6C40D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C40DC"/>
                    </a:solidFill>
                    <a:latin typeface="Avenir Book" panose="02000503020000020003" pitchFamily="2" charset="0"/>
                  </a:rPr>
                  <a:t>8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CE464F6-1027-F430-A99C-B4F249D8708F}"/>
                  </a:ext>
                </a:extLst>
              </p:cNvPr>
              <p:cNvSpPr/>
              <p:nvPr/>
            </p:nvSpPr>
            <p:spPr>
              <a:xfrm>
                <a:off x="7415042" y="2896321"/>
                <a:ext cx="360000" cy="276872"/>
              </a:xfrm>
              <a:prstGeom prst="rect">
                <a:avLst/>
              </a:prstGeom>
              <a:grpFill/>
              <a:ln w="38100">
                <a:solidFill>
                  <a:srgbClr val="6C40D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C40DC"/>
                    </a:solidFill>
                    <a:latin typeface="Avenir Book" panose="02000503020000020003" pitchFamily="2" charset="0"/>
                  </a:rPr>
                  <a:t>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32E401A-F2A5-CC3A-FE02-BB1DEA0B552A}"/>
                  </a:ext>
                </a:extLst>
              </p:cNvPr>
              <p:cNvSpPr/>
              <p:nvPr/>
            </p:nvSpPr>
            <p:spPr>
              <a:xfrm>
                <a:off x="7792784" y="2896321"/>
                <a:ext cx="360000" cy="276872"/>
              </a:xfrm>
              <a:prstGeom prst="rect">
                <a:avLst/>
              </a:prstGeom>
              <a:grpFill/>
              <a:ln w="38100">
                <a:solidFill>
                  <a:srgbClr val="6C40D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C40DC"/>
                    </a:solidFill>
                    <a:latin typeface="Avenir Book" panose="02000503020000020003" pitchFamily="2" charset="0"/>
                  </a:rPr>
                  <a:t>9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0E92A0A-EDA5-3FF1-45A5-13F9BC1CF02F}"/>
                  </a:ext>
                </a:extLst>
              </p:cNvPr>
              <p:cNvSpPr/>
              <p:nvPr/>
            </p:nvSpPr>
            <p:spPr>
              <a:xfrm>
                <a:off x="8178843" y="2896321"/>
                <a:ext cx="360000" cy="276872"/>
              </a:xfrm>
              <a:prstGeom prst="rect">
                <a:avLst/>
              </a:prstGeom>
              <a:grpFill/>
              <a:ln w="38100">
                <a:solidFill>
                  <a:srgbClr val="6C40D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6C40DC"/>
                    </a:solidFill>
                    <a:latin typeface="Avenir Book" panose="02000503020000020003" pitchFamily="2" charset="0"/>
                  </a:rPr>
                  <a:t>7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FAB1A00-3053-ECED-E0BB-2C9E8D15B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7814" y="1872041"/>
              <a:ext cx="359039" cy="413529"/>
            </a:xfrm>
            <a:prstGeom prst="line">
              <a:avLst/>
            </a:prstGeom>
            <a:grpFill/>
            <a:ln w="19050">
              <a:solidFill>
                <a:srgbClr val="6C40D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A24F5C-20FB-0D0D-9F46-E41D57706BE9}"/>
                </a:ext>
              </a:extLst>
            </p:cNvPr>
            <p:cNvCxnSpPr>
              <a:cxnSpLocks/>
            </p:cNvCxnSpPr>
            <p:nvPr/>
          </p:nvCxnSpPr>
          <p:spPr>
            <a:xfrm>
              <a:off x="8660377" y="1886878"/>
              <a:ext cx="196260" cy="398601"/>
            </a:xfrm>
            <a:prstGeom prst="line">
              <a:avLst/>
            </a:prstGeom>
            <a:grpFill/>
            <a:ln w="19050">
              <a:solidFill>
                <a:srgbClr val="6C40D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ight Arrow 52">
            <a:extLst>
              <a:ext uri="{FF2B5EF4-FFF2-40B4-BE49-F238E27FC236}">
                <a16:creationId xmlns:a16="http://schemas.microsoft.com/office/drawing/2014/main" id="{4F5F786D-A463-74E0-D675-9516D92A65C3}"/>
              </a:ext>
            </a:extLst>
          </p:cNvPr>
          <p:cNvSpPr/>
          <p:nvPr/>
        </p:nvSpPr>
        <p:spPr>
          <a:xfrm>
            <a:off x="3333940" y="3560524"/>
            <a:ext cx="566318" cy="414557"/>
          </a:xfrm>
          <a:prstGeom prst="rightArrow">
            <a:avLst/>
          </a:prstGeom>
          <a:solidFill>
            <a:srgbClr val="73737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venir Book" panose="02000503020000020003" pitchFamily="2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BC56509-6B61-A96D-8CBA-256A5D6C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671"/>
          </a:xfrm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Retrieval Augmented Generation (RAG)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513817D-6D10-C8AA-6D43-2CC4879A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3C707F7-075F-F4AA-03F6-4FA86D37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6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B0B6A48-8E88-9D25-38CA-7E5A39E1B488}"/>
              </a:ext>
            </a:extLst>
          </p:cNvPr>
          <p:cNvSpPr/>
          <p:nvPr/>
        </p:nvSpPr>
        <p:spPr>
          <a:xfrm>
            <a:off x="4173237" y="1360935"/>
            <a:ext cx="566318" cy="4616855"/>
          </a:xfrm>
          <a:prstGeom prst="roundRect">
            <a:avLst>
              <a:gd name="adj" fmla="val 6528"/>
            </a:avLst>
          </a:prstGeom>
          <a:solidFill>
            <a:srgbClr val="F9D5E4"/>
          </a:solidFill>
          <a:ln w="34925">
            <a:solidFill>
              <a:srgbClr val="B418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rgbClr val="B4185F"/>
                </a:solidFill>
                <a:latin typeface="Avenir Book" panose="02000503020000020003" pitchFamily="2" charset="0"/>
              </a:rPr>
              <a:t>Embedding Model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8F7AF237-BE96-B239-3F2B-8424B9A345DA}"/>
              </a:ext>
            </a:extLst>
          </p:cNvPr>
          <p:cNvSpPr/>
          <p:nvPr/>
        </p:nvSpPr>
        <p:spPr>
          <a:xfrm>
            <a:off x="4958668" y="3560523"/>
            <a:ext cx="566318" cy="414557"/>
          </a:xfrm>
          <a:prstGeom prst="rightArrow">
            <a:avLst/>
          </a:prstGeom>
          <a:solidFill>
            <a:srgbClr val="73737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343EC-E152-99E2-47F7-9EB903D31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8FD21C-F9A9-EC9D-A061-155BCC3C002C}"/>
              </a:ext>
            </a:extLst>
          </p:cNvPr>
          <p:cNvSpPr/>
          <p:nvPr/>
        </p:nvSpPr>
        <p:spPr>
          <a:xfrm>
            <a:off x="0" y="6434661"/>
            <a:ext cx="2580431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1D2226"/>
              </a:solidFill>
              <a:latin typeface="Avenir Book" panose="02000503020000020003" pitchFamily="2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C26695A-0BA0-CE83-9997-5787F86D1FCA}"/>
              </a:ext>
            </a:extLst>
          </p:cNvPr>
          <p:cNvSpPr/>
          <p:nvPr/>
        </p:nvSpPr>
        <p:spPr>
          <a:xfrm>
            <a:off x="4429369" y="5338285"/>
            <a:ext cx="1944126" cy="374470"/>
          </a:xfrm>
          <a:prstGeom prst="rect">
            <a:avLst/>
          </a:prstGeom>
          <a:solidFill>
            <a:srgbClr val="FFE0D7"/>
          </a:solidFill>
          <a:ln w="38100">
            <a:solidFill>
              <a:srgbClr val="F43E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43E01"/>
                </a:solidFill>
                <a:latin typeface="Avenir Book" panose="02000503020000020003" pitchFamily="2" charset="0"/>
              </a:rPr>
              <a:t>Response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441DC5-357B-3F3B-7CBD-3DE03553CAB8}"/>
              </a:ext>
            </a:extLst>
          </p:cNvPr>
          <p:cNvSpPr/>
          <p:nvPr/>
        </p:nvSpPr>
        <p:spPr>
          <a:xfrm>
            <a:off x="6818382" y="1157523"/>
            <a:ext cx="1931959" cy="3166825"/>
          </a:xfrm>
          <a:prstGeom prst="rect">
            <a:avLst/>
          </a:prstGeom>
          <a:solidFill>
            <a:srgbClr val="C3E0E9"/>
          </a:solidFill>
          <a:ln w="38100">
            <a:solidFill>
              <a:srgbClr val="2940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1D2226"/>
              </a:solidFill>
              <a:latin typeface="Avenir Book" panose="02000503020000020003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064784-C190-4642-302C-517EAD8987D1}"/>
              </a:ext>
            </a:extLst>
          </p:cNvPr>
          <p:cNvSpPr/>
          <p:nvPr/>
        </p:nvSpPr>
        <p:spPr>
          <a:xfrm>
            <a:off x="6818382" y="1157524"/>
            <a:ext cx="1931959" cy="380853"/>
          </a:xfrm>
          <a:prstGeom prst="rect">
            <a:avLst/>
          </a:prstGeom>
          <a:solidFill>
            <a:srgbClr val="C3E0E9"/>
          </a:solidFill>
          <a:ln w="38100">
            <a:solidFill>
              <a:srgbClr val="2940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94057"/>
                </a:solidFill>
                <a:latin typeface="Avenir Book" panose="02000503020000020003" pitchFamily="2" charset="0"/>
              </a:rPr>
              <a:t>Distance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E71A87C-7FB7-23DB-2755-4DB6ECDEE60D}"/>
              </a:ext>
            </a:extLst>
          </p:cNvPr>
          <p:cNvSpPr/>
          <p:nvPr/>
        </p:nvSpPr>
        <p:spPr>
          <a:xfrm>
            <a:off x="3090152" y="1157524"/>
            <a:ext cx="3531389" cy="3166826"/>
          </a:xfrm>
          <a:prstGeom prst="rect">
            <a:avLst/>
          </a:prstGeom>
          <a:solidFill>
            <a:srgbClr val="FFE0D7"/>
          </a:solidFill>
          <a:ln w="38100">
            <a:solidFill>
              <a:srgbClr val="F43E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E28700"/>
              </a:solidFill>
              <a:latin typeface="Avenir Book" panose="02000503020000020003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BBB3269-5A39-82A7-B283-B9916C39FE0C}"/>
              </a:ext>
            </a:extLst>
          </p:cNvPr>
          <p:cNvSpPr/>
          <p:nvPr/>
        </p:nvSpPr>
        <p:spPr>
          <a:xfrm>
            <a:off x="4956028" y="1665170"/>
            <a:ext cx="1479252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63D28D3-D3AC-5F1A-212E-AA6C5F6F8468}"/>
              </a:ext>
            </a:extLst>
          </p:cNvPr>
          <p:cNvSpPr/>
          <p:nvPr/>
        </p:nvSpPr>
        <p:spPr>
          <a:xfrm>
            <a:off x="4956028" y="2144148"/>
            <a:ext cx="1479252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786AB3F-96BC-5F25-7D5E-9C6E041AE53D}"/>
              </a:ext>
            </a:extLst>
          </p:cNvPr>
          <p:cNvSpPr/>
          <p:nvPr/>
        </p:nvSpPr>
        <p:spPr>
          <a:xfrm>
            <a:off x="4956028" y="2620429"/>
            <a:ext cx="1479252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6C7FBEF-E517-51A0-73D0-EDA96EF0B758}"/>
              </a:ext>
            </a:extLst>
          </p:cNvPr>
          <p:cNvSpPr/>
          <p:nvPr/>
        </p:nvSpPr>
        <p:spPr>
          <a:xfrm>
            <a:off x="4956028" y="3773607"/>
            <a:ext cx="1479252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72FDCE-18D6-AEC0-9E72-78890E0449A5}"/>
              </a:ext>
            </a:extLst>
          </p:cNvPr>
          <p:cNvSpPr/>
          <p:nvPr/>
        </p:nvSpPr>
        <p:spPr>
          <a:xfrm>
            <a:off x="3090152" y="1157524"/>
            <a:ext cx="3531389" cy="380853"/>
          </a:xfrm>
          <a:prstGeom prst="rect">
            <a:avLst/>
          </a:prstGeom>
          <a:solidFill>
            <a:srgbClr val="FFE0D7"/>
          </a:solidFill>
          <a:ln w="38100">
            <a:solidFill>
              <a:srgbClr val="F43E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28700"/>
                </a:solidFill>
                <a:latin typeface="Avenir Book" panose="02000503020000020003" pitchFamily="2" charset="0"/>
              </a:rPr>
              <a:t>Vector Database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120BFD-29C1-652A-C302-85985B358A01}"/>
              </a:ext>
            </a:extLst>
          </p:cNvPr>
          <p:cNvSpPr/>
          <p:nvPr/>
        </p:nvSpPr>
        <p:spPr>
          <a:xfrm>
            <a:off x="3256416" y="1665170"/>
            <a:ext cx="1609089" cy="380853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Emb. #0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DBFBAC0-9783-9467-9BC5-93C052A828E3}"/>
              </a:ext>
            </a:extLst>
          </p:cNvPr>
          <p:cNvSpPr/>
          <p:nvPr/>
        </p:nvSpPr>
        <p:spPr>
          <a:xfrm>
            <a:off x="3256416" y="2144148"/>
            <a:ext cx="1609089" cy="380853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Emb. #1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A60FCA9-1931-9299-1067-C67EB7D8F267}"/>
              </a:ext>
            </a:extLst>
          </p:cNvPr>
          <p:cNvSpPr/>
          <p:nvPr/>
        </p:nvSpPr>
        <p:spPr>
          <a:xfrm>
            <a:off x="3256416" y="2623126"/>
            <a:ext cx="1609089" cy="380853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Emb. #2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BFD0F1-D6CC-69B9-D355-3935E4F7578C}"/>
              </a:ext>
            </a:extLst>
          </p:cNvPr>
          <p:cNvSpPr/>
          <p:nvPr/>
        </p:nvSpPr>
        <p:spPr>
          <a:xfrm>
            <a:off x="3256416" y="3773607"/>
            <a:ext cx="1609089" cy="380853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Emb. #N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67A35CD-0F52-ACF7-5039-DA7C7D0AA897}"/>
              </a:ext>
            </a:extLst>
          </p:cNvPr>
          <p:cNvSpPr/>
          <p:nvPr/>
        </p:nvSpPr>
        <p:spPr>
          <a:xfrm>
            <a:off x="4956028" y="3093089"/>
            <a:ext cx="1479252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B30164-68FD-A7B0-63B0-0DDE60287F8D}"/>
              </a:ext>
            </a:extLst>
          </p:cNvPr>
          <p:cNvSpPr/>
          <p:nvPr/>
        </p:nvSpPr>
        <p:spPr>
          <a:xfrm>
            <a:off x="3256416" y="3095786"/>
            <a:ext cx="1609089" cy="380853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Emb. #3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9D115B2-5462-C58E-70E4-5F6BDB71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4CF0F3F-5EB8-0F36-C061-790B7815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7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9BBC06-D71B-B60D-2F09-F54F8EDFC572}"/>
              </a:ext>
            </a:extLst>
          </p:cNvPr>
          <p:cNvSpPr/>
          <p:nvPr/>
        </p:nvSpPr>
        <p:spPr>
          <a:xfrm>
            <a:off x="353039" y="1168166"/>
            <a:ext cx="2580431" cy="523704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Query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F22EF-180E-82D2-700D-CC9FE371031F}"/>
              </a:ext>
            </a:extLst>
          </p:cNvPr>
          <p:cNvSpPr/>
          <p:nvPr/>
        </p:nvSpPr>
        <p:spPr>
          <a:xfrm>
            <a:off x="345830" y="2559802"/>
            <a:ext cx="2580432" cy="511106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Query Embedding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B45A30-B325-201E-2B0C-233A94F9BA9A}"/>
              </a:ext>
            </a:extLst>
          </p:cNvPr>
          <p:cNvSpPr/>
          <p:nvPr/>
        </p:nvSpPr>
        <p:spPr>
          <a:xfrm>
            <a:off x="203196" y="1056011"/>
            <a:ext cx="8737600" cy="336117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5FB6E9D-9481-7FC1-8518-4F8739DC6536}"/>
              </a:ext>
            </a:extLst>
          </p:cNvPr>
          <p:cNvSpPr/>
          <p:nvPr/>
        </p:nvSpPr>
        <p:spPr>
          <a:xfrm>
            <a:off x="345830" y="2557999"/>
            <a:ext cx="2580432" cy="511106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Query Embedding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9A56E8F-7BC4-757F-9C9C-4BCAEF83EE79}"/>
              </a:ext>
            </a:extLst>
          </p:cNvPr>
          <p:cNvSpPr/>
          <p:nvPr/>
        </p:nvSpPr>
        <p:spPr>
          <a:xfrm>
            <a:off x="6975064" y="1665170"/>
            <a:ext cx="1618593" cy="380853"/>
          </a:xfrm>
          <a:prstGeom prst="rect">
            <a:avLst/>
          </a:prstGeom>
          <a:solidFill>
            <a:srgbClr val="FFEBCE"/>
          </a:solidFill>
          <a:ln w="38100">
            <a:solidFill>
              <a:srgbClr val="E389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38907"/>
                </a:solidFill>
                <a:latin typeface="Avenir Book" panose="02000503020000020003" pitchFamily="2" charset="0"/>
              </a:rPr>
              <a:t>6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72CBDD6-9C68-665D-890D-26699F38F481}"/>
              </a:ext>
            </a:extLst>
          </p:cNvPr>
          <p:cNvSpPr/>
          <p:nvPr/>
        </p:nvSpPr>
        <p:spPr>
          <a:xfrm>
            <a:off x="3252982" y="1666929"/>
            <a:ext cx="1609089" cy="380853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Emb. #0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23B17CF-CB4B-45E9-635E-35D6BB3F4B56}"/>
              </a:ext>
            </a:extLst>
          </p:cNvPr>
          <p:cNvSpPr/>
          <p:nvPr/>
        </p:nvSpPr>
        <p:spPr>
          <a:xfrm>
            <a:off x="6975064" y="2137830"/>
            <a:ext cx="1618593" cy="380853"/>
          </a:xfrm>
          <a:prstGeom prst="rect">
            <a:avLst/>
          </a:prstGeom>
          <a:solidFill>
            <a:srgbClr val="FFEBCE"/>
          </a:solidFill>
          <a:ln w="38100">
            <a:solidFill>
              <a:srgbClr val="E389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38907"/>
                </a:solidFill>
                <a:latin typeface="Avenir Book" panose="02000503020000020003" pitchFamily="2" charset="0"/>
              </a:rPr>
              <a:t>7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1FB0637-874A-73CD-5EA6-5CC2E2AC599B}"/>
              </a:ext>
            </a:extLst>
          </p:cNvPr>
          <p:cNvSpPr/>
          <p:nvPr/>
        </p:nvSpPr>
        <p:spPr>
          <a:xfrm>
            <a:off x="3252982" y="2139589"/>
            <a:ext cx="1609089" cy="380853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Emb. #1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A65CEEA-19F9-39DA-ED9C-640973A735AE}"/>
              </a:ext>
            </a:extLst>
          </p:cNvPr>
          <p:cNvSpPr/>
          <p:nvPr/>
        </p:nvSpPr>
        <p:spPr>
          <a:xfrm>
            <a:off x="6975064" y="2630120"/>
            <a:ext cx="1618593" cy="380853"/>
          </a:xfrm>
          <a:prstGeom prst="rect">
            <a:avLst/>
          </a:prstGeom>
          <a:solidFill>
            <a:srgbClr val="FFEBCE"/>
          </a:solidFill>
          <a:ln w="38100">
            <a:solidFill>
              <a:srgbClr val="E389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38907"/>
                </a:solidFill>
                <a:latin typeface="Avenir Book" panose="02000503020000020003" pitchFamily="2" charset="0"/>
              </a:rPr>
              <a:t>18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22D22E5-4381-3213-9F84-652194D5E813}"/>
              </a:ext>
            </a:extLst>
          </p:cNvPr>
          <p:cNvSpPr/>
          <p:nvPr/>
        </p:nvSpPr>
        <p:spPr>
          <a:xfrm>
            <a:off x="3252982" y="2631879"/>
            <a:ext cx="1609089" cy="380853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Emb. #2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274BF5B-D327-4753-A22F-28A7C8F8E87F}"/>
              </a:ext>
            </a:extLst>
          </p:cNvPr>
          <p:cNvSpPr/>
          <p:nvPr/>
        </p:nvSpPr>
        <p:spPr>
          <a:xfrm>
            <a:off x="6975064" y="3102780"/>
            <a:ext cx="1618593" cy="380853"/>
          </a:xfrm>
          <a:prstGeom prst="rect">
            <a:avLst/>
          </a:prstGeom>
          <a:solidFill>
            <a:srgbClr val="FFEBCE"/>
          </a:solidFill>
          <a:ln w="38100">
            <a:solidFill>
              <a:srgbClr val="E389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38907"/>
                </a:solidFill>
                <a:latin typeface="Avenir Book" panose="02000503020000020003" pitchFamily="2" charset="0"/>
              </a:rPr>
              <a:t>10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BEC60F6-1485-F906-6D7E-80410F8A921D}"/>
              </a:ext>
            </a:extLst>
          </p:cNvPr>
          <p:cNvSpPr/>
          <p:nvPr/>
        </p:nvSpPr>
        <p:spPr>
          <a:xfrm>
            <a:off x="3252982" y="3104539"/>
            <a:ext cx="1609089" cy="380853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Emb. #3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DBDAC7-7F46-C39F-F6A8-2A0EFB0721E1}"/>
              </a:ext>
            </a:extLst>
          </p:cNvPr>
          <p:cNvSpPr/>
          <p:nvPr/>
        </p:nvSpPr>
        <p:spPr>
          <a:xfrm>
            <a:off x="6975064" y="3780601"/>
            <a:ext cx="1618593" cy="380853"/>
          </a:xfrm>
          <a:prstGeom prst="rect">
            <a:avLst/>
          </a:prstGeom>
          <a:solidFill>
            <a:srgbClr val="FFEBCE"/>
          </a:solidFill>
          <a:ln w="38100">
            <a:solidFill>
              <a:srgbClr val="E389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38907"/>
                </a:solidFill>
                <a:latin typeface="Avenir Book" panose="02000503020000020003" pitchFamily="2" charset="0"/>
              </a:rPr>
              <a:t>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92E0F7F-5724-ECF8-7811-1CD451FC7FC3}"/>
              </a:ext>
            </a:extLst>
          </p:cNvPr>
          <p:cNvSpPr/>
          <p:nvPr/>
        </p:nvSpPr>
        <p:spPr>
          <a:xfrm>
            <a:off x="3252982" y="3782360"/>
            <a:ext cx="1609089" cy="380853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C40DC"/>
                </a:solidFill>
                <a:latin typeface="Avenir Book" panose="02000503020000020003" pitchFamily="2" charset="0"/>
              </a:rPr>
              <a:t>Emb. #N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7C33947-4B65-4759-BB5B-6CF4E01C93B4}"/>
              </a:ext>
            </a:extLst>
          </p:cNvPr>
          <p:cNvSpPr/>
          <p:nvPr/>
        </p:nvSpPr>
        <p:spPr>
          <a:xfrm>
            <a:off x="6950350" y="2605810"/>
            <a:ext cx="1668780" cy="423359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53C5B7F-9871-E859-4792-C47059D4DD68}"/>
              </a:ext>
            </a:extLst>
          </p:cNvPr>
          <p:cNvSpPr/>
          <p:nvPr/>
        </p:nvSpPr>
        <p:spPr>
          <a:xfrm>
            <a:off x="6950350" y="3078669"/>
            <a:ext cx="1668780" cy="423359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D7C6EAB-0045-D523-94DE-8E0D5E6DCB98}"/>
              </a:ext>
            </a:extLst>
          </p:cNvPr>
          <p:cNvSpPr/>
          <p:nvPr/>
        </p:nvSpPr>
        <p:spPr>
          <a:xfrm>
            <a:off x="4956028" y="3777904"/>
            <a:ext cx="1479252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6A6F08E-47E7-B21C-FE9D-E133BC9D0D85}"/>
              </a:ext>
            </a:extLst>
          </p:cNvPr>
          <p:cNvSpPr/>
          <p:nvPr/>
        </p:nvSpPr>
        <p:spPr>
          <a:xfrm>
            <a:off x="4956028" y="1665170"/>
            <a:ext cx="1479252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#0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4FB13E7-35D2-D61F-6776-E31408A06886}"/>
              </a:ext>
            </a:extLst>
          </p:cNvPr>
          <p:cNvSpPr/>
          <p:nvPr/>
        </p:nvSpPr>
        <p:spPr>
          <a:xfrm>
            <a:off x="4959462" y="2139093"/>
            <a:ext cx="1479252" cy="380853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Doc. #1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43708B9-912D-38E6-75C6-E53FBED98C2D}"/>
              </a:ext>
            </a:extLst>
          </p:cNvPr>
          <p:cNvSpPr/>
          <p:nvPr/>
        </p:nvSpPr>
        <p:spPr>
          <a:xfrm>
            <a:off x="353039" y="1168166"/>
            <a:ext cx="2580431" cy="523704"/>
          </a:xfrm>
          <a:prstGeom prst="rect">
            <a:avLst/>
          </a:prstGeom>
          <a:solidFill>
            <a:srgbClr val="C4D7FE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16CE3"/>
                </a:solidFill>
                <a:latin typeface="Avenir Book" panose="02000503020000020003" pitchFamily="2" charset="0"/>
              </a:rPr>
              <a:t>Query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D7F3ACC-525B-8C00-49A1-988756E20B7E}"/>
              </a:ext>
            </a:extLst>
          </p:cNvPr>
          <p:cNvSpPr/>
          <p:nvPr/>
        </p:nvSpPr>
        <p:spPr>
          <a:xfrm>
            <a:off x="6950350" y="1641673"/>
            <a:ext cx="1668780" cy="423359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313D909-0AD0-6DF8-49E6-EEFF8272445C}"/>
              </a:ext>
            </a:extLst>
          </p:cNvPr>
          <p:cNvSpPr/>
          <p:nvPr/>
        </p:nvSpPr>
        <p:spPr>
          <a:xfrm>
            <a:off x="6950350" y="2114333"/>
            <a:ext cx="1668780" cy="423359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CBB47AE-2D54-A3BA-D1A4-577471ED3A9B}"/>
              </a:ext>
            </a:extLst>
          </p:cNvPr>
          <p:cNvSpPr/>
          <p:nvPr/>
        </p:nvSpPr>
        <p:spPr>
          <a:xfrm>
            <a:off x="6950350" y="3749297"/>
            <a:ext cx="1668780" cy="423359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17A75C3A-5966-0254-D7F2-D190B3BF605B}"/>
              </a:ext>
            </a:extLst>
          </p:cNvPr>
          <p:cNvSpPr/>
          <p:nvPr/>
        </p:nvSpPr>
        <p:spPr>
          <a:xfrm>
            <a:off x="3011186" y="5329977"/>
            <a:ext cx="3531389" cy="399028"/>
          </a:xfrm>
          <a:prstGeom prst="roundRect">
            <a:avLst>
              <a:gd name="adj" fmla="val 6528"/>
            </a:avLst>
          </a:prstGeom>
          <a:solidFill>
            <a:srgbClr val="F9D5E4"/>
          </a:solidFill>
          <a:ln w="34925">
            <a:solidFill>
              <a:srgbClr val="B418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B4185F"/>
                </a:solidFill>
                <a:latin typeface="Avenir Book" panose="02000503020000020003" pitchFamily="2" charset="0"/>
              </a:rPr>
              <a:t>Large Language Model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721BAEA-2E3A-B062-CCD6-8EF3EAC9C4B9}"/>
              </a:ext>
            </a:extLst>
          </p:cNvPr>
          <p:cNvSpPr/>
          <p:nvPr/>
        </p:nvSpPr>
        <p:spPr>
          <a:xfrm>
            <a:off x="-55881" y="3798797"/>
            <a:ext cx="9143999" cy="140964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D5984-9DA9-5FDE-C0F5-18CE876E59C8}"/>
              </a:ext>
            </a:extLst>
          </p:cNvPr>
          <p:cNvSpPr/>
          <p:nvPr/>
        </p:nvSpPr>
        <p:spPr>
          <a:xfrm>
            <a:off x="434768" y="5204357"/>
            <a:ext cx="8735079" cy="142374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+mj-lt"/>
            </a:endParaRPr>
          </a:p>
        </p:txBody>
      </p:sp>
      <p:sp>
        <p:nvSpPr>
          <p:cNvPr id="128" name="Dikdörtgen 14">
            <a:extLst>
              <a:ext uri="{FF2B5EF4-FFF2-40B4-BE49-F238E27FC236}">
                <a16:creationId xmlns:a16="http://schemas.microsoft.com/office/drawing/2014/main" id="{15E5B997-BA09-23D8-1670-B299CA41A98D}"/>
              </a:ext>
            </a:extLst>
          </p:cNvPr>
          <p:cNvSpPr/>
          <p:nvPr/>
        </p:nvSpPr>
        <p:spPr>
          <a:xfrm>
            <a:off x="-107576" y="5550867"/>
            <a:ext cx="9359153" cy="760588"/>
          </a:xfrm>
          <a:prstGeom prst="rect">
            <a:avLst/>
          </a:prstGeom>
          <a:solidFill>
            <a:srgbClr val="DBD3F9"/>
          </a:solidFill>
          <a:ln w="38100">
            <a:solidFill>
              <a:srgbClr val="6C4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C40DC"/>
                </a:solidFill>
                <a:latin typeface="Avenir Book" panose="02000503020000020003" pitchFamily="2" charset="0"/>
              </a:rPr>
              <a:t>Large embeddings lead to expensive distance calculations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461157A-E3E9-EAF7-344D-F913B421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72774"/>
            <a:ext cx="9144000" cy="871671"/>
          </a:xfrm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Nearest Neighbor Search</a:t>
            </a:r>
          </a:p>
        </p:txBody>
      </p:sp>
      <p:sp>
        <p:nvSpPr>
          <p:cNvPr id="9" name="Dikdörtgen 14">
            <a:extLst>
              <a:ext uri="{FF2B5EF4-FFF2-40B4-BE49-F238E27FC236}">
                <a16:creationId xmlns:a16="http://schemas.microsoft.com/office/drawing/2014/main" id="{D5B696A4-19F1-2111-7A14-7DB7899B42E6}"/>
              </a:ext>
            </a:extLst>
          </p:cNvPr>
          <p:cNvSpPr/>
          <p:nvPr/>
        </p:nvSpPr>
        <p:spPr>
          <a:xfrm>
            <a:off x="-107577" y="4643226"/>
            <a:ext cx="9359153" cy="760588"/>
          </a:xfrm>
          <a:prstGeom prst="rect">
            <a:avLst/>
          </a:prstGeom>
          <a:solidFill>
            <a:srgbClr val="FFE0D7"/>
          </a:solidFill>
          <a:ln w="38100">
            <a:solidFill>
              <a:srgbClr val="E389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28700"/>
                </a:solidFill>
                <a:latin typeface="Avenir Book" panose="02000503020000020003" pitchFamily="2" charset="0"/>
              </a:rPr>
              <a:t>Nearest Neighbor Search creates significant data movement</a:t>
            </a:r>
          </a:p>
        </p:txBody>
      </p:sp>
    </p:spTree>
    <p:extLst>
      <p:ext uri="{BB962C8B-B14F-4D97-AF65-F5344CB8AC3E}">
        <p14:creationId xmlns:p14="http://schemas.microsoft.com/office/powerpoint/2010/main" val="41070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0017 0.490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9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4393 0.5090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5" y="2544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44427 0.5120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2" y="2560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44289 0.346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3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26268 -0.0027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  <p:bldP spid="46" grpId="0" animBg="1"/>
      <p:bldP spid="63" grpId="0" animBg="1"/>
      <p:bldP spid="63" grpId="1" animBg="1"/>
      <p:bldP spid="79" grpId="0" animBg="1"/>
      <p:bldP spid="80" grpId="0" animBg="1"/>
      <p:bldP spid="80" grpId="1" animBg="1"/>
      <p:bldP spid="81" grpId="0" animBg="1"/>
      <p:bldP spid="82" grpId="0" animBg="1"/>
      <p:bldP spid="82" grpId="1" animBg="1"/>
      <p:bldP spid="83" grpId="0" animBg="1"/>
      <p:bldP spid="84" grpId="0" animBg="1"/>
      <p:bldP spid="84" grpId="1" animBg="1"/>
      <p:bldP spid="85" grpId="0" animBg="1"/>
      <p:bldP spid="86" grpId="0" animBg="1"/>
      <p:bldP spid="86" grpId="1" animBg="1"/>
      <p:bldP spid="87" grpId="0" animBg="1"/>
      <p:bldP spid="88" grpId="0" animBg="1"/>
      <p:bldP spid="88" grpId="1" animBg="1"/>
      <p:bldP spid="91" grpId="0" animBg="1"/>
      <p:bldP spid="92" grpId="0" animBg="1"/>
      <p:bldP spid="93" grpId="0" animBg="1"/>
      <p:bldP spid="93" grpId="1" animBg="1"/>
      <p:bldP spid="95" grpId="0" animBg="1"/>
      <p:bldP spid="95" grpId="1" animBg="1"/>
      <p:bldP spid="106" grpId="0" animBg="1"/>
      <p:bldP spid="106" grpId="1" animBg="1"/>
      <p:bldP spid="107" grpId="0" animBg="1"/>
      <p:bldP spid="107" grpId="1" animBg="1"/>
      <p:bldP spid="114" grpId="0" animBg="1"/>
      <p:bldP spid="115" grpId="0" animBg="1"/>
      <p:bldP spid="116" grpId="0" animBg="1"/>
      <p:bldP spid="121" grpId="0" animBg="1"/>
      <p:bldP spid="126" grpId="0" animBg="1"/>
      <p:bldP spid="6" grpId="0" animBg="1"/>
      <p:bldP spid="12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52161-B879-C86F-17BF-12ABE4F76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804CAF-7457-E783-03DA-F63EB55B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671"/>
          </a:xfrm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Accelerating Nearest Neighbor Search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0028B15-67AC-765A-272A-F7686A95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C461F23-EF02-DB68-64CE-E5A1331E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8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E8D8-BDAE-3ED7-5649-DCE98CD45F71}"/>
              </a:ext>
            </a:extLst>
          </p:cNvPr>
          <p:cNvSpPr txBox="1"/>
          <p:nvPr/>
        </p:nvSpPr>
        <p:spPr>
          <a:xfrm>
            <a:off x="584253" y="1320428"/>
            <a:ext cx="7975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ook" panose="02000503020000020003" pitchFamily="2" charset="0"/>
              </a:rPr>
              <a:t>Multiple approaches </a:t>
            </a:r>
            <a:r>
              <a:rPr lang="en-US" sz="2000" dirty="0">
                <a:latin typeface="Avenir Book" panose="02000503020000020003" pitchFamily="2" charset="0"/>
              </a:rPr>
              <a:t>reduce Nearest Neighbor Search overheads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A8F0D9C-43C6-B415-8EF7-7089C38BCBAE}"/>
              </a:ext>
            </a:extLst>
          </p:cNvPr>
          <p:cNvSpPr/>
          <p:nvPr/>
        </p:nvSpPr>
        <p:spPr>
          <a:xfrm>
            <a:off x="646923" y="2430122"/>
            <a:ext cx="7522368" cy="1264302"/>
          </a:xfrm>
          <a:prstGeom prst="roundRect">
            <a:avLst>
              <a:gd name="adj" fmla="val 6528"/>
            </a:avLst>
          </a:prstGeom>
          <a:solidFill>
            <a:srgbClr val="FFEBCD"/>
          </a:solidFill>
          <a:ln w="34925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8700"/>
                </a:solidFill>
                <a:latin typeface="Avenir Book" panose="02000503020000020003" pitchFamily="2" charset="0"/>
              </a:rPr>
              <a:t>Quantization: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Integer Quantization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Binary Quantization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Product Quantization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3A634B4-AF7B-B1F7-797C-47703AF3AC67}"/>
              </a:ext>
            </a:extLst>
          </p:cNvPr>
          <p:cNvSpPr/>
          <p:nvPr/>
        </p:nvSpPr>
        <p:spPr>
          <a:xfrm>
            <a:off x="646923" y="3972598"/>
            <a:ext cx="7522368" cy="1141387"/>
          </a:xfrm>
          <a:prstGeom prst="roundRect">
            <a:avLst>
              <a:gd name="adj" fmla="val 6528"/>
            </a:avLst>
          </a:prstGeom>
          <a:solidFill>
            <a:srgbClr val="F9D5E4"/>
          </a:solidFill>
          <a:ln w="34925">
            <a:solidFill>
              <a:srgbClr val="B418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B4185F"/>
                </a:solidFill>
                <a:latin typeface="Avenir Book" panose="02000503020000020003" pitchFamily="2" charset="0"/>
              </a:rPr>
              <a:t>In-Storage Processing: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Employs the computational resources within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Takes advantage of the large internal bandwidth of SSDs</a:t>
            </a:r>
          </a:p>
        </p:txBody>
      </p:sp>
    </p:spTree>
    <p:extLst>
      <p:ext uri="{BB962C8B-B14F-4D97-AF65-F5344CB8AC3E}">
        <p14:creationId xmlns:p14="http://schemas.microsoft.com/office/powerpoint/2010/main" val="530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85073-3783-0867-D2D5-584BFD7AC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38EA87-E063-6E2E-0CEF-B5A7FC68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3172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Outline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BEF5977-34BA-B293-29AB-2485148B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0A5F7D2-09BB-486F-82BD-C98D4F1E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en-US" smtClean="0">
                <a:latin typeface="Avenir Book" panose="02000503020000020003" pitchFamily="2" charset="0"/>
              </a:rPr>
              <a:t>9</a:t>
            </a:fld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19CD6F7-2B19-6306-B906-4BA7DE08FA57}"/>
              </a:ext>
            </a:extLst>
          </p:cNvPr>
          <p:cNvSpPr/>
          <p:nvPr/>
        </p:nvSpPr>
        <p:spPr>
          <a:xfrm>
            <a:off x="5270" y="1173058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Background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EF6B005A-00FD-B345-7A66-16E5B59C92A9}"/>
              </a:ext>
            </a:extLst>
          </p:cNvPr>
          <p:cNvSpPr/>
          <p:nvPr/>
        </p:nvSpPr>
        <p:spPr>
          <a:xfrm>
            <a:off x="5270" y="2235044"/>
            <a:ext cx="9144000" cy="7989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Motivation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42F5F0D-3D02-8A98-D230-F2202BC126E4}"/>
              </a:ext>
            </a:extLst>
          </p:cNvPr>
          <p:cNvSpPr/>
          <p:nvPr/>
        </p:nvSpPr>
        <p:spPr>
          <a:xfrm>
            <a:off x="5270" y="3297030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REIS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0484F59-771B-D8C3-98FC-58FA549C0C70}"/>
              </a:ext>
            </a:extLst>
          </p:cNvPr>
          <p:cNvSpPr/>
          <p:nvPr/>
        </p:nvSpPr>
        <p:spPr>
          <a:xfrm>
            <a:off x="5270" y="4359016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Evaluation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CC1E176-3F75-A7F0-9031-D2F8DFDFF172}"/>
              </a:ext>
            </a:extLst>
          </p:cNvPr>
          <p:cNvSpPr/>
          <p:nvPr/>
        </p:nvSpPr>
        <p:spPr>
          <a:xfrm>
            <a:off x="5270" y="5421001"/>
            <a:ext cx="9144000" cy="7989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  <a:ea typeface="Cambria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92562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Vibran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</a:spPr>
      <a:bodyPr rtlCol="0" anchor="ctr"/>
      <a:lstStyle>
        <a:defPPr algn="ctr">
          <a:defRPr sz="2200" dirty="0" smtClean="0">
            <a:latin typeface="+mj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66658</TotalTime>
  <Words>3603</Words>
  <Application>Microsoft Macintosh PowerPoint</Application>
  <PresentationFormat>On-screen Show (4:3)</PresentationFormat>
  <Paragraphs>817</Paragraphs>
  <Slides>41</Slides>
  <Notes>41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Aptos</vt:lpstr>
      <vt:lpstr>Aptos Display</vt:lpstr>
      <vt:lpstr>Arial</vt:lpstr>
      <vt:lpstr>Avenir Book</vt:lpstr>
      <vt:lpstr>Belleza</vt:lpstr>
      <vt:lpstr>Calibri</vt:lpstr>
      <vt:lpstr>Gill Sans MT</vt:lpstr>
      <vt:lpstr>Wingdings</vt:lpstr>
      <vt:lpstr>Office Teması</vt:lpstr>
      <vt:lpstr>REIS  A High-Performance and  Energy-Efficient Retrieval System  with In-Storage Processing</vt:lpstr>
      <vt:lpstr>Executive Summary</vt:lpstr>
      <vt:lpstr>Outline</vt:lpstr>
      <vt:lpstr>Typical LLM Inference Pipeline</vt:lpstr>
      <vt:lpstr>Retrieval Augmented Generation (RAG)</vt:lpstr>
      <vt:lpstr>Retrieval Augmented Generation (RAG)</vt:lpstr>
      <vt:lpstr>Nearest Neighbor Search</vt:lpstr>
      <vt:lpstr>Accelerating Nearest Neighbor Search</vt:lpstr>
      <vt:lpstr>Outline</vt:lpstr>
      <vt:lpstr>Latency Breakdown of RAG </vt:lpstr>
      <vt:lpstr>In-Storage Nearest Neighbor Search Accelerators</vt:lpstr>
      <vt:lpstr>Our Goal</vt:lpstr>
      <vt:lpstr>Outline</vt:lpstr>
      <vt:lpstr>REIS: Retrieval System with In-Storage Processing</vt:lpstr>
      <vt:lpstr>Challenges of In-Storage Processing</vt:lpstr>
      <vt:lpstr>REIS: Overview</vt:lpstr>
      <vt:lpstr>REIS: Database Layout</vt:lpstr>
      <vt:lpstr>REIS: Inverted File Algorithm (IVF)</vt:lpstr>
      <vt:lpstr>REIS: In-Storage ANNS Engine</vt:lpstr>
      <vt:lpstr>REIS: In-Storage ANNS Engine</vt:lpstr>
      <vt:lpstr>REIS: In-Storage ANNS Engine</vt:lpstr>
      <vt:lpstr>REIS: Optimizations</vt:lpstr>
      <vt:lpstr>Outline</vt:lpstr>
      <vt:lpstr>Evaluated System Configurations &amp; Baselines</vt:lpstr>
      <vt:lpstr>Performance Evaluation</vt:lpstr>
      <vt:lpstr>Energy Efficiency Evaluation</vt:lpstr>
      <vt:lpstr>Evaluation Across Multiple Datasets</vt:lpstr>
      <vt:lpstr>More Datasets in the Paper</vt:lpstr>
      <vt:lpstr>End-to-End Performance: Latency Breakdown</vt:lpstr>
      <vt:lpstr>Sensitivity Study</vt:lpstr>
      <vt:lpstr>Performance Comparison to NDSearch</vt:lpstr>
      <vt:lpstr>Available on arXiv</vt:lpstr>
      <vt:lpstr>More in the Paper</vt:lpstr>
      <vt:lpstr>More in the Paper</vt:lpstr>
      <vt:lpstr>Outline</vt:lpstr>
      <vt:lpstr>Conclusion</vt:lpstr>
      <vt:lpstr>REIS:  A High-Performance and  Energy-Efficient Retrieval System  with In-Storage Processing</vt:lpstr>
      <vt:lpstr>REIS:  A High-Performance and  Energy-Efficient Retrieval System  with In-Storage Processing</vt:lpstr>
      <vt:lpstr>SSDs &amp; NAND Flash Memory </vt:lpstr>
      <vt:lpstr>SSDs &amp; NAND Flash Memory </vt:lpstr>
      <vt:lpstr>REIS: In-Storage ANNS Engine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BreakHammer MICRO 2024</dc:title>
  <dc:creator>Oğuzhan Canpolat;Fatma Nisa Bostanci</dc:creator>
  <cp:lastModifiedBy>Microsoft Office User</cp:lastModifiedBy>
  <cp:revision>2529</cp:revision>
  <dcterms:created xsi:type="dcterms:W3CDTF">2022-03-02T08:12:14Z</dcterms:created>
  <dcterms:modified xsi:type="dcterms:W3CDTF">2025-09-19T06:24:48Z</dcterms:modified>
</cp:coreProperties>
</file>