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(null)" ContentType="image/x-emf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.xml" ContentType="application/vnd.openxmlformats-officedocument.themeOverride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2.xml" ContentType="application/vnd.openxmlformats-officedocument.themeOverride+xml"/>
  <Override PartName="/ppt/drawings/drawing7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8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576" r:id="rId2"/>
    <p:sldId id="607" r:id="rId3"/>
    <p:sldId id="608" r:id="rId4"/>
    <p:sldId id="610" r:id="rId5"/>
    <p:sldId id="613" r:id="rId6"/>
    <p:sldId id="627" r:id="rId7"/>
    <p:sldId id="618" r:id="rId8"/>
    <p:sldId id="614" r:id="rId9"/>
    <p:sldId id="619" r:id="rId10"/>
    <p:sldId id="620" r:id="rId11"/>
    <p:sldId id="621" r:id="rId12"/>
    <p:sldId id="622" r:id="rId13"/>
    <p:sldId id="644" r:id="rId14"/>
    <p:sldId id="616" r:id="rId15"/>
    <p:sldId id="623" r:id="rId16"/>
    <p:sldId id="624" r:id="rId17"/>
    <p:sldId id="643" r:id="rId18"/>
    <p:sldId id="615" r:id="rId19"/>
    <p:sldId id="611" r:id="rId20"/>
    <p:sldId id="625" r:id="rId21"/>
    <p:sldId id="626" r:id="rId22"/>
    <p:sldId id="677" r:id="rId23"/>
    <p:sldId id="646" r:id="rId24"/>
    <p:sldId id="649" r:id="rId25"/>
    <p:sldId id="652" r:id="rId26"/>
    <p:sldId id="653" r:id="rId27"/>
    <p:sldId id="654" r:id="rId28"/>
    <p:sldId id="655" r:id="rId29"/>
    <p:sldId id="656" r:id="rId30"/>
    <p:sldId id="657" r:id="rId31"/>
    <p:sldId id="658" r:id="rId32"/>
    <p:sldId id="659" r:id="rId33"/>
    <p:sldId id="660" r:id="rId34"/>
    <p:sldId id="661" r:id="rId35"/>
    <p:sldId id="662" r:id="rId36"/>
    <p:sldId id="668" r:id="rId37"/>
    <p:sldId id="669" r:id="rId38"/>
    <p:sldId id="670" r:id="rId39"/>
    <p:sldId id="671" r:id="rId40"/>
    <p:sldId id="673" r:id="rId41"/>
    <p:sldId id="674" r:id="rId42"/>
    <p:sldId id="676" r:id="rId43"/>
    <p:sldId id="678" r:id="rId44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AF2"/>
    <a:srgbClr val="696969"/>
    <a:srgbClr val="962930"/>
    <a:srgbClr val="FFFF99"/>
    <a:srgbClr val="404040"/>
    <a:srgbClr val="FFFFFF"/>
    <a:srgbClr val="A6A6A6"/>
    <a:srgbClr val="B31B1B"/>
    <a:srgbClr val="F9FAF8"/>
    <a:srgbClr val="95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 autoAdjust="0"/>
    <p:restoredTop sz="91748" autoAdjust="0"/>
  </p:normalViewPr>
  <p:slideViewPr>
    <p:cSldViewPr>
      <p:cViewPr varScale="1">
        <p:scale>
          <a:sx n="103" d="100"/>
          <a:sy n="103" d="100"/>
        </p:scale>
        <p:origin x="16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7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2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3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Saugata\Documents\Postdoc\Papers\Repositories\dramenergypaper\camera-2018-sigmetrics\figures\simulation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ugata\Documents\Postdoc\Papers\Repositories\dramenergypaper\camera-2018-sigmetrics\figures\witherrorbars\data_dependency_ones_chart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ugata\Documents\Postdoc\Papers\Repositories\dramenergypaper\camera-2018-sigmetrics\figures\witherrorbars\data_dependency_ones_chart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gyaglikci\workspace\dramenergypaper\figures\simulation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ugata\Documents\Postdoc\Papers\Repositories\dramenergypaper\camera-2018-sigmetrics\figures\plots_idd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ugata\Documents\Postdoc\Papers\Repositories\dramenergypaper\camera-2018-sigmetrics\figures\plots_idd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ugata\Documents\Postdoc\Papers\Repositories\dramenergypaper\camera-2018-sigmetrics\figures\plots_idd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ugata\Documents\Postdoc\Papers\Repositories\dramenergypaper\camera-2018-sigmetrics\figures\witherrorbars\data_dependency_ones_char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ugata\Documents\Postdoc\Papers\Repositories\dramenergypaper\camera-2018-sigmetrics\figures\witherrorbars\data_dependency_ones_char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ugata\Documents\Postdoc\Papers\Repositories\dramenergypaper\camera-2018-sigmetrics\figures\plots_bankvar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ugata\Documents\Postdoc\Papers\Repositories\dramenergypaper\camera-2018-sigmetrics\figures\plots_bankvar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ugata\Documents\Postdoc\Papers\Repositories\dramenergypaper\camera-2018-sigmetrics\figures\ones_in_rowaddr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68761543695927"/>
          <c:y val="6.6670286854644933E-2"/>
          <c:w val="0.81836176727909027"/>
          <c:h val="0.525143300323933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Fraction of DRAM in System Energy Consumption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Sheet1!$A$3:$A$8</c:f>
              <c:strCache>
                <c:ptCount val="6"/>
                <c:pt idx="0">
                  <c:v>Ware+
HPCA '10</c:v>
                </c:pt>
                <c:pt idx="1">
                  <c:v>David+
ICAC '11</c:v>
                </c:pt>
                <c:pt idx="2">
                  <c:v>Malladi+
ISCA '12</c:v>
                </c:pt>
                <c:pt idx="3">
                  <c:v>Yoon
ISCA '12</c:v>
                </c:pt>
                <c:pt idx="4">
                  <c:v>Paul+
ISCA '15</c:v>
                </c:pt>
                <c:pt idx="5">
                  <c:v>Elmore+
Report '16</c:v>
                </c:pt>
              </c:strCache>
            </c:strRef>
          </c:cat>
          <c:val>
            <c:numRef>
              <c:f>Sheet1!$B$3:$B$8</c:f>
              <c:numCache>
                <c:formatCode>General</c:formatCode>
                <c:ptCount val="6"/>
                <c:pt idx="0">
                  <c:v>0.46</c:v>
                </c:pt>
                <c:pt idx="1">
                  <c:v>0.19</c:v>
                </c:pt>
                <c:pt idx="2">
                  <c:v>0.25</c:v>
                </c:pt>
                <c:pt idx="3">
                  <c:v>0.435</c:v>
                </c:pt>
                <c:pt idx="4">
                  <c:v>0.4</c:v>
                </c:pt>
                <c:pt idx="5">
                  <c:v>0.24299999999999999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7C-423F-B104-D263596AF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04303392"/>
        <c:axId val="504298688"/>
      </c:barChart>
      <c:catAx>
        <c:axId val="50430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lnSpc>
                <a:spcPct val="80000"/>
              </a:lnSpc>
              <a:defRPr sz="1800" b="0" i="0" u="none" strike="noStrike" kern="1200" cap="none" spc="-10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298688"/>
        <c:crosses val="autoZero"/>
        <c:auto val="1"/>
        <c:lblAlgn val="ctr"/>
        <c:lblOffset val="0"/>
        <c:noMultiLvlLbl val="0"/>
      </c:catAx>
      <c:valAx>
        <c:axId val="504298688"/>
        <c:scaling>
          <c:orientation val="minMax"/>
          <c:max val="0.5"/>
        </c:scaling>
        <c:delete val="0"/>
        <c:axPos val="l"/>
        <c:majorGridlines>
          <c:spPr>
            <a:ln w="12700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#,##0.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303392"/>
        <c:crosses val="autoZero"/>
        <c:crossBetween val="between"/>
        <c:majorUnit val="0.1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454911886014247"/>
          <c:y val="7.4782375076512156E-2"/>
          <c:w val="0.76329572084739394"/>
          <c:h val="0.733232534762941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'Back-to-Back GeoMean'!$AB$31</c:f>
              <c:strCache>
                <c:ptCount val="1"/>
                <c:pt idx="0">
                  <c:v>Micron Model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1.6563143397696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20B-4C74-A22B-DC906EBD5193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'Back-to-Back GeoMean'!$AC$30:$AF$30</c:f>
              <c:strCache>
                <c:ptCount val="4"/>
                <c:pt idx="0">
                  <c:v>Vendor A</c:v>
                </c:pt>
                <c:pt idx="1">
                  <c:v>Vendor B</c:v>
                </c:pt>
                <c:pt idx="2">
                  <c:v>Vendor C</c:v>
                </c:pt>
                <c:pt idx="3">
                  <c:v>GMean</c:v>
                </c:pt>
              </c:strCache>
            </c:strRef>
          </c:cat>
          <c:val>
            <c:numRef>
              <c:f>'Back-to-Back GeoMean'!$AC$31:$AF$31</c:f>
              <c:numCache>
                <c:formatCode>0%</c:formatCode>
                <c:ptCount val="4"/>
                <c:pt idx="0">
                  <c:v>2.4103408509023496</c:v>
                </c:pt>
                <c:pt idx="1">
                  <c:v>1.4924499077804665</c:v>
                </c:pt>
                <c:pt idx="2">
                  <c:v>0.91445419271473116</c:v>
                </c:pt>
                <c:pt idx="3">
                  <c:v>1.6057483171325158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20B-4C74-A22B-DC906EBD5193}"/>
            </c:ext>
          </c:extLst>
        </c:ser>
        <c:ser>
          <c:idx val="1"/>
          <c:order val="1"/>
          <c:tx>
            <c:strRef>
              <c:f>'Back-to-Back GeoMean'!$AB$32</c:f>
              <c:strCache>
                <c:ptCount val="1"/>
                <c:pt idx="0">
                  <c:v>DRAMPower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3"/>
              <c:layout>
                <c:manualLayout>
                  <c:x val="2.206517154105726E-2"/>
                  <c:y val="1.458814988551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20B-4C74-A22B-DC906EBD5193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'Back-to-Back GeoMean'!$AC$30:$AF$30</c:f>
              <c:strCache>
                <c:ptCount val="4"/>
                <c:pt idx="0">
                  <c:v>Vendor A</c:v>
                </c:pt>
                <c:pt idx="1">
                  <c:v>Vendor B</c:v>
                </c:pt>
                <c:pt idx="2">
                  <c:v>Vendor C</c:v>
                </c:pt>
                <c:pt idx="3">
                  <c:v>GMean</c:v>
                </c:pt>
              </c:strCache>
            </c:strRef>
          </c:cat>
          <c:val>
            <c:numRef>
              <c:f>'Back-to-Back GeoMean'!$AC$32:$AF$32</c:f>
              <c:numCache>
                <c:formatCode>0%</c:formatCode>
                <c:ptCount val="4"/>
                <c:pt idx="0">
                  <c:v>0.74515342064713574</c:v>
                </c:pt>
                <c:pt idx="1">
                  <c:v>0.15087208877232561</c:v>
                </c:pt>
                <c:pt idx="2">
                  <c:v>7.6756717316062928E-2</c:v>
                </c:pt>
                <c:pt idx="3">
                  <c:v>0.32426074224517476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20B-4C74-A22B-DC906EBD5193}"/>
            </c:ext>
          </c:extLst>
        </c:ser>
        <c:ser>
          <c:idx val="2"/>
          <c:order val="2"/>
          <c:tx>
            <c:strRef>
              <c:f>'Back-to-Back GeoMean'!$AB$33</c:f>
              <c:strCache>
                <c:ptCount val="1"/>
                <c:pt idx="0">
                  <c:v>VAMPIRE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3"/>
              <c:layout>
                <c:manualLayout>
                  <c:x val="1.5586801649793666E-2"/>
                  <c:y val="2.208410118947897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20B-4C74-A22B-DC906EBD5193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'Back-to-Back GeoMean'!$AC$30:$AF$30</c:f>
              <c:strCache>
                <c:ptCount val="4"/>
                <c:pt idx="0">
                  <c:v>Vendor A</c:v>
                </c:pt>
                <c:pt idx="1">
                  <c:v>Vendor B</c:v>
                </c:pt>
                <c:pt idx="2">
                  <c:v>Vendor C</c:v>
                </c:pt>
                <c:pt idx="3">
                  <c:v>GMean</c:v>
                </c:pt>
              </c:strCache>
            </c:strRef>
          </c:cat>
          <c:val>
            <c:numRef>
              <c:f>'Back-to-Back GeoMean'!$AC$33:$AF$33</c:f>
              <c:numCache>
                <c:formatCode>0%</c:formatCode>
                <c:ptCount val="4"/>
                <c:pt idx="0">
                  <c:v>7.1431998027181143E-2</c:v>
                </c:pt>
                <c:pt idx="1">
                  <c:v>6.8535769771251642E-2</c:v>
                </c:pt>
                <c:pt idx="2">
                  <c:v>6.2683785623176669E-2</c:v>
                </c:pt>
                <c:pt idx="3">
                  <c:v>6.7550517807203156E-2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20B-4C74-A22B-DC906EBD51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4302216"/>
        <c:axId val="504304176"/>
      </c:barChart>
      <c:catAx>
        <c:axId val="50430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304176"/>
        <c:crosses val="autoZero"/>
        <c:auto val="1"/>
        <c:lblAlgn val="ctr"/>
        <c:lblOffset val="0"/>
        <c:noMultiLvlLbl val="0"/>
      </c:catAx>
      <c:valAx>
        <c:axId val="504304176"/>
        <c:scaling>
          <c:orientation val="minMax"/>
          <c:max val="2.5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Mean Absolute</a:t>
                </a:r>
                <a:br>
                  <a:rPr lang="en-US" b="1">
                    <a:solidFill>
                      <a:schemeClr val="tx1"/>
                    </a:solidFill>
                  </a:rPr>
                </a:br>
                <a:r>
                  <a:rPr lang="en-US" b="1">
                    <a:solidFill>
                      <a:schemeClr val="tx1"/>
                    </a:solidFill>
                  </a:rPr>
                  <a:t>Percentage Error</a:t>
                </a:r>
              </a:p>
            </c:rich>
          </c:tx>
          <c:layout>
            <c:manualLayout>
              <c:xMode val="edge"/>
              <c:yMode val="edge"/>
              <c:x val="1.7451724784401947E-3"/>
              <c:y val="0.136611381024180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302216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8453646419197592"/>
          <c:y val="7.9078821820599943E-2"/>
          <c:w val="0.69105783652043495"/>
          <c:h val="0.1392325656613432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400"/>
      </a:pPr>
      <a:endParaRPr lang="en-US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331496062992126"/>
          <c:y val="0.13085498170996343"/>
          <c:w val="0.74612948381452315"/>
          <c:h val="0.573038212743092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results!$Q$4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results!$R$3:$U$3</c:f>
              <c:strCache>
                <c:ptCount val="4"/>
                <c:pt idx="0">
                  <c:v>Vendor A</c:v>
                </c:pt>
                <c:pt idx="1">
                  <c:v>Vendor B</c:v>
                </c:pt>
                <c:pt idx="2">
                  <c:v>Vendor C</c:v>
                </c:pt>
                <c:pt idx="3">
                  <c:v>GMean</c:v>
                </c:pt>
              </c:strCache>
            </c:strRef>
          </c:cat>
          <c:val>
            <c:numRef>
              <c:f>results!$R$4:$U$4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82-436A-8EA7-E2567B109F51}"/>
            </c:ext>
          </c:extLst>
        </c:ser>
        <c:ser>
          <c:idx val="1"/>
          <c:order val="1"/>
          <c:tx>
            <c:strRef>
              <c:f>results!$Q$5</c:f>
              <c:strCache>
                <c:ptCount val="1"/>
                <c:pt idx="0">
                  <c:v>BDI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(results!$P$5,results!$P$13,results!$P$21)</c:f>
                <c:numCache>
                  <c:formatCode>General</c:formatCode>
                  <c:ptCount val="3"/>
                  <c:pt idx="0">
                    <c:v>9.5256027489194484E-3</c:v>
                  </c:pt>
                  <c:pt idx="1">
                    <c:v>9.7954621894245086E-3</c:v>
                  </c:pt>
                  <c:pt idx="2">
                    <c:v>8.6904374039551424E-3</c:v>
                  </c:pt>
                </c:numCache>
              </c:numRef>
            </c:plus>
            <c:minus>
              <c:numRef>
                <c:f>(results!$O$5,results!$O$13,results!$O$21)</c:f>
                <c:numCache>
                  <c:formatCode>General</c:formatCode>
                  <c:ptCount val="3"/>
                  <c:pt idx="0">
                    <c:v>3.8399035388182456E-3</c:v>
                  </c:pt>
                  <c:pt idx="1">
                    <c:v>5.8234713295035601E-4</c:v>
                  </c:pt>
                  <c:pt idx="2">
                    <c:v>4.4765870087516424E-3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results!$R$3:$U$3</c:f>
              <c:strCache>
                <c:ptCount val="4"/>
                <c:pt idx="0">
                  <c:v>Vendor A</c:v>
                </c:pt>
                <c:pt idx="1">
                  <c:v>Vendor B</c:v>
                </c:pt>
                <c:pt idx="2">
                  <c:v>Vendor C</c:v>
                </c:pt>
                <c:pt idx="3">
                  <c:v>GMean</c:v>
                </c:pt>
              </c:strCache>
            </c:strRef>
          </c:cat>
          <c:val>
            <c:numRef>
              <c:f>results!$R$5:$U$5</c:f>
              <c:numCache>
                <c:formatCode>General</c:formatCode>
                <c:ptCount val="4"/>
                <c:pt idx="0">
                  <c:v>1.0002059708351381</c:v>
                </c:pt>
                <c:pt idx="1">
                  <c:v>1.0004268034592032</c:v>
                </c:pt>
                <c:pt idx="2">
                  <c:v>1.0001556719601163</c:v>
                </c:pt>
                <c:pt idx="3">
                  <c:v>1.0002628084864562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82-436A-8EA7-E2567B109F51}"/>
            </c:ext>
          </c:extLst>
        </c:ser>
        <c:ser>
          <c:idx val="2"/>
          <c:order val="2"/>
          <c:tx>
            <c:strRef>
              <c:f>results!$Q$6</c:f>
              <c:strCache>
                <c:ptCount val="1"/>
                <c:pt idx="0">
                  <c:v>Optimized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(results!$P$6,results!$P$14,results!$P$22)</c:f>
                <c:numCache>
                  <c:formatCode>General</c:formatCode>
                  <c:ptCount val="3"/>
                  <c:pt idx="0">
                    <c:v>3.2287294992172644E-2</c:v>
                  </c:pt>
                  <c:pt idx="1">
                    <c:v>3.8128565450263441E-2</c:v>
                  </c:pt>
                  <c:pt idx="2">
                    <c:v>2.9996791029055947E-2</c:v>
                  </c:pt>
                </c:numCache>
              </c:numRef>
            </c:plus>
            <c:minus>
              <c:numRef>
                <c:f>(results!$O$6,results!$O$14,results!$O$22)</c:f>
                <c:numCache>
                  <c:formatCode>General</c:formatCode>
                  <c:ptCount val="3"/>
                  <c:pt idx="0">
                    <c:v>3.9777310934476895E-2</c:v>
                  </c:pt>
                  <c:pt idx="1">
                    <c:v>2.5104969137356603E-2</c:v>
                  </c:pt>
                  <c:pt idx="2">
                    <c:v>2.8213165310356336E-2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results!$R$3:$U$3</c:f>
              <c:strCache>
                <c:ptCount val="4"/>
                <c:pt idx="0">
                  <c:v>Vendor A</c:v>
                </c:pt>
                <c:pt idx="1">
                  <c:v>Vendor B</c:v>
                </c:pt>
                <c:pt idx="2">
                  <c:v>Vendor C</c:v>
                </c:pt>
                <c:pt idx="3">
                  <c:v>GMean</c:v>
                </c:pt>
              </c:strCache>
            </c:strRef>
          </c:cat>
          <c:val>
            <c:numRef>
              <c:f>results!$R$6:$U$6</c:f>
              <c:numCache>
                <c:formatCode>General</c:formatCode>
                <c:ptCount val="4"/>
                <c:pt idx="0">
                  <c:v>1.0090684484668402</c:v>
                </c:pt>
                <c:pt idx="1">
                  <c:v>1.0101457047292022</c:v>
                </c:pt>
                <c:pt idx="2">
                  <c:v>1.0061315252324357</c:v>
                </c:pt>
                <c:pt idx="3">
                  <c:v>1.0084471318610049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82-436A-8EA7-E2567B109F51}"/>
            </c:ext>
          </c:extLst>
        </c:ser>
        <c:ser>
          <c:idx val="3"/>
          <c:order val="3"/>
          <c:tx>
            <c:strRef>
              <c:f>results!$Q$7</c:f>
              <c:strCache>
                <c:ptCount val="1"/>
                <c:pt idx="0">
                  <c:v>OWI</c:v>
                </c:pt>
              </c:strCache>
            </c:strRef>
          </c:tx>
          <c:spPr>
            <a:pattFill prst="wdUpDiag">
              <a:fgClr>
                <a:schemeClr val="bg1"/>
              </a:fgClr>
              <a:bgClr>
                <a:srgbClr val="4472C4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(results!$P$7,results!$P$15,results!$P$23)</c:f>
                <c:numCache>
                  <c:formatCode>General</c:formatCode>
                  <c:ptCount val="3"/>
                  <c:pt idx="0">
                    <c:v>0.12124718102159382</c:v>
                  </c:pt>
                  <c:pt idx="1">
                    <c:v>0.12621402048857389</c:v>
                  </c:pt>
                  <c:pt idx="2">
                    <c:v>0.10991067686269484</c:v>
                  </c:pt>
                </c:numCache>
              </c:numRef>
            </c:plus>
            <c:minus>
              <c:numRef>
                <c:f>(results!$O$7,results!$O$15,results!$O$23)</c:f>
                <c:numCache>
                  <c:formatCode>General</c:formatCode>
                  <c:ptCount val="3"/>
                  <c:pt idx="0">
                    <c:v>0.1496056336069006</c:v>
                  </c:pt>
                  <c:pt idx="1">
                    <c:v>0.15714589239653576</c:v>
                  </c:pt>
                  <c:pt idx="2">
                    <c:v>0.14547682785101235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results!$R$3:$U$3</c:f>
              <c:strCache>
                <c:ptCount val="4"/>
                <c:pt idx="0">
                  <c:v>Vendor A</c:v>
                </c:pt>
                <c:pt idx="1">
                  <c:v>Vendor B</c:v>
                </c:pt>
                <c:pt idx="2">
                  <c:v>Vendor C</c:v>
                </c:pt>
                <c:pt idx="3">
                  <c:v>GMean</c:v>
                </c:pt>
              </c:strCache>
            </c:strRef>
          </c:cat>
          <c:val>
            <c:numRef>
              <c:f>results!$R$7:$U$7</c:f>
              <c:numCache>
                <c:formatCode>General</c:formatCode>
                <c:ptCount val="4"/>
                <c:pt idx="0">
                  <c:v>0.87621070121591582</c:v>
                </c:pt>
                <c:pt idx="1">
                  <c:v>0.87103769551314214</c:v>
                </c:pt>
                <c:pt idx="2">
                  <c:v>0.8880661510140716</c:v>
                </c:pt>
                <c:pt idx="3">
                  <c:v>0.87840933018024492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882-436A-8EA7-E2567B109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overlap val="-27"/>
        <c:axId val="504300256"/>
        <c:axId val="504300648"/>
      </c:barChart>
      <c:catAx>
        <c:axId val="50430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300648"/>
        <c:crosses val="autoZero"/>
        <c:auto val="1"/>
        <c:lblAlgn val="ctr"/>
        <c:lblOffset val="0"/>
        <c:noMultiLvlLbl val="0"/>
      </c:catAx>
      <c:valAx>
        <c:axId val="504300648"/>
        <c:scaling>
          <c:orientation val="minMax"/>
          <c:max val="1.2"/>
          <c:min val="0.70000000000000007"/>
        </c:scaling>
        <c:delete val="0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Normalized</a:t>
                </a:r>
              </a:p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DRAM Energy</a:t>
                </a:r>
              </a:p>
            </c:rich>
          </c:tx>
          <c:layout>
            <c:manualLayout>
              <c:xMode val="edge"/>
              <c:yMode val="edge"/>
              <c:x val="9.4584537692282127E-3"/>
              <c:y val="0.139276441796126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300256"/>
        <c:crosses val="autoZero"/>
        <c:crossBetween val="between"/>
        <c:majorUnit val="0.1"/>
        <c:minorUnit val="5.000000000000001E-2"/>
      </c:valAx>
      <c:spPr>
        <a:noFill/>
        <a:ln w="12700"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21716476412459668"/>
          <c:y val="0.10498687664041995"/>
          <c:w val="0.75142321043118776"/>
          <c:h val="0.166131468203346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780233866937629"/>
          <c:y val="0.13085498170996343"/>
          <c:w val="0.78164212315930348"/>
          <c:h val="0.57303821274309219"/>
        </c:manualLayout>
      </c:layout>
      <c:barChart>
        <c:barDir val="col"/>
        <c:grouping val="clustered"/>
        <c:varyColors val="0"/>
        <c:ser>
          <c:idx val="0"/>
          <c:order val="0"/>
          <c:tx>
            <c:v>Baseline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'[1]all - IDD2N'!$B$11:$D$11</c:f>
              <c:strCache>
                <c:ptCount val="3"/>
                <c:pt idx="0">
                  <c:v>Vendor A</c:v>
                </c:pt>
                <c:pt idx="1">
                  <c:v>Vendor B</c:v>
                </c:pt>
                <c:pt idx="2">
                  <c:v>Vendor C</c:v>
                </c:pt>
              </c:strCache>
            </c:strRef>
          </c:cat>
          <c:val>
            <c:numRef>
              <c:f>(results!$M$4,results!$M$12,results!$M$20)</c:f>
              <c:numCache>
                <c:formatCode>0.0000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11-4247-8038-80F0875C21A2}"/>
            </c:ext>
          </c:extLst>
        </c:ser>
        <c:ser>
          <c:idx val="1"/>
          <c:order val="1"/>
          <c:tx>
            <c:v>BDI</c:v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'[1]all - IDD2N'!$B$11:$D$11</c:f>
              <c:strCache>
                <c:ptCount val="3"/>
                <c:pt idx="0">
                  <c:v>Vendor A</c:v>
                </c:pt>
                <c:pt idx="1">
                  <c:v>Vendor B</c:v>
                </c:pt>
                <c:pt idx="2">
                  <c:v>Vendor C</c:v>
                </c:pt>
              </c:strCache>
            </c:strRef>
          </c:cat>
          <c:val>
            <c:numRef>
              <c:f>(results!$L$5,results!$L$13,results!$L$21)</c:f>
              <c:numCache>
                <c:formatCode>General</c:formatCode>
                <c:ptCount val="3"/>
                <c:pt idx="0">
                  <c:v>1.0002059708351381</c:v>
                </c:pt>
                <c:pt idx="1">
                  <c:v>1.0004268034592032</c:v>
                </c:pt>
                <c:pt idx="2">
                  <c:v>1.0001556719601163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11-4247-8038-80F0875C21A2}"/>
            </c:ext>
          </c:extLst>
        </c:ser>
        <c:ser>
          <c:idx val="2"/>
          <c:order val="2"/>
          <c:tx>
            <c:v>Optimized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'[1]all - IDD2N'!$B$11:$D$11</c:f>
              <c:strCache>
                <c:ptCount val="3"/>
                <c:pt idx="0">
                  <c:v>Vendor A</c:v>
                </c:pt>
                <c:pt idx="1">
                  <c:v>Vendor B</c:v>
                </c:pt>
                <c:pt idx="2">
                  <c:v>Vendor C</c:v>
                </c:pt>
              </c:strCache>
            </c:strRef>
          </c:cat>
          <c:val>
            <c:numRef>
              <c:f>(results!$L$6,results!$L$14,results!$L$22)</c:f>
              <c:numCache>
                <c:formatCode>General</c:formatCode>
                <c:ptCount val="3"/>
                <c:pt idx="0">
                  <c:v>1.0090684484668402</c:v>
                </c:pt>
                <c:pt idx="1">
                  <c:v>1.0101457047292022</c:v>
                </c:pt>
                <c:pt idx="2">
                  <c:v>1.0061315252324357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B11-4247-8038-80F0875C21A2}"/>
            </c:ext>
          </c:extLst>
        </c:ser>
        <c:ser>
          <c:idx val="3"/>
          <c:order val="3"/>
          <c:tx>
            <c:v>OWI</c:v>
          </c:tx>
          <c:spPr>
            <a:pattFill prst="wdUpDiag">
              <a:fgClr>
                <a:schemeClr val="bg1"/>
              </a:fgClr>
              <a:bgClr>
                <a:schemeClr val="accent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'[1]all - IDD2N'!$B$11:$D$11</c:f>
              <c:strCache>
                <c:ptCount val="3"/>
                <c:pt idx="0">
                  <c:v>Vendor A</c:v>
                </c:pt>
                <c:pt idx="1">
                  <c:v>Vendor B</c:v>
                </c:pt>
                <c:pt idx="2">
                  <c:v>Vendor C</c:v>
                </c:pt>
              </c:strCache>
            </c:strRef>
          </c:cat>
          <c:val>
            <c:numRef>
              <c:f>(results!$L$7,results!$L$15,results!$L$23)</c:f>
              <c:numCache>
                <c:formatCode>General</c:formatCode>
                <c:ptCount val="3"/>
                <c:pt idx="0">
                  <c:v>0.87621070121591582</c:v>
                </c:pt>
                <c:pt idx="1">
                  <c:v>0.87103769551314214</c:v>
                </c:pt>
                <c:pt idx="2">
                  <c:v>0.8880661510140716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B11-4247-8038-80F0875C2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1104104"/>
        <c:axId val="501109592"/>
      </c:barChart>
      <c:catAx>
        <c:axId val="501104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109592"/>
        <c:crosses val="autoZero"/>
        <c:auto val="1"/>
        <c:lblAlgn val="ctr"/>
        <c:lblOffset val="0"/>
        <c:noMultiLvlLbl val="0"/>
      </c:catAx>
      <c:valAx>
        <c:axId val="501109592"/>
        <c:scaling>
          <c:orientation val="minMax"/>
          <c:max val="1.1000000000000001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Normalized</a:t>
                </a:r>
              </a:p>
              <a:p>
                <a:pPr>
                  <a:defRPr b="1"/>
                </a:pPr>
                <a:r>
                  <a:rPr lang="en-US" b="1"/>
                  <a:t>Energy</a:t>
                </a:r>
              </a:p>
            </c:rich>
          </c:tx>
          <c:layout>
            <c:manualLayout>
              <c:xMode val="edge"/>
              <c:yMode val="edge"/>
              <c:x val="2.3791221221526455E-2"/>
              <c:y val="0.150168793555977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out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104104"/>
        <c:crosses val="autoZero"/>
        <c:crossBetween val="between"/>
        <c:majorUnit val="0.1"/>
        <c:minorUnit val="5.000000000000001E-2"/>
      </c:valAx>
      <c:spPr>
        <a:noFill/>
        <a:ln w="12700"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22307852143482068"/>
          <c:y val="0.10498687664041995"/>
          <c:w val="0.74550940507436569"/>
          <c:h val="0.24061917457168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0"/>
          <c:spPr>
            <a:ln w="44450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none"/>
          </c:marker>
          <c:yVal>
            <c:numRef>
              <c:f>Sheet1!$B$1:$B$51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0.93333333333333335</c:v>
                </c:pt>
                <c:pt idx="7">
                  <c:v>0.8666666666666667</c:v>
                </c:pt>
                <c:pt idx="8">
                  <c:v>0.84444444444444444</c:v>
                </c:pt>
                <c:pt idx="9">
                  <c:v>0.83333333333333337</c:v>
                </c:pt>
                <c:pt idx="10">
                  <c:v>0.82666666666666666</c:v>
                </c:pt>
                <c:pt idx="11">
                  <c:v>0.8222222222222223</c:v>
                </c:pt>
                <c:pt idx="12">
                  <c:v>0.81904761904761914</c:v>
                </c:pt>
                <c:pt idx="13">
                  <c:v>0.81666666666666665</c:v>
                </c:pt>
                <c:pt idx="14">
                  <c:v>0.81481481481481488</c:v>
                </c:pt>
                <c:pt idx="15">
                  <c:v>0.81333333333333335</c:v>
                </c:pt>
                <c:pt idx="16">
                  <c:v>0.81212121212121213</c:v>
                </c:pt>
                <c:pt idx="17">
                  <c:v>1</c:v>
                </c:pt>
                <c:pt idx="18">
                  <c:v>0.93333333333333335</c:v>
                </c:pt>
                <c:pt idx="19">
                  <c:v>0.8666666666666667</c:v>
                </c:pt>
                <c:pt idx="20">
                  <c:v>0.84444444444444444</c:v>
                </c:pt>
                <c:pt idx="21">
                  <c:v>0.83333333333333337</c:v>
                </c:pt>
                <c:pt idx="22">
                  <c:v>0.82666666666666666</c:v>
                </c:pt>
                <c:pt idx="23">
                  <c:v>0.8222222222222223</c:v>
                </c:pt>
                <c:pt idx="24">
                  <c:v>0.81904761904761914</c:v>
                </c:pt>
                <c:pt idx="25">
                  <c:v>0.81666666666666665</c:v>
                </c:pt>
                <c:pt idx="26">
                  <c:v>0.81481481481481488</c:v>
                </c:pt>
                <c:pt idx="27">
                  <c:v>0.81333333333333335</c:v>
                </c:pt>
                <c:pt idx="28">
                  <c:v>0.81212121212121213</c:v>
                </c:pt>
                <c:pt idx="29">
                  <c:v>1</c:v>
                </c:pt>
                <c:pt idx="30">
                  <c:v>0.93333333333333335</c:v>
                </c:pt>
                <c:pt idx="31">
                  <c:v>0.8666666666666667</c:v>
                </c:pt>
                <c:pt idx="32">
                  <c:v>0.84444444444444444</c:v>
                </c:pt>
                <c:pt idx="33">
                  <c:v>0.83333333333333337</c:v>
                </c:pt>
                <c:pt idx="34">
                  <c:v>0.82666666666666666</c:v>
                </c:pt>
                <c:pt idx="35">
                  <c:v>0.8222222222222223</c:v>
                </c:pt>
                <c:pt idx="36">
                  <c:v>0.81904761904761914</c:v>
                </c:pt>
                <c:pt idx="37">
                  <c:v>0.81666666666666665</c:v>
                </c:pt>
                <c:pt idx="38">
                  <c:v>0.81481481481481488</c:v>
                </c:pt>
                <c:pt idx="39">
                  <c:v>0.81333333333333335</c:v>
                </c:pt>
                <c:pt idx="40">
                  <c:v>0.81212121212121213</c:v>
                </c:pt>
                <c:pt idx="41">
                  <c:v>1</c:v>
                </c:pt>
                <c:pt idx="42">
                  <c:v>0.93333333333333335</c:v>
                </c:pt>
                <c:pt idx="43">
                  <c:v>0.8666666666666667</c:v>
                </c:pt>
                <c:pt idx="44">
                  <c:v>0.84444444444444444</c:v>
                </c:pt>
                <c:pt idx="45">
                  <c:v>0.83333333333333337</c:v>
                </c:pt>
                <c:pt idx="46">
                  <c:v>0.82666666666666666</c:v>
                </c:pt>
                <c:pt idx="47">
                  <c:v>0.8222222222222223</c:v>
                </c:pt>
                <c:pt idx="48">
                  <c:v>0.81904761904761914</c:v>
                </c:pt>
                <c:pt idx="49">
                  <c:v>0.81666666666666665</c:v>
                </c:pt>
                <c:pt idx="50">
                  <c:v>0.81481481481481488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6214-E142-BBD6-52DF2565D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1109984"/>
        <c:axId val="501110768"/>
      </c:scatterChart>
      <c:valAx>
        <c:axId val="501109984"/>
        <c:scaling>
          <c:orientation val="minMax"/>
        </c:scaling>
        <c:delete val="1"/>
        <c:axPos val="b"/>
        <c:majorTickMark val="none"/>
        <c:minorTickMark val="none"/>
        <c:tickLblPos val="nextTo"/>
        <c:crossAx val="501110768"/>
        <c:crosses val="autoZero"/>
        <c:crossBetween val="midCat"/>
      </c:valAx>
      <c:valAx>
        <c:axId val="501110768"/>
        <c:scaling>
          <c:orientation val="minMax"/>
          <c:max val="1.100000000000000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1099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32862880482377"/>
          <c:y val="7.9498446692402969E-2"/>
          <c:w val="0.6344535478518607"/>
          <c:h val="0.63006000465840228"/>
        </c:manualLayout>
      </c:layout>
      <c:scatterChart>
        <c:scatterStyle val="lineMarker"/>
        <c:varyColors val="0"/>
        <c:ser>
          <c:idx val="0"/>
          <c:order val="0"/>
          <c:tx>
            <c:strRef>
              <c:f>read!$M$4</c:f>
              <c:strCache>
                <c:ptCount val="1"/>
                <c:pt idx="0">
                  <c:v>Vendor 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2700" cap="rnd">
                <a:solidFill>
                  <a:schemeClr val="accent1"/>
                </a:solidFill>
                <a:prstDash val="dashDot"/>
              </a:ln>
              <a:effectLst/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read!$N$5:$N$13</c:f>
                <c:numCache>
                  <c:formatCode>General</c:formatCode>
                  <c:ptCount val="9"/>
                  <c:pt idx="0">
                    <c:v>1.0300000000000011</c:v>
                  </c:pt>
                  <c:pt idx="1">
                    <c:v>2.0499999999999545</c:v>
                  </c:pt>
                  <c:pt idx="2">
                    <c:v>4.7899999999999636</c:v>
                  </c:pt>
                  <c:pt idx="3">
                    <c:v>5.2900000000000205</c:v>
                  </c:pt>
                  <c:pt idx="4">
                    <c:v>4.8100000000000023</c:v>
                  </c:pt>
                  <c:pt idx="5">
                    <c:v>1.2899999999999636</c:v>
                  </c:pt>
                  <c:pt idx="6">
                    <c:v>10.480000000000018</c:v>
                  </c:pt>
                  <c:pt idx="7">
                    <c:v>4.5800000000000409</c:v>
                  </c:pt>
                  <c:pt idx="8">
                    <c:v>3.2599999999999909</c:v>
                  </c:pt>
                </c:numCache>
              </c:numRef>
            </c:plus>
            <c:minus>
              <c:numRef>
                <c:f>read!$L$5:$L$13</c:f>
                <c:numCache>
                  <c:formatCode>General</c:formatCode>
                  <c:ptCount val="9"/>
                  <c:pt idx="0">
                    <c:v>0.68000000000000682</c:v>
                  </c:pt>
                  <c:pt idx="1">
                    <c:v>1.3300000000000409</c:v>
                  </c:pt>
                  <c:pt idx="2">
                    <c:v>5.3299999999999841</c:v>
                  </c:pt>
                  <c:pt idx="3">
                    <c:v>4.339999999999975</c:v>
                  </c:pt>
                  <c:pt idx="4">
                    <c:v>6.3300000000000409</c:v>
                  </c:pt>
                  <c:pt idx="5">
                    <c:v>6.1700000000000728</c:v>
                  </c:pt>
                  <c:pt idx="6">
                    <c:v>9.5500000000000682</c:v>
                  </c:pt>
                  <c:pt idx="7">
                    <c:v>8.3299999999999272</c:v>
                  </c:pt>
                  <c:pt idx="8">
                    <c:v>5.8799999999999955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accent1"/>
                </a:solidFill>
                <a:round/>
              </a:ln>
              <a:effectLst/>
            </c:spPr>
          </c:errBars>
          <c:xVal>
            <c:numRef>
              <c:f>read!$B$5:$B$13</c:f>
              <c:numCache>
                <c:formatCode>0</c:formatCode>
                <c:ptCount val="9"/>
                <c:pt idx="0">
                  <c:v>0</c:v>
                </c:pt>
                <c:pt idx="1">
                  <c:v>64</c:v>
                </c:pt>
                <c:pt idx="2">
                  <c:v>128</c:v>
                </c:pt>
                <c:pt idx="3">
                  <c:v>192</c:v>
                </c:pt>
                <c:pt idx="4">
                  <c:v>256</c:v>
                </c:pt>
                <c:pt idx="5">
                  <c:v>320</c:v>
                </c:pt>
                <c:pt idx="6">
                  <c:v>384</c:v>
                </c:pt>
                <c:pt idx="7">
                  <c:v>448</c:v>
                </c:pt>
                <c:pt idx="8">
                  <c:v>512</c:v>
                </c:pt>
              </c:numCache>
            </c:numRef>
          </c:xVal>
          <c:yVal>
            <c:numRef>
              <c:f>read!$M$5:$M$13</c:f>
              <c:numCache>
                <c:formatCode>0.00</c:formatCode>
                <c:ptCount val="9"/>
                <c:pt idx="0">
                  <c:v>255.83</c:v>
                </c:pt>
                <c:pt idx="1">
                  <c:v>308.66000000000003</c:v>
                </c:pt>
                <c:pt idx="2">
                  <c:v>358.24</c:v>
                </c:pt>
                <c:pt idx="3">
                  <c:v>415.28</c:v>
                </c:pt>
                <c:pt idx="4">
                  <c:v>468.42</c:v>
                </c:pt>
                <c:pt idx="5">
                  <c:v>530.35</c:v>
                </c:pt>
                <c:pt idx="6">
                  <c:v>588.1</c:v>
                </c:pt>
                <c:pt idx="7">
                  <c:v>627.55999999999995</c:v>
                </c:pt>
                <c:pt idx="8">
                  <c:v>689.65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066-F847-85D0-A7AEDB55D478}"/>
            </c:ext>
          </c:extLst>
        </c:ser>
        <c:ser>
          <c:idx val="1"/>
          <c:order val="1"/>
          <c:tx>
            <c:strRef>
              <c:f>read!$P$4</c:f>
              <c:strCache>
                <c:ptCount val="1"/>
                <c:pt idx="0">
                  <c:v>Vendor B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5875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read!$Q$5:$Q$13</c:f>
                <c:numCache>
                  <c:formatCode>General</c:formatCode>
                  <c:ptCount val="9"/>
                  <c:pt idx="0">
                    <c:v>15.919999999999987</c:v>
                  </c:pt>
                  <c:pt idx="1">
                    <c:v>20.28000000000003</c:v>
                  </c:pt>
                  <c:pt idx="2">
                    <c:v>22.990000000000009</c:v>
                  </c:pt>
                  <c:pt idx="3">
                    <c:v>25.180000000000007</c:v>
                  </c:pt>
                  <c:pt idx="4">
                    <c:v>29.379999999999995</c:v>
                  </c:pt>
                  <c:pt idx="5">
                    <c:v>32.279999999999973</c:v>
                  </c:pt>
                  <c:pt idx="6">
                    <c:v>33.70999999999998</c:v>
                  </c:pt>
                  <c:pt idx="7">
                    <c:v>38.740000000000009</c:v>
                  </c:pt>
                  <c:pt idx="8">
                    <c:v>39.19</c:v>
                  </c:pt>
                </c:numCache>
              </c:numRef>
            </c:plus>
            <c:minus>
              <c:numRef>
                <c:f>read!$O$5:$O$13</c:f>
                <c:numCache>
                  <c:formatCode>General</c:formatCode>
                  <c:ptCount val="9"/>
                  <c:pt idx="0">
                    <c:v>20.370000000000005</c:v>
                  </c:pt>
                  <c:pt idx="1">
                    <c:v>27.400000000000006</c:v>
                  </c:pt>
                  <c:pt idx="2">
                    <c:v>35</c:v>
                  </c:pt>
                  <c:pt idx="3">
                    <c:v>39.96999999999997</c:v>
                  </c:pt>
                  <c:pt idx="4">
                    <c:v>44.139999999999986</c:v>
                  </c:pt>
                  <c:pt idx="5">
                    <c:v>50.230000000000018</c:v>
                  </c:pt>
                  <c:pt idx="6">
                    <c:v>55.629999999999995</c:v>
                  </c:pt>
                  <c:pt idx="7">
                    <c:v>61.70999999999998</c:v>
                  </c:pt>
                  <c:pt idx="8">
                    <c:v>65.340000000000032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xVal>
            <c:numRef>
              <c:f>read!$B$5:$B$13</c:f>
              <c:numCache>
                <c:formatCode>0</c:formatCode>
                <c:ptCount val="9"/>
                <c:pt idx="0">
                  <c:v>0</c:v>
                </c:pt>
                <c:pt idx="1">
                  <c:v>64</c:v>
                </c:pt>
                <c:pt idx="2">
                  <c:v>128</c:v>
                </c:pt>
                <c:pt idx="3">
                  <c:v>192</c:v>
                </c:pt>
                <c:pt idx="4">
                  <c:v>256</c:v>
                </c:pt>
                <c:pt idx="5">
                  <c:v>320</c:v>
                </c:pt>
                <c:pt idx="6">
                  <c:v>384</c:v>
                </c:pt>
                <c:pt idx="7">
                  <c:v>448</c:v>
                </c:pt>
                <c:pt idx="8">
                  <c:v>512</c:v>
                </c:pt>
              </c:numCache>
            </c:numRef>
          </c:xVal>
          <c:yVal>
            <c:numRef>
              <c:f>read!$P$5:$P$13</c:f>
              <c:numCache>
                <c:formatCode>0.00</c:formatCode>
                <c:ptCount val="9"/>
                <c:pt idx="0">
                  <c:v>224.3</c:v>
                </c:pt>
                <c:pt idx="1">
                  <c:v>253.13</c:v>
                </c:pt>
                <c:pt idx="2">
                  <c:v>289.44</c:v>
                </c:pt>
                <c:pt idx="3">
                  <c:v>326.83999999999997</c:v>
                </c:pt>
                <c:pt idx="4">
                  <c:v>364.05</c:v>
                </c:pt>
                <c:pt idx="5">
                  <c:v>399.06</c:v>
                </c:pt>
                <c:pt idx="6">
                  <c:v>433.93</c:v>
                </c:pt>
                <c:pt idx="7">
                  <c:v>467.81</c:v>
                </c:pt>
                <c:pt idx="8">
                  <c:v>502.42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066-F847-85D0-A7AEDB55D478}"/>
            </c:ext>
          </c:extLst>
        </c:ser>
        <c:ser>
          <c:idx val="2"/>
          <c:order val="2"/>
          <c:tx>
            <c:strRef>
              <c:f>read!$S$4</c:f>
              <c:strCache>
                <c:ptCount val="1"/>
                <c:pt idx="0">
                  <c:v>Vendor C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2700" cap="rnd">
                <a:solidFill>
                  <a:schemeClr val="accent3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read!$T$5:$T$13</c:f>
                <c:numCache>
                  <c:formatCode>General</c:formatCode>
                  <c:ptCount val="9"/>
                  <c:pt idx="0">
                    <c:v>17.870000000000005</c:v>
                  </c:pt>
                  <c:pt idx="1">
                    <c:v>21.460000000000036</c:v>
                  </c:pt>
                  <c:pt idx="2">
                    <c:v>22.390000000000043</c:v>
                  </c:pt>
                  <c:pt idx="3">
                    <c:v>24.680000000000007</c:v>
                  </c:pt>
                  <c:pt idx="4">
                    <c:v>25.930000000000007</c:v>
                  </c:pt>
                  <c:pt idx="5">
                    <c:v>28.850000000000023</c:v>
                  </c:pt>
                  <c:pt idx="6">
                    <c:v>31.430000000000007</c:v>
                  </c:pt>
                  <c:pt idx="7">
                    <c:v>31.769999999999982</c:v>
                  </c:pt>
                  <c:pt idx="8">
                    <c:v>33.46999999999997</c:v>
                  </c:pt>
                </c:numCache>
              </c:numRef>
            </c:plus>
            <c:minus>
              <c:numRef>
                <c:f>read!$R$5:$R$13</c:f>
                <c:numCache>
                  <c:formatCode>General</c:formatCode>
                  <c:ptCount val="9"/>
                  <c:pt idx="0">
                    <c:v>29.759999999999991</c:v>
                  </c:pt>
                  <c:pt idx="1">
                    <c:v>32.389999999999986</c:v>
                  </c:pt>
                  <c:pt idx="2">
                    <c:v>34.919999999999959</c:v>
                  </c:pt>
                  <c:pt idx="3">
                    <c:v>40.029999999999973</c:v>
                  </c:pt>
                  <c:pt idx="4">
                    <c:v>44.339999999999975</c:v>
                  </c:pt>
                  <c:pt idx="5">
                    <c:v>47.549999999999955</c:v>
                  </c:pt>
                  <c:pt idx="6">
                    <c:v>51.56</c:v>
                  </c:pt>
                  <c:pt idx="7">
                    <c:v>55.06</c:v>
                  </c:pt>
                  <c:pt idx="8">
                    <c:v>58.5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accent3"/>
                </a:solidFill>
                <a:round/>
              </a:ln>
              <a:effectLst/>
            </c:spPr>
          </c:errBars>
          <c:xVal>
            <c:numRef>
              <c:f>read!$B$5:$B$13</c:f>
              <c:numCache>
                <c:formatCode>0</c:formatCode>
                <c:ptCount val="9"/>
                <c:pt idx="0">
                  <c:v>0</c:v>
                </c:pt>
                <c:pt idx="1">
                  <c:v>64</c:v>
                </c:pt>
                <c:pt idx="2">
                  <c:v>128</c:v>
                </c:pt>
                <c:pt idx="3">
                  <c:v>192</c:v>
                </c:pt>
                <c:pt idx="4">
                  <c:v>256</c:v>
                </c:pt>
                <c:pt idx="5">
                  <c:v>320</c:v>
                </c:pt>
                <c:pt idx="6">
                  <c:v>384</c:v>
                </c:pt>
                <c:pt idx="7">
                  <c:v>448</c:v>
                </c:pt>
                <c:pt idx="8">
                  <c:v>512</c:v>
                </c:pt>
              </c:numCache>
            </c:numRef>
          </c:xVal>
          <c:yVal>
            <c:numRef>
              <c:f>read!$S$5:$S$13</c:f>
              <c:numCache>
                <c:formatCode>0.00</c:formatCode>
                <c:ptCount val="9"/>
                <c:pt idx="0">
                  <c:v>227.35</c:v>
                </c:pt>
                <c:pt idx="1">
                  <c:v>258.52999999999997</c:v>
                </c:pt>
                <c:pt idx="2">
                  <c:v>294.27</c:v>
                </c:pt>
                <c:pt idx="3">
                  <c:v>329.21</c:v>
                </c:pt>
                <c:pt idx="4">
                  <c:v>364.33</c:v>
                </c:pt>
                <c:pt idx="5">
                  <c:v>398.02</c:v>
                </c:pt>
                <c:pt idx="6">
                  <c:v>431.3</c:v>
                </c:pt>
                <c:pt idx="7">
                  <c:v>463.66</c:v>
                </c:pt>
                <c:pt idx="8">
                  <c:v>496.92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066-F847-85D0-A7AEDB55D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1107240"/>
        <c:axId val="501108024"/>
      </c:scatterChart>
      <c:valAx>
        <c:axId val="501107240"/>
        <c:scaling>
          <c:orientation val="minMax"/>
          <c:max val="51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Number of Ones in a Cache Line</a:t>
                </a:r>
              </a:p>
            </c:rich>
          </c:tx>
          <c:layout>
            <c:manualLayout>
              <c:xMode val="edge"/>
              <c:yMode val="edge"/>
              <c:x val="0.19264326892808487"/>
              <c:y val="0.814110712867130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108024"/>
        <c:crosses val="autoZero"/>
        <c:crossBetween val="midCat"/>
        <c:majorUnit val="128"/>
        <c:minorUnit val="64"/>
      </c:valAx>
      <c:valAx>
        <c:axId val="501108024"/>
        <c:scaling>
          <c:orientation val="minMax"/>
          <c:max val="800"/>
          <c:min val="0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Read Current </a:t>
                </a:r>
                <a:r>
                  <a:rPr lang="en-US" sz="1400" dirty="0"/>
                  <a:t>(mA)</a:t>
                </a:r>
              </a:p>
            </c:rich>
          </c:tx>
          <c:layout>
            <c:manualLayout>
              <c:xMode val="edge"/>
              <c:yMode val="edge"/>
              <c:x val="4.9568765453290552E-2"/>
              <c:y val="6.189079153279290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107240"/>
        <c:crosses val="autoZero"/>
        <c:crossBetween val="midCat"/>
        <c:majorUnit val="200"/>
      </c:valAx>
      <c:spPr>
        <a:solidFill>
          <a:schemeClr val="bg1"/>
        </a:solidFill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838053763443804"/>
          <c:y val="8.4458583302087234E-2"/>
          <c:w val="0.6344535478518607"/>
          <c:h val="0.63006000465840228"/>
        </c:manualLayout>
      </c:layout>
      <c:scatterChart>
        <c:scatterStyle val="lineMarker"/>
        <c:varyColors val="0"/>
        <c:ser>
          <c:idx val="0"/>
          <c:order val="0"/>
          <c:tx>
            <c:strRef>
              <c:f>write!$M$4</c:f>
              <c:strCache>
                <c:ptCount val="1"/>
                <c:pt idx="0">
                  <c:v>Vendor 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2700" cap="rnd">
                <a:solidFill>
                  <a:schemeClr val="accent1"/>
                </a:solidFill>
                <a:prstDash val="dashDot"/>
              </a:ln>
              <a:effectLst/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write!$N$5:$N$13</c:f>
                <c:numCache>
                  <c:formatCode>General</c:formatCode>
                  <c:ptCount val="9"/>
                  <c:pt idx="0">
                    <c:v>100.73487251999984</c:v>
                  </c:pt>
                  <c:pt idx="1">
                    <c:v>93.802461370666606</c:v>
                  </c:pt>
                  <c:pt idx="2">
                    <c:v>86.666915844833284</c:v>
                  </c:pt>
                  <c:pt idx="3">
                    <c:v>81.33094920575013</c:v>
                  </c:pt>
                  <c:pt idx="4">
                    <c:v>74.429831348333323</c:v>
                  </c:pt>
                  <c:pt idx="5">
                    <c:v>70.11822175424993</c:v>
                  </c:pt>
                  <c:pt idx="6">
                    <c:v>65.001343418249974</c:v>
                  </c:pt>
                  <c:pt idx="7">
                    <c:v>60.214989144250012</c:v>
                  </c:pt>
                  <c:pt idx="8">
                    <c:v>53.26613817858339</c:v>
                  </c:pt>
                </c:numCache>
              </c:numRef>
            </c:plus>
            <c:minus>
              <c:numRef>
                <c:f>write!$L$5:$L$13</c:f>
                <c:numCache>
                  <c:formatCode>General</c:formatCode>
                  <c:ptCount val="9"/>
                  <c:pt idx="0">
                    <c:v>75.259841612750051</c:v>
                  </c:pt>
                  <c:pt idx="1">
                    <c:v>72.319664682833377</c:v>
                  </c:pt>
                  <c:pt idx="2">
                    <c:v>72.131138097666621</c:v>
                  </c:pt>
                  <c:pt idx="3">
                    <c:v>66.700977317749846</c:v>
                  </c:pt>
                  <c:pt idx="4">
                    <c:v>63.365776098166691</c:v>
                  </c:pt>
                  <c:pt idx="5">
                    <c:v>55.297070194250125</c:v>
                  </c:pt>
                  <c:pt idx="6">
                    <c:v>48.841310940499909</c:v>
                  </c:pt>
                  <c:pt idx="7">
                    <c:v>49.479621648000034</c:v>
                  </c:pt>
                  <c:pt idx="8">
                    <c:v>38.988209532166593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accent1"/>
                </a:solidFill>
                <a:round/>
              </a:ln>
              <a:effectLst/>
            </c:spPr>
          </c:errBars>
          <c:xVal>
            <c:numRef>
              <c:f>write!$B$5:$B$13</c:f>
              <c:numCache>
                <c:formatCode>0</c:formatCode>
                <c:ptCount val="9"/>
                <c:pt idx="0">
                  <c:v>0</c:v>
                </c:pt>
                <c:pt idx="1">
                  <c:v>64</c:v>
                </c:pt>
                <c:pt idx="2">
                  <c:v>128</c:v>
                </c:pt>
                <c:pt idx="3">
                  <c:v>192</c:v>
                </c:pt>
                <c:pt idx="4">
                  <c:v>256</c:v>
                </c:pt>
                <c:pt idx="5">
                  <c:v>320</c:v>
                </c:pt>
                <c:pt idx="6">
                  <c:v>384</c:v>
                </c:pt>
                <c:pt idx="7">
                  <c:v>448</c:v>
                </c:pt>
                <c:pt idx="8">
                  <c:v>512</c:v>
                </c:pt>
              </c:numCache>
            </c:numRef>
          </c:xVal>
          <c:yVal>
            <c:numRef>
              <c:f>write!$M$5:$M$13</c:f>
              <c:numCache>
                <c:formatCode>0.00</c:formatCode>
                <c:ptCount val="9"/>
                <c:pt idx="0">
                  <c:v>693.78692227825013</c:v>
                </c:pt>
                <c:pt idx="1">
                  <c:v>655.86560584383335</c:v>
                </c:pt>
                <c:pt idx="2">
                  <c:v>617.67232022866665</c:v>
                </c:pt>
                <c:pt idx="3">
                  <c:v>577.62281822199986</c:v>
                </c:pt>
                <c:pt idx="4">
                  <c:v>539.32360036966668</c:v>
                </c:pt>
                <c:pt idx="5">
                  <c:v>498.44615600800012</c:v>
                </c:pt>
                <c:pt idx="6">
                  <c:v>458.29784131924993</c:v>
                </c:pt>
                <c:pt idx="7">
                  <c:v>419.79483460475001</c:v>
                </c:pt>
                <c:pt idx="8">
                  <c:v>382.6492978709166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40F-B348-9F85-19235768F5C1}"/>
            </c:ext>
          </c:extLst>
        </c:ser>
        <c:ser>
          <c:idx val="1"/>
          <c:order val="1"/>
          <c:tx>
            <c:strRef>
              <c:f>write!$P$4</c:f>
              <c:strCache>
                <c:ptCount val="1"/>
                <c:pt idx="0">
                  <c:v>Vendor B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5875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write!$Q$5:$Q$13</c:f>
                <c:numCache>
                  <c:formatCode>General</c:formatCode>
                  <c:ptCount val="9"/>
                  <c:pt idx="0">
                    <c:v>108.20276785577266</c:v>
                  </c:pt>
                  <c:pt idx="1">
                    <c:v>103.95076927236369</c:v>
                  </c:pt>
                  <c:pt idx="2">
                    <c:v>97.204715725000028</c:v>
                  </c:pt>
                  <c:pt idx="3">
                    <c:v>90.432724491363615</c:v>
                  </c:pt>
                  <c:pt idx="4">
                    <c:v>84.436977643590865</c:v>
                  </c:pt>
                  <c:pt idx="5">
                    <c:v>76.196062439954517</c:v>
                  </c:pt>
                  <c:pt idx="6">
                    <c:v>70.754914015499992</c:v>
                  </c:pt>
                  <c:pt idx="7">
                    <c:v>65.223298503136277</c:v>
                  </c:pt>
                  <c:pt idx="8">
                    <c:v>57.310592726818072</c:v>
                  </c:pt>
                </c:numCache>
              </c:numRef>
            </c:plus>
            <c:minus>
              <c:numRef>
                <c:f>write!$O$5:$O$13</c:f>
                <c:numCache>
                  <c:formatCode>General</c:formatCode>
                  <c:ptCount val="9"/>
                  <c:pt idx="0">
                    <c:v>42.557244452727218</c:v>
                  </c:pt>
                  <c:pt idx="1">
                    <c:v>38.920782498636413</c:v>
                  </c:pt>
                  <c:pt idx="2">
                    <c:v>36.896511950499985</c:v>
                  </c:pt>
                  <c:pt idx="3">
                    <c:v>34.684786258636393</c:v>
                  </c:pt>
                  <c:pt idx="4">
                    <c:v>32.347979401409134</c:v>
                  </c:pt>
                  <c:pt idx="5">
                    <c:v>32.052077399545396</c:v>
                  </c:pt>
                  <c:pt idx="6">
                    <c:v>29.273965188000034</c:v>
                  </c:pt>
                  <c:pt idx="7">
                    <c:v>25.711138324363674</c:v>
                  </c:pt>
                  <c:pt idx="8">
                    <c:v>25.405670644681891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xVal>
            <c:numRef>
              <c:f>write!$B$5:$B$13</c:f>
              <c:numCache>
                <c:formatCode>0</c:formatCode>
                <c:ptCount val="9"/>
                <c:pt idx="0">
                  <c:v>0</c:v>
                </c:pt>
                <c:pt idx="1">
                  <c:v>64</c:v>
                </c:pt>
                <c:pt idx="2">
                  <c:v>128</c:v>
                </c:pt>
                <c:pt idx="3">
                  <c:v>192</c:v>
                </c:pt>
                <c:pt idx="4">
                  <c:v>256</c:v>
                </c:pt>
                <c:pt idx="5">
                  <c:v>320</c:v>
                </c:pt>
                <c:pt idx="6">
                  <c:v>384</c:v>
                </c:pt>
                <c:pt idx="7">
                  <c:v>448</c:v>
                </c:pt>
                <c:pt idx="8">
                  <c:v>512</c:v>
                </c:pt>
              </c:numCache>
            </c:numRef>
          </c:xVal>
          <c:yVal>
            <c:numRef>
              <c:f>write!$P$5:$P$13</c:f>
              <c:numCache>
                <c:formatCode>0.00</c:formatCode>
                <c:ptCount val="9"/>
                <c:pt idx="0">
                  <c:v>647.54259274072729</c:v>
                </c:pt>
                <c:pt idx="1">
                  <c:v>608.89595013263636</c:v>
                </c:pt>
                <c:pt idx="2">
                  <c:v>571.99288728399995</c:v>
                </c:pt>
                <c:pt idx="3">
                  <c:v>534.74614692363639</c:v>
                </c:pt>
                <c:pt idx="4">
                  <c:v>497.45588490990912</c:v>
                </c:pt>
                <c:pt idx="5">
                  <c:v>462.12759801954542</c:v>
                </c:pt>
                <c:pt idx="6">
                  <c:v>424.21278773300003</c:v>
                </c:pt>
                <c:pt idx="7">
                  <c:v>385.9580924473637</c:v>
                </c:pt>
                <c:pt idx="8">
                  <c:v>350.54812717818191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40F-B348-9F85-19235768F5C1}"/>
            </c:ext>
          </c:extLst>
        </c:ser>
        <c:ser>
          <c:idx val="2"/>
          <c:order val="2"/>
          <c:tx>
            <c:strRef>
              <c:f>write!$S$4</c:f>
              <c:strCache>
                <c:ptCount val="1"/>
                <c:pt idx="0">
                  <c:v>Vendor C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2700" cap="rnd">
                <a:solidFill>
                  <a:schemeClr val="accent3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write!$T$5:$T$13</c:f>
                <c:numCache>
                  <c:formatCode>General</c:formatCode>
                  <c:ptCount val="9"/>
                  <c:pt idx="0">
                    <c:v>67.647903676416718</c:v>
                  </c:pt>
                  <c:pt idx="1">
                    <c:v>63.140580417166689</c:v>
                  </c:pt>
                  <c:pt idx="2">
                    <c:v>60.092606944666613</c:v>
                  </c:pt>
                  <c:pt idx="3">
                    <c:v>53.869877730166593</c:v>
                  </c:pt>
                  <c:pt idx="4">
                    <c:v>48.4671649534165</c:v>
                  </c:pt>
                  <c:pt idx="5">
                    <c:v>42.156356523916656</c:v>
                  </c:pt>
                  <c:pt idx="6">
                    <c:v>38.542622646333427</c:v>
                  </c:pt>
                  <c:pt idx="7">
                    <c:v>34.022770333083258</c:v>
                  </c:pt>
                  <c:pt idx="8">
                    <c:v>28.421231738583401</c:v>
                  </c:pt>
                </c:numCache>
              </c:numRef>
            </c:plus>
            <c:minus>
              <c:numRef>
                <c:f>write!$R$5:$R$13</c:f>
                <c:numCache>
                  <c:formatCode>General</c:formatCode>
                  <c:ptCount val="9"/>
                  <c:pt idx="0">
                    <c:v>88.058108330083314</c:v>
                  </c:pt>
                  <c:pt idx="1">
                    <c:v>81.868718517083323</c:v>
                  </c:pt>
                  <c:pt idx="2">
                    <c:v>73.478763288583366</c:v>
                  </c:pt>
                  <c:pt idx="3">
                    <c:v>67.268667494083388</c:v>
                  </c:pt>
                  <c:pt idx="4">
                    <c:v>60.611782450083354</c:v>
                  </c:pt>
                  <c:pt idx="5">
                    <c:v>54.27817927308331</c:v>
                  </c:pt>
                  <c:pt idx="6">
                    <c:v>47.244333297416574</c:v>
                  </c:pt>
                  <c:pt idx="7">
                    <c:v>40.550501383666699</c:v>
                  </c:pt>
                  <c:pt idx="8">
                    <c:v>34.26193096941671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accent3"/>
                </a:solidFill>
                <a:round/>
              </a:ln>
              <a:effectLst/>
            </c:spPr>
          </c:errBars>
          <c:xVal>
            <c:numRef>
              <c:f>write!$B$5:$B$13</c:f>
              <c:numCache>
                <c:formatCode>0</c:formatCode>
                <c:ptCount val="9"/>
                <c:pt idx="0">
                  <c:v>0</c:v>
                </c:pt>
                <c:pt idx="1">
                  <c:v>64</c:v>
                </c:pt>
                <c:pt idx="2">
                  <c:v>128</c:v>
                </c:pt>
                <c:pt idx="3">
                  <c:v>192</c:v>
                </c:pt>
                <c:pt idx="4">
                  <c:v>256</c:v>
                </c:pt>
                <c:pt idx="5">
                  <c:v>320</c:v>
                </c:pt>
                <c:pt idx="6">
                  <c:v>384</c:v>
                </c:pt>
                <c:pt idx="7">
                  <c:v>448</c:v>
                </c:pt>
                <c:pt idx="8">
                  <c:v>512</c:v>
                </c:pt>
              </c:numCache>
            </c:numRef>
          </c:xVal>
          <c:yVal>
            <c:numRef>
              <c:f>write!$S$5:$S$13</c:f>
              <c:numCache>
                <c:formatCode>0.00</c:formatCode>
                <c:ptCount val="9"/>
                <c:pt idx="0">
                  <c:v>542.40393652233331</c:v>
                </c:pt>
                <c:pt idx="1">
                  <c:v>512.24102760458334</c:v>
                </c:pt>
                <c:pt idx="2">
                  <c:v>479.27559012083339</c:v>
                </c:pt>
                <c:pt idx="3">
                  <c:v>449.33847660633342</c:v>
                </c:pt>
                <c:pt idx="4">
                  <c:v>419.02882955783338</c:v>
                </c:pt>
                <c:pt idx="5">
                  <c:v>389.30011491083332</c:v>
                </c:pt>
                <c:pt idx="6">
                  <c:v>358.20956151991658</c:v>
                </c:pt>
                <c:pt idx="7">
                  <c:v>327.43380307066673</c:v>
                </c:pt>
                <c:pt idx="8">
                  <c:v>297.46869234791671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240F-B348-9F85-19235768F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1110376"/>
        <c:axId val="501105672"/>
      </c:scatterChart>
      <c:valAx>
        <c:axId val="501110376"/>
        <c:scaling>
          <c:orientation val="minMax"/>
          <c:max val="51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Number of Ones in a Cache Line</a:t>
                </a:r>
              </a:p>
            </c:rich>
          </c:tx>
          <c:layout>
            <c:manualLayout>
              <c:xMode val="edge"/>
              <c:yMode val="edge"/>
              <c:x val="0.22721270186371062"/>
              <c:y val="0.807066108923884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105672"/>
        <c:crosses val="autoZero"/>
        <c:crossBetween val="midCat"/>
        <c:majorUnit val="128"/>
        <c:minorUnit val="64"/>
      </c:valAx>
      <c:valAx>
        <c:axId val="501105672"/>
        <c:scaling>
          <c:orientation val="minMax"/>
          <c:max val="800"/>
          <c:min val="0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Write Current</a:t>
                </a:r>
                <a:r>
                  <a:rPr lang="en-US" sz="1400" dirty="0"/>
                  <a:t> (mA)</a:t>
                </a:r>
              </a:p>
            </c:rich>
          </c:tx>
          <c:layout>
            <c:manualLayout>
              <c:xMode val="edge"/>
              <c:yMode val="edge"/>
              <c:x val="6.0637187662421294E-2"/>
              <c:y val="9.388631108611424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110376"/>
        <c:crosses val="autoZero"/>
        <c:crossBetween val="midCat"/>
        <c:majorUnit val="200"/>
      </c:valAx>
      <c:spPr>
        <a:solidFill>
          <a:schemeClr val="bg1"/>
        </a:solidFill>
        <a:ln w="12700">
          <a:solidFill>
            <a:schemeClr val="tx1"/>
          </a:solidFill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27053756320501576"/>
          <c:y val="0.44637968431029457"/>
          <c:w val="0.2879045089115404"/>
          <c:h val="0.240342483231262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07983379154899"/>
          <c:y val="7.1220421084858404E-2"/>
          <c:w val="0.81336457296915599"/>
          <c:h val="0.77977080967912304"/>
        </c:manualLayout>
      </c:layout>
      <c:barChart>
        <c:barDir val="col"/>
        <c:grouping val="clustered"/>
        <c:varyColors val="0"/>
        <c:ser>
          <c:idx val="0"/>
          <c:order val="0"/>
          <c:tx>
            <c:v>Baseline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'[1]all - IDD2N'!$B$11:$D$11</c:f>
              <c:strCache>
                <c:ptCount val="3"/>
                <c:pt idx="0">
                  <c:v>Vendor A</c:v>
                </c:pt>
                <c:pt idx="1">
                  <c:v>Vendor B</c:v>
                </c:pt>
                <c:pt idx="2">
                  <c:v>Vendor C</c:v>
                </c:pt>
              </c:strCache>
            </c:strRef>
          </c:cat>
          <c:val>
            <c:numRef>
              <c:f>(results!$M$4,results!$M$12,results!$M$20)</c:f>
              <c:numCache>
                <c:formatCode>0.0000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11-4247-8038-80F0875C21A2}"/>
            </c:ext>
          </c:extLst>
        </c:ser>
        <c:ser>
          <c:idx val="1"/>
          <c:order val="1"/>
          <c:tx>
            <c:v>BDI</c:v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'[1]all - IDD2N'!$B$11:$D$11</c:f>
              <c:strCache>
                <c:ptCount val="3"/>
                <c:pt idx="0">
                  <c:v>Vendor A</c:v>
                </c:pt>
                <c:pt idx="1">
                  <c:v>Vendor B</c:v>
                </c:pt>
                <c:pt idx="2">
                  <c:v>Vendor C</c:v>
                </c:pt>
              </c:strCache>
            </c:strRef>
          </c:cat>
          <c:val>
            <c:numRef>
              <c:f>(results!$M$5,results!$M$13,results!$M$21)</c:f>
              <c:numCache>
                <c:formatCode>0.0000</c:formatCode>
                <c:ptCount val="3"/>
                <c:pt idx="0">
                  <c:v>0.99636606729632005</c:v>
                </c:pt>
                <c:pt idx="1">
                  <c:v>0.99984445632625296</c:v>
                </c:pt>
                <c:pt idx="2">
                  <c:v>0.99567908495136503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11-4247-8038-80F0875C21A2}"/>
            </c:ext>
          </c:extLst>
        </c:ser>
        <c:ser>
          <c:idx val="2"/>
          <c:order val="2"/>
          <c:tx>
            <c:v>Optimized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'[1]all - IDD2N'!$B$11:$D$11</c:f>
              <c:strCache>
                <c:ptCount val="3"/>
                <c:pt idx="0">
                  <c:v>Vendor A</c:v>
                </c:pt>
                <c:pt idx="1">
                  <c:v>Vendor B</c:v>
                </c:pt>
                <c:pt idx="2">
                  <c:v>Vendor C</c:v>
                </c:pt>
              </c:strCache>
            </c:strRef>
          </c:cat>
          <c:val>
            <c:numRef>
              <c:f>(results!$M$6,results!$M$14,results!$M$22)</c:f>
              <c:numCache>
                <c:formatCode>0.0000</c:formatCode>
                <c:ptCount val="3"/>
                <c:pt idx="0">
                  <c:v>0.96929113753236296</c:v>
                </c:pt>
                <c:pt idx="1">
                  <c:v>0.98504073559184602</c:v>
                </c:pt>
                <c:pt idx="2">
                  <c:v>0.97791835992207898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B11-4247-8038-80F0875C21A2}"/>
            </c:ext>
          </c:extLst>
        </c:ser>
        <c:ser>
          <c:idx val="3"/>
          <c:order val="3"/>
          <c:tx>
            <c:v>OWI</c:v>
          </c:tx>
          <c:spPr>
            <a:pattFill prst="wdUpDiag">
              <a:fgClr>
                <a:schemeClr val="bg1"/>
              </a:fgClr>
              <a:bgClr>
                <a:schemeClr val="accent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'[1]all - IDD2N'!$B$11:$D$11</c:f>
              <c:strCache>
                <c:ptCount val="3"/>
                <c:pt idx="0">
                  <c:v>Vendor A</c:v>
                </c:pt>
                <c:pt idx="1">
                  <c:v>Vendor B</c:v>
                </c:pt>
                <c:pt idx="2">
                  <c:v>Vendor C</c:v>
                </c:pt>
              </c:strCache>
            </c:strRef>
          </c:cat>
          <c:val>
            <c:numRef>
              <c:f>(results!$M$7,results!$M$15,results!$M$23)</c:f>
              <c:numCache>
                <c:formatCode>0.0000</c:formatCode>
                <c:ptCount val="3"/>
                <c:pt idx="0">
                  <c:v>0.726605067609015</c:v>
                </c:pt>
                <c:pt idx="1">
                  <c:v>0.71389180311660605</c:v>
                </c:pt>
                <c:pt idx="2">
                  <c:v>0.74258932316305903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B11-4247-8038-80F0875C2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1108808"/>
        <c:axId val="501104496"/>
      </c:barChart>
      <c:catAx>
        <c:axId val="501108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104496"/>
        <c:crosses val="autoZero"/>
        <c:auto val="1"/>
        <c:lblAlgn val="ctr"/>
        <c:lblOffset val="0"/>
        <c:noMultiLvlLbl val="0"/>
      </c:catAx>
      <c:valAx>
        <c:axId val="501104496"/>
        <c:scaling>
          <c:orientation val="minMax"/>
          <c:max val="1.2"/>
          <c:min val="0.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Normalized</a:t>
                </a:r>
                <a:r>
                  <a:rPr lang="en-US" b="1" baseline="0"/>
                  <a:t> </a:t>
                </a:r>
                <a:r>
                  <a:rPr lang="en-US" b="1"/>
                  <a:t>Energy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2.72040934025846E-2"/>
              <c:y val="0.196586591386167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out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108808"/>
        <c:crosses val="autoZero"/>
        <c:crossBetween val="between"/>
        <c:majorUnit val="0.2"/>
        <c:minorUnit val="0.1"/>
      </c:valAx>
      <c:spPr>
        <a:noFill/>
        <a:ln w="12700"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7685440117211501"/>
          <c:y val="0.10498687664042"/>
          <c:w val="0.76441924155978902"/>
          <c:h val="0.1412284318209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03083989501315"/>
          <c:y val="7.3857931253161396E-2"/>
          <c:w val="0.69722506561679809"/>
          <c:h val="0.79533405180549099"/>
        </c:manualLayout>
      </c:layout>
      <c:barChart>
        <c:barDir val="col"/>
        <c:grouping val="stacked"/>
        <c:varyColors val="0"/>
        <c:ser>
          <c:idx val="0"/>
          <c:order val="0"/>
          <c:tx>
            <c:v>Datasheet</c:v>
          </c:tx>
          <c:spPr>
            <a:pattFill prst="wdUpDiag">
              <a:fgClr>
                <a:schemeClr val="bg1"/>
              </a:fgClr>
              <a:bgClr>
                <a:schemeClr val="accent1"/>
              </a:bgClr>
            </a:patt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cat>
            <c:strRef>
              <c:f>IDD2N!$G$2:$N$2</c:f>
              <c:strCache>
                <c:ptCount val="8"/>
                <c:pt idx="0">
                  <c:v>Datasheet</c:v>
                </c:pt>
                <c:pt idx="1">
                  <c:v>Measured</c:v>
                </c:pt>
                <c:pt idx="3">
                  <c:v>Datasheet</c:v>
                </c:pt>
                <c:pt idx="4">
                  <c:v>Measured</c:v>
                </c:pt>
                <c:pt idx="6">
                  <c:v>Datasheet</c:v>
                </c:pt>
                <c:pt idx="7">
                  <c:v>Measured</c:v>
                </c:pt>
              </c:strCache>
            </c:strRef>
          </c:cat>
          <c:val>
            <c:numRef>
              <c:f>IDD2N!$G$9:$N$9</c:f>
              <c:numCache>
                <c:formatCode>General</c:formatCode>
                <c:ptCount val="8"/>
                <c:pt idx="0">
                  <c:v>91.909774436090231</c:v>
                </c:pt>
                <c:pt idx="1">
                  <c:v>0</c:v>
                </c:pt>
                <c:pt idx="3">
                  <c:v>65.018726591760299</c:v>
                </c:pt>
                <c:pt idx="4">
                  <c:v>0</c:v>
                </c:pt>
                <c:pt idx="6">
                  <c:v>48.014981273408239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48-4CE9-8ED4-5A758E7280D4}"/>
            </c:ext>
          </c:extLst>
        </c:ser>
        <c:ser>
          <c:idx val="1"/>
          <c:order val="1"/>
          <c:tx>
            <c:strRef>
              <c:f>IDD2N!$F$11</c:f>
              <c:strCache>
                <c:ptCount val="1"/>
                <c:pt idx="0">
                  <c:v>Q1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IDD2N!$G$10:$N$10</c:f>
                <c:numCache>
                  <c:formatCode>General</c:formatCode>
                  <c:ptCount val="8"/>
                  <c:pt idx="1">
                    <c:v>6.2865400580999982</c:v>
                  </c:pt>
                  <c:pt idx="4">
                    <c:v>7.3555296669250012</c:v>
                  </c:pt>
                  <c:pt idx="7">
                    <c:v>5.8094461632000005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IDD2N!$G$2:$N$2</c:f>
              <c:strCache>
                <c:ptCount val="8"/>
                <c:pt idx="0">
                  <c:v>Datasheet</c:v>
                </c:pt>
                <c:pt idx="1">
                  <c:v>Measured</c:v>
                </c:pt>
                <c:pt idx="3">
                  <c:v>Datasheet</c:v>
                </c:pt>
                <c:pt idx="4">
                  <c:v>Measured</c:v>
                </c:pt>
                <c:pt idx="6">
                  <c:v>Datasheet</c:v>
                </c:pt>
                <c:pt idx="7">
                  <c:v>Measured</c:v>
                </c:pt>
              </c:strCache>
            </c:strRef>
          </c:cat>
          <c:val>
            <c:numRef>
              <c:f>IDD2N!$G$11:$N$11</c:f>
              <c:numCache>
                <c:formatCode>General</c:formatCode>
                <c:ptCount val="8"/>
                <c:pt idx="1">
                  <c:v>34.132163576499998</c:v>
                </c:pt>
                <c:pt idx="4">
                  <c:v>44.565627731725002</c:v>
                </c:pt>
                <c:pt idx="7">
                  <c:v>25.802464373199999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48-4CE9-8ED4-5A758E7280D4}"/>
            </c:ext>
          </c:extLst>
        </c:ser>
        <c:ser>
          <c:idx val="2"/>
          <c:order val="2"/>
          <c:tx>
            <c:strRef>
              <c:f>IDD2N!$F$12</c:f>
              <c:strCache>
                <c:ptCount val="1"/>
                <c:pt idx="0">
                  <c:v>MED-Q1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IDD2N!$G$2:$N$2</c:f>
              <c:strCache>
                <c:ptCount val="8"/>
                <c:pt idx="0">
                  <c:v>Datasheet</c:v>
                </c:pt>
                <c:pt idx="1">
                  <c:v>Measured</c:v>
                </c:pt>
                <c:pt idx="3">
                  <c:v>Datasheet</c:v>
                </c:pt>
                <c:pt idx="4">
                  <c:v>Measured</c:v>
                </c:pt>
                <c:pt idx="6">
                  <c:v>Datasheet</c:v>
                </c:pt>
                <c:pt idx="7">
                  <c:v>Measured</c:v>
                </c:pt>
              </c:strCache>
            </c:strRef>
          </c:cat>
          <c:val>
            <c:numRef>
              <c:f>IDD2N!$G$12:$N$12</c:f>
              <c:numCache>
                <c:formatCode>General</c:formatCode>
                <c:ptCount val="8"/>
                <c:pt idx="1">
                  <c:v>1.9511367619000026</c:v>
                </c:pt>
                <c:pt idx="4">
                  <c:v>1.3092016022749959</c:v>
                </c:pt>
                <c:pt idx="7">
                  <c:v>0.31630773719999894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48-4CE9-8ED4-5A758E7280D4}"/>
            </c:ext>
          </c:extLst>
        </c:ser>
        <c:ser>
          <c:idx val="3"/>
          <c:order val="3"/>
          <c:tx>
            <c:v>Measured</c:v>
          </c:tx>
          <c:spPr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IDD2N!$G$14:$N$14</c:f>
                <c:numCache>
                  <c:formatCode>General</c:formatCode>
                  <c:ptCount val="8"/>
                  <c:pt idx="1">
                    <c:v>4.7306999213999958</c:v>
                  </c:pt>
                  <c:pt idx="4">
                    <c:v>1.083726645274993</c:v>
                  </c:pt>
                  <c:pt idx="7">
                    <c:v>1.3484069984000016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IDD2N!$G$2:$N$2</c:f>
              <c:strCache>
                <c:ptCount val="8"/>
                <c:pt idx="0">
                  <c:v>Datasheet</c:v>
                </c:pt>
                <c:pt idx="1">
                  <c:v>Measured</c:v>
                </c:pt>
                <c:pt idx="3">
                  <c:v>Datasheet</c:v>
                </c:pt>
                <c:pt idx="4">
                  <c:v>Measured</c:v>
                </c:pt>
                <c:pt idx="6">
                  <c:v>Datasheet</c:v>
                </c:pt>
                <c:pt idx="7">
                  <c:v>Measured</c:v>
                </c:pt>
              </c:strCache>
            </c:strRef>
          </c:cat>
          <c:val>
            <c:numRef>
              <c:f>IDD2N!$G$13:$N$13</c:f>
              <c:numCache>
                <c:formatCode>General</c:formatCode>
                <c:ptCount val="8"/>
                <c:pt idx="1">
                  <c:v>0.55097284920000078</c:v>
                </c:pt>
                <c:pt idx="4">
                  <c:v>14.628021702325007</c:v>
                </c:pt>
                <c:pt idx="7">
                  <c:v>1.2040309504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448-4CE9-8ED4-5A758E728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499148848"/>
        <c:axId val="499142576"/>
      </c:barChart>
      <c:catAx>
        <c:axId val="499148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9142576"/>
        <c:crosses val="autoZero"/>
        <c:auto val="1"/>
        <c:lblAlgn val="ctr"/>
        <c:lblOffset val="100"/>
        <c:noMultiLvlLbl val="0"/>
      </c:catAx>
      <c:valAx>
        <c:axId val="49914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Current </a:t>
                </a:r>
                <a:r>
                  <a:rPr lang="en-US" dirty="0"/>
                  <a:t>(mA)</a:t>
                </a:r>
              </a:p>
            </c:rich>
          </c:tx>
          <c:layout>
            <c:manualLayout>
              <c:xMode val="edge"/>
              <c:yMode val="edge"/>
              <c:x val="1.2500000000000001E-2"/>
              <c:y val="0.21302751928736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148848"/>
        <c:crosses val="autoZero"/>
        <c:crossBetween val="between"/>
        <c:majorUnit val="20"/>
      </c:valAx>
      <c:spPr>
        <a:noFill/>
        <a:ln w="12700">
          <a:solidFill>
            <a:schemeClr val="tx1"/>
          </a:solidFill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54699770341207354"/>
          <c:y val="8.3895150879153238E-2"/>
          <c:w val="0.4179455380577427"/>
          <c:h val="0.19477783356108019"/>
        </c:manualLayout>
      </c:layout>
      <c:overlay val="0"/>
      <c:spPr>
        <a:solidFill>
          <a:schemeClr val="bg1">
            <a:alpha val="6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03083989501315"/>
          <c:y val="7.3857931253161396E-2"/>
          <c:w val="0.69722506561679809"/>
          <c:h val="0.79533405180549099"/>
        </c:manualLayout>
      </c:layout>
      <c:barChart>
        <c:barDir val="col"/>
        <c:grouping val="stacked"/>
        <c:varyColors val="0"/>
        <c:ser>
          <c:idx val="0"/>
          <c:order val="0"/>
          <c:tx>
            <c:v>Datasheet</c:v>
          </c:tx>
          <c:spPr>
            <a:pattFill prst="wdUpDiag">
              <a:fgClr>
                <a:schemeClr val="bg1"/>
              </a:fgClr>
              <a:bgClr>
                <a:schemeClr val="accent1"/>
              </a:bgClr>
            </a:patt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cat>
            <c:strRef>
              <c:f>IDD0!$G$2:$N$2</c:f>
              <c:strCache>
                <c:ptCount val="8"/>
                <c:pt idx="0">
                  <c:v>Datasheet</c:v>
                </c:pt>
                <c:pt idx="1">
                  <c:v>Measured</c:v>
                </c:pt>
                <c:pt idx="3">
                  <c:v>Datasheet</c:v>
                </c:pt>
                <c:pt idx="4">
                  <c:v>Measured</c:v>
                </c:pt>
                <c:pt idx="6">
                  <c:v>Datasheet</c:v>
                </c:pt>
                <c:pt idx="7">
                  <c:v>Measured</c:v>
                </c:pt>
              </c:strCache>
            </c:strRef>
          </c:cat>
          <c:val>
            <c:numRef>
              <c:f>IDD0!$G$9:$N$9</c:f>
              <c:numCache>
                <c:formatCode>General</c:formatCode>
                <c:ptCount val="8"/>
                <c:pt idx="0">
                  <c:v>179.78947368421052</c:v>
                </c:pt>
                <c:pt idx="1">
                  <c:v>0</c:v>
                </c:pt>
                <c:pt idx="3">
                  <c:v>165.0187265917603</c:v>
                </c:pt>
                <c:pt idx="4">
                  <c:v>0</c:v>
                </c:pt>
                <c:pt idx="6">
                  <c:v>128.01498127340824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E3-444B-BA0F-713752B356D1}"/>
            </c:ext>
          </c:extLst>
        </c:ser>
        <c:ser>
          <c:idx val="1"/>
          <c:order val="1"/>
          <c:tx>
            <c:strRef>
              <c:f>IDD0!$F$11</c:f>
              <c:strCache>
                <c:ptCount val="1"/>
                <c:pt idx="0">
                  <c:v>Q1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IDD0!$G$10:$N$10</c:f>
                <c:numCache>
                  <c:formatCode>General</c:formatCode>
                  <c:ptCount val="8"/>
                  <c:pt idx="1">
                    <c:v>13.230793623000004</c:v>
                  </c:pt>
                  <c:pt idx="4">
                    <c:v>12.934085862799996</c:v>
                  </c:pt>
                  <c:pt idx="7">
                    <c:v>11.849790306599992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IDD0!$G$2:$N$2</c:f>
              <c:strCache>
                <c:ptCount val="8"/>
                <c:pt idx="0">
                  <c:v>Datasheet</c:v>
                </c:pt>
                <c:pt idx="1">
                  <c:v>Measured</c:v>
                </c:pt>
                <c:pt idx="3">
                  <c:v>Datasheet</c:v>
                </c:pt>
                <c:pt idx="4">
                  <c:v>Measured</c:v>
                </c:pt>
                <c:pt idx="6">
                  <c:v>Datasheet</c:v>
                </c:pt>
                <c:pt idx="7">
                  <c:v>Measured</c:v>
                </c:pt>
              </c:strCache>
            </c:strRef>
          </c:cat>
          <c:val>
            <c:numRef>
              <c:f>IDD0!$G$11:$N$11</c:f>
              <c:numCache>
                <c:formatCode>General</c:formatCode>
                <c:ptCount val="8"/>
                <c:pt idx="1">
                  <c:v>71.497563071000002</c:v>
                </c:pt>
                <c:pt idx="4">
                  <c:v>69.672344642799999</c:v>
                </c:pt>
                <c:pt idx="7">
                  <c:v>57.898494539599994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E3-444B-BA0F-713752B356D1}"/>
            </c:ext>
          </c:extLst>
        </c:ser>
        <c:ser>
          <c:idx val="2"/>
          <c:order val="2"/>
          <c:tx>
            <c:strRef>
              <c:f>IDD0!$F$12</c:f>
              <c:strCache>
                <c:ptCount val="1"/>
                <c:pt idx="0">
                  <c:v>MED-Q1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IDD0!$G$2:$N$2</c:f>
              <c:strCache>
                <c:ptCount val="8"/>
                <c:pt idx="0">
                  <c:v>Datasheet</c:v>
                </c:pt>
                <c:pt idx="1">
                  <c:v>Measured</c:v>
                </c:pt>
                <c:pt idx="3">
                  <c:v>Datasheet</c:v>
                </c:pt>
                <c:pt idx="4">
                  <c:v>Measured</c:v>
                </c:pt>
                <c:pt idx="6">
                  <c:v>Datasheet</c:v>
                </c:pt>
                <c:pt idx="7">
                  <c:v>Measured</c:v>
                </c:pt>
              </c:strCache>
            </c:strRef>
          </c:cat>
          <c:val>
            <c:numRef>
              <c:f>IDD0!$G$12:$N$12</c:f>
              <c:numCache>
                <c:formatCode>General</c:formatCode>
                <c:ptCount val="8"/>
                <c:pt idx="1">
                  <c:v>2.648553793800005</c:v>
                </c:pt>
                <c:pt idx="4">
                  <c:v>1.1448010127500083</c:v>
                </c:pt>
                <c:pt idx="7">
                  <c:v>1.7216803356000057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E3-444B-BA0F-713752B356D1}"/>
            </c:ext>
          </c:extLst>
        </c:ser>
        <c:ser>
          <c:idx val="3"/>
          <c:order val="3"/>
          <c:tx>
            <c:v>Measured</c:v>
          </c:tx>
          <c:spPr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IDD0!$G$14:$N$14</c:f>
                <c:numCache>
                  <c:formatCode>General</c:formatCode>
                  <c:ptCount val="8"/>
                  <c:pt idx="1">
                    <c:v>4.7873603965000058</c:v>
                  </c:pt>
                  <c:pt idx="4">
                    <c:v>1.5574254778499892</c:v>
                  </c:pt>
                  <c:pt idx="7">
                    <c:v>0.93623800119999601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IDD0!$G$2:$N$2</c:f>
              <c:strCache>
                <c:ptCount val="8"/>
                <c:pt idx="0">
                  <c:v>Datasheet</c:v>
                </c:pt>
                <c:pt idx="1">
                  <c:v>Measured</c:v>
                </c:pt>
                <c:pt idx="3">
                  <c:v>Datasheet</c:v>
                </c:pt>
                <c:pt idx="4">
                  <c:v>Measured</c:v>
                </c:pt>
                <c:pt idx="6">
                  <c:v>Datasheet</c:v>
                </c:pt>
                <c:pt idx="7">
                  <c:v>Measured</c:v>
                </c:pt>
              </c:strCache>
            </c:strRef>
          </c:cat>
          <c:val>
            <c:numRef>
              <c:f>IDD0!$G$13:$N$13</c:f>
              <c:numCache>
                <c:formatCode>General</c:formatCode>
                <c:ptCount val="8"/>
                <c:pt idx="1">
                  <c:v>0.88935705519999431</c:v>
                </c:pt>
                <c:pt idx="4">
                  <c:v>2.6694077113999981</c:v>
                </c:pt>
                <c:pt idx="7">
                  <c:v>0.46655770200000291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5E3-444B-BA0F-713752B35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499145320"/>
        <c:axId val="499145712"/>
      </c:barChart>
      <c:catAx>
        <c:axId val="499145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9145712"/>
        <c:crosses val="autoZero"/>
        <c:auto val="1"/>
        <c:lblAlgn val="ctr"/>
        <c:lblOffset val="100"/>
        <c:noMultiLvlLbl val="0"/>
      </c:catAx>
      <c:valAx>
        <c:axId val="49914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Current</a:t>
                </a:r>
                <a:r>
                  <a:rPr lang="en-US" dirty="0"/>
                  <a:t> (mA)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145320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03083989501306"/>
          <c:y val="7.3857931253161396E-2"/>
          <c:w val="0.67222506561679785"/>
          <c:h val="0.79533405180549099"/>
        </c:manualLayout>
      </c:layout>
      <c:barChart>
        <c:barDir val="col"/>
        <c:grouping val="stacked"/>
        <c:varyColors val="0"/>
        <c:ser>
          <c:idx val="0"/>
          <c:order val="0"/>
          <c:tx>
            <c:v>Datasheet</c:v>
          </c:tx>
          <c:spPr>
            <a:pattFill prst="wdUpDiag">
              <a:fgClr>
                <a:schemeClr val="bg1"/>
              </a:fgClr>
              <a:bgClr>
                <a:schemeClr val="accent1"/>
              </a:bgClr>
            </a:patt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cat>
            <c:strRef>
              <c:f>'IDD4R-Corrected'!$H$2:$R$2</c:f>
              <c:strCache>
                <c:ptCount val="8"/>
                <c:pt idx="0">
                  <c:v>Datasheet</c:v>
                </c:pt>
                <c:pt idx="1">
                  <c:v>Corrected</c:v>
                </c:pt>
                <c:pt idx="3">
                  <c:v>Datasheet</c:v>
                </c:pt>
                <c:pt idx="4">
                  <c:v>Corrected</c:v>
                </c:pt>
                <c:pt idx="6">
                  <c:v>Datasheet</c:v>
                </c:pt>
                <c:pt idx="7">
                  <c:v>Corrected</c:v>
                </c:pt>
              </c:strCache>
              <c:extLst xmlns:c16r2="http://schemas.microsoft.com/office/drawing/2015/06/chart"/>
            </c:strRef>
          </c:cat>
          <c:val>
            <c:numRef>
              <c:f>'IDD4R-Corrected'!$H$9:$R$9</c:f>
              <c:numCache>
                <c:formatCode>General</c:formatCode>
                <c:ptCount val="8"/>
                <c:pt idx="0">
                  <c:v>735.48872180451121</c:v>
                </c:pt>
                <c:pt idx="1">
                  <c:v>0</c:v>
                </c:pt>
                <c:pt idx="3">
                  <c:v>325.26217228464418</c:v>
                </c:pt>
                <c:pt idx="4">
                  <c:v>0</c:v>
                </c:pt>
                <c:pt idx="6">
                  <c:v>308.22471910112358</c:v>
                </c:pt>
                <c:pt idx="7">
                  <c:v>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6D-43EC-ABFF-8EB3032345AA}"/>
            </c:ext>
          </c:extLst>
        </c:ser>
        <c:ser>
          <c:idx val="1"/>
          <c:order val="1"/>
          <c:tx>
            <c:strRef>
              <c:f>'IDD4R-Corrected'!$G$11</c:f>
              <c:strCache>
                <c:ptCount val="1"/>
                <c:pt idx="0">
                  <c:v>Q1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'IDD4R-Corrected'!$H$10:$R$10</c:f>
                <c:numCache>
                  <c:formatCode>General</c:formatCode>
                  <c:ptCount val="8"/>
                  <c:pt idx="1">
                    <c:v>18.92345509300003</c:v>
                  </c:pt>
                  <c:pt idx="4">
                    <c:v>29.113159296750013</c:v>
                  </c:pt>
                  <c:pt idx="7">
                    <c:v>61.060441029000003</c:v>
                  </c:pt>
                </c:numCache>
                <c:extLst xmlns:c16r2="http://schemas.microsoft.com/office/drawing/2015/06/chart"/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'IDD4R-Corrected'!$H$2:$R$2</c:f>
              <c:strCache>
                <c:ptCount val="8"/>
                <c:pt idx="0">
                  <c:v>Datasheet</c:v>
                </c:pt>
                <c:pt idx="1">
                  <c:v>Corrected</c:v>
                </c:pt>
                <c:pt idx="3">
                  <c:v>Datasheet</c:v>
                </c:pt>
                <c:pt idx="4">
                  <c:v>Corrected</c:v>
                </c:pt>
                <c:pt idx="6">
                  <c:v>Datasheet</c:v>
                </c:pt>
                <c:pt idx="7">
                  <c:v>Corrected</c:v>
                </c:pt>
              </c:strCache>
              <c:extLst xmlns:c16r2="http://schemas.microsoft.com/office/drawing/2015/06/chart"/>
            </c:strRef>
          </c:cat>
          <c:val>
            <c:numRef>
              <c:f>'IDD4R-Corrected'!$H$11:$R$11</c:f>
              <c:numCache>
                <c:formatCode>General</c:formatCode>
                <c:ptCount val="8"/>
                <c:pt idx="1">
                  <c:v>301.68321774600003</c:v>
                </c:pt>
                <c:pt idx="4">
                  <c:v>238.31172170375001</c:v>
                </c:pt>
                <c:pt idx="7">
                  <c:v>293.142917367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86D-43EC-ABFF-8EB3032345AA}"/>
            </c:ext>
          </c:extLst>
        </c:ser>
        <c:ser>
          <c:idx val="2"/>
          <c:order val="2"/>
          <c:tx>
            <c:strRef>
              <c:f>'IDD4R-Corrected'!$G$12</c:f>
              <c:strCache>
                <c:ptCount val="1"/>
                <c:pt idx="0">
                  <c:v>MED-Q1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'IDD4R-Corrected'!$H$2:$R$2</c:f>
              <c:strCache>
                <c:ptCount val="8"/>
                <c:pt idx="0">
                  <c:v>Datasheet</c:v>
                </c:pt>
                <c:pt idx="1">
                  <c:v>Corrected</c:v>
                </c:pt>
                <c:pt idx="3">
                  <c:v>Datasheet</c:v>
                </c:pt>
                <c:pt idx="4">
                  <c:v>Corrected</c:v>
                </c:pt>
                <c:pt idx="6">
                  <c:v>Datasheet</c:v>
                </c:pt>
                <c:pt idx="7">
                  <c:v>Corrected</c:v>
                </c:pt>
              </c:strCache>
              <c:extLst xmlns:c16r2="http://schemas.microsoft.com/office/drawing/2015/06/chart"/>
            </c:strRef>
          </c:cat>
          <c:val>
            <c:numRef>
              <c:f>'IDD4R-Corrected'!$H$12:$R$12</c:f>
              <c:numCache>
                <c:formatCode>General</c:formatCode>
                <c:ptCount val="8"/>
                <c:pt idx="1">
                  <c:v>52.662232259000007</c:v>
                </c:pt>
                <c:pt idx="4">
                  <c:v>20.832098595250017</c:v>
                </c:pt>
                <c:pt idx="7">
                  <c:v>8.1340864390000434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86D-43EC-ABFF-8EB3032345AA}"/>
            </c:ext>
          </c:extLst>
        </c:ser>
        <c:ser>
          <c:idx val="3"/>
          <c:order val="3"/>
          <c:tx>
            <c:v>Corrected</c:v>
          </c:tx>
          <c:spPr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'IDD4R-Corrected'!$H$14:$R$14</c:f>
                <c:numCache>
                  <c:formatCode>General</c:formatCode>
                  <c:ptCount val="8"/>
                  <c:pt idx="1">
                    <c:v>6.9133746580000093</c:v>
                  </c:pt>
                  <c:pt idx="4">
                    <c:v>26.286247462499944</c:v>
                  </c:pt>
                  <c:pt idx="7">
                    <c:v>16.229417681999962</c:v>
                  </c:pt>
                </c:numCache>
                <c:extLst xmlns:c16r2="http://schemas.microsoft.com/office/drawing/2015/06/chart"/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'IDD4R-Corrected'!$H$2:$R$2</c:f>
              <c:strCache>
                <c:ptCount val="8"/>
                <c:pt idx="0">
                  <c:v>Datasheet</c:v>
                </c:pt>
                <c:pt idx="1">
                  <c:v>Corrected</c:v>
                </c:pt>
                <c:pt idx="3">
                  <c:v>Datasheet</c:v>
                </c:pt>
                <c:pt idx="4">
                  <c:v>Corrected</c:v>
                </c:pt>
                <c:pt idx="6">
                  <c:v>Datasheet</c:v>
                </c:pt>
                <c:pt idx="7">
                  <c:v>Corrected</c:v>
                </c:pt>
              </c:strCache>
              <c:extLst xmlns:c16r2="http://schemas.microsoft.com/office/drawing/2015/06/chart"/>
            </c:strRef>
          </c:cat>
          <c:val>
            <c:numRef>
              <c:f>'IDD4R-Corrected'!$H$13:$R$13</c:f>
              <c:numCache>
                <c:formatCode>General</c:formatCode>
                <c:ptCount val="8"/>
                <c:pt idx="1">
                  <c:v>10.797805652999955</c:v>
                </c:pt>
                <c:pt idx="4">
                  <c:v>14.647445240500019</c:v>
                </c:pt>
                <c:pt idx="7">
                  <c:v>2.75328033400001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86D-43EC-ABFF-8EB303234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499146888"/>
        <c:axId val="499149240"/>
      </c:barChart>
      <c:catAx>
        <c:axId val="4991468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9149240"/>
        <c:crosses val="autoZero"/>
        <c:auto val="1"/>
        <c:lblAlgn val="ctr"/>
        <c:lblOffset val="100"/>
        <c:noMultiLvlLbl val="0"/>
      </c:catAx>
      <c:valAx>
        <c:axId val="499149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Current</a:t>
                </a:r>
                <a:r>
                  <a:rPr lang="en-US" dirty="0"/>
                  <a:t> (mA)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146888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52316601049868772"/>
          <c:y val="7.7902640102070861E-2"/>
          <c:w val="0.44227395013123361"/>
          <c:h val="0.194777833561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615867355118856"/>
          <c:y val="7.9498315950591356E-2"/>
          <c:w val="0.6344535478518607"/>
          <c:h val="0.63006000465840228"/>
        </c:manualLayout>
      </c:layout>
      <c:scatterChart>
        <c:scatterStyle val="lineMarker"/>
        <c:varyColors val="0"/>
        <c:ser>
          <c:idx val="0"/>
          <c:order val="0"/>
          <c:tx>
            <c:strRef>
              <c:f>read!$M$4</c:f>
              <c:strCache>
                <c:ptCount val="1"/>
                <c:pt idx="0">
                  <c:v>Vendor 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2700" cap="rnd">
                <a:solidFill>
                  <a:schemeClr val="accent1"/>
                </a:solidFill>
                <a:prstDash val="dashDot"/>
              </a:ln>
              <a:effectLst/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read!$N$5:$N$13</c:f>
                <c:numCache>
                  <c:formatCode>General</c:formatCode>
                  <c:ptCount val="9"/>
                  <c:pt idx="0">
                    <c:v>1.0300000000000011</c:v>
                  </c:pt>
                  <c:pt idx="1">
                    <c:v>2.0499999999999545</c:v>
                  </c:pt>
                  <c:pt idx="2">
                    <c:v>4.7899999999999636</c:v>
                  </c:pt>
                  <c:pt idx="3">
                    <c:v>5.2900000000000205</c:v>
                  </c:pt>
                  <c:pt idx="4">
                    <c:v>4.8100000000000023</c:v>
                  </c:pt>
                  <c:pt idx="5">
                    <c:v>1.2899999999999636</c:v>
                  </c:pt>
                  <c:pt idx="6">
                    <c:v>10.480000000000018</c:v>
                  </c:pt>
                  <c:pt idx="7">
                    <c:v>4.5800000000000409</c:v>
                  </c:pt>
                  <c:pt idx="8">
                    <c:v>3.2599999999999909</c:v>
                  </c:pt>
                </c:numCache>
              </c:numRef>
            </c:plus>
            <c:minus>
              <c:numRef>
                <c:f>read!$L$5:$L$13</c:f>
                <c:numCache>
                  <c:formatCode>General</c:formatCode>
                  <c:ptCount val="9"/>
                  <c:pt idx="0">
                    <c:v>0.68000000000000682</c:v>
                  </c:pt>
                  <c:pt idx="1">
                    <c:v>1.3300000000000409</c:v>
                  </c:pt>
                  <c:pt idx="2">
                    <c:v>5.3299999999999841</c:v>
                  </c:pt>
                  <c:pt idx="3">
                    <c:v>4.339999999999975</c:v>
                  </c:pt>
                  <c:pt idx="4">
                    <c:v>6.3300000000000409</c:v>
                  </c:pt>
                  <c:pt idx="5">
                    <c:v>6.1700000000000728</c:v>
                  </c:pt>
                  <c:pt idx="6">
                    <c:v>9.5500000000000682</c:v>
                  </c:pt>
                  <c:pt idx="7">
                    <c:v>8.3299999999999272</c:v>
                  </c:pt>
                  <c:pt idx="8">
                    <c:v>5.8799999999999955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accent1"/>
                </a:solidFill>
                <a:round/>
              </a:ln>
              <a:effectLst/>
            </c:spPr>
          </c:errBars>
          <c:xVal>
            <c:numRef>
              <c:f>read!$B$5:$B$13</c:f>
              <c:numCache>
                <c:formatCode>0</c:formatCode>
                <c:ptCount val="9"/>
                <c:pt idx="0">
                  <c:v>0</c:v>
                </c:pt>
                <c:pt idx="1">
                  <c:v>64</c:v>
                </c:pt>
                <c:pt idx="2">
                  <c:v>128</c:v>
                </c:pt>
                <c:pt idx="3">
                  <c:v>192</c:v>
                </c:pt>
                <c:pt idx="4">
                  <c:v>256</c:v>
                </c:pt>
                <c:pt idx="5">
                  <c:v>320</c:v>
                </c:pt>
                <c:pt idx="6">
                  <c:v>384</c:v>
                </c:pt>
                <c:pt idx="7">
                  <c:v>448</c:v>
                </c:pt>
                <c:pt idx="8">
                  <c:v>512</c:v>
                </c:pt>
              </c:numCache>
            </c:numRef>
          </c:xVal>
          <c:yVal>
            <c:numRef>
              <c:f>read!$M$5:$M$13</c:f>
              <c:numCache>
                <c:formatCode>0.00</c:formatCode>
                <c:ptCount val="9"/>
                <c:pt idx="0">
                  <c:v>255.83</c:v>
                </c:pt>
                <c:pt idx="1">
                  <c:v>308.66000000000003</c:v>
                </c:pt>
                <c:pt idx="2">
                  <c:v>358.24</c:v>
                </c:pt>
                <c:pt idx="3">
                  <c:v>415.28</c:v>
                </c:pt>
                <c:pt idx="4">
                  <c:v>468.42</c:v>
                </c:pt>
                <c:pt idx="5">
                  <c:v>530.35</c:v>
                </c:pt>
                <c:pt idx="6">
                  <c:v>588.1</c:v>
                </c:pt>
                <c:pt idx="7">
                  <c:v>627.55999999999995</c:v>
                </c:pt>
                <c:pt idx="8">
                  <c:v>689.65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52D-49DD-879D-0EF7F4E7BD1A}"/>
            </c:ext>
          </c:extLst>
        </c:ser>
        <c:ser>
          <c:idx val="1"/>
          <c:order val="1"/>
          <c:tx>
            <c:strRef>
              <c:f>read!$P$4</c:f>
              <c:strCache>
                <c:ptCount val="1"/>
                <c:pt idx="0">
                  <c:v>Vendor B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5875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read!$Q$5:$Q$13</c:f>
                <c:numCache>
                  <c:formatCode>General</c:formatCode>
                  <c:ptCount val="9"/>
                  <c:pt idx="0">
                    <c:v>15.919999999999987</c:v>
                  </c:pt>
                  <c:pt idx="1">
                    <c:v>20.28000000000003</c:v>
                  </c:pt>
                  <c:pt idx="2">
                    <c:v>22.990000000000009</c:v>
                  </c:pt>
                  <c:pt idx="3">
                    <c:v>25.180000000000007</c:v>
                  </c:pt>
                  <c:pt idx="4">
                    <c:v>29.379999999999995</c:v>
                  </c:pt>
                  <c:pt idx="5">
                    <c:v>32.279999999999973</c:v>
                  </c:pt>
                  <c:pt idx="6">
                    <c:v>33.70999999999998</c:v>
                  </c:pt>
                  <c:pt idx="7">
                    <c:v>38.740000000000009</c:v>
                  </c:pt>
                  <c:pt idx="8">
                    <c:v>39.19</c:v>
                  </c:pt>
                </c:numCache>
              </c:numRef>
            </c:plus>
            <c:minus>
              <c:numRef>
                <c:f>read!$O$5:$O$13</c:f>
                <c:numCache>
                  <c:formatCode>General</c:formatCode>
                  <c:ptCount val="9"/>
                  <c:pt idx="0">
                    <c:v>20.370000000000005</c:v>
                  </c:pt>
                  <c:pt idx="1">
                    <c:v>27.400000000000006</c:v>
                  </c:pt>
                  <c:pt idx="2">
                    <c:v>35</c:v>
                  </c:pt>
                  <c:pt idx="3">
                    <c:v>39.96999999999997</c:v>
                  </c:pt>
                  <c:pt idx="4">
                    <c:v>44.139999999999986</c:v>
                  </c:pt>
                  <c:pt idx="5">
                    <c:v>50.230000000000018</c:v>
                  </c:pt>
                  <c:pt idx="6">
                    <c:v>55.629999999999995</c:v>
                  </c:pt>
                  <c:pt idx="7">
                    <c:v>61.70999999999998</c:v>
                  </c:pt>
                  <c:pt idx="8">
                    <c:v>65.340000000000032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xVal>
            <c:numRef>
              <c:f>read!$B$5:$B$13</c:f>
              <c:numCache>
                <c:formatCode>0</c:formatCode>
                <c:ptCount val="9"/>
                <c:pt idx="0">
                  <c:v>0</c:v>
                </c:pt>
                <c:pt idx="1">
                  <c:v>64</c:v>
                </c:pt>
                <c:pt idx="2">
                  <c:v>128</c:v>
                </c:pt>
                <c:pt idx="3">
                  <c:v>192</c:v>
                </c:pt>
                <c:pt idx="4">
                  <c:v>256</c:v>
                </c:pt>
                <c:pt idx="5">
                  <c:v>320</c:v>
                </c:pt>
                <c:pt idx="6">
                  <c:v>384</c:v>
                </c:pt>
                <c:pt idx="7">
                  <c:v>448</c:v>
                </c:pt>
                <c:pt idx="8">
                  <c:v>512</c:v>
                </c:pt>
              </c:numCache>
            </c:numRef>
          </c:xVal>
          <c:yVal>
            <c:numRef>
              <c:f>read!$P$5:$P$13</c:f>
              <c:numCache>
                <c:formatCode>0.00</c:formatCode>
                <c:ptCount val="9"/>
                <c:pt idx="0">
                  <c:v>224.3</c:v>
                </c:pt>
                <c:pt idx="1">
                  <c:v>253.13</c:v>
                </c:pt>
                <c:pt idx="2">
                  <c:v>289.44</c:v>
                </c:pt>
                <c:pt idx="3">
                  <c:v>326.83999999999997</c:v>
                </c:pt>
                <c:pt idx="4">
                  <c:v>364.05</c:v>
                </c:pt>
                <c:pt idx="5">
                  <c:v>399.06</c:v>
                </c:pt>
                <c:pt idx="6">
                  <c:v>433.93</c:v>
                </c:pt>
                <c:pt idx="7">
                  <c:v>467.81</c:v>
                </c:pt>
                <c:pt idx="8">
                  <c:v>502.42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52D-49DD-879D-0EF7F4E7BD1A}"/>
            </c:ext>
          </c:extLst>
        </c:ser>
        <c:ser>
          <c:idx val="2"/>
          <c:order val="2"/>
          <c:tx>
            <c:strRef>
              <c:f>read!$S$4</c:f>
              <c:strCache>
                <c:ptCount val="1"/>
                <c:pt idx="0">
                  <c:v>Vendor C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2700" cap="rnd">
                <a:solidFill>
                  <a:schemeClr val="accent3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read!$T$5:$T$13</c:f>
                <c:numCache>
                  <c:formatCode>General</c:formatCode>
                  <c:ptCount val="9"/>
                  <c:pt idx="0">
                    <c:v>17.870000000000005</c:v>
                  </c:pt>
                  <c:pt idx="1">
                    <c:v>21.460000000000036</c:v>
                  </c:pt>
                  <c:pt idx="2">
                    <c:v>22.390000000000043</c:v>
                  </c:pt>
                  <c:pt idx="3">
                    <c:v>24.680000000000007</c:v>
                  </c:pt>
                  <c:pt idx="4">
                    <c:v>25.930000000000007</c:v>
                  </c:pt>
                  <c:pt idx="5">
                    <c:v>28.850000000000023</c:v>
                  </c:pt>
                  <c:pt idx="6">
                    <c:v>31.430000000000007</c:v>
                  </c:pt>
                  <c:pt idx="7">
                    <c:v>31.769999999999982</c:v>
                  </c:pt>
                  <c:pt idx="8">
                    <c:v>33.46999999999997</c:v>
                  </c:pt>
                </c:numCache>
              </c:numRef>
            </c:plus>
            <c:minus>
              <c:numRef>
                <c:f>read!$R$5:$R$13</c:f>
                <c:numCache>
                  <c:formatCode>General</c:formatCode>
                  <c:ptCount val="9"/>
                  <c:pt idx="0">
                    <c:v>29.759999999999991</c:v>
                  </c:pt>
                  <c:pt idx="1">
                    <c:v>32.389999999999986</c:v>
                  </c:pt>
                  <c:pt idx="2">
                    <c:v>34.919999999999959</c:v>
                  </c:pt>
                  <c:pt idx="3">
                    <c:v>40.029999999999973</c:v>
                  </c:pt>
                  <c:pt idx="4">
                    <c:v>44.339999999999975</c:v>
                  </c:pt>
                  <c:pt idx="5">
                    <c:v>47.549999999999955</c:v>
                  </c:pt>
                  <c:pt idx="6">
                    <c:v>51.56</c:v>
                  </c:pt>
                  <c:pt idx="7">
                    <c:v>55.06</c:v>
                  </c:pt>
                  <c:pt idx="8">
                    <c:v>58.5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accent3"/>
                </a:solidFill>
                <a:round/>
              </a:ln>
              <a:effectLst/>
            </c:spPr>
          </c:errBars>
          <c:xVal>
            <c:numRef>
              <c:f>read!$B$5:$B$13</c:f>
              <c:numCache>
                <c:formatCode>0</c:formatCode>
                <c:ptCount val="9"/>
                <c:pt idx="0">
                  <c:v>0</c:v>
                </c:pt>
                <c:pt idx="1">
                  <c:v>64</c:v>
                </c:pt>
                <c:pt idx="2">
                  <c:v>128</c:v>
                </c:pt>
                <c:pt idx="3">
                  <c:v>192</c:v>
                </c:pt>
                <c:pt idx="4">
                  <c:v>256</c:v>
                </c:pt>
                <c:pt idx="5">
                  <c:v>320</c:v>
                </c:pt>
                <c:pt idx="6">
                  <c:v>384</c:v>
                </c:pt>
                <c:pt idx="7">
                  <c:v>448</c:v>
                </c:pt>
                <c:pt idx="8">
                  <c:v>512</c:v>
                </c:pt>
              </c:numCache>
            </c:numRef>
          </c:xVal>
          <c:yVal>
            <c:numRef>
              <c:f>read!$S$5:$S$13</c:f>
              <c:numCache>
                <c:formatCode>0.00</c:formatCode>
                <c:ptCount val="9"/>
                <c:pt idx="0">
                  <c:v>227.35</c:v>
                </c:pt>
                <c:pt idx="1">
                  <c:v>258.52999999999997</c:v>
                </c:pt>
                <c:pt idx="2">
                  <c:v>294.27</c:v>
                </c:pt>
                <c:pt idx="3">
                  <c:v>329.21</c:v>
                </c:pt>
                <c:pt idx="4">
                  <c:v>364.33</c:v>
                </c:pt>
                <c:pt idx="5">
                  <c:v>398.02</c:v>
                </c:pt>
                <c:pt idx="6">
                  <c:v>431.3</c:v>
                </c:pt>
                <c:pt idx="7">
                  <c:v>463.66</c:v>
                </c:pt>
                <c:pt idx="8">
                  <c:v>496.92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52D-49DD-879D-0EF7F4E7B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9142968"/>
        <c:axId val="499147672"/>
      </c:scatterChart>
      <c:valAx>
        <c:axId val="499142968"/>
        <c:scaling>
          <c:orientation val="minMax"/>
          <c:max val="51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Number of Ones in a Cache Line</a:t>
                </a:r>
              </a:p>
            </c:rich>
          </c:tx>
          <c:layout>
            <c:manualLayout>
              <c:xMode val="edge"/>
              <c:yMode val="edge"/>
              <c:x val="0.24623375970074554"/>
              <c:y val="0.833931989629894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147672"/>
        <c:crosses val="autoZero"/>
        <c:crossBetween val="midCat"/>
        <c:majorUnit val="128"/>
        <c:minorUnit val="64"/>
      </c:valAx>
      <c:valAx>
        <c:axId val="499147672"/>
        <c:scaling>
          <c:orientation val="minMax"/>
          <c:max val="800"/>
          <c:min val="0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Read Current </a:t>
                </a:r>
                <a:r>
                  <a:rPr lang="en-US" dirty="0">
                    <a:solidFill>
                      <a:schemeClr val="tx1"/>
                    </a:solidFill>
                  </a:rPr>
                  <a:t>(mA)</a:t>
                </a:r>
              </a:p>
            </c:rich>
          </c:tx>
          <c:layout>
            <c:manualLayout>
              <c:xMode val="edge"/>
              <c:yMode val="edge"/>
              <c:x val="4.9568765453290552E-2"/>
              <c:y val="6.189079153279290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142968"/>
        <c:crosses val="autoZero"/>
        <c:crossBetween val="midCat"/>
        <c:majorUnit val="200"/>
      </c:valAx>
      <c:spPr>
        <a:solidFill>
          <a:schemeClr val="bg1"/>
        </a:solidFill>
        <a:ln w="12700">
          <a:solidFill>
            <a:schemeClr val="tx1"/>
          </a:solidFill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27716065181596772"/>
          <c:y val="8.2166116715035903E-2"/>
          <c:w val="0.28815374285813433"/>
          <c:h val="0.26263396280535511"/>
        </c:manualLayout>
      </c:layout>
      <c:overlay val="0"/>
      <c:spPr>
        <a:solidFill>
          <a:schemeClr val="bg1">
            <a:alpha val="7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615867355118856"/>
          <c:y val="7.9498315950591356E-2"/>
          <c:w val="0.6344535478518607"/>
          <c:h val="0.63006000465840228"/>
        </c:manualLayout>
      </c:layout>
      <c:scatterChart>
        <c:scatterStyle val="lineMarker"/>
        <c:varyColors val="0"/>
        <c:ser>
          <c:idx val="0"/>
          <c:order val="0"/>
          <c:tx>
            <c:strRef>
              <c:f>write!$M$4</c:f>
              <c:strCache>
                <c:ptCount val="1"/>
                <c:pt idx="0">
                  <c:v>Vendor 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2700" cap="rnd">
                <a:solidFill>
                  <a:schemeClr val="accent1"/>
                </a:solidFill>
                <a:prstDash val="dashDot"/>
              </a:ln>
              <a:effectLst/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write!$N$5:$N$13</c:f>
                <c:numCache>
                  <c:formatCode>General</c:formatCode>
                  <c:ptCount val="9"/>
                  <c:pt idx="0">
                    <c:v>100.73487251999984</c:v>
                  </c:pt>
                  <c:pt idx="1">
                    <c:v>93.802461370666606</c:v>
                  </c:pt>
                  <c:pt idx="2">
                    <c:v>86.666915844833284</c:v>
                  </c:pt>
                  <c:pt idx="3">
                    <c:v>81.33094920575013</c:v>
                  </c:pt>
                  <c:pt idx="4">
                    <c:v>74.429831348333323</c:v>
                  </c:pt>
                  <c:pt idx="5">
                    <c:v>70.11822175424993</c:v>
                  </c:pt>
                  <c:pt idx="6">
                    <c:v>65.001343418249974</c:v>
                  </c:pt>
                  <c:pt idx="7">
                    <c:v>60.214989144250012</c:v>
                  </c:pt>
                  <c:pt idx="8">
                    <c:v>53.26613817858339</c:v>
                  </c:pt>
                </c:numCache>
              </c:numRef>
            </c:plus>
            <c:minus>
              <c:numRef>
                <c:f>write!$L$5:$L$13</c:f>
                <c:numCache>
                  <c:formatCode>General</c:formatCode>
                  <c:ptCount val="9"/>
                  <c:pt idx="0">
                    <c:v>75.259841612750051</c:v>
                  </c:pt>
                  <c:pt idx="1">
                    <c:v>72.319664682833377</c:v>
                  </c:pt>
                  <c:pt idx="2">
                    <c:v>72.131138097666621</c:v>
                  </c:pt>
                  <c:pt idx="3">
                    <c:v>66.700977317749846</c:v>
                  </c:pt>
                  <c:pt idx="4">
                    <c:v>63.365776098166691</c:v>
                  </c:pt>
                  <c:pt idx="5">
                    <c:v>55.297070194250125</c:v>
                  </c:pt>
                  <c:pt idx="6">
                    <c:v>48.841310940499909</c:v>
                  </c:pt>
                  <c:pt idx="7">
                    <c:v>49.479621648000034</c:v>
                  </c:pt>
                  <c:pt idx="8">
                    <c:v>38.988209532166593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accent1"/>
                </a:solidFill>
                <a:round/>
              </a:ln>
              <a:effectLst/>
            </c:spPr>
          </c:errBars>
          <c:xVal>
            <c:numRef>
              <c:f>write!$B$5:$B$13</c:f>
              <c:numCache>
                <c:formatCode>0</c:formatCode>
                <c:ptCount val="9"/>
                <c:pt idx="0">
                  <c:v>0</c:v>
                </c:pt>
                <c:pt idx="1">
                  <c:v>64</c:v>
                </c:pt>
                <c:pt idx="2">
                  <c:v>128</c:v>
                </c:pt>
                <c:pt idx="3">
                  <c:v>192</c:v>
                </c:pt>
                <c:pt idx="4">
                  <c:v>256</c:v>
                </c:pt>
                <c:pt idx="5">
                  <c:v>320</c:v>
                </c:pt>
                <c:pt idx="6">
                  <c:v>384</c:v>
                </c:pt>
                <c:pt idx="7">
                  <c:v>448</c:v>
                </c:pt>
                <c:pt idx="8">
                  <c:v>512</c:v>
                </c:pt>
              </c:numCache>
            </c:numRef>
          </c:xVal>
          <c:yVal>
            <c:numRef>
              <c:f>write!$M$5:$M$13</c:f>
              <c:numCache>
                <c:formatCode>0.00</c:formatCode>
                <c:ptCount val="9"/>
                <c:pt idx="0">
                  <c:v>693.78692227825013</c:v>
                </c:pt>
                <c:pt idx="1">
                  <c:v>655.86560584383335</c:v>
                </c:pt>
                <c:pt idx="2">
                  <c:v>617.67232022866665</c:v>
                </c:pt>
                <c:pt idx="3">
                  <c:v>577.62281822199986</c:v>
                </c:pt>
                <c:pt idx="4">
                  <c:v>539.32360036966668</c:v>
                </c:pt>
                <c:pt idx="5">
                  <c:v>498.44615600800012</c:v>
                </c:pt>
                <c:pt idx="6">
                  <c:v>458.29784131924993</c:v>
                </c:pt>
                <c:pt idx="7">
                  <c:v>419.79483460475001</c:v>
                </c:pt>
                <c:pt idx="8">
                  <c:v>382.6492978709166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7FC-4506-A54B-5CEE3AC9BAC7}"/>
            </c:ext>
          </c:extLst>
        </c:ser>
        <c:ser>
          <c:idx val="1"/>
          <c:order val="1"/>
          <c:tx>
            <c:strRef>
              <c:f>write!$P$4</c:f>
              <c:strCache>
                <c:ptCount val="1"/>
                <c:pt idx="0">
                  <c:v>Vendor B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5875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write!$Q$5:$Q$13</c:f>
                <c:numCache>
                  <c:formatCode>General</c:formatCode>
                  <c:ptCount val="9"/>
                  <c:pt idx="0">
                    <c:v>108.20276785577266</c:v>
                  </c:pt>
                  <c:pt idx="1">
                    <c:v>103.95076927236369</c:v>
                  </c:pt>
                  <c:pt idx="2">
                    <c:v>97.204715725000028</c:v>
                  </c:pt>
                  <c:pt idx="3">
                    <c:v>90.432724491363615</c:v>
                  </c:pt>
                  <c:pt idx="4">
                    <c:v>84.436977643590865</c:v>
                  </c:pt>
                  <c:pt idx="5">
                    <c:v>76.196062439954517</c:v>
                  </c:pt>
                  <c:pt idx="6">
                    <c:v>70.754914015499992</c:v>
                  </c:pt>
                  <c:pt idx="7">
                    <c:v>65.223298503136277</c:v>
                  </c:pt>
                  <c:pt idx="8">
                    <c:v>57.310592726818072</c:v>
                  </c:pt>
                </c:numCache>
              </c:numRef>
            </c:plus>
            <c:minus>
              <c:numRef>
                <c:f>write!$O$5:$O$13</c:f>
                <c:numCache>
                  <c:formatCode>General</c:formatCode>
                  <c:ptCount val="9"/>
                  <c:pt idx="0">
                    <c:v>42.557244452727218</c:v>
                  </c:pt>
                  <c:pt idx="1">
                    <c:v>38.920782498636413</c:v>
                  </c:pt>
                  <c:pt idx="2">
                    <c:v>36.896511950499985</c:v>
                  </c:pt>
                  <c:pt idx="3">
                    <c:v>34.684786258636393</c:v>
                  </c:pt>
                  <c:pt idx="4">
                    <c:v>32.347979401409134</c:v>
                  </c:pt>
                  <c:pt idx="5">
                    <c:v>32.052077399545396</c:v>
                  </c:pt>
                  <c:pt idx="6">
                    <c:v>29.273965188000034</c:v>
                  </c:pt>
                  <c:pt idx="7">
                    <c:v>25.711138324363674</c:v>
                  </c:pt>
                  <c:pt idx="8">
                    <c:v>25.405670644681891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xVal>
            <c:numRef>
              <c:f>write!$B$5:$B$13</c:f>
              <c:numCache>
                <c:formatCode>0</c:formatCode>
                <c:ptCount val="9"/>
                <c:pt idx="0">
                  <c:v>0</c:v>
                </c:pt>
                <c:pt idx="1">
                  <c:v>64</c:v>
                </c:pt>
                <c:pt idx="2">
                  <c:v>128</c:v>
                </c:pt>
                <c:pt idx="3">
                  <c:v>192</c:v>
                </c:pt>
                <c:pt idx="4">
                  <c:v>256</c:v>
                </c:pt>
                <c:pt idx="5">
                  <c:v>320</c:v>
                </c:pt>
                <c:pt idx="6">
                  <c:v>384</c:v>
                </c:pt>
                <c:pt idx="7">
                  <c:v>448</c:v>
                </c:pt>
                <c:pt idx="8">
                  <c:v>512</c:v>
                </c:pt>
              </c:numCache>
            </c:numRef>
          </c:xVal>
          <c:yVal>
            <c:numRef>
              <c:f>write!$P$5:$P$13</c:f>
              <c:numCache>
                <c:formatCode>0.00</c:formatCode>
                <c:ptCount val="9"/>
                <c:pt idx="0">
                  <c:v>647.54259274072729</c:v>
                </c:pt>
                <c:pt idx="1">
                  <c:v>608.89595013263636</c:v>
                </c:pt>
                <c:pt idx="2">
                  <c:v>571.99288728399995</c:v>
                </c:pt>
                <c:pt idx="3">
                  <c:v>534.74614692363639</c:v>
                </c:pt>
                <c:pt idx="4">
                  <c:v>497.45588490990912</c:v>
                </c:pt>
                <c:pt idx="5">
                  <c:v>462.12759801954542</c:v>
                </c:pt>
                <c:pt idx="6">
                  <c:v>424.21278773300003</c:v>
                </c:pt>
                <c:pt idx="7">
                  <c:v>385.9580924473637</c:v>
                </c:pt>
                <c:pt idx="8">
                  <c:v>350.54812717818191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7FC-4506-A54B-5CEE3AC9BAC7}"/>
            </c:ext>
          </c:extLst>
        </c:ser>
        <c:ser>
          <c:idx val="2"/>
          <c:order val="2"/>
          <c:tx>
            <c:strRef>
              <c:f>write!$S$4</c:f>
              <c:strCache>
                <c:ptCount val="1"/>
                <c:pt idx="0">
                  <c:v>Vendor C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2700" cap="rnd">
                <a:solidFill>
                  <a:schemeClr val="accent3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write!$T$5:$T$13</c:f>
                <c:numCache>
                  <c:formatCode>General</c:formatCode>
                  <c:ptCount val="9"/>
                  <c:pt idx="0">
                    <c:v>67.647903676416718</c:v>
                  </c:pt>
                  <c:pt idx="1">
                    <c:v>63.140580417166689</c:v>
                  </c:pt>
                  <c:pt idx="2">
                    <c:v>60.092606944666613</c:v>
                  </c:pt>
                  <c:pt idx="3">
                    <c:v>53.869877730166593</c:v>
                  </c:pt>
                  <c:pt idx="4">
                    <c:v>48.4671649534165</c:v>
                  </c:pt>
                  <c:pt idx="5">
                    <c:v>42.156356523916656</c:v>
                  </c:pt>
                  <c:pt idx="6">
                    <c:v>38.542622646333427</c:v>
                  </c:pt>
                  <c:pt idx="7">
                    <c:v>34.022770333083258</c:v>
                  </c:pt>
                  <c:pt idx="8">
                    <c:v>28.421231738583401</c:v>
                  </c:pt>
                </c:numCache>
              </c:numRef>
            </c:plus>
            <c:minus>
              <c:numRef>
                <c:f>write!$R$5:$R$13</c:f>
                <c:numCache>
                  <c:formatCode>General</c:formatCode>
                  <c:ptCount val="9"/>
                  <c:pt idx="0">
                    <c:v>88.058108330083314</c:v>
                  </c:pt>
                  <c:pt idx="1">
                    <c:v>81.868718517083323</c:v>
                  </c:pt>
                  <c:pt idx="2">
                    <c:v>73.478763288583366</c:v>
                  </c:pt>
                  <c:pt idx="3">
                    <c:v>67.268667494083388</c:v>
                  </c:pt>
                  <c:pt idx="4">
                    <c:v>60.611782450083354</c:v>
                  </c:pt>
                  <c:pt idx="5">
                    <c:v>54.27817927308331</c:v>
                  </c:pt>
                  <c:pt idx="6">
                    <c:v>47.244333297416574</c:v>
                  </c:pt>
                  <c:pt idx="7">
                    <c:v>40.550501383666699</c:v>
                  </c:pt>
                  <c:pt idx="8">
                    <c:v>34.26193096941671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accent3"/>
                </a:solidFill>
                <a:round/>
              </a:ln>
              <a:effectLst/>
            </c:spPr>
          </c:errBars>
          <c:xVal>
            <c:numRef>
              <c:f>write!$B$5:$B$13</c:f>
              <c:numCache>
                <c:formatCode>0</c:formatCode>
                <c:ptCount val="9"/>
                <c:pt idx="0">
                  <c:v>0</c:v>
                </c:pt>
                <c:pt idx="1">
                  <c:v>64</c:v>
                </c:pt>
                <c:pt idx="2">
                  <c:v>128</c:v>
                </c:pt>
                <c:pt idx="3">
                  <c:v>192</c:v>
                </c:pt>
                <c:pt idx="4">
                  <c:v>256</c:v>
                </c:pt>
                <c:pt idx="5">
                  <c:v>320</c:v>
                </c:pt>
                <c:pt idx="6">
                  <c:v>384</c:v>
                </c:pt>
                <c:pt idx="7">
                  <c:v>448</c:v>
                </c:pt>
                <c:pt idx="8">
                  <c:v>512</c:v>
                </c:pt>
              </c:numCache>
            </c:numRef>
          </c:xVal>
          <c:yVal>
            <c:numRef>
              <c:f>write!$S$5:$S$13</c:f>
              <c:numCache>
                <c:formatCode>0.00</c:formatCode>
                <c:ptCount val="9"/>
                <c:pt idx="0">
                  <c:v>542.40393652233331</c:v>
                </c:pt>
                <c:pt idx="1">
                  <c:v>512.24102760458334</c:v>
                </c:pt>
                <c:pt idx="2">
                  <c:v>479.27559012083339</c:v>
                </c:pt>
                <c:pt idx="3">
                  <c:v>449.33847660633342</c:v>
                </c:pt>
                <c:pt idx="4">
                  <c:v>419.02882955783338</c:v>
                </c:pt>
                <c:pt idx="5">
                  <c:v>389.30011491083332</c:v>
                </c:pt>
                <c:pt idx="6">
                  <c:v>358.20956151991658</c:v>
                </c:pt>
                <c:pt idx="7">
                  <c:v>327.43380307066673</c:v>
                </c:pt>
                <c:pt idx="8">
                  <c:v>297.46869234791671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7FC-4506-A54B-5CEE3AC9B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9148064"/>
        <c:axId val="499150024"/>
      </c:scatterChart>
      <c:valAx>
        <c:axId val="499148064"/>
        <c:scaling>
          <c:orientation val="minMax"/>
          <c:max val="51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Number of Ones in a Cache Line</a:t>
                </a:r>
              </a:p>
            </c:rich>
          </c:tx>
          <c:layout>
            <c:manualLayout>
              <c:xMode val="edge"/>
              <c:yMode val="edge"/>
              <c:x val="0.24968463358084408"/>
              <c:y val="0.833932135992363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150024"/>
        <c:crosses val="autoZero"/>
        <c:crossBetween val="midCat"/>
        <c:majorUnit val="128"/>
        <c:minorUnit val="64"/>
      </c:valAx>
      <c:valAx>
        <c:axId val="499150024"/>
        <c:scaling>
          <c:orientation val="minMax"/>
          <c:max val="800"/>
          <c:min val="0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Write Current</a:t>
                </a:r>
                <a:r>
                  <a:rPr lang="en-US" dirty="0">
                    <a:solidFill>
                      <a:schemeClr val="tx1"/>
                    </a:solidFill>
                  </a:rPr>
                  <a:t> (mA)</a:t>
                </a:r>
              </a:p>
            </c:rich>
          </c:tx>
          <c:layout>
            <c:manualLayout>
              <c:xMode val="edge"/>
              <c:yMode val="edge"/>
              <c:x val="5.3692506171711299E-2"/>
              <c:y val="4.428301272926917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148064"/>
        <c:crosses val="autoZero"/>
        <c:crossBetween val="midCat"/>
        <c:majorUnit val="200"/>
      </c:valAx>
      <c:spPr>
        <a:solidFill>
          <a:schemeClr val="bg1"/>
        </a:solidFill>
        <a:ln w="12700">
          <a:solidFill>
            <a:schemeClr val="tx1"/>
          </a:solidFill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27716065181596772"/>
          <c:y val="0.43431930020445214"/>
          <c:w val="0.27458561724503805"/>
          <c:h val="0.2649692767275833"/>
        </c:manualLayout>
      </c:layout>
      <c:overlay val="0"/>
      <c:spPr>
        <a:solidFill>
          <a:schemeClr val="bg1">
            <a:alpha val="7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26660314176755"/>
          <c:y val="0.11334695087800217"/>
          <c:w val="0.74914598275806954"/>
          <c:h val="0.5791295753302804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'all - IDD2N'!$B$11:$D$11</c:f>
              <c:strCache>
                <c:ptCount val="3"/>
                <c:pt idx="0">
                  <c:v>Vendor A</c:v>
                </c:pt>
                <c:pt idx="1">
                  <c:v>Vendor B</c:v>
                </c:pt>
                <c:pt idx="2">
                  <c:v>Vendor C</c:v>
                </c:pt>
              </c:strCache>
            </c:strRef>
          </c:cat>
          <c:val>
            <c:numRef>
              <c:f>'all - IDD2N'!$B$12:$D$12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8C-4714-B80E-A3684A13E08D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'all - IDD2N'!$B$11:$D$11</c:f>
              <c:strCache>
                <c:ptCount val="3"/>
                <c:pt idx="0">
                  <c:v>Vendor A</c:v>
                </c:pt>
                <c:pt idx="1">
                  <c:v>Vendor B</c:v>
                </c:pt>
                <c:pt idx="2">
                  <c:v>Vendor C</c:v>
                </c:pt>
              </c:strCache>
            </c:strRef>
          </c:cat>
          <c:val>
            <c:numRef>
              <c:f>'all - IDD2N'!$B$13:$D$13</c:f>
              <c:numCache>
                <c:formatCode>General</c:formatCode>
                <c:ptCount val="3"/>
                <c:pt idx="0">
                  <c:v>1.0133776538340122</c:v>
                </c:pt>
                <c:pt idx="1">
                  <c:v>1.0037330958226212</c:v>
                </c:pt>
                <c:pt idx="2">
                  <c:v>1.1119669542813393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8C-4714-B80E-A3684A13E08D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'all - IDD2N'!$B$11:$D$11</c:f>
              <c:strCache>
                <c:ptCount val="3"/>
                <c:pt idx="0">
                  <c:v>Vendor A</c:v>
                </c:pt>
                <c:pt idx="1">
                  <c:v>Vendor B</c:v>
                </c:pt>
                <c:pt idx="2">
                  <c:v>Vendor C</c:v>
                </c:pt>
              </c:strCache>
            </c:strRef>
          </c:cat>
          <c:val>
            <c:numRef>
              <c:f>'all - IDD2N'!$B$14:$D$14</c:f>
              <c:numCache>
                <c:formatCode>General</c:formatCode>
                <c:ptCount val="3"/>
                <c:pt idx="0">
                  <c:v>1.0008447802670142</c:v>
                </c:pt>
                <c:pt idx="1">
                  <c:v>1.0004213910073765</c:v>
                </c:pt>
                <c:pt idx="2">
                  <c:v>1.1894412711811186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98C-4714-B80E-A3684A13E08D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'all - IDD2N'!$B$11:$D$11</c:f>
              <c:strCache>
                <c:ptCount val="3"/>
                <c:pt idx="0">
                  <c:v>Vendor A</c:v>
                </c:pt>
                <c:pt idx="1">
                  <c:v>Vendor B</c:v>
                </c:pt>
                <c:pt idx="2">
                  <c:v>Vendor C</c:v>
                </c:pt>
              </c:strCache>
            </c:strRef>
          </c:cat>
          <c:val>
            <c:numRef>
              <c:f>'all - IDD2N'!$B$15:$D$15</c:f>
              <c:numCache>
                <c:formatCode>General</c:formatCode>
                <c:ptCount val="3"/>
                <c:pt idx="0">
                  <c:v>1.0002333994836612</c:v>
                </c:pt>
                <c:pt idx="1">
                  <c:v>0.99868579241398658</c:v>
                </c:pt>
                <c:pt idx="2">
                  <c:v>1.1789520833392102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98C-4714-B80E-A3684A13E08D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'all - IDD2N'!$B$11:$D$11</c:f>
              <c:strCache>
                <c:ptCount val="3"/>
                <c:pt idx="0">
                  <c:v>Vendor A</c:v>
                </c:pt>
                <c:pt idx="1">
                  <c:v>Vendor B</c:v>
                </c:pt>
                <c:pt idx="2">
                  <c:v>Vendor C</c:v>
                </c:pt>
              </c:strCache>
            </c:strRef>
          </c:cat>
          <c:val>
            <c:numRef>
              <c:f>'all - IDD2N'!$B$16:$D$16</c:f>
              <c:numCache>
                <c:formatCode>General</c:formatCode>
                <c:ptCount val="3"/>
                <c:pt idx="0">
                  <c:v>1.0038698299208999</c:v>
                </c:pt>
                <c:pt idx="1">
                  <c:v>1.0023773054965033</c:v>
                </c:pt>
                <c:pt idx="2">
                  <c:v>1.2359109902925087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98C-4714-B80E-A3684A13E08D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'all - IDD2N'!$B$11:$D$11</c:f>
              <c:strCache>
                <c:ptCount val="3"/>
                <c:pt idx="0">
                  <c:v>Vendor A</c:v>
                </c:pt>
                <c:pt idx="1">
                  <c:v>Vendor B</c:v>
                </c:pt>
                <c:pt idx="2">
                  <c:v>Vendor C</c:v>
                </c:pt>
              </c:strCache>
            </c:strRef>
          </c:cat>
          <c:val>
            <c:numRef>
              <c:f>'all - IDD2N'!$B$17:$D$17</c:f>
              <c:numCache>
                <c:formatCode>General</c:formatCode>
                <c:ptCount val="3"/>
                <c:pt idx="0">
                  <c:v>1.0037954419962183</c:v>
                </c:pt>
                <c:pt idx="1">
                  <c:v>1.0015097624086948</c:v>
                </c:pt>
                <c:pt idx="2">
                  <c:v>1.2249022151090758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98C-4714-B80E-A3684A13E08D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'all - IDD2N'!$B$11:$D$11</c:f>
              <c:strCache>
                <c:ptCount val="3"/>
                <c:pt idx="0">
                  <c:v>Vendor A</c:v>
                </c:pt>
                <c:pt idx="1">
                  <c:v>Vendor B</c:v>
                </c:pt>
                <c:pt idx="2">
                  <c:v>Vendor C</c:v>
                </c:pt>
              </c:strCache>
            </c:strRef>
          </c:cat>
          <c:val>
            <c:numRef>
              <c:f>'all - IDD2N'!$B$18:$D$18</c:f>
              <c:numCache>
                <c:formatCode>General</c:formatCode>
                <c:ptCount val="3"/>
                <c:pt idx="0">
                  <c:v>1.0055639239510417</c:v>
                </c:pt>
                <c:pt idx="1">
                  <c:v>1.0008598099624464</c:v>
                </c:pt>
                <c:pt idx="2">
                  <c:v>1.1165877429990738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98C-4714-B80E-A3684A13E08D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'all - IDD2N'!$B$11:$D$11</c:f>
              <c:strCache>
                <c:ptCount val="3"/>
                <c:pt idx="0">
                  <c:v>Vendor A</c:v>
                </c:pt>
                <c:pt idx="1">
                  <c:v>Vendor B</c:v>
                </c:pt>
                <c:pt idx="2">
                  <c:v>Vendor C</c:v>
                </c:pt>
              </c:strCache>
            </c:strRef>
          </c:cat>
          <c:val>
            <c:numRef>
              <c:f>'all - IDD2N'!$B$19:$D$19</c:f>
              <c:numCache>
                <c:formatCode>General</c:formatCode>
                <c:ptCount val="3"/>
                <c:pt idx="0">
                  <c:v>0.99899985981669792</c:v>
                </c:pt>
                <c:pt idx="1">
                  <c:v>0.99824006602816062</c:v>
                </c:pt>
                <c:pt idx="2">
                  <c:v>1.1704085952425762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98C-4714-B80E-A3684A13E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0776920"/>
        <c:axId val="500774960"/>
      </c:barChart>
      <c:catAx>
        <c:axId val="50077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774960"/>
        <c:crosses val="autoZero"/>
        <c:auto val="1"/>
        <c:lblAlgn val="ctr"/>
        <c:lblOffset val="120"/>
        <c:noMultiLvlLbl val="0"/>
      </c:catAx>
      <c:valAx>
        <c:axId val="500774960"/>
        <c:scaling>
          <c:orientation val="minMax"/>
          <c:min val="0.8"/>
        </c:scaling>
        <c:delete val="0"/>
        <c:axPos val="l"/>
        <c:numFmt formatCode="#,##0.0" sourceLinked="0"/>
        <c:majorTickMark val="out"/>
        <c:minorTickMark val="out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776920"/>
        <c:crosses val="autoZero"/>
        <c:crossBetween val="between"/>
        <c:minorUnit val="0.1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26660314176755"/>
          <c:y val="0.11334695087800217"/>
          <c:w val="0.74914598275806954"/>
          <c:h val="0.5791295753302804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'IDD4'!$M$9:$O$9</c:f>
              <c:strCache>
                <c:ptCount val="3"/>
                <c:pt idx="0">
                  <c:v>Vendor A</c:v>
                </c:pt>
                <c:pt idx="1">
                  <c:v>Vendor B</c:v>
                </c:pt>
                <c:pt idx="2">
                  <c:v>Vendor C</c:v>
                </c:pt>
              </c:strCache>
            </c:strRef>
          </c:cat>
          <c:val>
            <c:numRef>
              <c:f>'IDD4'!$M$10:$O$10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3E-4485-8EFE-DA8B9DC525C3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'IDD4'!$M$9:$O$9</c:f>
              <c:strCache>
                <c:ptCount val="3"/>
                <c:pt idx="0">
                  <c:v>Vendor A</c:v>
                </c:pt>
                <c:pt idx="1">
                  <c:v>Vendor B</c:v>
                </c:pt>
                <c:pt idx="2">
                  <c:v>Vendor C</c:v>
                </c:pt>
              </c:strCache>
            </c:strRef>
          </c:cat>
          <c:val>
            <c:numRef>
              <c:f>'IDD4'!$M$11:$O$11</c:f>
              <c:numCache>
                <c:formatCode>General</c:formatCode>
                <c:ptCount val="3"/>
                <c:pt idx="0">
                  <c:v>0.99755956701582671</c:v>
                </c:pt>
                <c:pt idx="1">
                  <c:v>1.0339172380855806</c:v>
                </c:pt>
                <c:pt idx="2">
                  <c:v>1.0451299940752239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3E-4485-8EFE-DA8B9DC525C3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'IDD4'!$M$9:$O$9</c:f>
              <c:strCache>
                <c:ptCount val="3"/>
                <c:pt idx="0">
                  <c:v>Vendor A</c:v>
                </c:pt>
                <c:pt idx="1">
                  <c:v>Vendor B</c:v>
                </c:pt>
                <c:pt idx="2">
                  <c:v>Vendor C</c:v>
                </c:pt>
              </c:strCache>
            </c:strRef>
          </c:cat>
          <c:val>
            <c:numRef>
              <c:f>'IDD4'!$M$12:$O$12</c:f>
              <c:numCache>
                <c:formatCode>General</c:formatCode>
                <c:ptCount val="3"/>
                <c:pt idx="0">
                  <c:v>1.0498139048070263</c:v>
                </c:pt>
                <c:pt idx="1">
                  <c:v>1.0205443742636406</c:v>
                </c:pt>
                <c:pt idx="2">
                  <c:v>1.0467311949352804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03E-4485-8EFE-DA8B9DC525C3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'IDD4'!$M$9:$O$9</c:f>
              <c:strCache>
                <c:ptCount val="3"/>
                <c:pt idx="0">
                  <c:v>Vendor A</c:v>
                </c:pt>
                <c:pt idx="1">
                  <c:v>Vendor B</c:v>
                </c:pt>
                <c:pt idx="2">
                  <c:v>Vendor C</c:v>
                </c:pt>
              </c:strCache>
            </c:strRef>
          </c:cat>
          <c:val>
            <c:numRef>
              <c:f>'IDD4'!$M$13:$O$13</c:f>
              <c:numCache>
                <c:formatCode>General</c:formatCode>
                <c:ptCount val="3"/>
                <c:pt idx="0">
                  <c:v>1.0620518985008134</c:v>
                </c:pt>
                <c:pt idx="1">
                  <c:v>1.0243839006702131</c:v>
                </c:pt>
                <c:pt idx="2">
                  <c:v>1.0123250645460706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03E-4485-8EFE-DA8B9DC525C3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'IDD4'!$M$9:$O$9</c:f>
              <c:strCache>
                <c:ptCount val="3"/>
                <c:pt idx="0">
                  <c:v>Vendor A</c:v>
                </c:pt>
                <c:pt idx="1">
                  <c:v>Vendor B</c:v>
                </c:pt>
                <c:pt idx="2">
                  <c:v>Vendor C</c:v>
                </c:pt>
              </c:strCache>
            </c:strRef>
          </c:cat>
          <c:val>
            <c:numRef>
              <c:f>'IDD4'!$M$14:$O$14</c:f>
              <c:numCache>
                <c:formatCode>General</c:formatCode>
                <c:ptCount val="3"/>
                <c:pt idx="0">
                  <c:v>1.0052586623213782</c:v>
                </c:pt>
                <c:pt idx="1">
                  <c:v>1.0316782086415914</c:v>
                </c:pt>
                <c:pt idx="2">
                  <c:v>1.0086595498755884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03E-4485-8EFE-DA8B9DC525C3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'IDD4'!$M$9:$O$9</c:f>
              <c:strCache>
                <c:ptCount val="3"/>
                <c:pt idx="0">
                  <c:v>Vendor A</c:v>
                </c:pt>
                <c:pt idx="1">
                  <c:v>Vendor B</c:v>
                </c:pt>
                <c:pt idx="2">
                  <c:v>Vendor C</c:v>
                </c:pt>
              </c:strCache>
            </c:strRef>
          </c:cat>
          <c:val>
            <c:numRef>
              <c:f>'IDD4'!$M$15:$O$15</c:f>
              <c:numCache>
                <c:formatCode>General</c:formatCode>
                <c:ptCount val="3"/>
                <c:pt idx="0">
                  <c:v>1.0114067387939008</c:v>
                </c:pt>
                <c:pt idx="1">
                  <c:v>1.0248984690341534</c:v>
                </c:pt>
                <c:pt idx="2">
                  <c:v>1.0464952246692252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03E-4485-8EFE-DA8B9DC525C3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'IDD4'!$M$9:$O$9</c:f>
              <c:strCache>
                <c:ptCount val="3"/>
                <c:pt idx="0">
                  <c:v>Vendor A</c:v>
                </c:pt>
                <c:pt idx="1">
                  <c:v>Vendor B</c:v>
                </c:pt>
                <c:pt idx="2">
                  <c:v>Vendor C</c:v>
                </c:pt>
              </c:strCache>
            </c:strRef>
          </c:cat>
          <c:val>
            <c:numRef>
              <c:f>'IDD4'!$M$16:$O$16</c:f>
              <c:numCache>
                <c:formatCode>General</c:formatCode>
                <c:ptCount val="3"/>
                <c:pt idx="0">
                  <c:v>1.0469297046274084</c:v>
                </c:pt>
                <c:pt idx="1">
                  <c:v>1.0193573794858406</c:v>
                </c:pt>
                <c:pt idx="2">
                  <c:v>1.0040790051360795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03E-4485-8EFE-DA8B9DC525C3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'IDD4'!$M$9:$O$9</c:f>
              <c:strCache>
                <c:ptCount val="3"/>
                <c:pt idx="0">
                  <c:v>Vendor A</c:v>
                </c:pt>
                <c:pt idx="1">
                  <c:v>Vendor B</c:v>
                </c:pt>
                <c:pt idx="2">
                  <c:v>Vendor C</c:v>
                </c:pt>
              </c:strCache>
            </c:strRef>
          </c:cat>
          <c:val>
            <c:numRef>
              <c:f>'IDD4'!$M$17:$O$17</c:f>
              <c:numCache>
                <c:formatCode>General</c:formatCode>
                <c:ptCount val="3"/>
                <c:pt idx="0">
                  <c:v>1.057776861617044</c:v>
                </c:pt>
                <c:pt idx="1">
                  <c:v>1.0447701524229243</c:v>
                </c:pt>
                <c:pt idx="2">
                  <c:v>1.038521050078703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03E-4485-8EFE-DA8B9DC52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0777704"/>
        <c:axId val="500775352"/>
      </c:barChart>
      <c:catAx>
        <c:axId val="500777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775352"/>
        <c:crosses val="autoZero"/>
        <c:auto val="1"/>
        <c:lblAlgn val="ctr"/>
        <c:lblOffset val="120"/>
        <c:noMultiLvlLbl val="0"/>
      </c:catAx>
      <c:valAx>
        <c:axId val="500775352"/>
        <c:scaling>
          <c:orientation val="minMax"/>
          <c:max val="1.1000000000000001"/>
          <c:min val="0.8"/>
        </c:scaling>
        <c:delete val="0"/>
        <c:axPos val="l"/>
        <c:numFmt formatCode="#,##0.0" sourceLinked="0"/>
        <c:majorTickMark val="out"/>
        <c:minorTickMark val="out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777704"/>
        <c:crosses val="autoZero"/>
        <c:crossBetween val="between"/>
        <c:majorUnit val="0.1"/>
        <c:minorUnit val="0.1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9346336337775"/>
          <c:y val="6.2708151064450282E-2"/>
          <c:w val="0.72180146933868283"/>
          <c:h val="0.66228453981709889"/>
        </c:manualLayout>
      </c:layout>
      <c:scatterChart>
        <c:scatterStyle val="lineMarker"/>
        <c:varyColors val="0"/>
        <c:ser>
          <c:idx val="0"/>
          <c:order val="0"/>
          <c:tx>
            <c:strRef>
              <c:f>'ones_in_rowaddr (2)'!$E$1</c:f>
              <c:strCache>
                <c:ptCount val="1"/>
                <c:pt idx="0">
                  <c:v>Vendor A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xVal>
            <c:numRef>
              <c:f>'ones_in_rowaddr (2)'!$A$2:$A$17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xVal>
          <c:yVal>
            <c:numRef>
              <c:f>'ones_in_rowaddr (2)'!$E$2:$E$17</c:f>
              <c:numCache>
                <c:formatCode>General</c:formatCode>
                <c:ptCount val="16"/>
                <c:pt idx="0">
                  <c:v>1</c:v>
                </c:pt>
                <c:pt idx="1">
                  <c:v>1.0097215776963979</c:v>
                </c:pt>
                <c:pt idx="2">
                  <c:v>1.0200013222186781</c:v>
                </c:pt>
                <c:pt idx="3">
                  <c:v>1.0337295743841348</c:v>
                </c:pt>
                <c:pt idx="4">
                  <c:v>1.0449158599184309</c:v>
                </c:pt>
                <c:pt idx="5">
                  <c:v>1.0436315437510288</c:v>
                </c:pt>
                <c:pt idx="6">
                  <c:v>1.0552379801152696</c:v>
                </c:pt>
                <c:pt idx="7">
                  <c:v>1.0650050705903114</c:v>
                </c:pt>
                <c:pt idx="8">
                  <c:v>1.0411452243074122</c:v>
                </c:pt>
                <c:pt idx="9">
                  <c:v>1.0775836286437741</c:v>
                </c:pt>
                <c:pt idx="10">
                  <c:v>1.0872486663908489</c:v>
                </c:pt>
                <c:pt idx="11">
                  <c:v>1.0653563203666012</c:v>
                </c:pt>
                <c:pt idx="12">
                  <c:v>1.0758350389312543</c:v>
                </c:pt>
                <c:pt idx="13">
                  <c:v>1.0718057981488516</c:v>
                </c:pt>
                <c:pt idx="14">
                  <c:v>1.0826186804878635</c:v>
                </c:pt>
                <c:pt idx="15">
                  <c:v>1.0930338515929565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4872-409E-87A6-F9942FCB8743}"/>
            </c:ext>
          </c:extLst>
        </c:ser>
        <c:ser>
          <c:idx val="1"/>
          <c:order val="1"/>
          <c:tx>
            <c:strRef>
              <c:f>'ones_in_rowaddr (2)'!$F$1</c:f>
              <c:strCache>
                <c:ptCount val="1"/>
                <c:pt idx="0">
                  <c:v>Vendor B</c:v>
                </c:pt>
              </c:strCache>
            </c:strRef>
          </c:tx>
          <c:spPr>
            <a:ln w="25400" cap="rnd">
              <a:solidFill>
                <a:schemeClr val="accent2"/>
              </a:solidFill>
              <a:prstDash val="dashDot"/>
              <a:round/>
            </a:ln>
            <a:effectLst/>
          </c:spPr>
          <c:marker>
            <c:symbol val="circle"/>
            <c:size val="8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'ones_in_rowaddr (2)'!$A$2:$A$17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xVal>
          <c:yVal>
            <c:numRef>
              <c:f>'ones_in_rowaddr (2)'!$F$2:$F$17</c:f>
              <c:numCache>
                <c:formatCode>General</c:formatCode>
                <c:ptCount val="16"/>
                <c:pt idx="0">
                  <c:v>1</c:v>
                </c:pt>
                <c:pt idx="1">
                  <c:v>1.0047425556610436</c:v>
                </c:pt>
                <c:pt idx="2">
                  <c:v>1.0091832762725008</c:v>
                </c:pt>
                <c:pt idx="3">
                  <c:v>1.0145497851231087</c:v>
                </c:pt>
                <c:pt idx="4">
                  <c:v>1.0181184630223339</c:v>
                </c:pt>
                <c:pt idx="5">
                  <c:v>1.023852751936146</c:v>
                </c:pt>
                <c:pt idx="6">
                  <c:v>1.0705388538339269</c:v>
                </c:pt>
                <c:pt idx="7">
                  <c:v>1.0774016075747681</c:v>
                </c:pt>
                <c:pt idx="8">
                  <c:v>1.0264694410068689</c:v>
                </c:pt>
                <c:pt idx="9">
                  <c:v>1.0432183843128995</c:v>
                </c:pt>
                <c:pt idx="10">
                  <c:v>1.0455592924178332</c:v>
                </c:pt>
                <c:pt idx="11">
                  <c:v>1.0417418142428254</c:v>
                </c:pt>
                <c:pt idx="12">
                  <c:v>1.050819620717433</c:v>
                </c:pt>
                <c:pt idx="13">
                  <c:v>1.0484805530441417</c:v>
                </c:pt>
                <c:pt idx="14">
                  <c:v>1.0909764368161725</c:v>
                </c:pt>
                <c:pt idx="15">
                  <c:v>1.1455513870586205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4872-409E-87A6-F9942FCB8743}"/>
            </c:ext>
          </c:extLst>
        </c:ser>
        <c:ser>
          <c:idx val="2"/>
          <c:order val="2"/>
          <c:tx>
            <c:strRef>
              <c:f>'ones_in_rowaddr (2)'!$G$1</c:f>
              <c:strCache>
                <c:ptCount val="1"/>
                <c:pt idx="0">
                  <c:v>Vendor C</c:v>
                </c:pt>
              </c:strCache>
            </c:strRef>
          </c:tx>
          <c:spPr>
            <a:ln w="25400" cap="rnd">
              <a:solidFill>
                <a:schemeClr val="accent6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triangle"/>
            <c:size val="8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xVal>
            <c:numRef>
              <c:f>'ones_in_rowaddr (2)'!$A$2:$A$17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xVal>
          <c:yVal>
            <c:numRef>
              <c:f>'ones_in_rowaddr (2)'!$G$2:$G$17</c:f>
              <c:numCache>
                <c:formatCode>General</c:formatCode>
                <c:ptCount val="16"/>
                <c:pt idx="0">
                  <c:v>1</c:v>
                </c:pt>
                <c:pt idx="1">
                  <c:v>1.005251454705538</c:v>
                </c:pt>
                <c:pt idx="2">
                  <c:v>1.0101761193023024</c:v>
                </c:pt>
                <c:pt idx="3">
                  <c:v>1.020683936367011</c:v>
                </c:pt>
                <c:pt idx="4">
                  <c:v>1.0282942476565218</c:v>
                </c:pt>
                <c:pt idx="5">
                  <c:v>1.0300872427939753</c:v>
                </c:pt>
                <c:pt idx="6">
                  <c:v>1.0426296843054619</c:v>
                </c:pt>
                <c:pt idx="7">
                  <c:v>1.0148865981418642</c:v>
                </c:pt>
                <c:pt idx="8">
                  <c:v>1.022874647500331</c:v>
                </c:pt>
                <c:pt idx="9">
                  <c:v>1.0354469730514153</c:v>
                </c:pt>
                <c:pt idx="10">
                  <c:v>1.0191578345161401</c:v>
                </c:pt>
                <c:pt idx="11">
                  <c:v>1.0272701397120656</c:v>
                </c:pt>
                <c:pt idx="12">
                  <c:v>1.0230257362173361</c:v>
                </c:pt>
                <c:pt idx="13">
                  <c:v>1.0496573975589854</c:v>
                </c:pt>
                <c:pt idx="14">
                  <c:v>1.0446958321845876</c:v>
                </c:pt>
                <c:pt idx="15">
                  <c:v>1.0602883470194204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872-409E-87A6-F9942FCB8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0777312"/>
        <c:axId val="500775744"/>
      </c:scatterChart>
      <c:valAx>
        <c:axId val="500777312"/>
        <c:scaling>
          <c:orientation val="minMax"/>
          <c:max val="15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lnSpc>
                    <a:spcPct val="130000"/>
                  </a:lnSpc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Number of Ones in Row Address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lnSpc>
                  <a:spcPct val="130000"/>
                </a:lnSpc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50000"/>
              </a:lnSpc>
              <a:defRPr sz="1600" b="0" i="0" u="none" strike="noStrike" kern="1200" spc="-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775744"/>
        <c:crosses val="autoZero"/>
        <c:crossBetween val="midCat"/>
        <c:majorUnit val="1"/>
      </c:valAx>
      <c:valAx>
        <c:axId val="500775744"/>
        <c:scaling>
          <c:orientation val="minMax"/>
          <c:max val="1.2"/>
          <c:min val="0.9500000000000000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lnSpc>
                    <a:spcPct val="75000"/>
                  </a:lnSpc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Normalized Measured Current</a:t>
                </a:r>
              </a:p>
            </c:rich>
          </c:tx>
          <c:layout>
            <c:manualLayout>
              <c:xMode val="edge"/>
              <c:yMode val="edge"/>
              <c:x val="8.3333333333333332E-3"/>
              <c:y val="1.555664554444945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lnSpc>
                  <a:spcPct val="75000"/>
                </a:lnSpc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out"/>
        <c:minorTickMark val="none"/>
        <c:tickLblPos val="none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777312"/>
        <c:crosses val="autoZero"/>
        <c:crossBetween val="midCat"/>
        <c:majorUnit val="5.000000000000001E-2"/>
      </c:valAx>
      <c:spPr>
        <a:noFill/>
        <a:ln w="1270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357872542383431"/>
          <c:y val="8.1716865915272371E-2"/>
          <c:w val="0.64740062383506414"/>
          <c:h val="0.15770077153538192"/>
        </c:manualLayout>
      </c:layout>
      <c:overlay val="0"/>
      <c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-1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0.275</cdr:x>
      <cdr:y>0.86292</cdr:y>
    </cdr:from>
    <cdr:to>
      <cdr:x>0.44331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8199" y="2169899"/>
          <a:ext cx="513009" cy="3447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b="1" spc="-100" baseline="0" dirty="0"/>
            <a:t>A</a:t>
          </a:r>
        </a:p>
      </cdr:txBody>
    </cdr:sp>
  </cdr:relSizeAnchor>
  <cdr:relSizeAnchor xmlns:cdr="http://schemas.openxmlformats.org/drawingml/2006/chartDrawing">
    <cdr:from>
      <cdr:x>0.51995</cdr:x>
      <cdr:y>0.86292</cdr:y>
    </cdr:from>
    <cdr:to>
      <cdr:x>0.71995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470886" y="1828797"/>
          <a:ext cx="565785" cy="2905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spc="-100" baseline="0" dirty="0"/>
            <a:t>B</a:t>
          </a:r>
        </a:p>
      </cdr:txBody>
    </cdr:sp>
  </cdr:relSizeAnchor>
  <cdr:relSizeAnchor xmlns:cdr="http://schemas.openxmlformats.org/drawingml/2006/chartDrawing">
    <cdr:from>
      <cdr:x>0.78627</cdr:x>
      <cdr:y>0.86292</cdr:y>
    </cdr:from>
    <cdr:to>
      <cdr:x>0.98627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24313" y="1828797"/>
          <a:ext cx="565785" cy="2905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spc="-100" baseline="0" dirty="0"/>
            <a:t>C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0.275</cdr:x>
      <cdr:y>0.86292</cdr:y>
    </cdr:from>
    <cdr:to>
      <cdr:x>0.44331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8199" y="1865784"/>
          <a:ext cx="513009" cy="296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b="1" spc="-100" baseline="0" dirty="0"/>
            <a:t>A</a:t>
          </a:r>
        </a:p>
      </cdr:txBody>
    </cdr:sp>
  </cdr:relSizeAnchor>
  <cdr:relSizeAnchor xmlns:cdr="http://schemas.openxmlformats.org/drawingml/2006/chartDrawing">
    <cdr:from>
      <cdr:x>0.51995</cdr:x>
      <cdr:y>0.86292</cdr:y>
    </cdr:from>
    <cdr:to>
      <cdr:x>0.71995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84808" y="2169899"/>
          <a:ext cx="609600" cy="3447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spc="-100" baseline="0" dirty="0"/>
            <a:t>B</a:t>
          </a:r>
        </a:p>
      </cdr:txBody>
    </cdr:sp>
  </cdr:relSizeAnchor>
  <cdr:relSizeAnchor xmlns:cdr="http://schemas.openxmlformats.org/drawingml/2006/chartDrawing">
    <cdr:from>
      <cdr:x>0.78627</cdr:x>
      <cdr:y>0.86292</cdr:y>
    </cdr:from>
    <cdr:to>
      <cdr:x>0.98627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24313" y="1828797"/>
          <a:ext cx="565785" cy="2905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spc="-100" baseline="0" dirty="0"/>
            <a:t>C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</cdr:x>
      <cdr:y>0.86292</cdr:y>
    </cdr:from>
    <cdr:to>
      <cdr:x>0.44331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14399" y="2213737"/>
          <a:ext cx="436809" cy="35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b="1" spc="-100" baseline="0" dirty="0"/>
            <a:t>A</a:t>
          </a:r>
        </a:p>
      </cdr:txBody>
    </cdr:sp>
  </cdr:relSizeAnchor>
  <cdr:relSizeAnchor xmlns:cdr="http://schemas.openxmlformats.org/drawingml/2006/chartDrawing">
    <cdr:from>
      <cdr:x>0.51995</cdr:x>
      <cdr:y>0.86292</cdr:y>
    </cdr:from>
    <cdr:to>
      <cdr:x>0.71995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470886" y="1828797"/>
          <a:ext cx="565785" cy="2905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spc="-100" baseline="0" dirty="0"/>
            <a:t>B</a:t>
          </a:r>
        </a:p>
      </cdr:txBody>
    </cdr:sp>
  </cdr:relSizeAnchor>
  <cdr:relSizeAnchor xmlns:cdr="http://schemas.openxmlformats.org/drawingml/2006/chartDrawing">
    <cdr:from>
      <cdr:x>0.78627</cdr:x>
      <cdr:y>0.86292</cdr:y>
    </cdr:from>
    <cdr:to>
      <cdr:x>0.98627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24313" y="1828797"/>
          <a:ext cx="565785" cy="2905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spc="-100" baseline="0" dirty="0"/>
            <a:t>C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0.24314</cdr:x>
      <cdr:y>0.68224</cdr:y>
    </cdr:from>
    <cdr:to>
      <cdr:x>0.44583</cdr:x>
      <cdr:y>0.83801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10457" y="1035402"/>
          <a:ext cx="925755" cy="23640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en-US" sz="1600" spc="-50" dirty="0"/>
            <a:t>0 1</a:t>
          </a:r>
          <a:r>
            <a:rPr lang="en-US" sz="1600" spc="-50" baseline="0" dirty="0"/>
            <a:t> 2 3 4 5 6 7</a:t>
          </a:r>
          <a:endParaRPr lang="en-US" sz="1600" spc="-50" dirty="0"/>
        </a:p>
      </cdr:txBody>
    </cdr:sp>
  </cdr:relSizeAnchor>
  <cdr:relSizeAnchor xmlns:cdr="http://schemas.openxmlformats.org/drawingml/2006/chartDrawing">
    <cdr:from>
      <cdr:x>0.49444</cdr:x>
      <cdr:y>0.6812</cdr:y>
    </cdr:from>
    <cdr:to>
      <cdr:x>0.69444</cdr:x>
      <cdr:y>0.83697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60600" y="1041400"/>
          <a:ext cx="914400" cy="238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spc="-50" dirty="0"/>
            <a:t>0 1</a:t>
          </a:r>
          <a:r>
            <a:rPr lang="en-US" sz="1600" spc="-50" baseline="0" dirty="0"/>
            <a:t> 2 3 4 5 6 7</a:t>
          </a:r>
          <a:endParaRPr lang="en-US" sz="1600" spc="-50" dirty="0"/>
        </a:p>
      </cdr:txBody>
    </cdr:sp>
  </cdr:relSizeAnchor>
  <cdr:relSizeAnchor xmlns:cdr="http://schemas.openxmlformats.org/drawingml/2006/chartDrawing">
    <cdr:from>
      <cdr:x>0.7456</cdr:x>
      <cdr:y>0.6812</cdr:y>
    </cdr:from>
    <cdr:to>
      <cdr:x>0.9456</cdr:x>
      <cdr:y>0.83697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761523" y="1141964"/>
          <a:ext cx="1008996" cy="261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spc="-50" dirty="0"/>
            <a:t>0 1</a:t>
          </a:r>
          <a:r>
            <a:rPr lang="en-US" sz="1600" spc="-50" baseline="0" dirty="0"/>
            <a:t> 2 3 4 5 6 7</a:t>
          </a:r>
          <a:endParaRPr lang="en-US" sz="1600" spc="-50" dirty="0"/>
        </a:p>
      </cdr:txBody>
    </cdr:sp>
  </cdr:relSizeAnchor>
  <cdr:relSizeAnchor xmlns:cdr="http://schemas.openxmlformats.org/drawingml/2006/chartDrawing">
    <cdr:from>
      <cdr:x>0.01105</cdr:x>
      <cdr:y>0.02523</cdr:y>
    </cdr:from>
    <cdr:to>
      <cdr:x>0.1183</cdr:x>
      <cdr:y>0.81055</cdr:y>
    </cdr:to>
    <cdr:sp macro="" textlink="">
      <cdr:nvSpPr>
        <cdr:cNvPr id="8" name="TextBox 3"/>
        <cdr:cNvSpPr txBox="1"/>
      </cdr:nvSpPr>
      <cdr:spPr>
        <a:xfrm xmlns:a="http://schemas.openxmlformats.org/drawingml/2006/main" rot="16200000">
          <a:off x="-331983" y="430028"/>
          <a:ext cx="1316515" cy="5410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en-US" sz="1800" b="1" dirty="0"/>
            <a:t>Normalized</a:t>
          </a:r>
          <a:br>
            <a:rPr lang="en-US" sz="1800" b="1" dirty="0"/>
          </a:br>
          <a:r>
            <a:rPr lang="en-US" sz="1800" b="1" dirty="0"/>
            <a:t>Idle Current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0.24314</cdr:x>
      <cdr:y>0.68224</cdr:y>
    </cdr:from>
    <cdr:to>
      <cdr:x>0.44583</cdr:x>
      <cdr:y>0.83801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10457" y="1035402"/>
          <a:ext cx="925755" cy="2364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en-US" sz="1600" spc="-50" dirty="0"/>
            <a:t>0 1</a:t>
          </a:r>
          <a:r>
            <a:rPr lang="en-US" sz="1600" spc="-50" baseline="0" dirty="0"/>
            <a:t> 2 3 4 5 6 7</a:t>
          </a:r>
          <a:endParaRPr lang="en-US" sz="1600" spc="-50" dirty="0"/>
        </a:p>
      </cdr:txBody>
    </cdr:sp>
  </cdr:relSizeAnchor>
  <cdr:relSizeAnchor xmlns:cdr="http://schemas.openxmlformats.org/drawingml/2006/chartDrawing">
    <cdr:from>
      <cdr:x>0.49444</cdr:x>
      <cdr:y>0.6812</cdr:y>
    </cdr:from>
    <cdr:to>
      <cdr:x>0.69444</cdr:x>
      <cdr:y>0.83697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60600" y="1041400"/>
          <a:ext cx="914400" cy="238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spc="-50"/>
            <a:t>0 1</a:t>
          </a:r>
          <a:r>
            <a:rPr lang="en-US" sz="1600" spc="-50" baseline="0"/>
            <a:t> 2 3 4 5 6 7</a:t>
          </a:r>
          <a:endParaRPr lang="en-US" sz="1600" spc="-50"/>
        </a:p>
      </cdr:txBody>
    </cdr:sp>
  </cdr:relSizeAnchor>
  <cdr:relSizeAnchor xmlns:cdr="http://schemas.openxmlformats.org/drawingml/2006/chartDrawing">
    <cdr:from>
      <cdr:x>0.74449</cdr:x>
      <cdr:y>0.6812</cdr:y>
    </cdr:from>
    <cdr:to>
      <cdr:x>0.94449</cdr:x>
      <cdr:y>0.83697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800931" y="1024988"/>
          <a:ext cx="1021080" cy="234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spc="-50" dirty="0"/>
            <a:t>0 1</a:t>
          </a:r>
          <a:r>
            <a:rPr lang="en-US" sz="1600" spc="-50" baseline="0" dirty="0"/>
            <a:t> 2 3 4 5 6 7</a:t>
          </a:r>
          <a:endParaRPr lang="en-US" sz="1600" spc="-50" dirty="0"/>
        </a:p>
      </cdr:txBody>
    </cdr:sp>
  </cdr:relSizeAnchor>
  <cdr:relSizeAnchor xmlns:cdr="http://schemas.openxmlformats.org/drawingml/2006/chartDrawing">
    <cdr:from>
      <cdr:x>0.00411</cdr:x>
      <cdr:y>0</cdr:y>
    </cdr:from>
    <cdr:to>
      <cdr:x>0.11008</cdr:x>
      <cdr:y>0.95685</cdr:y>
    </cdr:to>
    <cdr:sp macro="" textlink="">
      <cdr:nvSpPr>
        <cdr:cNvPr id="8" name="TextBox 3"/>
        <cdr:cNvSpPr txBox="1"/>
      </cdr:nvSpPr>
      <cdr:spPr>
        <a:xfrm xmlns:a="http://schemas.openxmlformats.org/drawingml/2006/main" rot="16200000">
          <a:off x="-428384" y="449354"/>
          <a:ext cx="1439753" cy="5410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en-US" sz="1800" b="1" dirty="0"/>
            <a:t>Normalized</a:t>
          </a:r>
          <a:br>
            <a:rPr lang="en-US" sz="1800" b="1" dirty="0"/>
          </a:br>
          <a:r>
            <a:rPr lang="en-US" sz="1800" b="1" dirty="0"/>
            <a:t>Read Current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0.78296</cdr:x>
      <cdr:y>0.07298</cdr:y>
    </cdr:from>
    <cdr:to>
      <cdr:x>0.78296</cdr:x>
      <cdr:y>0.99013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4931850" y="167568"/>
          <a:ext cx="0" cy="2105787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0.23748</cdr:x>
      <cdr:y>0.91801</cdr:y>
    </cdr:from>
    <cdr:to>
      <cdr:x>0.3825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026715" y="3287761"/>
          <a:ext cx="1237659" cy="293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0" tIns="0" rIns="0" bIns="0" rtlCol="0" anchor="ctr"/>
        <a:lstStyle xmlns:a="http://schemas.openxmlformats.org/drawingml/2006/main"/>
        <a:p xmlns:a="http://schemas.openxmlformats.org/drawingml/2006/main">
          <a:pPr algn="ctr"/>
          <a:r>
            <a:rPr lang="en-US" sz="1800" dirty="0"/>
            <a:t>(8 modules)</a:t>
          </a:r>
        </a:p>
      </cdr:txBody>
    </cdr:sp>
  </cdr:relSizeAnchor>
  <cdr:relSizeAnchor xmlns:cdr="http://schemas.openxmlformats.org/drawingml/2006/chartDrawing">
    <cdr:from>
      <cdr:x>0.42955</cdr:x>
      <cdr:y>0.91801</cdr:y>
    </cdr:from>
    <cdr:to>
      <cdr:x>0.57456</cdr:x>
      <cdr:y>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665934" y="3287761"/>
          <a:ext cx="1237573" cy="293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/>
            <a:t>(7 modules)</a:t>
          </a:r>
        </a:p>
      </cdr:txBody>
    </cdr:sp>
  </cdr:relSizeAnchor>
  <cdr:relSizeAnchor xmlns:cdr="http://schemas.openxmlformats.org/drawingml/2006/chartDrawing">
    <cdr:from>
      <cdr:x>0.62043</cdr:x>
      <cdr:y>0.91801</cdr:y>
    </cdr:from>
    <cdr:to>
      <cdr:x>0.76544</cdr:x>
      <cdr:y>1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294980" y="3287761"/>
          <a:ext cx="1237573" cy="293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/>
            <a:t>(7 modules)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0.92961</cdr:x>
      <cdr:y>0.36393</cdr:y>
    </cdr:from>
    <cdr:to>
      <cdr:x>0.92961</cdr:x>
      <cdr:y>0.49676</cdr:y>
    </cdr:to>
    <cdr:cxnSp macro="">
      <cdr:nvCxnSpPr>
        <cdr:cNvPr id="18" name="Straight Arrow Connector 17"/>
        <cdr:cNvCxnSpPr/>
      </cdr:nvCxnSpPr>
      <cdr:spPr>
        <a:xfrm xmlns:a="http://schemas.openxmlformats.org/drawingml/2006/main">
          <a:off x="4250191" y="592761"/>
          <a:ext cx="0" cy="216354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rgbClr val="4472C4"/>
          </a:solidFill>
          <a:headEnd w="sm" len="sm"/>
          <a:tailEnd type="arrow" w="sm" len="sm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0.81329</cdr:x>
      <cdr:y>0.22055</cdr:y>
    </cdr:from>
    <cdr:to>
      <cdr:x>0.9753</cdr:x>
      <cdr:y>0.3726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4895850" y="621819"/>
          <a:ext cx="975261" cy="4286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0" tIns="0" rIns="0" bIns="0" rtlCol="0" anchor="ctr" anchorCtr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rgbClr val="4472C4"/>
              </a:solidFill>
            </a:rPr>
            <a:t>-12.2%</a:t>
          </a:r>
        </a:p>
      </cdr:txBody>
    </cdr:sp>
  </cdr:relSizeAnchor>
  <cdr:relSizeAnchor xmlns:cdr="http://schemas.openxmlformats.org/drawingml/2006/chartDrawing">
    <cdr:from>
      <cdr:x>0.20962</cdr:x>
      <cdr:y>0.35811</cdr:y>
    </cdr:from>
    <cdr:to>
      <cdr:x>0.96732</cdr:x>
      <cdr:y>0.35909</cdr:y>
    </cdr:to>
    <cdr:grpSp>
      <cdr:nvGrpSpPr>
        <cdr:cNvPr id="16" name="Group 15"/>
        <cdr:cNvGrpSpPr/>
      </cdr:nvGrpSpPr>
      <cdr:grpSpPr>
        <a:xfrm xmlns:a="http://schemas.openxmlformats.org/drawingml/2006/main">
          <a:off x="1261870" y="1009655"/>
          <a:ext cx="4561203" cy="2763"/>
          <a:chOff x="958383" y="583283"/>
          <a:chExt cx="3464200" cy="1587"/>
        </a:xfrm>
      </cdr:grpSpPr>
      <cdr:cxnSp macro="">
        <cdr:nvCxnSpPr>
          <cdr:cNvPr id="3" name="Straight Connector 2"/>
          <cdr:cNvCxnSpPr/>
        </cdr:nvCxnSpPr>
        <cdr:spPr>
          <a:xfrm xmlns:a="http://schemas.openxmlformats.org/drawingml/2006/main">
            <a:off x="958383" y="583737"/>
            <a:ext cx="502514" cy="0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5" name="Straight Connector 4"/>
          <cdr:cNvCxnSpPr/>
        </cdr:nvCxnSpPr>
        <cdr:spPr>
          <a:xfrm xmlns:a="http://schemas.openxmlformats.org/drawingml/2006/main">
            <a:off x="1595438" y="583737"/>
            <a:ext cx="719137" cy="0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Connector 6"/>
          <cdr:cNvCxnSpPr/>
        </cdr:nvCxnSpPr>
        <cdr:spPr>
          <a:xfrm xmlns:a="http://schemas.openxmlformats.org/drawingml/2006/main">
            <a:off x="2451497" y="583737"/>
            <a:ext cx="715566" cy="0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9" name="Straight Connector 8"/>
          <cdr:cNvCxnSpPr/>
        </cdr:nvCxnSpPr>
        <cdr:spPr>
          <a:xfrm xmlns:a="http://schemas.openxmlformats.org/drawingml/2006/main">
            <a:off x="4151709" y="584870"/>
            <a:ext cx="270874" cy="0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3" name="Straight Connector 12"/>
          <cdr:cNvCxnSpPr/>
        </cdr:nvCxnSpPr>
        <cdr:spPr>
          <a:xfrm xmlns:a="http://schemas.openxmlformats.org/drawingml/2006/main">
            <a:off x="3295650" y="583283"/>
            <a:ext cx="722709" cy="0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0.78333</cdr:x>
      <cdr:y>0.24415</cdr:y>
    </cdr:from>
    <cdr:to>
      <cdr:x>0.78333</cdr:x>
      <cdr:y>0.88304</cdr:y>
    </cdr:to>
    <cdr:cxnSp macro="">
      <cdr:nvCxnSpPr>
        <cdr:cNvPr id="31" name="Straight Connector 30"/>
        <cdr:cNvCxnSpPr/>
      </cdr:nvCxnSpPr>
      <cdr:spPr>
        <a:xfrm xmlns:a="http://schemas.openxmlformats.org/drawingml/2006/main">
          <a:off x="3581400" y="397668"/>
          <a:ext cx="0" cy="1040607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0.28399</cdr:x>
      <cdr:y>0</cdr:y>
    </cdr:from>
    <cdr:to>
      <cdr:x>0.28399</cdr:x>
      <cdr:y>0.96812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xmlns="" id="{8BA641A1-DD72-324A-A6D6-8D7129462365}"/>
            </a:ext>
          </a:extLst>
        </cdr:cNvPr>
        <cdr:cNvCxnSpPr/>
      </cdr:nvCxnSpPr>
      <cdr:spPr>
        <a:xfrm xmlns:a="http://schemas.openxmlformats.org/drawingml/2006/main">
          <a:off x="2191054" y="0"/>
          <a:ext cx="0" cy="1622956"/>
        </a:xfrm>
        <a:prstGeom xmlns:a="http://schemas.openxmlformats.org/drawingml/2006/main" prst="line">
          <a:avLst/>
        </a:prstGeom>
        <a:ln xmlns:a="http://schemas.openxmlformats.org/drawingml/2006/main" w="76200">
          <a:solidFill>
            <a:schemeClr val="accent2">
              <a:lumMod val="75000"/>
            </a:schemeClr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0.47758</cdr:x>
      <cdr:y>0.0029</cdr:y>
    </cdr:from>
    <cdr:to>
      <cdr:x>0.47758</cdr:x>
      <cdr:y>0.97101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xmlns="" id="{D802B77D-AAC5-1A4A-9000-AB54A922594B}"/>
            </a:ext>
          </a:extLst>
        </cdr:cNvPr>
        <cdr:cNvCxnSpPr/>
      </cdr:nvCxnSpPr>
      <cdr:spPr>
        <a:xfrm xmlns:a="http://schemas.openxmlformats.org/drawingml/2006/main">
          <a:off x="4260850" y="12700"/>
          <a:ext cx="0" cy="4241800"/>
        </a:xfrm>
        <a:prstGeom xmlns:a="http://schemas.openxmlformats.org/drawingml/2006/main" prst="line">
          <a:avLst/>
        </a:prstGeom>
        <a:ln xmlns:a="http://schemas.openxmlformats.org/drawingml/2006/main" w="76200">
          <a:solidFill>
            <a:schemeClr val="accent2">
              <a:lumMod val="75000"/>
            </a:schemeClr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0.6726</cdr:x>
      <cdr:y>0.0029</cdr:y>
    </cdr:from>
    <cdr:to>
      <cdr:x>0.6726</cdr:x>
      <cdr:y>0.97101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xmlns="" id="{8E800B0F-1641-5B4E-9E73-FEA5F02EA00A}"/>
            </a:ext>
          </a:extLst>
        </cdr:cNvPr>
        <cdr:cNvCxnSpPr/>
      </cdr:nvCxnSpPr>
      <cdr:spPr>
        <a:xfrm xmlns:a="http://schemas.openxmlformats.org/drawingml/2006/main">
          <a:off x="6000750" y="12700"/>
          <a:ext cx="0" cy="4241800"/>
        </a:xfrm>
        <a:prstGeom xmlns:a="http://schemas.openxmlformats.org/drawingml/2006/main" prst="line">
          <a:avLst/>
        </a:prstGeom>
        <a:ln xmlns:a="http://schemas.openxmlformats.org/drawingml/2006/main" w="76200">
          <a:solidFill>
            <a:schemeClr val="accent2">
              <a:lumMod val="75000"/>
            </a:schemeClr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6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0"/>
            <a:ext cx="4160937" cy="366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84CA2-105F-41CF-95FA-79E2DEDCE6D5}" type="datetimeFigureOut">
              <a:rPr lang="en-US" smtClean="0"/>
              <a:t>7/5/18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715"/>
            <a:ext cx="4160937" cy="3664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64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2E61D-2080-44C1-8D97-F4B80BAE8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58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527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180" y="0"/>
            <a:ext cx="4160937" cy="36527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A38D9882-8E9E-4CF6-8AEF-BEC3B7A09D95}" type="datetimeFigureOut">
              <a:rPr lang="en-US"/>
              <a:pPr>
                <a:defRPr/>
              </a:pPr>
              <a:t>7/5/18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538" y="3474963"/>
            <a:ext cx="7680127" cy="329111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715"/>
            <a:ext cx="4160937" cy="36527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0529AF4-9733-4245-A38E-6E2258071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6667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030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695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Standby is </a:t>
            </a:r>
            <a:r>
              <a:rPr lang="en-US" dirty="0" err="1"/>
              <a:t>upto</a:t>
            </a:r>
            <a:r>
              <a:rPr lang="en-US" dirty="0"/>
              <a:t> 23</a:t>
            </a:r>
            <a:r>
              <a:rPr lang="en-US" dirty="0" smtClean="0"/>
              <a:t>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91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bigger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577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25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r>
              <a:rPr lang="en-US" baseline="0" dirty="0" smtClean="0"/>
              <a:t>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724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50 SO-DIMMs -&gt; 200 DRAM chips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44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Replace IDD4R with corrected</a:t>
            </a:r>
            <a:r>
              <a:rPr lang="en-US" baseline="0" dirty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095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633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 bank number</a:t>
            </a:r>
            <a:r>
              <a:rPr lang="en-US" baseline="0" dirty="0"/>
              <a:t> alignment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363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sources and fix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115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50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36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 toggle figure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09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1"/>
            <a:ext cx="8839200" cy="3048001"/>
          </a:xfrm>
        </p:spPr>
        <p:txBody>
          <a:bodyPr/>
          <a:lstStyle>
            <a:lvl1pPr algn="ctr">
              <a:defRPr sz="3600" spc="-9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839200" cy="22098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696969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D4D4D4"/>
                </a:solidFill>
              </a:defRPr>
            </a:lvl1pPr>
          </a:lstStyle>
          <a:p>
            <a:r>
              <a:rPr lang="en-US" altLang="en-US" dirty="0"/>
              <a:t>Page </a:t>
            </a:r>
            <a:fld id="{C0114C80-A684-4FC2-9290-3D6457BFA549}" type="slidenum">
              <a:rPr lang="en-US" altLang="en-US" smtClean="0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  <p:sp>
        <p:nvSpPr>
          <p:cNvPr id="12" name="Rectangle 11"/>
          <p:cNvSpPr>
            <a:spLocks noChangeAspect="1"/>
          </p:cNvSpPr>
          <p:nvPr userDrawn="1"/>
        </p:nvSpPr>
        <p:spPr>
          <a:xfrm>
            <a:off x="3302489" y="222528"/>
            <a:ext cx="1326783" cy="21945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237744"/>
            <a:ext cx="2724912" cy="242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2" t="8336" r="18132" b="7593"/>
          <a:stretch/>
        </p:blipFill>
        <p:spPr>
          <a:xfrm>
            <a:off x="5133697" y="74711"/>
            <a:ext cx="668418" cy="534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40" y="185680"/>
            <a:ext cx="1212897" cy="34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5813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Vulnerabilities in MLC NAND Flash Memory Programming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D0BF8F6E-232C-4479-8873-848D6BC8E6C3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391030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838202"/>
            <a:ext cx="2057400" cy="51054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838201"/>
            <a:ext cx="6629400" cy="51054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Vulnerabilities in MLC NAND Flash Memory Programming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8C84A859-EC2B-4CC2-841B-A4A94D4856AA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880226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71700" y="6096000"/>
            <a:ext cx="69723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Vulnerabilities in MLC NAND Flash Memory Programming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56E643E9-8232-44D4-8A76-E691A7C80D3B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73696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09600"/>
            <a:ext cx="9144000" cy="62023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85800"/>
            <a:ext cx="7772400" cy="5334000"/>
          </a:xfrm>
        </p:spPr>
        <p:txBody>
          <a:bodyPr anchorCtr="1"/>
          <a:lstStyle>
            <a:lvl1pPr algn="ctr">
              <a:defRPr sz="3600" b="0" cap="none" spc="-1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4572000"/>
            <a:ext cx="7772400" cy="82550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Vulnerabilities in MLC NAND Flash Memory Programming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1252D094-1F6F-4D58-85D9-7DD94883DE43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682087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105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105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Vulnerabilities in MLC NAND Flash Memory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D2B8100E-AEB3-45CD-B31C-E5D9AB46F8E2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26044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38200"/>
            <a:ext cx="4344988" cy="6858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524000"/>
            <a:ext cx="4344988" cy="4419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838200"/>
            <a:ext cx="4346575" cy="6858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24000"/>
            <a:ext cx="4346575" cy="4419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Vulnerabilities in MLC NAND Flash Memory Programming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B98A4ED6-624C-4BEA-BCDE-327289EF7D9F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781271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Vulnerabilities in MLC NAND Flash Memory Programming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AB72A377-ED4A-4672-A396-DD11146850F5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982365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Vulnerabilities in MLC NAND Flash Memory Programming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A4A31649-8929-48A0-9489-E8D4C8D91F05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761397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838200"/>
            <a:ext cx="3313113" cy="11430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1"/>
            <a:ext cx="5416550" cy="510540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1" y="1981200"/>
            <a:ext cx="3313113" cy="39624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Vulnerabilities in MLC NAND Flash Memory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3E8FA7CC-2CE5-41D8-B4C4-AD442D4B12B0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034656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720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2001"/>
            <a:ext cx="5486400" cy="3810001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387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Vulnerabilities in MLC NAND Flash Memory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FC7E1FD5-A6B1-43EF-B5D9-E1445DE766F6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707874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1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39377"/>
            <a:ext cx="7943850" cy="429389"/>
          </a:xfrm>
          <a:prstGeom prst="rect">
            <a:avLst/>
          </a:prstGeom>
        </p:spPr>
        <p:txBody>
          <a:bodyPr vert="horz" lIns="45720" tIns="0" rIns="4572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810545"/>
            <a:ext cx="8839200" cy="572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3363"/>
            <a:ext cx="6172200" cy="228600"/>
          </a:xfrm>
          <a:prstGeom prst="rect">
            <a:avLst/>
          </a:prstGeom>
        </p:spPr>
        <p:txBody>
          <a:bodyPr vert="horz" lIns="45720" tIns="0" rIns="4572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Whitney-Semibold SC" panose="02000603040000020004" pitchFamily="2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Vulnerabilities in MLC NAND Flash Memory Programming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583363"/>
            <a:ext cx="1371600" cy="228600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Page </a:t>
            </a:r>
            <a:fld id="{BBF05047-ADC6-47BF-A318-424F854A849A}" type="slidenum">
              <a:rPr lang="en-US" altLang="en-US" smtClean="0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  <p:pic>
        <p:nvPicPr>
          <p:cNvPr id="3" name="Picture 2"/>
          <p:cNvPicPr>
            <a:picLocks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861" y="228600"/>
            <a:ext cx="1066271" cy="21508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811963"/>
            <a:ext cx="9144000" cy="46037"/>
          </a:xfrm>
          <a:prstGeom prst="rect">
            <a:avLst/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46" r:id="rId2"/>
    <p:sldLayoutId id="214748395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 cap="none" spc="-1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Whitney-Bold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Whitney-Bold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Whitney-Bold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Whitney-Bold" pitchFamily="2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Whitney-Bold" pitchFamily="2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Whitney-Bold" pitchFamily="2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Whitney-Bold" pitchFamily="2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Whitney-Bold" pitchFamily="2" charset="0"/>
        </a:defRPr>
      </a:lvl9pPr>
    </p:titleStyle>
    <p:bodyStyle>
      <a:lvl1pPr marL="204788" indent="-204788" algn="l" rtl="0" eaLnBrk="1" fontAlgn="base" hangingPunct="1">
        <a:spcBef>
          <a:spcPts val="450"/>
        </a:spcBef>
        <a:spcAft>
          <a:spcPct val="0"/>
        </a:spcAft>
        <a:buFont typeface="Wingdings" panose="05000000000000000000" pitchFamily="2" charset="2"/>
        <a:buChar char="§"/>
        <a:defRPr sz="2600" b="1" kern="1200" baseline="0">
          <a:solidFill>
            <a:srgbClr val="404040"/>
          </a:solidFill>
          <a:latin typeface="Adobe Garamond Pro" panose="02020502060506020403" pitchFamily="18" charset="0"/>
          <a:ea typeface="+mn-ea"/>
          <a:cs typeface="+mn-cs"/>
        </a:defRPr>
      </a:lvl1pPr>
      <a:lvl2pPr marL="479822" indent="-171450" algn="l" rtl="0" eaLnBrk="1" fontAlgn="base" hangingPunct="1">
        <a:spcBef>
          <a:spcPts val="3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696969"/>
          </a:solidFill>
          <a:latin typeface="Adobe Garamond Pro" panose="02020502060506020403" pitchFamily="18" charset="0"/>
          <a:ea typeface="+mn-ea"/>
          <a:cs typeface="+mn-cs"/>
        </a:defRPr>
      </a:lvl2pPr>
      <a:lvl3pPr marL="857250" indent="-171450" algn="l" rtl="0" eaLnBrk="1" fontAlgn="base" hangingPunct="1">
        <a:spcBef>
          <a:spcPts val="225"/>
        </a:spcBef>
        <a:spcAft>
          <a:spcPct val="0"/>
        </a:spcAft>
        <a:buFont typeface="Palatino Linotype" panose="02040502050505030304" pitchFamily="18" charset="0"/>
        <a:buChar char="»"/>
        <a:defRPr sz="1800" kern="1200">
          <a:solidFill>
            <a:srgbClr val="696969"/>
          </a:solidFill>
          <a:latin typeface="Adobe Garamond Pro" panose="02020502060506020403" pitchFamily="18" charset="0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696969"/>
          </a:solidFill>
          <a:latin typeface="Adobe Garamond Pro" panose="02020502060506020403" pitchFamily="18" charset="0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400" kern="1200">
          <a:solidFill>
            <a:srgbClr val="696969"/>
          </a:solidFill>
          <a:latin typeface="Adobe Garamond Pro" panose="02020502060506020403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MU-SAFARI/VAMPIR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hyperlink" Target="https://github.com/CMU-SAFARI/VAMPIR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(null)"/><Relationship Id="rId2" Type="http://schemas.openxmlformats.org/officeDocument/2006/relationships/image" Target="../media/image9.(null)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(null)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(null)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7.(null)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sv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(null)"/><Relationship Id="rId4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ramulato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MU-SAFARI/SoftM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2819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4000" spc="-100" dirty="0">
                <a:solidFill>
                  <a:srgbClr val="4F81BD">
                    <a:lumMod val="75000"/>
                  </a:srgbClr>
                </a:solidFill>
              </a:rPr>
              <a:t>What Your DRAM Power Models</a:t>
            </a:r>
            <a:br>
              <a:rPr lang="en-US" sz="4000" spc="-100" dirty="0">
                <a:solidFill>
                  <a:srgbClr val="4F81BD">
                    <a:lumMod val="75000"/>
                  </a:srgbClr>
                </a:solidFill>
              </a:rPr>
            </a:br>
            <a:r>
              <a:rPr lang="en-US" sz="4000" spc="-100" dirty="0">
                <a:solidFill>
                  <a:srgbClr val="4F81BD">
                    <a:lumMod val="75000"/>
                  </a:srgbClr>
                </a:solidFill>
              </a:rPr>
              <a:t>Are Not Telling You:</a:t>
            </a:r>
            <a:r>
              <a:rPr lang="en-US" spc="-100" dirty="0">
                <a:solidFill>
                  <a:srgbClr val="0070C0"/>
                </a:solidFill>
              </a:rPr>
              <a:t/>
            </a:r>
            <a:br>
              <a:rPr lang="en-US" spc="-100" dirty="0">
                <a:solidFill>
                  <a:srgbClr val="0070C0"/>
                </a:solidFill>
              </a:rPr>
            </a:br>
            <a:r>
              <a:rPr lang="en-US" b="0" spc="-120" dirty="0">
                <a:solidFill>
                  <a:srgbClr val="1F497D">
                    <a:lumMod val="60000"/>
                    <a:lumOff val="40000"/>
                  </a:srgbClr>
                </a:solidFill>
              </a:rPr>
              <a:t>Lessons from a Detailed Experimental Study</a:t>
            </a:r>
            <a:endParaRPr lang="en-US" sz="40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3429000"/>
          </a:xfrm>
        </p:spPr>
        <p:txBody>
          <a:bodyPr/>
          <a:lstStyle/>
          <a:p>
            <a:pPr lvl="0">
              <a:lnSpc>
                <a:spcPct val="110000"/>
              </a:lnSpc>
            </a:pPr>
            <a:r>
              <a:rPr lang="en-US" dirty="0">
                <a:solidFill>
                  <a:srgbClr val="404040"/>
                </a:solidFill>
              </a:rPr>
              <a:t>Saugata Ghose, </a:t>
            </a:r>
            <a:r>
              <a:rPr lang="en-US" b="0" dirty="0"/>
              <a:t>A. Giray Yağlıkçı, Raghav Gupta, Donghyuk Lee, </a:t>
            </a:r>
            <a:br>
              <a:rPr lang="en-US" b="0" dirty="0"/>
            </a:br>
            <a:r>
              <a:rPr lang="en-US" b="0" dirty="0"/>
              <a:t>Kais Kudrolli, William X. Liu, Hasan Hassan, Kevin K. Chang, </a:t>
            </a:r>
            <a:br>
              <a:rPr lang="en-US" b="0" dirty="0"/>
            </a:br>
            <a:r>
              <a:rPr lang="en-US" b="0" dirty="0"/>
              <a:t>Niladrish Chatterjee, Aditya Agrawal, Mike O’Connor, Onur Mutlu</a:t>
            </a:r>
          </a:p>
          <a:p>
            <a:pPr lvl="0"/>
            <a:endParaRPr lang="fa-IR" b="0" dirty="0"/>
          </a:p>
          <a:p>
            <a:pPr lvl="0"/>
            <a:r>
              <a:rPr lang="en-US" b="0" dirty="0"/>
              <a:t>June 21, 2018</a:t>
            </a:r>
          </a:p>
        </p:txBody>
      </p:sp>
    </p:spTree>
    <p:extLst>
      <p:ext uri="{BB962C8B-B14F-4D97-AF65-F5344CB8AC3E}">
        <p14:creationId xmlns:p14="http://schemas.microsoft.com/office/powerpoint/2010/main" val="1867735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DRAM Power is Dependent on Data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657600"/>
            <a:ext cx="8839200" cy="2879727"/>
          </a:xfrm>
        </p:spPr>
        <p:txBody>
          <a:bodyPr/>
          <a:lstStyle/>
          <a:p>
            <a:r>
              <a:rPr lang="en-US" dirty="0"/>
              <a:t>Some variation due to infrastructure – can be subtracted</a:t>
            </a:r>
          </a:p>
          <a:p>
            <a:r>
              <a:rPr lang="en-US" dirty="0"/>
              <a:t>Without infrastructure variation: up to 230 mA of change</a:t>
            </a:r>
          </a:p>
          <a:p>
            <a:r>
              <a:rPr lang="en-US" dirty="0"/>
              <a:t>Toggle affects power consumption, but &lt; 0.15 mA per bit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10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518169"/>
              </p:ext>
            </p:extLst>
          </p:nvPr>
        </p:nvGraphicFramePr>
        <p:xfrm>
          <a:off x="304800" y="732379"/>
          <a:ext cx="4293871" cy="3095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177168"/>
              </p:ext>
            </p:extLst>
          </p:nvPr>
        </p:nvGraphicFramePr>
        <p:xfrm>
          <a:off x="4552950" y="718657"/>
          <a:ext cx="4438650" cy="310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5190695"/>
            <a:ext cx="9144000" cy="131215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DRAM power consumption depends </a:t>
            </a:r>
            <a:r>
              <a:rPr lang="en-US" sz="3200" b="1" i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strongly</a:t>
            </a: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on the data value, but not on bit toggling</a:t>
            </a:r>
          </a:p>
        </p:txBody>
      </p:sp>
    </p:spTree>
    <p:extLst>
      <p:ext uri="{BB962C8B-B14F-4D97-AF65-F5344CB8AC3E}">
        <p14:creationId xmlns:p14="http://schemas.microsoft.com/office/powerpoint/2010/main" val="40188248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20" dirty="0"/>
              <a:t>3. Structural Variation Affects DRAM Power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5069" y="762000"/>
            <a:ext cx="3692731" cy="5775327"/>
          </a:xfrm>
        </p:spPr>
        <p:txBody>
          <a:bodyPr/>
          <a:lstStyle/>
          <a:p>
            <a:r>
              <a:rPr lang="en-US" dirty="0"/>
              <a:t>Vendor C: variation in idle current across banks</a:t>
            </a:r>
          </a:p>
          <a:p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All vendors: variation in read current across banks</a:t>
            </a:r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All vendors: variation in activation based on</a:t>
            </a:r>
            <a:br>
              <a:rPr lang="en-US" dirty="0"/>
            </a:br>
            <a:r>
              <a:rPr lang="en-US" dirty="0"/>
              <a:t>row address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11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8600" y="609600"/>
            <a:ext cx="5044983" cy="1676400"/>
            <a:chOff x="1143000" y="1752600"/>
            <a:chExt cx="4567238" cy="151765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93504" y="2509156"/>
              <a:ext cx="347108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149714" y="2364598"/>
              <a:ext cx="3416476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148937" y="2219623"/>
              <a:ext cx="341643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148115" y="2071986"/>
              <a:ext cx="3416477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152089" y="2655586"/>
              <a:ext cx="3416476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03460668"/>
                </p:ext>
              </p:extLst>
            </p:nvPr>
          </p:nvGraphicFramePr>
          <p:xfrm>
            <a:off x="1143000" y="1752600"/>
            <a:ext cx="4567238" cy="1517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228600" y="2136917"/>
            <a:ext cx="5105400" cy="1504680"/>
            <a:chOff x="228600" y="2312876"/>
            <a:chExt cx="5105400" cy="150468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282532" y="2772429"/>
              <a:ext cx="38908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352630" y="3062726"/>
              <a:ext cx="381899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" name="Chart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49966246"/>
                </p:ext>
              </p:extLst>
            </p:nvPr>
          </p:nvGraphicFramePr>
          <p:xfrm>
            <a:off x="228600" y="2312876"/>
            <a:ext cx="5105400" cy="15046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25" name="Group 24"/>
          <p:cNvGrpSpPr/>
          <p:nvPr/>
        </p:nvGrpSpPr>
        <p:grpSpPr>
          <a:xfrm>
            <a:off x="228600" y="3586660"/>
            <a:ext cx="5257800" cy="1526660"/>
            <a:chOff x="457200" y="4028303"/>
            <a:chExt cx="4884102" cy="1940983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540528" y="5192894"/>
              <a:ext cx="35681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592915" y="4930742"/>
              <a:ext cx="351418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592915" y="4678330"/>
              <a:ext cx="351418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592915" y="4425917"/>
              <a:ext cx="351418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Chart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28128048"/>
                </p:ext>
              </p:extLst>
            </p:nvPr>
          </p:nvGraphicFramePr>
          <p:xfrm>
            <a:off x="457200" y="4051163"/>
            <a:ext cx="4884102" cy="19181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1160623" y="4028303"/>
              <a:ext cx="338019" cy="16349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1600" dirty="0">
                  <a:latin typeface="+mn-lt"/>
                </a:rPr>
                <a:t>1.20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dirty="0">
                  <a:latin typeface="+mn-lt"/>
                </a:rPr>
                <a:t>1.15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dirty="0">
                  <a:latin typeface="+mn-lt"/>
                </a:rPr>
                <a:t>1.10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dirty="0">
                  <a:latin typeface="+mn-lt"/>
                </a:rPr>
                <a:t>1.05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dirty="0">
                  <a:latin typeface="+mn-lt"/>
                </a:rPr>
                <a:t>1.00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dirty="0">
                  <a:latin typeface="+mn-lt"/>
                </a:rPr>
                <a:t>0.95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950103" y="5192894"/>
              <a:ext cx="31585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0" y="5190695"/>
            <a:ext cx="9144000" cy="131215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Significant structural variation: </a:t>
            </a:r>
            <a:b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DRAM power varies systematically by bank and row</a:t>
            </a:r>
          </a:p>
        </p:txBody>
      </p:sp>
    </p:spTree>
    <p:extLst>
      <p:ext uri="{BB962C8B-B14F-4D97-AF65-F5344CB8AC3E}">
        <p14:creationId xmlns:p14="http://schemas.microsoft.com/office/powerpoint/2010/main" val="15040070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60" dirty="0"/>
              <a:t>4. Generational Savings Are Smaller Than Expected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495801"/>
            <a:ext cx="8839200" cy="2041526"/>
          </a:xfrm>
        </p:spPr>
        <p:txBody>
          <a:bodyPr/>
          <a:lstStyle/>
          <a:p>
            <a:r>
              <a:rPr lang="en-US" dirty="0"/>
              <a:t>Similar trends for idle and read currents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12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64652"/>
            <a:ext cx="4200526" cy="2918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484531"/>
            <a:ext cx="4151224" cy="28988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1385" y="839105"/>
            <a:ext cx="1856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dobe Garamond Pro Bold" panose="02020702060506020403" pitchFamily="18" charset="0"/>
              </a:rPr>
              <a:t>IDD0</a:t>
            </a:r>
          </a:p>
          <a:p>
            <a:pPr algn="ctr"/>
            <a:r>
              <a:rPr lang="en-US" i="1" dirty="0">
                <a:latin typeface="Adobe Garamond Pro" panose="02020502060506020403" pitchFamily="18" charset="0"/>
              </a:rPr>
              <a:t>Activate–</a:t>
            </a:r>
            <a:r>
              <a:rPr lang="en-US" i="1" dirty="0" err="1">
                <a:latin typeface="Adobe Garamond Pro" panose="02020502060506020403" pitchFamily="18" charset="0"/>
              </a:rPr>
              <a:t>Precharge</a:t>
            </a:r>
            <a:endParaRPr lang="en-US" i="1" dirty="0">
              <a:latin typeface="Adobe Garamond Pro" panose="020205020605060204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838200"/>
            <a:ext cx="976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dobe Garamond Pro Bold" panose="02020702060506020403" pitchFamily="18" charset="0"/>
              </a:rPr>
              <a:t>IDD4W</a:t>
            </a:r>
          </a:p>
          <a:p>
            <a:pPr algn="ctr"/>
            <a:r>
              <a:rPr lang="en-US" i="1" dirty="0">
                <a:latin typeface="Adobe Garamond Pro" panose="02020502060506020403" pitchFamily="18" charset="0"/>
              </a:rPr>
              <a:t>Write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190695"/>
            <a:ext cx="9144000" cy="131215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Actual power savings of newer DRAM is </a:t>
            </a:r>
            <a:r>
              <a:rPr lang="en-US" sz="3200" b="1" i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much lower</a:t>
            </a:r>
            <a:br>
              <a:rPr lang="en-US" sz="3200" b="1" i="1" dirty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than the savings indicated in the datasheets</a:t>
            </a:r>
          </a:p>
        </p:txBody>
      </p:sp>
    </p:spTree>
    <p:extLst>
      <p:ext uri="{BB962C8B-B14F-4D97-AF65-F5344CB8AC3E}">
        <p14:creationId xmlns:p14="http://schemas.microsoft.com/office/powerpoint/2010/main" val="8961022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20" dirty="0"/>
              <a:t>Summary of New Observations on DRAM Power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Real DRAM modules often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consume less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power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 vendor-provided IDD </a:t>
            </a:r>
            <a:r>
              <a:rPr lang="en-US" dirty="0"/>
              <a:t>values state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DRAM power </a:t>
            </a:r>
            <a:r>
              <a:rPr lang="en-US" dirty="0"/>
              <a:t>consumption is </a:t>
            </a:r>
            <a:r>
              <a:rPr lang="en-US" b="1" dirty="0">
                <a:solidFill>
                  <a:schemeClr val="accent4"/>
                </a:solidFill>
              </a:rPr>
              <a:t>dependent on the data value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smtClean="0"/>
              <a:t>that is read/written</a:t>
            </a:r>
            <a:endParaRPr lang="en-US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Across </a:t>
            </a:r>
            <a:r>
              <a:rPr lang="en-US" dirty="0"/>
              <a:t>banks and rows,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structural variation affects power</a:t>
            </a:r>
            <a:r>
              <a:rPr lang="en-US" dirty="0"/>
              <a:t> </a:t>
            </a:r>
            <a:r>
              <a:rPr lang="en-US" dirty="0" smtClean="0"/>
              <a:t>consumption of DRAM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90000"/>
              </a:lnSpc>
              <a:buClr>
                <a:srgbClr val="696969"/>
              </a:buClr>
              <a:buFont typeface="+mj-lt"/>
              <a:buAutoNum type="arabicPeriod"/>
            </a:pPr>
            <a:r>
              <a:rPr lang="en-US" b="1" dirty="0">
                <a:solidFill>
                  <a:schemeClr val="accent4"/>
                </a:solidFill>
              </a:rPr>
              <a:t>Newer DRAM modules save less power</a:t>
            </a:r>
            <a:r>
              <a:rPr lang="en-US" dirty="0"/>
              <a:t> than indicated in </a:t>
            </a:r>
            <a:r>
              <a:rPr lang="en-US" dirty="0" smtClean="0"/>
              <a:t>datasheets by vendors</a:t>
            </a:r>
          </a:p>
          <a:p>
            <a:pPr marL="514350" indent="-514350">
              <a:lnSpc>
                <a:spcPct val="90000"/>
              </a:lnSpc>
              <a:buClr>
                <a:srgbClr val="696969"/>
              </a:buClr>
              <a:buFont typeface="+mj-lt"/>
              <a:buAutoNum type="arabicPeriod"/>
            </a:pPr>
            <a:endParaRPr lang="en-US" dirty="0"/>
          </a:p>
          <a:p>
            <a:pPr marL="0" indent="0" algn="ctr">
              <a:lnSpc>
                <a:spcPct val="90000"/>
              </a:lnSpc>
              <a:buClr>
                <a:srgbClr val="696969"/>
              </a:buClr>
              <a:buNone/>
            </a:pPr>
            <a:r>
              <a:rPr lang="en-US" i="1" dirty="0" smtClean="0">
                <a:solidFill>
                  <a:srgbClr val="0070C0"/>
                </a:solidFill>
                <a:latin typeface="Adobe Garamond Pro Bold" panose="02020702060506020403" pitchFamily="18" charset="0"/>
              </a:rPr>
              <a:t>Detailed observations and analyses in the paper</a:t>
            </a:r>
            <a:endParaRPr lang="en-US" i="1" dirty="0">
              <a:solidFill>
                <a:srgbClr val="0070C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1252D094-1F6F-4D58-85D9-7DD94883DE43}" type="slidenum">
              <a:rPr lang="en-US" altLang="en-US" smtClean="0"/>
              <a:pPr/>
              <a:t>13</a:t>
            </a:fld>
            <a:r>
              <a:rPr lang="en-US" altLang="en-US" dirty="0" smtClean="0"/>
              <a:t> of 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4461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25373"/>
            <a:ext cx="9144000" cy="5334000"/>
          </a:xfrm>
        </p:spPr>
        <p:txBody>
          <a:bodyPr/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Background: DRAM Organization &amp; Operation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Characterization Methodology</a:t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Findings on DRAM Power Consumption</a:t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b="1" dirty="0"/>
              <a:t>VAMPIRE: A Variation-Aware DRAM Power Model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14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37160"/>
            <a:ext cx="7924800" cy="429389"/>
          </a:xfrm>
          <a:prstGeom prst="rect">
            <a:avLst/>
          </a:prstGeom>
        </p:spPr>
        <p:txBody>
          <a:bodyPr vert="horz" lIns="45720" tIns="0" rIns="4572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cap="none" spc="-1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58388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Variation-Aware DRAM Power Model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VAMPIRE: Variation-Aware model of Memory Power</a:t>
            </a:r>
            <a:br>
              <a:rPr lang="en-US" dirty="0"/>
            </a:br>
            <a:r>
              <a:rPr lang="en-US" dirty="0"/>
              <a:t>Informed by Real Experiments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3000"/>
              </a:spcBef>
            </a:pPr>
            <a:r>
              <a:rPr lang="en-US" dirty="0" smtClean="0"/>
              <a:t>VAMPIRE </a:t>
            </a:r>
            <a:r>
              <a:rPr lang="en-US" dirty="0"/>
              <a:t>and raw characterization data will be open-source:</a:t>
            </a:r>
            <a:br>
              <a:rPr lang="en-US" dirty="0"/>
            </a:br>
            <a:r>
              <a:rPr lang="en-US" dirty="0">
                <a:hlinkClick r:id="rId2"/>
              </a:rPr>
              <a:t>https://github.com/CMU-SAFARI/VAMPIRE</a:t>
            </a:r>
            <a:r>
              <a:rPr lang="en-US" dirty="0"/>
              <a:t> (August 2018)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1252D094-1F6F-4D58-85D9-7DD94883DE43}" type="slidenum">
              <a:rPr lang="en-US" altLang="en-US" smtClean="0"/>
              <a:pPr/>
              <a:t>15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2901536" y="2022095"/>
            <a:ext cx="3340928" cy="3388105"/>
          </a:xfrm>
          <a:prstGeom prst="rect">
            <a:avLst/>
          </a:prstGeom>
          <a:solidFill>
            <a:schemeClr val="accent4">
              <a:lumMod val="20000"/>
              <a:lumOff val="80000"/>
              <a:alpha val="35000"/>
            </a:schemeClr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VAMPIRE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71825" y="2507831"/>
            <a:ext cx="28194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Read/Write and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Data-Dependent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Power Modeling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62300" y="3632920"/>
            <a:ext cx="2819400" cy="6313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Idle/Activate/</a:t>
            </a:r>
            <a:r>
              <a:rPr lang="en-US" b="1" dirty="0" err="1">
                <a:solidFill>
                  <a:srgbClr val="0070C0"/>
                </a:solidFill>
              </a:rPr>
              <a:t>Precharge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Power Modeling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43250" y="4551174"/>
            <a:ext cx="2819400" cy="6313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Structural </a:t>
            </a:r>
            <a:r>
              <a:rPr lang="en-US" b="1" dirty="0" smtClean="0">
                <a:solidFill>
                  <a:srgbClr val="0070C0"/>
                </a:solidFill>
              </a:rPr>
              <a:t>Variation Aware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Power Modeling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147" y="2022095"/>
            <a:ext cx="2322306" cy="3388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sng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Inputs</a:t>
            </a:r>
            <a:endParaRPr lang="en-US" sz="2400" b="1" i="1" u="sng" kern="0" noProof="0" dirty="0" smtClean="0">
              <a:solidFill>
                <a:schemeClr val="accent4">
                  <a:lumMod val="75000"/>
                </a:schemeClr>
              </a:solidFill>
              <a:latin typeface="Calibri" panose="020F050202020403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kern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/>
              </a:rPr>
              <a:t>(from memory system simulator)</a:t>
            </a:r>
            <a:endParaRPr kumimoji="0" lang="en-US" sz="2400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1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noProof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/>
              </a:rPr>
              <a:t>Trace of DRAM commands, timing</a:t>
            </a:r>
            <a:endParaRPr lang="en-US" sz="2400" kern="0" noProof="0" dirty="0">
              <a:solidFill>
                <a:schemeClr val="accent4">
                  <a:lumMod val="75000"/>
                </a:schemeClr>
              </a:solidFill>
              <a:latin typeface="Calibri" panose="020F050202020403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u="none" strike="noStrike" kern="0" cap="none" spc="0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  <a:r>
              <a:rPr kumimoji="0" lang="en-US" sz="2400" u="none" strike="noStrike" kern="0" cap="none" spc="0" normalizeH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that is</a:t>
            </a:r>
            <a:br>
              <a:rPr kumimoji="0" lang="en-US" sz="2400" u="none" strike="noStrike" kern="0" cap="none" spc="0" normalizeH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u="none" strike="noStrike" kern="0" cap="none" spc="0" normalizeH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being written</a:t>
            </a:r>
            <a:endParaRPr kumimoji="0" lang="en-US" sz="240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69294" y="2022095"/>
            <a:ext cx="2322306" cy="3388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sng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Outputs</a:t>
            </a:r>
            <a:endParaRPr kumimoji="0" lang="en-US" sz="2400" b="1" u="sng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1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noProof="0" dirty="0">
                <a:solidFill>
                  <a:schemeClr val="accent4">
                    <a:lumMod val="75000"/>
                  </a:schemeClr>
                </a:solidFill>
                <a:latin typeface="Calibri" panose="020F0502020204030204"/>
              </a:rPr>
              <a:t>Per-vendor</a:t>
            </a:r>
            <a:br>
              <a:rPr lang="en-US" sz="2400" kern="0" noProof="0" dirty="0">
                <a:solidFill>
                  <a:schemeClr val="accent4">
                    <a:lumMod val="75000"/>
                  </a:schemeClr>
                </a:solidFill>
                <a:latin typeface="Calibri" panose="020F0502020204030204"/>
              </a:rPr>
            </a:br>
            <a:r>
              <a:rPr lang="en-US" sz="2400" kern="0" noProof="0" dirty="0">
                <a:solidFill>
                  <a:schemeClr val="accent4">
                    <a:lumMod val="75000"/>
                  </a:schemeClr>
                </a:solidFill>
                <a:latin typeface="Calibri" panose="020F0502020204030204"/>
              </a:rPr>
              <a:t>power consumption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u="none" strike="noStrike" kern="0" cap="none" spc="0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Range for</a:t>
            </a:r>
            <a:br>
              <a:rPr kumimoji="0" lang="en-US" sz="240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</a:t>
            </a:r>
            <a:r>
              <a:rPr kumimoji="0" lang="en-US" sz="2400" u="none" strike="noStrike" kern="0" cap="none" spc="0" normalizeH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vendor</a:t>
            </a:r>
            <a:br>
              <a:rPr kumimoji="0" lang="en-US" sz="2400" u="none" strike="noStrike" kern="0" cap="none" spc="0" normalizeH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i="1" u="none" strike="noStrike" kern="0" cap="none" spc="0" normalizeH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(optional)</a:t>
            </a:r>
            <a:endParaRPr kumimoji="0" lang="en-US" sz="240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362200" y="3422231"/>
            <a:ext cx="457200" cy="488271"/>
          </a:xfrm>
          <a:prstGeom prst="rightArrow">
            <a:avLst>
              <a:gd name="adj1" fmla="val 50000"/>
              <a:gd name="adj2" fmla="val 6381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408530" y="3422230"/>
            <a:ext cx="457200" cy="488271"/>
          </a:xfrm>
          <a:prstGeom prst="rightArrow">
            <a:avLst>
              <a:gd name="adj1" fmla="val 50000"/>
              <a:gd name="adj2" fmla="val 6381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869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VAMPIRE Has Lower Error Than Existing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Validated using new power measurements: details in the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16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5190695"/>
            <a:ext cx="9144000" cy="131215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3200" b="1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VAMPIRE has very low error for </a:t>
            </a:r>
            <a:r>
              <a:rPr lang="en-US" sz="3200" b="1" i="1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all</a:t>
            </a:r>
            <a:r>
              <a:rPr lang="en-US" sz="3200" b="1" dirty="0">
                <a:solidFill>
                  <a:srgbClr val="FFFF99"/>
                </a:solidFill>
                <a:latin typeface="Adobe Garamond Pro Bold" panose="02020702060506020403" pitchFamily="18" charset="0"/>
              </a:rPr>
              <a:t> </a:t>
            </a:r>
            <a:r>
              <a:rPr lang="en-US" sz="3200" b="1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vendors: </a:t>
            </a:r>
            <a:r>
              <a:rPr lang="en-US" sz="3200" b="1" dirty="0">
                <a:solidFill>
                  <a:srgbClr val="FFFF99"/>
                </a:solidFill>
                <a:latin typeface="Adobe Garamond Pro Bold" panose="02020702060506020403" pitchFamily="18" charset="0"/>
              </a:rPr>
              <a:t>6.8</a:t>
            </a:r>
            <a:r>
              <a:rPr lang="en-US" sz="3200" b="1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%</a:t>
            </a:r>
            <a:endParaRPr lang="en-US" sz="3200" b="1" dirty="0">
              <a:solidFill>
                <a:srgbClr val="FFFF99"/>
              </a:solidFill>
              <a:latin typeface="Adobe Garamond Pro Bold" panose="02020702060506020403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Much more accurate than prior models</a:t>
            </a:r>
            <a:endParaRPr lang="en-US" sz="3200" b="1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663822"/>
              </p:ext>
            </p:extLst>
          </p:nvPr>
        </p:nvGraphicFramePr>
        <p:xfrm>
          <a:off x="304800" y="1337854"/>
          <a:ext cx="8534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29738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10" grpId="0" uiExpand="1">
        <p:bldSub>
          <a:bldChart bld="series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VAMPIRE Enables Several New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Taking advantage of structural variation to perform </a:t>
            </a:r>
            <a:br>
              <a:rPr lang="en-US" dirty="0" smtClean="0"/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variation-aware physical page allocation</a:t>
            </a:r>
            <a:r>
              <a:rPr lang="en-US" dirty="0" smtClean="0"/>
              <a:t> to reduce power</a:t>
            </a:r>
          </a:p>
          <a:p>
            <a:endParaRPr lang="en-US" dirty="0"/>
          </a:p>
          <a:p>
            <a:r>
              <a:rPr lang="en-US" dirty="0" smtClean="0"/>
              <a:t>Smarter DRAM </a:t>
            </a:r>
            <a:r>
              <a:rPr lang="en-US" dirty="0" smtClean="0">
                <a:solidFill>
                  <a:schemeClr val="accent4"/>
                </a:solidFill>
              </a:rPr>
              <a:t>power-down scheduling</a:t>
            </a:r>
          </a:p>
          <a:p>
            <a:endParaRPr lang="en-US" dirty="0"/>
          </a:p>
          <a:p>
            <a:r>
              <a:rPr lang="en-US" dirty="0" smtClean="0"/>
              <a:t>Reducing DRAM energy with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data-dependency-aware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cache line encodings</a:t>
            </a:r>
          </a:p>
          <a:p>
            <a:pPr lvl="1"/>
            <a:r>
              <a:rPr lang="en-US" dirty="0" smtClean="0"/>
              <a:t>23 applications from </a:t>
            </a:r>
            <a:br>
              <a:rPr lang="en-US" dirty="0" smtClean="0"/>
            </a:br>
            <a:r>
              <a:rPr lang="en-US" dirty="0" smtClean="0"/>
              <a:t>the SPEC 2006 </a:t>
            </a:r>
            <a:br>
              <a:rPr lang="en-US" dirty="0" smtClean="0"/>
            </a:br>
            <a:r>
              <a:rPr lang="en-US" dirty="0" smtClean="0"/>
              <a:t>benchmark suite</a:t>
            </a:r>
          </a:p>
          <a:p>
            <a:pPr lvl="1"/>
            <a:r>
              <a:rPr lang="en-US" dirty="0" smtClean="0"/>
              <a:t>Traces collected using</a:t>
            </a:r>
            <a:br>
              <a:rPr lang="en-US" dirty="0" smtClean="0"/>
            </a:br>
            <a:r>
              <a:rPr lang="en-US" dirty="0" smtClean="0"/>
              <a:t>Pin and </a:t>
            </a:r>
            <a:r>
              <a:rPr lang="en-US" dirty="0" err="1" smtClean="0"/>
              <a:t>Ramulator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expect there to be many other new studies in the future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17</a:t>
            </a:fld>
            <a:r>
              <a:rPr lang="en-US" altLang="en-US" dirty="0" smtClean="0"/>
              <a:t> of 20</a:t>
            </a:r>
            <a:endParaRPr lang="en-US" alt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113593"/>
              </p:ext>
            </p:extLst>
          </p:nvPr>
        </p:nvGraphicFramePr>
        <p:xfrm>
          <a:off x="3124200" y="3429000"/>
          <a:ext cx="60198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3619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25373"/>
            <a:ext cx="9144000" cy="5334000"/>
          </a:xfrm>
        </p:spPr>
        <p:txBody>
          <a:bodyPr/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Background: DRAM Organization &amp; Operation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Characterization Methodology</a:t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Findings on DRAM Power Consumption</a:t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VAMPIRE: A Variation-Aware DRAM Power Model</a:t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b="1" dirty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18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37160"/>
            <a:ext cx="7924800" cy="429389"/>
          </a:xfrm>
          <a:prstGeom prst="rect">
            <a:avLst/>
          </a:prstGeom>
        </p:spPr>
        <p:txBody>
          <a:bodyPr vert="horz" lIns="45720" tIns="0" rIns="4572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cap="none" spc="-1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36871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US" dirty="0"/>
              <a:t>DRAM consumes </a:t>
            </a:r>
            <a:r>
              <a:rPr lang="en-US" dirty="0">
                <a:solidFill>
                  <a:srgbClr val="C00000"/>
                </a:solidFill>
                <a:latin typeface="Adobe Garamond Pro Bold" panose="02020702060506020403" pitchFamily="18" charset="0"/>
              </a:rPr>
              <a:t>up to half of total system power</a:t>
            </a:r>
            <a:r>
              <a:rPr lang="en-US" dirty="0">
                <a:solidFill>
                  <a:srgbClr val="C00000"/>
                </a:solidFill>
              </a:rPr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need to develop new low-power solutions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dirty="0"/>
              <a:t>State-of-the-art DRAM power models are based only on</a:t>
            </a:r>
            <a:br>
              <a:rPr lang="en-US" dirty="0"/>
            </a:br>
            <a:r>
              <a:rPr lang="en-US" dirty="0"/>
              <a:t>IDD values, and </a:t>
            </a:r>
            <a:r>
              <a:rPr lang="en-US" dirty="0">
                <a:solidFill>
                  <a:srgbClr val="C00000"/>
                </a:solidFill>
                <a:latin typeface="Adobe Garamond Pro Bold" panose="02020702060506020403" pitchFamily="18" charset="0"/>
              </a:rPr>
              <a:t>have a high error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dirty="0"/>
              <a:t>We make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four new observations</a:t>
            </a:r>
            <a:r>
              <a:rPr lang="en-US" dirty="0"/>
              <a:t> on DRAM power consumption using 50 real DRAM modules from three major vendors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Real DRAM modules often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consume less power</a:t>
            </a:r>
            <a:r>
              <a:rPr lang="en-US" dirty="0"/>
              <a:t> than IDD values state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Power consumption is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dependent on the data value</a:t>
            </a:r>
            <a:r>
              <a:rPr lang="en-US" dirty="0"/>
              <a:t> being read/written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Across banks and rows,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structural variation affects power</a:t>
            </a:r>
            <a:r>
              <a:rPr lang="en-US" dirty="0"/>
              <a:t> consumption</a:t>
            </a:r>
          </a:p>
          <a:p>
            <a:pPr lvl="1">
              <a:lnSpc>
                <a:spcPct val="90000"/>
              </a:lnSpc>
              <a:buClr>
                <a:srgbClr val="696969"/>
              </a:buClr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Newer DRAM modules save less power</a:t>
            </a:r>
            <a:r>
              <a:rPr lang="en-US" dirty="0"/>
              <a:t> than indicated in datasheets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dirty="0">
                <a:solidFill>
                  <a:schemeClr val="accent4"/>
                </a:solidFill>
                <a:latin typeface="Adobe Garamond Pro Bold" panose="02020702060506020403" pitchFamily="18" charset="0"/>
              </a:rPr>
              <a:t>VAMPIRE:</a:t>
            </a:r>
            <a:r>
              <a:rPr lang="en-US" dirty="0"/>
              <a:t> </a:t>
            </a:r>
            <a:r>
              <a:rPr lang="en-US" spc="-30" dirty="0"/>
              <a:t>a new DRAM power model built on our observations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Mean absolute percentage </a:t>
            </a:r>
            <a:r>
              <a:rPr lang="en-US" b="1" dirty="0">
                <a:solidFill>
                  <a:srgbClr val="00B050"/>
                </a:solidFill>
              </a:rPr>
              <a:t>error of only 6.8%</a:t>
            </a:r>
          </a:p>
          <a:p>
            <a:pPr lvl="1">
              <a:lnSpc>
                <a:spcPct val="90000"/>
              </a:lnSpc>
            </a:pPr>
            <a:r>
              <a:rPr lang="en-US" spc="-20" dirty="0"/>
              <a:t>Case study: dependency-aware data encoding </a:t>
            </a:r>
            <a:r>
              <a:rPr lang="en-US" b="1" spc="-20" dirty="0">
                <a:solidFill>
                  <a:srgbClr val="00B050"/>
                </a:solidFill>
              </a:rPr>
              <a:t>reduces DRAM power by 12%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19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070152"/>
            <a:ext cx="9144000" cy="4830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it-IT" sz="26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More information: </a:t>
            </a:r>
            <a:r>
              <a:rPr lang="it-IT" sz="2600" b="1" u="sng" dirty="0">
                <a:solidFill>
                  <a:schemeClr val="bg1"/>
                </a:solidFill>
                <a:latin typeface="Adobe Garamond Pro" panose="02020502060506020403" pitchFamily="18" charset="0"/>
              </a:rPr>
              <a:t>https://github.com/CMU-SAFARI/VAMPIRE</a:t>
            </a:r>
            <a:r>
              <a:rPr lang="it-IT" sz="26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9808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60" dirty="0"/>
              <a:t>DRAM Power Is Becoming a Major Design Concern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memory in computers</a:t>
            </a:r>
            <a:br>
              <a:rPr lang="en-US" dirty="0"/>
            </a:br>
            <a:r>
              <a:rPr lang="en-US" dirty="0"/>
              <a:t>consists of DRAM modules</a:t>
            </a:r>
          </a:p>
          <a:p>
            <a:pPr>
              <a:spcBef>
                <a:spcPts val="2400"/>
              </a:spcBef>
            </a:pPr>
            <a:r>
              <a:rPr lang="en-US" dirty="0"/>
              <a:t>DRAM consumes </a:t>
            </a:r>
            <a:r>
              <a:rPr lang="en-US" dirty="0">
                <a:solidFill>
                  <a:srgbClr val="C00000"/>
                </a:solidFill>
                <a:latin typeface="Adobe Garamond Pro Bold" panose="02020702060506020403" pitchFamily="18" charset="0"/>
              </a:rPr>
              <a:t>up to half</a:t>
            </a:r>
            <a:br>
              <a:rPr lang="en-US" dirty="0">
                <a:solidFill>
                  <a:srgbClr val="C00000"/>
                </a:solidFill>
                <a:latin typeface="Adobe Garamond Pro Bold" panose="02020702060506020403" pitchFamily="18" charset="0"/>
              </a:rPr>
            </a:br>
            <a:r>
              <a:rPr lang="en-US" dirty="0">
                <a:solidFill>
                  <a:srgbClr val="C00000"/>
                </a:solidFill>
                <a:latin typeface="Adobe Garamond Pro Bold" panose="02020702060506020403" pitchFamily="18" charset="0"/>
              </a:rPr>
              <a:t>of total system power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/>
              <a:t>State-of-the-art DRAM power models are not adequate</a:t>
            </a:r>
          </a:p>
          <a:p>
            <a:pPr lvl="1"/>
            <a:r>
              <a:rPr lang="en-US" dirty="0"/>
              <a:t>Based on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IDD values: </a:t>
            </a:r>
            <a:r>
              <a:rPr lang="en-US" dirty="0"/>
              <a:t>standard current measurements provided by vendors</a:t>
            </a:r>
          </a:p>
          <a:p>
            <a:pPr lvl="1"/>
            <a:r>
              <a:rPr lang="en-US" dirty="0"/>
              <a:t>Often have a </a:t>
            </a:r>
            <a:r>
              <a:rPr lang="en-US" b="1" dirty="0">
                <a:solidFill>
                  <a:srgbClr val="C00000"/>
                </a:solidFill>
              </a:rPr>
              <a:t>high mean absolute percentage error</a:t>
            </a:r>
          </a:p>
          <a:p>
            <a:pPr lvl="2"/>
            <a:r>
              <a:rPr lang="en-US" sz="2000" dirty="0"/>
              <a:t>32% for </a:t>
            </a:r>
            <a:r>
              <a:rPr lang="en-US" sz="2000" dirty="0" err="1"/>
              <a:t>DRAMPower</a:t>
            </a:r>
            <a:endParaRPr lang="en-US" sz="2000" dirty="0"/>
          </a:p>
          <a:p>
            <a:pPr lvl="2"/>
            <a:r>
              <a:rPr lang="en-US" sz="2000" dirty="0"/>
              <a:t>161% for Micron power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2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479227"/>
              </p:ext>
            </p:extLst>
          </p:nvPr>
        </p:nvGraphicFramePr>
        <p:xfrm>
          <a:off x="4953000" y="764509"/>
          <a:ext cx="4114800" cy="2283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4876800"/>
            <a:ext cx="9144000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600" b="1" dirty="0">
                <a:solidFill>
                  <a:srgbClr val="FFFF99"/>
                </a:solidFill>
                <a:latin typeface="Adobe Garamond Pro Bold" panose="02020702060506020403" pitchFamily="18" charset="0"/>
              </a:rPr>
              <a:t>OUR GOAL</a:t>
            </a:r>
          </a:p>
          <a:p>
            <a:pPr algn="ctr">
              <a:spcAft>
                <a:spcPts val="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Measure</a:t>
            </a: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and analyze the power used by real DRAM, and </a:t>
            </a: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build an accurate DRAM power model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3602543" y="1610405"/>
            <a:ext cx="2303323" cy="564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000" b="1" dirty="0">
                <a:latin typeface="+mn-lt"/>
              </a:rPr>
              <a:t>Fraction of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Total System Energy</a:t>
            </a:r>
          </a:p>
        </p:txBody>
      </p:sp>
    </p:spTree>
    <p:extLst>
      <p:ext uri="{BB962C8B-B14F-4D97-AF65-F5344CB8AC3E}">
        <p14:creationId xmlns:p14="http://schemas.microsoft.com/office/powerpoint/2010/main" val="3734878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2819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4000" spc="-100" dirty="0">
                <a:solidFill>
                  <a:srgbClr val="4F81BD">
                    <a:lumMod val="75000"/>
                  </a:srgbClr>
                </a:solidFill>
              </a:rPr>
              <a:t>What Your DRAM Power Models</a:t>
            </a:r>
            <a:br>
              <a:rPr lang="en-US" sz="4000" spc="-100" dirty="0">
                <a:solidFill>
                  <a:srgbClr val="4F81BD">
                    <a:lumMod val="75000"/>
                  </a:srgbClr>
                </a:solidFill>
              </a:rPr>
            </a:br>
            <a:r>
              <a:rPr lang="en-US" sz="4000" spc="-100" dirty="0">
                <a:solidFill>
                  <a:srgbClr val="4F81BD">
                    <a:lumMod val="75000"/>
                  </a:srgbClr>
                </a:solidFill>
              </a:rPr>
              <a:t>Are Not Telling You:</a:t>
            </a:r>
            <a:r>
              <a:rPr lang="en-US" spc="-100" dirty="0">
                <a:solidFill>
                  <a:srgbClr val="0070C0"/>
                </a:solidFill>
              </a:rPr>
              <a:t/>
            </a:r>
            <a:br>
              <a:rPr lang="en-US" spc="-100" dirty="0">
                <a:solidFill>
                  <a:srgbClr val="0070C0"/>
                </a:solidFill>
              </a:rPr>
            </a:br>
            <a:r>
              <a:rPr lang="en-US" b="0" spc="-120" dirty="0">
                <a:solidFill>
                  <a:srgbClr val="1F497D">
                    <a:lumMod val="60000"/>
                    <a:lumOff val="40000"/>
                  </a:srgbClr>
                </a:solidFill>
              </a:rPr>
              <a:t>Lessons from a Detailed Experimental Study</a:t>
            </a:r>
            <a:endParaRPr lang="en-US" sz="40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3429000"/>
          </a:xfrm>
        </p:spPr>
        <p:txBody>
          <a:bodyPr/>
          <a:lstStyle/>
          <a:p>
            <a:pPr lvl="0">
              <a:lnSpc>
                <a:spcPct val="110000"/>
              </a:lnSpc>
            </a:pPr>
            <a:r>
              <a:rPr lang="en-US" dirty="0">
                <a:solidFill>
                  <a:srgbClr val="404040"/>
                </a:solidFill>
              </a:rPr>
              <a:t>Saugata Ghose, </a:t>
            </a:r>
            <a:r>
              <a:rPr lang="en-US" b="0" dirty="0"/>
              <a:t>A. Giray Yağlıkçı, Raghav Gupta, Donghyuk Lee, </a:t>
            </a:r>
            <a:br>
              <a:rPr lang="en-US" b="0" dirty="0"/>
            </a:br>
            <a:r>
              <a:rPr lang="en-US" b="0" dirty="0"/>
              <a:t>Kais Kudrolli, William X. Liu, Hasan Hassan, Kevin K. Chang, </a:t>
            </a:r>
            <a:br>
              <a:rPr lang="en-US" b="0" dirty="0"/>
            </a:br>
            <a:r>
              <a:rPr lang="en-US" b="0" dirty="0"/>
              <a:t>Niladrish Chatterjee, Aditya Agrawal, Mike O’Connor, Onur Mutlu</a:t>
            </a:r>
          </a:p>
          <a:p>
            <a:pPr lvl="0"/>
            <a:endParaRPr lang="fa-IR" b="0" dirty="0"/>
          </a:p>
          <a:p>
            <a:pPr lvl="0"/>
            <a:endParaRPr lang="en-US" b="0" dirty="0"/>
          </a:p>
        </p:txBody>
      </p:sp>
      <p:sp>
        <p:nvSpPr>
          <p:cNvPr id="6" name="Rectangle 5"/>
          <p:cNvSpPr/>
          <p:nvPr/>
        </p:nvSpPr>
        <p:spPr>
          <a:xfrm>
            <a:off x="0" y="6070152"/>
            <a:ext cx="9144000" cy="4830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it-IT" sz="26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More information: </a:t>
            </a:r>
            <a:r>
              <a:rPr lang="it-IT" sz="2600" b="1" u="sng" dirty="0">
                <a:solidFill>
                  <a:schemeClr val="bg1"/>
                </a:solidFill>
                <a:latin typeface="Adobe Garamond Pro" panose="02020502060506020403" pitchFamily="18" charset="0"/>
              </a:rPr>
              <a:t>https://github.com/CMU-SAFARI/VAMPIRE</a:t>
            </a:r>
            <a:r>
              <a:rPr lang="it-IT" sz="26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38645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1252D094-1F6F-4D58-85D9-7DD94883DE43}" type="slidenum">
              <a:rPr lang="en-US" altLang="en-US" smtClean="0"/>
              <a:pPr/>
              <a:t>21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4118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 in the Paper…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characterization analysis</a:t>
            </a:r>
          </a:p>
          <a:p>
            <a:endParaRPr lang="en-US" dirty="0"/>
          </a:p>
          <a:p>
            <a:r>
              <a:rPr lang="en-US" dirty="0"/>
              <a:t>Application-level comparison to existing power models</a:t>
            </a:r>
          </a:p>
          <a:p>
            <a:endParaRPr lang="en-US" dirty="0"/>
          </a:p>
          <a:p>
            <a:r>
              <a:rPr lang="en-US" dirty="0"/>
              <a:t>Case study: dependency-aware data encoding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Paper available at </a:t>
            </a:r>
            <a:r>
              <a:rPr lang="en-US" dirty="0">
                <a:hlinkClick r:id="rId2"/>
              </a:rPr>
              <a:t>https://github.com/CMU-SAFARI/VAMPIRE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22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609600" y="3124200"/>
          <a:ext cx="7509997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0309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Models Leave a Lot to Be Desired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</a:t>
            </a:r>
            <a:r>
              <a:rPr lang="en-US" dirty="0" smtClean="0"/>
              <a:t>models </a:t>
            </a:r>
            <a:r>
              <a:rPr lang="en-US" dirty="0"/>
              <a:t>reliant on JEDEC-based </a:t>
            </a:r>
            <a:r>
              <a:rPr lang="en-US" dirty="0" smtClean="0"/>
              <a:t>IDD values</a:t>
            </a:r>
            <a:endParaRPr lang="en-US" dirty="0"/>
          </a:p>
          <a:p>
            <a:pPr lvl="1"/>
            <a:r>
              <a:rPr lang="en-US" dirty="0"/>
              <a:t>Micron power calculator</a:t>
            </a:r>
          </a:p>
          <a:p>
            <a:pPr lvl="1"/>
            <a:r>
              <a:rPr lang="en-US" dirty="0" err="1"/>
              <a:t>DRAMPower</a:t>
            </a:r>
            <a:endParaRPr lang="en-US" dirty="0"/>
          </a:p>
          <a:p>
            <a:pPr lvl="1"/>
            <a:r>
              <a:rPr lang="en-US" dirty="0"/>
              <a:t>gem5/GPGPU-Sim</a:t>
            </a:r>
          </a:p>
          <a:p>
            <a:endParaRPr lang="en-US" dirty="0"/>
          </a:p>
          <a:p>
            <a:r>
              <a:rPr lang="en-US" dirty="0"/>
              <a:t>Some rely on circuit-level models	</a:t>
            </a:r>
          </a:p>
          <a:p>
            <a:pPr lvl="1"/>
            <a:r>
              <a:rPr lang="en-US" dirty="0" err="1"/>
              <a:t>Vogelsang</a:t>
            </a:r>
            <a:r>
              <a:rPr lang="en-US" dirty="0"/>
              <a:t> model for memory scaling</a:t>
            </a:r>
          </a:p>
          <a:p>
            <a:pPr lvl="1"/>
            <a:r>
              <a:rPr lang="en-US" dirty="0"/>
              <a:t>CACTI</a:t>
            </a:r>
          </a:p>
          <a:p>
            <a:endParaRPr lang="en-US" dirty="0"/>
          </a:p>
          <a:p>
            <a:r>
              <a:rPr lang="en-US" dirty="0"/>
              <a:t>None are all that accurate</a:t>
            </a:r>
          </a:p>
          <a:p>
            <a:pPr lvl="1"/>
            <a:r>
              <a:rPr lang="en-US" dirty="0"/>
              <a:t>One value for each DRAM</a:t>
            </a:r>
          </a:p>
          <a:p>
            <a:pPr lvl="1"/>
            <a:r>
              <a:rPr lang="en-US" dirty="0"/>
              <a:t>Does not capture any inherent variation (e.g., data, structure)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23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30669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715079" y="1141410"/>
            <a:ext cx="3982228" cy="4828978"/>
            <a:chOff x="2715079" y="1141410"/>
            <a:chExt cx="3982228" cy="4828978"/>
          </a:xfrm>
        </p:grpSpPr>
        <p:cxnSp>
          <p:nvCxnSpPr>
            <p:cNvPr id="20" name="Elbow Connector 19"/>
            <p:cNvCxnSpPr>
              <a:stCxn id="5" idx="2"/>
              <a:endCxn id="9" idx="2"/>
            </p:cNvCxnSpPr>
            <p:nvPr/>
          </p:nvCxnSpPr>
          <p:spPr>
            <a:xfrm rot="5400000" flipH="1" flipV="1">
              <a:off x="4660299" y="3440025"/>
              <a:ext cx="91788" cy="3982227"/>
            </a:xfrm>
            <a:prstGeom prst="bentConnector3">
              <a:avLst>
                <a:gd name="adj1" fmla="val -249052"/>
              </a:avLst>
            </a:prstGeom>
            <a:ln w="34925" cap="rnd">
              <a:solidFill>
                <a:srgbClr val="1F4E79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542311" y="5717966"/>
              <a:ext cx="0" cy="103909"/>
            </a:xfrm>
            <a:prstGeom prst="line">
              <a:avLst/>
            </a:prstGeom>
            <a:ln w="34925" cap="rnd">
              <a:solidFill>
                <a:srgbClr val="1F4E79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362334" y="5821875"/>
              <a:ext cx="365760" cy="0"/>
            </a:xfrm>
            <a:prstGeom prst="line">
              <a:avLst/>
            </a:prstGeom>
            <a:ln w="34925" cap="rnd">
              <a:solidFill>
                <a:srgbClr val="1F4E79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449610" y="5901381"/>
              <a:ext cx="182880" cy="0"/>
            </a:xfrm>
            <a:prstGeom prst="line">
              <a:avLst/>
            </a:prstGeom>
            <a:ln w="34925" cap="rnd">
              <a:solidFill>
                <a:srgbClr val="1F4E79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495330" y="5970388"/>
              <a:ext cx="91440" cy="0"/>
            </a:xfrm>
            <a:prstGeom prst="line">
              <a:avLst/>
            </a:prstGeom>
            <a:ln w="34925" cap="rnd">
              <a:solidFill>
                <a:srgbClr val="1F4E79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riangle 26"/>
            <p:cNvSpPr/>
            <p:nvPr/>
          </p:nvSpPr>
          <p:spPr>
            <a:xfrm>
              <a:off x="4314305" y="1510742"/>
              <a:ext cx="365760" cy="274320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05862" y="1141410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VDD</a:t>
              </a:r>
            </a:p>
          </p:txBody>
        </p:sp>
        <p:cxnSp>
          <p:nvCxnSpPr>
            <p:cNvPr id="33" name="Elbow Connector 32"/>
            <p:cNvCxnSpPr>
              <a:stCxn id="27" idx="3"/>
              <a:endCxn id="5" idx="0"/>
            </p:cNvCxnSpPr>
            <p:nvPr/>
          </p:nvCxnSpPr>
          <p:spPr>
            <a:xfrm rot="5400000">
              <a:off x="2670364" y="1829779"/>
              <a:ext cx="1871538" cy="1782105"/>
            </a:xfrm>
            <a:prstGeom prst="bentConnector3">
              <a:avLst>
                <a:gd name="adj1" fmla="val 11187"/>
              </a:avLst>
            </a:prstGeom>
            <a:ln w="34925" cap="rnd">
              <a:solidFill>
                <a:schemeClr val="accent2">
                  <a:lumMod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>
              <a:stCxn id="27" idx="3"/>
              <a:endCxn id="9" idx="0"/>
            </p:cNvCxnSpPr>
            <p:nvPr/>
          </p:nvCxnSpPr>
          <p:spPr>
            <a:xfrm rot="16200000" flipH="1">
              <a:off x="4661477" y="1620770"/>
              <a:ext cx="1871538" cy="2200122"/>
            </a:xfrm>
            <a:prstGeom prst="bentConnector3">
              <a:avLst>
                <a:gd name="adj1" fmla="val 11187"/>
              </a:avLst>
            </a:prstGeom>
            <a:ln w="34925" cap="rnd">
              <a:solidFill>
                <a:schemeClr val="accent2">
                  <a:lumMod val="50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37165" y="2197175"/>
            <a:ext cx="3176763" cy="3279858"/>
            <a:chOff x="637165" y="2197175"/>
            <a:chExt cx="3176763" cy="3279858"/>
          </a:xfrm>
        </p:grpSpPr>
        <p:grpSp>
          <p:nvGrpSpPr>
            <p:cNvPr id="7" name="Group 6"/>
            <p:cNvGrpSpPr/>
            <p:nvPr/>
          </p:nvGrpSpPr>
          <p:grpSpPr>
            <a:xfrm>
              <a:off x="637165" y="2197175"/>
              <a:ext cx="3176763" cy="3279858"/>
              <a:chOff x="637165" y="2197175"/>
              <a:chExt cx="3176763" cy="327985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616231" y="3656600"/>
                <a:ext cx="2197697" cy="182043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b="1" dirty="0">
                    <a:solidFill>
                      <a:srgbClr val="0070C0"/>
                    </a:solidFill>
                  </a:rPr>
                  <a:t>FPGA</a:t>
                </a: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874810" y="4669380"/>
                <a:ext cx="1745920" cy="715865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1600"/>
                  </a:lnSpc>
                </a:pPr>
                <a:r>
                  <a:rPr lang="en-US" i="1" dirty="0" err="1"/>
                  <a:t>SoftMC</a:t>
                </a:r>
                <a:r>
                  <a:rPr lang="en-US" i="1" dirty="0"/>
                  <a:t> [1]</a:t>
                </a: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1874810" y="3985082"/>
                <a:ext cx="548640" cy="548640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1600"/>
                  </a:lnSpc>
                </a:pPr>
                <a:r>
                  <a:rPr lang="en-US" i="1"/>
                  <a:t>PCI-e IF</a:t>
                </a:r>
                <a:endParaRPr lang="en-US" i="1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37165" y="2197175"/>
                <a:ext cx="1058992" cy="10647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Host</a:t>
                </a:r>
                <a:br>
                  <a:rPr lang="en-US" dirty="0"/>
                </a:br>
                <a:r>
                  <a:rPr lang="en-US" dirty="0"/>
                  <a:t>PC</a:t>
                </a:r>
              </a:p>
            </p:txBody>
          </p:sp>
          <p:cxnSp>
            <p:nvCxnSpPr>
              <p:cNvPr id="61" name="Elbow Connector 60"/>
              <p:cNvCxnSpPr>
                <a:stCxn id="56" idx="2"/>
                <a:endCxn id="53" idx="1"/>
              </p:cNvCxnSpPr>
              <p:nvPr/>
            </p:nvCxnSpPr>
            <p:spPr>
              <a:xfrm rot="16200000" flipH="1">
                <a:off x="1021978" y="3406569"/>
                <a:ext cx="997515" cy="708149"/>
              </a:xfrm>
              <a:prstGeom prst="bentConnector2">
                <a:avLst/>
              </a:prstGeom>
              <a:ln w="34925" cap="rnd">
                <a:solidFill>
                  <a:schemeClr val="accent2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 rot="16200000">
              <a:off x="657006" y="3503048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2">
                      <a:lumMod val="50000"/>
                    </a:schemeClr>
                  </a:solidFill>
                </a:rPr>
                <a:t>PCI-e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We Measure Current?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Page </a:t>
            </a:r>
            <a:fld id="{13F32364-6BA0-48AA-B029-3ED2192016FC}" type="slidenum">
              <a:rPr lang="en-US" noProof="0" smtClean="0"/>
              <a:pPr lvl="0"/>
              <a:t>24</a:t>
            </a:fld>
            <a:r>
              <a:rPr lang="en-US" noProof="0" dirty="0" smtClean="0"/>
              <a:t> of 20</a:t>
            </a:r>
            <a:endParaRPr lang="en-US" noProof="0" dirty="0"/>
          </a:p>
        </p:txBody>
      </p:sp>
      <p:grpSp>
        <p:nvGrpSpPr>
          <p:cNvPr id="3" name="Group 2"/>
          <p:cNvGrpSpPr/>
          <p:nvPr/>
        </p:nvGrpSpPr>
        <p:grpSpPr>
          <a:xfrm>
            <a:off x="5011823" y="3656600"/>
            <a:ext cx="3370968" cy="1728645"/>
            <a:chOff x="5011823" y="3656600"/>
            <a:chExt cx="3370968" cy="1728645"/>
          </a:xfrm>
        </p:grpSpPr>
        <p:sp>
          <p:nvSpPr>
            <p:cNvPr id="9" name="Rectangle 8"/>
            <p:cNvSpPr/>
            <p:nvPr/>
          </p:nvSpPr>
          <p:spPr>
            <a:xfrm>
              <a:off x="5011823" y="3656600"/>
              <a:ext cx="3370968" cy="172864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DRAM Module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308520" y="4087080"/>
              <a:ext cx="2891898" cy="84283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>
                <a:lnSpc>
                  <a:spcPts val="1600"/>
                </a:lnSpc>
              </a:pPr>
              <a:endParaRPr lang="en-US" i="1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126146" y="4238838"/>
              <a:ext cx="2891898" cy="84283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>
                <a:lnSpc>
                  <a:spcPts val="1600"/>
                </a:lnSpc>
              </a:pPr>
              <a:r>
                <a:rPr lang="en-US" i="1" dirty="0"/>
                <a:t>Rank</a:t>
              </a:r>
            </a:p>
            <a:p>
              <a:pPr algn="ctr">
                <a:lnSpc>
                  <a:spcPts val="1600"/>
                </a:lnSpc>
              </a:pPr>
              <a:r>
                <a:rPr lang="en-US" i="1" dirty="0"/>
                <a:t>.  .  .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308520" y="4539115"/>
              <a:ext cx="743672" cy="468959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i="1" dirty="0"/>
                <a:t>Chip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084909" y="4539115"/>
              <a:ext cx="743672" cy="468959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i="1" dirty="0"/>
                <a:t>Chip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72251" y="5008074"/>
              <a:ext cx="0" cy="22535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488300" y="5008074"/>
              <a:ext cx="0" cy="22535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620729" y="4731254"/>
            <a:ext cx="3867572" cy="834832"/>
            <a:chOff x="3620729" y="4731254"/>
            <a:chExt cx="3867572" cy="83483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620729" y="5233428"/>
              <a:ext cx="3867572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778042" y="4731254"/>
              <a:ext cx="1283750" cy="834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i="1" dirty="0"/>
                <a:t>memory</a:t>
              </a:r>
            </a:p>
            <a:p>
              <a:pPr algn="ctr"/>
              <a:r>
                <a:rPr lang="en-US" sz="1400" b="1" i="1" dirty="0"/>
                <a:t>channel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696157" y="2427173"/>
            <a:ext cx="5935235" cy="506289"/>
            <a:chOff x="1696157" y="2427173"/>
            <a:chExt cx="5935235" cy="506289"/>
          </a:xfrm>
        </p:grpSpPr>
        <p:grpSp>
          <p:nvGrpSpPr>
            <p:cNvPr id="23" name="Group 22"/>
            <p:cNvGrpSpPr/>
            <p:nvPr/>
          </p:nvGrpSpPr>
          <p:grpSpPr>
            <a:xfrm>
              <a:off x="1696157" y="2427173"/>
              <a:ext cx="5195032" cy="506289"/>
              <a:chOff x="1696157" y="2427173"/>
              <a:chExt cx="5195032" cy="506289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626511" y="2528762"/>
                <a:ext cx="127957" cy="4047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696157" y="2427173"/>
                <a:ext cx="5195032" cy="506289"/>
                <a:chOff x="1696157" y="2427173"/>
                <a:chExt cx="5195032" cy="506289"/>
              </a:xfrm>
            </p:grpSpPr>
            <p:sp>
              <p:nvSpPr>
                <p:cNvPr id="41" name="Round Same Side Corner Rectangle 40"/>
                <p:cNvSpPr/>
                <p:nvPr/>
              </p:nvSpPr>
              <p:spPr>
                <a:xfrm rot="5400000">
                  <a:off x="6466340" y="2459796"/>
                  <a:ext cx="302697" cy="547000"/>
                </a:xfrm>
                <a:prstGeom prst="round2SameRect">
                  <a:avLst>
                    <a:gd name="adj1" fmla="val 31251"/>
                    <a:gd name="adj2" fmla="val 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2" name="Group 51"/>
                <p:cNvGrpSpPr/>
                <p:nvPr/>
              </p:nvGrpSpPr>
              <p:grpSpPr>
                <a:xfrm rot="5400000">
                  <a:off x="6494956" y="2651495"/>
                  <a:ext cx="404700" cy="159233"/>
                  <a:chOff x="6845472" y="2539369"/>
                  <a:chExt cx="955814" cy="229699"/>
                </a:xfrm>
              </p:grpSpPr>
              <p:sp>
                <p:nvSpPr>
                  <p:cNvPr id="46" name="Block Arc 45"/>
                  <p:cNvSpPr/>
                  <p:nvPr/>
                </p:nvSpPr>
                <p:spPr>
                  <a:xfrm>
                    <a:off x="6845472" y="2553437"/>
                    <a:ext cx="168081" cy="215631"/>
                  </a:xfrm>
                  <a:prstGeom prst="blockArc">
                    <a:avLst>
                      <a:gd name="adj1" fmla="val 10800000"/>
                      <a:gd name="adj2" fmla="val 21599512"/>
                      <a:gd name="adj3" fmla="val 6243"/>
                    </a:avLst>
                  </a:prstGeom>
                  <a:ln w="28575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" name="Block Arc 46"/>
                  <p:cNvSpPr/>
                  <p:nvPr/>
                </p:nvSpPr>
                <p:spPr>
                  <a:xfrm>
                    <a:off x="7000853" y="2550725"/>
                    <a:ext cx="168081" cy="215631"/>
                  </a:xfrm>
                  <a:prstGeom prst="blockArc">
                    <a:avLst>
                      <a:gd name="adj1" fmla="val 10800000"/>
                      <a:gd name="adj2" fmla="val 21452109"/>
                      <a:gd name="adj3" fmla="val 6203"/>
                    </a:avLst>
                  </a:prstGeom>
                  <a:ln w="28575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8" name="Block Arc 47"/>
                  <p:cNvSpPr/>
                  <p:nvPr/>
                </p:nvSpPr>
                <p:spPr>
                  <a:xfrm>
                    <a:off x="7161648" y="2545706"/>
                    <a:ext cx="168081" cy="215631"/>
                  </a:xfrm>
                  <a:prstGeom prst="blockArc">
                    <a:avLst>
                      <a:gd name="adj1" fmla="val 10800000"/>
                      <a:gd name="adj2" fmla="val 21599512"/>
                      <a:gd name="adj3" fmla="val 6243"/>
                    </a:avLst>
                  </a:prstGeom>
                  <a:ln w="28575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9" name="Block Arc 48"/>
                  <p:cNvSpPr/>
                  <p:nvPr/>
                </p:nvSpPr>
                <p:spPr>
                  <a:xfrm>
                    <a:off x="7317029" y="2542994"/>
                    <a:ext cx="168081" cy="215631"/>
                  </a:xfrm>
                  <a:prstGeom prst="blockArc">
                    <a:avLst>
                      <a:gd name="adj1" fmla="val 10800000"/>
                      <a:gd name="adj2" fmla="val 21452109"/>
                      <a:gd name="adj3" fmla="val 6203"/>
                    </a:avLst>
                  </a:prstGeom>
                  <a:ln w="28575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" name="Block Arc 49"/>
                  <p:cNvSpPr/>
                  <p:nvPr/>
                </p:nvSpPr>
                <p:spPr>
                  <a:xfrm>
                    <a:off x="7477824" y="2542081"/>
                    <a:ext cx="168081" cy="215631"/>
                  </a:xfrm>
                  <a:prstGeom prst="blockArc">
                    <a:avLst>
                      <a:gd name="adj1" fmla="val 10800000"/>
                      <a:gd name="adj2" fmla="val 21599512"/>
                      <a:gd name="adj3" fmla="val 6243"/>
                    </a:avLst>
                  </a:prstGeom>
                  <a:ln w="28575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" name="Block Arc 50"/>
                  <p:cNvSpPr/>
                  <p:nvPr/>
                </p:nvSpPr>
                <p:spPr>
                  <a:xfrm>
                    <a:off x="7633205" y="2539369"/>
                    <a:ext cx="168081" cy="215631"/>
                  </a:xfrm>
                  <a:prstGeom prst="blockArc">
                    <a:avLst>
                      <a:gd name="adj1" fmla="val 10800000"/>
                      <a:gd name="adj2" fmla="val 21452109"/>
                      <a:gd name="adj3" fmla="val 6203"/>
                    </a:avLst>
                  </a:prstGeom>
                  <a:ln w="28575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58" name="Straight Connector 57"/>
                <p:cNvCxnSpPr>
                  <a:stCxn id="41" idx="1"/>
                  <a:endCxn id="56" idx="3"/>
                </p:cNvCxnSpPr>
                <p:nvPr/>
              </p:nvCxnSpPr>
              <p:spPr>
                <a:xfrm flipH="1" flipV="1">
                  <a:off x="1696157" y="2729531"/>
                  <a:ext cx="4648032" cy="3766"/>
                </a:xfrm>
                <a:prstGeom prst="line">
                  <a:avLst/>
                </a:prstGeom>
                <a:ln w="34925" cap="rnd">
                  <a:solidFill>
                    <a:schemeClr val="tx2">
                      <a:lumMod val="50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extBox 58"/>
                <p:cNvSpPr txBox="1"/>
                <p:nvPr/>
              </p:nvSpPr>
              <p:spPr>
                <a:xfrm>
                  <a:off x="3707508" y="2427173"/>
                  <a:ext cx="5838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>
                      <a:solidFill>
                        <a:schemeClr val="accent1">
                          <a:lumMod val="50000"/>
                        </a:schemeClr>
                      </a:solidFill>
                    </a:rPr>
                    <a:t>USB</a:t>
                  </a:r>
                </a:p>
              </p:txBody>
            </p:sp>
          </p:grpSp>
        </p:grpSp>
        <p:sp>
          <p:nvSpPr>
            <p:cNvPr id="42" name="TextBox 41"/>
            <p:cNvSpPr txBox="1"/>
            <p:nvPr/>
          </p:nvSpPr>
          <p:spPr>
            <a:xfrm>
              <a:off x="6891189" y="2525940"/>
              <a:ext cx="740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Probe</a:t>
              </a:r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2523449" y="3985082"/>
            <a:ext cx="1097280" cy="54864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i="1" dirty="0" err="1"/>
              <a:t>Cmd</a:t>
            </a:r>
            <a:r>
              <a:rPr lang="en-US" i="1" dirty="0"/>
              <a:t> Buffer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616231" y="6234501"/>
            <a:ext cx="7088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 Light"/>
              </a:rPr>
              <a:t>Hassan et al. “</a:t>
            </a:r>
            <a:r>
              <a:rPr lang="en-US" sz="1600" dirty="0" err="1">
                <a:latin typeface="Helvetica Neue Light"/>
              </a:rPr>
              <a:t>SoftMC</a:t>
            </a:r>
            <a:r>
              <a:rPr lang="en-US" sz="1600" dirty="0">
                <a:latin typeface="Helvetica Neue Light"/>
              </a:rPr>
              <a:t>:  A Flexible and Practical Open-Source Infrastructure </a:t>
            </a:r>
            <a:br>
              <a:rPr lang="en-US" sz="1600" dirty="0">
                <a:latin typeface="Helvetica Neue Light"/>
              </a:rPr>
            </a:br>
            <a:r>
              <a:rPr lang="en-US" sz="1600" dirty="0">
                <a:latin typeface="Helvetica Neue Light"/>
              </a:rPr>
              <a:t>for Enabling Experimental DRAM Studies,” HPCA, 2017.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293751" y="621567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Light"/>
              </a:rPr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3254254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Foundation of Current Power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Just how bad are current models?</a:t>
            </a:r>
          </a:p>
          <a:p>
            <a:endParaRPr lang="en-US" smtClean="0"/>
          </a:p>
          <a:p>
            <a:r>
              <a:rPr lang="en-US" smtClean="0"/>
              <a:t>JEDEC defines a set of IDD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Page </a:t>
            </a:r>
            <a:fld id="{13F32364-6BA0-48AA-B029-3ED2192016FC}" type="slidenum">
              <a:rPr lang="en-US" noProof="0" smtClean="0"/>
              <a:pPr lvl="0"/>
              <a:t>25</a:t>
            </a:fld>
            <a:r>
              <a:rPr lang="en-US" noProof="0" dirty="0" smtClean="0"/>
              <a:t> of 20</a:t>
            </a:r>
            <a:endParaRPr lang="en-US" noProof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04800" y="2286000"/>
          <a:ext cx="8534401" cy="3469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03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784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956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Helvetica Neue Light"/>
                        </a:rPr>
                        <a:t>IDD0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4"/>
                          </a:solidFill>
                          <a:latin typeface="Helvetica Neue Light"/>
                        </a:rPr>
                        <a:t>Activation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Helvetica Neue Light"/>
                        </a:rPr>
                        <a:t>and </a:t>
                      </a:r>
                      <a:r>
                        <a:rPr lang="en-US" dirty="0" err="1">
                          <a:solidFill>
                            <a:schemeClr val="accent4"/>
                          </a:solidFill>
                          <a:latin typeface="Helvetica Neue Light"/>
                        </a:rPr>
                        <a:t>Precharge</a:t>
                      </a:r>
                      <a:endParaRPr lang="en-US" dirty="0">
                        <a:solidFill>
                          <a:schemeClr val="accent4"/>
                        </a:solidFill>
                        <a:latin typeface="Helvetica Neue 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Helvetica Neue Light"/>
                        </a:rPr>
                        <a:t>IDD1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 Light"/>
                        </a:rPr>
                        <a:t>Activation </a:t>
                      </a:r>
                      <a:r>
                        <a:rPr lang="mr-IN" dirty="0">
                          <a:latin typeface="Helvetica Neue Light"/>
                        </a:rPr>
                        <a:t>–</a:t>
                      </a:r>
                      <a:r>
                        <a:rPr lang="en-US" dirty="0">
                          <a:latin typeface="Helvetica Neue Light"/>
                        </a:rPr>
                        <a:t> </a:t>
                      </a:r>
                      <a:r>
                        <a:rPr lang="en-US" dirty="0">
                          <a:solidFill>
                            <a:srgbClr val="004DD6"/>
                          </a:solidFill>
                          <a:latin typeface="Helvetica Neue Light"/>
                          <a:ea typeface="Arial" charset="0"/>
                          <a:cs typeface="Arial" charset="0"/>
                        </a:rPr>
                        <a:t>1</a:t>
                      </a:r>
                      <a:r>
                        <a:rPr lang="en-US" dirty="0">
                          <a:solidFill>
                            <a:srgbClr val="004DD6"/>
                          </a:solidFill>
                          <a:latin typeface="Helvetica Neue Light"/>
                        </a:rPr>
                        <a:t> Column Read </a:t>
                      </a:r>
                      <a:r>
                        <a:rPr lang="mr-IN" dirty="0">
                          <a:latin typeface="Helvetica Neue Light"/>
                        </a:rPr>
                        <a:t>–</a:t>
                      </a:r>
                      <a:r>
                        <a:rPr lang="en-US" dirty="0">
                          <a:latin typeface="Helvetica Neue Light"/>
                        </a:rPr>
                        <a:t> </a:t>
                      </a:r>
                      <a:r>
                        <a:rPr lang="en-US" dirty="0" err="1">
                          <a:latin typeface="Helvetica Neue Light"/>
                        </a:rPr>
                        <a:t>Precharge</a:t>
                      </a:r>
                      <a:r>
                        <a:rPr lang="en-US" dirty="0">
                          <a:latin typeface="Helvetica Neue Light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Helvetica Neue Light"/>
                        </a:rPr>
                        <a:t>IDD2N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elvetica Neue Light"/>
                        </a:rPr>
                        <a:t>Precharge</a:t>
                      </a:r>
                      <a:r>
                        <a:rPr lang="en-US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elvetica Neue Light"/>
                        </a:rPr>
                        <a:t> Standby</a:t>
                      </a:r>
                      <a:r>
                        <a:rPr lang="en-US" b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elvetica Neue Light"/>
                        </a:rPr>
                        <a:t> </a:t>
                      </a:r>
                      <a:r>
                        <a:rPr lang="en-US" baseline="0" dirty="0">
                          <a:latin typeface="Helvetica Neue Light"/>
                        </a:rPr>
                        <a:t>(all banks are </a:t>
                      </a:r>
                      <a:r>
                        <a:rPr lang="en-US" b="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elvetica Neue Light"/>
                        </a:rPr>
                        <a:t>precharged</a:t>
                      </a:r>
                      <a:r>
                        <a:rPr lang="en-US" b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elvetica Neue Light"/>
                        </a:rPr>
                        <a:t>/closed</a:t>
                      </a:r>
                      <a:r>
                        <a:rPr lang="en-US" baseline="0" dirty="0">
                          <a:latin typeface="Helvetica Neue Light"/>
                        </a:rPr>
                        <a:t>)</a:t>
                      </a:r>
                      <a:endParaRPr lang="en-US" dirty="0">
                        <a:latin typeface="Helvetica Neue 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Helvetica Neue Light"/>
                        </a:rPr>
                        <a:t>✔ </a:t>
                      </a:r>
                      <a:r>
                        <a:rPr lang="en-US" sz="1400" dirty="0" err="1">
                          <a:latin typeface="Helvetica Neue Light"/>
                        </a:rPr>
                        <a:t>clk</a:t>
                      </a:r>
                      <a:r>
                        <a:rPr lang="en-US" sz="1400" baseline="0" dirty="0">
                          <a:latin typeface="Helvetica Neue Light"/>
                        </a:rPr>
                        <a:t> enabled</a:t>
                      </a:r>
                      <a:endParaRPr lang="en-US" sz="1400" dirty="0">
                        <a:latin typeface="Helvetica Neue Ligh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Helvetica Neue Light"/>
                        </a:rPr>
                        <a:t>IDD3N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 Neue Light"/>
                        </a:rPr>
                        <a:t>Active Standby</a:t>
                      </a:r>
                      <a:r>
                        <a:rPr lang="en-US" dirty="0">
                          <a:latin typeface="Helvetica Neue Light"/>
                        </a:rPr>
                        <a:t> (all banks are </a:t>
                      </a: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 Neue Light"/>
                        </a:rPr>
                        <a:t>active/opened</a:t>
                      </a:r>
                      <a:r>
                        <a:rPr lang="en-US" dirty="0">
                          <a:latin typeface="Helvetica Neue Light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Helvetica Neue Light"/>
                        </a:rPr>
                        <a:t>✔ </a:t>
                      </a:r>
                      <a:r>
                        <a:rPr lang="en-US" sz="1400" dirty="0" err="1">
                          <a:latin typeface="Helvetica Neue Light"/>
                        </a:rPr>
                        <a:t>clk</a:t>
                      </a:r>
                      <a:r>
                        <a:rPr lang="en-US" sz="1400" dirty="0">
                          <a:latin typeface="Helvetica Neue Light"/>
                        </a:rPr>
                        <a:t> enabled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Helvetica Neue Light"/>
                        </a:rPr>
                        <a:t>IDD2P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elvetica Neue Light"/>
                        </a:rPr>
                        <a:t>Precharge</a:t>
                      </a:r>
                      <a:r>
                        <a:rPr lang="en-US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elvetica Neue Light"/>
                        </a:rPr>
                        <a:t> Power-Down </a:t>
                      </a:r>
                      <a:r>
                        <a:rPr lang="en-US" baseline="0" dirty="0">
                          <a:latin typeface="Helvetica Neue Light"/>
                        </a:rPr>
                        <a:t>(all banks are </a:t>
                      </a:r>
                      <a:r>
                        <a:rPr lang="en-US" b="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elvetica Neue Light"/>
                        </a:rPr>
                        <a:t>precharged</a:t>
                      </a:r>
                      <a:r>
                        <a:rPr lang="en-US" b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elvetica Neue Light"/>
                        </a:rPr>
                        <a:t>/closed</a:t>
                      </a:r>
                      <a:r>
                        <a:rPr lang="en-US" baseline="0" dirty="0">
                          <a:latin typeface="Helvetica Neue Light"/>
                        </a:rPr>
                        <a:t>)</a:t>
                      </a:r>
                      <a:endParaRPr lang="en-US" dirty="0">
                        <a:latin typeface="Helvetica Neue 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 Neue Light"/>
                        </a:rPr>
                        <a:t>✘</a:t>
                      </a:r>
                      <a:r>
                        <a:rPr lang="en-US" sz="1400" dirty="0" err="1">
                          <a:latin typeface="Helvetica Neue Light"/>
                        </a:rPr>
                        <a:t>clk</a:t>
                      </a:r>
                      <a:r>
                        <a:rPr lang="en-US" sz="1400" dirty="0">
                          <a:latin typeface="Helvetica Neue Light"/>
                        </a:rPr>
                        <a:t> disabled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Helvetica Neue Light"/>
                        </a:rPr>
                        <a:t>IDD3P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 Neue Light"/>
                        </a:rPr>
                        <a:t>Active Power-Down </a:t>
                      </a:r>
                      <a:r>
                        <a:rPr lang="en-US" dirty="0">
                          <a:latin typeface="Helvetica Neue Light"/>
                        </a:rPr>
                        <a:t>(all banks are </a:t>
                      </a: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 Neue Light"/>
                        </a:rPr>
                        <a:t>active/opened</a:t>
                      </a:r>
                      <a:r>
                        <a:rPr lang="en-US" dirty="0">
                          <a:latin typeface="Helvetica Neue Light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Helvetica Neue Light"/>
                        </a:rPr>
                        <a:t>✘</a:t>
                      </a:r>
                      <a:r>
                        <a:rPr lang="en-US" sz="1400" dirty="0" err="1">
                          <a:latin typeface="Helvetica Neue Light"/>
                        </a:rPr>
                        <a:t>clk</a:t>
                      </a:r>
                      <a:r>
                        <a:rPr lang="en-US" sz="1400" dirty="0">
                          <a:latin typeface="Helvetica Neue Light"/>
                        </a:rPr>
                        <a:t> disabled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Helvetica Neue Light"/>
                        </a:rPr>
                        <a:t>IDD4R/W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 Light"/>
                        </a:rPr>
                        <a:t>Burst mode </a:t>
                      </a:r>
                      <a:r>
                        <a:rPr lang="en-US" dirty="0">
                          <a:solidFill>
                            <a:srgbClr val="FF4136"/>
                          </a:solidFill>
                          <a:latin typeface="Helvetica Neue Light"/>
                        </a:rPr>
                        <a:t>Read/Write</a:t>
                      </a:r>
                      <a:r>
                        <a:rPr lang="en-US" dirty="0">
                          <a:latin typeface="Helvetica Neue Light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Helvetica Neue Light"/>
                        </a:rPr>
                        <a:t>IDD5B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 Light"/>
                        </a:rPr>
                        <a:t>Burst mode </a:t>
                      </a:r>
                      <a:r>
                        <a:rPr lang="en-US" dirty="0">
                          <a:solidFill>
                            <a:srgbClr val="00B050"/>
                          </a:solidFill>
                          <a:latin typeface="Helvetica Neue Light"/>
                        </a:rPr>
                        <a:t>Refresh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Helvetica Neue Light"/>
                        </a:rPr>
                        <a:t>IDD7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 Light"/>
                        </a:rPr>
                        <a:t>Activate </a:t>
                      </a:r>
                      <a:r>
                        <a:rPr lang="mr-IN" dirty="0">
                          <a:latin typeface="Helvetica Neue Light"/>
                        </a:rPr>
                        <a:t>–</a:t>
                      </a:r>
                      <a:r>
                        <a:rPr lang="en-US" dirty="0">
                          <a:latin typeface="Helvetica Neue Light"/>
                        </a:rPr>
                        <a:t> Column Read w/ Auto </a:t>
                      </a:r>
                      <a:r>
                        <a:rPr lang="en-US" dirty="0" err="1">
                          <a:latin typeface="Helvetica Neue Light"/>
                        </a:rPr>
                        <a:t>Precharge</a:t>
                      </a:r>
                      <a:endParaRPr lang="en-US" dirty="0">
                        <a:latin typeface="Helvetica Neue 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767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So Bad About That?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JEDEC defined IDD measurement loops cover:</a:t>
            </a:r>
          </a:p>
          <a:p>
            <a:pPr lvl="1"/>
            <a:r>
              <a:rPr lang="en-US" smtClean="0"/>
              <a:t>Average power consumption of all banks</a:t>
            </a:r>
          </a:p>
          <a:p>
            <a:pPr lvl="2"/>
            <a:r>
              <a:rPr lang="en-US" smtClean="0"/>
              <a:t>missing variation across banks</a:t>
            </a:r>
          </a:p>
          <a:p>
            <a:pPr lvl="1"/>
            <a:r>
              <a:rPr lang="en-US" smtClean="0"/>
              <a:t>Average power consumption of only two rows: 00 and F0</a:t>
            </a:r>
          </a:p>
          <a:p>
            <a:pPr lvl="2"/>
            <a:r>
              <a:rPr lang="en-US" smtClean="0"/>
              <a:t>missing variation across rows in a subarray</a:t>
            </a:r>
          </a:p>
          <a:p>
            <a:pPr lvl="2"/>
            <a:r>
              <a:rPr lang="en-US" smtClean="0"/>
              <a:t>missing variation across subarrays</a:t>
            </a:r>
          </a:p>
          <a:p>
            <a:pPr lvl="1"/>
            <a:r>
              <a:rPr lang="en-US" smtClean="0"/>
              <a:t>Average power consumption of only two data patterns: 00 and 33</a:t>
            </a:r>
          </a:p>
          <a:p>
            <a:pPr lvl="2"/>
            <a:r>
              <a:rPr lang="en-US" smtClean="0"/>
              <a:t>missing effect of number of ones/zeros in data</a:t>
            </a:r>
          </a:p>
          <a:p>
            <a:pPr lvl="2"/>
            <a:r>
              <a:rPr lang="en-US" smtClean="0"/>
              <a:t>missing effect of toggling bits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Page </a:t>
            </a:r>
            <a:fld id="{13F32364-6BA0-48AA-B029-3ED2192016FC}" type="slidenum">
              <a:rPr lang="en-US" noProof="0" smtClean="0"/>
              <a:pPr lvl="0"/>
              <a:t>26</a:t>
            </a:fld>
            <a:r>
              <a:rPr lang="en-US" noProof="0" dirty="0" smtClean="0"/>
              <a:t> of 20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66120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B40DAA-3EFA-7340-84D7-D4F0BACE1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IDD0: Activation and </a:t>
            </a:r>
            <a:r>
              <a:rPr lang="en-US" dirty="0" err="1"/>
              <a:t>Precharge</a:t>
            </a:r>
            <a:r>
              <a:rPr lang="en-US" dirty="0"/>
              <a:t>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BB9AAB5-D0D8-A34E-A9E3-48E4459242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27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5A8E4F1-9C40-EA4B-ACC7-7A5A958D52B0}"/>
              </a:ext>
            </a:extLst>
          </p:cNvPr>
          <p:cNvGrpSpPr>
            <a:grpSpLocks noChangeAspect="1"/>
          </p:cNvGrpSpPr>
          <p:nvPr/>
        </p:nvGrpSpPr>
        <p:grpSpPr>
          <a:xfrm>
            <a:off x="168296" y="2734808"/>
            <a:ext cx="8899504" cy="3474720"/>
            <a:chOff x="381000" y="2734808"/>
            <a:chExt cx="8686800" cy="339167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E587211-5EB5-3B49-BB2A-367CB6346D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1782" r="8154" b="19329"/>
            <a:stretch/>
          </p:blipFill>
          <p:spPr>
            <a:xfrm>
              <a:off x="5301509" y="2743200"/>
              <a:ext cx="3766291" cy="338328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061A68D6-490D-B449-9BA9-4E07C58BC2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65" t="28294" r="7974" b="28373"/>
            <a:stretch/>
          </p:blipFill>
          <p:spPr>
            <a:xfrm>
              <a:off x="381000" y="2734808"/>
              <a:ext cx="4944794" cy="338328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977DEEE1-DE40-6E47-8EB4-E20B07BA746E}"/>
              </a:ext>
            </a:extLst>
          </p:cNvPr>
          <p:cNvGrpSpPr/>
          <p:nvPr/>
        </p:nvGrpSpPr>
        <p:grpSpPr>
          <a:xfrm>
            <a:off x="228600" y="1066800"/>
            <a:ext cx="5790133" cy="875759"/>
            <a:chOff x="609600" y="1398573"/>
            <a:chExt cx="5790133" cy="875759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1B322749-0A71-4245-BB85-184B7003C2F0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" y="1905000"/>
              <a:ext cx="54864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4C6BE36-073E-F941-BCE9-89E2D4728CD4}"/>
                </a:ext>
              </a:extLst>
            </p:cNvPr>
            <p:cNvSpPr txBox="1"/>
            <p:nvPr/>
          </p:nvSpPr>
          <p:spPr>
            <a:xfrm>
              <a:off x="5779050" y="190500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45F998B-1DCB-B848-9030-3ED27B9290B9}"/>
                </a:ext>
              </a:extLst>
            </p:cNvPr>
            <p:cNvSpPr txBox="1"/>
            <p:nvPr/>
          </p:nvSpPr>
          <p:spPr>
            <a:xfrm>
              <a:off x="609600" y="1511055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ACT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CF4F65C-AA4D-B242-A7A9-9C50956A06C3}"/>
                </a:ext>
              </a:extLst>
            </p:cNvPr>
            <p:cNvSpPr txBox="1"/>
            <p:nvPr/>
          </p:nvSpPr>
          <p:spPr>
            <a:xfrm>
              <a:off x="2438400" y="1511055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9185F84-8042-9A40-9E9E-D901A0B79DF1}"/>
                </a:ext>
              </a:extLst>
            </p:cNvPr>
            <p:cNvSpPr txBox="1"/>
            <p:nvPr/>
          </p:nvSpPr>
          <p:spPr>
            <a:xfrm>
              <a:off x="3633693" y="1511055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ACT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DC9FF3E8-80E2-1449-9643-4EB0F33050B2}"/>
                </a:ext>
              </a:extLst>
            </p:cNvPr>
            <p:cNvCxnSpPr>
              <a:stCxn id="13" idx="3"/>
              <a:endCxn id="14" idx="1"/>
            </p:cNvCxnSpPr>
            <p:nvPr/>
          </p:nvCxnSpPr>
          <p:spPr>
            <a:xfrm>
              <a:off x="1255931" y="1695721"/>
              <a:ext cx="1182469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4B63C77-2CC8-204E-854F-B676348DD55C}"/>
                </a:ext>
              </a:extLst>
            </p:cNvPr>
            <p:cNvSpPr txBox="1"/>
            <p:nvPr/>
          </p:nvSpPr>
          <p:spPr>
            <a:xfrm>
              <a:off x="1485527" y="1398573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tRAS</a:t>
              </a:r>
              <a:endParaRPr lang="en-US" dirty="0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75582149-1FAE-4445-B57B-1972129CCC20}"/>
                </a:ext>
              </a:extLst>
            </p:cNvPr>
            <p:cNvCxnSpPr>
              <a:cxnSpLocks/>
              <a:stCxn id="14" idx="3"/>
              <a:endCxn id="15" idx="1"/>
            </p:cNvCxnSpPr>
            <p:nvPr/>
          </p:nvCxnSpPr>
          <p:spPr>
            <a:xfrm>
              <a:off x="3097555" y="1695721"/>
              <a:ext cx="536138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78A5D0E-6700-2748-A97A-D5D1E2FC54D8}"/>
                </a:ext>
              </a:extLst>
            </p:cNvPr>
            <p:cNvSpPr txBox="1"/>
            <p:nvPr/>
          </p:nvSpPr>
          <p:spPr>
            <a:xfrm>
              <a:off x="3124200" y="1398573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tRP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990CBB37-5A53-6740-B565-1FAAB8444C25}"/>
                </a:ext>
              </a:extLst>
            </p:cNvPr>
            <p:cNvSpPr txBox="1"/>
            <p:nvPr/>
          </p:nvSpPr>
          <p:spPr>
            <a:xfrm>
              <a:off x="5430237" y="1511055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PRE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27915C6E-30CD-C744-B051-E02729167390}"/>
                </a:ext>
              </a:extLst>
            </p:cNvPr>
            <p:cNvCxnSpPr>
              <a:endCxn id="25" idx="1"/>
            </p:cNvCxnSpPr>
            <p:nvPr/>
          </p:nvCxnSpPr>
          <p:spPr>
            <a:xfrm>
              <a:off x="4247768" y="1695721"/>
              <a:ext cx="1182469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B0DD39D-3FCA-1140-96E3-F45E6BB1E077}"/>
                </a:ext>
              </a:extLst>
            </p:cNvPr>
            <p:cNvSpPr txBox="1"/>
            <p:nvPr/>
          </p:nvSpPr>
          <p:spPr>
            <a:xfrm>
              <a:off x="4477364" y="1398573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tRAS</a:t>
              </a:r>
              <a:endParaRPr lang="en-US" dirty="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E3BFDB95-190D-4144-993C-9A6B95F27695}"/>
              </a:ext>
            </a:extLst>
          </p:cNvPr>
          <p:cNvSpPr/>
          <p:nvPr/>
        </p:nvSpPr>
        <p:spPr>
          <a:xfrm>
            <a:off x="6019800" y="800744"/>
            <a:ext cx="1371600" cy="1409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DRAM Array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78B66E9-E551-734A-91BC-2332A5EE555F}"/>
              </a:ext>
            </a:extLst>
          </p:cNvPr>
          <p:cNvSpPr/>
          <p:nvPr/>
        </p:nvSpPr>
        <p:spPr>
          <a:xfrm>
            <a:off x="6019800" y="2260626"/>
            <a:ext cx="1371600" cy="295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Row Buffer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29B5E5A-7874-4246-8AA4-E0EF51F3491F}"/>
              </a:ext>
            </a:extLst>
          </p:cNvPr>
          <p:cNvSpPr txBox="1"/>
          <p:nvPr/>
        </p:nvSpPr>
        <p:spPr>
          <a:xfrm>
            <a:off x="7354251" y="194255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103A693-58EB-404B-9217-E3289BA73C0F}"/>
              </a:ext>
            </a:extLst>
          </p:cNvPr>
          <p:cNvSpPr txBox="1"/>
          <p:nvPr/>
        </p:nvSpPr>
        <p:spPr>
          <a:xfrm>
            <a:off x="7350532" y="115870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0xF0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828A645-87DA-4A4D-8282-A49BD7BA6538}"/>
              </a:ext>
            </a:extLst>
          </p:cNvPr>
          <p:cNvSpPr/>
          <p:nvPr/>
        </p:nvSpPr>
        <p:spPr>
          <a:xfrm>
            <a:off x="6021137" y="1275425"/>
            <a:ext cx="1371600" cy="1640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71E8BAE-1F63-5C45-BF05-DCCCAAEA84FB}"/>
              </a:ext>
            </a:extLst>
          </p:cNvPr>
          <p:cNvSpPr/>
          <p:nvPr/>
        </p:nvSpPr>
        <p:spPr>
          <a:xfrm>
            <a:off x="6019800" y="2044325"/>
            <a:ext cx="1371600" cy="1640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1CA8CEE8-A4BF-764D-855F-48DC68178993}"/>
              </a:ext>
            </a:extLst>
          </p:cNvPr>
          <p:cNvCxnSpPr>
            <a:stCxn id="32" idx="3"/>
          </p:cNvCxnSpPr>
          <p:nvPr/>
        </p:nvCxnSpPr>
        <p:spPr>
          <a:xfrm>
            <a:off x="8039054" y="2127225"/>
            <a:ext cx="0" cy="4292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D7487556-B9C5-B747-AB0D-3D64FFD0F07C}"/>
              </a:ext>
            </a:extLst>
          </p:cNvPr>
          <p:cNvCxnSpPr/>
          <p:nvPr/>
        </p:nvCxnSpPr>
        <p:spPr>
          <a:xfrm>
            <a:off x="8229600" y="2126371"/>
            <a:ext cx="0" cy="429263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F55E9574-7DAD-2141-AA8A-FF1EE704501B}"/>
              </a:ext>
            </a:extLst>
          </p:cNvPr>
          <p:cNvCxnSpPr>
            <a:cxnSpLocks/>
          </p:cNvCxnSpPr>
          <p:nvPr/>
        </p:nvCxnSpPr>
        <p:spPr>
          <a:xfrm>
            <a:off x="8420054" y="1363948"/>
            <a:ext cx="0" cy="11992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5FB8BBA1-557B-2149-BE75-5C197ABE9784}"/>
              </a:ext>
            </a:extLst>
          </p:cNvPr>
          <p:cNvCxnSpPr>
            <a:cxnSpLocks/>
          </p:cNvCxnSpPr>
          <p:nvPr/>
        </p:nvCxnSpPr>
        <p:spPr>
          <a:xfrm>
            <a:off x="8610600" y="1343374"/>
            <a:ext cx="0" cy="121894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516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B40DAA-3EFA-7340-84D7-D4F0BACE1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IDD1: Activation, Read, and </a:t>
            </a:r>
            <a:r>
              <a:rPr lang="en-US" dirty="0" err="1"/>
              <a:t>Precharge</a:t>
            </a:r>
            <a:r>
              <a:rPr lang="en-US" dirty="0"/>
              <a:t>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BB9AAB5-D0D8-A34E-A9E3-48E4459242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28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5A8E4F1-9C40-EA4B-ACC7-7A5A958D52B0}"/>
              </a:ext>
            </a:extLst>
          </p:cNvPr>
          <p:cNvGrpSpPr>
            <a:grpSpLocks noChangeAspect="1"/>
          </p:cNvGrpSpPr>
          <p:nvPr/>
        </p:nvGrpSpPr>
        <p:grpSpPr>
          <a:xfrm>
            <a:off x="230378" y="2748257"/>
            <a:ext cx="8913622" cy="3478867"/>
            <a:chOff x="588619" y="2747935"/>
            <a:chExt cx="8700580" cy="339571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E587211-5EB5-3B49-BB2A-367CB6346D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30" t="22368" r="6419" b="20863"/>
            <a:stretch/>
          </p:blipFill>
          <p:spPr>
            <a:xfrm>
              <a:off x="5348860" y="2751983"/>
              <a:ext cx="3940339" cy="339167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061A68D6-490D-B449-9BA9-4E07C58BC2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9" t="28822" r="5758" b="27210"/>
            <a:stretch/>
          </p:blipFill>
          <p:spPr>
            <a:xfrm>
              <a:off x="588619" y="2747935"/>
              <a:ext cx="4947025" cy="3391670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78B66E9-E551-734A-91BC-2332A5EE555F}"/>
              </a:ext>
            </a:extLst>
          </p:cNvPr>
          <p:cNvSpPr/>
          <p:nvPr/>
        </p:nvSpPr>
        <p:spPr>
          <a:xfrm>
            <a:off x="6021828" y="1945281"/>
            <a:ext cx="1371600" cy="295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Row Buffer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182667C4-E4A2-EE43-998A-80F9C9CD6988}"/>
              </a:ext>
            </a:extLst>
          </p:cNvPr>
          <p:cNvGrpSpPr/>
          <p:nvPr/>
        </p:nvGrpSpPr>
        <p:grpSpPr>
          <a:xfrm>
            <a:off x="6019800" y="724544"/>
            <a:ext cx="2028359" cy="1114741"/>
            <a:chOff x="6019800" y="724544"/>
            <a:chExt cx="2028359" cy="148525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E3BFDB95-190D-4144-993C-9A6B95F27695}"/>
                </a:ext>
              </a:extLst>
            </p:cNvPr>
            <p:cNvSpPr/>
            <p:nvPr/>
          </p:nvSpPr>
          <p:spPr>
            <a:xfrm>
              <a:off x="6019800" y="724544"/>
              <a:ext cx="1371600" cy="1409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DRAM Array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229B5E5A-7874-4246-8AA4-E0EF51F3491F}"/>
                </a:ext>
              </a:extLst>
            </p:cNvPr>
            <p:cNvSpPr txBox="1"/>
            <p:nvPr/>
          </p:nvSpPr>
          <p:spPr>
            <a:xfrm>
              <a:off x="7354251" y="184046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103A693-58EB-404B-9217-E3289BA73C0F}"/>
                </a:ext>
              </a:extLst>
            </p:cNvPr>
            <p:cNvSpPr txBox="1"/>
            <p:nvPr/>
          </p:nvSpPr>
          <p:spPr>
            <a:xfrm>
              <a:off x="7350532" y="1078468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0xF0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6828A645-87DA-4A4D-8282-A49BD7BA6538}"/>
                </a:ext>
              </a:extLst>
            </p:cNvPr>
            <p:cNvSpPr/>
            <p:nvPr/>
          </p:nvSpPr>
          <p:spPr>
            <a:xfrm>
              <a:off x="6021137" y="1219200"/>
              <a:ext cx="1371600" cy="16409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971E8BAE-1F63-5C45-BF05-DCCCAAEA84FB}"/>
                </a:ext>
              </a:extLst>
            </p:cNvPr>
            <p:cNvSpPr/>
            <p:nvPr/>
          </p:nvSpPr>
          <p:spPr>
            <a:xfrm>
              <a:off x="6019800" y="1969508"/>
              <a:ext cx="1371600" cy="1640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1CA8CEE8-A4BF-764D-855F-48DC68178993}"/>
              </a:ext>
            </a:extLst>
          </p:cNvPr>
          <p:cNvCxnSpPr>
            <a:cxnSpLocks/>
          </p:cNvCxnSpPr>
          <p:nvPr/>
        </p:nvCxnSpPr>
        <p:spPr>
          <a:xfrm>
            <a:off x="8001000" y="1742936"/>
            <a:ext cx="0" cy="4292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D7487556-B9C5-B747-AB0D-3D64FFD0F07C}"/>
              </a:ext>
            </a:extLst>
          </p:cNvPr>
          <p:cNvCxnSpPr/>
          <p:nvPr/>
        </p:nvCxnSpPr>
        <p:spPr>
          <a:xfrm>
            <a:off x="8458200" y="1741545"/>
            <a:ext cx="0" cy="429263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F55E9574-7DAD-2141-AA8A-FF1EE704501B}"/>
              </a:ext>
            </a:extLst>
          </p:cNvPr>
          <p:cNvCxnSpPr>
            <a:cxnSpLocks/>
          </p:cNvCxnSpPr>
          <p:nvPr/>
        </p:nvCxnSpPr>
        <p:spPr>
          <a:xfrm>
            <a:off x="8686800" y="1010320"/>
            <a:ext cx="0" cy="11992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5FB8BBA1-557B-2149-BE75-5C197ABE9784}"/>
              </a:ext>
            </a:extLst>
          </p:cNvPr>
          <p:cNvCxnSpPr>
            <a:cxnSpLocks/>
          </p:cNvCxnSpPr>
          <p:nvPr/>
        </p:nvCxnSpPr>
        <p:spPr>
          <a:xfrm>
            <a:off x="9067800" y="990600"/>
            <a:ext cx="0" cy="121894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80CCB774-D105-0D4F-9AA4-BE76F9D325C2}"/>
              </a:ext>
            </a:extLst>
          </p:cNvPr>
          <p:cNvGrpSpPr/>
          <p:nvPr/>
        </p:nvGrpSpPr>
        <p:grpSpPr>
          <a:xfrm>
            <a:off x="228600" y="990600"/>
            <a:ext cx="5649883" cy="1295400"/>
            <a:chOff x="228600" y="990600"/>
            <a:chExt cx="5649883" cy="129540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1B322749-0A71-4245-BB85-184B7003C2F0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" y="1905000"/>
              <a:ext cx="54864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4C6BE36-073E-F941-BCE9-89E2D4728CD4}"/>
                </a:ext>
              </a:extLst>
            </p:cNvPr>
            <p:cNvSpPr txBox="1"/>
            <p:nvPr/>
          </p:nvSpPr>
          <p:spPr>
            <a:xfrm>
              <a:off x="5257800" y="1916668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45F998B-1DCB-B848-9030-3ED27B9290B9}"/>
                </a:ext>
              </a:extLst>
            </p:cNvPr>
            <p:cNvSpPr txBox="1"/>
            <p:nvPr/>
          </p:nvSpPr>
          <p:spPr>
            <a:xfrm>
              <a:off x="228600" y="1179282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ACT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CF4F65C-AA4D-B242-A7A9-9C50956A06C3}"/>
                </a:ext>
              </a:extLst>
            </p:cNvPr>
            <p:cNvSpPr txBox="1"/>
            <p:nvPr/>
          </p:nvSpPr>
          <p:spPr>
            <a:xfrm>
              <a:off x="2707915" y="1171786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PRE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9185F84-8042-9A40-9E9E-D901A0B79DF1}"/>
                </a:ext>
              </a:extLst>
            </p:cNvPr>
            <p:cNvSpPr txBox="1"/>
            <p:nvPr/>
          </p:nvSpPr>
          <p:spPr>
            <a:xfrm>
              <a:off x="4072558" y="1179282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ACT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DC9FF3E8-80E2-1449-9643-4EB0F33050B2}"/>
                </a:ext>
              </a:extLst>
            </p:cNvPr>
            <p:cNvCxnSpPr>
              <a:cxnSpLocks/>
              <a:stCxn id="13" idx="3"/>
              <a:endCxn id="36" idx="1"/>
            </p:cNvCxnSpPr>
            <p:nvPr/>
          </p:nvCxnSpPr>
          <p:spPr>
            <a:xfrm flipV="1">
              <a:off x="887755" y="1357471"/>
              <a:ext cx="788200" cy="6477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4B63C77-2CC8-204E-854F-B676348DD55C}"/>
                </a:ext>
              </a:extLst>
            </p:cNvPr>
            <p:cNvSpPr txBox="1"/>
            <p:nvPr/>
          </p:nvSpPr>
          <p:spPr>
            <a:xfrm>
              <a:off x="914400" y="990600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tRCD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75582149-1FAE-4445-B57B-1972129CCC20}"/>
                </a:ext>
              </a:extLst>
            </p:cNvPr>
            <p:cNvCxnSpPr>
              <a:cxnSpLocks/>
              <a:stCxn id="14" idx="3"/>
              <a:endCxn id="15" idx="1"/>
            </p:cNvCxnSpPr>
            <p:nvPr/>
          </p:nvCxnSpPr>
          <p:spPr>
            <a:xfrm>
              <a:off x="3367070" y="1356452"/>
              <a:ext cx="705488" cy="7496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78A5D0E-6700-2748-A97A-D5D1E2FC54D8}"/>
                </a:ext>
              </a:extLst>
            </p:cNvPr>
            <p:cNvSpPr txBox="1"/>
            <p:nvPr/>
          </p:nvSpPr>
          <p:spPr>
            <a:xfrm>
              <a:off x="3441208" y="990600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tRP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91F4883B-2CCF-754E-AE7B-274DA24D2E91}"/>
                </a:ext>
              </a:extLst>
            </p:cNvPr>
            <p:cNvSpPr txBox="1"/>
            <p:nvPr/>
          </p:nvSpPr>
          <p:spPr>
            <a:xfrm>
              <a:off x="1675955" y="1172805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RD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11B63F1C-27C6-BB4D-95A8-E948FE859583}"/>
                </a:ext>
              </a:extLst>
            </p:cNvPr>
            <p:cNvSpPr txBox="1"/>
            <p:nvPr/>
          </p:nvSpPr>
          <p:spPr>
            <a:xfrm>
              <a:off x="1391926" y="1535668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tRAS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5E4913A8-25DA-8C4F-BF28-5FE93FBB7084}"/>
                </a:ext>
              </a:extLst>
            </p:cNvPr>
            <p:cNvCxnSpPr>
              <a:cxnSpLocks/>
            </p:cNvCxnSpPr>
            <p:nvPr/>
          </p:nvCxnSpPr>
          <p:spPr>
            <a:xfrm>
              <a:off x="874931" y="1509879"/>
              <a:ext cx="1826301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B8EBE6DF-1531-E042-8168-99A0BBCE2464}"/>
              </a:ext>
            </a:extLst>
          </p:cNvPr>
          <p:cNvCxnSpPr>
            <a:cxnSpLocks/>
          </p:cNvCxnSpPr>
          <p:nvPr/>
        </p:nvCxnSpPr>
        <p:spPr>
          <a:xfrm>
            <a:off x="8153400" y="1991001"/>
            <a:ext cx="0" cy="5997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DEEB5AD4-600A-8240-B416-92C2D2BB59C2}"/>
              </a:ext>
            </a:extLst>
          </p:cNvPr>
          <p:cNvCxnSpPr>
            <a:cxnSpLocks/>
          </p:cNvCxnSpPr>
          <p:nvPr/>
        </p:nvCxnSpPr>
        <p:spPr>
          <a:xfrm>
            <a:off x="8839200" y="1994908"/>
            <a:ext cx="0" cy="5958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B40DAA-3EFA-7340-84D7-D4F0BACE1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IDD2N: </a:t>
            </a:r>
            <a:r>
              <a:rPr lang="en-US" dirty="0" err="1"/>
              <a:t>Precharged</a:t>
            </a:r>
            <a:r>
              <a:rPr lang="en-US" dirty="0"/>
              <a:t> Standby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BB9AAB5-D0D8-A34E-A9E3-48E4459242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29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5A8E4F1-9C40-EA4B-ACC7-7A5A958D52B0}"/>
              </a:ext>
            </a:extLst>
          </p:cNvPr>
          <p:cNvGrpSpPr>
            <a:grpSpLocks noChangeAspect="1"/>
          </p:cNvGrpSpPr>
          <p:nvPr/>
        </p:nvGrpSpPr>
        <p:grpSpPr>
          <a:xfrm>
            <a:off x="82181" y="3057203"/>
            <a:ext cx="8979638" cy="3495997"/>
            <a:chOff x="524180" y="2751983"/>
            <a:chExt cx="8765017" cy="341243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E587211-5EB5-3B49-BB2A-367CB6346D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8" t="21665" r="6045" b="19125"/>
            <a:stretch/>
          </p:blipFill>
          <p:spPr>
            <a:xfrm>
              <a:off x="5395057" y="2772750"/>
              <a:ext cx="3894140" cy="339167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061A68D6-490D-B449-9BA9-4E07C58BC2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77" t="28364" r="8221" b="27777"/>
            <a:stretch/>
          </p:blipFill>
          <p:spPr>
            <a:xfrm>
              <a:off x="524180" y="2751983"/>
              <a:ext cx="4917920" cy="339167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B3435762-457C-8848-9EF3-D857ACEC101D}"/>
              </a:ext>
            </a:extLst>
          </p:cNvPr>
          <p:cNvGrpSpPr/>
          <p:nvPr/>
        </p:nvGrpSpPr>
        <p:grpSpPr>
          <a:xfrm>
            <a:off x="683772" y="1069121"/>
            <a:ext cx="1373628" cy="1516599"/>
            <a:chOff x="683772" y="934331"/>
            <a:chExt cx="1373628" cy="151659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978B66E9-E551-734A-91BC-2332A5EE555F}"/>
                </a:ext>
              </a:extLst>
            </p:cNvPr>
            <p:cNvSpPr/>
            <p:nvPr/>
          </p:nvSpPr>
          <p:spPr>
            <a:xfrm>
              <a:off x="685800" y="2155068"/>
              <a:ext cx="1371600" cy="295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Row Buffer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E3BFDB95-190D-4144-993C-9A6B95F27695}"/>
                </a:ext>
              </a:extLst>
            </p:cNvPr>
            <p:cNvSpPr/>
            <p:nvPr/>
          </p:nvSpPr>
          <p:spPr>
            <a:xfrm>
              <a:off x="683772" y="934331"/>
              <a:ext cx="1371600" cy="1057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DRAM Array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F12F4EC-8D52-8741-B2B6-606E1182E804}"/>
              </a:ext>
            </a:extLst>
          </p:cNvPr>
          <p:cNvCxnSpPr>
            <a:cxnSpLocks/>
          </p:cNvCxnSpPr>
          <p:nvPr/>
        </p:nvCxnSpPr>
        <p:spPr>
          <a:xfrm>
            <a:off x="3472758" y="1597896"/>
            <a:ext cx="1937442" cy="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7F62394-4A8C-A842-8C49-421BCA193313}"/>
              </a:ext>
            </a:extLst>
          </p:cNvPr>
          <p:cNvSpPr txBox="1"/>
          <p:nvPr/>
        </p:nvSpPr>
        <p:spPr>
          <a:xfrm>
            <a:off x="911704" y="74444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Bank 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CFE2A0BC-CF83-6840-97E2-98AF750E41F2}"/>
              </a:ext>
            </a:extLst>
          </p:cNvPr>
          <p:cNvSpPr txBox="1"/>
          <p:nvPr/>
        </p:nvSpPr>
        <p:spPr>
          <a:xfrm>
            <a:off x="2380192" y="74444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Bank 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5F4D5189-EB09-DC4E-B87B-5FC207BB752F}"/>
              </a:ext>
            </a:extLst>
          </p:cNvPr>
          <p:cNvSpPr txBox="1"/>
          <p:nvPr/>
        </p:nvSpPr>
        <p:spPr>
          <a:xfrm>
            <a:off x="5180932" y="74444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Bank 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4A3663C-19B0-244B-B722-C46A5D1727BD}"/>
              </a:ext>
            </a:extLst>
          </p:cNvPr>
          <p:cNvSpPr txBox="1"/>
          <p:nvPr/>
        </p:nvSpPr>
        <p:spPr>
          <a:xfrm>
            <a:off x="6468164" y="1069121"/>
            <a:ext cx="2608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 </a:t>
            </a:r>
            <a:r>
              <a:rPr lang="en-US" dirty="0" err="1"/>
              <a:t>Precharge</a:t>
            </a:r>
            <a:r>
              <a:rPr lang="en-US" dirty="0"/>
              <a:t> All Banks</a:t>
            </a:r>
            <a:br>
              <a:rPr lang="en-US" dirty="0"/>
            </a:br>
            <a:r>
              <a:rPr lang="en-US" dirty="0"/>
              <a:t>     (Close Row Buffers)</a:t>
            </a:r>
          </a:p>
          <a:p>
            <a:endParaRPr lang="en-US" dirty="0"/>
          </a:p>
          <a:p>
            <a:r>
              <a:rPr lang="en-US" dirty="0"/>
              <a:t>(2) Wait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4141D2FF-7BF3-824F-A7CF-5141897E2F97}"/>
              </a:ext>
            </a:extLst>
          </p:cNvPr>
          <p:cNvGrpSpPr/>
          <p:nvPr/>
        </p:nvGrpSpPr>
        <p:grpSpPr>
          <a:xfrm>
            <a:off x="2176155" y="1069121"/>
            <a:ext cx="1373628" cy="1516599"/>
            <a:chOff x="683772" y="934331"/>
            <a:chExt cx="1373628" cy="1516599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FF1D0A0C-1528-184E-AF0D-98D1049C7500}"/>
                </a:ext>
              </a:extLst>
            </p:cNvPr>
            <p:cNvSpPr/>
            <p:nvPr/>
          </p:nvSpPr>
          <p:spPr>
            <a:xfrm>
              <a:off x="685800" y="2155068"/>
              <a:ext cx="1371600" cy="295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Row Buffer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19049053-5CCA-FF4C-8B1C-D829293F9027}"/>
                </a:ext>
              </a:extLst>
            </p:cNvPr>
            <p:cNvSpPr/>
            <p:nvPr/>
          </p:nvSpPr>
          <p:spPr>
            <a:xfrm>
              <a:off x="683772" y="934331"/>
              <a:ext cx="1371600" cy="1057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DRAM Array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6731A27D-FE27-ED43-9FDE-190D038C4E94}"/>
              </a:ext>
            </a:extLst>
          </p:cNvPr>
          <p:cNvGrpSpPr/>
          <p:nvPr/>
        </p:nvGrpSpPr>
        <p:grpSpPr>
          <a:xfrm>
            <a:off x="4945523" y="1069121"/>
            <a:ext cx="1373628" cy="1516599"/>
            <a:chOff x="683772" y="934331"/>
            <a:chExt cx="1373628" cy="1516599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5D447CF5-64A3-7C44-A143-C0C1EE4304B8}"/>
                </a:ext>
              </a:extLst>
            </p:cNvPr>
            <p:cNvSpPr/>
            <p:nvPr/>
          </p:nvSpPr>
          <p:spPr>
            <a:xfrm>
              <a:off x="685800" y="2155068"/>
              <a:ext cx="1371600" cy="295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Row Buffer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08E510DD-552A-6147-80C3-FE06910E1184}"/>
                </a:ext>
              </a:extLst>
            </p:cNvPr>
            <p:cNvSpPr/>
            <p:nvPr/>
          </p:nvSpPr>
          <p:spPr>
            <a:xfrm>
              <a:off x="683772" y="934331"/>
              <a:ext cx="1371600" cy="1057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DRAM Array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12873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25373"/>
            <a:ext cx="9144000" cy="5334000"/>
          </a:xfrm>
        </p:spPr>
        <p:txBody>
          <a:bodyPr/>
          <a:lstStyle/>
          <a:p>
            <a:r>
              <a:rPr lang="en-US" sz="3200" b="1" dirty="0"/>
              <a:t>Background: DRAM Organization &amp; Operation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Characterization Methodology</a:t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Findings on DRAM Power Consumption</a:t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VAMPIRE: A Variation-Aware DRAM Power Model</a:t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3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37160"/>
            <a:ext cx="7924800" cy="429389"/>
          </a:xfrm>
          <a:prstGeom prst="rect">
            <a:avLst/>
          </a:prstGeom>
        </p:spPr>
        <p:txBody>
          <a:bodyPr vert="horz" lIns="45720" tIns="0" rIns="4572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cap="none" spc="-1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034655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B40DAA-3EFA-7340-84D7-D4F0BACE1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IDD3N: Active Standby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BB9AAB5-D0D8-A34E-A9E3-48E4459242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30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5A8E4F1-9C40-EA4B-ACC7-7A5A958D52B0}"/>
              </a:ext>
            </a:extLst>
          </p:cNvPr>
          <p:cNvGrpSpPr>
            <a:grpSpLocks noChangeAspect="1"/>
          </p:cNvGrpSpPr>
          <p:nvPr/>
        </p:nvGrpSpPr>
        <p:grpSpPr>
          <a:xfrm>
            <a:off x="103041" y="3078480"/>
            <a:ext cx="8937919" cy="3474720"/>
            <a:chOff x="525356" y="2690955"/>
            <a:chExt cx="8724297" cy="33916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E587211-5EB5-3B49-BB2A-367CB6346D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7" t="21665" r="6045" b="21318"/>
            <a:stretch/>
          </p:blipFill>
          <p:spPr>
            <a:xfrm>
              <a:off x="5306357" y="2690955"/>
              <a:ext cx="3943296" cy="339167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061A68D6-490D-B449-9BA9-4E07C58BC2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90" t="28364" r="8222" b="27777"/>
            <a:stretch/>
          </p:blipFill>
          <p:spPr>
            <a:xfrm>
              <a:off x="525356" y="2690955"/>
              <a:ext cx="4791627" cy="339167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B3435762-457C-8848-9EF3-D857ACEC101D}"/>
              </a:ext>
            </a:extLst>
          </p:cNvPr>
          <p:cNvGrpSpPr/>
          <p:nvPr/>
        </p:nvGrpSpPr>
        <p:grpSpPr>
          <a:xfrm>
            <a:off x="683772" y="1069121"/>
            <a:ext cx="1373628" cy="1516599"/>
            <a:chOff x="683772" y="934331"/>
            <a:chExt cx="1373628" cy="151659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978B66E9-E551-734A-91BC-2332A5EE555F}"/>
                </a:ext>
              </a:extLst>
            </p:cNvPr>
            <p:cNvSpPr/>
            <p:nvPr/>
          </p:nvSpPr>
          <p:spPr>
            <a:xfrm>
              <a:off x="685800" y="2155068"/>
              <a:ext cx="1371600" cy="29586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Row Buffer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E3BFDB95-190D-4144-993C-9A6B95F27695}"/>
                </a:ext>
              </a:extLst>
            </p:cNvPr>
            <p:cNvSpPr/>
            <p:nvPr/>
          </p:nvSpPr>
          <p:spPr>
            <a:xfrm>
              <a:off x="683772" y="934331"/>
              <a:ext cx="1371600" cy="1057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DRAM Array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971E8BAE-1F63-5C45-BF05-DCCCAAEA84FB}"/>
                </a:ext>
              </a:extLst>
            </p:cNvPr>
            <p:cNvSpPr/>
            <p:nvPr/>
          </p:nvSpPr>
          <p:spPr>
            <a:xfrm>
              <a:off x="683772" y="1524000"/>
              <a:ext cx="1371600" cy="2434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30A2ECAC-FCF5-5C40-91F0-B61A8889392B}"/>
                </a:ext>
              </a:extLst>
            </p:cNvPr>
            <p:cNvCxnSpPr/>
            <p:nvPr/>
          </p:nvCxnSpPr>
          <p:spPr>
            <a:xfrm>
              <a:off x="1363110" y="1596052"/>
              <a:ext cx="2028" cy="640080"/>
            </a:xfrm>
            <a:prstGeom prst="line">
              <a:avLst/>
            </a:prstGeom>
            <a:ln w="76200">
              <a:solidFill>
                <a:srgbClr val="962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9DED67F4-945F-7B40-AE8A-9CBB313995F0}"/>
                </a:ext>
              </a:extLst>
            </p:cNvPr>
            <p:cNvCxnSpPr/>
            <p:nvPr/>
          </p:nvCxnSpPr>
          <p:spPr>
            <a:xfrm>
              <a:off x="1733148" y="1596052"/>
              <a:ext cx="2028" cy="640080"/>
            </a:xfrm>
            <a:prstGeom prst="line">
              <a:avLst/>
            </a:prstGeom>
            <a:ln w="76200">
              <a:solidFill>
                <a:srgbClr val="962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A9175B0F-B7B2-354B-9D80-A451E4D724FA}"/>
                </a:ext>
              </a:extLst>
            </p:cNvPr>
            <p:cNvCxnSpPr/>
            <p:nvPr/>
          </p:nvCxnSpPr>
          <p:spPr>
            <a:xfrm>
              <a:off x="993072" y="1596052"/>
              <a:ext cx="2028" cy="640080"/>
            </a:xfrm>
            <a:prstGeom prst="line">
              <a:avLst/>
            </a:prstGeom>
            <a:ln w="76200">
              <a:solidFill>
                <a:srgbClr val="962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F12F4EC-8D52-8741-B2B6-606E1182E804}"/>
              </a:ext>
            </a:extLst>
          </p:cNvPr>
          <p:cNvCxnSpPr>
            <a:cxnSpLocks/>
          </p:cNvCxnSpPr>
          <p:nvPr/>
        </p:nvCxnSpPr>
        <p:spPr>
          <a:xfrm>
            <a:off x="3472758" y="1597896"/>
            <a:ext cx="1937442" cy="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E23C9FA1-7730-5E4A-ABD7-7C747CCA0710}"/>
              </a:ext>
            </a:extLst>
          </p:cNvPr>
          <p:cNvGrpSpPr/>
          <p:nvPr/>
        </p:nvGrpSpPr>
        <p:grpSpPr>
          <a:xfrm>
            <a:off x="2145798" y="1074201"/>
            <a:ext cx="1373628" cy="1516599"/>
            <a:chOff x="683772" y="934331"/>
            <a:chExt cx="1373628" cy="1516599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FA57CEFA-7D72-1349-8087-6C61AD9E6023}"/>
                </a:ext>
              </a:extLst>
            </p:cNvPr>
            <p:cNvSpPr/>
            <p:nvPr/>
          </p:nvSpPr>
          <p:spPr>
            <a:xfrm>
              <a:off x="685800" y="2155068"/>
              <a:ext cx="1371600" cy="29586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Row Buffer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C7D2D045-A2A8-B840-B232-C43B7EDCC547}"/>
                </a:ext>
              </a:extLst>
            </p:cNvPr>
            <p:cNvSpPr/>
            <p:nvPr/>
          </p:nvSpPr>
          <p:spPr>
            <a:xfrm>
              <a:off x="683772" y="934331"/>
              <a:ext cx="1371600" cy="1057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DRAM Array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4A73F3C7-D92F-1542-BE0E-C320221D4C32}"/>
                </a:ext>
              </a:extLst>
            </p:cNvPr>
            <p:cNvSpPr/>
            <p:nvPr/>
          </p:nvSpPr>
          <p:spPr>
            <a:xfrm>
              <a:off x="683772" y="1524000"/>
              <a:ext cx="1371600" cy="2434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C41A06F0-06B6-EF42-BD5E-9F18210D616C}"/>
                </a:ext>
              </a:extLst>
            </p:cNvPr>
            <p:cNvCxnSpPr/>
            <p:nvPr/>
          </p:nvCxnSpPr>
          <p:spPr>
            <a:xfrm>
              <a:off x="1363110" y="1596052"/>
              <a:ext cx="2028" cy="640080"/>
            </a:xfrm>
            <a:prstGeom prst="line">
              <a:avLst/>
            </a:prstGeom>
            <a:ln w="76200">
              <a:solidFill>
                <a:srgbClr val="962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6D39B4C8-D7EC-D947-8B5D-9783DBB50EFB}"/>
                </a:ext>
              </a:extLst>
            </p:cNvPr>
            <p:cNvCxnSpPr/>
            <p:nvPr/>
          </p:nvCxnSpPr>
          <p:spPr>
            <a:xfrm>
              <a:off x="1733148" y="1596052"/>
              <a:ext cx="2028" cy="640080"/>
            </a:xfrm>
            <a:prstGeom prst="line">
              <a:avLst/>
            </a:prstGeom>
            <a:ln w="76200">
              <a:solidFill>
                <a:srgbClr val="962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BCE504A9-371F-BC48-BC7E-7039044CACDE}"/>
                </a:ext>
              </a:extLst>
            </p:cNvPr>
            <p:cNvCxnSpPr/>
            <p:nvPr/>
          </p:nvCxnSpPr>
          <p:spPr>
            <a:xfrm>
              <a:off x="993072" y="1596052"/>
              <a:ext cx="2028" cy="640080"/>
            </a:xfrm>
            <a:prstGeom prst="line">
              <a:avLst/>
            </a:prstGeom>
            <a:ln w="76200">
              <a:solidFill>
                <a:srgbClr val="962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A1678B06-5F8D-FB46-9B7C-B71146CBA8A3}"/>
              </a:ext>
            </a:extLst>
          </p:cNvPr>
          <p:cNvGrpSpPr/>
          <p:nvPr/>
        </p:nvGrpSpPr>
        <p:grpSpPr>
          <a:xfrm>
            <a:off x="4953000" y="1071354"/>
            <a:ext cx="1373628" cy="1516599"/>
            <a:chOff x="683772" y="934331"/>
            <a:chExt cx="1373628" cy="1516599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02AB0616-DD28-124D-9050-23A40B394875}"/>
                </a:ext>
              </a:extLst>
            </p:cNvPr>
            <p:cNvSpPr/>
            <p:nvPr/>
          </p:nvSpPr>
          <p:spPr>
            <a:xfrm>
              <a:off x="685800" y="2155068"/>
              <a:ext cx="1371600" cy="29586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Row Buffer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EE85C2F9-1F06-3E43-8080-E40CC1BD70A9}"/>
                </a:ext>
              </a:extLst>
            </p:cNvPr>
            <p:cNvSpPr/>
            <p:nvPr/>
          </p:nvSpPr>
          <p:spPr>
            <a:xfrm>
              <a:off x="683772" y="934331"/>
              <a:ext cx="1371600" cy="1057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DRAM Array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B1FDFB55-D337-8646-8B8D-14E719FE44C1}"/>
                </a:ext>
              </a:extLst>
            </p:cNvPr>
            <p:cNvSpPr/>
            <p:nvPr/>
          </p:nvSpPr>
          <p:spPr>
            <a:xfrm>
              <a:off x="683772" y="1524000"/>
              <a:ext cx="1371600" cy="2434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1B17C9B6-187A-0648-8917-4B43725EC89B}"/>
                </a:ext>
              </a:extLst>
            </p:cNvPr>
            <p:cNvCxnSpPr/>
            <p:nvPr/>
          </p:nvCxnSpPr>
          <p:spPr>
            <a:xfrm>
              <a:off x="1363110" y="1596052"/>
              <a:ext cx="2028" cy="640080"/>
            </a:xfrm>
            <a:prstGeom prst="line">
              <a:avLst/>
            </a:prstGeom>
            <a:ln w="76200">
              <a:solidFill>
                <a:srgbClr val="962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AA7435E6-3CCC-0643-9343-A476D685395C}"/>
                </a:ext>
              </a:extLst>
            </p:cNvPr>
            <p:cNvCxnSpPr/>
            <p:nvPr/>
          </p:nvCxnSpPr>
          <p:spPr>
            <a:xfrm>
              <a:off x="1733148" y="1596052"/>
              <a:ext cx="2028" cy="640080"/>
            </a:xfrm>
            <a:prstGeom prst="line">
              <a:avLst/>
            </a:prstGeom>
            <a:ln w="76200">
              <a:solidFill>
                <a:srgbClr val="962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4A58E33C-E266-304B-804A-819B9DCE1D49}"/>
                </a:ext>
              </a:extLst>
            </p:cNvPr>
            <p:cNvCxnSpPr/>
            <p:nvPr/>
          </p:nvCxnSpPr>
          <p:spPr>
            <a:xfrm>
              <a:off x="993072" y="1596052"/>
              <a:ext cx="2028" cy="640080"/>
            </a:xfrm>
            <a:prstGeom prst="line">
              <a:avLst/>
            </a:prstGeom>
            <a:ln w="76200">
              <a:solidFill>
                <a:srgbClr val="962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7F62394-4A8C-A842-8C49-421BCA193313}"/>
              </a:ext>
            </a:extLst>
          </p:cNvPr>
          <p:cNvSpPr txBox="1"/>
          <p:nvPr/>
        </p:nvSpPr>
        <p:spPr>
          <a:xfrm>
            <a:off x="911704" y="74444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Bank 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CFE2A0BC-CF83-6840-97E2-98AF750E41F2}"/>
              </a:ext>
            </a:extLst>
          </p:cNvPr>
          <p:cNvSpPr txBox="1"/>
          <p:nvPr/>
        </p:nvSpPr>
        <p:spPr>
          <a:xfrm>
            <a:off x="2380192" y="74444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Bank 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5F4D5189-EB09-DC4E-B87B-5FC207BB752F}"/>
              </a:ext>
            </a:extLst>
          </p:cNvPr>
          <p:cNvSpPr txBox="1"/>
          <p:nvPr/>
        </p:nvSpPr>
        <p:spPr>
          <a:xfrm>
            <a:off x="5180932" y="74444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Bank 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4A3663C-19B0-244B-B722-C46A5D1727BD}"/>
              </a:ext>
            </a:extLst>
          </p:cNvPr>
          <p:cNvSpPr txBox="1"/>
          <p:nvPr/>
        </p:nvSpPr>
        <p:spPr>
          <a:xfrm>
            <a:off x="6629400" y="1069121"/>
            <a:ext cx="2540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dirty="0"/>
              <a:t>Activate All Banks</a:t>
            </a:r>
          </a:p>
          <a:p>
            <a:r>
              <a:rPr lang="en-US" dirty="0"/>
              <a:t>     (Open Row Buffers)</a:t>
            </a:r>
          </a:p>
          <a:p>
            <a:endParaRPr lang="en-US" dirty="0"/>
          </a:p>
          <a:p>
            <a:r>
              <a:rPr lang="en-US" dirty="0"/>
              <a:t>(2) Wait</a:t>
            </a:r>
          </a:p>
        </p:txBody>
      </p:sp>
    </p:spTree>
    <p:extLst>
      <p:ext uri="{BB962C8B-B14F-4D97-AF65-F5344CB8AC3E}">
        <p14:creationId xmlns:p14="http://schemas.microsoft.com/office/powerpoint/2010/main" val="2723074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B40DAA-3EFA-7340-84D7-D4F0BACE1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IDD2P: </a:t>
            </a:r>
            <a:r>
              <a:rPr lang="en-US" dirty="0" err="1"/>
              <a:t>Precharged</a:t>
            </a:r>
            <a:r>
              <a:rPr lang="en-US" dirty="0"/>
              <a:t> Power 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BB9AAB5-D0D8-A34E-A9E3-48E4459242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31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5A8E4F1-9C40-EA4B-ACC7-7A5A958D52B0}"/>
              </a:ext>
            </a:extLst>
          </p:cNvPr>
          <p:cNvGrpSpPr>
            <a:grpSpLocks noChangeAspect="1"/>
          </p:cNvGrpSpPr>
          <p:nvPr/>
        </p:nvGrpSpPr>
        <p:grpSpPr>
          <a:xfrm>
            <a:off x="313795" y="2834870"/>
            <a:ext cx="8516410" cy="3474720"/>
            <a:chOff x="668842" y="2832478"/>
            <a:chExt cx="8312862" cy="33916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E587211-5EB5-3B49-BB2A-367CB6346D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6" t="21665" r="6045" b="19125"/>
            <a:stretch/>
          </p:blipFill>
          <p:spPr>
            <a:xfrm>
              <a:off x="5213180" y="2832478"/>
              <a:ext cx="3768524" cy="339167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061A68D6-490D-B449-9BA9-4E07C58BC2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15" t="28364" r="8222" b="25584"/>
            <a:stretch/>
          </p:blipFill>
          <p:spPr>
            <a:xfrm>
              <a:off x="668842" y="2832478"/>
              <a:ext cx="4522226" cy="339167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26BD3169-0CD6-634B-B51F-E998D7FB1F6B}"/>
              </a:ext>
            </a:extLst>
          </p:cNvPr>
          <p:cNvGrpSpPr/>
          <p:nvPr/>
        </p:nvGrpSpPr>
        <p:grpSpPr>
          <a:xfrm>
            <a:off x="683772" y="1069121"/>
            <a:ext cx="1373628" cy="1516599"/>
            <a:chOff x="683772" y="934331"/>
            <a:chExt cx="1373628" cy="1516599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7FC83955-0F64-F94B-9064-374729018212}"/>
                </a:ext>
              </a:extLst>
            </p:cNvPr>
            <p:cNvSpPr/>
            <p:nvPr/>
          </p:nvSpPr>
          <p:spPr>
            <a:xfrm>
              <a:off x="685800" y="2155068"/>
              <a:ext cx="1371600" cy="295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Row Buffer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6F44593E-ED41-F247-B26C-86AB47448445}"/>
                </a:ext>
              </a:extLst>
            </p:cNvPr>
            <p:cNvSpPr/>
            <p:nvPr/>
          </p:nvSpPr>
          <p:spPr>
            <a:xfrm>
              <a:off x="683772" y="934331"/>
              <a:ext cx="1371600" cy="1057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DRAM Array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C0B41A71-E6D4-FB4B-BBBF-4F402C9BD936}"/>
              </a:ext>
            </a:extLst>
          </p:cNvPr>
          <p:cNvCxnSpPr>
            <a:cxnSpLocks/>
          </p:cNvCxnSpPr>
          <p:nvPr/>
        </p:nvCxnSpPr>
        <p:spPr>
          <a:xfrm>
            <a:off x="3472758" y="1597896"/>
            <a:ext cx="1937442" cy="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DF2A505-35F0-4048-8BDD-25D3F719AEFE}"/>
              </a:ext>
            </a:extLst>
          </p:cNvPr>
          <p:cNvSpPr txBox="1"/>
          <p:nvPr/>
        </p:nvSpPr>
        <p:spPr>
          <a:xfrm>
            <a:off x="911704" y="74444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Bank 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E4726B4-B959-B142-AE28-63B7EF670E4D}"/>
              </a:ext>
            </a:extLst>
          </p:cNvPr>
          <p:cNvSpPr txBox="1"/>
          <p:nvPr/>
        </p:nvSpPr>
        <p:spPr>
          <a:xfrm>
            <a:off x="2380192" y="74444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Bank 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FA0F151-A30C-2D40-942E-E4D980EE6D47}"/>
              </a:ext>
            </a:extLst>
          </p:cNvPr>
          <p:cNvSpPr txBox="1"/>
          <p:nvPr/>
        </p:nvSpPr>
        <p:spPr>
          <a:xfrm>
            <a:off x="5180932" y="74444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Bank 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97522C8-069F-CC42-8B5C-822E46BFEA16}"/>
              </a:ext>
            </a:extLst>
          </p:cNvPr>
          <p:cNvSpPr txBox="1"/>
          <p:nvPr/>
        </p:nvSpPr>
        <p:spPr>
          <a:xfrm>
            <a:off x="6468164" y="1069121"/>
            <a:ext cx="2608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 </a:t>
            </a:r>
            <a:r>
              <a:rPr lang="en-US" dirty="0" err="1"/>
              <a:t>Precharge</a:t>
            </a:r>
            <a:r>
              <a:rPr lang="en-US" dirty="0"/>
              <a:t> All Banks</a:t>
            </a:r>
            <a:br>
              <a:rPr lang="en-US" dirty="0"/>
            </a:br>
            <a:r>
              <a:rPr lang="en-US" dirty="0"/>
              <a:t>     (Close Row Buffers)</a:t>
            </a:r>
          </a:p>
          <a:p>
            <a:endParaRPr lang="en-US" dirty="0"/>
          </a:p>
          <a:p>
            <a:r>
              <a:rPr lang="en-US" dirty="0"/>
              <a:t>(2) Wait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89B8EECA-CC6D-7146-A458-23893E3E8050}"/>
              </a:ext>
            </a:extLst>
          </p:cNvPr>
          <p:cNvGrpSpPr/>
          <p:nvPr/>
        </p:nvGrpSpPr>
        <p:grpSpPr>
          <a:xfrm>
            <a:off x="2176155" y="1069121"/>
            <a:ext cx="1373628" cy="1516599"/>
            <a:chOff x="683772" y="934331"/>
            <a:chExt cx="1373628" cy="1516599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C6155694-2FE0-2247-8B73-8B14B385099F}"/>
                </a:ext>
              </a:extLst>
            </p:cNvPr>
            <p:cNvSpPr/>
            <p:nvPr/>
          </p:nvSpPr>
          <p:spPr>
            <a:xfrm>
              <a:off x="685800" y="2155068"/>
              <a:ext cx="1371600" cy="295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Row Buffer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A18F2F27-E6DF-D941-8254-1EF42A1677D5}"/>
                </a:ext>
              </a:extLst>
            </p:cNvPr>
            <p:cNvSpPr/>
            <p:nvPr/>
          </p:nvSpPr>
          <p:spPr>
            <a:xfrm>
              <a:off x="683772" y="934331"/>
              <a:ext cx="1371600" cy="1057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DRAM Array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F50B93CB-C308-D447-BEA4-359B35D909F5}"/>
              </a:ext>
            </a:extLst>
          </p:cNvPr>
          <p:cNvGrpSpPr/>
          <p:nvPr/>
        </p:nvGrpSpPr>
        <p:grpSpPr>
          <a:xfrm>
            <a:off x="4945523" y="1069121"/>
            <a:ext cx="1373628" cy="1516599"/>
            <a:chOff x="683772" y="934331"/>
            <a:chExt cx="1373628" cy="1516599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1823C4A6-2EDD-2943-AC07-B0716CD52D06}"/>
                </a:ext>
              </a:extLst>
            </p:cNvPr>
            <p:cNvSpPr/>
            <p:nvPr/>
          </p:nvSpPr>
          <p:spPr>
            <a:xfrm>
              <a:off x="685800" y="2155068"/>
              <a:ext cx="1371600" cy="295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Row Buffer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0BD94F7E-92AB-6046-ACC3-B7C0A56774AD}"/>
                </a:ext>
              </a:extLst>
            </p:cNvPr>
            <p:cNvSpPr/>
            <p:nvPr/>
          </p:nvSpPr>
          <p:spPr>
            <a:xfrm>
              <a:off x="683772" y="934331"/>
              <a:ext cx="1371600" cy="1057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DRAM Array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</p:grp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8A61CAC8-8765-7B45-8B0C-46601421E4D8}"/>
              </a:ext>
            </a:extLst>
          </p:cNvPr>
          <p:cNvSpPr/>
          <p:nvPr/>
        </p:nvSpPr>
        <p:spPr>
          <a:xfrm rot="20120234">
            <a:off x="7179033" y="2049364"/>
            <a:ext cx="190500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CLK is Disabled</a:t>
            </a:r>
          </a:p>
        </p:txBody>
      </p:sp>
    </p:spTree>
    <p:extLst>
      <p:ext uri="{BB962C8B-B14F-4D97-AF65-F5344CB8AC3E}">
        <p14:creationId xmlns:p14="http://schemas.microsoft.com/office/powerpoint/2010/main" val="2493428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B40DAA-3EFA-7340-84D7-D4F0BACE1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IDD4R: Burst Read Current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BB9AAB5-D0D8-A34E-A9E3-48E4459242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32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61A68D6-490D-B449-9BA9-4E07C58BC2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35350" r="9028" b="37281"/>
          <a:stretch/>
        </p:blipFill>
        <p:spPr>
          <a:xfrm>
            <a:off x="125492" y="2882495"/>
            <a:ext cx="8631974" cy="371477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B3435762-457C-8848-9EF3-D857ACEC101D}"/>
              </a:ext>
            </a:extLst>
          </p:cNvPr>
          <p:cNvGrpSpPr/>
          <p:nvPr/>
        </p:nvGrpSpPr>
        <p:grpSpPr>
          <a:xfrm>
            <a:off x="683772" y="1069121"/>
            <a:ext cx="1373628" cy="1516599"/>
            <a:chOff x="683772" y="934331"/>
            <a:chExt cx="1373628" cy="151659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978B66E9-E551-734A-91BC-2332A5EE555F}"/>
                </a:ext>
              </a:extLst>
            </p:cNvPr>
            <p:cNvSpPr/>
            <p:nvPr/>
          </p:nvSpPr>
          <p:spPr>
            <a:xfrm>
              <a:off x="685800" y="2155068"/>
              <a:ext cx="1371600" cy="29586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Row Buffer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E3BFDB95-190D-4144-993C-9A6B95F27695}"/>
                </a:ext>
              </a:extLst>
            </p:cNvPr>
            <p:cNvSpPr/>
            <p:nvPr/>
          </p:nvSpPr>
          <p:spPr>
            <a:xfrm>
              <a:off x="683772" y="934331"/>
              <a:ext cx="1371600" cy="1057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DRAM Array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971E8BAE-1F63-5C45-BF05-DCCCAAEA84FB}"/>
                </a:ext>
              </a:extLst>
            </p:cNvPr>
            <p:cNvSpPr/>
            <p:nvPr/>
          </p:nvSpPr>
          <p:spPr>
            <a:xfrm>
              <a:off x="683772" y="1524000"/>
              <a:ext cx="1371600" cy="2434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30A2ECAC-FCF5-5C40-91F0-B61A8889392B}"/>
                </a:ext>
              </a:extLst>
            </p:cNvPr>
            <p:cNvCxnSpPr/>
            <p:nvPr/>
          </p:nvCxnSpPr>
          <p:spPr>
            <a:xfrm>
              <a:off x="1363110" y="1596052"/>
              <a:ext cx="2028" cy="640080"/>
            </a:xfrm>
            <a:prstGeom prst="line">
              <a:avLst/>
            </a:prstGeom>
            <a:ln w="76200">
              <a:solidFill>
                <a:srgbClr val="962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9DED67F4-945F-7B40-AE8A-9CBB313995F0}"/>
                </a:ext>
              </a:extLst>
            </p:cNvPr>
            <p:cNvCxnSpPr/>
            <p:nvPr/>
          </p:nvCxnSpPr>
          <p:spPr>
            <a:xfrm>
              <a:off x="1733148" y="1596052"/>
              <a:ext cx="2028" cy="640080"/>
            </a:xfrm>
            <a:prstGeom prst="line">
              <a:avLst/>
            </a:prstGeom>
            <a:ln w="76200">
              <a:solidFill>
                <a:srgbClr val="962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A9175B0F-B7B2-354B-9D80-A451E4D724FA}"/>
                </a:ext>
              </a:extLst>
            </p:cNvPr>
            <p:cNvCxnSpPr/>
            <p:nvPr/>
          </p:nvCxnSpPr>
          <p:spPr>
            <a:xfrm>
              <a:off x="993072" y="1596052"/>
              <a:ext cx="2028" cy="640080"/>
            </a:xfrm>
            <a:prstGeom prst="line">
              <a:avLst/>
            </a:prstGeom>
            <a:ln w="76200">
              <a:solidFill>
                <a:srgbClr val="962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F12F4EC-8D52-8741-B2B6-606E1182E804}"/>
              </a:ext>
            </a:extLst>
          </p:cNvPr>
          <p:cNvCxnSpPr>
            <a:cxnSpLocks/>
          </p:cNvCxnSpPr>
          <p:nvPr/>
        </p:nvCxnSpPr>
        <p:spPr>
          <a:xfrm>
            <a:off x="3472758" y="1597896"/>
            <a:ext cx="1937442" cy="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E23C9FA1-7730-5E4A-ABD7-7C747CCA0710}"/>
              </a:ext>
            </a:extLst>
          </p:cNvPr>
          <p:cNvGrpSpPr/>
          <p:nvPr/>
        </p:nvGrpSpPr>
        <p:grpSpPr>
          <a:xfrm>
            <a:off x="2145798" y="1074201"/>
            <a:ext cx="1373628" cy="1516599"/>
            <a:chOff x="683772" y="934331"/>
            <a:chExt cx="1373628" cy="1516599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FA57CEFA-7D72-1349-8087-6C61AD9E6023}"/>
                </a:ext>
              </a:extLst>
            </p:cNvPr>
            <p:cNvSpPr/>
            <p:nvPr/>
          </p:nvSpPr>
          <p:spPr>
            <a:xfrm>
              <a:off x="685800" y="2155068"/>
              <a:ext cx="1371600" cy="29586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Row Buffer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C7D2D045-A2A8-B840-B232-C43B7EDCC547}"/>
                </a:ext>
              </a:extLst>
            </p:cNvPr>
            <p:cNvSpPr/>
            <p:nvPr/>
          </p:nvSpPr>
          <p:spPr>
            <a:xfrm>
              <a:off x="683772" y="934331"/>
              <a:ext cx="1371600" cy="1057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DRAM Array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4A73F3C7-D92F-1542-BE0E-C320221D4C32}"/>
                </a:ext>
              </a:extLst>
            </p:cNvPr>
            <p:cNvSpPr/>
            <p:nvPr/>
          </p:nvSpPr>
          <p:spPr>
            <a:xfrm>
              <a:off x="683772" y="1524000"/>
              <a:ext cx="1371600" cy="2434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C41A06F0-06B6-EF42-BD5E-9F18210D616C}"/>
                </a:ext>
              </a:extLst>
            </p:cNvPr>
            <p:cNvCxnSpPr/>
            <p:nvPr/>
          </p:nvCxnSpPr>
          <p:spPr>
            <a:xfrm>
              <a:off x="1363110" y="1596052"/>
              <a:ext cx="2028" cy="640080"/>
            </a:xfrm>
            <a:prstGeom prst="line">
              <a:avLst/>
            </a:prstGeom>
            <a:ln w="76200">
              <a:solidFill>
                <a:srgbClr val="962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6D39B4C8-D7EC-D947-8B5D-9783DBB50EFB}"/>
                </a:ext>
              </a:extLst>
            </p:cNvPr>
            <p:cNvCxnSpPr/>
            <p:nvPr/>
          </p:nvCxnSpPr>
          <p:spPr>
            <a:xfrm>
              <a:off x="1733148" y="1596052"/>
              <a:ext cx="2028" cy="640080"/>
            </a:xfrm>
            <a:prstGeom prst="line">
              <a:avLst/>
            </a:prstGeom>
            <a:ln w="76200">
              <a:solidFill>
                <a:srgbClr val="962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BCE504A9-371F-BC48-BC7E-7039044CACDE}"/>
                </a:ext>
              </a:extLst>
            </p:cNvPr>
            <p:cNvCxnSpPr/>
            <p:nvPr/>
          </p:nvCxnSpPr>
          <p:spPr>
            <a:xfrm>
              <a:off x="993072" y="1596052"/>
              <a:ext cx="2028" cy="640080"/>
            </a:xfrm>
            <a:prstGeom prst="line">
              <a:avLst/>
            </a:prstGeom>
            <a:ln w="76200">
              <a:solidFill>
                <a:srgbClr val="962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A1678B06-5F8D-FB46-9B7C-B71146CBA8A3}"/>
              </a:ext>
            </a:extLst>
          </p:cNvPr>
          <p:cNvGrpSpPr/>
          <p:nvPr/>
        </p:nvGrpSpPr>
        <p:grpSpPr>
          <a:xfrm>
            <a:off x="4953000" y="1071354"/>
            <a:ext cx="1373628" cy="1516599"/>
            <a:chOff x="683772" y="934331"/>
            <a:chExt cx="1373628" cy="1516599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02AB0616-DD28-124D-9050-23A40B394875}"/>
                </a:ext>
              </a:extLst>
            </p:cNvPr>
            <p:cNvSpPr/>
            <p:nvPr/>
          </p:nvSpPr>
          <p:spPr>
            <a:xfrm>
              <a:off x="685800" y="2155068"/>
              <a:ext cx="1371600" cy="29586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Row Buffer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EE85C2F9-1F06-3E43-8080-E40CC1BD70A9}"/>
                </a:ext>
              </a:extLst>
            </p:cNvPr>
            <p:cNvSpPr/>
            <p:nvPr/>
          </p:nvSpPr>
          <p:spPr>
            <a:xfrm>
              <a:off x="683772" y="934331"/>
              <a:ext cx="1371600" cy="1057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DRAM Array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B1FDFB55-D337-8646-8B8D-14E719FE44C1}"/>
                </a:ext>
              </a:extLst>
            </p:cNvPr>
            <p:cNvSpPr/>
            <p:nvPr/>
          </p:nvSpPr>
          <p:spPr>
            <a:xfrm>
              <a:off x="683772" y="1524000"/>
              <a:ext cx="1371600" cy="2434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1B17C9B6-187A-0648-8917-4B43725EC89B}"/>
                </a:ext>
              </a:extLst>
            </p:cNvPr>
            <p:cNvCxnSpPr/>
            <p:nvPr/>
          </p:nvCxnSpPr>
          <p:spPr>
            <a:xfrm>
              <a:off x="1363110" y="1596052"/>
              <a:ext cx="2028" cy="640080"/>
            </a:xfrm>
            <a:prstGeom prst="line">
              <a:avLst/>
            </a:prstGeom>
            <a:ln w="76200">
              <a:solidFill>
                <a:srgbClr val="962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AA7435E6-3CCC-0643-9343-A476D685395C}"/>
                </a:ext>
              </a:extLst>
            </p:cNvPr>
            <p:cNvCxnSpPr/>
            <p:nvPr/>
          </p:nvCxnSpPr>
          <p:spPr>
            <a:xfrm>
              <a:off x="1733148" y="1596052"/>
              <a:ext cx="2028" cy="640080"/>
            </a:xfrm>
            <a:prstGeom prst="line">
              <a:avLst/>
            </a:prstGeom>
            <a:ln w="76200">
              <a:solidFill>
                <a:srgbClr val="962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4A58E33C-E266-304B-804A-819B9DCE1D49}"/>
                </a:ext>
              </a:extLst>
            </p:cNvPr>
            <p:cNvCxnSpPr/>
            <p:nvPr/>
          </p:nvCxnSpPr>
          <p:spPr>
            <a:xfrm>
              <a:off x="993072" y="1596052"/>
              <a:ext cx="2028" cy="640080"/>
            </a:xfrm>
            <a:prstGeom prst="line">
              <a:avLst/>
            </a:prstGeom>
            <a:ln w="76200">
              <a:solidFill>
                <a:srgbClr val="962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7F62394-4A8C-A842-8C49-421BCA193313}"/>
              </a:ext>
            </a:extLst>
          </p:cNvPr>
          <p:cNvSpPr txBox="1"/>
          <p:nvPr/>
        </p:nvSpPr>
        <p:spPr>
          <a:xfrm>
            <a:off x="911704" y="74444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Bank 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CFE2A0BC-CF83-6840-97E2-98AF750E41F2}"/>
              </a:ext>
            </a:extLst>
          </p:cNvPr>
          <p:cNvSpPr txBox="1"/>
          <p:nvPr/>
        </p:nvSpPr>
        <p:spPr>
          <a:xfrm>
            <a:off x="2380192" y="74444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Bank 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5F4D5189-EB09-DC4E-B87B-5FC207BB752F}"/>
              </a:ext>
            </a:extLst>
          </p:cNvPr>
          <p:cNvSpPr txBox="1"/>
          <p:nvPr/>
        </p:nvSpPr>
        <p:spPr>
          <a:xfrm>
            <a:off x="5180932" y="74444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Bank 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4A3663C-19B0-244B-B722-C46A5D1727BD}"/>
              </a:ext>
            </a:extLst>
          </p:cNvPr>
          <p:cNvSpPr txBox="1"/>
          <p:nvPr/>
        </p:nvSpPr>
        <p:spPr>
          <a:xfrm>
            <a:off x="6400800" y="914400"/>
            <a:ext cx="27366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dirty="0"/>
              <a:t>Activate All Banks</a:t>
            </a:r>
          </a:p>
          <a:p>
            <a:r>
              <a:rPr lang="en-US" dirty="0"/>
              <a:t>     (Open Row Buffers)</a:t>
            </a:r>
          </a:p>
          <a:p>
            <a:endParaRPr lang="en-US" dirty="0"/>
          </a:p>
          <a:p>
            <a:r>
              <a:rPr lang="en-US" dirty="0"/>
              <a:t>(2) Read one column </a:t>
            </a:r>
            <a:br>
              <a:rPr lang="en-US" dirty="0"/>
            </a:br>
            <a:r>
              <a:rPr lang="en-US" dirty="0"/>
              <a:t>      at a time</a:t>
            </a:r>
          </a:p>
          <a:p>
            <a:endParaRPr lang="en-US" dirty="0"/>
          </a:p>
          <a:p>
            <a:r>
              <a:rPr lang="en-US" dirty="0"/>
              <a:t>(3) Interleave across </a:t>
            </a:r>
            <a:br>
              <a:rPr lang="en-US" dirty="0"/>
            </a:br>
            <a:r>
              <a:rPr lang="en-US" dirty="0"/>
              <a:t>     banks after each read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C9F21429-436F-A44A-BB75-4032427CCA56}"/>
              </a:ext>
            </a:extLst>
          </p:cNvPr>
          <p:cNvCxnSpPr/>
          <p:nvPr/>
        </p:nvCxnSpPr>
        <p:spPr>
          <a:xfrm>
            <a:off x="762000" y="2437789"/>
            <a:ext cx="0" cy="44470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A6AA95F4-3271-7443-9FF5-137D3BEC6438}"/>
              </a:ext>
            </a:extLst>
          </p:cNvPr>
          <p:cNvCxnSpPr/>
          <p:nvPr/>
        </p:nvCxnSpPr>
        <p:spPr>
          <a:xfrm>
            <a:off x="1219200" y="2437789"/>
            <a:ext cx="0" cy="44470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E47B0D0C-8199-0349-81F2-56E871D7AEF1}"/>
              </a:ext>
            </a:extLst>
          </p:cNvPr>
          <p:cNvCxnSpPr/>
          <p:nvPr/>
        </p:nvCxnSpPr>
        <p:spPr>
          <a:xfrm>
            <a:off x="2209800" y="2437789"/>
            <a:ext cx="0" cy="44470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64237522-3C54-784E-B2D0-A0A7CD921B2D}"/>
              </a:ext>
            </a:extLst>
          </p:cNvPr>
          <p:cNvCxnSpPr/>
          <p:nvPr/>
        </p:nvCxnSpPr>
        <p:spPr>
          <a:xfrm>
            <a:off x="2667000" y="2437789"/>
            <a:ext cx="0" cy="44470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AFD5547F-BF73-9943-92EC-1CC5BEFD1F72}"/>
              </a:ext>
            </a:extLst>
          </p:cNvPr>
          <p:cNvCxnSpPr/>
          <p:nvPr/>
        </p:nvCxnSpPr>
        <p:spPr>
          <a:xfrm>
            <a:off x="5029200" y="2437789"/>
            <a:ext cx="0" cy="44470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B559CEF4-6E0A-9040-A020-20F8CB0D07F1}"/>
              </a:ext>
            </a:extLst>
          </p:cNvPr>
          <p:cNvCxnSpPr/>
          <p:nvPr/>
        </p:nvCxnSpPr>
        <p:spPr>
          <a:xfrm>
            <a:off x="5486400" y="2437789"/>
            <a:ext cx="0" cy="44470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F609D52-CD67-F142-B1EC-854F8AB96372}"/>
              </a:ext>
            </a:extLst>
          </p:cNvPr>
          <p:cNvGrpSpPr/>
          <p:nvPr/>
        </p:nvGrpSpPr>
        <p:grpSpPr>
          <a:xfrm>
            <a:off x="339400" y="2590800"/>
            <a:ext cx="5491734" cy="613794"/>
            <a:chOff x="339400" y="2590800"/>
            <a:chExt cx="5491734" cy="61379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8378B8F0-F922-BB41-9E61-24CB7BCF09A7}"/>
                </a:ext>
              </a:extLst>
            </p:cNvPr>
            <p:cNvSpPr txBox="1"/>
            <p:nvPr/>
          </p:nvSpPr>
          <p:spPr>
            <a:xfrm>
              <a:off x="457200" y="261608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E8E6A06E-B0CD-F44B-A1C6-ECBECDF8D7B4}"/>
                </a:ext>
              </a:extLst>
            </p:cNvPr>
            <p:cNvSpPr txBox="1"/>
            <p:nvPr/>
          </p:nvSpPr>
          <p:spPr>
            <a:xfrm>
              <a:off x="1907025" y="261842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4A878E65-09A5-9147-9083-49ACEEB73C55}"/>
                </a:ext>
              </a:extLst>
            </p:cNvPr>
            <p:cNvSpPr txBox="1"/>
            <p:nvPr/>
          </p:nvSpPr>
          <p:spPr>
            <a:xfrm>
              <a:off x="4724400" y="259589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A6596971-3EFF-0747-8B4C-367AD454B9D5}"/>
                </a:ext>
              </a:extLst>
            </p:cNvPr>
            <p:cNvSpPr txBox="1"/>
            <p:nvPr/>
          </p:nvSpPr>
          <p:spPr>
            <a:xfrm>
              <a:off x="917073" y="26360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80B018E-870E-DE41-9B94-BB8BDC0DEDA9}"/>
                </a:ext>
              </a:extLst>
            </p:cNvPr>
            <p:cNvSpPr txBox="1"/>
            <p:nvPr/>
          </p:nvSpPr>
          <p:spPr>
            <a:xfrm>
              <a:off x="2363883" y="261608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ACEFBA28-CC1B-0D47-9EB5-36E5D12AACD6}"/>
                </a:ext>
              </a:extLst>
            </p:cNvPr>
            <p:cNvSpPr txBox="1"/>
            <p:nvPr/>
          </p:nvSpPr>
          <p:spPr>
            <a:xfrm>
              <a:off x="5033253" y="25908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ABDCD842-0433-134E-AD87-3DE9D5AF4D61}"/>
                </a:ext>
              </a:extLst>
            </p:cNvPr>
            <p:cNvSpPr txBox="1"/>
            <p:nvPr/>
          </p:nvSpPr>
          <p:spPr>
            <a:xfrm>
              <a:off x="339400" y="28295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 0x33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2FA36DB5-0649-EF4A-8874-0311A99553EF}"/>
                </a:ext>
              </a:extLst>
            </p:cNvPr>
            <p:cNvSpPr txBox="1"/>
            <p:nvPr/>
          </p:nvSpPr>
          <p:spPr>
            <a:xfrm>
              <a:off x="1799645" y="2835262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 0x33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7E07A4A6-9766-5046-9958-49C30315CCE0}"/>
                </a:ext>
              </a:extLst>
            </p:cNvPr>
            <p:cNvSpPr txBox="1"/>
            <p:nvPr/>
          </p:nvSpPr>
          <p:spPr>
            <a:xfrm>
              <a:off x="4582074" y="2832983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 0x33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4651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B40DAA-3EFA-7340-84D7-D4F0BACE1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IDD4W: Burst Write Current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BB9AAB5-D0D8-A34E-A9E3-48E4459242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33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61A68D6-490D-B449-9BA9-4E07C58BC2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29071" r="8849" b="27852"/>
          <a:stretch/>
        </p:blipFill>
        <p:spPr>
          <a:xfrm>
            <a:off x="0" y="3177364"/>
            <a:ext cx="5080585" cy="347472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B3435762-457C-8848-9EF3-D857ACEC101D}"/>
              </a:ext>
            </a:extLst>
          </p:cNvPr>
          <p:cNvGrpSpPr/>
          <p:nvPr/>
        </p:nvGrpSpPr>
        <p:grpSpPr>
          <a:xfrm>
            <a:off x="683772" y="1069121"/>
            <a:ext cx="1373628" cy="1516599"/>
            <a:chOff x="683772" y="934331"/>
            <a:chExt cx="1373628" cy="151659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978B66E9-E551-734A-91BC-2332A5EE555F}"/>
                </a:ext>
              </a:extLst>
            </p:cNvPr>
            <p:cNvSpPr/>
            <p:nvPr/>
          </p:nvSpPr>
          <p:spPr>
            <a:xfrm>
              <a:off x="685800" y="2155068"/>
              <a:ext cx="1371600" cy="29586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Row Buffer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E3BFDB95-190D-4144-993C-9A6B95F27695}"/>
                </a:ext>
              </a:extLst>
            </p:cNvPr>
            <p:cNvSpPr/>
            <p:nvPr/>
          </p:nvSpPr>
          <p:spPr>
            <a:xfrm>
              <a:off x="683772" y="934331"/>
              <a:ext cx="1371600" cy="1057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DRAM Array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971E8BAE-1F63-5C45-BF05-DCCCAAEA84FB}"/>
                </a:ext>
              </a:extLst>
            </p:cNvPr>
            <p:cNvSpPr/>
            <p:nvPr/>
          </p:nvSpPr>
          <p:spPr>
            <a:xfrm>
              <a:off x="683772" y="1524000"/>
              <a:ext cx="1371600" cy="2434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30A2ECAC-FCF5-5C40-91F0-B61A8889392B}"/>
                </a:ext>
              </a:extLst>
            </p:cNvPr>
            <p:cNvCxnSpPr/>
            <p:nvPr/>
          </p:nvCxnSpPr>
          <p:spPr>
            <a:xfrm>
              <a:off x="1363110" y="1596052"/>
              <a:ext cx="2028" cy="640080"/>
            </a:xfrm>
            <a:prstGeom prst="line">
              <a:avLst/>
            </a:prstGeom>
            <a:ln w="76200">
              <a:solidFill>
                <a:srgbClr val="962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9DED67F4-945F-7B40-AE8A-9CBB313995F0}"/>
                </a:ext>
              </a:extLst>
            </p:cNvPr>
            <p:cNvCxnSpPr/>
            <p:nvPr/>
          </p:nvCxnSpPr>
          <p:spPr>
            <a:xfrm>
              <a:off x="1733148" y="1596052"/>
              <a:ext cx="2028" cy="640080"/>
            </a:xfrm>
            <a:prstGeom prst="line">
              <a:avLst/>
            </a:prstGeom>
            <a:ln w="76200">
              <a:solidFill>
                <a:srgbClr val="962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A9175B0F-B7B2-354B-9D80-A451E4D724FA}"/>
                </a:ext>
              </a:extLst>
            </p:cNvPr>
            <p:cNvCxnSpPr/>
            <p:nvPr/>
          </p:nvCxnSpPr>
          <p:spPr>
            <a:xfrm>
              <a:off x="993072" y="1596052"/>
              <a:ext cx="2028" cy="640080"/>
            </a:xfrm>
            <a:prstGeom prst="line">
              <a:avLst/>
            </a:prstGeom>
            <a:ln w="76200">
              <a:solidFill>
                <a:srgbClr val="962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F12F4EC-8D52-8741-B2B6-606E1182E804}"/>
              </a:ext>
            </a:extLst>
          </p:cNvPr>
          <p:cNvCxnSpPr>
            <a:cxnSpLocks/>
          </p:cNvCxnSpPr>
          <p:nvPr/>
        </p:nvCxnSpPr>
        <p:spPr>
          <a:xfrm>
            <a:off x="3472758" y="1597896"/>
            <a:ext cx="1937442" cy="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E23C9FA1-7730-5E4A-ABD7-7C747CCA0710}"/>
              </a:ext>
            </a:extLst>
          </p:cNvPr>
          <p:cNvGrpSpPr/>
          <p:nvPr/>
        </p:nvGrpSpPr>
        <p:grpSpPr>
          <a:xfrm>
            <a:off x="2145798" y="1074201"/>
            <a:ext cx="1373628" cy="1516599"/>
            <a:chOff x="683772" y="934331"/>
            <a:chExt cx="1373628" cy="1516599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FA57CEFA-7D72-1349-8087-6C61AD9E6023}"/>
                </a:ext>
              </a:extLst>
            </p:cNvPr>
            <p:cNvSpPr/>
            <p:nvPr/>
          </p:nvSpPr>
          <p:spPr>
            <a:xfrm>
              <a:off x="685800" y="2155068"/>
              <a:ext cx="1371600" cy="29586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Row Buffer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C7D2D045-A2A8-B840-B232-C43B7EDCC547}"/>
                </a:ext>
              </a:extLst>
            </p:cNvPr>
            <p:cNvSpPr/>
            <p:nvPr/>
          </p:nvSpPr>
          <p:spPr>
            <a:xfrm>
              <a:off x="683772" y="934331"/>
              <a:ext cx="1371600" cy="1057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DRAM Array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4A73F3C7-D92F-1542-BE0E-C320221D4C32}"/>
                </a:ext>
              </a:extLst>
            </p:cNvPr>
            <p:cNvSpPr/>
            <p:nvPr/>
          </p:nvSpPr>
          <p:spPr>
            <a:xfrm>
              <a:off x="683772" y="1524000"/>
              <a:ext cx="1371600" cy="2434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C41A06F0-06B6-EF42-BD5E-9F18210D616C}"/>
                </a:ext>
              </a:extLst>
            </p:cNvPr>
            <p:cNvCxnSpPr/>
            <p:nvPr/>
          </p:nvCxnSpPr>
          <p:spPr>
            <a:xfrm>
              <a:off x="1363110" y="1596052"/>
              <a:ext cx="2028" cy="640080"/>
            </a:xfrm>
            <a:prstGeom prst="line">
              <a:avLst/>
            </a:prstGeom>
            <a:ln w="76200">
              <a:solidFill>
                <a:srgbClr val="962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6D39B4C8-D7EC-D947-8B5D-9783DBB50EFB}"/>
                </a:ext>
              </a:extLst>
            </p:cNvPr>
            <p:cNvCxnSpPr/>
            <p:nvPr/>
          </p:nvCxnSpPr>
          <p:spPr>
            <a:xfrm>
              <a:off x="1733148" y="1596052"/>
              <a:ext cx="2028" cy="640080"/>
            </a:xfrm>
            <a:prstGeom prst="line">
              <a:avLst/>
            </a:prstGeom>
            <a:ln w="76200">
              <a:solidFill>
                <a:srgbClr val="962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BCE504A9-371F-BC48-BC7E-7039044CACDE}"/>
                </a:ext>
              </a:extLst>
            </p:cNvPr>
            <p:cNvCxnSpPr/>
            <p:nvPr/>
          </p:nvCxnSpPr>
          <p:spPr>
            <a:xfrm>
              <a:off x="993072" y="1596052"/>
              <a:ext cx="2028" cy="640080"/>
            </a:xfrm>
            <a:prstGeom prst="line">
              <a:avLst/>
            </a:prstGeom>
            <a:ln w="76200">
              <a:solidFill>
                <a:srgbClr val="962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A1678B06-5F8D-FB46-9B7C-B71146CBA8A3}"/>
              </a:ext>
            </a:extLst>
          </p:cNvPr>
          <p:cNvGrpSpPr/>
          <p:nvPr/>
        </p:nvGrpSpPr>
        <p:grpSpPr>
          <a:xfrm>
            <a:off x="4953000" y="1071354"/>
            <a:ext cx="1373628" cy="1516599"/>
            <a:chOff x="683772" y="934331"/>
            <a:chExt cx="1373628" cy="1516599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02AB0616-DD28-124D-9050-23A40B394875}"/>
                </a:ext>
              </a:extLst>
            </p:cNvPr>
            <p:cNvSpPr/>
            <p:nvPr/>
          </p:nvSpPr>
          <p:spPr>
            <a:xfrm>
              <a:off x="685800" y="2155068"/>
              <a:ext cx="1371600" cy="29586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Row Buffer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EE85C2F9-1F06-3E43-8080-E40CC1BD70A9}"/>
                </a:ext>
              </a:extLst>
            </p:cNvPr>
            <p:cNvSpPr/>
            <p:nvPr/>
          </p:nvSpPr>
          <p:spPr>
            <a:xfrm>
              <a:off x="683772" y="934331"/>
              <a:ext cx="1371600" cy="1057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DRAM Array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B1FDFB55-D337-8646-8B8D-14E719FE44C1}"/>
                </a:ext>
              </a:extLst>
            </p:cNvPr>
            <p:cNvSpPr/>
            <p:nvPr/>
          </p:nvSpPr>
          <p:spPr>
            <a:xfrm>
              <a:off x="683772" y="1524000"/>
              <a:ext cx="1371600" cy="2434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1B17C9B6-187A-0648-8917-4B43725EC89B}"/>
                </a:ext>
              </a:extLst>
            </p:cNvPr>
            <p:cNvCxnSpPr/>
            <p:nvPr/>
          </p:nvCxnSpPr>
          <p:spPr>
            <a:xfrm>
              <a:off x="1363110" y="1596052"/>
              <a:ext cx="2028" cy="640080"/>
            </a:xfrm>
            <a:prstGeom prst="line">
              <a:avLst/>
            </a:prstGeom>
            <a:ln w="76200">
              <a:solidFill>
                <a:srgbClr val="962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AA7435E6-3CCC-0643-9343-A476D685395C}"/>
                </a:ext>
              </a:extLst>
            </p:cNvPr>
            <p:cNvCxnSpPr/>
            <p:nvPr/>
          </p:nvCxnSpPr>
          <p:spPr>
            <a:xfrm>
              <a:off x="1733148" y="1596052"/>
              <a:ext cx="2028" cy="640080"/>
            </a:xfrm>
            <a:prstGeom prst="line">
              <a:avLst/>
            </a:prstGeom>
            <a:ln w="76200">
              <a:solidFill>
                <a:srgbClr val="962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4A58E33C-E266-304B-804A-819B9DCE1D49}"/>
                </a:ext>
              </a:extLst>
            </p:cNvPr>
            <p:cNvCxnSpPr/>
            <p:nvPr/>
          </p:nvCxnSpPr>
          <p:spPr>
            <a:xfrm>
              <a:off x="993072" y="1596052"/>
              <a:ext cx="2028" cy="640080"/>
            </a:xfrm>
            <a:prstGeom prst="line">
              <a:avLst/>
            </a:prstGeom>
            <a:ln w="76200">
              <a:solidFill>
                <a:srgbClr val="9629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7F62394-4A8C-A842-8C49-421BCA193313}"/>
              </a:ext>
            </a:extLst>
          </p:cNvPr>
          <p:cNvSpPr txBox="1"/>
          <p:nvPr/>
        </p:nvSpPr>
        <p:spPr>
          <a:xfrm>
            <a:off x="911704" y="74444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Bank 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CFE2A0BC-CF83-6840-97E2-98AF750E41F2}"/>
              </a:ext>
            </a:extLst>
          </p:cNvPr>
          <p:cNvSpPr txBox="1"/>
          <p:nvPr/>
        </p:nvSpPr>
        <p:spPr>
          <a:xfrm>
            <a:off x="2380192" y="74444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Bank 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5F4D5189-EB09-DC4E-B87B-5FC207BB752F}"/>
              </a:ext>
            </a:extLst>
          </p:cNvPr>
          <p:cNvSpPr txBox="1"/>
          <p:nvPr/>
        </p:nvSpPr>
        <p:spPr>
          <a:xfrm>
            <a:off x="5180932" y="74444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Bank 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4A3663C-19B0-244B-B722-C46A5D1727BD}"/>
              </a:ext>
            </a:extLst>
          </p:cNvPr>
          <p:cNvSpPr txBox="1"/>
          <p:nvPr/>
        </p:nvSpPr>
        <p:spPr>
          <a:xfrm>
            <a:off x="6400800" y="914400"/>
            <a:ext cx="27366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dirty="0"/>
              <a:t>Activate All Banks</a:t>
            </a:r>
          </a:p>
          <a:p>
            <a:r>
              <a:rPr lang="en-US" dirty="0"/>
              <a:t>     (Open Row Buffers)</a:t>
            </a:r>
          </a:p>
          <a:p>
            <a:endParaRPr lang="en-US" dirty="0"/>
          </a:p>
          <a:p>
            <a:r>
              <a:rPr lang="en-US" dirty="0"/>
              <a:t>(2) Write one column </a:t>
            </a:r>
            <a:br>
              <a:rPr lang="en-US" dirty="0"/>
            </a:br>
            <a:r>
              <a:rPr lang="en-US" dirty="0"/>
              <a:t>      at a time</a:t>
            </a:r>
          </a:p>
          <a:p>
            <a:endParaRPr lang="en-US" dirty="0"/>
          </a:p>
          <a:p>
            <a:r>
              <a:rPr lang="en-US" dirty="0"/>
              <a:t>(3) Interleave across </a:t>
            </a:r>
            <a:br>
              <a:rPr lang="en-US" dirty="0"/>
            </a:br>
            <a:r>
              <a:rPr lang="en-US" dirty="0"/>
              <a:t>     banks after each read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C9F21429-436F-A44A-BB75-4032427CCA56}"/>
              </a:ext>
            </a:extLst>
          </p:cNvPr>
          <p:cNvCxnSpPr/>
          <p:nvPr/>
        </p:nvCxnSpPr>
        <p:spPr>
          <a:xfrm>
            <a:off x="762000" y="2437789"/>
            <a:ext cx="0" cy="44470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A6AA95F4-3271-7443-9FF5-137D3BEC6438}"/>
              </a:ext>
            </a:extLst>
          </p:cNvPr>
          <p:cNvCxnSpPr/>
          <p:nvPr/>
        </p:nvCxnSpPr>
        <p:spPr>
          <a:xfrm>
            <a:off x="1219200" y="2437789"/>
            <a:ext cx="0" cy="44470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E47B0D0C-8199-0349-81F2-56E871D7AEF1}"/>
              </a:ext>
            </a:extLst>
          </p:cNvPr>
          <p:cNvCxnSpPr/>
          <p:nvPr/>
        </p:nvCxnSpPr>
        <p:spPr>
          <a:xfrm>
            <a:off x="2209800" y="2437789"/>
            <a:ext cx="0" cy="44470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64237522-3C54-784E-B2D0-A0A7CD921B2D}"/>
              </a:ext>
            </a:extLst>
          </p:cNvPr>
          <p:cNvCxnSpPr/>
          <p:nvPr/>
        </p:nvCxnSpPr>
        <p:spPr>
          <a:xfrm>
            <a:off x="2667000" y="2437789"/>
            <a:ext cx="0" cy="44470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AFD5547F-BF73-9943-92EC-1CC5BEFD1F72}"/>
              </a:ext>
            </a:extLst>
          </p:cNvPr>
          <p:cNvCxnSpPr/>
          <p:nvPr/>
        </p:nvCxnSpPr>
        <p:spPr>
          <a:xfrm>
            <a:off x="5029200" y="2437789"/>
            <a:ext cx="0" cy="44470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B559CEF4-6E0A-9040-A020-20F8CB0D07F1}"/>
              </a:ext>
            </a:extLst>
          </p:cNvPr>
          <p:cNvCxnSpPr/>
          <p:nvPr/>
        </p:nvCxnSpPr>
        <p:spPr>
          <a:xfrm>
            <a:off x="5486400" y="2437789"/>
            <a:ext cx="0" cy="44470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C5ED515-95C8-3E47-AFAC-15448FE9A1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0" t="21281" r="8756" b="20000"/>
          <a:stretch/>
        </p:blipFill>
        <p:spPr>
          <a:xfrm>
            <a:off x="5105400" y="3154680"/>
            <a:ext cx="3777126" cy="347472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8D00375-F5A7-D54F-8F71-F8683D86C19B}"/>
              </a:ext>
            </a:extLst>
          </p:cNvPr>
          <p:cNvGrpSpPr/>
          <p:nvPr/>
        </p:nvGrpSpPr>
        <p:grpSpPr>
          <a:xfrm>
            <a:off x="339400" y="2590800"/>
            <a:ext cx="5491734" cy="613794"/>
            <a:chOff x="339400" y="2590800"/>
            <a:chExt cx="5491734" cy="61379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ED7ED67-F6D8-C24E-908B-3EC1A61759C8}"/>
                </a:ext>
              </a:extLst>
            </p:cNvPr>
            <p:cNvSpPr txBox="1"/>
            <p:nvPr/>
          </p:nvSpPr>
          <p:spPr>
            <a:xfrm>
              <a:off x="457200" y="261608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625B334E-4581-1348-B6F9-50AA3A4B3205}"/>
                </a:ext>
              </a:extLst>
            </p:cNvPr>
            <p:cNvSpPr txBox="1"/>
            <p:nvPr/>
          </p:nvSpPr>
          <p:spPr>
            <a:xfrm>
              <a:off x="1907025" y="261842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254DD7F0-252F-1B47-9AD7-B2620B64638F}"/>
                </a:ext>
              </a:extLst>
            </p:cNvPr>
            <p:cNvSpPr txBox="1"/>
            <p:nvPr/>
          </p:nvSpPr>
          <p:spPr>
            <a:xfrm>
              <a:off x="4724400" y="259589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A5605291-6B63-6A49-8208-F23AEA5BB6B9}"/>
                </a:ext>
              </a:extLst>
            </p:cNvPr>
            <p:cNvSpPr txBox="1"/>
            <p:nvPr/>
          </p:nvSpPr>
          <p:spPr>
            <a:xfrm>
              <a:off x="917073" y="26360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59A02FD7-1FA4-8F4E-AE13-F62F313976F1}"/>
                </a:ext>
              </a:extLst>
            </p:cNvPr>
            <p:cNvSpPr txBox="1"/>
            <p:nvPr/>
          </p:nvSpPr>
          <p:spPr>
            <a:xfrm>
              <a:off x="2363883" y="261608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D5648A4-F799-3F4D-BDAC-4CAFA20E4963}"/>
                </a:ext>
              </a:extLst>
            </p:cNvPr>
            <p:cNvSpPr txBox="1"/>
            <p:nvPr/>
          </p:nvSpPr>
          <p:spPr>
            <a:xfrm>
              <a:off x="5033253" y="25908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AFDA496E-2979-CC40-9FE5-BF9BCDA0DB2E}"/>
                </a:ext>
              </a:extLst>
            </p:cNvPr>
            <p:cNvSpPr txBox="1"/>
            <p:nvPr/>
          </p:nvSpPr>
          <p:spPr>
            <a:xfrm>
              <a:off x="339400" y="28295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 0x33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20C911C2-BFB8-D04C-B4F8-C738FFB31B4B}"/>
                </a:ext>
              </a:extLst>
            </p:cNvPr>
            <p:cNvSpPr txBox="1"/>
            <p:nvPr/>
          </p:nvSpPr>
          <p:spPr>
            <a:xfrm>
              <a:off x="1799645" y="2835262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 0x33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587A91D5-AE65-A64B-848C-5E1ABEE96FFC}"/>
                </a:ext>
              </a:extLst>
            </p:cNvPr>
            <p:cNvSpPr txBox="1"/>
            <p:nvPr/>
          </p:nvSpPr>
          <p:spPr>
            <a:xfrm>
              <a:off x="4582074" y="2832983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 0x33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9448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0C0EA3-ABC9-1C42-8FD4-BBB39380F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IDD5B: Refresh in Burst Mode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F9210B-FEC5-164B-B0CB-FD4B7EDAE8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34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xmlns="" id="{87F98054-9FA4-4045-B7BC-B7912E7ED86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8601" y="762000"/>
          <a:ext cx="45720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EBDC8E8E-B273-0E46-918D-7EB2D90F681F}"/>
              </a:ext>
            </a:extLst>
          </p:cNvPr>
          <p:cNvCxnSpPr/>
          <p:nvPr/>
        </p:nvCxnSpPr>
        <p:spPr>
          <a:xfrm>
            <a:off x="1447800" y="1447800"/>
            <a:ext cx="990600" cy="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4E443D6-A42B-4242-BB06-EC03FFF1964A}"/>
              </a:ext>
            </a:extLst>
          </p:cNvPr>
          <p:cNvSpPr txBox="1"/>
          <p:nvPr/>
        </p:nvSpPr>
        <p:spPr>
          <a:xfrm>
            <a:off x="1608468" y="1371600"/>
            <a:ext cx="846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t</a:t>
            </a:r>
            <a:r>
              <a:rPr lang="en-US" sz="2400" b="1" baseline="-25000" dirty="0" err="1"/>
              <a:t>REFI</a:t>
            </a:r>
            <a:r>
              <a:rPr lang="en-US" sz="2400" b="1" baseline="-25000" dirty="0"/>
              <a:t/>
            </a:r>
            <a:br>
              <a:rPr lang="en-US" sz="2400" b="1" baseline="-25000" dirty="0"/>
            </a:br>
            <a:r>
              <a:rPr lang="en-US" sz="2400" b="1" baseline="-25000" dirty="0"/>
              <a:t>(64ms)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0D549DC9-0ACD-504D-A06B-DA3C35672BB6}"/>
              </a:ext>
            </a:extLst>
          </p:cNvPr>
          <p:cNvGrpSpPr/>
          <p:nvPr/>
        </p:nvGrpSpPr>
        <p:grpSpPr>
          <a:xfrm>
            <a:off x="4038600" y="990600"/>
            <a:ext cx="1981200" cy="1905000"/>
            <a:chOff x="4849422" y="2830043"/>
            <a:chExt cx="1981200" cy="1905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7E530C5E-732C-7744-AE8E-88131495FE5A}"/>
                </a:ext>
              </a:extLst>
            </p:cNvPr>
            <p:cNvSpPr/>
            <p:nvPr/>
          </p:nvSpPr>
          <p:spPr>
            <a:xfrm>
              <a:off x="4849422" y="2830043"/>
              <a:ext cx="1981200" cy="190500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76200">
              <a:solidFill>
                <a:srgbClr val="9629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E31A054-45A1-DA4B-B372-E9D9ED64A159}"/>
                </a:ext>
              </a:extLst>
            </p:cNvPr>
            <p:cNvSpPr txBox="1"/>
            <p:nvPr/>
          </p:nvSpPr>
          <p:spPr>
            <a:xfrm>
              <a:off x="5334000" y="4186535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/>
                <a:t>t</a:t>
              </a:r>
              <a:r>
                <a:rPr lang="en-US" sz="2400" b="1" baseline="-25000" dirty="0" err="1"/>
                <a:t>RFC</a:t>
              </a:r>
              <a:endParaRPr lang="en-US" sz="2400" b="1" baseline="-25000" dirty="0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FB73D242-BCFC-7B47-AF0B-D9E5EEEE21BE}"/>
                </a:ext>
              </a:extLst>
            </p:cNvPr>
            <p:cNvCxnSpPr>
              <a:cxnSpLocks/>
            </p:cNvCxnSpPr>
            <p:nvPr/>
          </p:nvCxnSpPr>
          <p:spPr>
            <a:xfrm>
              <a:off x="5299414" y="4159078"/>
              <a:ext cx="720386" cy="0"/>
            </a:xfrm>
            <a:prstGeom prst="straightConnector1">
              <a:avLst/>
            </a:prstGeom>
            <a:ln w="76200">
              <a:solidFill>
                <a:schemeClr val="accent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AB8341B7-8B93-A44F-B802-4E79221B9A48}"/>
                </a:ext>
              </a:extLst>
            </p:cNvPr>
            <p:cNvCxnSpPr/>
            <p:nvPr/>
          </p:nvCxnSpPr>
          <p:spPr>
            <a:xfrm>
              <a:off x="5310065" y="2971073"/>
              <a:ext cx="0" cy="1622939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D4B3E632-4177-6445-AE13-47516D70EBAA}"/>
                </a:ext>
              </a:extLst>
            </p:cNvPr>
            <p:cNvCxnSpPr/>
            <p:nvPr/>
          </p:nvCxnSpPr>
          <p:spPr>
            <a:xfrm>
              <a:off x="6019800" y="2971072"/>
              <a:ext cx="0" cy="1622939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78F5D9C9-7C77-A84F-BA2C-5A1B58F58A2A}"/>
              </a:ext>
            </a:extLst>
          </p:cNvPr>
          <p:cNvSpPr/>
          <p:nvPr/>
        </p:nvSpPr>
        <p:spPr>
          <a:xfrm>
            <a:off x="3136557" y="1000019"/>
            <a:ext cx="365760" cy="365760"/>
          </a:xfrm>
          <a:prstGeom prst="ellipse">
            <a:avLst/>
          </a:prstGeom>
          <a:noFill/>
          <a:ln w="57150">
            <a:solidFill>
              <a:srgbClr val="9629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122AF7B1-DCC0-8748-BC80-ACC3F237E5A3}"/>
              </a:ext>
            </a:extLst>
          </p:cNvPr>
          <p:cNvCxnSpPr>
            <a:cxnSpLocks/>
            <a:stCxn id="39" idx="0"/>
            <a:endCxn id="29" idx="0"/>
          </p:cNvCxnSpPr>
          <p:nvPr/>
        </p:nvCxnSpPr>
        <p:spPr>
          <a:xfrm flipV="1">
            <a:off x="3319437" y="990600"/>
            <a:ext cx="1709763" cy="9419"/>
          </a:xfrm>
          <a:prstGeom prst="line">
            <a:avLst/>
          </a:prstGeom>
          <a:ln w="57150">
            <a:solidFill>
              <a:srgbClr val="9629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49DA7E2C-CD61-AF4B-A47E-B48E15387AF1}"/>
              </a:ext>
            </a:extLst>
          </p:cNvPr>
          <p:cNvCxnSpPr>
            <a:cxnSpLocks/>
            <a:stCxn id="39" idx="3"/>
            <a:endCxn id="29" idx="3"/>
          </p:cNvCxnSpPr>
          <p:nvPr/>
        </p:nvCxnSpPr>
        <p:spPr>
          <a:xfrm>
            <a:off x="3190121" y="1312215"/>
            <a:ext cx="1138619" cy="1304404"/>
          </a:xfrm>
          <a:prstGeom prst="line">
            <a:avLst/>
          </a:prstGeom>
          <a:ln w="57150">
            <a:solidFill>
              <a:srgbClr val="9629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A1D98B7-0FDF-5E42-809B-38F907A5F5BE}"/>
              </a:ext>
            </a:extLst>
          </p:cNvPr>
          <p:cNvGrpSpPr/>
          <p:nvPr/>
        </p:nvGrpSpPr>
        <p:grpSpPr>
          <a:xfrm>
            <a:off x="6324600" y="1295400"/>
            <a:ext cx="2684230" cy="932935"/>
            <a:chOff x="525916" y="1341397"/>
            <a:chExt cx="2684230" cy="932935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B6D9D43E-C331-3C46-A8F3-A35C01B02B53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" y="1905000"/>
              <a:ext cx="252434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CF99782A-A8B6-284E-BACB-679133E1C0E3}"/>
                </a:ext>
              </a:extLst>
            </p:cNvPr>
            <p:cNvSpPr txBox="1"/>
            <p:nvPr/>
          </p:nvSpPr>
          <p:spPr>
            <a:xfrm>
              <a:off x="2518805" y="190500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EBEA4595-81AB-294E-BE1C-DD6B4795CEB4}"/>
                </a:ext>
              </a:extLst>
            </p:cNvPr>
            <p:cNvSpPr txBox="1"/>
            <p:nvPr/>
          </p:nvSpPr>
          <p:spPr>
            <a:xfrm>
              <a:off x="525916" y="1511055"/>
              <a:ext cx="6900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REF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E558D94D-DDCA-4E41-9E45-8B92C2D2EEEA}"/>
                </a:ext>
              </a:extLst>
            </p:cNvPr>
            <p:cNvSpPr txBox="1"/>
            <p:nvPr/>
          </p:nvSpPr>
          <p:spPr>
            <a:xfrm>
              <a:off x="1668916" y="1511055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REF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xmlns="" id="{94CEF106-810E-0B49-83AD-E7F0397F382A}"/>
                </a:ext>
              </a:extLst>
            </p:cNvPr>
            <p:cNvCxnSpPr>
              <a:cxnSpLocks/>
              <a:stCxn id="48" idx="3"/>
              <a:endCxn id="49" idx="1"/>
            </p:cNvCxnSpPr>
            <p:nvPr/>
          </p:nvCxnSpPr>
          <p:spPr>
            <a:xfrm>
              <a:off x="1215922" y="1695721"/>
              <a:ext cx="452994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C333FBAB-8DCD-F246-ADE0-2D0F4AF5AC64}"/>
                </a:ext>
              </a:extLst>
            </p:cNvPr>
            <p:cNvSpPr txBox="1"/>
            <p:nvPr/>
          </p:nvSpPr>
          <p:spPr>
            <a:xfrm>
              <a:off x="1211716" y="1341397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t</a:t>
              </a:r>
              <a:r>
                <a:rPr lang="en-US" i="1" baseline="-25000" dirty="0" err="1"/>
                <a:t>RFC</a:t>
              </a:r>
              <a:endParaRPr lang="en-US" i="1" baseline="-25000" dirty="0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95D4970-5086-F64F-94EC-29650B55B0D9}"/>
              </a:ext>
            </a:extLst>
          </p:cNvPr>
          <p:cNvSpPr txBox="1"/>
          <p:nvPr/>
        </p:nvSpPr>
        <p:spPr>
          <a:xfrm>
            <a:off x="6420322" y="100226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Burst Mode: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98DE62A2-9253-9948-8D11-B7597E27C2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1" t="29172" r="8387" b="26968"/>
          <a:stretch/>
        </p:blipFill>
        <p:spPr>
          <a:xfrm>
            <a:off x="67054" y="3154680"/>
            <a:ext cx="5038346" cy="347472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655F6184-E270-4541-93D4-A1C73E5E43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21052" r="6818" b="19737"/>
          <a:stretch/>
        </p:blipFill>
        <p:spPr>
          <a:xfrm>
            <a:off x="5105400" y="3154006"/>
            <a:ext cx="3860800" cy="34747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82CA246-E909-4942-B665-8EBC3478AB42}"/>
              </a:ext>
            </a:extLst>
          </p:cNvPr>
          <p:cNvSpPr txBox="1"/>
          <p:nvPr/>
        </p:nvSpPr>
        <p:spPr>
          <a:xfrm>
            <a:off x="8534400" y="14594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717A208-8C67-8E49-9304-FCCD5CC17989}"/>
              </a:ext>
            </a:extLst>
          </p:cNvPr>
          <p:cNvSpPr txBox="1"/>
          <p:nvPr/>
        </p:nvSpPr>
        <p:spPr>
          <a:xfrm>
            <a:off x="8046022" y="128981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t</a:t>
            </a:r>
            <a:r>
              <a:rPr lang="en-US" i="1" baseline="-25000" dirty="0" err="1"/>
              <a:t>RFC</a:t>
            </a:r>
            <a:endParaRPr lang="en-US" i="1" baseline="-250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5A13AA50-9202-DA40-A99D-A78E925FD25D}"/>
              </a:ext>
            </a:extLst>
          </p:cNvPr>
          <p:cNvCxnSpPr>
            <a:cxnSpLocks/>
            <a:stCxn id="49" idx="3"/>
            <a:endCxn id="32" idx="1"/>
          </p:cNvCxnSpPr>
          <p:nvPr/>
        </p:nvCxnSpPr>
        <p:spPr>
          <a:xfrm flipV="1">
            <a:off x="8113931" y="1644134"/>
            <a:ext cx="420469" cy="559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100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C89C767-3F78-9442-98C9-E8C1A41FE65E}"/>
              </a:ext>
            </a:extLst>
          </p:cNvPr>
          <p:cNvSpPr txBox="1"/>
          <p:nvPr/>
        </p:nvSpPr>
        <p:spPr>
          <a:xfrm>
            <a:off x="2024132" y="1045613"/>
            <a:ext cx="122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ACT-RDA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1D0654-8AD9-9F4F-ADFC-E7D943A86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IDD7: Read, Auto-</a:t>
            </a:r>
            <a:r>
              <a:rPr lang="en-US" dirty="0" err="1"/>
              <a:t>Precharge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F2EEEEB-E4BD-2544-9DFB-CAB16E05D3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35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16CA4B5-7A09-6B47-9971-0C6B3D259B07}"/>
              </a:ext>
            </a:extLst>
          </p:cNvPr>
          <p:cNvGrpSpPr/>
          <p:nvPr/>
        </p:nvGrpSpPr>
        <p:grpSpPr>
          <a:xfrm>
            <a:off x="31380" y="838200"/>
            <a:ext cx="7115567" cy="1101767"/>
            <a:chOff x="224324" y="1177711"/>
            <a:chExt cx="7115567" cy="1101767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xmlns="" id="{56CFE514-0D55-DF4A-B990-268C39A0821F}"/>
                </a:ext>
              </a:extLst>
            </p:cNvPr>
            <p:cNvCxnSpPr>
              <a:cxnSpLocks/>
            </p:cNvCxnSpPr>
            <p:nvPr/>
          </p:nvCxnSpPr>
          <p:spPr>
            <a:xfrm>
              <a:off x="354064" y="2094812"/>
              <a:ext cx="644134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1E96D4B-1DE2-E24A-AB3E-8A0D438B7CB8}"/>
                </a:ext>
              </a:extLst>
            </p:cNvPr>
            <p:cNvSpPr txBox="1"/>
            <p:nvPr/>
          </p:nvSpPr>
          <p:spPr>
            <a:xfrm>
              <a:off x="6719208" y="1910146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88468C3-1C8F-8F42-97CD-3E78D615D2B2}"/>
                </a:ext>
              </a:extLst>
            </p:cNvPr>
            <p:cNvSpPr txBox="1"/>
            <p:nvPr/>
          </p:nvSpPr>
          <p:spPr>
            <a:xfrm>
              <a:off x="224324" y="1177711"/>
              <a:ext cx="122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ACT-RDA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3E4BD02-7692-874F-8619-42FDEE1E477D}"/>
                </a:ext>
              </a:extLst>
            </p:cNvPr>
            <p:cNvSpPr txBox="1"/>
            <p:nvPr/>
          </p:nvSpPr>
          <p:spPr>
            <a:xfrm>
              <a:off x="1593536" y="1286766"/>
              <a:ext cx="58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</a:t>
              </a:r>
              <a:r>
                <a:rPr lang="en-US" baseline="-25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RRD</a:t>
              </a:r>
              <a:endParaRPr lang="en-US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702E6879-F406-274F-8FCF-F13C2573B576}"/>
                </a:ext>
              </a:extLst>
            </p:cNvPr>
            <p:cNvCxnSpPr>
              <a:cxnSpLocks/>
            </p:cNvCxnSpPr>
            <p:nvPr/>
          </p:nvCxnSpPr>
          <p:spPr>
            <a:xfrm>
              <a:off x="1335944" y="1362377"/>
              <a:ext cx="948632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31432CC-6250-E147-BB4D-10B3E37ECB79}"/>
              </a:ext>
            </a:extLst>
          </p:cNvPr>
          <p:cNvSpPr txBox="1"/>
          <p:nvPr/>
        </p:nvSpPr>
        <p:spPr>
          <a:xfrm>
            <a:off x="3381792" y="115466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baseline="-25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RRD</a:t>
            </a:r>
            <a:endParaRPr lang="en-US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1508BE48-2D42-2A49-AEB9-27ADCEFB9ABD}"/>
              </a:ext>
            </a:extLst>
          </p:cNvPr>
          <p:cNvCxnSpPr>
            <a:cxnSpLocks/>
          </p:cNvCxnSpPr>
          <p:nvPr/>
        </p:nvCxnSpPr>
        <p:spPr>
          <a:xfrm>
            <a:off x="3124200" y="1230279"/>
            <a:ext cx="948632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F854A54-5DC9-7542-BDDA-0BE9F7DE542E}"/>
              </a:ext>
            </a:extLst>
          </p:cNvPr>
          <p:cNvSpPr txBox="1"/>
          <p:nvPr/>
        </p:nvSpPr>
        <p:spPr>
          <a:xfrm>
            <a:off x="3985437" y="1187126"/>
            <a:ext cx="122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ACT-RDA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3FA7D45-2063-FE47-B490-C6DE1A166CD6}"/>
              </a:ext>
            </a:extLst>
          </p:cNvPr>
          <p:cNvSpPr txBox="1"/>
          <p:nvPr/>
        </p:nvSpPr>
        <p:spPr>
          <a:xfrm>
            <a:off x="5343097" y="1296181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baseline="-25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RRD</a:t>
            </a:r>
            <a:endParaRPr lang="en-US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B6E82B84-69C9-E146-975E-BAD3D56D7306}"/>
              </a:ext>
            </a:extLst>
          </p:cNvPr>
          <p:cNvCxnSpPr>
            <a:cxnSpLocks/>
          </p:cNvCxnSpPr>
          <p:nvPr/>
        </p:nvCxnSpPr>
        <p:spPr>
          <a:xfrm>
            <a:off x="5085505" y="1371792"/>
            <a:ext cx="948632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D33B773-A711-8349-AF89-75166092C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8" t="27632" r="7260" b="28509"/>
          <a:stretch/>
        </p:blipFill>
        <p:spPr>
          <a:xfrm>
            <a:off x="31380" y="2971800"/>
            <a:ext cx="5038344" cy="34747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9999FE5B-2524-BF41-90C3-2E34641C6C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" t="21072" r="8376" b="19717"/>
          <a:stretch/>
        </p:blipFill>
        <p:spPr>
          <a:xfrm>
            <a:off x="5145924" y="3126502"/>
            <a:ext cx="3617076" cy="333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55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3C2819-36D6-AD4E-B0AE-194E0948A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Bit Toggling on DRAM Power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3B6240D-8C93-0F48-A5B2-E34FB85889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36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0A70804-20B7-BC44-9DAD-FE5404BEE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749" y="3943865"/>
            <a:ext cx="6459651" cy="2761735"/>
          </a:xfrm>
          <a:prstGeom prst="rect">
            <a:avLst/>
          </a:prstGeom>
        </p:spPr>
      </p:pic>
      <p:cxnSp>
        <p:nvCxnSpPr>
          <p:cNvPr id="160" name="Straight Arrow Connector 159"/>
          <p:cNvCxnSpPr>
            <a:stCxn id="220" idx="0"/>
          </p:cNvCxnSpPr>
          <p:nvPr/>
        </p:nvCxnSpPr>
        <p:spPr>
          <a:xfrm>
            <a:off x="4572000" y="3368642"/>
            <a:ext cx="1" cy="361949"/>
          </a:xfrm>
          <a:prstGeom prst="straightConnector1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1" name="Elbow Connector 160"/>
          <p:cNvCxnSpPr>
            <a:stCxn id="179" idx="0"/>
            <a:endCxn id="212" idx="0"/>
          </p:cNvCxnSpPr>
          <p:nvPr/>
        </p:nvCxnSpPr>
        <p:spPr>
          <a:xfrm rot="16200000" flipH="1">
            <a:off x="2277111" y="1898998"/>
            <a:ext cx="552451" cy="1720086"/>
          </a:xfrm>
          <a:prstGeom prst="bentConnector3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2" name="Elbow Connector 161"/>
          <p:cNvCxnSpPr>
            <a:stCxn id="194" idx="0"/>
            <a:endCxn id="213" idx="0"/>
          </p:cNvCxnSpPr>
          <p:nvPr/>
        </p:nvCxnSpPr>
        <p:spPr>
          <a:xfrm rot="5400000">
            <a:off x="3881057" y="2344323"/>
            <a:ext cx="552451" cy="829437"/>
          </a:xfrm>
          <a:prstGeom prst="bentConnector3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3" name="Elbow Connector 162"/>
          <p:cNvCxnSpPr>
            <a:stCxn id="209" idx="0"/>
            <a:endCxn id="219" idx="0"/>
          </p:cNvCxnSpPr>
          <p:nvPr/>
        </p:nvCxnSpPr>
        <p:spPr>
          <a:xfrm rot="5400000">
            <a:off x="6477517" y="1722966"/>
            <a:ext cx="552451" cy="2072150"/>
          </a:xfrm>
          <a:prstGeom prst="bentConnector3">
            <a:avLst/>
          </a:prstGeom>
          <a:noFill/>
          <a:ln w="5715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4" name="Straight Arrow Connector 163"/>
          <p:cNvCxnSpPr>
            <a:stCxn id="168" idx="2"/>
          </p:cNvCxnSpPr>
          <p:nvPr/>
        </p:nvCxnSpPr>
        <p:spPr>
          <a:xfrm>
            <a:off x="712219" y="1549365"/>
            <a:ext cx="0" cy="609601"/>
          </a:xfrm>
          <a:prstGeom prst="straightConnector1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165" name="Straight Arrow Connector 164"/>
          <p:cNvCxnSpPr>
            <a:stCxn id="169" idx="2"/>
          </p:cNvCxnSpPr>
          <p:nvPr/>
        </p:nvCxnSpPr>
        <p:spPr>
          <a:xfrm>
            <a:off x="1283719" y="1549365"/>
            <a:ext cx="0" cy="609601"/>
          </a:xfrm>
          <a:prstGeom prst="straightConnector1">
            <a:avLst/>
          </a:prstGeom>
          <a:noFill/>
          <a:ln w="57150" cap="flat" cmpd="sng" algn="ctr">
            <a:solidFill>
              <a:srgbClr val="EEB500"/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166" name="Straight Arrow Connector 165"/>
          <p:cNvCxnSpPr>
            <a:stCxn id="170" idx="2"/>
          </p:cNvCxnSpPr>
          <p:nvPr/>
        </p:nvCxnSpPr>
        <p:spPr>
          <a:xfrm flipH="1">
            <a:off x="1853281" y="1549365"/>
            <a:ext cx="1938" cy="609601"/>
          </a:xfrm>
          <a:prstGeom prst="straightConnector1">
            <a:avLst/>
          </a:prstGeom>
          <a:noFill/>
          <a:ln w="57150" cap="flat" cmpd="sng" algn="ctr">
            <a:solidFill>
              <a:srgbClr val="D00000"/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167" name="Straight Arrow Connector 166"/>
          <p:cNvCxnSpPr>
            <a:stCxn id="171" idx="2"/>
          </p:cNvCxnSpPr>
          <p:nvPr/>
        </p:nvCxnSpPr>
        <p:spPr>
          <a:xfrm flipH="1">
            <a:off x="2674369" y="1549365"/>
            <a:ext cx="3878" cy="609601"/>
          </a:xfrm>
          <a:prstGeom prst="straightConnector1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168" name="Rectangle 167"/>
          <p:cNvSpPr/>
          <p:nvPr/>
        </p:nvSpPr>
        <p:spPr>
          <a:xfrm>
            <a:off x="455044" y="1292190"/>
            <a:ext cx="514350" cy="257175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1026544" y="1292190"/>
            <a:ext cx="514350" cy="257175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EEB5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1598044" y="1292190"/>
            <a:ext cx="514350" cy="257175"/>
          </a:xfrm>
          <a:prstGeom prst="rect">
            <a:avLst/>
          </a:prstGeom>
          <a:solidFill>
            <a:srgbClr val="FFC5C5"/>
          </a:solidFill>
          <a:ln w="12700" cap="flat" cmpd="sng" algn="ctr">
            <a:solidFill>
              <a:srgbClr val="D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2421072" y="1292190"/>
            <a:ext cx="514350" cy="257175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378844" y="1235041"/>
            <a:ext cx="2628900" cy="371475"/>
          </a:xfrm>
          <a:prstGeom prst="rect">
            <a:avLst/>
          </a:prstGeom>
          <a:noFill/>
          <a:ln w="1905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0000  1010  1111  …  0011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807442" y="785461"/>
            <a:ext cx="17717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Bank 0 Row Buffer</a:t>
            </a:r>
            <a:endParaRPr lang="en-US" b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666533" y="1033885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5B9BD5"/>
                </a:solidFill>
                <a:latin typeface="Calibri" panose="020F0502020204030204"/>
              </a:rPr>
              <a:t>0</a:t>
            </a:r>
            <a:endParaRPr lang="en-US" sz="1400" dirty="0">
              <a:solidFill>
                <a:srgbClr val="5B9BD5"/>
              </a:solidFill>
              <a:latin typeface="Calibri" panose="020F0502020204030204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1238033" y="1033885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EEB500"/>
                </a:solidFill>
                <a:latin typeface="Calibri" panose="020F0502020204030204"/>
              </a:rPr>
              <a:t>1</a:t>
            </a:r>
            <a:endParaRPr lang="en-US" sz="1400" dirty="0">
              <a:solidFill>
                <a:srgbClr val="EEB500"/>
              </a:solidFill>
              <a:latin typeface="Calibri" panose="020F0502020204030204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7722" y="923960"/>
            <a:ext cx="567463" cy="3113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column</a:t>
            </a:r>
          </a:p>
          <a:p>
            <a:pPr algn="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number</a:t>
            </a:r>
            <a:endParaRPr lang="en-US" sz="1400" i="1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807594" y="1033885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D00000"/>
                </a:solidFill>
                <a:latin typeface="Calibri" panose="020F0502020204030204"/>
              </a:rPr>
              <a:t>2</a:t>
            </a:r>
            <a:endParaRPr lang="en-US" sz="1400" dirty="0">
              <a:solidFill>
                <a:srgbClr val="D00000"/>
              </a:solidFill>
              <a:latin typeface="Calibri" panose="020F0502020204030204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2506055" y="1033885"/>
            <a:ext cx="3366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c 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– 1</a:t>
            </a:r>
            <a:endParaRPr lang="en-US" sz="1400" i="1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p:txBody>
      </p:sp>
      <p:sp>
        <p:nvSpPr>
          <p:cNvPr id="179" name="Trapezoid 178"/>
          <p:cNvSpPr/>
          <p:nvPr/>
        </p:nvSpPr>
        <p:spPr>
          <a:xfrm rot="10800000">
            <a:off x="378843" y="2158966"/>
            <a:ext cx="2628900" cy="323850"/>
          </a:xfrm>
          <a:prstGeom prst="trapezoid">
            <a:avLst>
              <a:gd name="adj" fmla="val 75000"/>
            </a:avLst>
          </a:prstGeom>
          <a:solidFill>
            <a:srgbClr val="70AD47">
              <a:lumMod val="20000"/>
              <a:lumOff val="80000"/>
            </a:srgbClr>
          </a:solidFill>
          <a:ln w="1905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0" name="Straight Arrow Connector 179"/>
          <p:cNvCxnSpPr>
            <a:stCxn id="184" idx="2"/>
          </p:cNvCxnSpPr>
          <p:nvPr/>
        </p:nvCxnSpPr>
        <p:spPr>
          <a:xfrm>
            <a:off x="3590926" y="1549365"/>
            <a:ext cx="0" cy="609601"/>
          </a:xfrm>
          <a:prstGeom prst="straightConnector1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181" name="Straight Arrow Connector 180"/>
          <p:cNvCxnSpPr>
            <a:stCxn id="185" idx="2"/>
          </p:cNvCxnSpPr>
          <p:nvPr/>
        </p:nvCxnSpPr>
        <p:spPr>
          <a:xfrm>
            <a:off x="4162426" y="1549365"/>
            <a:ext cx="0" cy="609601"/>
          </a:xfrm>
          <a:prstGeom prst="straightConnector1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182" name="Straight Arrow Connector 181"/>
          <p:cNvCxnSpPr>
            <a:stCxn id="186" idx="2"/>
          </p:cNvCxnSpPr>
          <p:nvPr/>
        </p:nvCxnSpPr>
        <p:spPr>
          <a:xfrm flipH="1">
            <a:off x="4731988" y="1549365"/>
            <a:ext cx="1938" cy="609601"/>
          </a:xfrm>
          <a:prstGeom prst="straightConnector1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183" name="Straight Arrow Connector 182"/>
          <p:cNvCxnSpPr>
            <a:stCxn id="187" idx="2"/>
          </p:cNvCxnSpPr>
          <p:nvPr/>
        </p:nvCxnSpPr>
        <p:spPr>
          <a:xfrm flipH="1">
            <a:off x="5553076" y="1549365"/>
            <a:ext cx="3878" cy="609601"/>
          </a:xfrm>
          <a:prstGeom prst="straightConnector1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184" name="Rectangle 183"/>
          <p:cNvSpPr/>
          <p:nvPr/>
        </p:nvSpPr>
        <p:spPr>
          <a:xfrm>
            <a:off x="3333751" y="1292190"/>
            <a:ext cx="514350" cy="257175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3905251" y="1292190"/>
            <a:ext cx="514350" cy="257175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4476751" y="1292190"/>
            <a:ext cx="514350" cy="257175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5299779" y="1292190"/>
            <a:ext cx="514350" cy="257175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3257551" y="1235041"/>
            <a:ext cx="2628900" cy="371475"/>
          </a:xfrm>
          <a:prstGeom prst="rect">
            <a:avLst/>
          </a:prstGeom>
          <a:noFill/>
          <a:ln w="1905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1011  0010  1011  …  0110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3686149" y="785461"/>
            <a:ext cx="17717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Bank 1 Row Buffer</a:t>
            </a:r>
            <a:endParaRPr lang="en-US" b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3545240" y="1033885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0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4116740" y="1033885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1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4686301" y="1033885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2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5384762" y="1033885"/>
            <a:ext cx="3366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c 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– 1</a:t>
            </a:r>
            <a:endParaRPr lang="en-US" sz="1400" i="1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p:txBody>
      </p:sp>
      <p:sp>
        <p:nvSpPr>
          <p:cNvPr id="194" name="Trapezoid 193"/>
          <p:cNvSpPr/>
          <p:nvPr/>
        </p:nvSpPr>
        <p:spPr>
          <a:xfrm rot="10800000">
            <a:off x="3257550" y="2158966"/>
            <a:ext cx="2628900" cy="323850"/>
          </a:xfrm>
          <a:prstGeom prst="trapezoid">
            <a:avLst>
              <a:gd name="adj" fmla="val 75000"/>
            </a:avLst>
          </a:prstGeom>
          <a:solidFill>
            <a:srgbClr val="70AD47">
              <a:lumMod val="20000"/>
              <a:lumOff val="80000"/>
            </a:srgbClr>
          </a:solidFill>
          <a:ln w="1905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5" name="Straight Arrow Connector 194"/>
          <p:cNvCxnSpPr>
            <a:stCxn id="199" idx="2"/>
          </p:cNvCxnSpPr>
          <p:nvPr/>
        </p:nvCxnSpPr>
        <p:spPr>
          <a:xfrm>
            <a:off x="6808743" y="1549365"/>
            <a:ext cx="0" cy="609601"/>
          </a:xfrm>
          <a:prstGeom prst="straightConnector1">
            <a:avLst/>
          </a:prstGeom>
          <a:noFill/>
          <a:ln w="57150" cap="flat" cmpd="sng" algn="ctr">
            <a:solidFill>
              <a:srgbClr val="ED7D31"/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196" name="Straight Arrow Connector 195"/>
          <p:cNvCxnSpPr>
            <a:stCxn id="200" idx="2"/>
          </p:cNvCxnSpPr>
          <p:nvPr/>
        </p:nvCxnSpPr>
        <p:spPr>
          <a:xfrm>
            <a:off x="7380243" y="1549365"/>
            <a:ext cx="0" cy="609601"/>
          </a:xfrm>
          <a:prstGeom prst="straightConnector1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197" name="Straight Arrow Connector 196"/>
          <p:cNvCxnSpPr>
            <a:stCxn id="201" idx="2"/>
          </p:cNvCxnSpPr>
          <p:nvPr/>
        </p:nvCxnSpPr>
        <p:spPr>
          <a:xfrm flipH="1">
            <a:off x="7949805" y="1549365"/>
            <a:ext cx="1938" cy="609601"/>
          </a:xfrm>
          <a:prstGeom prst="straightConnector1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198" name="Straight Arrow Connector 197"/>
          <p:cNvCxnSpPr>
            <a:stCxn id="202" idx="2"/>
          </p:cNvCxnSpPr>
          <p:nvPr/>
        </p:nvCxnSpPr>
        <p:spPr>
          <a:xfrm flipH="1">
            <a:off x="8770893" y="1549365"/>
            <a:ext cx="3878" cy="609601"/>
          </a:xfrm>
          <a:prstGeom prst="straightConnector1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199" name="Rectangle 198"/>
          <p:cNvSpPr/>
          <p:nvPr/>
        </p:nvSpPr>
        <p:spPr>
          <a:xfrm>
            <a:off x="6551568" y="1292190"/>
            <a:ext cx="514350" cy="257175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7123068" y="1292190"/>
            <a:ext cx="514350" cy="257175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7694568" y="1292190"/>
            <a:ext cx="514350" cy="257175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8517596" y="1292190"/>
            <a:ext cx="514350" cy="257175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6475368" y="1235041"/>
            <a:ext cx="2628900" cy="371475"/>
          </a:xfrm>
          <a:prstGeom prst="rect">
            <a:avLst/>
          </a:prstGeom>
          <a:noFill/>
          <a:ln w="1905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1011  0010  1011  …  0110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6902333" y="785461"/>
            <a:ext cx="17717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Bank 7 Row Buffer</a:t>
            </a:r>
            <a:endParaRPr lang="en-US" b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6763057" y="1033885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ED7D31"/>
                </a:solidFill>
                <a:latin typeface="Calibri" panose="020F0502020204030204"/>
              </a:rPr>
              <a:t>0</a:t>
            </a:r>
            <a:endParaRPr lang="en-US" sz="1400" dirty="0">
              <a:solidFill>
                <a:srgbClr val="ED7D31"/>
              </a:solidFill>
              <a:latin typeface="Calibri" panose="020F0502020204030204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7334557" y="1033885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1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7904118" y="1033885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2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8602579" y="1033885"/>
            <a:ext cx="3366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c 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– 1</a:t>
            </a:r>
            <a:endParaRPr lang="en-US" sz="1400" i="1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p:txBody>
      </p:sp>
      <p:sp>
        <p:nvSpPr>
          <p:cNvPr id="209" name="Trapezoid 208"/>
          <p:cNvSpPr/>
          <p:nvPr/>
        </p:nvSpPr>
        <p:spPr>
          <a:xfrm rot="10800000">
            <a:off x="6475367" y="2158966"/>
            <a:ext cx="2628900" cy="323850"/>
          </a:xfrm>
          <a:prstGeom prst="trapezoid">
            <a:avLst>
              <a:gd name="adj" fmla="val 75000"/>
            </a:avLst>
          </a:prstGeom>
          <a:solidFill>
            <a:srgbClr val="70AD47">
              <a:lumMod val="20000"/>
              <a:lumOff val="80000"/>
            </a:srgbClr>
          </a:solidFill>
          <a:ln w="1905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279804" y="2189034"/>
            <a:ext cx="302861" cy="302861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211" name="Group 210"/>
          <p:cNvGrpSpPr/>
          <p:nvPr/>
        </p:nvGrpSpPr>
        <p:grpSpPr>
          <a:xfrm>
            <a:off x="3248787" y="3035267"/>
            <a:ext cx="2637663" cy="352425"/>
            <a:chOff x="3248788" y="5048250"/>
            <a:chExt cx="2637663" cy="352425"/>
          </a:xfrm>
        </p:grpSpPr>
        <p:sp>
          <p:nvSpPr>
            <p:cNvPr id="212" name="Rectangle 211"/>
            <p:cNvSpPr/>
            <p:nvPr/>
          </p:nvSpPr>
          <p:spPr>
            <a:xfrm>
              <a:off x="3248788" y="5048250"/>
              <a:ext cx="329184" cy="3524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3577972" y="5048250"/>
              <a:ext cx="329184" cy="3524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3907156" y="5048250"/>
              <a:ext cx="329184" cy="3524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4236340" y="5048250"/>
              <a:ext cx="329184" cy="3524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4565524" y="5048250"/>
              <a:ext cx="329184" cy="3524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4894708" y="5048250"/>
              <a:ext cx="329184" cy="3524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5223892" y="5048250"/>
              <a:ext cx="329184" cy="3524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5553076" y="5048250"/>
              <a:ext cx="329184" cy="3524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Trapezoid 219"/>
            <p:cNvSpPr/>
            <p:nvPr/>
          </p:nvSpPr>
          <p:spPr>
            <a:xfrm rot="10800000">
              <a:off x="3257551" y="5057775"/>
              <a:ext cx="2628900" cy="323850"/>
            </a:xfrm>
            <a:prstGeom prst="trapezoid">
              <a:avLst>
                <a:gd name="adj" fmla="val 75000"/>
              </a:avLst>
            </a:prstGeom>
            <a:solidFill>
              <a:srgbClr val="70AD47">
                <a:lumMod val="20000"/>
                <a:lumOff val="80000"/>
              </a:srgbClr>
            </a:solid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>
              <a:scene3d>
                <a:camera prst="orthographicFront">
                  <a:rot lat="0" lon="0" rev="10799999"/>
                </a:camera>
                <a:lightRig rig="threePt" dir="t"/>
              </a:scene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1" name="Oval 220"/>
          <p:cNvSpPr/>
          <p:nvPr/>
        </p:nvSpPr>
        <p:spPr>
          <a:xfrm>
            <a:off x="3157926" y="3084831"/>
            <a:ext cx="302861" cy="302861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6036638" y="742777"/>
            <a:ext cx="2885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. . .</a:t>
            </a:r>
            <a:endParaRPr lang="en-US" b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6036638" y="1230276"/>
            <a:ext cx="2885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. . .</a:t>
            </a:r>
            <a:endParaRPr lang="en-US" b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6035686" y="2158966"/>
            <a:ext cx="2885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. . .</a:t>
            </a:r>
            <a:endParaRPr lang="en-US" b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4999611" y="2575566"/>
            <a:ext cx="2885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>
                    <a:lumMod val="75000"/>
                  </a:prstClr>
                </a:solidFill>
                <a:latin typeface="Calibri" panose="020F0502020204030204"/>
              </a:rPr>
              <a:t>. . .</a:t>
            </a:r>
            <a:endParaRPr lang="en-US" b="1" dirty="0">
              <a:solidFill>
                <a:prstClr val="white">
                  <a:lumMod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2120523" y="1678488"/>
            <a:ext cx="2885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>
                    <a:lumMod val="75000"/>
                  </a:prstClr>
                </a:solidFill>
                <a:latin typeface="Calibri" panose="020F0502020204030204"/>
              </a:rPr>
              <a:t>. . .</a:t>
            </a:r>
            <a:endParaRPr lang="en-US" b="1" dirty="0">
              <a:solidFill>
                <a:prstClr val="white">
                  <a:lumMod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4999611" y="1678487"/>
            <a:ext cx="2885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>
                    <a:lumMod val="75000"/>
                  </a:prstClr>
                </a:solidFill>
                <a:latin typeface="Calibri" panose="020F0502020204030204"/>
              </a:rPr>
              <a:t>. . .</a:t>
            </a:r>
            <a:endParaRPr lang="en-US" b="1" dirty="0">
              <a:solidFill>
                <a:prstClr val="white">
                  <a:lumMod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8217047" y="1678487"/>
            <a:ext cx="2885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>
                    <a:lumMod val="75000"/>
                  </a:prstClr>
                </a:solidFill>
                <a:latin typeface="Calibri" panose="020F0502020204030204"/>
              </a:rPr>
              <a:t>. . .</a:t>
            </a:r>
            <a:endParaRPr lang="en-US" b="1" dirty="0">
              <a:solidFill>
                <a:prstClr val="white">
                  <a:lumMod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1012818" y="2174359"/>
            <a:ext cx="136095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Column Select</a:t>
            </a:r>
            <a:endParaRPr lang="en-US" b="1" i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3891524" y="2174359"/>
            <a:ext cx="136095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Column Select</a:t>
            </a:r>
            <a:endParaRPr lang="en-US" b="1" i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7107709" y="2174359"/>
            <a:ext cx="136095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Column Select</a:t>
            </a:r>
            <a:endParaRPr lang="en-US" b="1" i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4020565" y="3066724"/>
            <a:ext cx="11028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Bank Select</a:t>
            </a:r>
            <a:endParaRPr lang="en-US" b="1" i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2042779" y="2838067"/>
            <a:ext cx="1021113" cy="1604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srgbClr val="5B9BD5"/>
                </a:solidFill>
                <a:latin typeface="Calibri" panose="020F0502020204030204"/>
              </a:rPr>
              <a:t>global </a:t>
            </a:r>
            <a:r>
              <a:rPr lang="en-US" sz="1400" i="1" dirty="0" err="1" smtClean="0">
                <a:solidFill>
                  <a:srgbClr val="5B9BD5"/>
                </a:solidFill>
                <a:latin typeface="Calibri" panose="020F0502020204030204"/>
              </a:rPr>
              <a:t>bitlines</a:t>
            </a:r>
            <a:endParaRPr lang="en-US" sz="1400" i="1" dirty="0">
              <a:solidFill>
                <a:srgbClr val="5B9BD5"/>
              </a:solidFill>
              <a:latin typeface="Calibri" panose="020F0502020204030204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4686301" y="3418525"/>
            <a:ext cx="1043555" cy="3490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srgbClr val="5B9BD5"/>
                </a:solidFill>
                <a:latin typeface="Calibri" panose="020F0502020204030204"/>
              </a:rPr>
              <a:t>peripheral bus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srgbClr val="5B9BD5"/>
                </a:solidFill>
                <a:latin typeface="Calibri" panose="020F0502020204030204"/>
              </a:rPr>
              <a:t>to I/O drivers</a:t>
            </a:r>
            <a:endParaRPr lang="en-US" sz="1400" i="1" dirty="0">
              <a:solidFill>
                <a:srgbClr val="5B9BD5"/>
              </a:solidFill>
              <a:latin typeface="Calibri" panose="020F0502020204030204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6298186" y="2838067"/>
            <a:ext cx="1021112" cy="1604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srgbClr val="ED7D31"/>
                </a:solidFill>
                <a:latin typeface="Calibri" panose="020F0502020204030204"/>
              </a:rPr>
              <a:t>global </a:t>
            </a:r>
            <a:r>
              <a:rPr lang="en-US" sz="1400" i="1" dirty="0" err="1" smtClean="0">
                <a:solidFill>
                  <a:srgbClr val="ED7D31"/>
                </a:solidFill>
                <a:latin typeface="Calibri" panose="020F0502020204030204"/>
              </a:rPr>
              <a:t>bitlines</a:t>
            </a:r>
            <a:endParaRPr lang="en-US" sz="1400" i="1" dirty="0">
              <a:solidFill>
                <a:srgbClr val="ED7D3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03035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0DFB97-DE9C-BE43-8AFD-9C09E78B4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Dependency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4D1D8A8-A9FD-A741-B6FD-6EAE733C16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37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xmlns="" id="{960D9755-99FB-8941-9C2D-7EB1B5BF6E0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794764"/>
          <a:ext cx="8839201" cy="187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2743">
                  <a:extLst>
                    <a:ext uri="{9D8B030D-6E8A-4147-A177-3AD203B41FA5}">
                      <a16:colId xmlns:a16="http://schemas.microsoft.com/office/drawing/2014/main" xmlns="" val="4219171719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xmlns="" val="849728295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xmlns="" val="1218347229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xmlns="" val="4154870141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xmlns="" val="2368927137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xmlns="" val="3961595121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xmlns="" val="13361861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Read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Write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200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F (mA)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 (mA)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 (mA)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 (mA)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 (mA)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 (mA)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9030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Vendor 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246.44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0.433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0.0515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531.18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-0.246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0.0461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331784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Vendor B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217.42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0.157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0.0947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466.84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-0.215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0.0166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83512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Vendor 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234.42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0.0856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368.29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-0.116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0.0229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46120619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8528A46-DBBB-EB40-9FC2-FF4057C36121}"/>
              </a:ext>
            </a:extLst>
          </p:cNvPr>
          <p:cNvSpPr/>
          <p:nvPr/>
        </p:nvSpPr>
        <p:spPr>
          <a:xfrm>
            <a:off x="152399" y="2874962"/>
            <a:ext cx="8839201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 = F + </a:t>
            </a:r>
            <a:r>
              <a:rPr lang="en-US" sz="2800" b="1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Gn</a:t>
            </a:r>
            <a:r>
              <a:rPr lang="en-US" sz="2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+ </a:t>
            </a:r>
            <a:r>
              <a:rPr lang="en-US" sz="2800" b="1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Ht</a:t>
            </a:r>
            <a:r>
              <a:rPr lang="en-US" sz="2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E66C1AD-D7FA-F44F-B4FA-D9463AC59300}"/>
              </a:ext>
            </a:extLst>
          </p:cNvPr>
          <p:cNvSpPr txBox="1"/>
          <p:nvPr/>
        </p:nvSpPr>
        <p:spPr>
          <a:xfrm>
            <a:off x="5766152" y="3624180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Additional current per bit toggle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E88E390-1AE9-9C44-9F03-4D68A90FABFA}"/>
              </a:ext>
            </a:extLst>
          </p:cNvPr>
          <p:cNvSpPr txBox="1"/>
          <p:nvPr/>
        </p:nvSpPr>
        <p:spPr>
          <a:xfrm>
            <a:off x="1143000" y="3624180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Additional current per logic-1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xmlns="" id="{23719739-6C9A-094C-AB63-471591FDB473}"/>
              </a:ext>
            </a:extLst>
          </p:cNvPr>
          <p:cNvCxnSpPr>
            <a:endCxn id="14" idx="3"/>
          </p:cNvCxnSpPr>
          <p:nvPr/>
        </p:nvCxnSpPr>
        <p:spPr>
          <a:xfrm rot="5400000">
            <a:off x="4190161" y="3350807"/>
            <a:ext cx="532246" cy="383833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xmlns="" id="{67232720-F951-AC46-B5FE-8D0C461D2B2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03814" y="3421460"/>
            <a:ext cx="532244" cy="242528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DD7379D0-A310-5B4F-8643-E09104974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191000"/>
            <a:ext cx="3986512" cy="1704378"/>
          </a:xfrm>
          <a:prstGeom prst="rect">
            <a:avLst/>
          </a:prstGeom>
        </p:spPr>
      </p:pic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xmlns="" id="{A2CBE426-9776-D042-AB4E-F2896F3BA31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152400" y="4126176"/>
          <a:ext cx="3043824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xmlns="" id="{190E83B3-E313-8244-BE96-64F530A327D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348531" y="4114800"/>
          <a:ext cx="3135036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44901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4413B2-A0A1-F745-BB86-E0E3F69AE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AE29D02-A425-B642-99BC-A2F4E02D3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38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A4AF21-FAA3-754E-ABC9-D9AE46739A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76" b="-1"/>
          <a:stretch/>
        </p:blipFill>
        <p:spPr>
          <a:xfrm>
            <a:off x="4267200" y="762000"/>
            <a:ext cx="4572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D714E2-044A-7248-9D77-2861F4F89D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49"/>
          <a:stretch/>
        </p:blipFill>
        <p:spPr>
          <a:xfrm>
            <a:off x="533400" y="1143001"/>
            <a:ext cx="4572000" cy="3124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6F5D40A-21AD-0642-A8E6-17872E35A46D}"/>
              </a:ext>
            </a:extLst>
          </p:cNvPr>
          <p:cNvSpPr txBox="1"/>
          <p:nvPr/>
        </p:nvSpPr>
        <p:spPr>
          <a:xfrm>
            <a:off x="1550051" y="6320135"/>
            <a:ext cx="6043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err="1"/>
              <a:t>github.com</a:t>
            </a:r>
            <a:r>
              <a:rPr lang="en-US" sz="2400" dirty="0"/>
              <a:t>/CMU-SAFARI/VAMPIRE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0204A7B1-6CCA-3742-A617-1C7AD006B2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19500" y="43434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92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Structural Variation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Page </a:t>
            </a:r>
            <a:fld id="{13F32364-6BA0-48AA-B029-3ED2192016FC}" type="slidenum">
              <a:rPr lang="en-US" noProof="0" smtClean="0"/>
              <a:pPr lvl="0"/>
              <a:t>39</a:t>
            </a:fld>
            <a:r>
              <a:rPr lang="en-US" noProof="0" dirty="0" smtClean="0"/>
              <a:t> of 20</a:t>
            </a:r>
            <a:endParaRPr lang="en-US" noProof="0" dirty="0"/>
          </a:p>
        </p:txBody>
      </p:sp>
      <p:grpSp>
        <p:nvGrpSpPr>
          <p:cNvPr id="8" name="Group 7"/>
          <p:cNvGrpSpPr/>
          <p:nvPr/>
        </p:nvGrpSpPr>
        <p:grpSpPr>
          <a:xfrm>
            <a:off x="838200" y="2738786"/>
            <a:ext cx="7522536" cy="1833214"/>
            <a:chOff x="-228601" y="1122948"/>
            <a:chExt cx="7522536" cy="1833214"/>
          </a:xfrm>
        </p:grpSpPr>
        <p:sp>
          <p:nvSpPr>
            <p:cNvPr id="5" name="TextBox 4"/>
            <p:cNvSpPr txBox="1"/>
            <p:nvPr/>
          </p:nvSpPr>
          <p:spPr>
            <a:xfrm>
              <a:off x="5067912" y="1438870"/>
              <a:ext cx="22260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 Neue Light"/>
                </a:rPr>
                <a:t>Normalized </a:t>
              </a:r>
            </a:p>
            <a:p>
              <a:r>
                <a:rPr lang="en-US" b="1" dirty="0">
                  <a:latin typeface="Helvetica Neue Light"/>
                </a:rPr>
                <a:t>Read</a:t>
              </a:r>
              <a:r>
                <a:rPr lang="en-US" dirty="0">
                  <a:latin typeface="Helvetica Neue Light"/>
                </a:rPr>
                <a:t> Burst Energy </a:t>
              </a:r>
              <a:br>
                <a:rPr lang="en-US" dirty="0">
                  <a:latin typeface="Helvetica Neue Light"/>
                </a:rPr>
              </a:br>
              <a:r>
                <a:rPr lang="en-US" dirty="0">
                  <a:latin typeface="Helvetica Neue Light"/>
                </a:rPr>
                <a:t>across Banks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7" t="31659" r="8510" b="30702"/>
            <a:stretch/>
          </p:blipFill>
          <p:spPr>
            <a:xfrm>
              <a:off x="-228601" y="1122948"/>
              <a:ext cx="5196840" cy="1833214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838200" y="804163"/>
            <a:ext cx="7903536" cy="1766220"/>
            <a:chOff x="-207334" y="2791327"/>
            <a:chExt cx="7903536" cy="17662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3" t="31955" r="8250" b="31391"/>
            <a:stretch/>
          </p:blipFill>
          <p:spPr>
            <a:xfrm>
              <a:off x="-207334" y="2791327"/>
              <a:ext cx="5175575" cy="176622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067911" y="3115673"/>
              <a:ext cx="26282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 Neue Light"/>
                </a:rPr>
                <a:t>Normalized </a:t>
              </a:r>
            </a:p>
            <a:p>
              <a:r>
                <a:rPr lang="en-US" b="1" dirty="0">
                  <a:latin typeface="Helvetica Neue Light"/>
                </a:rPr>
                <a:t>Active Standby </a:t>
              </a:r>
              <a:r>
                <a:rPr lang="en-US" dirty="0">
                  <a:latin typeface="Helvetica Neue Light"/>
                </a:rPr>
                <a:t>Energy</a:t>
              </a:r>
            </a:p>
            <a:p>
              <a:r>
                <a:rPr lang="en-US" dirty="0">
                  <a:latin typeface="Helvetica Neue Light"/>
                </a:rPr>
                <a:t>across Banks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008A0C5-5051-2342-9526-E09969C401C1}"/>
              </a:ext>
            </a:extLst>
          </p:cNvPr>
          <p:cNvGrpSpPr/>
          <p:nvPr/>
        </p:nvGrpSpPr>
        <p:grpSpPr>
          <a:xfrm>
            <a:off x="804026" y="4572000"/>
            <a:ext cx="7654174" cy="1752600"/>
            <a:chOff x="-320841" y="3505199"/>
            <a:chExt cx="7654174" cy="17526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F41D2634-F387-7F48-8112-19AA5EBC4E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51" t="40498" r="27505" b="40872"/>
            <a:stretch/>
          </p:blipFill>
          <p:spPr>
            <a:xfrm>
              <a:off x="-320841" y="3505199"/>
              <a:ext cx="5350042" cy="17526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7C37562-2FA6-4542-8E25-1703C260452E}"/>
                </a:ext>
              </a:extLst>
            </p:cNvPr>
            <p:cNvSpPr txBox="1"/>
            <p:nvPr/>
          </p:nvSpPr>
          <p:spPr>
            <a:xfrm>
              <a:off x="5067912" y="4298313"/>
              <a:ext cx="22654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 Neue Light"/>
                </a:rPr>
                <a:t>Normalized </a:t>
              </a:r>
            </a:p>
            <a:p>
              <a:r>
                <a:rPr lang="en-US" b="1" dirty="0">
                  <a:latin typeface="Helvetica Neue Light"/>
                </a:rPr>
                <a:t>Write Burst</a:t>
              </a:r>
              <a:r>
                <a:rPr lang="en-US" dirty="0">
                  <a:latin typeface="Helvetica Neue Light"/>
                </a:rPr>
                <a:t> Energy </a:t>
              </a:r>
              <a:br>
                <a:rPr lang="en-US" dirty="0">
                  <a:latin typeface="Helvetica Neue Light"/>
                </a:rPr>
              </a:br>
              <a:r>
                <a:rPr lang="en-US" dirty="0">
                  <a:latin typeface="Helvetica Neue Light"/>
                </a:rPr>
                <a:t>across Banks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35386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4554802" y="867889"/>
            <a:ext cx="4091056" cy="3760882"/>
          </a:xfrm>
          <a:prstGeom prst="rect">
            <a:avLst/>
          </a:prstGeom>
          <a:solidFill>
            <a:srgbClr val="F5FAF2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96591" y="923942"/>
            <a:ext cx="4091056" cy="3760882"/>
          </a:xfrm>
          <a:prstGeom prst="rect">
            <a:avLst/>
          </a:prstGeom>
          <a:solidFill>
            <a:srgbClr val="F5FAF2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426328" y="989994"/>
            <a:ext cx="4091056" cy="3760882"/>
          </a:xfrm>
          <a:prstGeom prst="rect">
            <a:avLst/>
          </a:prstGeom>
          <a:solidFill>
            <a:srgbClr val="F5FAF2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DRAM </a:t>
            </a:r>
            <a:r>
              <a:rPr lang="en-US" dirty="0" smtClean="0"/>
              <a:t>Organization and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41730"/>
            <a:ext cx="8839200" cy="1195595"/>
          </a:xfrm>
        </p:spPr>
        <p:txBody>
          <a:bodyPr/>
          <a:lstStyle/>
          <a:p>
            <a:r>
              <a:rPr lang="en-US" dirty="0" smtClean="0"/>
              <a:t>Fundamental DRAM commands: activate, read, write, </a:t>
            </a:r>
            <a:r>
              <a:rPr lang="en-US" dirty="0" err="1" smtClean="0"/>
              <a:t>precharge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row of DRAM: 8 kB</a:t>
            </a:r>
          </a:p>
          <a:p>
            <a:r>
              <a:rPr lang="en-US" dirty="0"/>
              <a:t>One </a:t>
            </a:r>
            <a:r>
              <a:rPr lang="en-US" dirty="0" smtClean="0"/>
              <a:t>cache line of data: </a:t>
            </a:r>
            <a:r>
              <a:rPr lang="en-US" dirty="0"/>
              <a:t>64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4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  <p:sp>
        <p:nvSpPr>
          <p:cNvPr id="99" name="Rectangle 98"/>
          <p:cNvSpPr/>
          <p:nvPr/>
        </p:nvSpPr>
        <p:spPr>
          <a:xfrm>
            <a:off x="4355158" y="1064382"/>
            <a:ext cx="4091056" cy="3760882"/>
          </a:xfrm>
          <a:prstGeom prst="rect">
            <a:avLst/>
          </a:prstGeom>
          <a:solidFill>
            <a:srgbClr val="F5FAF2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DRAM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Chip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4436189" y="1447800"/>
            <a:ext cx="1714500" cy="1977289"/>
          </a:xfrm>
          <a:prstGeom prst="roundRect">
            <a:avLst>
              <a:gd name="adj" fmla="val 8875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  <a:miter lim="800000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Bank 0</a:t>
            </a:r>
          </a:p>
        </p:txBody>
      </p:sp>
      <p:sp>
        <p:nvSpPr>
          <p:cNvPr id="101" name="Trapezoid 100"/>
          <p:cNvSpPr/>
          <p:nvPr/>
        </p:nvSpPr>
        <p:spPr>
          <a:xfrm rot="10800000">
            <a:off x="4536155" y="3072664"/>
            <a:ext cx="1528441" cy="261614"/>
          </a:xfrm>
          <a:prstGeom prst="trapezoid">
            <a:avLst>
              <a:gd name="adj" fmla="val 75000"/>
            </a:avLst>
          </a:prstGeom>
          <a:solidFill>
            <a:srgbClr val="70AD47">
              <a:lumMod val="20000"/>
              <a:lumOff val="80000"/>
            </a:srgbClr>
          </a:solidFill>
          <a:ln w="1905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" name="Straight Connector 101"/>
          <p:cNvCxnSpPr>
            <a:stCxn id="116" idx="2"/>
            <a:endCxn id="101" idx="2"/>
          </p:cNvCxnSpPr>
          <p:nvPr/>
        </p:nvCxnSpPr>
        <p:spPr>
          <a:xfrm flipH="1">
            <a:off x="5300375" y="2848410"/>
            <a:ext cx="3" cy="224254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6261831" y="1426748"/>
            <a:ext cx="2885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. . .</a:t>
            </a:r>
          </a:p>
        </p:txBody>
      </p:sp>
      <p:cxnSp>
        <p:nvCxnSpPr>
          <p:cNvPr id="107" name="Elbow Connector 106"/>
          <p:cNvCxnSpPr>
            <a:stCxn id="101" idx="0"/>
            <a:endCxn id="121" idx="0"/>
          </p:cNvCxnSpPr>
          <p:nvPr/>
        </p:nvCxnSpPr>
        <p:spPr>
          <a:xfrm rot="16200000" flipH="1">
            <a:off x="5132092" y="3502561"/>
            <a:ext cx="497970" cy="161404"/>
          </a:xfrm>
          <a:prstGeom prst="bentConnector3">
            <a:avLst>
              <a:gd name="adj1" fmla="val 53188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08" name="Elbow Connector 107"/>
          <p:cNvCxnSpPr>
            <a:endCxn id="128" idx="0"/>
          </p:cNvCxnSpPr>
          <p:nvPr/>
        </p:nvCxnSpPr>
        <p:spPr>
          <a:xfrm rot="5400000">
            <a:off x="7172745" y="3504344"/>
            <a:ext cx="497970" cy="157838"/>
          </a:xfrm>
          <a:prstGeom prst="bentConnector3">
            <a:avLst>
              <a:gd name="adj1" fmla="val 52869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09" name="TextBox 108"/>
          <p:cNvSpPr txBox="1"/>
          <p:nvPr/>
        </p:nvSpPr>
        <p:spPr>
          <a:xfrm>
            <a:off x="6267935" y="3399818"/>
            <a:ext cx="2885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. . .</a:t>
            </a:r>
          </a:p>
        </p:txBody>
      </p:sp>
      <p:cxnSp>
        <p:nvCxnSpPr>
          <p:cNvPr id="111" name="Straight Connector 110"/>
          <p:cNvCxnSpPr>
            <a:stCxn id="129" idx="0"/>
            <a:endCxn id="131" idx="0"/>
          </p:cNvCxnSpPr>
          <p:nvPr/>
        </p:nvCxnSpPr>
        <p:spPr>
          <a:xfrm flipH="1">
            <a:off x="6407468" y="4101529"/>
            <a:ext cx="113" cy="303352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13" name="Rectangle 112"/>
          <p:cNvSpPr/>
          <p:nvPr/>
        </p:nvSpPr>
        <p:spPr>
          <a:xfrm>
            <a:off x="697786" y="1600200"/>
            <a:ext cx="2556113" cy="3225064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Processor Chip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753774" y="3770564"/>
            <a:ext cx="2444136" cy="1007359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Memory Controller</a:t>
            </a:r>
          </a:p>
        </p:txBody>
      </p:sp>
      <p:cxnSp>
        <p:nvCxnSpPr>
          <p:cNvPr id="115" name="Elbow Connector 114"/>
          <p:cNvCxnSpPr>
            <a:stCxn id="132" idx="2"/>
            <a:endCxn id="131" idx="2"/>
          </p:cNvCxnSpPr>
          <p:nvPr/>
        </p:nvCxnSpPr>
        <p:spPr>
          <a:xfrm rot="16200000" flipH="1">
            <a:off x="4191655" y="2514937"/>
            <a:ext cx="12700" cy="4431626"/>
          </a:xfrm>
          <a:prstGeom prst="bentConnector3">
            <a:avLst>
              <a:gd name="adj1" fmla="val 34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17" name="TextBox 116"/>
          <p:cNvSpPr txBox="1"/>
          <p:nvPr/>
        </p:nvSpPr>
        <p:spPr>
          <a:xfrm>
            <a:off x="4536158" y="3072664"/>
            <a:ext cx="152843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Column Select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5327419" y="3821441"/>
            <a:ext cx="2153172" cy="315611"/>
            <a:chOff x="3248788" y="5035749"/>
            <a:chExt cx="2637663" cy="364926"/>
          </a:xfrm>
        </p:grpSpPr>
        <p:sp>
          <p:nvSpPr>
            <p:cNvPr id="121" name="Rectangle 120"/>
            <p:cNvSpPr/>
            <p:nvPr/>
          </p:nvSpPr>
          <p:spPr>
            <a:xfrm>
              <a:off x="3248788" y="5048250"/>
              <a:ext cx="329184" cy="3524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577972" y="5048250"/>
              <a:ext cx="329184" cy="3524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907156" y="5048250"/>
              <a:ext cx="329184" cy="3524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236340" y="5048250"/>
              <a:ext cx="329184" cy="3524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4565524" y="5048250"/>
              <a:ext cx="329184" cy="3524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894708" y="5048250"/>
              <a:ext cx="329184" cy="3524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223892" y="5048250"/>
              <a:ext cx="329184" cy="3524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553076" y="5048250"/>
              <a:ext cx="329184" cy="3524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Trapezoid 128"/>
            <p:cNvSpPr/>
            <p:nvPr/>
          </p:nvSpPr>
          <p:spPr>
            <a:xfrm rot="10800000">
              <a:off x="3257551" y="5035749"/>
              <a:ext cx="2628900" cy="323852"/>
            </a:xfrm>
            <a:prstGeom prst="trapezoid">
              <a:avLst>
                <a:gd name="adj" fmla="val 75000"/>
              </a:avLst>
            </a:prstGeom>
            <a:solidFill>
              <a:srgbClr val="70AD47">
                <a:lumMod val="20000"/>
                <a:lumOff val="80000"/>
              </a:srgbClr>
            </a:solidFill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>
              <a:scene3d>
                <a:camera prst="orthographicFront">
                  <a:rot lat="0" lon="0" rev="10799999"/>
                </a:camera>
                <a:lightRig rig="threePt" dir="t"/>
              </a:scene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5913486" y="3829928"/>
            <a:ext cx="98103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Bank Select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5526802" y="4404881"/>
            <a:ext cx="1761331" cy="325869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I/O Drivers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1095176" y="4404881"/>
            <a:ext cx="1761331" cy="325869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I/O Drivers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3415931" y="4899652"/>
            <a:ext cx="1564147" cy="3139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Calibri" panose="020F0502020204030204"/>
              </a:rPr>
              <a:t>memory channel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4536155" y="1773354"/>
            <a:ext cx="1528441" cy="1075056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DRAM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Cell Array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4536157" y="2577047"/>
            <a:ext cx="1528441" cy="271363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Row Buffer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543425" y="2131786"/>
            <a:ext cx="1516855" cy="76203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222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6" name="Curved Connector 165"/>
          <p:cNvCxnSpPr/>
          <p:nvPr/>
        </p:nvCxnSpPr>
        <p:spPr>
          <a:xfrm flipH="1">
            <a:off x="6078691" y="2179792"/>
            <a:ext cx="4762" cy="557074"/>
          </a:xfrm>
          <a:prstGeom prst="curvedConnector3">
            <a:avLst>
              <a:gd name="adj1" fmla="val -2800294"/>
            </a:avLst>
          </a:prstGeom>
          <a:ln w="4445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ounded Rectangle 102"/>
          <p:cNvSpPr/>
          <p:nvPr/>
        </p:nvSpPr>
        <p:spPr>
          <a:xfrm>
            <a:off x="6636463" y="1447800"/>
            <a:ext cx="1714500" cy="1977289"/>
          </a:xfrm>
          <a:prstGeom prst="roundRect">
            <a:avLst>
              <a:gd name="adj" fmla="val 8875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  <a:miter lim="800000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Bank 7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6275503" y="2286000"/>
            <a:ext cx="932948" cy="29867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i="1" dirty="0">
                <a:solidFill>
                  <a:schemeClr val="accent4"/>
                </a:solidFill>
                <a:latin typeface="+mn-lt"/>
              </a:rPr>
              <a:t>activation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53774" y="2072323"/>
            <a:ext cx="881232" cy="789150"/>
          </a:xfrm>
          <a:prstGeom prst="roundRect">
            <a:avLst>
              <a:gd name="adj" fmla="val 15772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i="1" dirty="0" smtClean="0">
                <a:solidFill>
                  <a:schemeClr val="bg1"/>
                </a:solidFill>
              </a:rPr>
              <a:t>Core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25778" y="2276440"/>
            <a:ext cx="2885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 smtClean="0"/>
              <a:t>. . .</a:t>
            </a:r>
            <a:endParaRPr lang="en-US" b="1" dirty="0"/>
          </a:p>
        </p:txBody>
      </p:sp>
      <p:sp>
        <p:nvSpPr>
          <p:cNvPr id="46" name="Rounded Rectangle 45"/>
          <p:cNvSpPr/>
          <p:nvPr/>
        </p:nvSpPr>
        <p:spPr>
          <a:xfrm>
            <a:off x="2314160" y="2072323"/>
            <a:ext cx="881232" cy="789150"/>
          </a:xfrm>
          <a:prstGeom prst="roundRect">
            <a:avLst>
              <a:gd name="adj" fmla="val 15772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i="1" dirty="0" smtClean="0">
                <a:solidFill>
                  <a:schemeClr val="bg1"/>
                </a:solidFill>
              </a:rPr>
              <a:t>Core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54840" y="3085439"/>
            <a:ext cx="2440551" cy="453822"/>
          </a:xfrm>
          <a:prstGeom prst="roundRect">
            <a:avLst>
              <a:gd name="adj" fmla="val 27352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i="1" dirty="0" smtClean="0">
                <a:solidFill>
                  <a:schemeClr val="bg1"/>
                </a:solidFill>
              </a:rPr>
              <a:t>Shared Last-Level Cache</a:t>
            </a:r>
            <a:endParaRPr lang="en-US" i="1" dirty="0">
              <a:solidFill>
                <a:schemeClr val="bg1"/>
              </a:solidFill>
            </a:endParaRPr>
          </a:p>
        </p:txBody>
      </p:sp>
      <p:cxnSp>
        <p:nvCxnSpPr>
          <p:cNvPr id="48" name="Straight Connector 47"/>
          <p:cNvCxnSpPr>
            <a:stCxn id="46" idx="2"/>
          </p:cNvCxnSpPr>
          <p:nvPr/>
        </p:nvCxnSpPr>
        <p:spPr>
          <a:xfrm>
            <a:off x="2754776" y="2861473"/>
            <a:ext cx="0" cy="2239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4" idx="2"/>
          </p:cNvCxnSpPr>
          <p:nvPr/>
        </p:nvCxnSpPr>
        <p:spPr>
          <a:xfrm>
            <a:off x="1194390" y="2861473"/>
            <a:ext cx="0" cy="2239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7" idx="2"/>
            <a:endCxn id="114" idx="0"/>
          </p:cNvCxnSpPr>
          <p:nvPr/>
        </p:nvCxnSpPr>
        <p:spPr>
          <a:xfrm>
            <a:off x="1975116" y="3539261"/>
            <a:ext cx="726" cy="2313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440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0" grpId="0" animBg="1"/>
      <p:bldP spid="101" grpId="0" animBg="1"/>
      <p:bldP spid="106" grpId="0"/>
      <p:bldP spid="109" grpId="0"/>
      <p:bldP spid="114" grpId="0" animBg="1"/>
      <p:bldP spid="117" grpId="0"/>
      <p:bldP spid="130" grpId="0"/>
      <p:bldP spid="131" grpId="0" animBg="1"/>
      <p:bldP spid="132" grpId="0" animBg="1"/>
      <p:bldP spid="133" grpId="0"/>
      <p:bldP spid="154" grpId="0" animBg="1"/>
      <p:bldP spid="116" grpId="0" animBg="1"/>
      <p:bldP spid="165" grpId="0" animBg="1"/>
      <p:bldP spid="165" grpId="1" animBg="1"/>
      <p:bldP spid="103" grpId="0" animBg="1"/>
      <p:bldP spid="167" grpId="0"/>
      <p:bldP spid="167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CC8D95-48D3-6143-A2D6-4CFF01FF1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Evaluated System Configuration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CD2A2C-0673-0843-9D1B-93754263A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648200"/>
            <a:ext cx="8839200" cy="1889127"/>
          </a:xfrm>
        </p:spPr>
        <p:txBody>
          <a:bodyPr/>
          <a:lstStyle/>
          <a:p>
            <a:r>
              <a:rPr lang="en-US" sz="2800" dirty="0" smtClean="0"/>
              <a:t>Application traces collected using Pin</a:t>
            </a:r>
          </a:p>
          <a:p>
            <a:endParaRPr lang="en-US" sz="2800" dirty="0" smtClean="0"/>
          </a:p>
          <a:p>
            <a:r>
              <a:rPr lang="en-US" sz="2800" dirty="0" smtClean="0"/>
              <a:t>DRAM command timings generated using </a:t>
            </a:r>
            <a:r>
              <a:rPr lang="en-US" sz="2800" dirty="0" err="1" smtClean="0"/>
              <a:t>Ramulator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github.com/CMU-SAFARI/ramulator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7F2540B-6231-D24D-996F-9F67EFB27E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40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403E7ADF-DDF5-7D47-8836-1E8C203F9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553897"/>
              </p:ext>
            </p:extLst>
          </p:nvPr>
        </p:nvGraphicFramePr>
        <p:xfrm>
          <a:off x="228600" y="966919"/>
          <a:ext cx="8249920" cy="3909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xmlns="" val="1808984388"/>
                    </a:ext>
                  </a:extLst>
                </a:gridCol>
                <a:gridCol w="6116320">
                  <a:extLst>
                    <a:ext uri="{9D8B030D-6E8A-4147-A177-3AD203B41FA5}">
                      <a16:colId xmlns:a16="http://schemas.microsoft.com/office/drawing/2014/main" xmlns="" val="1571937059"/>
                    </a:ext>
                  </a:extLst>
                </a:gridCol>
              </a:tblGrid>
              <a:tr h="879723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effectLst/>
                        </a:rPr>
                        <a:t>Processor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effectLst/>
                        </a:rPr>
                        <a:t>x86-64 ISA, </a:t>
                      </a:r>
                      <a:r>
                        <a:rPr lang="en-US" sz="2400" kern="1200" dirty="0" smtClean="0">
                          <a:effectLst/>
                        </a:rPr>
                        <a:t>one core 3.2 </a:t>
                      </a:r>
                      <a:r>
                        <a:rPr lang="en-US" sz="2400" kern="1200" dirty="0">
                          <a:effectLst/>
                        </a:rPr>
                        <a:t>GHz, 128-entry instruction window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1516981"/>
                  </a:ext>
                </a:extLst>
              </a:tr>
              <a:tr h="879723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effectLst/>
                        </a:rPr>
                        <a:t>Cache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effectLst/>
                        </a:rPr>
                        <a:t>L1: 64 kB, 4-way associative;  L2: 2 MB, 16-way associative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0402477"/>
                  </a:ext>
                </a:extLst>
              </a:tr>
              <a:tr h="879723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effectLst/>
                        </a:rPr>
                        <a:t>Memory </a:t>
                      </a:r>
                      <a:r>
                        <a:rPr lang="en-US" sz="2400" b="1" kern="1200" dirty="0" smtClean="0">
                          <a:effectLst/>
                        </a:rPr>
                        <a:t>Controller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effectLst/>
                        </a:rPr>
                        <a:t>64/64-entry read/write request queues, </a:t>
                      </a:r>
                      <a:r>
                        <a:rPr lang="en-US" sz="2400" kern="1200" dirty="0" smtClean="0">
                          <a:effectLst/>
                        </a:rPr>
                        <a:t/>
                      </a:r>
                      <a:br>
                        <a:rPr lang="en-US" sz="2400" kern="1200" dirty="0" smtClean="0">
                          <a:effectLst/>
                        </a:rPr>
                      </a:br>
                      <a:r>
                        <a:rPr lang="en-US" sz="2400" kern="1200" dirty="0" smtClean="0">
                          <a:effectLst/>
                        </a:rPr>
                        <a:t>FR-FCFS </a:t>
                      </a:r>
                      <a:r>
                        <a:rPr lang="en-US" sz="2400" kern="1200" dirty="0">
                          <a:effectLst/>
                        </a:rPr>
                        <a:t>[119, 149]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229503"/>
                  </a:ext>
                </a:extLst>
              </a:tr>
              <a:tr h="1270711">
                <a:tc>
                  <a:txBody>
                    <a:bodyPr/>
                    <a:lstStyle/>
                    <a:p>
                      <a:r>
                        <a:rPr lang="en-US" sz="2400" b="1" dirty="0"/>
                        <a:t>DRAM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effectLst/>
                        </a:rPr>
                        <a:t>DDR3L-800 [57], 1 channel, 1 rank/8 banks per channel </a:t>
                      </a:r>
                      <a:endParaRPr lang="en-US" sz="2400" dirty="0"/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9406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984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3532914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43" y="76200"/>
            <a:ext cx="3532914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6" y="2784764"/>
            <a:ext cx="3532914" cy="457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43" y="2784764"/>
            <a:ext cx="3532914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Trends Across Generations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435564" y="810545"/>
            <a:ext cx="2556035" cy="5726782"/>
          </a:xfrm>
        </p:spPr>
        <p:txBody>
          <a:bodyPr/>
          <a:lstStyle/>
          <a:p>
            <a:r>
              <a:rPr lang="en-US" dirty="0"/>
              <a:t>Basically, if you’re building a system, you aren’t getting the kinds of savings you were promised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Page </a:t>
            </a:r>
            <a:fld id="{13F32364-6BA0-48AA-B029-3ED2192016FC}" type="slidenum">
              <a:rPr lang="en-US" noProof="0" smtClean="0"/>
              <a:pPr lvl="0"/>
              <a:t>41</a:t>
            </a:fld>
            <a:r>
              <a:rPr lang="en-US" noProof="0" dirty="0" smtClean="0"/>
              <a:t> of 20</a:t>
            </a:r>
            <a:endParaRPr lang="en-US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1055692" y="3233777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Light"/>
              </a:rPr>
              <a:t>Activation Energy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0910" y="3233777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 Neue Light"/>
              </a:rPr>
              <a:t>Precharge</a:t>
            </a:r>
            <a:r>
              <a:rPr lang="en-US" dirty="0">
                <a:latin typeface="Helvetica Neue Light"/>
              </a:rPr>
              <a:t> Standby Energy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9348" y="598701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Light"/>
              </a:rPr>
              <a:t>Read Energy</a:t>
            </a:r>
            <a:endParaRPr lang="en-US" dirty="0">
              <a:latin typeface="Helvetica Neue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55458" y="5987018"/>
            <a:ext cx="151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Light"/>
              </a:rPr>
              <a:t>Write Energy</a:t>
            </a:r>
          </a:p>
        </p:txBody>
      </p:sp>
    </p:spTree>
    <p:extLst>
      <p:ext uri="{BB962C8B-B14F-4D97-AF65-F5344CB8AC3E}">
        <p14:creationId xmlns:p14="http://schemas.microsoft.com/office/powerpoint/2010/main" val="2708653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Encoding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Baseline: No coding</a:t>
            </a:r>
          </a:p>
          <a:p>
            <a:r>
              <a:rPr lang="en-US" smtClean="0"/>
              <a:t>BDI: Base Delta Immediate</a:t>
            </a:r>
          </a:p>
          <a:p>
            <a:r>
              <a:rPr lang="en-US" smtClean="0"/>
              <a:t>Optimized: Minimize the number of ones </a:t>
            </a:r>
          </a:p>
          <a:p>
            <a:r>
              <a:rPr lang="en-US" smtClean="0"/>
              <a:t>OWI: Minimize ones for reads, maximize ones for writes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Page </a:t>
            </a:r>
            <a:fld id="{13F32364-6BA0-48AA-B029-3ED2192016FC}" type="slidenum">
              <a:rPr lang="en-US" noProof="0" smtClean="0"/>
              <a:pPr lvl="0"/>
              <a:t>42</a:t>
            </a:fld>
            <a:r>
              <a:rPr lang="en-US" noProof="0" dirty="0" smtClean="0"/>
              <a:t> of 20</a:t>
            </a:r>
            <a:endParaRPr lang="en-US" noProof="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330036" y="3527012"/>
          <a:ext cx="6044458" cy="3194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66212" y="4294094"/>
            <a:ext cx="1340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12.5% </a:t>
            </a:r>
          </a:p>
          <a:p>
            <a:r>
              <a:rPr lang="en-US" dirty="0"/>
              <a:t>Energy </a:t>
            </a:r>
          </a:p>
          <a:p>
            <a:r>
              <a:rPr lang="en-US" dirty="0"/>
              <a:t>Reduction</a:t>
            </a:r>
          </a:p>
        </p:txBody>
      </p:sp>
    </p:spTree>
    <p:extLst>
      <p:ext uri="{BB962C8B-B14F-4D97-AF65-F5344CB8AC3E}">
        <p14:creationId xmlns:p14="http://schemas.microsoft.com/office/powerpoint/2010/main" val="2764174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Validating Our DRAM Power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tests run on 22 of our DDR3L DRAM SO-DIMMs</a:t>
            </a:r>
          </a:p>
          <a:p>
            <a:r>
              <a:rPr lang="en-US" dirty="0" smtClean="0"/>
              <a:t>Validation command sequence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ctivate</a:t>
            </a:r>
          </a:p>
          <a:p>
            <a:pPr lvl="1"/>
            <a:r>
              <a:rPr lang="en-US" i="1" dirty="0" smtClean="0"/>
              <a:t>n</a:t>
            </a:r>
            <a:r>
              <a:rPr lang="en-US" dirty="0" smtClean="0"/>
              <a:t> reads</a:t>
            </a:r>
          </a:p>
          <a:p>
            <a:pPr lvl="2"/>
            <a:r>
              <a:rPr lang="en-US" sz="2000" dirty="0"/>
              <a:t>S</a:t>
            </a:r>
            <a:r>
              <a:rPr lang="en-US" sz="2000" dirty="0" smtClean="0"/>
              <a:t>weep </a:t>
            </a:r>
            <a:r>
              <a:rPr lang="en-US" sz="2000" i="1" dirty="0" smtClean="0"/>
              <a:t>n</a:t>
            </a:r>
            <a:r>
              <a:rPr lang="en-US" sz="2000" dirty="0" smtClean="0"/>
              <a:t> from 0 to 764</a:t>
            </a:r>
          </a:p>
          <a:p>
            <a:pPr lvl="2"/>
            <a:r>
              <a:rPr lang="en-US" sz="2000" dirty="0"/>
              <a:t>A</a:t>
            </a:r>
            <a:r>
              <a:rPr lang="en-US" sz="2000" dirty="0" smtClean="0"/>
              <a:t>ll reads contain data value 0xAA</a:t>
            </a:r>
          </a:p>
          <a:p>
            <a:pPr lvl="2"/>
            <a:r>
              <a:rPr lang="en-US" sz="2000" dirty="0" smtClean="0"/>
              <a:t>All reads to Bank 0, Row 128</a:t>
            </a:r>
          </a:p>
          <a:p>
            <a:pPr lvl="2"/>
            <a:r>
              <a:rPr lang="en-US" sz="2000" dirty="0" smtClean="0"/>
              <a:t>Column interleaved</a:t>
            </a:r>
            <a:endParaRPr lang="en-US" dirty="0" smtClean="0"/>
          </a:p>
          <a:p>
            <a:pPr lvl="1"/>
            <a:r>
              <a:rPr lang="en-US" dirty="0" err="1" smtClean="0"/>
              <a:t>Precharge</a:t>
            </a:r>
            <a:endParaRPr lang="en-US" dirty="0" smtClean="0"/>
          </a:p>
          <a:p>
            <a:r>
              <a:rPr lang="en-US" dirty="0" smtClean="0"/>
              <a:t>Error metric: mean absolute percentage error (MAPE)</a:t>
            </a:r>
          </a:p>
          <a:p>
            <a:endParaRPr lang="en-US" dirty="0"/>
          </a:p>
          <a:p>
            <a:r>
              <a:rPr lang="en-US" dirty="0" smtClean="0"/>
              <a:t>Best prior model (</a:t>
            </a:r>
            <a:r>
              <a:rPr lang="en-US" dirty="0" err="1" smtClean="0"/>
              <a:t>DRAMPower</a:t>
            </a:r>
            <a:r>
              <a:rPr lang="en-US" dirty="0" smtClean="0"/>
              <a:t>): 32.4% MAPE</a:t>
            </a:r>
          </a:p>
          <a:p>
            <a:r>
              <a:rPr lang="en-US" dirty="0" smtClean="0"/>
              <a:t>VAMPIRE: 6.8% MAPE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43</a:t>
            </a:fld>
            <a:r>
              <a:rPr lang="en-US" altLang="en-US" dirty="0" smtClean="0"/>
              <a:t> of 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4140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25373"/>
            <a:ext cx="9144000" cy="5334000"/>
          </a:xfrm>
        </p:spPr>
        <p:txBody>
          <a:bodyPr/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Background: DRAM Organization &amp; Operation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b="1" dirty="0"/>
              <a:t>Characterization Methodology</a:t>
            </a:r>
            <a:br>
              <a:rPr lang="en-US" sz="3200" b="1" dirty="0"/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Findings on DRAM Power Consumption</a:t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VAMPIRE: A Variation-Aware DRAM Power Model</a:t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5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37160"/>
            <a:ext cx="7924800" cy="429389"/>
          </a:xfrm>
          <a:prstGeom prst="rect">
            <a:avLst/>
          </a:prstGeom>
        </p:spPr>
        <p:txBody>
          <a:bodyPr vert="horz" lIns="45720" tIns="0" rIns="4572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cap="none" spc="-1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40903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54073" y="0"/>
            <a:ext cx="9198073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78781" y="0"/>
            <a:ext cx="2265219" cy="6858000"/>
          </a:xfrm>
          <a:prstGeom prst="rect">
            <a:avLst/>
          </a:prstGeom>
          <a:gradFill flip="none" rotWithShape="1">
            <a:gsLst>
              <a:gs pos="0">
                <a:srgbClr val="FBFEFF">
                  <a:alpha val="0"/>
                </a:srgbClr>
              </a:gs>
              <a:gs pos="19000">
                <a:srgbClr val="FFFFFF">
                  <a:alpha val="50196"/>
                </a:srgbClr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29400" y="1062096"/>
            <a:ext cx="2514601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17365D"/>
                </a:solidFill>
                <a:latin typeface="+mn-lt"/>
                <a:ea typeface="Helvetica Neue Light" charset="0"/>
                <a:cs typeface="Helvetica Neue Light" charset="0"/>
              </a:rPr>
              <a:t>Keysight</a:t>
            </a:r>
            <a:r>
              <a:rPr lang="en-US" sz="2400" b="1" dirty="0">
                <a:solidFill>
                  <a:srgbClr val="17365D"/>
                </a:solidFill>
                <a:latin typeface="+mn-lt"/>
                <a:ea typeface="Helvetica Neue Light" charset="0"/>
                <a:cs typeface="Helvetica Neue Light" charset="0"/>
              </a:rPr>
              <a:t> 34134A </a:t>
            </a:r>
          </a:p>
          <a:p>
            <a:pPr algn="ctr"/>
            <a:r>
              <a:rPr lang="en-US" sz="2400" b="1" dirty="0">
                <a:solidFill>
                  <a:srgbClr val="17365D"/>
                </a:solidFill>
                <a:latin typeface="+mn-lt"/>
                <a:ea typeface="Helvetica Neue Light" charset="0"/>
                <a:cs typeface="Helvetica Neue Light" charset="0"/>
              </a:rPr>
              <a:t>DC Current Probe</a:t>
            </a:r>
          </a:p>
        </p:txBody>
      </p:sp>
      <p:cxnSp>
        <p:nvCxnSpPr>
          <p:cNvPr id="12" name="Elbow Connector 11"/>
          <p:cNvCxnSpPr>
            <a:endCxn id="3" idx="1"/>
          </p:cNvCxnSpPr>
          <p:nvPr/>
        </p:nvCxnSpPr>
        <p:spPr>
          <a:xfrm flipV="1">
            <a:off x="4501957" y="1477595"/>
            <a:ext cx="2127443" cy="1005832"/>
          </a:xfrm>
          <a:prstGeom prst="bentConnector3">
            <a:avLst>
              <a:gd name="adj1" fmla="val 50000"/>
            </a:avLst>
          </a:prstGeom>
          <a:ln w="34925" cap="rnd">
            <a:solidFill>
              <a:schemeClr val="tx2">
                <a:lumMod val="75000"/>
              </a:schemeClr>
            </a:solidFill>
            <a:headEnd type="oval" w="lg" len="lg"/>
            <a:tailEnd type="diamond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 rot="10800000">
            <a:off x="-54072" y="-31175"/>
            <a:ext cx="1811724" cy="6889173"/>
          </a:xfrm>
          <a:prstGeom prst="rect">
            <a:avLst/>
          </a:prstGeom>
          <a:gradFill flip="none" rotWithShape="1">
            <a:gsLst>
              <a:gs pos="0">
                <a:srgbClr val="FBFEFF">
                  <a:alpha val="0"/>
                </a:srgbClr>
              </a:gs>
              <a:gs pos="24000">
                <a:srgbClr val="FFFFFF">
                  <a:alpha val="50196"/>
                </a:srgbClr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972300" y="2892967"/>
            <a:ext cx="217170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Helvetica Neue Light" charset="0"/>
                <a:cs typeface="Helvetica Neue Light" charset="0"/>
              </a:rPr>
              <a:t>DDR3L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Helvetica Neue Light" charset="0"/>
                <a:cs typeface="Helvetica Neue Light" charset="0"/>
              </a:rPr>
              <a:t/>
            </a:r>
            <a:b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Helvetica Neue Light" charset="0"/>
                <a:cs typeface="Helvetica Neue Light" charset="0"/>
              </a:rPr>
            </a:b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Helvetica Neue Light" charset="0"/>
                <a:cs typeface="Helvetica Neue Light" charset="0"/>
              </a:rPr>
              <a:t>SO-DIMM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+mn-lt"/>
              <a:ea typeface="Helvetica Neue Light" charset="0"/>
              <a:cs typeface="Helvetica Neue Light" charset="0"/>
            </a:endParaRPr>
          </a:p>
        </p:txBody>
      </p:sp>
      <p:cxnSp>
        <p:nvCxnSpPr>
          <p:cNvPr id="33" name="Elbow Connector 32"/>
          <p:cNvCxnSpPr>
            <a:endCxn id="28" idx="2"/>
          </p:cNvCxnSpPr>
          <p:nvPr/>
        </p:nvCxnSpPr>
        <p:spPr>
          <a:xfrm flipV="1">
            <a:off x="3937384" y="3723964"/>
            <a:ext cx="4120766" cy="376726"/>
          </a:xfrm>
          <a:prstGeom prst="bentConnector2">
            <a:avLst/>
          </a:prstGeom>
          <a:ln w="34925" cap="rnd">
            <a:solidFill>
              <a:schemeClr val="accent2">
                <a:lumMod val="50000"/>
              </a:schemeClr>
            </a:solidFill>
            <a:headEnd type="oval" w="lg" len="lg"/>
            <a:tailEnd type="diamond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363691" y="5294678"/>
            <a:ext cx="172644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Helvetica Neue Light" charset="0"/>
                <a:cs typeface="Helvetica Neue Light" charset="0"/>
              </a:rPr>
              <a:t>JET-5467A Riser Board</a:t>
            </a:r>
          </a:p>
        </p:txBody>
      </p:sp>
      <p:cxnSp>
        <p:nvCxnSpPr>
          <p:cNvPr id="41" name="Elbow Connector 40"/>
          <p:cNvCxnSpPr>
            <a:endCxn id="40" idx="1"/>
          </p:cNvCxnSpPr>
          <p:nvPr/>
        </p:nvCxnSpPr>
        <p:spPr>
          <a:xfrm>
            <a:off x="3775364" y="4759036"/>
            <a:ext cx="3588327" cy="951141"/>
          </a:xfrm>
          <a:prstGeom prst="bentConnector3">
            <a:avLst>
              <a:gd name="adj1" fmla="val 50000"/>
            </a:avLst>
          </a:prstGeom>
          <a:ln w="34925" cap="rnd">
            <a:solidFill>
              <a:schemeClr val="accent5">
                <a:lumMod val="75000"/>
              </a:schemeClr>
            </a:solidFill>
            <a:headEnd type="oval" w="lg" len="lg"/>
            <a:tailEnd type="diamond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19222" y="3810000"/>
            <a:ext cx="11893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Helvetica Neue Light" charset="0"/>
                <a:cs typeface="Helvetica Neue Light" charset="0"/>
              </a:rPr>
              <a:t>Virtex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Helvetica Neue Light" charset="0"/>
                <a:cs typeface="Helvetica Neue Light" charset="0"/>
              </a:rPr>
              <a:t> 6</a:t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Helvetica Neue Light" charset="0"/>
                <a:cs typeface="Helvetica Neue Light" charset="0"/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Helvetica Neue Light" charset="0"/>
                <a:cs typeface="Helvetica Neue Light" charset="0"/>
              </a:rPr>
              <a:t>FPGA</a:t>
            </a:r>
          </a:p>
        </p:txBody>
      </p:sp>
      <p:cxnSp>
        <p:nvCxnSpPr>
          <p:cNvPr id="49" name="Elbow Connector 48"/>
          <p:cNvCxnSpPr>
            <a:endCxn id="45" idx="2"/>
          </p:cNvCxnSpPr>
          <p:nvPr/>
        </p:nvCxnSpPr>
        <p:spPr>
          <a:xfrm rot="5400000" flipH="1" flipV="1">
            <a:off x="-127862" y="5335236"/>
            <a:ext cx="1836011" cy="447534"/>
          </a:xfrm>
          <a:prstGeom prst="bentConnector3">
            <a:avLst>
              <a:gd name="adj1" fmla="val 50000"/>
            </a:avLst>
          </a:prstGeom>
          <a:ln w="34925" cap="rnd">
            <a:solidFill>
              <a:schemeClr val="accent6">
                <a:lumMod val="75000"/>
              </a:schemeClr>
            </a:solidFill>
            <a:headEnd type="oval" w="lg" len="lg"/>
            <a:tailEnd type="diamond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  <a:outerShdw blurRad="114300" algn="ctr" rotWithShape="0">
                    <a:schemeClr val="bg1">
                      <a:alpha val="40000"/>
                    </a:schemeClr>
                  </a:outerShdw>
                </a:effectLst>
              </a:rPr>
              <a:t>Power Measurement Platform</a:t>
            </a:r>
          </a:p>
        </p:txBody>
      </p:sp>
      <p:pic>
        <p:nvPicPr>
          <p:cNvPr id="23" name="Picture 2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861" y="228600"/>
            <a:ext cx="1066271" cy="21508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6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99300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40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SoftMC</a:t>
            </a:r>
            <a:r>
              <a:rPr lang="en-US" dirty="0"/>
              <a:t>: an FPGA-based memory </a:t>
            </a:r>
            <a:r>
              <a:rPr lang="en-US" dirty="0" smtClean="0"/>
              <a:t>controller </a:t>
            </a:r>
            <a:r>
              <a:rPr lang="en-US" sz="1800" b="0" dirty="0" smtClean="0">
                <a:solidFill>
                  <a:srgbClr val="696969"/>
                </a:solidFill>
              </a:rPr>
              <a:t>[Hassan+ HPCA ’17]</a:t>
            </a:r>
            <a:endParaRPr lang="en-US" b="0" dirty="0">
              <a:solidFill>
                <a:srgbClr val="696969"/>
              </a:solidFill>
            </a:endParaRPr>
          </a:p>
          <a:p>
            <a:pPr lvl="1"/>
            <a:r>
              <a:rPr lang="en-US" dirty="0"/>
              <a:t>Modified to repeatedly loop commands</a:t>
            </a:r>
          </a:p>
          <a:p>
            <a:pPr lvl="1"/>
            <a:r>
              <a:rPr lang="en-US" dirty="0"/>
              <a:t>Open-source: </a:t>
            </a:r>
            <a:r>
              <a:rPr lang="en-US" dirty="0">
                <a:hlinkClick r:id="rId2"/>
              </a:rPr>
              <a:t>https://github.com/CMU-SAFARI/SoftMC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Measure current consumed by a module during a </a:t>
            </a:r>
            <a:r>
              <a:rPr lang="en-US" dirty="0" err="1"/>
              <a:t>SoftMC</a:t>
            </a:r>
            <a:r>
              <a:rPr lang="en-US" dirty="0"/>
              <a:t> test</a:t>
            </a:r>
          </a:p>
          <a:p>
            <a:endParaRPr lang="en-US" dirty="0"/>
          </a:p>
          <a:p>
            <a:r>
              <a:rPr lang="en-US" dirty="0"/>
              <a:t>Tested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50 DDR3L DRAM modules</a:t>
            </a:r>
            <a:r>
              <a:rPr lang="en-US" dirty="0"/>
              <a:t> </a:t>
            </a:r>
            <a:r>
              <a:rPr lang="en-US" b="0" dirty="0"/>
              <a:t>(200 DRAM chips)</a:t>
            </a:r>
          </a:p>
          <a:p>
            <a:pPr lvl="1"/>
            <a:r>
              <a:rPr lang="en-US" dirty="0"/>
              <a:t>Supply voltage: 1.35 V</a:t>
            </a:r>
          </a:p>
          <a:p>
            <a:pPr lvl="1">
              <a:buClr>
                <a:srgbClr val="696969"/>
              </a:buClr>
            </a:pPr>
            <a:r>
              <a:rPr lang="en-US" b="1" dirty="0">
                <a:solidFill>
                  <a:schemeClr val="accent4"/>
                </a:solidFill>
              </a:rPr>
              <a:t>Three </a:t>
            </a:r>
            <a:r>
              <a:rPr lang="en-US" b="1" dirty="0" smtClean="0">
                <a:solidFill>
                  <a:schemeClr val="accent4"/>
                </a:solidFill>
              </a:rPr>
              <a:t>major vendors</a:t>
            </a:r>
            <a:r>
              <a:rPr lang="en-US" b="1" dirty="0">
                <a:solidFill>
                  <a:schemeClr val="accent4"/>
                </a:solidFill>
              </a:rPr>
              <a:t>: A, B, C</a:t>
            </a:r>
          </a:p>
          <a:p>
            <a:pPr lvl="1"/>
            <a:r>
              <a:rPr lang="en-US" dirty="0"/>
              <a:t>Manufactured between 2014 and 2016</a:t>
            </a:r>
          </a:p>
          <a:p>
            <a:endParaRPr lang="en-US" dirty="0"/>
          </a:p>
          <a:p>
            <a:r>
              <a:rPr lang="en-US" dirty="0"/>
              <a:t>For each experimental test that we perform</a:t>
            </a:r>
          </a:p>
          <a:p>
            <a:pPr lvl="1"/>
            <a:r>
              <a:rPr lang="en-US" dirty="0"/>
              <a:t>10 runs of each test per module</a:t>
            </a:r>
          </a:p>
          <a:p>
            <a:pPr lvl="1"/>
            <a:r>
              <a:rPr lang="en-US" dirty="0"/>
              <a:t>At least 10 current samples per 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7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9069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25373"/>
            <a:ext cx="9144000" cy="5334000"/>
          </a:xfrm>
        </p:spPr>
        <p:txBody>
          <a:bodyPr/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Background: DRAM Organization &amp; Operation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Characterization Methodology</a:t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b="1" dirty="0"/>
              <a:t>New Findings on DRAM Power Consumption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VAMPIRE: A Variation-Aware DRAM Power Model</a:t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8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37160"/>
            <a:ext cx="7924800" cy="429389"/>
          </a:xfrm>
          <a:prstGeom prst="rect">
            <a:avLst/>
          </a:prstGeom>
        </p:spPr>
        <p:txBody>
          <a:bodyPr vert="horz" lIns="45720" tIns="0" rIns="4572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cap="none" spc="-1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Whitney-Bold" pitchFamily="2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Whitney-Bold" pitchFamily="2" charset="0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444518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dirty="0"/>
              <a:t>1. </a:t>
            </a:r>
            <a:r>
              <a:rPr lang="en-US" spc="-150" dirty="0" smtClean="0"/>
              <a:t>Real DRAM Power Varies </a:t>
            </a:r>
            <a:r>
              <a:rPr lang="en-US" spc="-150" dirty="0"/>
              <a:t>Widely from </a:t>
            </a:r>
            <a:r>
              <a:rPr lang="en-US" spc="-150" dirty="0" smtClean="0"/>
              <a:t>IDD </a:t>
            </a:r>
            <a:r>
              <a:rPr lang="en-US" spc="-150" dirty="0"/>
              <a:t>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962400"/>
            <a:ext cx="8839200" cy="2574927"/>
          </a:xfrm>
        </p:spPr>
        <p:txBody>
          <a:bodyPr/>
          <a:lstStyle/>
          <a:p>
            <a:r>
              <a:rPr lang="en-US" dirty="0"/>
              <a:t>Different vendors have very different margins (i.e., </a:t>
            </a:r>
            <a:r>
              <a:rPr lang="en-US" i="1" dirty="0" err="1"/>
              <a:t>guardbands</a:t>
            </a:r>
            <a:r>
              <a:rPr lang="en-US" dirty="0"/>
              <a:t>)</a:t>
            </a:r>
          </a:p>
          <a:p>
            <a:r>
              <a:rPr lang="en-US" dirty="0"/>
              <a:t>Low variance among different modules from same vendor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56E643E9-8232-44D4-8A76-E691A7C80D3B}" type="slidenum">
              <a:rPr lang="en-US" altLang="en-US" smtClean="0"/>
              <a:pPr/>
              <a:t>9</a:t>
            </a:fld>
            <a:r>
              <a:rPr lang="en-US" altLang="en-US" dirty="0"/>
              <a:t> </a:t>
            </a:r>
            <a:r>
              <a:rPr lang="en-US" altLang="en-US" dirty="0" smtClean="0"/>
              <a:t>of 20</a:t>
            </a:r>
            <a:endParaRPr lang="en-US" alt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820508"/>
              </p:ext>
            </p:extLst>
          </p:nvPr>
        </p:nvGraphicFramePr>
        <p:xfrm>
          <a:off x="0" y="1295400"/>
          <a:ext cx="3048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98510"/>
              </p:ext>
            </p:extLst>
          </p:nvPr>
        </p:nvGraphicFramePr>
        <p:xfrm>
          <a:off x="3048000" y="1295400"/>
          <a:ext cx="3048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97483"/>
              </p:ext>
            </p:extLst>
          </p:nvPr>
        </p:nvGraphicFramePr>
        <p:xfrm>
          <a:off x="6076950" y="1295400"/>
          <a:ext cx="3048000" cy="2565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47800" y="838200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dobe Garamond Pro Bold" panose="02020702060506020403" pitchFamily="18" charset="0"/>
              </a:rPr>
              <a:t>IDD2N</a:t>
            </a:r>
          </a:p>
          <a:p>
            <a:pPr algn="ctr"/>
            <a:r>
              <a:rPr lang="en-US" i="1" dirty="0">
                <a:latin typeface="Adobe Garamond Pro" panose="02020502060506020403" pitchFamily="18" charset="0"/>
              </a:rPr>
              <a:t>Idle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1574" y="839105"/>
            <a:ext cx="1856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dobe Garamond Pro Bold" panose="02020702060506020403" pitchFamily="18" charset="0"/>
              </a:rPr>
              <a:t>IDD0</a:t>
            </a:r>
          </a:p>
          <a:p>
            <a:pPr algn="ctr"/>
            <a:r>
              <a:rPr lang="en-US" i="1" dirty="0">
                <a:latin typeface="Adobe Garamond Pro" panose="02020502060506020403" pitchFamily="18" charset="0"/>
              </a:rPr>
              <a:t>Activate–</a:t>
            </a:r>
            <a:r>
              <a:rPr lang="en-US" i="1" dirty="0" err="1">
                <a:latin typeface="Adobe Garamond Pro" panose="02020502060506020403" pitchFamily="18" charset="0"/>
              </a:rPr>
              <a:t>Precharge</a:t>
            </a:r>
            <a:endParaRPr lang="en-US" i="1" dirty="0">
              <a:latin typeface="Adobe Garamond Pro" panose="020205020605060204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3422" y="838200"/>
            <a:ext cx="909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dobe Garamond Pro Bold" panose="02020702060506020403" pitchFamily="18" charset="0"/>
              </a:rPr>
              <a:t>IDD4R</a:t>
            </a:r>
          </a:p>
          <a:p>
            <a:pPr algn="ctr"/>
            <a:r>
              <a:rPr lang="en-US" i="1" dirty="0">
                <a:latin typeface="Adobe Garamond Pro" panose="02020502060506020403" pitchFamily="18" charset="0"/>
              </a:rPr>
              <a:t>Read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190695"/>
            <a:ext cx="9144000" cy="131215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Current consumed by real DRAM modules</a:t>
            </a:r>
            <a:b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varies significantly for all IDD values that we measure</a:t>
            </a:r>
          </a:p>
        </p:txBody>
      </p:sp>
    </p:spTree>
    <p:extLst>
      <p:ext uri="{BB962C8B-B14F-4D97-AF65-F5344CB8AC3E}">
        <p14:creationId xmlns:p14="http://schemas.microsoft.com/office/powerpoint/2010/main" val="16844512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CMU-SAFAR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MU-SAFARI" id="{B15788EB-35F8-49D3-8BDF-2EB8D26A72D0}" vid="{7C2D58BB-235D-4341-930F-6DE16E8DC6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CMU-SAFARI</Template>
  <TotalTime>35597</TotalTime>
  <Words>1829</Words>
  <Application>Microsoft Office PowerPoint</Application>
  <PresentationFormat>On-screen Show (4:3)</PresentationFormat>
  <Paragraphs>630</Paragraphs>
  <Slides>43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Adobe Garamond Pro</vt:lpstr>
      <vt:lpstr>Adobe Garamond Pro Bold</vt:lpstr>
      <vt:lpstr>Arial</vt:lpstr>
      <vt:lpstr>Calibri</vt:lpstr>
      <vt:lpstr>Cambria Math</vt:lpstr>
      <vt:lpstr>Helvetica Neue Light</vt:lpstr>
      <vt:lpstr>Mangal</vt:lpstr>
      <vt:lpstr>Palatino Linotype</vt:lpstr>
      <vt:lpstr>Whitney-Bold</vt:lpstr>
      <vt:lpstr>Whitney-Medium</vt:lpstr>
      <vt:lpstr>Whitney-Semibold SC</vt:lpstr>
      <vt:lpstr>Wingdings</vt:lpstr>
      <vt:lpstr>CMU-SAFARI</vt:lpstr>
      <vt:lpstr>What Your DRAM Power Models Are Not Telling You: Lessons from a Detailed Experimental Study</vt:lpstr>
      <vt:lpstr>DRAM Power Is Becoming a Major Design Concern</vt:lpstr>
      <vt:lpstr>Background: DRAM Organization &amp; Operation  Characterization Methodology  New Findings on DRAM Power Consumption  VAMPIRE: A Variation-Aware DRAM Power Model  Conclusion</vt:lpstr>
      <vt:lpstr>Simplified DRAM Organization and Operation</vt:lpstr>
      <vt:lpstr>Background: DRAM Organization &amp; Operation  Characterization Methodology  New Findings on DRAM Power Consumption  VAMPIRE: A Variation-Aware DRAM Power Model  Conclusion</vt:lpstr>
      <vt:lpstr>Power Measurement Platform</vt:lpstr>
      <vt:lpstr>Methodology Details</vt:lpstr>
      <vt:lpstr>Background: DRAM Organization &amp; Operation  Characterization Methodology  New Findings on DRAM Power Consumption  VAMPIRE: A Variation-Aware DRAM Power Model  Conclusion</vt:lpstr>
      <vt:lpstr>1. Real DRAM Power Varies Widely from IDD Values</vt:lpstr>
      <vt:lpstr>2. DRAM Power is Dependent on Data Values</vt:lpstr>
      <vt:lpstr>3. Structural Variation Affects DRAM Power Usage</vt:lpstr>
      <vt:lpstr>4. Generational Savings Are Smaller Than Expected</vt:lpstr>
      <vt:lpstr>Summary of New Observations on DRAM Power</vt:lpstr>
      <vt:lpstr>Background: DRAM Organization &amp; Operation  Characterization Methodology  New Findings on DRAM Power Consumption  VAMPIRE: A Variation-Aware DRAM Power Model  Conclusion</vt:lpstr>
      <vt:lpstr>A New Variation-Aware DRAM Power Model</vt:lpstr>
      <vt:lpstr>VAMPIRE Has Lower Error Than Existing Models</vt:lpstr>
      <vt:lpstr>VAMPIRE Enables Several New Studies</vt:lpstr>
      <vt:lpstr>Background: DRAM Organization &amp; Operation  Characterization Methodology  New Findings on DRAM Power Consumption  VAMPIRE: A Variation-Aware DRAM Power Model  Conclusion</vt:lpstr>
      <vt:lpstr>Conclusion</vt:lpstr>
      <vt:lpstr>What Your DRAM Power Models Are Not Telling You: Lessons from a Detailed Experimental Study</vt:lpstr>
      <vt:lpstr>Backup Slides</vt:lpstr>
      <vt:lpstr>More Information in the Paper…</vt:lpstr>
      <vt:lpstr>Today’s Models Leave a Lot to Be Desired</vt:lpstr>
      <vt:lpstr>How Do We Measure Current?</vt:lpstr>
      <vt:lpstr>Foundation of Current Power Models</vt:lpstr>
      <vt:lpstr>What’s So Bad About That?</vt:lpstr>
      <vt:lpstr>IDD0: Activation and Precharge Energy</vt:lpstr>
      <vt:lpstr>IDD1: Activation, Read, and Precharge Energy</vt:lpstr>
      <vt:lpstr>IDD2N: Precharged Standby</vt:lpstr>
      <vt:lpstr>IDD3N: Active Standby</vt:lpstr>
      <vt:lpstr>IDD2P: Precharged Power Down</vt:lpstr>
      <vt:lpstr>IDD4R: Burst Read Current</vt:lpstr>
      <vt:lpstr>IDD4W: Burst Write Current</vt:lpstr>
      <vt:lpstr>IDD5B: Refresh in Burst Mode</vt:lpstr>
      <vt:lpstr>IDD7: Read, Auto-Precharge</vt:lpstr>
      <vt:lpstr>Impact of Bit Toggling on DRAM Power</vt:lpstr>
      <vt:lpstr>Data Dependency Model</vt:lpstr>
      <vt:lpstr>Models</vt:lpstr>
      <vt:lpstr>Structural Variation</vt:lpstr>
      <vt:lpstr>Evaluated System Configuration</vt:lpstr>
      <vt:lpstr>Trends Across Generations</vt:lpstr>
      <vt:lpstr>Data Encoding</vt:lpstr>
      <vt:lpstr>Validating Our DRAM Power Models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Detailed Energy Model for DDR DRAM</dc:title>
  <dc:creator>Saugata Ghose</dc:creator>
  <cp:lastModifiedBy>Saugata Ghose</cp:lastModifiedBy>
  <cp:revision>678</cp:revision>
  <cp:lastPrinted>2018-06-16T08:27:08Z</cp:lastPrinted>
  <dcterms:created xsi:type="dcterms:W3CDTF">2016-02-04T18:31:04Z</dcterms:created>
  <dcterms:modified xsi:type="dcterms:W3CDTF">2018-07-06T00:23:41Z</dcterms:modified>
</cp:coreProperties>
</file>