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2"/>
  </p:notesMasterIdLst>
  <p:sldIdLst>
    <p:sldId id="6352" r:id="rId2"/>
    <p:sldId id="431" r:id="rId3"/>
    <p:sldId id="6336" r:id="rId4"/>
    <p:sldId id="6314" r:id="rId5"/>
    <p:sldId id="6315" r:id="rId6"/>
    <p:sldId id="6316" r:id="rId7"/>
    <p:sldId id="6324" r:id="rId8"/>
    <p:sldId id="6329" r:id="rId9"/>
    <p:sldId id="6330" r:id="rId10"/>
    <p:sldId id="6331" r:id="rId11"/>
    <p:sldId id="6332" r:id="rId12"/>
    <p:sldId id="6303" r:id="rId13"/>
    <p:sldId id="6333" r:id="rId14"/>
    <p:sldId id="6342" r:id="rId15"/>
    <p:sldId id="6334" r:id="rId16"/>
    <p:sldId id="6343" r:id="rId17"/>
    <p:sldId id="6270" r:id="rId18"/>
    <p:sldId id="6301" r:id="rId19"/>
    <p:sldId id="6353" r:id="rId20"/>
    <p:sldId id="6344" r:id="rId21"/>
    <p:sldId id="6311" r:id="rId22"/>
    <p:sldId id="6286" r:id="rId23"/>
    <p:sldId id="6304" r:id="rId24"/>
    <p:sldId id="6238" r:id="rId25"/>
    <p:sldId id="6310" r:id="rId26"/>
    <p:sldId id="6345" r:id="rId27"/>
    <p:sldId id="6281" r:id="rId28"/>
    <p:sldId id="6339" r:id="rId29"/>
    <p:sldId id="6282" r:id="rId30"/>
    <p:sldId id="6287" r:id="rId31"/>
    <p:sldId id="6240" r:id="rId32"/>
    <p:sldId id="6305" r:id="rId33"/>
    <p:sldId id="6319" r:id="rId34"/>
    <p:sldId id="6346" r:id="rId35"/>
    <p:sldId id="1228" r:id="rId36"/>
    <p:sldId id="6307" r:id="rId37"/>
    <p:sldId id="6292" r:id="rId38"/>
    <p:sldId id="6348" r:id="rId39"/>
    <p:sldId id="6349" r:id="rId40"/>
    <p:sldId id="6350" r:id="rId41"/>
    <p:sldId id="6351" r:id="rId42"/>
    <p:sldId id="6289" r:id="rId43"/>
    <p:sldId id="6354" r:id="rId44"/>
    <p:sldId id="6290" r:id="rId45"/>
    <p:sldId id="6340" r:id="rId46"/>
    <p:sldId id="6347" r:id="rId47"/>
    <p:sldId id="6293" r:id="rId48"/>
    <p:sldId id="6294" r:id="rId49"/>
    <p:sldId id="6267" r:id="rId50"/>
    <p:sldId id="6306" r:id="rId51"/>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0"/>
    <a:srgbClr val="D87A00"/>
    <a:srgbClr val="00A500"/>
    <a:srgbClr val="AA7900"/>
    <a:srgbClr val="FFD400"/>
    <a:srgbClr val="FFAA41"/>
    <a:srgbClr val="FF0066"/>
    <a:srgbClr val="FF7E79"/>
    <a:srgbClr val="941100"/>
    <a:srgbClr val="FFE3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84" autoAdjust="0"/>
    <p:restoredTop sz="83355" autoAdjust="0"/>
  </p:normalViewPr>
  <p:slideViewPr>
    <p:cSldViewPr snapToGrid="0" snapToObjects="1">
      <p:cViewPr varScale="1">
        <p:scale>
          <a:sx n="104" d="100"/>
          <a:sy n="104" d="100"/>
        </p:scale>
        <p:origin x="400" y="200"/>
      </p:cViewPr>
      <p:guideLst>
        <p:guide orient="horz" pos="2160"/>
        <p:guide pos="2880"/>
      </p:guideLst>
    </p:cSldViewPr>
  </p:slideViewPr>
  <p:outlineViewPr>
    <p:cViewPr>
      <p:scale>
        <a:sx n="33" d="100"/>
        <a:sy n="33" d="100"/>
      </p:scale>
      <p:origin x="0" y="-966"/>
    </p:cViewPr>
  </p:outlineViewPr>
  <p:notesTextViewPr>
    <p:cViewPr>
      <p:scale>
        <a:sx n="3" d="2"/>
        <a:sy n="3" d="2"/>
      </p:scale>
      <p:origin x="0" y="0"/>
    </p:cViewPr>
  </p:notesTextViewPr>
  <p:sorterViewPr>
    <p:cViewPr varScale="1">
      <p:scale>
        <a:sx n="53" d="100"/>
        <a:sy n="53" d="100"/>
      </p:scale>
      <p:origin x="0" y="-138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rakeshnadig/Desktop/Venice_Camera_Ready_Plots_Results_Figures/ZNAND_8_8.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Users/rakeshnadig/Desktop/Venice_Camera_Ready_Plots_Results_Figures/PM9A3_8_8_Rebuttal.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rakeshnadig/Desktop/Venice_Camera_Ready_Plots_Results_Figures/Power_Consumption.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2.xml"/><Relationship Id="rId4" Type="http://schemas.openxmlformats.org/officeDocument/2006/relationships/oleObject" Target="file:////Users/rakeshnadig/Desktop/Venice_Camera_Ready_Plots_Results_Figures/Mixed_traces_sensitivity.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Users/rakeshnadig/Desktop/Venice_Camera_Ready/Sensitivity_Channel_Chip_Coun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rakeshnadig/Desktop/Venice_Camera_Ready_Plots_Results_Figures/PM9A3_8_8_Rebuttal.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rakeshnadig/Desktop/Venice_Camera_Ready_Plots_Results_Figures/ZNAND_8_8.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rakeshnadig/Desktop/Venice_Camera_Ready_Plots_Results_Figures/PM9A3_8_8_Rebuttal.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oleObject" Target="file:////Users/rakeshnadig/Desktop/Venice_Camera_Ready_Plots_Results_Figures/ZNAND_8_8_Haiyu.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rakeshnadig/Desktop/Venice_Camera_Ready_Plots_Results_Figures/Power_Consumption.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rakeshnadig/Desktop/Venice_Camera_Ready_Plots_Results_Figures/ZNAND_8_8.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rakeshnadig/Desktop/Venice_Camera_Ready_Plots_Results_Figures/PM9A3_8_8_Rebuttal.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rakeshnadig/Desktop/Venice_Camera_Ready_Plots_Results_Figures/ZNAND_8_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813962293457039E-2"/>
          <c:y val="0.16640945631798965"/>
          <c:w val="0.93974849908916869"/>
          <c:h val="0.61799924796163741"/>
        </c:manualLayout>
      </c:layout>
      <c:barChart>
        <c:barDir val="col"/>
        <c:grouping val="clustered"/>
        <c:varyColors val="0"/>
        <c:ser>
          <c:idx val="2"/>
          <c:order val="1"/>
          <c:tx>
            <c:strRef>
              <c:f>speedup_slides!$C$1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speedup_slides!$C$2:$C$7</c:f>
              <c:numCache>
                <c:formatCode>0.000</c:formatCode>
                <c:ptCount val="6"/>
                <c:pt idx="0">
                  <c:v>1.3679181623593284</c:v>
                </c:pt>
                <c:pt idx="1">
                  <c:v>1.2429251157316576</c:v>
                </c:pt>
                <c:pt idx="2">
                  <c:v>1.2387780333970961</c:v>
                </c:pt>
                <c:pt idx="3">
                  <c:v>1.1784740920589407</c:v>
                </c:pt>
                <c:pt idx="4">
                  <c:v>1.0460888339474805</c:v>
                </c:pt>
                <c:pt idx="5">
                  <c:v>1.2725119205957609</c:v>
                </c:pt>
              </c:numCache>
            </c:numRef>
          </c:val>
          <c:extLst>
            <c:ext xmlns:c16="http://schemas.microsoft.com/office/drawing/2014/chart" uri="{C3380CC4-5D6E-409C-BE32-E72D297353CC}">
              <c16:uniqueId val="{00000000-BBFE-6D44-BA50-2C1DB1CCC5F9}"/>
            </c:ext>
          </c:extLst>
        </c:ser>
        <c:ser>
          <c:idx val="3"/>
          <c:order val="2"/>
          <c:tx>
            <c:strRef>
              <c:f>speedup_slides!$D$1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speedup_slides!$D$2:$D$7</c:f>
              <c:numCache>
                <c:formatCode>0.000</c:formatCode>
                <c:ptCount val="6"/>
                <c:pt idx="0">
                  <c:v>1.419518624804198</c:v>
                </c:pt>
                <c:pt idx="1">
                  <c:v>1.225295431531789</c:v>
                </c:pt>
                <c:pt idx="2">
                  <c:v>1.1856681805118034</c:v>
                </c:pt>
                <c:pt idx="3">
                  <c:v>1.1314161794898314</c:v>
                </c:pt>
                <c:pt idx="4">
                  <c:v>1.0626298205786362</c:v>
                </c:pt>
                <c:pt idx="5">
                  <c:v>1.2834888747220816</c:v>
                </c:pt>
              </c:numCache>
            </c:numRef>
          </c:val>
          <c:extLst>
            <c:ext xmlns:c16="http://schemas.microsoft.com/office/drawing/2014/chart" uri="{C3380CC4-5D6E-409C-BE32-E72D297353CC}">
              <c16:uniqueId val="{00000001-BBFE-6D44-BA50-2C1DB1CCC5F9}"/>
            </c:ext>
          </c:extLst>
        </c:ser>
        <c:ser>
          <c:idx val="4"/>
          <c:order val="3"/>
          <c:tx>
            <c:strRef>
              <c:f>speedup_slides!$E$1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speedup_slides!$E$2:$E$7</c:f>
              <c:numCache>
                <c:formatCode>0.000</c:formatCode>
                <c:ptCount val="6"/>
                <c:pt idx="0">
                  <c:v>1.4886141274874081</c:v>
                </c:pt>
                <c:pt idx="1">
                  <c:v>1.2887951714026</c:v>
                </c:pt>
                <c:pt idx="2">
                  <c:v>1.0869187099070654</c:v>
                </c:pt>
                <c:pt idx="3">
                  <c:v>1.2024912216953259</c:v>
                </c:pt>
                <c:pt idx="4">
                  <c:v>1.132402987308841</c:v>
                </c:pt>
                <c:pt idx="5">
                  <c:v>1.3325248547395814</c:v>
                </c:pt>
              </c:numCache>
            </c:numRef>
          </c:val>
          <c:extLst>
            <c:ext xmlns:c16="http://schemas.microsoft.com/office/drawing/2014/chart" uri="{C3380CC4-5D6E-409C-BE32-E72D297353CC}">
              <c16:uniqueId val="{00000002-BBFE-6D44-BA50-2C1DB1CCC5F9}"/>
            </c:ext>
          </c:extLst>
        </c:ser>
        <c:ser>
          <c:idx val="5"/>
          <c:order val="4"/>
          <c:tx>
            <c:strRef>
              <c:f>speedup_slides!$F$1</c:f>
              <c:strCache>
                <c:ptCount val="1"/>
                <c:pt idx="0">
                  <c:v>Venice</c:v>
                </c:pt>
              </c:strCache>
            </c:strRef>
          </c:tx>
          <c:spPr>
            <a:solidFill>
              <a:srgbClr val="92D050"/>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speedup_slides!$F$2:$F$7</c:f>
              <c:numCache>
                <c:formatCode>0.000</c:formatCode>
                <c:ptCount val="6"/>
                <c:pt idx="0">
                  <c:v>2.8760021059901471</c:v>
                </c:pt>
                <c:pt idx="1">
                  <c:v>2.2293421777446119</c:v>
                </c:pt>
                <c:pt idx="2">
                  <c:v>1.7454173275835498</c:v>
                </c:pt>
                <c:pt idx="3">
                  <c:v>2.6821395379807216</c:v>
                </c:pt>
                <c:pt idx="4">
                  <c:v>2.2192816806875131</c:v>
                </c:pt>
                <c:pt idx="5">
                  <c:v>2.5566991735238727</c:v>
                </c:pt>
              </c:numCache>
            </c:numRef>
          </c:val>
          <c:extLst xmlns:c15="http://schemas.microsoft.com/office/drawing/2012/chart">
            <c:ext xmlns:c16="http://schemas.microsoft.com/office/drawing/2014/chart" uri="{C3380CC4-5D6E-409C-BE32-E72D297353CC}">
              <c16:uniqueId val="{00000003-BBFE-6D44-BA50-2C1DB1CCC5F9}"/>
            </c:ext>
          </c:extLst>
        </c:ser>
        <c:ser>
          <c:idx val="6"/>
          <c:order val="6"/>
          <c:tx>
            <c:strRef>
              <c:f>speedup_slides!$H$1</c:f>
              <c:strCache>
                <c:ptCount val="1"/>
                <c:pt idx="0">
                  <c:v>Path-conflict-free SSD</c:v>
                </c:pt>
              </c:strCache>
            </c:strRef>
          </c:tx>
          <c:spPr>
            <a:solidFill>
              <a:srgbClr val="3494BA">
                <a:lumMod val="40000"/>
                <a:lumOff val="6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speedup_slides!$H$2:$H$7</c:f>
              <c:numCache>
                <c:formatCode>0.000</c:formatCode>
                <c:ptCount val="6"/>
                <c:pt idx="0">
                  <c:v>4.7849835832618943</c:v>
                </c:pt>
                <c:pt idx="1">
                  <c:v>2.9899264698517425</c:v>
                </c:pt>
                <c:pt idx="2">
                  <c:v>2.0676553340338746</c:v>
                </c:pt>
                <c:pt idx="3">
                  <c:v>3.2899466823946084</c:v>
                </c:pt>
                <c:pt idx="4">
                  <c:v>3.5977629618050884</c:v>
                </c:pt>
                <c:pt idx="5">
                  <c:v>3.8132976921901696</c:v>
                </c:pt>
              </c:numCache>
            </c:numRef>
          </c:val>
          <c:extLst>
            <c:ext xmlns:c16="http://schemas.microsoft.com/office/drawing/2014/chart" uri="{C3380CC4-5D6E-409C-BE32-E72D297353CC}">
              <c16:uniqueId val="{00000004-BBFE-6D44-BA50-2C1DB1CCC5F9}"/>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speedup_slides!$B$1</c15:sqref>
                        </c15:formulaRef>
                      </c:ext>
                    </c:extLst>
                    <c:strCache>
                      <c:ptCount val="1"/>
                    </c:strCache>
                  </c:strRef>
                </c:tx>
                <c:spPr>
                  <a:solidFill>
                    <a:sysClr val="windowText" lastClr="000000"/>
                  </a:solidFill>
                  <a:ln w="12700">
                    <a:solidFill>
                      <a:sysClr val="windowText" lastClr="000000"/>
                    </a:solidFill>
                  </a:ln>
                  <a:effectLst/>
                </c:spPr>
                <c:invertIfNegative val="0"/>
                <c:cat>
                  <c:strRef>
                    <c:extLst>
                      <c:ex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c:ext uri="{02D57815-91ED-43cb-92C2-25804820EDAC}">
                        <c15:formulaRef>
                          <c15:sqref>speedup_slides!$B$2:$B$7</c15:sqref>
                        </c15:formulaRef>
                      </c:ext>
                    </c:extLst>
                    <c:numCache>
                      <c:formatCode>General</c:formatCode>
                      <c:ptCount val="6"/>
                    </c:numCache>
                  </c:numRef>
                </c:val>
                <c:extLst>
                  <c:ext xmlns:c16="http://schemas.microsoft.com/office/drawing/2014/chart" uri="{C3380CC4-5D6E-409C-BE32-E72D297353CC}">
                    <c16:uniqueId val="{00000005-BBFE-6D44-BA50-2C1DB1CCC5F9}"/>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speedup_slides!$G$1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xmlns:c15="http://schemas.microsoft.com/office/drawing/2012/chart">
                      <c:ext xmlns:c15="http://schemas.microsoft.com/office/drawing/2012/char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xmlns:c15="http://schemas.microsoft.com/office/drawing/2012/chart">
                      <c:ext xmlns:c15="http://schemas.microsoft.com/office/drawing/2012/chart" uri="{02D57815-91ED-43cb-92C2-25804820EDAC}">
                        <c15:formulaRef>
                          <c15:sqref>speedup_slides!$G$2:$G$7</c15:sqref>
                        </c15:formulaRef>
                      </c:ext>
                    </c:extLst>
                    <c:numCache>
                      <c:formatCode>0.0</c:formatCode>
                      <c:ptCount val="6"/>
                      <c:pt idx="0">
                        <c:v>8.7129736971572331</c:v>
                      </c:pt>
                      <c:pt idx="1">
                        <c:v>2.6616824205445315</c:v>
                      </c:pt>
                      <c:pt idx="5">
                        <c:v>3.1986512772763249</c:v>
                      </c:pt>
                    </c:numCache>
                  </c:numRef>
                </c:val>
                <c:extLst xmlns:c15="http://schemas.microsoft.com/office/drawing/2012/chart">
                  <c:ext xmlns:c16="http://schemas.microsoft.com/office/drawing/2014/chart" uri="{C3380CC4-5D6E-409C-BE32-E72D297353CC}">
                    <c16:uniqueId val="{00000006-BBFE-6D44-BA50-2C1DB1CCC5F9}"/>
                  </c:ext>
                </c:extLst>
              </c15:ser>
            </c15:filteredBarSeries>
          </c:ext>
        </c:extLst>
      </c:barChart>
      <c:catAx>
        <c:axId val="1413631232"/>
        <c:scaling>
          <c:orientation val="minMax"/>
        </c:scaling>
        <c:delete val="0"/>
        <c:axPos val="b"/>
        <c:majorGridlines>
          <c:spPr>
            <a:ln w="6350" cap="flat" cmpd="sng" algn="ctr">
              <a:solidFill>
                <a:sysClr val="windowText" lastClr="000000">
                  <a:lumMod val="50000"/>
                  <a:lumOff val="50000"/>
                </a:sysClr>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5"/>
          <c:min val="0"/>
        </c:scaling>
        <c:delete val="0"/>
        <c:axPos val="l"/>
        <c:majorGridlines>
          <c:spPr>
            <a:ln w="6350" cap="flat" cmpd="sng" algn="ctr">
              <a:solidFill>
                <a:sysClr val="windowText" lastClr="000000">
                  <a:lumMod val="50000"/>
                  <a:lumOff val="50000"/>
                </a:sysClr>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1"/>
        <c:minorUnit val="0.5"/>
      </c:valAx>
      <c:spPr>
        <a:noFill/>
        <a:ln w="12700">
          <a:solidFill>
            <a:sysClr val="windowText" lastClr="000000"/>
          </a:solidFill>
        </a:ln>
        <a:effectLst/>
      </c:spPr>
    </c:plotArea>
    <c:legend>
      <c:legendPos val="t"/>
      <c:layout>
        <c:manualLayout>
          <c:xMode val="edge"/>
          <c:yMode val="edge"/>
          <c:x val="3.4789068052454145E-2"/>
          <c:y val="3.3194915818667951E-2"/>
          <c:w val="0.95859763946720034"/>
          <c:h val="0.13224518843009189"/>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273119162189567E-2"/>
          <c:y val="0.14656654591076737"/>
          <c:w val="0.94157121445602521"/>
          <c:h val="0.73981712793510435"/>
        </c:manualLayout>
      </c:layout>
      <c:barChart>
        <c:barDir val="col"/>
        <c:grouping val="clustered"/>
        <c:varyColors val="0"/>
        <c:ser>
          <c:idx val="1"/>
          <c:order val="0"/>
          <c:tx>
            <c:strRef>
              <c:f>Throughput_Slides!$B$1</c:f>
              <c:strCache>
                <c:ptCount val="1"/>
                <c:pt idx="0">
                  <c:v>Baseline SSD</c:v>
                </c:pt>
              </c:strCache>
            </c:strRef>
          </c:tx>
          <c:spPr>
            <a:solidFill>
              <a:sysClr val="windowText" lastClr="00000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Throughput_Slides!$B$2:$B$7</c:f>
              <c:numCache>
                <c:formatCode>General</c:formatCode>
                <c:ptCount val="6"/>
                <c:pt idx="0">
                  <c:v>0.49191396855855996</c:v>
                </c:pt>
                <c:pt idx="1">
                  <c:v>0.57677442351810315</c:v>
                </c:pt>
                <c:pt idx="2">
                  <c:v>0.62973050036322542</c:v>
                </c:pt>
                <c:pt idx="3">
                  <c:v>0.69824471287212786</c:v>
                </c:pt>
                <c:pt idx="4">
                  <c:v>0.50104738426384721</c:v>
                </c:pt>
                <c:pt idx="5">
                  <c:v>0.54889360213117544</c:v>
                </c:pt>
              </c:numCache>
            </c:numRef>
          </c:val>
          <c:extLst xmlns:c15="http://schemas.microsoft.com/office/drawing/2012/chart">
            <c:ext xmlns:c16="http://schemas.microsoft.com/office/drawing/2014/chart" uri="{C3380CC4-5D6E-409C-BE32-E72D297353CC}">
              <c16:uniqueId val="{00000000-76CB-1440-B616-5D29D6158383}"/>
            </c:ext>
          </c:extLst>
        </c:ser>
        <c:ser>
          <c:idx val="2"/>
          <c:order val="1"/>
          <c:tx>
            <c:strRef>
              <c:f>Throughput_Slides!$C$1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Throughput_Slides!$C$2:$C$7</c:f>
              <c:numCache>
                <c:formatCode>General</c:formatCode>
                <c:ptCount val="6"/>
                <c:pt idx="0">
                  <c:v>0.56124691038117547</c:v>
                </c:pt>
                <c:pt idx="1">
                  <c:v>0.60055106549540627</c:v>
                </c:pt>
                <c:pt idx="2">
                  <c:v>0.65055947233303457</c:v>
                </c:pt>
                <c:pt idx="3">
                  <c:v>0.72840769523031945</c:v>
                </c:pt>
                <c:pt idx="4">
                  <c:v>0.51416286428073943</c:v>
                </c:pt>
                <c:pt idx="5">
                  <c:v>0.59622310493268804</c:v>
                </c:pt>
              </c:numCache>
            </c:numRef>
          </c:val>
          <c:extLst>
            <c:ext xmlns:c16="http://schemas.microsoft.com/office/drawing/2014/chart" uri="{C3380CC4-5D6E-409C-BE32-E72D297353CC}">
              <c16:uniqueId val="{00000001-76CB-1440-B616-5D29D6158383}"/>
            </c:ext>
          </c:extLst>
        </c:ser>
        <c:ser>
          <c:idx val="3"/>
          <c:order val="2"/>
          <c:tx>
            <c:strRef>
              <c:f>Throughput_Slides!$D$1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Throughput_Slides!$D$2:$D$7</c:f>
              <c:numCache>
                <c:formatCode>General</c:formatCode>
                <c:ptCount val="6"/>
                <c:pt idx="0">
                  <c:v>0.5400233911774428</c:v>
                </c:pt>
                <c:pt idx="1">
                  <c:v>0.600444335969746</c:v>
                </c:pt>
                <c:pt idx="2">
                  <c:v>0.6518013975478445</c:v>
                </c:pt>
                <c:pt idx="3">
                  <c:v>0.72173179870822712</c:v>
                </c:pt>
                <c:pt idx="4">
                  <c:v>0.54140802493327833</c:v>
                </c:pt>
                <c:pt idx="5">
                  <c:v>0.58698614867372878</c:v>
                </c:pt>
              </c:numCache>
            </c:numRef>
          </c:val>
          <c:extLst>
            <c:ext xmlns:c16="http://schemas.microsoft.com/office/drawing/2014/chart" uri="{C3380CC4-5D6E-409C-BE32-E72D297353CC}">
              <c16:uniqueId val="{00000002-76CB-1440-B616-5D29D6158383}"/>
            </c:ext>
          </c:extLst>
        </c:ser>
        <c:ser>
          <c:idx val="4"/>
          <c:order val="3"/>
          <c:tx>
            <c:strRef>
              <c:f>Throughput_Slides!$E$1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Throughput_Slides!$E$2:$E$7</c:f>
              <c:numCache>
                <c:formatCode>General</c:formatCode>
                <c:ptCount val="6"/>
                <c:pt idx="0">
                  <c:v>0.57854590453000965</c:v>
                </c:pt>
                <c:pt idx="1">
                  <c:v>0.64863062718836062</c:v>
                </c:pt>
                <c:pt idx="2">
                  <c:v>0.64996201164335266</c:v>
                </c:pt>
                <c:pt idx="3">
                  <c:v>0.73605845557477212</c:v>
                </c:pt>
                <c:pt idx="4">
                  <c:v>0.54893743186338229</c:v>
                </c:pt>
                <c:pt idx="5">
                  <c:v>0.61519445017971608</c:v>
                </c:pt>
              </c:numCache>
            </c:numRef>
          </c:val>
          <c:extLst>
            <c:ext xmlns:c16="http://schemas.microsoft.com/office/drawing/2014/chart" uri="{C3380CC4-5D6E-409C-BE32-E72D297353CC}">
              <c16:uniqueId val="{00000003-76CB-1440-B616-5D29D6158383}"/>
            </c:ext>
          </c:extLst>
        </c:ser>
        <c:ser>
          <c:idx val="5"/>
          <c:order val="4"/>
          <c:tx>
            <c:strRef>
              <c:f>Throughput_Slides!$F$1</c:f>
              <c:strCache>
                <c:ptCount val="1"/>
                <c:pt idx="0">
                  <c:v>Venice</c:v>
                </c:pt>
              </c:strCache>
            </c:strRef>
          </c:tx>
          <c:spPr>
            <a:solidFill>
              <a:srgbClr val="92D05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Throughput_Slides!$F$2:$F$7</c:f>
              <c:numCache>
                <c:formatCode>General</c:formatCode>
                <c:ptCount val="6"/>
                <c:pt idx="0">
                  <c:v>0.87031846345293462</c:v>
                </c:pt>
                <c:pt idx="1">
                  <c:v>0.89570374065792291</c:v>
                </c:pt>
                <c:pt idx="2">
                  <c:v>0.88951849210659906</c:v>
                </c:pt>
                <c:pt idx="3">
                  <c:v>0.91096047745873099</c:v>
                </c:pt>
                <c:pt idx="4">
                  <c:v>0.86023648022293231</c:v>
                </c:pt>
                <c:pt idx="5">
                  <c:v>0.8803675522568658</c:v>
                </c:pt>
              </c:numCache>
            </c:numRef>
          </c:val>
          <c:extLst xmlns:c15="http://schemas.microsoft.com/office/drawing/2012/chart">
            <c:ext xmlns:c16="http://schemas.microsoft.com/office/drawing/2014/chart" uri="{C3380CC4-5D6E-409C-BE32-E72D297353CC}">
              <c16:uniqueId val="{00000004-76CB-1440-B616-5D29D6158383}"/>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0"/>
                <c:order val="5"/>
                <c:tx>
                  <c:strRef>
                    <c:extLst>
                      <c:ext uri="{02D57815-91ED-43cb-92C2-25804820EDAC}">
                        <c15:formulaRef>
                          <c15:sqref>Throughput_Slides!$G$1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c:ex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c:ext uri="{02D57815-91ED-43cb-92C2-25804820EDAC}">
                        <c15:formulaRef>
                          <c15:sqref>Throughput_Slides!$G$2:$G$7</c15:sqref>
                        </c15:formulaRef>
                      </c:ext>
                    </c:extLst>
                    <c:numCache>
                      <c:formatCode>General</c:formatCode>
                      <c:ptCount val="6"/>
                    </c:numCache>
                  </c:numRef>
                </c:val>
                <c:extLst>
                  <c:ext xmlns:c16="http://schemas.microsoft.com/office/drawing/2014/chart" uri="{C3380CC4-5D6E-409C-BE32-E72D297353CC}">
                    <c16:uniqueId val="{00000005-76CB-1440-B616-5D29D615838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Throughput_Slides!$H$1</c15:sqref>
                        </c15:formulaRef>
                      </c:ext>
                    </c:extLst>
                    <c:strCache>
                      <c:ptCount val="1"/>
                      <c:pt idx="0">
                        <c:v>Ideal SSD</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xmlns:c15="http://schemas.microsoft.com/office/drawing/2012/chart">
                      <c:ext xmlns:c15="http://schemas.microsoft.com/office/drawing/2012/chart" uri="{02D57815-91ED-43cb-92C2-25804820EDAC}">
                        <c15:formulaRef>
                          <c15:sqref>Throughput_Slides!$H$2:$H$7</c15:sqref>
                        </c15:formulaRef>
                      </c:ext>
                    </c:extLst>
                    <c:numCache>
                      <c:formatCode>0.000</c:formatCode>
                      <c:ptCount val="6"/>
                      <c:pt idx="0">
                        <c:v>1</c:v>
                      </c:pt>
                      <c:pt idx="1">
                        <c:v>1</c:v>
                      </c:pt>
                      <c:pt idx="2">
                        <c:v>1</c:v>
                      </c:pt>
                      <c:pt idx="3">
                        <c:v>1</c:v>
                      </c:pt>
                      <c:pt idx="4">
                        <c:v>1</c:v>
                      </c:pt>
                      <c:pt idx="5" formatCode="General">
                        <c:v>1</c:v>
                      </c:pt>
                    </c:numCache>
                  </c:numRef>
                </c:val>
                <c:extLst xmlns:c15="http://schemas.microsoft.com/office/drawing/2012/chart">
                  <c:ext xmlns:c16="http://schemas.microsoft.com/office/drawing/2014/chart" uri="{C3380CC4-5D6E-409C-BE32-E72D297353CC}">
                    <c16:uniqueId val="{00000006-76CB-1440-B616-5D29D6158383}"/>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1"/>
        </c:scaling>
        <c:delete val="0"/>
        <c:axPos val="l"/>
        <c:majorGridlines>
          <c:spPr>
            <a:ln w="6350" cap="flat" cmpd="sng" algn="ctr">
              <a:solidFill>
                <a:sysClr val="windowText" lastClr="000000"/>
              </a:solidFill>
              <a:prstDash val="dash"/>
              <a:round/>
            </a:ln>
            <a:effectLst/>
          </c:spPr>
        </c:majorGridlines>
        <c:numFmt formatCode="#,##0.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3.9758669803319081E-2"/>
          <c:y val="2.3565286897065517E-2"/>
          <c:w val="0.95224055492431336"/>
          <c:h val="0.10424359620394465"/>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273925770225496E-2"/>
          <c:y val="0.17160607701202435"/>
          <c:w val="0.93557273590717127"/>
          <c:h val="0.69093160353712568"/>
        </c:manualLayout>
      </c:layout>
      <c:barChart>
        <c:barDir val="col"/>
        <c:grouping val="clustered"/>
        <c:varyColors val="0"/>
        <c:ser>
          <c:idx val="2"/>
          <c:order val="1"/>
          <c:tx>
            <c:strRef>
              <c:f>'Power Consumption_Slides'!$C$1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'Power Consumption_Slides'!$A$2:$A$7</c:f>
              <c:strCache>
                <c:ptCount val="6"/>
                <c:pt idx="0">
                  <c:v>MSR Cambridge</c:v>
                </c:pt>
                <c:pt idx="1">
                  <c:v>YCSB</c:v>
                </c:pt>
                <c:pt idx="2">
                  <c:v>Slacker</c:v>
                </c:pt>
                <c:pt idx="3">
                  <c:v>SYSTOR '17</c:v>
                </c:pt>
                <c:pt idx="4">
                  <c:v>YCSB RocksDB</c:v>
                </c:pt>
                <c:pt idx="5">
                  <c:v>AVG</c:v>
                </c:pt>
              </c:strCache>
            </c:strRef>
          </c:cat>
          <c:val>
            <c:numRef>
              <c:f>'Power Consumption_Slides'!$C$2:$C$7</c:f>
              <c:numCache>
                <c:formatCode>General</c:formatCode>
                <c:ptCount val="6"/>
                <c:pt idx="0">
                  <c:v>1.0441121274042782</c:v>
                </c:pt>
                <c:pt idx="1">
                  <c:v>1.1016339642796744</c:v>
                </c:pt>
                <c:pt idx="2">
                  <c:v>1.1324100833143422</c:v>
                </c:pt>
                <c:pt idx="3">
                  <c:v>1.0638782152053938</c:v>
                </c:pt>
                <c:pt idx="4">
                  <c:v>1.1604754829123329</c:v>
                </c:pt>
                <c:pt idx="5" formatCode="0.00">
                  <c:v>1.0748313147721928</c:v>
                </c:pt>
              </c:numCache>
            </c:numRef>
          </c:val>
          <c:extLst>
            <c:ext xmlns:c16="http://schemas.microsoft.com/office/drawing/2014/chart" uri="{C3380CC4-5D6E-409C-BE32-E72D297353CC}">
              <c16:uniqueId val="{00000000-DAE5-574A-BDCF-EF0C38888BF8}"/>
            </c:ext>
          </c:extLst>
        </c:ser>
        <c:ser>
          <c:idx val="3"/>
          <c:order val="2"/>
          <c:tx>
            <c:strRef>
              <c:f>'Power Consumption_Slides'!$D$1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'Power Consumption_Slides'!$A$2:$A$7</c:f>
              <c:strCache>
                <c:ptCount val="6"/>
                <c:pt idx="0">
                  <c:v>MSR Cambridge</c:v>
                </c:pt>
                <c:pt idx="1">
                  <c:v>YCSB</c:v>
                </c:pt>
                <c:pt idx="2">
                  <c:v>Slacker</c:v>
                </c:pt>
                <c:pt idx="3">
                  <c:v>SYSTOR '17</c:v>
                </c:pt>
                <c:pt idx="4">
                  <c:v>YCSB RocksDB</c:v>
                </c:pt>
                <c:pt idx="5">
                  <c:v>AVG</c:v>
                </c:pt>
              </c:strCache>
            </c:strRef>
          </c:cat>
          <c:val>
            <c:numRef>
              <c:f>'Power Consumption_Slides'!$D$2:$D$7</c:f>
              <c:numCache>
                <c:formatCode>General</c:formatCode>
                <c:ptCount val="6"/>
                <c:pt idx="0">
                  <c:v>1.0348717099108362</c:v>
                </c:pt>
                <c:pt idx="1">
                  <c:v>1.0969613575493171</c:v>
                </c:pt>
                <c:pt idx="2">
                  <c:v>1.1301814091043778</c:v>
                </c:pt>
                <c:pt idx="3">
                  <c:v>1.0562074233273089</c:v>
                </c:pt>
                <c:pt idx="4">
                  <c:v>1.1604754829123329</c:v>
                </c:pt>
                <c:pt idx="5" formatCode="0.00">
                  <c:v>1.0680303088538077</c:v>
                </c:pt>
              </c:numCache>
            </c:numRef>
          </c:val>
          <c:extLst>
            <c:ext xmlns:c16="http://schemas.microsoft.com/office/drawing/2014/chart" uri="{C3380CC4-5D6E-409C-BE32-E72D297353CC}">
              <c16:uniqueId val="{00000001-DAE5-574A-BDCF-EF0C38888BF8}"/>
            </c:ext>
          </c:extLst>
        </c:ser>
        <c:ser>
          <c:idx val="4"/>
          <c:order val="3"/>
          <c:tx>
            <c:strRef>
              <c:f>'Power Consumption_Slides'!$E$1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'Power Consumption_Slides'!$A$2:$A$7</c:f>
              <c:strCache>
                <c:ptCount val="6"/>
                <c:pt idx="0">
                  <c:v>MSR Cambridge</c:v>
                </c:pt>
                <c:pt idx="1">
                  <c:v>YCSB</c:v>
                </c:pt>
                <c:pt idx="2">
                  <c:v>Slacker</c:v>
                </c:pt>
                <c:pt idx="3">
                  <c:v>SYSTOR '17</c:v>
                </c:pt>
                <c:pt idx="4">
                  <c:v>YCSB RocksDB</c:v>
                </c:pt>
                <c:pt idx="5">
                  <c:v>AVG</c:v>
                </c:pt>
              </c:strCache>
            </c:strRef>
          </c:cat>
          <c:val>
            <c:numRef>
              <c:f>'Power Consumption_Slides'!$E$2:$E$7</c:f>
              <c:numCache>
                <c:formatCode>General</c:formatCode>
                <c:ptCount val="6"/>
                <c:pt idx="0">
                  <c:v>0.97515107760685726</c:v>
                </c:pt>
                <c:pt idx="1">
                  <c:v>0.94580241911347418</c:v>
                </c:pt>
                <c:pt idx="2">
                  <c:v>0.93966563560081107</c:v>
                </c:pt>
                <c:pt idx="3">
                  <c:v>0.97314455497064545</c:v>
                </c:pt>
                <c:pt idx="4">
                  <c:v>0.92748591084695398</c:v>
                </c:pt>
                <c:pt idx="5" formatCode="0.00">
                  <c:v>0.96299223011068369</c:v>
                </c:pt>
              </c:numCache>
            </c:numRef>
          </c:val>
          <c:extLst>
            <c:ext xmlns:c16="http://schemas.microsoft.com/office/drawing/2014/chart" uri="{C3380CC4-5D6E-409C-BE32-E72D297353CC}">
              <c16:uniqueId val="{00000002-DAE5-574A-BDCF-EF0C38888BF8}"/>
            </c:ext>
          </c:extLst>
        </c:ser>
        <c:ser>
          <c:idx val="5"/>
          <c:order val="4"/>
          <c:tx>
            <c:strRef>
              <c:f>'Power Consumption_Slides'!$F$1</c:f>
              <c:strCache>
                <c:ptCount val="1"/>
                <c:pt idx="0">
                  <c:v>Venice</c:v>
                </c:pt>
              </c:strCache>
            </c:strRef>
          </c:tx>
          <c:spPr>
            <a:solidFill>
              <a:srgbClr val="92D050"/>
            </a:solidFill>
            <a:ln w="12700">
              <a:solidFill>
                <a:sysClr val="windowText" lastClr="000000"/>
              </a:solidFill>
            </a:ln>
            <a:effectLst/>
          </c:spPr>
          <c:invertIfNegative val="0"/>
          <c:cat>
            <c:strRef>
              <c:f>'Power Consumption_Slides'!$A$2:$A$7</c:f>
              <c:strCache>
                <c:ptCount val="6"/>
                <c:pt idx="0">
                  <c:v>MSR Cambridge</c:v>
                </c:pt>
                <c:pt idx="1">
                  <c:v>YCSB</c:v>
                </c:pt>
                <c:pt idx="2">
                  <c:v>Slacker</c:v>
                </c:pt>
                <c:pt idx="3">
                  <c:v>SYSTOR '17</c:v>
                </c:pt>
                <c:pt idx="4">
                  <c:v>YCSB RocksDB</c:v>
                </c:pt>
                <c:pt idx="5">
                  <c:v>AVG</c:v>
                </c:pt>
              </c:strCache>
            </c:strRef>
          </c:cat>
          <c:val>
            <c:numRef>
              <c:f>'Power Consumption_Slides'!$F$2:$F$7</c:f>
              <c:numCache>
                <c:formatCode>General</c:formatCode>
                <c:ptCount val="6"/>
                <c:pt idx="0">
                  <c:v>0.97153859977616652</c:v>
                </c:pt>
                <c:pt idx="1">
                  <c:v>0.9371405345030277</c:v>
                </c:pt>
                <c:pt idx="2">
                  <c:v>0.92635250759620336</c:v>
                </c:pt>
                <c:pt idx="3">
                  <c:v>0.96657506726491571</c:v>
                </c:pt>
                <c:pt idx="4">
                  <c:v>0.91130440323179784</c:v>
                </c:pt>
                <c:pt idx="5" formatCode="0.00">
                  <c:v>0.95603716264307737</c:v>
                </c:pt>
              </c:numCache>
            </c:numRef>
          </c:val>
          <c:extLst xmlns:c15="http://schemas.microsoft.com/office/drawing/2012/chart">
            <c:ext xmlns:c16="http://schemas.microsoft.com/office/drawing/2014/chart" uri="{C3380CC4-5D6E-409C-BE32-E72D297353CC}">
              <c16:uniqueId val="{00000003-DAE5-574A-BDCF-EF0C38888BF8}"/>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'Power Consumption_Slides'!$B$1</c15:sqref>
                        </c15:formulaRef>
                      </c:ext>
                    </c:extLst>
                    <c:strCache>
                      <c:ptCount val="1"/>
                      <c:pt idx="0">
                        <c:v>Baseline SSD</c:v>
                      </c:pt>
                    </c:strCache>
                  </c:strRef>
                </c:tx>
                <c:spPr>
                  <a:solidFill>
                    <a:sysClr val="windowText" lastClr="000000"/>
                  </a:solidFill>
                  <a:ln w="12700">
                    <a:solidFill>
                      <a:sysClr val="windowText" lastClr="000000"/>
                    </a:solidFill>
                  </a:ln>
                  <a:effectLst/>
                </c:spPr>
                <c:invertIfNegative val="0"/>
                <c:cat>
                  <c:strRef>
                    <c:extLst>
                      <c:ext uri="{02D57815-91ED-43cb-92C2-25804820EDAC}">
                        <c15:formulaRef>
                          <c15:sqref>'Power Consumption_Slides'!$A$2:$A$7</c15:sqref>
                        </c15:formulaRef>
                      </c:ext>
                    </c:extLst>
                    <c:strCache>
                      <c:ptCount val="6"/>
                      <c:pt idx="0">
                        <c:v>MSR Cambridge</c:v>
                      </c:pt>
                      <c:pt idx="1">
                        <c:v>YCSB</c:v>
                      </c:pt>
                      <c:pt idx="2">
                        <c:v>Slacker</c:v>
                      </c:pt>
                      <c:pt idx="3">
                        <c:v>SYSTOR '17</c:v>
                      </c:pt>
                      <c:pt idx="4">
                        <c:v>YCSB RocksDB</c:v>
                      </c:pt>
                      <c:pt idx="5">
                        <c:v>AVG</c:v>
                      </c:pt>
                    </c:strCache>
                  </c:strRef>
                </c:cat>
                <c:val>
                  <c:numRef>
                    <c:extLst>
                      <c:ext uri="{02D57815-91ED-43cb-92C2-25804820EDAC}">
                        <c15:formulaRef>
                          <c15:sqref>'Power Consumption_Slides'!$B$2:$B$7</c15:sqref>
                        </c15:formulaRef>
                      </c:ext>
                    </c:extLst>
                    <c:numCache>
                      <c:formatCode>General</c:formatCode>
                      <c:ptCount val="6"/>
                      <c:pt idx="0">
                        <c:v>1</c:v>
                      </c:pt>
                      <c:pt idx="1">
                        <c:v>1</c:v>
                      </c:pt>
                      <c:pt idx="2">
                        <c:v>1</c:v>
                      </c:pt>
                      <c:pt idx="3">
                        <c:v>1</c:v>
                      </c:pt>
                      <c:pt idx="4">
                        <c:v>1</c:v>
                      </c:pt>
                      <c:pt idx="5" formatCode="0.00">
                        <c:v>1</c:v>
                      </c:pt>
                    </c:numCache>
                  </c:numRef>
                </c:val>
                <c:extLst>
                  <c:ext xmlns:c16="http://schemas.microsoft.com/office/drawing/2014/chart" uri="{C3380CC4-5D6E-409C-BE32-E72D297353CC}">
                    <c16:uniqueId val="{00000004-DAE5-574A-BDCF-EF0C38888BF8}"/>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in val="0.8"/>
        </c:scaling>
        <c:delete val="0"/>
        <c:axPos val="l"/>
        <c:majorGridlines>
          <c:spPr>
            <a:ln w="6350" cap="flat" cmpd="sng" algn="ctr">
              <a:solidFill>
                <a:sysClr val="windowText" lastClr="000000"/>
              </a:solidFill>
              <a:prstDash val="dash"/>
              <a:round/>
            </a:ln>
            <a:effectLst/>
          </c:spPr>
        </c:majorGridlines>
        <c:numFmt formatCode="#,##0.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0.1"/>
        <c:minorUnit val="5.000000000000001E-2"/>
      </c:valAx>
      <c:spPr>
        <a:noFill/>
        <a:ln w="12700">
          <a:solidFill>
            <a:sysClr val="windowText" lastClr="000000"/>
          </a:solidFill>
        </a:ln>
        <a:effectLst/>
      </c:spPr>
    </c:plotArea>
    <c:legend>
      <c:legendPos val="t"/>
      <c:layout>
        <c:manualLayout>
          <c:xMode val="edge"/>
          <c:yMode val="edge"/>
          <c:x val="4.59830881800221E-2"/>
          <c:y val="5.5811178994455077E-2"/>
          <c:w val="0.94461948641433213"/>
          <c:h val="9.0828595478994856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247152914670592E-2"/>
          <c:y val="0.17404824935802596"/>
          <c:w val="0.89320831829897596"/>
          <c:h val="0.7138268972440559"/>
        </c:manualLayout>
      </c:layout>
      <c:barChart>
        <c:barDir val="col"/>
        <c:grouping val="clustered"/>
        <c:varyColors val="0"/>
        <c:ser>
          <c:idx val="2"/>
          <c:order val="1"/>
          <c:tx>
            <c:strRef>
              <c:f>'overall performance'!$C$1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'overall performance'!$A$2:$A$8</c:f>
              <c:strCache>
                <c:ptCount val="7"/>
                <c:pt idx="0">
                  <c:v>mix1</c:v>
                </c:pt>
                <c:pt idx="1">
                  <c:v>mix2</c:v>
                </c:pt>
                <c:pt idx="2">
                  <c:v>mix3</c:v>
                </c:pt>
                <c:pt idx="3">
                  <c:v>mix4</c:v>
                </c:pt>
                <c:pt idx="4">
                  <c:v>mix5</c:v>
                </c:pt>
                <c:pt idx="5">
                  <c:v>mix6</c:v>
                </c:pt>
                <c:pt idx="6">
                  <c:v>GMEAN</c:v>
                </c:pt>
              </c:strCache>
            </c:strRef>
          </c:cat>
          <c:val>
            <c:numRef>
              <c:f>'overall performance'!$C$2:$C$8</c:f>
              <c:numCache>
                <c:formatCode>0.00</c:formatCode>
                <c:ptCount val="7"/>
                <c:pt idx="0">
                  <c:v>1.0068536015503593</c:v>
                </c:pt>
                <c:pt idx="1">
                  <c:v>0.98108009502085614</c:v>
                </c:pt>
                <c:pt idx="2">
                  <c:v>1.0333235390631266</c:v>
                </c:pt>
                <c:pt idx="3">
                  <c:v>1.0236465022816312</c:v>
                </c:pt>
                <c:pt idx="4">
                  <c:v>0.99454884332626614</c:v>
                </c:pt>
                <c:pt idx="5">
                  <c:v>1.0089554676881125</c:v>
                </c:pt>
                <c:pt idx="6">
                  <c:v>1.0079195587200749</c:v>
                </c:pt>
              </c:numCache>
            </c:numRef>
          </c:val>
          <c:extLst>
            <c:ext xmlns:c16="http://schemas.microsoft.com/office/drawing/2014/chart" uri="{C3380CC4-5D6E-409C-BE32-E72D297353CC}">
              <c16:uniqueId val="{00000000-06CE-0948-B68A-C962CF793F5D}"/>
            </c:ext>
          </c:extLst>
        </c:ser>
        <c:ser>
          <c:idx val="3"/>
          <c:order val="2"/>
          <c:tx>
            <c:strRef>
              <c:f>'overall performance'!$D$1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'overall performance'!$A$2:$A$8</c:f>
              <c:strCache>
                <c:ptCount val="7"/>
                <c:pt idx="0">
                  <c:v>mix1</c:v>
                </c:pt>
                <c:pt idx="1">
                  <c:v>mix2</c:v>
                </c:pt>
                <c:pt idx="2">
                  <c:v>mix3</c:v>
                </c:pt>
                <c:pt idx="3">
                  <c:v>mix4</c:v>
                </c:pt>
                <c:pt idx="4">
                  <c:v>mix5</c:v>
                </c:pt>
                <c:pt idx="5">
                  <c:v>mix6</c:v>
                </c:pt>
                <c:pt idx="6">
                  <c:v>GMEAN</c:v>
                </c:pt>
              </c:strCache>
            </c:strRef>
          </c:cat>
          <c:val>
            <c:numRef>
              <c:f>'overall performance'!$D$2:$D$8</c:f>
              <c:numCache>
                <c:formatCode>0.00</c:formatCode>
                <c:ptCount val="7"/>
                <c:pt idx="0">
                  <c:v>1.0145961663280514</c:v>
                </c:pt>
                <c:pt idx="1">
                  <c:v>1.0110695525960272</c:v>
                </c:pt>
                <c:pt idx="2">
                  <c:v>1.0186954168378066</c:v>
                </c:pt>
                <c:pt idx="3">
                  <c:v>1.0048685774354347</c:v>
                </c:pt>
                <c:pt idx="4">
                  <c:v>1.0166256548845516</c:v>
                </c:pt>
                <c:pt idx="5">
                  <c:v>1.0124641300679491</c:v>
                </c:pt>
                <c:pt idx="6">
                  <c:v>1.0130435047800164</c:v>
                </c:pt>
              </c:numCache>
            </c:numRef>
          </c:val>
          <c:extLst>
            <c:ext xmlns:c16="http://schemas.microsoft.com/office/drawing/2014/chart" uri="{C3380CC4-5D6E-409C-BE32-E72D297353CC}">
              <c16:uniqueId val="{00000001-06CE-0948-B68A-C962CF793F5D}"/>
            </c:ext>
          </c:extLst>
        </c:ser>
        <c:ser>
          <c:idx val="4"/>
          <c:order val="3"/>
          <c:tx>
            <c:strRef>
              <c:f>'overall performance'!$E$1</c:f>
              <c:strCache>
                <c:ptCount val="1"/>
                <c:pt idx="0">
                  <c:v>NoSSD</c:v>
                </c:pt>
              </c:strCache>
            </c:strRef>
          </c:tx>
          <c:spPr>
            <a:solidFill>
              <a:srgbClr val="E7E6E6">
                <a:lumMod val="50000"/>
              </a:srgbClr>
            </a:solidFill>
            <a:ln w="12700">
              <a:solidFill>
                <a:sysClr val="windowText" lastClr="000000"/>
              </a:solidFill>
            </a:ln>
            <a:effectLst/>
          </c:spPr>
          <c:invertIfNegative val="0"/>
          <c:cat>
            <c:strRef>
              <c:f>'overall performance'!$A$2:$A$8</c:f>
              <c:strCache>
                <c:ptCount val="7"/>
                <c:pt idx="0">
                  <c:v>mix1</c:v>
                </c:pt>
                <c:pt idx="1">
                  <c:v>mix2</c:v>
                </c:pt>
                <c:pt idx="2">
                  <c:v>mix3</c:v>
                </c:pt>
                <c:pt idx="3">
                  <c:v>mix4</c:v>
                </c:pt>
                <c:pt idx="4">
                  <c:v>mix5</c:v>
                </c:pt>
                <c:pt idx="5">
                  <c:v>mix6</c:v>
                </c:pt>
                <c:pt idx="6">
                  <c:v>GMEAN</c:v>
                </c:pt>
              </c:strCache>
            </c:strRef>
          </c:cat>
          <c:val>
            <c:numRef>
              <c:f>'overall performance'!$E$2:$E$8</c:f>
              <c:numCache>
                <c:formatCode>0.00</c:formatCode>
                <c:ptCount val="7"/>
                <c:pt idx="0">
                  <c:v>1.0423846681103401</c:v>
                </c:pt>
                <c:pt idx="1">
                  <c:v>1.0558009578415628</c:v>
                </c:pt>
                <c:pt idx="2">
                  <c:v>1.1592622595238495</c:v>
                </c:pt>
                <c:pt idx="3">
                  <c:v>1.2882109417068346</c:v>
                </c:pt>
                <c:pt idx="4">
                  <c:v>1.0526637530800012</c:v>
                </c:pt>
                <c:pt idx="5">
                  <c:v>1.135751674277504</c:v>
                </c:pt>
                <c:pt idx="6">
                  <c:v>1.1191594522212183</c:v>
                </c:pt>
              </c:numCache>
            </c:numRef>
          </c:val>
          <c:extLst>
            <c:ext xmlns:c16="http://schemas.microsoft.com/office/drawing/2014/chart" uri="{C3380CC4-5D6E-409C-BE32-E72D297353CC}">
              <c16:uniqueId val="{00000002-06CE-0948-B68A-C962CF793F5D}"/>
            </c:ext>
          </c:extLst>
        </c:ser>
        <c:ser>
          <c:idx val="5"/>
          <c:order val="4"/>
          <c:tx>
            <c:strRef>
              <c:f>'overall performance'!$F$1</c:f>
              <c:strCache>
                <c:ptCount val="1"/>
                <c:pt idx="0">
                  <c:v>Venice</c:v>
                </c:pt>
              </c:strCache>
            </c:strRef>
          </c:tx>
          <c:spPr>
            <a:solidFill>
              <a:srgbClr val="92D050"/>
            </a:solidFill>
            <a:ln w="12700">
              <a:solidFill>
                <a:sysClr val="windowText" lastClr="000000"/>
              </a:solidFill>
            </a:ln>
            <a:effectLst/>
          </c:spPr>
          <c:invertIfNegative val="0"/>
          <c:cat>
            <c:strRef>
              <c:f>'overall performance'!$A$2:$A$8</c:f>
              <c:strCache>
                <c:ptCount val="7"/>
                <c:pt idx="0">
                  <c:v>mix1</c:v>
                </c:pt>
                <c:pt idx="1">
                  <c:v>mix2</c:v>
                </c:pt>
                <c:pt idx="2">
                  <c:v>mix3</c:v>
                </c:pt>
                <c:pt idx="3">
                  <c:v>mix4</c:v>
                </c:pt>
                <c:pt idx="4">
                  <c:v>mix5</c:v>
                </c:pt>
                <c:pt idx="5">
                  <c:v>mix6</c:v>
                </c:pt>
                <c:pt idx="6">
                  <c:v>GMEAN</c:v>
                </c:pt>
              </c:strCache>
            </c:strRef>
          </c:cat>
          <c:val>
            <c:numRef>
              <c:f>'overall performance'!$F$2:$F$8</c:f>
              <c:numCache>
                <c:formatCode>0.00</c:formatCode>
                <c:ptCount val="7"/>
                <c:pt idx="0">
                  <c:v>1.3442443223278484</c:v>
                </c:pt>
                <c:pt idx="1">
                  <c:v>1.2915103675619886</c:v>
                </c:pt>
                <c:pt idx="2">
                  <c:v>1.7827363002095975</c:v>
                </c:pt>
                <c:pt idx="3">
                  <c:v>2.5521812657761727</c:v>
                </c:pt>
                <c:pt idx="4">
                  <c:v>1.5265997880237592</c:v>
                </c:pt>
                <c:pt idx="5">
                  <c:v>3.0915078635415956</c:v>
                </c:pt>
                <c:pt idx="6">
                  <c:v>1.8277286273922069</c:v>
                </c:pt>
              </c:numCache>
            </c:numRef>
          </c:val>
          <c:extLst xmlns:c15="http://schemas.microsoft.com/office/drawing/2012/chart">
            <c:ext xmlns:c16="http://schemas.microsoft.com/office/drawing/2014/chart" uri="{C3380CC4-5D6E-409C-BE32-E72D297353CC}">
              <c16:uniqueId val="{00000003-06CE-0948-B68A-C962CF793F5D}"/>
            </c:ext>
          </c:extLst>
        </c:ser>
        <c:ser>
          <c:idx val="6"/>
          <c:order val="6"/>
          <c:tx>
            <c:strRef>
              <c:f>'overall performance'!$H$1</c:f>
              <c:strCache>
                <c:ptCount val="1"/>
                <c:pt idx="0">
                  <c:v>Path-conflict-free SSD</c:v>
                </c:pt>
              </c:strCache>
            </c:strRef>
          </c:tx>
          <c:spPr>
            <a:solidFill>
              <a:srgbClr val="2683C6">
                <a:lumMod val="60000"/>
                <a:lumOff val="40000"/>
              </a:srgbClr>
            </a:solidFill>
            <a:ln w="12700">
              <a:solidFill>
                <a:sysClr val="windowText" lastClr="000000"/>
              </a:solidFill>
            </a:ln>
            <a:effectLst/>
          </c:spPr>
          <c:invertIfNegative val="0"/>
          <c:cat>
            <c:strRef>
              <c:f>'overall performance'!$A$2:$A$8</c:f>
              <c:strCache>
                <c:ptCount val="7"/>
                <c:pt idx="0">
                  <c:v>mix1</c:v>
                </c:pt>
                <c:pt idx="1">
                  <c:v>mix2</c:v>
                </c:pt>
                <c:pt idx="2">
                  <c:v>mix3</c:v>
                </c:pt>
                <c:pt idx="3">
                  <c:v>mix4</c:v>
                </c:pt>
                <c:pt idx="4">
                  <c:v>mix5</c:v>
                </c:pt>
                <c:pt idx="5">
                  <c:v>mix6</c:v>
                </c:pt>
                <c:pt idx="6">
                  <c:v>GMEAN</c:v>
                </c:pt>
              </c:strCache>
            </c:strRef>
          </c:cat>
          <c:val>
            <c:numRef>
              <c:f>'overall performance'!$H$2:$H$8</c:f>
              <c:numCache>
                <c:formatCode>0.00</c:formatCode>
                <c:ptCount val="7"/>
                <c:pt idx="0">
                  <c:v>1.9370390790814231</c:v>
                </c:pt>
                <c:pt idx="1">
                  <c:v>1.557535939256697</c:v>
                </c:pt>
                <c:pt idx="2">
                  <c:v>2.5341045569312661</c:v>
                </c:pt>
                <c:pt idx="3">
                  <c:v>3.3682561546517937</c:v>
                </c:pt>
                <c:pt idx="4">
                  <c:v>2.1388932044940709</c:v>
                </c:pt>
                <c:pt idx="5">
                  <c:v>4.1471914920802435</c:v>
                </c:pt>
                <c:pt idx="6">
                  <c:v>2.4724349936637995</c:v>
                </c:pt>
              </c:numCache>
            </c:numRef>
          </c:val>
          <c:extLst>
            <c:ext xmlns:c16="http://schemas.microsoft.com/office/drawing/2014/chart" uri="{C3380CC4-5D6E-409C-BE32-E72D297353CC}">
              <c16:uniqueId val="{00000004-06CE-0948-B68A-C962CF793F5D}"/>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'overall performance'!$B$1</c15:sqref>
                        </c15:formulaRef>
                      </c:ext>
                    </c:extLst>
                    <c:strCache>
                      <c:ptCount val="1"/>
                    </c:strCache>
                  </c:strRef>
                </c:tx>
                <c:spPr>
                  <a:solidFill>
                    <a:sysClr val="windowText" lastClr="000000"/>
                  </a:solidFill>
                  <a:ln w="12700">
                    <a:solidFill>
                      <a:sysClr val="windowText" lastClr="000000"/>
                    </a:solidFill>
                  </a:ln>
                  <a:effectLst/>
                </c:spPr>
                <c:invertIfNegative val="0"/>
                <c:cat>
                  <c:strRef>
                    <c:extLst>
                      <c:ext uri="{02D57815-91ED-43cb-92C2-25804820EDAC}">
                        <c15:formulaRef>
                          <c15:sqref>'overall performance'!$A$2:$A$8</c15:sqref>
                        </c15:formulaRef>
                      </c:ext>
                    </c:extLst>
                    <c:strCache>
                      <c:ptCount val="7"/>
                      <c:pt idx="0">
                        <c:v>mix1</c:v>
                      </c:pt>
                      <c:pt idx="1">
                        <c:v>mix2</c:v>
                      </c:pt>
                      <c:pt idx="2">
                        <c:v>mix3</c:v>
                      </c:pt>
                      <c:pt idx="3">
                        <c:v>mix4</c:v>
                      </c:pt>
                      <c:pt idx="4">
                        <c:v>mix5</c:v>
                      </c:pt>
                      <c:pt idx="5">
                        <c:v>mix6</c:v>
                      </c:pt>
                      <c:pt idx="6">
                        <c:v>GMEAN</c:v>
                      </c:pt>
                    </c:strCache>
                  </c:strRef>
                </c:cat>
                <c:val>
                  <c:numRef>
                    <c:extLst>
                      <c:ext uri="{02D57815-91ED-43cb-92C2-25804820EDAC}">
                        <c15:formulaRef>
                          <c15:sqref>'overall performance'!$B$2:$B$8</c15:sqref>
                        </c15:formulaRef>
                      </c:ext>
                    </c:extLst>
                    <c:numCache>
                      <c:formatCode>General</c:formatCode>
                      <c:ptCount val="7"/>
                    </c:numCache>
                  </c:numRef>
                </c:val>
                <c:extLst>
                  <c:ext xmlns:c16="http://schemas.microsoft.com/office/drawing/2014/chart" uri="{C3380CC4-5D6E-409C-BE32-E72D297353CC}">
                    <c16:uniqueId val="{00000005-06CE-0948-B68A-C962CF793F5D}"/>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'overall performance'!$G$1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xmlns:c15="http://schemas.microsoft.com/office/drawing/2012/chart">
                      <c:ext xmlns:c15="http://schemas.microsoft.com/office/drawing/2012/chart" uri="{02D57815-91ED-43cb-92C2-25804820EDAC}">
                        <c15:formulaRef>
                          <c15:sqref>'overall performance'!$A$2:$A$8</c15:sqref>
                        </c15:formulaRef>
                      </c:ext>
                    </c:extLst>
                    <c:strCache>
                      <c:ptCount val="7"/>
                      <c:pt idx="0">
                        <c:v>mix1</c:v>
                      </c:pt>
                      <c:pt idx="1">
                        <c:v>mix2</c:v>
                      </c:pt>
                      <c:pt idx="2">
                        <c:v>mix3</c:v>
                      </c:pt>
                      <c:pt idx="3">
                        <c:v>mix4</c:v>
                      </c:pt>
                      <c:pt idx="4">
                        <c:v>mix5</c:v>
                      </c:pt>
                      <c:pt idx="5">
                        <c:v>mix6</c:v>
                      </c:pt>
                      <c:pt idx="6">
                        <c:v>GMEAN</c:v>
                      </c:pt>
                    </c:strCache>
                  </c:strRef>
                </c:cat>
                <c:val>
                  <c:numRef>
                    <c:extLst xmlns:c15="http://schemas.microsoft.com/office/drawing/2012/chart">
                      <c:ext xmlns:c15="http://schemas.microsoft.com/office/drawing/2012/chart" uri="{02D57815-91ED-43cb-92C2-25804820EDAC}">
                        <c15:formulaRef>
                          <c15:sqref>'overall performance'!$G$2:$G$8</c15:sqref>
                        </c15:formulaRef>
                      </c:ext>
                    </c:extLst>
                    <c:numCache>
                      <c:formatCode>0.00</c:formatCode>
                      <c:ptCount val="7"/>
                      <c:pt idx="0">
                        <c:v>1.4103539217904277</c:v>
                      </c:pt>
                      <c:pt idx="1">
                        <c:v>1.3351520419191567</c:v>
                      </c:pt>
                      <c:pt idx="2">
                        <c:v>1.969663369314238</c:v>
                      </c:pt>
                      <c:pt idx="3">
                        <c:v>2.6172682387294439</c:v>
                      </c:pt>
                      <c:pt idx="4">
                        <c:v>1.6480931494954958</c:v>
                      </c:pt>
                      <c:pt idx="5">
                        <c:v>3.2084041551151805</c:v>
                      </c:pt>
                      <c:pt idx="6">
                        <c:v>1.9277985548580148</c:v>
                      </c:pt>
                    </c:numCache>
                  </c:numRef>
                </c:val>
                <c:extLst xmlns:c15="http://schemas.microsoft.com/office/drawing/2012/chart">
                  <c:ext xmlns:c16="http://schemas.microsoft.com/office/drawing/2014/chart" uri="{C3380CC4-5D6E-409C-BE32-E72D297353CC}">
                    <c16:uniqueId val="{00000006-06CE-0948-B68A-C962CF793F5D}"/>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5"/>
        </c:scaling>
        <c:delete val="0"/>
        <c:axPos val="l"/>
        <c:majorGridlines>
          <c:spPr>
            <a:ln w="6350" cap="flat" cmpd="sng" algn="ctr">
              <a:solidFill>
                <a:sysClr val="windowText" lastClr="000000"/>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1"/>
      </c:valAx>
      <c:spPr>
        <a:noFill/>
        <a:ln w="12700">
          <a:solidFill>
            <a:sysClr val="windowText" lastClr="000000"/>
          </a:solidFill>
        </a:ln>
        <a:effectLst/>
      </c:spPr>
    </c:plotArea>
    <c:legend>
      <c:legendPos val="t"/>
      <c:layout>
        <c:manualLayout>
          <c:xMode val="edge"/>
          <c:yMode val="edge"/>
          <c:x val="4.0863826079012434E-2"/>
          <c:y val="5.5811334227167421E-2"/>
          <c:w val="0.95184272533624747"/>
          <c:h val="0.13224518843009189"/>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993040980890317E-2"/>
          <c:y val="0.12425281340424557"/>
          <c:w val="0.9232307522368276"/>
          <c:h val="0.74910675385094938"/>
        </c:manualLayout>
      </c:layout>
      <c:barChart>
        <c:barDir val="col"/>
        <c:grouping val="clustered"/>
        <c:varyColors val="0"/>
        <c:ser>
          <c:idx val="2"/>
          <c:order val="0"/>
          <c:tx>
            <c:strRef>
              <c:f>Speedup_geomean!$C$1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Speedup_geomean!$A$2:$A$4</c:f>
              <c:strCache>
                <c:ptCount val="3"/>
                <c:pt idx="0">
                  <c:v>4x16</c:v>
                </c:pt>
                <c:pt idx="1">
                  <c:v>8x8</c:v>
                </c:pt>
                <c:pt idx="2">
                  <c:v>16x4</c:v>
                </c:pt>
              </c:strCache>
            </c:strRef>
          </c:cat>
          <c:val>
            <c:numRef>
              <c:f>Speedup_geomean!$C$2:$C$4</c:f>
              <c:numCache>
                <c:formatCode>0.00</c:formatCode>
                <c:ptCount val="3"/>
                <c:pt idx="0">
                  <c:v>1.2232426270000718</c:v>
                </c:pt>
                <c:pt idx="1">
                  <c:v>1.2725119205957609</c:v>
                </c:pt>
                <c:pt idx="2">
                  <c:v>1.0474241128818571</c:v>
                </c:pt>
              </c:numCache>
            </c:numRef>
          </c:val>
          <c:extLst>
            <c:ext xmlns:c16="http://schemas.microsoft.com/office/drawing/2014/chart" uri="{C3380CC4-5D6E-409C-BE32-E72D297353CC}">
              <c16:uniqueId val="{00000000-B82B-AD43-A84D-5AF0C59BD866}"/>
            </c:ext>
          </c:extLst>
        </c:ser>
        <c:ser>
          <c:idx val="4"/>
          <c:order val="2"/>
          <c:tx>
            <c:strRef>
              <c:f>Speedup_geomean!$E$1</c:f>
              <c:strCache>
                <c:ptCount val="1"/>
                <c:pt idx="0">
                  <c:v>NoSSD</c:v>
                </c:pt>
              </c:strCache>
            </c:strRef>
          </c:tx>
          <c:spPr>
            <a:solidFill>
              <a:srgbClr val="E7E6E6">
                <a:lumMod val="50000"/>
              </a:srgbClr>
            </a:solidFill>
            <a:ln w="12700">
              <a:solidFill>
                <a:sysClr val="windowText" lastClr="000000"/>
              </a:solidFill>
            </a:ln>
            <a:effectLst/>
          </c:spPr>
          <c:invertIfNegative val="0"/>
          <c:cat>
            <c:strRef>
              <c:f>Speedup_geomean!$A$2:$A$4</c:f>
              <c:strCache>
                <c:ptCount val="3"/>
                <c:pt idx="0">
                  <c:v>4x16</c:v>
                </c:pt>
                <c:pt idx="1">
                  <c:v>8x8</c:v>
                </c:pt>
                <c:pt idx="2">
                  <c:v>16x4</c:v>
                </c:pt>
              </c:strCache>
            </c:strRef>
          </c:cat>
          <c:val>
            <c:numRef>
              <c:f>Speedup_geomean!$E$2:$E$4</c:f>
              <c:numCache>
                <c:formatCode>0.00</c:formatCode>
                <c:ptCount val="3"/>
                <c:pt idx="0">
                  <c:v>1.3428301333103116</c:v>
                </c:pt>
                <c:pt idx="1">
                  <c:v>1.3325248547395814</c:v>
                </c:pt>
                <c:pt idx="2">
                  <c:v>1.1070284161477675</c:v>
                </c:pt>
              </c:numCache>
            </c:numRef>
          </c:val>
          <c:extLst>
            <c:ext xmlns:c16="http://schemas.microsoft.com/office/drawing/2014/chart" uri="{C3380CC4-5D6E-409C-BE32-E72D297353CC}">
              <c16:uniqueId val="{00000001-B82B-AD43-A84D-5AF0C59BD866}"/>
            </c:ext>
          </c:extLst>
        </c:ser>
        <c:ser>
          <c:idx val="5"/>
          <c:order val="3"/>
          <c:tx>
            <c:strRef>
              <c:f>Speedup_geomean!$F$1</c:f>
              <c:strCache>
                <c:ptCount val="1"/>
                <c:pt idx="0">
                  <c:v>Venice</c:v>
                </c:pt>
              </c:strCache>
            </c:strRef>
          </c:tx>
          <c:spPr>
            <a:solidFill>
              <a:srgbClr val="92D050"/>
            </a:solidFill>
            <a:ln w="12700">
              <a:solidFill>
                <a:sysClr val="windowText" lastClr="000000"/>
              </a:solidFill>
            </a:ln>
            <a:effectLst/>
          </c:spPr>
          <c:invertIfNegative val="0"/>
          <c:cat>
            <c:strRef>
              <c:f>Speedup_geomean!$A$2:$A$4</c:f>
              <c:strCache>
                <c:ptCount val="3"/>
                <c:pt idx="0">
                  <c:v>4x16</c:v>
                </c:pt>
                <c:pt idx="1">
                  <c:v>8x8</c:v>
                </c:pt>
                <c:pt idx="2">
                  <c:v>16x4</c:v>
                </c:pt>
              </c:strCache>
            </c:strRef>
          </c:cat>
          <c:val>
            <c:numRef>
              <c:f>Speedup_geomean!$F$2:$F$4</c:f>
              <c:numCache>
                <c:formatCode>0.00</c:formatCode>
                <c:ptCount val="3"/>
                <c:pt idx="0">
                  <c:v>2.0319446867635516</c:v>
                </c:pt>
                <c:pt idx="1">
                  <c:v>2.5566991735238727</c:v>
                </c:pt>
                <c:pt idx="2">
                  <c:v>1.9049961956943531</c:v>
                </c:pt>
              </c:numCache>
            </c:numRef>
          </c:val>
          <c:extLst xmlns:c15="http://schemas.microsoft.com/office/drawing/2012/chart">
            <c:ext xmlns:c16="http://schemas.microsoft.com/office/drawing/2014/chart" uri="{C3380CC4-5D6E-409C-BE32-E72D297353CC}">
              <c16:uniqueId val="{00000002-B82B-AD43-A84D-5AF0C59BD866}"/>
            </c:ext>
          </c:extLst>
        </c:ser>
        <c:ser>
          <c:idx val="6"/>
          <c:order val="5"/>
          <c:tx>
            <c:strRef>
              <c:f>Speedup_geomean!$H$1</c:f>
              <c:strCache>
                <c:ptCount val="1"/>
                <c:pt idx="0">
                  <c:v>Path-conflict-free SSD</c:v>
                </c:pt>
              </c:strCache>
            </c:strRef>
          </c:tx>
          <c:spPr>
            <a:solidFill>
              <a:srgbClr val="2683C6">
                <a:lumMod val="60000"/>
                <a:lumOff val="40000"/>
              </a:srgbClr>
            </a:solidFill>
            <a:ln w="12700">
              <a:solidFill>
                <a:sysClr val="windowText" lastClr="000000"/>
              </a:solidFill>
            </a:ln>
            <a:effectLst/>
          </c:spPr>
          <c:invertIfNegative val="0"/>
          <c:cat>
            <c:strRef>
              <c:f>Speedup_geomean!$A$2:$A$4</c:f>
              <c:strCache>
                <c:ptCount val="3"/>
                <c:pt idx="0">
                  <c:v>4x16</c:v>
                </c:pt>
                <c:pt idx="1">
                  <c:v>8x8</c:v>
                </c:pt>
                <c:pt idx="2">
                  <c:v>16x4</c:v>
                </c:pt>
              </c:strCache>
            </c:strRef>
          </c:cat>
          <c:val>
            <c:numRef>
              <c:f>Speedup_geomean!$H$2:$H$4</c:f>
              <c:numCache>
                <c:formatCode>General</c:formatCode>
                <c:ptCount val="3"/>
                <c:pt idx="0">
                  <c:v>5.2207299288737712</c:v>
                </c:pt>
                <c:pt idx="1">
                  <c:v>3.8132976921901696</c:v>
                </c:pt>
                <c:pt idx="2">
                  <c:v>2.1437359135744152</c:v>
                </c:pt>
              </c:numCache>
            </c:numRef>
          </c:val>
          <c:extLst>
            <c:ext xmlns:c16="http://schemas.microsoft.com/office/drawing/2014/chart" uri="{C3380CC4-5D6E-409C-BE32-E72D297353CC}">
              <c16:uniqueId val="{00000003-B82B-AD43-A84D-5AF0C59BD866}"/>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3"/>
                <c:order val="1"/>
                <c:tx>
                  <c:strRef>
                    <c:extLst>
                      <c:ext uri="{02D57815-91ED-43cb-92C2-25804820EDAC}">
                        <c15:formulaRef>
                          <c15:sqref>Speedup_geomean!$D$1</c15:sqref>
                        </c15:formulaRef>
                      </c:ext>
                    </c:extLst>
                    <c:strCache>
                      <c:ptCount val="1"/>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extLst>
                      <c:ext uri="{02D57815-91ED-43cb-92C2-25804820EDAC}">
                        <c15:formulaRef>
                          <c15:sqref>Speedup_geomean!$A$2:$A$4</c15:sqref>
                        </c15:formulaRef>
                      </c:ext>
                    </c:extLst>
                    <c:strCache>
                      <c:ptCount val="3"/>
                      <c:pt idx="0">
                        <c:v>4x16</c:v>
                      </c:pt>
                      <c:pt idx="1">
                        <c:v>8x8</c:v>
                      </c:pt>
                      <c:pt idx="2">
                        <c:v>16x4</c:v>
                      </c:pt>
                    </c:strCache>
                  </c:strRef>
                </c:cat>
                <c:val>
                  <c:numRef>
                    <c:extLst>
                      <c:ext uri="{02D57815-91ED-43cb-92C2-25804820EDAC}">
                        <c15:formulaRef>
                          <c15:sqref>Speedup_geomean!$D$2:$D$4</c15:sqref>
                        </c15:formulaRef>
                      </c:ext>
                    </c:extLst>
                    <c:numCache>
                      <c:formatCode>General</c:formatCode>
                      <c:ptCount val="3"/>
                    </c:numCache>
                  </c:numRef>
                </c:val>
                <c:extLst>
                  <c:ext xmlns:c16="http://schemas.microsoft.com/office/drawing/2014/chart" uri="{C3380CC4-5D6E-409C-BE32-E72D297353CC}">
                    <c16:uniqueId val="{00000004-B82B-AD43-A84D-5AF0C59BD866}"/>
                  </c:ext>
                </c:extLst>
              </c15:ser>
            </c15:filteredBarSeries>
            <c15:filteredBarSeries>
              <c15:ser>
                <c:idx val="0"/>
                <c:order val="4"/>
                <c:tx>
                  <c:strRef>
                    <c:extLst xmlns:c15="http://schemas.microsoft.com/office/drawing/2012/chart">
                      <c:ext xmlns:c15="http://schemas.microsoft.com/office/drawing/2012/chart" uri="{02D57815-91ED-43cb-92C2-25804820EDAC}">
                        <c15:formulaRef>
                          <c15:sqref>Speedup_geomean!$G$1</c15:sqref>
                        </c15:formulaRef>
                      </c:ext>
                    </c:extLst>
                    <c:strCache>
                      <c:ptCount val="1"/>
                      <c:pt idx="0">
                        <c:v>Scouter_Packetized</c:v>
                      </c:pt>
                    </c:strCache>
                  </c:strRef>
                </c:tx>
                <c:spPr>
                  <a:solidFill>
                    <a:sysClr val="windowText" lastClr="000000">
                      <a:lumMod val="75000"/>
                      <a:lumOff val="25000"/>
                    </a:sysClr>
                  </a:solidFill>
                  <a:ln w="12700">
                    <a:solidFill>
                      <a:sysClr val="windowText" lastClr="000000"/>
                    </a:solidFill>
                  </a:ln>
                  <a:effectLst/>
                </c:spPr>
                <c:invertIfNegative val="0"/>
                <c:cat>
                  <c:strRef>
                    <c:extLst xmlns:c15="http://schemas.microsoft.com/office/drawing/2012/chart">
                      <c:ext xmlns:c15="http://schemas.microsoft.com/office/drawing/2012/chart" uri="{02D57815-91ED-43cb-92C2-25804820EDAC}">
                        <c15:formulaRef>
                          <c15:sqref>Speedup_geomean!$A$2:$A$4</c15:sqref>
                        </c15:formulaRef>
                      </c:ext>
                    </c:extLst>
                    <c:strCache>
                      <c:ptCount val="3"/>
                      <c:pt idx="0">
                        <c:v>4x16</c:v>
                      </c:pt>
                      <c:pt idx="1">
                        <c:v>8x8</c:v>
                      </c:pt>
                      <c:pt idx="2">
                        <c:v>16x4</c:v>
                      </c:pt>
                    </c:strCache>
                  </c:strRef>
                </c:cat>
                <c:val>
                  <c:numRef>
                    <c:extLst xmlns:c15="http://schemas.microsoft.com/office/drawing/2012/chart">
                      <c:ext xmlns:c15="http://schemas.microsoft.com/office/drawing/2012/chart" uri="{02D57815-91ED-43cb-92C2-25804820EDAC}">
                        <c15:formulaRef>
                          <c15:sqref>Speedup_geomean!$G$2:$G$4</c15:sqref>
                        </c15:formulaRef>
                      </c:ext>
                    </c:extLst>
                    <c:numCache>
                      <c:formatCode>0.00</c:formatCode>
                      <c:ptCount val="3"/>
                      <c:pt idx="0">
                        <c:v>1.9115888222848039</c:v>
                      </c:pt>
                      <c:pt idx="1">
                        <c:v>2.1888855455469827</c:v>
                      </c:pt>
                      <c:pt idx="2">
                        <c:v>1.9562928907816517</c:v>
                      </c:pt>
                    </c:numCache>
                  </c:numRef>
                </c:val>
                <c:extLst xmlns:c15="http://schemas.microsoft.com/office/drawing/2012/chart">
                  <c:ext xmlns:c16="http://schemas.microsoft.com/office/drawing/2014/chart" uri="{C3380CC4-5D6E-409C-BE32-E72D297353CC}">
                    <c16:uniqueId val="{00000005-B82B-AD43-A84D-5AF0C59BD866}"/>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ysClr val="windowText" lastClr="000000"/>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1"/>
        <c:minorUnit val="0.5"/>
      </c:valAx>
      <c:spPr>
        <a:noFill/>
        <a:ln w="12700">
          <a:solidFill>
            <a:sysClr val="windowText" lastClr="000000"/>
          </a:solidFill>
        </a:ln>
        <a:effectLst/>
      </c:spPr>
    </c:plotArea>
    <c:legend>
      <c:legendPos val="t"/>
      <c:layout>
        <c:manualLayout>
          <c:xMode val="edge"/>
          <c:yMode val="edge"/>
          <c:x val="6.2981742437392504E-2"/>
          <c:y val="5.4555390493759475E-3"/>
          <c:w val="0.926859036467785"/>
          <c:h val="0.11549484759530267"/>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272821240661218"/>
          <c:w val="0.94408929335494118"/>
          <c:h val="0.74708201816602593"/>
        </c:manualLayout>
      </c:layout>
      <c:barChart>
        <c:barDir val="col"/>
        <c:grouping val="clustered"/>
        <c:varyColors val="0"/>
        <c:ser>
          <c:idx val="2"/>
          <c:order val="1"/>
          <c:tx>
            <c:strRef>
              <c:f>speedup_slides!$C$1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speedup_slides!$C$2:$C$7</c:f>
              <c:numCache>
                <c:formatCode>0.000</c:formatCode>
                <c:ptCount val="6"/>
                <c:pt idx="0">
                  <c:v>1.1559973822117555</c:v>
                </c:pt>
                <c:pt idx="1">
                  <c:v>1.0406935283736705</c:v>
                </c:pt>
                <c:pt idx="2">
                  <c:v>1.0330570817862468</c:v>
                </c:pt>
                <c:pt idx="3">
                  <c:v>1.0420361474331747</c:v>
                </c:pt>
                <c:pt idx="4">
                  <c:v>1.0269868652264464</c:v>
                </c:pt>
                <c:pt idx="5">
                  <c:v>1.0977068329734221</c:v>
                </c:pt>
              </c:numCache>
            </c:numRef>
          </c:val>
          <c:extLst>
            <c:ext xmlns:c16="http://schemas.microsoft.com/office/drawing/2014/chart" uri="{C3380CC4-5D6E-409C-BE32-E72D297353CC}">
              <c16:uniqueId val="{00000000-08A9-A14A-A175-E252E2F89372}"/>
            </c:ext>
          </c:extLst>
        </c:ser>
        <c:ser>
          <c:idx val="3"/>
          <c:order val="2"/>
          <c:tx>
            <c:strRef>
              <c:f>speedup_slides!$D$1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speedup_slides!$D$2:$D$7</c:f>
              <c:numCache>
                <c:formatCode>0.000</c:formatCode>
                <c:ptCount val="6"/>
                <c:pt idx="0">
                  <c:v>1.1122226020941275</c:v>
                </c:pt>
                <c:pt idx="1">
                  <c:v>1.0416713826751525</c:v>
                </c:pt>
                <c:pt idx="2">
                  <c:v>1.0348495668806559</c:v>
                </c:pt>
                <c:pt idx="3">
                  <c:v>1.0340324106102599</c:v>
                </c:pt>
                <c:pt idx="4">
                  <c:v>1.0865543889868265</c:v>
                </c:pt>
                <c:pt idx="5">
                  <c:v>1.0810196882073821</c:v>
                </c:pt>
              </c:numCache>
            </c:numRef>
          </c:val>
          <c:extLst>
            <c:ext xmlns:c16="http://schemas.microsoft.com/office/drawing/2014/chart" uri="{C3380CC4-5D6E-409C-BE32-E72D297353CC}">
              <c16:uniqueId val="{00000001-08A9-A14A-A175-E252E2F89372}"/>
            </c:ext>
          </c:extLst>
        </c:ser>
        <c:ser>
          <c:idx val="4"/>
          <c:order val="3"/>
          <c:tx>
            <c:strRef>
              <c:f>speedup_slides!$E$1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speedup_slides!$E$2:$E$7</c:f>
              <c:numCache>
                <c:formatCode>0.000</c:formatCode>
                <c:ptCount val="6"/>
                <c:pt idx="0">
                  <c:v>1.2028346957993472</c:v>
                </c:pt>
                <c:pt idx="1">
                  <c:v>1.1266152125847062</c:v>
                </c:pt>
                <c:pt idx="2">
                  <c:v>1.0320953995063973</c:v>
                </c:pt>
                <c:pt idx="3">
                  <c:v>1.0544723303586601</c:v>
                </c:pt>
                <c:pt idx="4">
                  <c:v>1.0932582774470416</c:v>
                </c:pt>
                <c:pt idx="5">
                  <c:v>1.139780259645468</c:v>
                </c:pt>
              </c:numCache>
            </c:numRef>
          </c:val>
          <c:extLst>
            <c:ext xmlns:c16="http://schemas.microsoft.com/office/drawing/2014/chart" uri="{C3380CC4-5D6E-409C-BE32-E72D297353CC}">
              <c16:uniqueId val="{00000002-08A9-A14A-A175-E252E2F89372}"/>
            </c:ext>
          </c:extLst>
        </c:ser>
        <c:ser>
          <c:idx val="5"/>
          <c:order val="4"/>
          <c:tx>
            <c:strRef>
              <c:f>speedup_slides!$F$1</c:f>
              <c:strCache>
                <c:ptCount val="1"/>
                <c:pt idx="0">
                  <c:v>Venice</c:v>
                </c:pt>
              </c:strCache>
            </c:strRef>
          </c:tx>
          <c:spPr>
            <a:solidFill>
              <a:srgbClr val="92D050"/>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speedup_slides!$F$2:$F$7</c:f>
              <c:numCache>
                <c:formatCode>0.000</c:formatCode>
                <c:ptCount val="6"/>
                <c:pt idx="0">
                  <c:v>1.87192188174646</c:v>
                </c:pt>
                <c:pt idx="1">
                  <c:v>1.5593735944306748</c:v>
                </c:pt>
                <c:pt idx="2">
                  <c:v>1.411650690750385</c:v>
                </c:pt>
                <c:pt idx="3">
                  <c:v>1.3082144266417288</c:v>
                </c:pt>
                <c:pt idx="4">
                  <c:v>1.7316541526210605</c:v>
                </c:pt>
                <c:pt idx="5">
                  <c:v>1.6707243353729784</c:v>
                </c:pt>
              </c:numCache>
            </c:numRef>
          </c:val>
          <c:extLst xmlns:c15="http://schemas.microsoft.com/office/drawing/2012/chart">
            <c:ext xmlns:c16="http://schemas.microsoft.com/office/drawing/2014/chart" uri="{C3380CC4-5D6E-409C-BE32-E72D297353CC}">
              <c16:uniqueId val="{00000003-08A9-A14A-A175-E252E2F89372}"/>
            </c:ext>
          </c:extLst>
        </c:ser>
        <c:ser>
          <c:idx val="6"/>
          <c:order val="6"/>
          <c:tx>
            <c:strRef>
              <c:f>speedup_slides!$H$1</c:f>
              <c:strCache>
                <c:ptCount val="1"/>
                <c:pt idx="0">
                  <c:v>Path-conflict-free SSD</c:v>
                </c:pt>
              </c:strCache>
            </c:strRef>
          </c:tx>
          <c:spPr>
            <a:solidFill>
              <a:srgbClr val="3494BA">
                <a:lumMod val="40000"/>
                <a:lumOff val="6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speedup_slides!$H$2:$H$7</c:f>
              <c:numCache>
                <c:formatCode>0.000</c:formatCode>
                <c:ptCount val="6"/>
                <c:pt idx="0">
                  <c:v>2.154758400741549</c:v>
                </c:pt>
                <c:pt idx="1">
                  <c:v>1.7412217130382619</c:v>
                </c:pt>
                <c:pt idx="2">
                  <c:v>1.5879817601523409</c:v>
                </c:pt>
                <c:pt idx="3">
                  <c:v>1.4371510408595596</c:v>
                </c:pt>
                <c:pt idx="4">
                  <c:v>2.01321030571407</c:v>
                </c:pt>
                <c:pt idx="5" formatCode="0.0">
                  <c:v>1.9003113595305257</c:v>
                </c:pt>
              </c:numCache>
            </c:numRef>
          </c:val>
          <c:extLst>
            <c:ext xmlns:c16="http://schemas.microsoft.com/office/drawing/2014/chart" uri="{C3380CC4-5D6E-409C-BE32-E72D297353CC}">
              <c16:uniqueId val="{00000004-08A9-A14A-A175-E252E2F89372}"/>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speedup_slides!$B$1</c15:sqref>
                        </c15:formulaRef>
                      </c:ext>
                    </c:extLst>
                    <c:strCache>
                      <c:ptCount val="1"/>
                    </c:strCache>
                  </c:strRef>
                </c:tx>
                <c:spPr>
                  <a:solidFill>
                    <a:sysClr val="windowText" lastClr="000000"/>
                  </a:solidFill>
                  <a:ln w="12700">
                    <a:solidFill>
                      <a:sysClr val="windowText" lastClr="000000"/>
                    </a:solidFill>
                  </a:ln>
                  <a:effectLst/>
                </c:spPr>
                <c:invertIfNegative val="0"/>
                <c:cat>
                  <c:strRef>
                    <c:extLst>
                      <c:ex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c:ext uri="{02D57815-91ED-43cb-92C2-25804820EDAC}">
                        <c15:formulaRef>
                          <c15:sqref>speedup_slides!$B$2:$B$7</c15:sqref>
                        </c15:formulaRef>
                      </c:ext>
                    </c:extLst>
                    <c:numCache>
                      <c:formatCode>General</c:formatCode>
                      <c:ptCount val="6"/>
                    </c:numCache>
                  </c:numRef>
                </c:val>
                <c:extLst>
                  <c:ext xmlns:c16="http://schemas.microsoft.com/office/drawing/2014/chart" uri="{C3380CC4-5D6E-409C-BE32-E72D297353CC}">
                    <c16:uniqueId val="{00000005-08A9-A14A-A175-E252E2F89372}"/>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speedup_slides!$G$1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xmlns:c15="http://schemas.microsoft.com/office/drawing/2012/chart">
                      <c:ext xmlns:c15="http://schemas.microsoft.com/office/drawing/2012/char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xmlns:c15="http://schemas.microsoft.com/office/drawing/2012/chart">
                      <c:ext xmlns:c15="http://schemas.microsoft.com/office/drawing/2012/chart" uri="{02D57815-91ED-43cb-92C2-25804820EDAC}">
                        <c15:formulaRef>
                          <c15:sqref>speedup_slides!$G$2:$G$7</c15:sqref>
                        </c15:formulaRef>
                      </c:ext>
                    </c:extLst>
                    <c:numCache>
                      <c:formatCode>General</c:formatCode>
                      <c:ptCount val="6"/>
                      <c:pt idx="5" formatCode="0.0">
                        <c:v>1.9238469858857097</c:v>
                      </c:pt>
                    </c:numCache>
                  </c:numRef>
                </c:val>
                <c:extLst xmlns:c15="http://schemas.microsoft.com/office/drawing/2012/chart">
                  <c:ext xmlns:c16="http://schemas.microsoft.com/office/drawing/2014/chart" uri="{C3380CC4-5D6E-409C-BE32-E72D297353CC}">
                    <c16:uniqueId val="{00000006-08A9-A14A-A175-E252E2F89372}"/>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ysClr val="windowText" lastClr="000000"/>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1"/>
        <c:minorUnit val="0.2"/>
      </c:valAx>
      <c:spPr>
        <a:noFill/>
        <a:ln w="12700">
          <a:solidFill>
            <a:sysClr val="windowText" lastClr="000000"/>
          </a:solidFill>
        </a:ln>
        <a:effectLst/>
      </c:spPr>
    </c:plotArea>
    <c:legend>
      <c:legendPos val="t"/>
      <c:layout>
        <c:manualLayout>
          <c:xMode val="edge"/>
          <c:yMode val="edge"/>
          <c:x val="4.4334498359069816E-2"/>
          <c:y val="1.5688363249572079E-2"/>
          <c:w val="0.94457638562486057"/>
          <c:h val="8.8086029798754864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813962293457039E-2"/>
          <c:y val="0.16640945631798965"/>
          <c:w val="0.93974849908916869"/>
          <c:h val="0.61799924796163741"/>
        </c:manualLayout>
      </c:layout>
      <c:barChart>
        <c:barDir val="col"/>
        <c:grouping val="clustered"/>
        <c:varyColors val="0"/>
        <c:ser>
          <c:idx val="2"/>
          <c:order val="1"/>
          <c:tx>
            <c:strRef>
              <c:f>speedup_slides!$C$1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speedup_slides!$C$2:$C$7</c:f>
              <c:numCache>
                <c:formatCode>0.000</c:formatCode>
                <c:ptCount val="6"/>
                <c:pt idx="0">
                  <c:v>1.3679181623593284</c:v>
                </c:pt>
                <c:pt idx="1">
                  <c:v>1.2429251157316576</c:v>
                </c:pt>
                <c:pt idx="2">
                  <c:v>1.2387780333970961</c:v>
                </c:pt>
                <c:pt idx="3">
                  <c:v>1.1784740920589407</c:v>
                </c:pt>
                <c:pt idx="4">
                  <c:v>1.0460888339474805</c:v>
                </c:pt>
                <c:pt idx="5">
                  <c:v>1.2725119205957609</c:v>
                </c:pt>
              </c:numCache>
            </c:numRef>
          </c:val>
          <c:extLst>
            <c:ext xmlns:c16="http://schemas.microsoft.com/office/drawing/2014/chart" uri="{C3380CC4-5D6E-409C-BE32-E72D297353CC}">
              <c16:uniqueId val="{00000000-BBFE-6D44-BA50-2C1DB1CCC5F9}"/>
            </c:ext>
          </c:extLst>
        </c:ser>
        <c:ser>
          <c:idx val="3"/>
          <c:order val="2"/>
          <c:tx>
            <c:strRef>
              <c:f>speedup_slides!$D$1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speedup_slides!$D$2:$D$7</c:f>
              <c:numCache>
                <c:formatCode>0.000</c:formatCode>
                <c:ptCount val="6"/>
                <c:pt idx="0">
                  <c:v>1.419518624804198</c:v>
                </c:pt>
                <c:pt idx="1">
                  <c:v>1.225295431531789</c:v>
                </c:pt>
                <c:pt idx="2">
                  <c:v>1.1856681805118034</c:v>
                </c:pt>
                <c:pt idx="3">
                  <c:v>1.1314161794898314</c:v>
                </c:pt>
                <c:pt idx="4">
                  <c:v>1.0626298205786362</c:v>
                </c:pt>
                <c:pt idx="5">
                  <c:v>1.2834888747220816</c:v>
                </c:pt>
              </c:numCache>
            </c:numRef>
          </c:val>
          <c:extLst>
            <c:ext xmlns:c16="http://schemas.microsoft.com/office/drawing/2014/chart" uri="{C3380CC4-5D6E-409C-BE32-E72D297353CC}">
              <c16:uniqueId val="{00000001-BBFE-6D44-BA50-2C1DB1CCC5F9}"/>
            </c:ext>
          </c:extLst>
        </c:ser>
        <c:ser>
          <c:idx val="4"/>
          <c:order val="3"/>
          <c:tx>
            <c:strRef>
              <c:f>speedup_slides!$E$1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speedup_slides!$E$2:$E$7</c:f>
              <c:numCache>
                <c:formatCode>0.000</c:formatCode>
                <c:ptCount val="6"/>
                <c:pt idx="0">
                  <c:v>1.4886141274874081</c:v>
                </c:pt>
                <c:pt idx="1">
                  <c:v>1.2887951714026</c:v>
                </c:pt>
                <c:pt idx="2">
                  <c:v>1.0869187099070654</c:v>
                </c:pt>
                <c:pt idx="3">
                  <c:v>1.2024912216953259</c:v>
                </c:pt>
                <c:pt idx="4">
                  <c:v>1.132402987308841</c:v>
                </c:pt>
                <c:pt idx="5">
                  <c:v>1.3325248547395814</c:v>
                </c:pt>
              </c:numCache>
            </c:numRef>
          </c:val>
          <c:extLst>
            <c:ext xmlns:c16="http://schemas.microsoft.com/office/drawing/2014/chart" uri="{C3380CC4-5D6E-409C-BE32-E72D297353CC}">
              <c16:uniqueId val="{00000002-BBFE-6D44-BA50-2C1DB1CCC5F9}"/>
            </c:ext>
          </c:extLst>
        </c:ser>
        <c:ser>
          <c:idx val="5"/>
          <c:order val="4"/>
          <c:tx>
            <c:strRef>
              <c:f>speedup_slides!$F$1</c:f>
              <c:strCache>
                <c:ptCount val="1"/>
                <c:pt idx="0">
                  <c:v>Venice</c:v>
                </c:pt>
              </c:strCache>
            </c:strRef>
          </c:tx>
          <c:spPr>
            <a:pattFill prst="smCheck">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speedup_slides!$F$2:$F$7</c:f>
              <c:numCache>
                <c:formatCode>0.000</c:formatCode>
                <c:ptCount val="6"/>
                <c:pt idx="0">
                  <c:v>2.8760021059901471</c:v>
                </c:pt>
                <c:pt idx="1">
                  <c:v>2.2293421777446119</c:v>
                </c:pt>
                <c:pt idx="2">
                  <c:v>1.7454173275835498</c:v>
                </c:pt>
                <c:pt idx="3">
                  <c:v>2.6821395379807216</c:v>
                </c:pt>
                <c:pt idx="4">
                  <c:v>2.2192816806875131</c:v>
                </c:pt>
                <c:pt idx="5">
                  <c:v>2.5566991735238727</c:v>
                </c:pt>
              </c:numCache>
            </c:numRef>
          </c:val>
          <c:extLst xmlns:c15="http://schemas.microsoft.com/office/drawing/2012/chart">
            <c:ext xmlns:c16="http://schemas.microsoft.com/office/drawing/2014/chart" uri="{C3380CC4-5D6E-409C-BE32-E72D297353CC}">
              <c16:uniqueId val="{00000003-BBFE-6D44-BA50-2C1DB1CCC5F9}"/>
            </c:ext>
          </c:extLst>
        </c:ser>
        <c:ser>
          <c:idx val="6"/>
          <c:order val="6"/>
          <c:tx>
            <c:strRef>
              <c:f>speedup_slides!$H$1</c:f>
              <c:strCache>
                <c:ptCount val="1"/>
                <c:pt idx="0">
                  <c:v>Path-conflict-free SSD</c:v>
                </c:pt>
              </c:strCache>
            </c:strRef>
          </c:tx>
          <c:spPr>
            <a:solidFill>
              <a:srgbClr val="70AD47">
                <a:lumMod val="60000"/>
                <a:lumOff val="4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speedup_slides!$H$2:$H$7</c:f>
              <c:numCache>
                <c:formatCode>0.000</c:formatCode>
                <c:ptCount val="6"/>
                <c:pt idx="0">
                  <c:v>4.7849835832618943</c:v>
                </c:pt>
                <c:pt idx="1">
                  <c:v>2.9899264698517425</c:v>
                </c:pt>
                <c:pt idx="2">
                  <c:v>2.0676553340338746</c:v>
                </c:pt>
                <c:pt idx="3">
                  <c:v>3.2899466823946084</c:v>
                </c:pt>
                <c:pt idx="4">
                  <c:v>3.5977629618050884</c:v>
                </c:pt>
                <c:pt idx="5">
                  <c:v>3.8132976921901696</c:v>
                </c:pt>
              </c:numCache>
            </c:numRef>
          </c:val>
          <c:extLst>
            <c:ext xmlns:c16="http://schemas.microsoft.com/office/drawing/2014/chart" uri="{C3380CC4-5D6E-409C-BE32-E72D297353CC}">
              <c16:uniqueId val="{00000004-BBFE-6D44-BA50-2C1DB1CCC5F9}"/>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speedup_slides!$B$1</c15:sqref>
                        </c15:formulaRef>
                      </c:ext>
                    </c:extLst>
                    <c:strCache>
                      <c:ptCount val="1"/>
                    </c:strCache>
                  </c:strRef>
                </c:tx>
                <c:spPr>
                  <a:solidFill>
                    <a:sysClr val="windowText" lastClr="000000"/>
                  </a:solidFill>
                  <a:ln w="12700">
                    <a:solidFill>
                      <a:sysClr val="windowText" lastClr="000000"/>
                    </a:solidFill>
                  </a:ln>
                  <a:effectLst/>
                </c:spPr>
                <c:invertIfNegative val="0"/>
                <c:cat>
                  <c:strRef>
                    <c:extLst>
                      <c:ex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c:ext uri="{02D57815-91ED-43cb-92C2-25804820EDAC}">
                        <c15:formulaRef>
                          <c15:sqref>speedup_slides!$B$2:$B$7</c15:sqref>
                        </c15:formulaRef>
                      </c:ext>
                    </c:extLst>
                    <c:numCache>
                      <c:formatCode>General</c:formatCode>
                      <c:ptCount val="6"/>
                    </c:numCache>
                  </c:numRef>
                </c:val>
                <c:extLst>
                  <c:ext xmlns:c16="http://schemas.microsoft.com/office/drawing/2014/chart" uri="{C3380CC4-5D6E-409C-BE32-E72D297353CC}">
                    <c16:uniqueId val="{00000005-BBFE-6D44-BA50-2C1DB1CCC5F9}"/>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speedup_slides!$G$1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xmlns:c15="http://schemas.microsoft.com/office/drawing/2012/chart">
                      <c:ext xmlns:c15="http://schemas.microsoft.com/office/drawing/2012/char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xmlns:c15="http://schemas.microsoft.com/office/drawing/2012/chart">
                      <c:ext xmlns:c15="http://schemas.microsoft.com/office/drawing/2012/chart" uri="{02D57815-91ED-43cb-92C2-25804820EDAC}">
                        <c15:formulaRef>
                          <c15:sqref>speedup_slides!$G$2:$G$7</c15:sqref>
                        </c15:formulaRef>
                      </c:ext>
                    </c:extLst>
                    <c:numCache>
                      <c:formatCode>0.0</c:formatCode>
                      <c:ptCount val="6"/>
                      <c:pt idx="0">
                        <c:v>8.7129736971572331</c:v>
                      </c:pt>
                      <c:pt idx="1">
                        <c:v>2.6616824205445315</c:v>
                      </c:pt>
                      <c:pt idx="5">
                        <c:v>3.1986512772763249</c:v>
                      </c:pt>
                    </c:numCache>
                  </c:numRef>
                </c:val>
                <c:extLst xmlns:c15="http://schemas.microsoft.com/office/drawing/2012/chart">
                  <c:ext xmlns:c16="http://schemas.microsoft.com/office/drawing/2014/chart" uri="{C3380CC4-5D6E-409C-BE32-E72D297353CC}">
                    <c16:uniqueId val="{00000006-BBFE-6D44-BA50-2C1DB1CCC5F9}"/>
                  </c:ext>
                </c:extLst>
              </c15:ser>
            </c15:filteredBarSeries>
          </c:ext>
        </c:extLst>
      </c:barChart>
      <c:catAx>
        <c:axId val="1413631232"/>
        <c:scaling>
          <c:orientation val="minMax"/>
        </c:scaling>
        <c:delete val="0"/>
        <c:axPos val="b"/>
        <c:majorGridlines>
          <c:spPr>
            <a:ln w="6350" cap="flat" cmpd="sng" algn="ctr">
              <a:solidFill>
                <a:sysClr val="windowText" lastClr="000000">
                  <a:lumMod val="50000"/>
                  <a:lumOff val="50000"/>
                </a:sysClr>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5"/>
          <c:min val="0"/>
        </c:scaling>
        <c:delete val="0"/>
        <c:axPos val="l"/>
        <c:majorGridlines>
          <c:spPr>
            <a:ln w="6350" cap="flat" cmpd="sng" algn="ctr">
              <a:solidFill>
                <a:sysClr val="windowText" lastClr="000000">
                  <a:lumMod val="50000"/>
                  <a:lumOff val="50000"/>
                </a:sysClr>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1"/>
        <c:minorUnit val="0.5"/>
      </c:valAx>
      <c:spPr>
        <a:noFill/>
        <a:ln w="12700">
          <a:solidFill>
            <a:sysClr val="windowText" lastClr="000000"/>
          </a:solidFill>
        </a:ln>
        <a:effectLst/>
      </c:spPr>
    </c:plotArea>
    <c:legend>
      <c:legendPos val="t"/>
      <c:layout>
        <c:manualLayout>
          <c:xMode val="edge"/>
          <c:yMode val="edge"/>
          <c:x val="3.4789068052454145E-2"/>
          <c:y val="3.3194915818667951E-2"/>
          <c:w val="0.95859763946720034"/>
          <c:h val="0.13224518843009189"/>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59431438956363E-2"/>
          <c:y val="0.1272821240661218"/>
          <c:w val="0.94408929335494118"/>
          <c:h val="0.74708201816602593"/>
        </c:manualLayout>
      </c:layout>
      <c:barChart>
        <c:barDir val="col"/>
        <c:grouping val="clustered"/>
        <c:varyColors val="0"/>
        <c:ser>
          <c:idx val="2"/>
          <c:order val="1"/>
          <c:tx>
            <c:strRef>
              <c:f>speedup_slides!$C$1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speedup_slides!$C$2:$C$7</c:f>
              <c:numCache>
                <c:formatCode>0.000</c:formatCode>
                <c:ptCount val="6"/>
                <c:pt idx="0">
                  <c:v>1.1559973822117555</c:v>
                </c:pt>
                <c:pt idx="1">
                  <c:v>1.0406935283736705</c:v>
                </c:pt>
                <c:pt idx="2">
                  <c:v>1.0330570817862468</c:v>
                </c:pt>
                <c:pt idx="3">
                  <c:v>1.0420361474331747</c:v>
                </c:pt>
                <c:pt idx="4">
                  <c:v>1.0269868652264464</c:v>
                </c:pt>
                <c:pt idx="5">
                  <c:v>1.0977068329734221</c:v>
                </c:pt>
              </c:numCache>
            </c:numRef>
          </c:val>
          <c:extLst>
            <c:ext xmlns:c16="http://schemas.microsoft.com/office/drawing/2014/chart" uri="{C3380CC4-5D6E-409C-BE32-E72D297353CC}">
              <c16:uniqueId val="{00000000-08A9-A14A-A175-E252E2F89372}"/>
            </c:ext>
          </c:extLst>
        </c:ser>
        <c:ser>
          <c:idx val="3"/>
          <c:order val="2"/>
          <c:tx>
            <c:strRef>
              <c:f>speedup_slides!$D$1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speedup_slides!$D$2:$D$7</c:f>
              <c:numCache>
                <c:formatCode>0.000</c:formatCode>
                <c:ptCount val="6"/>
                <c:pt idx="0">
                  <c:v>1.1122226020941275</c:v>
                </c:pt>
                <c:pt idx="1">
                  <c:v>1.0416713826751525</c:v>
                </c:pt>
                <c:pt idx="2">
                  <c:v>1.0348495668806559</c:v>
                </c:pt>
                <c:pt idx="3">
                  <c:v>1.0340324106102599</c:v>
                </c:pt>
                <c:pt idx="4">
                  <c:v>1.0865543889868265</c:v>
                </c:pt>
                <c:pt idx="5">
                  <c:v>1.0810196882073821</c:v>
                </c:pt>
              </c:numCache>
            </c:numRef>
          </c:val>
          <c:extLst>
            <c:ext xmlns:c16="http://schemas.microsoft.com/office/drawing/2014/chart" uri="{C3380CC4-5D6E-409C-BE32-E72D297353CC}">
              <c16:uniqueId val="{00000001-08A9-A14A-A175-E252E2F89372}"/>
            </c:ext>
          </c:extLst>
        </c:ser>
        <c:ser>
          <c:idx val="4"/>
          <c:order val="3"/>
          <c:tx>
            <c:strRef>
              <c:f>speedup_slides!$E$1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speedup_slides!$E$2:$E$7</c:f>
              <c:numCache>
                <c:formatCode>0.000</c:formatCode>
                <c:ptCount val="6"/>
                <c:pt idx="0">
                  <c:v>1.2028346957993472</c:v>
                </c:pt>
                <c:pt idx="1">
                  <c:v>1.1266152125847062</c:v>
                </c:pt>
                <c:pt idx="2">
                  <c:v>1.0320953995063973</c:v>
                </c:pt>
                <c:pt idx="3">
                  <c:v>1.0544723303586601</c:v>
                </c:pt>
                <c:pt idx="4">
                  <c:v>1.0932582774470416</c:v>
                </c:pt>
                <c:pt idx="5">
                  <c:v>1.139780259645468</c:v>
                </c:pt>
              </c:numCache>
            </c:numRef>
          </c:val>
          <c:extLst>
            <c:ext xmlns:c16="http://schemas.microsoft.com/office/drawing/2014/chart" uri="{C3380CC4-5D6E-409C-BE32-E72D297353CC}">
              <c16:uniqueId val="{00000002-08A9-A14A-A175-E252E2F89372}"/>
            </c:ext>
          </c:extLst>
        </c:ser>
        <c:ser>
          <c:idx val="5"/>
          <c:order val="4"/>
          <c:tx>
            <c:strRef>
              <c:f>speedup_slides!$F$1</c:f>
              <c:strCache>
                <c:ptCount val="1"/>
                <c:pt idx="0">
                  <c:v>Venice</c:v>
                </c:pt>
              </c:strCache>
            </c:strRef>
          </c:tx>
          <c:spPr>
            <a:pattFill prst="smCheck">
              <a:fgClr>
                <a:sysClr val="windowText" lastClr="000000"/>
              </a:fgClr>
              <a:bgClr>
                <a:sysClr val="window" lastClr="FFFFFF"/>
              </a:bgClr>
            </a:patt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speedup_slides!$F$2:$F$7</c:f>
              <c:numCache>
                <c:formatCode>0.000</c:formatCode>
                <c:ptCount val="6"/>
                <c:pt idx="0">
                  <c:v>1.87192188174646</c:v>
                </c:pt>
                <c:pt idx="1">
                  <c:v>1.5593735944306748</c:v>
                </c:pt>
                <c:pt idx="2">
                  <c:v>1.411650690750385</c:v>
                </c:pt>
                <c:pt idx="3">
                  <c:v>1.3082144266417288</c:v>
                </c:pt>
                <c:pt idx="4">
                  <c:v>1.7316541526210605</c:v>
                </c:pt>
                <c:pt idx="5">
                  <c:v>1.6707243353729784</c:v>
                </c:pt>
              </c:numCache>
            </c:numRef>
          </c:val>
          <c:extLst xmlns:c15="http://schemas.microsoft.com/office/drawing/2012/chart">
            <c:ext xmlns:c16="http://schemas.microsoft.com/office/drawing/2014/chart" uri="{C3380CC4-5D6E-409C-BE32-E72D297353CC}">
              <c16:uniqueId val="{00000003-08A9-A14A-A175-E252E2F89372}"/>
            </c:ext>
          </c:extLst>
        </c:ser>
        <c:ser>
          <c:idx val="6"/>
          <c:order val="6"/>
          <c:tx>
            <c:strRef>
              <c:f>speedup_slides!$H$1</c:f>
              <c:strCache>
                <c:ptCount val="1"/>
                <c:pt idx="0">
                  <c:v>Path-conflict-free SSD</c:v>
                </c:pt>
              </c:strCache>
            </c:strRef>
          </c:tx>
          <c:spPr>
            <a:solidFill>
              <a:srgbClr val="70AD47">
                <a:lumMod val="60000"/>
                <a:lumOff val="40000"/>
              </a:srgbClr>
            </a:solidFill>
            <a:ln w="12700">
              <a:solidFill>
                <a:sysClr val="windowText" lastClr="000000"/>
              </a:solidFill>
            </a:ln>
            <a:effectLst/>
          </c:spPr>
          <c:invertIfNegative val="0"/>
          <c:cat>
            <c:strRef>
              <c:f>speedup_slides!$A$2:$A$7</c:f>
              <c:strCache>
                <c:ptCount val="6"/>
                <c:pt idx="0">
                  <c:v>MSR Cambridge</c:v>
                </c:pt>
                <c:pt idx="1">
                  <c:v>YCSB</c:v>
                </c:pt>
                <c:pt idx="2">
                  <c:v>Slacker</c:v>
                </c:pt>
                <c:pt idx="3">
                  <c:v>SYSTOR '17</c:v>
                </c:pt>
                <c:pt idx="4">
                  <c:v>YCSB RocksDB</c:v>
                </c:pt>
                <c:pt idx="5">
                  <c:v>GMEAN</c:v>
                </c:pt>
              </c:strCache>
            </c:strRef>
          </c:cat>
          <c:val>
            <c:numRef>
              <c:f>speedup_slides!$H$2:$H$7</c:f>
              <c:numCache>
                <c:formatCode>0.000</c:formatCode>
                <c:ptCount val="6"/>
                <c:pt idx="0">
                  <c:v>2.154758400741549</c:v>
                </c:pt>
                <c:pt idx="1">
                  <c:v>1.7412217130382619</c:v>
                </c:pt>
                <c:pt idx="2">
                  <c:v>1.5879817601523409</c:v>
                </c:pt>
                <c:pt idx="3">
                  <c:v>1.4371510408595596</c:v>
                </c:pt>
                <c:pt idx="4">
                  <c:v>2.01321030571407</c:v>
                </c:pt>
                <c:pt idx="5" formatCode="0.0">
                  <c:v>1.9003113595305257</c:v>
                </c:pt>
              </c:numCache>
            </c:numRef>
          </c:val>
          <c:extLst>
            <c:ext xmlns:c16="http://schemas.microsoft.com/office/drawing/2014/chart" uri="{C3380CC4-5D6E-409C-BE32-E72D297353CC}">
              <c16:uniqueId val="{00000004-08A9-A14A-A175-E252E2F89372}"/>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speedup_slides!$B$1</c15:sqref>
                        </c15:formulaRef>
                      </c:ext>
                    </c:extLst>
                    <c:strCache>
                      <c:ptCount val="1"/>
                    </c:strCache>
                  </c:strRef>
                </c:tx>
                <c:spPr>
                  <a:solidFill>
                    <a:sysClr val="windowText" lastClr="000000"/>
                  </a:solidFill>
                  <a:ln w="12700">
                    <a:solidFill>
                      <a:sysClr val="windowText" lastClr="000000"/>
                    </a:solidFill>
                  </a:ln>
                  <a:effectLst/>
                </c:spPr>
                <c:invertIfNegative val="0"/>
                <c:cat>
                  <c:strRef>
                    <c:extLst>
                      <c:ex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c:ext uri="{02D57815-91ED-43cb-92C2-25804820EDAC}">
                        <c15:formulaRef>
                          <c15:sqref>speedup_slides!$B$2:$B$7</c15:sqref>
                        </c15:formulaRef>
                      </c:ext>
                    </c:extLst>
                    <c:numCache>
                      <c:formatCode>General</c:formatCode>
                      <c:ptCount val="6"/>
                    </c:numCache>
                  </c:numRef>
                </c:val>
                <c:extLst>
                  <c:ext xmlns:c16="http://schemas.microsoft.com/office/drawing/2014/chart" uri="{C3380CC4-5D6E-409C-BE32-E72D297353CC}">
                    <c16:uniqueId val="{00000005-08A9-A14A-A175-E252E2F89372}"/>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speedup_slides!$G$1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xmlns:c15="http://schemas.microsoft.com/office/drawing/2012/chart">
                      <c:ext xmlns:c15="http://schemas.microsoft.com/office/drawing/2012/chart" uri="{02D57815-91ED-43cb-92C2-25804820EDAC}">
                        <c15:formulaRef>
                          <c15:sqref>speedup_slides!$A$2:$A$7</c15:sqref>
                        </c15:formulaRef>
                      </c:ext>
                    </c:extLst>
                    <c:strCache>
                      <c:ptCount val="6"/>
                      <c:pt idx="0">
                        <c:v>MSR Cambridge</c:v>
                      </c:pt>
                      <c:pt idx="1">
                        <c:v>YCSB</c:v>
                      </c:pt>
                      <c:pt idx="2">
                        <c:v>Slacker</c:v>
                      </c:pt>
                      <c:pt idx="3">
                        <c:v>SYSTOR '17</c:v>
                      </c:pt>
                      <c:pt idx="4">
                        <c:v>YCSB RocksDB</c:v>
                      </c:pt>
                      <c:pt idx="5">
                        <c:v>GMEAN</c:v>
                      </c:pt>
                    </c:strCache>
                  </c:strRef>
                </c:cat>
                <c:val>
                  <c:numRef>
                    <c:extLst xmlns:c15="http://schemas.microsoft.com/office/drawing/2012/chart">
                      <c:ext xmlns:c15="http://schemas.microsoft.com/office/drawing/2012/chart" uri="{02D57815-91ED-43cb-92C2-25804820EDAC}">
                        <c15:formulaRef>
                          <c15:sqref>speedup_slides!$G$2:$G$7</c15:sqref>
                        </c15:formulaRef>
                      </c:ext>
                    </c:extLst>
                    <c:numCache>
                      <c:formatCode>General</c:formatCode>
                      <c:ptCount val="6"/>
                      <c:pt idx="5" formatCode="0.0">
                        <c:v>1.9238469858857097</c:v>
                      </c:pt>
                    </c:numCache>
                  </c:numRef>
                </c:val>
                <c:extLst xmlns:c15="http://schemas.microsoft.com/office/drawing/2012/chart">
                  <c:ext xmlns:c16="http://schemas.microsoft.com/office/drawing/2014/chart" uri="{C3380CC4-5D6E-409C-BE32-E72D297353CC}">
                    <c16:uniqueId val="{00000006-08A9-A14A-A175-E252E2F89372}"/>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ysClr val="windowText" lastClr="000000"/>
              </a:solidFill>
              <a:prstDash val="dash"/>
              <a:round/>
            </a:ln>
            <a:effectLst/>
          </c:spPr>
        </c:majorGridlines>
        <c:numFmt formatCode="#,##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majorUnit val="1"/>
        <c:minorUnit val="0.2"/>
      </c:valAx>
      <c:spPr>
        <a:noFill/>
        <a:ln w="12700">
          <a:solidFill>
            <a:sysClr val="windowText" lastClr="000000"/>
          </a:solidFill>
        </a:ln>
        <a:effectLst/>
      </c:spPr>
    </c:plotArea>
    <c:legend>
      <c:legendPos val="t"/>
      <c:layout>
        <c:manualLayout>
          <c:xMode val="edge"/>
          <c:yMode val="edge"/>
          <c:x val="4.4334498359069816E-2"/>
          <c:y val="1.5688363249572079E-2"/>
          <c:w val="0.94457638562486057"/>
          <c:h val="8.8086029798754864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0791014248298"/>
          <c:y val="6.0444870139310547E-2"/>
          <c:w val="0.88632165884712699"/>
          <c:h val="0.70721572694331047"/>
        </c:manualLayout>
      </c:layout>
      <c:barChart>
        <c:barDir val="col"/>
        <c:grouping val="clustered"/>
        <c:varyColors val="0"/>
        <c:ser>
          <c:idx val="10"/>
          <c:order val="0"/>
          <c:tx>
            <c:strRef>
              <c:f>waiting_requests_slides!$R$1</c:f>
              <c:strCache>
                <c:ptCount val="1"/>
                <c:pt idx="0">
                  <c:v>Baseline SSD</c:v>
                </c:pt>
              </c:strCache>
            </c:strRef>
          </c:tx>
          <c:spPr>
            <a:solidFill>
              <a:sysClr val="windowText" lastClr="000000"/>
            </a:solidFill>
            <a:ln w="12700">
              <a:solidFill>
                <a:sysClr val="windowText" lastClr="000000"/>
              </a:solidFill>
            </a:ln>
            <a:effectLst/>
          </c:spPr>
          <c:invertIfNegative val="0"/>
          <c:cat>
            <c:strRef>
              <c:f>waiting_requests_slides!$Q$2:$Q$7</c:f>
              <c:strCache>
                <c:ptCount val="6"/>
                <c:pt idx="0">
                  <c:v>MSR Cambridge</c:v>
                </c:pt>
                <c:pt idx="1">
                  <c:v>YCSB</c:v>
                </c:pt>
                <c:pt idx="2">
                  <c:v>Slacker</c:v>
                </c:pt>
                <c:pt idx="3">
                  <c:v>SYSTOR '17</c:v>
                </c:pt>
                <c:pt idx="4">
                  <c:v>YCSB RocksDB</c:v>
                </c:pt>
                <c:pt idx="5">
                  <c:v>AVG</c:v>
                </c:pt>
              </c:strCache>
            </c:strRef>
          </c:cat>
          <c:val>
            <c:numRef>
              <c:f>waiting_requests_slides!$R$2:$R$7</c:f>
              <c:numCache>
                <c:formatCode>0.0000%</c:formatCode>
                <c:ptCount val="6"/>
                <c:pt idx="0">
                  <c:v>1.6682000000000003E-3</c:v>
                </c:pt>
                <c:pt idx="1">
                  <c:v>3.2303500000000003E-3</c:v>
                </c:pt>
                <c:pt idx="2">
                  <c:v>2.9128013314158609E-3</c:v>
                </c:pt>
                <c:pt idx="3">
                  <c:v>3.4715616609428662E-3</c:v>
                </c:pt>
                <c:pt idx="4">
                  <c:v>2.73405E-3</c:v>
                </c:pt>
                <c:pt idx="5">
                  <c:v>2.3605835602979117E-3</c:v>
                </c:pt>
              </c:numCache>
            </c:numRef>
          </c:val>
          <c:extLst>
            <c:ext xmlns:c16="http://schemas.microsoft.com/office/drawing/2014/chart" uri="{C3380CC4-5D6E-409C-BE32-E72D297353CC}">
              <c16:uniqueId val="{00000000-74E0-7F41-96C0-ACBECA808B41}"/>
            </c:ext>
          </c:extLst>
        </c:ser>
        <c:ser>
          <c:idx val="11"/>
          <c:order val="1"/>
          <c:tx>
            <c:strRef>
              <c:f>waiting_requests_slides!$S$1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waiting_requests_slides!$Q$2:$Q$7</c:f>
              <c:strCache>
                <c:ptCount val="6"/>
                <c:pt idx="0">
                  <c:v>MSR Cambridge</c:v>
                </c:pt>
                <c:pt idx="1">
                  <c:v>YCSB</c:v>
                </c:pt>
                <c:pt idx="2">
                  <c:v>Slacker</c:v>
                </c:pt>
                <c:pt idx="3">
                  <c:v>SYSTOR '17</c:v>
                </c:pt>
                <c:pt idx="4">
                  <c:v>YCSB RocksDB</c:v>
                </c:pt>
                <c:pt idx="5">
                  <c:v>AVG</c:v>
                </c:pt>
              </c:strCache>
            </c:strRef>
          </c:cat>
          <c:val>
            <c:numRef>
              <c:f>waiting_requests_slides!$S$2:$S$7</c:f>
              <c:numCache>
                <c:formatCode>0.0000%</c:formatCode>
                <c:ptCount val="6"/>
                <c:pt idx="0">
                  <c:v>1.45345E-3</c:v>
                </c:pt>
                <c:pt idx="1">
                  <c:v>2.8721999999999997E-3</c:v>
                </c:pt>
                <c:pt idx="2">
                  <c:v>2.8419425835790857E-3</c:v>
                </c:pt>
                <c:pt idx="3">
                  <c:v>3.3009238457002116E-3</c:v>
                </c:pt>
                <c:pt idx="4">
                  <c:v>2.52185E-3</c:v>
                </c:pt>
                <c:pt idx="5">
                  <c:v>2.1531187739083587E-3</c:v>
                </c:pt>
              </c:numCache>
            </c:numRef>
          </c:val>
          <c:extLst>
            <c:ext xmlns:c16="http://schemas.microsoft.com/office/drawing/2014/chart" uri="{C3380CC4-5D6E-409C-BE32-E72D297353CC}">
              <c16:uniqueId val="{00000001-74E0-7F41-96C0-ACBECA808B41}"/>
            </c:ext>
          </c:extLst>
        </c:ser>
        <c:ser>
          <c:idx val="12"/>
          <c:order val="2"/>
          <c:tx>
            <c:strRef>
              <c:f>waiting_requests_slides!$T$1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waiting_requests_slides!$Q$2:$Q$7</c:f>
              <c:strCache>
                <c:ptCount val="6"/>
                <c:pt idx="0">
                  <c:v>MSR Cambridge</c:v>
                </c:pt>
                <c:pt idx="1">
                  <c:v>YCSB</c:v>
                </c:pt>
                <c:pt idx="2">
                  <c:v>Slacker</c:v>
                </c:pt>
                <c:pt idx="3">
                  <c:v>SYSTOR '17</c:v>
                </c:pt>
                <c:pt idx="4">
                  <c:v>YCSB RocksDB</c:v>
                </c:pt>
                <c:pt idx="5">
                  <c:v>AVG</c:v>
                </c:pt>
              </c:strCache>
            </c:strRef>
          </c:cat>
          <c:val>
            <c:numRef>
              <c:f>waiting_requests_slides!$T$2:$T$7</c:f>
              <c:numCache>
                <c:formatCode>0.0000%</c:formatCode>
                <c:ptCount val="6"/>
                <c:pt idx="0">
                  <c:v>1.51027E-3</c:v>
                </c:pt>
                <c:pt idx="1">
                  <c:v>2.89895E-3</c:v>
                </c:pt>
                <c:pt idx="2">
                  <c:v>2.8616330447849025E-3</c:v>
                </c:pt>
                <c:pt idx="3">
                  <c:v>3.4561807264023316E-3</c:v>
                </c:pt>
                <c:pt idx="4">
                  <c:v>2.5133E-3</c:v>
                </c:pt>
                <c:pt idx="5">
                  <c:v>2.2115267509882526E-3</c:v>
                </c:pt>
              </c:numCache>
            </c:numRef>
          </c:val>
          <c:extLst>
            <c:ext xmlns:c16="http://schemas.microsoft.com/office/drawing/2014/chart" uri="{C3380CC4-5D6E-409C-BE32-E72D297353CC}">
              <c16:uniqueId val="{00000002-74E0-7F41-96C0-ACBECA808B41}"/>
            </c:ext>
          </c:extLst>
        </c:ser>
        <c:ser>
          <c:idx val="13"/>
          <c:order val="3"/>
          <c:tx>
            <c:strRef>
              <c:f>waiting_requests_slides!$U$1</c:f>
              <c:strCache>
                <c:ptCount val="1"/>
                <c:pt idx="0">
                  <c:v>NoSSD</c:v>
                </c:pt>
              </c:strCache>
            </c:strRef>
          </c:tx>
          <c:spPr>
            <a:solidFill>
              <a:srgbClr val="E7E6E6">
                <a:lumMod val="50000"/>
              </a:srgbClr>
            </a:solidFill>
            <a:ln w="12700">
              <a:solidFill>
                <a:sysClr val="windowText" lastClr="000000"/>
              </a:solidFill>
            </a:ln>
            <a:effectLst/>
          </c:spPr>
          <c:invertIfNegative val="0"/>
          <c:cat>
            <c:strRef>
              <c:f>waiting_requests_slides!$Q$2:$Q$7</c:f>
              <c:strCache>
                <c:ptCount val="6"/>
                <c:pt idx="0">
                  <c:v>MSR Cambridge</c:v>
                </c:pt>
                <c:pt idx="1">
                  <c:v>YCSB</c:v>
                </c:pt>
                <c:pt idx="2">
                  <c:v>Slacker</c:v>
                </c:pt>
                <c:pt idx="3">
                  <c:v>SYSTOR '17</c:v>
                </c:pt>
                <c:pt idx="4">
                  <c:v>YCSB RocksDB</c:v>
                </c:pt>
                <c:pt idx="5">
                  <c:v>AVG</c:v>
                </c:pt>
              </c:strCache>
            </c:strRef>
          </c:cat>
          <c:val>
            <c:numRef>
              <c:f>waiting_requests_slides!$U$2:$U$7</c:f>
              <c:numCache>
                <c:formatCode>0.0000%</c:formatCode>
                <c:ptCount val="6"/>
                <c:pt idx="0">
                  <c:v>1.4302100000000001E-3</c:v>
                </c:pt>
                <c:pt idx="1">
                  <c:v>2.6048E-3</c:v>
                </c:pt>
                <c:pt idx="2">
                  <c:v>2.4785617772104564E-3</c:v>
                </c:pt>
                <c:pt idx="3">
                  <c:v>2.5527918409824117E-3</c:v>
                </c:pt>
                <c:pt idx="4">
                  <c:v>2.3216500000000002E-3</c:v>
                </c:pt>
                <c:pt idx="5">
                  <c:v>1.9352894251246392E-3</c:v>
                </c:pt>
              </c:numCache>
            </c:numRef>
          </c:val>
          <c:extLst>
            <c:ext xmlns:c16="http://schemas.microsoft.com/office/drawing/2014/chart" uri="{C3380CC4-5D6E-409C-BE32-E72D297353CC}">
              <c16:uniqueId val="{00000003-74E0-7F41-96C0-ACBECA808B41}"/>
            </c:ext>
          </c:extLst>
        </c:ser>
        <c:ser>
          <c:idx val="14"/>
          <c:order val="4"/>
          <c:tx>
            <c:strRef>
              <c:f>waiting_requests_slides!$V$1</c:f>
              <c:strCache>
                <c:ptCount val="1"/>
                <c:pt idx="0">
                  <c:v>Venice</c:v>
                </c:pt>
              </c:strCache>
            </c:strRef>
          </c:tx>
          <c:spPr>
            <a:solidFill>
              <a:srgbClr val="92D050"/>
            </a:solidFill>
            <a:ln w="12700">
              <a:solidFill>
                <a:sysClr val="windowText" lastClr="000000"/>
              </a:solidFill>
            </a:ln>
            <a:effectLst/>
          </c:spPr>
          <c:invertIfNegative val="0"/>
          <c:cat>
            <c:strRef>
              <c:f>waiting_requests_slides!$Q$2:$Q$7</c:f>
              <c:strCache>
                <c:ptCount val="6"/>
                <c:pt idx="0">
                  <c:v>MSR Cambridge</c:v>
                </c:pt>
                <c:pt idx="1">
                  <c:v>YCSB</c:v>
                </c:pt>
                <c:pt idx="2">
                  <c:v>Slacker</c:v>
                </c:pt>
                <c:pt idx="3">
                  <c:v>SYSTOR '17</c:v>
                </c:pt>
                <c:pt idx="4">
                  <c:v>YCSB RocksDB</c:v>
                </c:pt>
                <c:pt idx="5">
                  <c:v>AVG</c:v>
                </c:pt>
              </c:strCache>
            </c:strRef>
          </c:cat>
          <c:val>
            <c:numRef>
              <c:f>waiting_requests_slides!$V$2:$V$7</c:f>
              <c:numCache>
                <c:formatCode>0.0000%</c:formatCode>
                <c:ptCount val="6"/>
                <c:pt idx="0">
                  <c:v>3.0000000000000001E-5</c:v>
                </c:pt>
                <c:pt idx="1">
                  <c:v>1.3999999999999999E-4</c:v>
                </c:pt>
                <c:pt idx="2">
                  <c:v>5.0561594857163493E-4</c:v>
                </c:pt>
                <c:pt idx="3">
                  <c:v>4.2999999999999999E-4</c:v>
                </c:pt>
                <c:pt idx="4">
                  <c:v>1.2999999999999999E-4</c:v>
                </c:pt>
                <c:pt idx="5">
                  <c:v>1.9114206120568008E-4</c:v>
                </c:pt>
              </c:numCache>
            </c:numRef>
          </c:val>
          <c:extLst>
            <c:ext xmlns:c16="http://schemas.microsoft.com/office/drawing/2014/chart" uri="{C3380CC4-5D6E-409C-BE32-E72D297353CC}">
              <c16:uniqueId val="{00000004-74E0-7F41-96C0-ACBECA808B41}"/>
            </c:ext>
          </c:extLst>
        </c:ser>
        <c:dLbls>
          <c:showLegendKey val="0"/>
          <c:showVal val="0"/>
          <c:showCatName val="0"/>
          <c:showSerName val="0"/>
          <c:showPercent val="0"/>
          <c:showBubbleSize val="0"/>
        </c:dLbls>
        <c:gapWidth val="100"/>
        <c:axId val="1413631232"/>
        <c:axId val="1413632064"/>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2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ysClr val="windowText" lastClr="000000"/>
              </a:solidFill>
              <a:prstDash val="dash"/>
              <a:round/>
            </a:ln>
            <a:effectLst/>
          </c:spPr>
        </c:majorGridlines>
        <c:numFmt formatCode="0.00%" sourceLinked="0"/>
        <c:majorTickMark val="out"/>
        <c:minorTickMark val="out"/>
        <c:tickLblPos val="nextTo"/>
        <c:spPr>
          <a:noFill/>
          <a:ln w="12700">
            <a:solidFill>
              <a:sysClr val="windowText" lastClr="000000"/>
            </a:solidFill>
            <a:round/>
          </a:ln>
          <a:effectLst/>
        </c:spPr>
        <c:txPr>
          <a:bodyPr rot="0" spcFirstLastPara="1" vertOverflow="ellipsis" wrap="square" anchor="ctr" anchorCtr="1"/>
          <a:lstStyle/>
          <a:p>
            <a:pPr>
              <a:defRPr sz="12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6483263398068098E-2"/>
          <c:y val="5.8126489202404472E-2"/>
          <c:w val="0.78522432385194962"/>
          <c:h val="8.404690842497109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432094041767424E-2"/>
          <c:y val="0.11609698409074459"/>
          <c:w val="0.93593560568699863"/>
          <c:h val="0.77182675908964826"/>
        </c:manualLayout>
      </c:layout>
      <c:barChart>
        <c:barDir val="col"/>
        <c:grouping val="clustered"/>
        <c:varyColors val="0"/>
        <c:ser>
          <c:idx val="0"/>
          <c:order val="1"/>
          <c:tx>
            <c:strRef>
              <c:f>Energy_Consumption_Slides!$I$1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Energy_Consumption_Slides!$A$21:$A$26</c:f>
              <c:strCache>
                <c:ptCount val="6"/>
                <c:pt idx="0">
                  <c:v>MSR Cambridge</c:v>
                </c:pt>
                <c:pt idx="1">
                  <c:v>YCSB</c:v>
                </c:pt>
                <c:pt idx="2">
                  <c:v>Slacker</c:v>
                </c:pt>
                <c:pt idx="3">
                  <c:v>SYSTOR '17</c:v>
                </c:pt>
                <c:pt idx="4">
                  <c:v>YCSB RocksDB</c:v>
                </c:pt>
                <c:pt idx="5">
                  <c:v>AVG</c:v>
                </c:pt>
              </c:strCache>
            </c:strRef>
          </c:cat>
          <c:val>
            <c:numRef>
              <c:f>Energy_Consumption_Slides!$I$21:$I$26</c:f>
              <c:numCache>
                <c:formatCode>General</c:formatCode>
                <c:ptCount val="6"/>
                <c:pt idx="0">
                  <c:v>0.76814425581708035</c:v>
                </c:pt>
                <c:pt idx="1">
                  <c:v>0.88721180748943496</c:v>
                </c:pt>
                <c:pt idx="2">
                  <c:v>0.91754221844537054</c:v>
                </c:pt>
                <c:pt idx="3">
                  <c:v>0.90268633670924781</c:v>
                </c:pt>
                <c:pt idx="4">
                  <c:v>1.0221863507541333</c:v>
                </c:pt>
                <c:pt idx="5" formatCode="0.00">
                  <c:v>0.84438854324612767</c:v>
                </c:pt>
              </c:numCache>
            </c:numRef>
          </c:val>
          <c:extLst>
            <c:ext xmlns:c16="http://schemas.microsoft.com/office/drawing/2014/chart" uri="{C3380CC4-5D6E-409C-BE32-E72D297353CC}">
              <c16:uniqueId val="{00000000-981D-C24C-B331-9359F8CB3220}"/>
            </c:ext>
          </c:extLst>
        </c:ser>
        <c:ser>
          <c:idx val="2"/>
          <c:order val="2"/>
          <c:tx>
            <c:strRef>
              <c:f>Energy_Consumption_Slides!$J$1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Energy_Consumption_Slides!$A$21:$A$26</c:f>
              <c:strCache>
                <c:ptCount val="6"/>
                <c:pt idx="0">
                  <c:v>MSR Cambridge</c:v>
                </c:pt>
                <c:pt idx="1">
                  <c:v>YCSB</c:v>
                </c:pt>
                <c:pt idx="2">
                  <c:v>Slacker</c:v>
                </c:pt>
                <c:pt idx="3">
                  <c:v>SYSTOR '17</c:v>
                </c:pt>
                <c:pt idx="4">
                  <c:v>YCSB RocksDB</c:v>
                </c:pt>
                <c:pt idx="5">
                  <c:v>AVG</c:v>
                </c:pt>
              </c:strCache>
            </c:strRef>
          </c:cat>
          <c:val>
            <c:numRef>
              <c:f>Energy_Consumption_Slides!$J$21:$J$26</c:f>
              <c:numCache>
                <c:formatCode>General</c:formatCode>
                <c:ptCount val="6"/>
                <c:pt idx="0">
                  <c:v>0.74149868390934448</c:v>
                </c:pt>
                <c:pt idx="1">
                  <c:v>0.89584251660415137</c:v>
                </c:pt>
                <c:pt idx="2">
                  <c:v>0.95561194830334717</c:v>
                </c:pt>
                <c:pt idx="3">
                  <c:v>0.93296667608938921</c:v>
                </c:pt>
                <c:pt idx="4">
                  <c:v>1.015179498459958</c:v>
                </c:pt>
                <c:pt idx="5" formatCode="0.00">
                  <c:v>0.83932393653139636</c:v>
                </c:pt>
              </c:numCache>
            </c:numRef>
          </c:val>
          <c:extLst>
            <c:ext xmlns:c16="http://schemas.microsoft.com/office/drawing/2014/chart" uri="{C3380CC4-5D6E-409C-BE32-E72D297353CC}">
              <c16:uniqueId val="{00000001-981D-C24C-B331-9359F8CB3220}"/>
            </c:ext>
          </c:extLst>
        </c:ser>
        <c:ser>
          <c:idx val="3"/>
          <c:order val="3"/>
          <c:tx>
            <c:strRef>
              <c:f>Energy_Consumption_Slides!$K$1</c:f>
              <c:strCache>
                <c:ptCount val="1"/>
                <c:pt idx="0">
                  <c:v>NoSSD</c:v>
                </c:pt>
              </c:strCache>
            </c:strRef>
          </c:tx>
          <c:spPr>
            <a:solidFill>
              <a:sysClr val="window" lastClr="FFFFFF">
                <a:lumMod val="50000"/>
              </a:sysClr>
            </a:solidFill>
            <a:ln w="12700">
              <a:solidFill>
                <a:sysClr val="windowText" lastClr="000000"/>
              </a:solidFill>
            </a:ln>
            <a:effectLst/>
          </c:spPr>
          <c:invertIfNegative val="0"/>
          <c:cat>
            <c:strRef>
              <c:f>Energy_Consumption_Slides!$A$21:$A$26</c:f>
              <c:strCache>
                <c:ptCount val="6"/>
                <c:pt idx="0">
                  <c:v>MSR Cambridge</c:v>
                </c:pt>
                <c:pt idx="1">
                  <c:v>YCSB</c:v>
                </c:pt>
                <c:pt idx="2">
                  <c:v>Slacker</c:v>
                </c:pt>
                <c:pt idx="3">
                  <c:v>SYSTOR '17</c:v>
                </c:pt>
                <c:pt idx="4">
                  <c:v>YCSB RocksDB</c:v>
                </c:pt>
                <c:pt idx="5">
                  <c:v>AVG</c:v>
                </c:pt>
              </c:strCache>
            </c:strRef>
          </c:cat>
          <c:val>
            <c:numRef>
              <c:f>Energy_Consumption_Slides!$K$21:$K$26</c:f>
              <c:numCache>
                <c:formatCode>General</c:formatCode>
                <c:ptCount val="6"/>
                <c:pt idx="0">
                  <c:v>0.66591030856451228</c:v>
                </c:pt>
                <c:pt idx="1">
                  <c:v>0.73430080635053141</c:v>
                </c:pt>
                <c:pt idx="2">
                  <c:v>0.86453160638885407</c:v>
                </c:pt>
                <c:pt idx="3">
                  <c:v>0.81962531108430625</c:v>
                </c:pt>
                <c:pt idx="4">
                  <c:v>0.76217223023712977</c:v>
                </c:pt>
                <c:pt idx="5" formatCode="0.00">
                  <c:v>0.72842043709742477</c:v>
                </c:pt>
              </c:numCache>
            </c:numRef>
          </c:val>
          <c:extLst>
            <c:ext xmlns:c16="http://schemas.microsoft.com/office/drawing/2014/chart" uri="{C3380CC4-5D6E-409C-BE32-E72D297353CC}">
              <c16:uniqueId val="{00000002-981D-C24C-B331-9359F8CB3220}"/>
            </c:ext>
          </c:extLst>
        </c:ser>
        <c:ser>
          <c:idx val="4"/>
          <c:order val="4"/>
          <c:tx>
            <c:strRef>
              <c:f>Energy_Consumption_Slides!$L$1</c:f>
              <c:strCache>
                <c:ptCount val="1"/>
                <c:pt idx="0">
                  <c:v>Venice</c:v>
                </c:pt>
              </c:strCache>
            </c:strRef>
          </c:tx>
          <c:spPr>
            <a:solidFill>
              <a:srgbClr val="92D050"/>
            </a:solidFill>
            <a:ln w="12700">
              <a:solidFill>
                <a:sysClr val="windowText" lastClr="000000"/>
              </a:solidFill>
            </a:ln>
            <a:effectLst/>
          </c:spPr>
          <c:invertIfNegative val="0"/>
          <c:cat>
            <c:strRef>
              <c:f>Energy_Consumption_Slides!$A$21:$A$26</c:f>
              <c:strCache>
                <c:ptCount val="6"/>
                <c:pt idx="0">
                  <c:v>MSR Cambridge</c:v>
                </c:pt>
                <c:pt idx="1">
                  <c:v>YCSB</c:v>
                </c:pt>
                <c:pt idx="2">
                  <c:v>Slacker</c:v>
                </c:pt>
                <c:pt idx="3">
                  <c:v>SYSTOR '17</c:v>
                </c:pt>
                <c:pt idx="4">
                  <c:v>YCSB RocksDB</c:v>
                </c:pt>
                <c:pt idx="5">
                  <c:v>AVG</c:v>
                </c:pt>
              </c:strCache>
            </c:strRef>
          </c:cat>
          <c:val>
            <c:numRef>
              <c:f>Energy_Consumption_Slides!$L$21:$L$26</c:f>
              <c:numCache>
                <c:formatCode>General</c:formatCode>
                <c:ptCount val="6"/>
                <c:pt idx="0">
                  <c:v>0.36363947414576658</c:v>
                </c:pt>
                <c:pt idx="1">
                  <c:v>0.42214953429463908</c:v>
                </c:pt>
                <c:pt idx="2">
                  <c:v>0.53647166734361129</c:v>
                </c:pt>
                <c:pt idx="3">
                  <c:v>0.36946777527668956</c:v>
                </c:pt>
                <c:pt idx="4">
                  <c:v>0.38174135895303907</c:v>
                </c:pt>
                <c:pt idx="5" formatCode="0.00">
                  <c:v>0.39081700991949014</c:v>
                </c:pt>
              </c:numCache>
            </c:numRef>
          </c:val>
          <c:extLst>
            <c:ext xmlns:c16="http://schemas.microsoft.com/office/drawing/2014/chart" uri="{C3380CC4-5D6E-409C-BE32-E72D297353CC}">
              <c16:uniqueId val="{00000003-981D-C24C-B331-9359F8CB3220}"/>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1"/>
                <c:order val="0"/>
                <c:tx>
                  <c:strRef>
                    <c:extLst>
                      <c:ext uri="{02D57815-91ED-43cb-92C2-25804820EDAC}">
                        <c15:formulaRef>
                          <c15:sqref>Energy_Consumption_Slides!$H$1</c15:sqref>
                        </c15:formulaRef>
                      </c:ext>
                    </c:extLst>
                    <c:strCache>
                      <c:ptCount val="1"/>
                      <c:pt idx="0">
                        <c:v>Baseline SSD</c:v>
                      </c:pt>
                    </c:strCache>
                  </c:strRef>
                </c:tx>
                <c:spPr>
                  <a:solidFill>
                    <a:sysClr val="windowText" lastClr="000000"/>
                  </a:solidFill>
                  <a:ln>
                    <a:noFill/>
                  </a:ln>
                  <a:effectLst/>
                </c:spPr>
                <c:invertIfNegative val="0"/>
                <c:cat>
                  <c:strRef>
                    <c:extLst>
                      <c:ext uri="{02D57815-91ED-43cb-92C2-25804820EDAC}">
                        <c15:formulaRef>
                          <c15:sqref>Energy_Consumption_Slides!$A$21:$A$26</c15:sqref>
                        </c15:formulaRef>
                      </c:ext>
                    </c:extLst>
                    <c:strCache>
                      <c:ptCount val="6"/>
                      <c:pt idx="0">
                        <c:v>MSR Cambridge</c:v>
                      </c:pt>
                      <c:pt idx="1">
                        <c:v>YCSB</c:v>
                      </c:pt>
                      <c:pt idx="2">
                        <c:v>Slacker</c:v>
                      </c:pt>
                      <c:pt idx="3">
                        <c:v>SYSTOR '17</c:v>
                      </c:pt>
                      <c:pt idx="4">
                        <c:v>YCSB RocksDB</c:v>
                      </c:pt>
                      <c:pt idx="5">
                        <c:v>AVG</c:v>
                      </c:pt>
                    </c:strCache>
                  </c:strRef>
                </c:cat>
                <c:val>
                  <c:numRef>
                    <c:extLst>
                      <c:ext uri="{02D57815-91ED-43cb-92C2-25804820EDAC}">
                        <c15:formulaRef>
                          <c15:sqref>Energy_Consumption_Slides!$H$21:$H$26</c15:sqref>
                        </c15:formulaRef>
                      </c:ext>
                    </c:extLst>
                    <c:numCache>
                      <c:formatCode>General</c:formatCode>
                      <c:ptCount val="6"/>
                      <c:pt idx="0">
                        <c:v>1</c:v>
                      </c:pt>
                      <c:pt idx="1">
                        <c:v>1</c:v>
                      </c:pt>
                      <c:pt idx="2">
                        <c:v>1</c:v>
                      </c:pt>
                      <c:pt idx="3">
                        <c:v>1</c:v>
                      </c:pt>
                      <c:pt idx="4">
                        <c:v>1</c:v>
                      </c:pt>
                      <c:pt idx="5" formatCode="0.00">
                        <c:v>1</c:v>
                      </c:pt>
                    </c:numCache>
                  </c:numRef>
                </c:val>
                <c:extLst>
                  <c:ext xmlns:c16="http://schemas.microsoft.com/office/drawing/2014/chart" uri="{C3380CC4-5D6E-409C-BE32-E72D297353CC}">
                    <c16:uniqueId val="{00000004-981D-C24C-B331-9359F8CB3220}"/>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scaling>
        <c:delete val="0"/>
        <c:axPos val="l"/>
        <c:majorGridlines>
          <c:spPr>
            <a:ln w="6350" cap="flat" cmpd="sng" algn="ctr">
              <a:solidFill>
                <a:sysClr val="windowText" lastClr="000000"/>
              </a:solidFill>
              <a:prstDash val="dash"/>
              <a:round/>
            </a:ln>
            <a:effectLst/>
          </c:spPr>
        </c:majorGridlines>
        <c:numFmt formatCode="#,##0.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7377988386417972E-2"/>
          <c:y val="2.7270661765869376E-3"/>
          <c:w val="0.93121144870344885"/>
          <c:h val="0.10063959035446889"/>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338961348661244E-2"/>
          <c:y val="0.13532101409660838"/>
          <c:w val="0.92728583232248651"/>
          <c:h val="0.6461287366400017"/>
        </c:manualLayout>
      </c:layout>
      <c:barChart>
        <c:barDir val="col"/>
        <c:grouping val="clustered"/>
        <c:varyColors val="0"/>
        <c:ser>
          <c:idx val="1"/>
          <c:order val="0"/>
          <c:tx>
            <c:strRef>
              <c:f>Throughput_Slides!$B$1</c:f>
              <c:strCache>
                <c:ptCount val="1"/>
                <c:pt idx="0">
                  <c:v>Baseline SSD</c:v>
                </c:pt>
              </c:strCache>
            </c:strRef>
          </c:tx>
          <c:spPr>
            <a:solidFill>
              <a:sysClr val="windowText" lastClr="00000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Throughput_Slides!$B$2:$B$7</c:f>
              <c:numCache>
                <c:formatCode>General</c:formatCode>
                <c:ptCount val="6"/>
                <c:pt idx="0">
                  <c:v>0.23210873156638687</c:v>
                </c:pt>
                <c:pt idx="1">
                  <c:v>0.3376390253389267</c:v>
                </c:pt>
                <c:pt idx="2">
                  <c:v>0.48529971884226825</c:v>
                </c:pt>
                <c:pt idx="3">
                  <c:v>0.31351492539301845</c:v>
                </c:pt>
                <c:pt idx="4">
                  <c:v>0.27902793630259481</c:v>
                </c:pt>
                <c:pt idx="5">
                  <c:v>0.28766133962160545</c:v>
                </c:pt>
              </c:numCache>
            </c:numRef>
          </c:val>
          <c:extLst xmlns:c15="http://schemas.microsoft.com/office/drawing/2012/chart">
            <c:ext xmlns:c16="http://schemas.microsoft.com/office/drawing/2014/chart" uri="{C3380CC4-5D6E-409C-BE32-E72D297353CC}">
              <c16:uniqueId val="{00000000-0E5E-0848-A85C-FA36BF101273}"/>
            </c:ext>
          </c:extLst>
        </c:ser>
        <c:ser>
          <c:idx val="2"/>
          <c:order val="1"/>
          <c:tx>
            <c:strRef>
              <c:f>Throughput_Slides!$C$1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Throughput_Slides!$C$2:$C$7</c:f>
              <c:numCache>
                <c:formatCode>General</c:formatCode>
                <c:ptCount val="6"/>
                <c:pt idx="0">
                  <c:v>0.31557165559666461</c:v>
                </c:pt>
                <c:pt idx="1">
                  <c:v>0.42151241234400449</c:v>
                </c:pt>
                <c:pt idx="2">
                  <c:v>0.59916255722488398</c:v>
                </c:pt>
                <c:pt idx="3">
                  <c:v>0.36516547177942549</c:v>
                </c:pt>
                <c:pt idx="4">
                  <c:v>0.29153735784638757</c:v>
                </c:pt>
                <c:pt idx="5">
                  <c:v>0.361875664533446</c:v>
                </c:pt>
              </c:numCache>
            </c:numRef>
          </c:val>
          <c:extLst>
            <c:ext xmlns:c16="http://schemas.microsoft.com/office/drawing/2014/chart" uri="{C3380CC4-5D6E-409C-BE32-E72D297353CC}">
              <c16:uniqueId val="{00000001-0E5E-0848-A85C-FA36BF101273}"/>
            </c:ext>
          </c:extLst>
        </c:ser>
        <c:ser>
          <c:idx val="3"/>
          <c:order val="2"/>
          <c:tx>
            <c:strRef>
              <c:f>Throughput_Slides!$D$1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Throughput_Slides!$D$2:$D$7</c:f>
              <c:numCache>
                <c:formatCode>General</c:formatCode>
                <c:ptCount val="6"/>
                <c:pt idx="0">
                  <c:v>0.33148258611945519</c:v>
                </c:pt>
                <c:pt idx="1">
                  <c:v>0.41495090572523113</c:v>
                </c:pt>
                <c:pt idx="2">
                  <c:v>0.57343836907238455</c:v>
                </c:pt>
                <c:pt idx="3">
                  <c:v>0.35281916868498814</c:v>
                </c:pt>
                <c:pt idx="4">
                  <c:v>0.29585241927815298</c:v>
                </c:pt>
                <c:pt idx="5">
                  <c:v>0.36535614502110808</c:v>
                </c:pt>
              </c:numCache>
            </c:numRef>
          </c:val>
          <c:extLst>
            <c:ext xmlns:c16="http://schemas.microsoft.com/office/drawing/2014/chart" uri="{C3380CC4-5D6E-409C-BE32-E72D297353CC}">
              <c16:uniqueId val="{00000002-0E5E-0848-A85C-FA36BF101273}"/>
            </c:ext>
          </c:extLst>
        </c:ser>
        <c:ser>
          <c:idx val="4"/>
          <c:order val="3"/>
          <c:tx>
            <c:strRef>
              <c:f>Throughput_Slides!$E$1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Throughput_Slides!$E$2:$E$7</c:f>
              <c:numCache>
                <c:formatCode>General</c:formatCode>
                <c:ptCount val="6"/>
                <c:pt idx="0">
                  <c:v>0.33522979210711185</c:v>
                </c:pt>
                <c:pt idx="1">
                  <c:v>0.43840617731197262</c:v>
                </c:pt>
                <c:pt idx="2">
                  <c:v>0.52787769757038416</c:v>
                </c:pt>
                <c:pt idx="3">
                  <c:v>0.38941873641889235</c:v>
                </c:pt>
                <c:pt idx="4">
                  <c:v>0.31704115034862757</c:v>
                </c:pt>
                <c:pt idx="5">
                  <c:v>0.37301074635735604</c:v>
                </c:pt>
              </c:numCache>
            </c:numRef>
          </c:val>
          <c:extLst>
            <c:ext xmlns:c16="http://schemas.microsoft.com/office/drawing/2014/chart" uri="{C3380CC4-5D6E-409C-BE32-E72D297353CC}">
              <c16:uniqueId val="{00000003-0E5E-0848-A85C-FA36BF101273}"/>
            </c:ext>
          </c:extLst>
        </c:ser>
        <c:ser>
          <c:idx val="5"/>
          <c:order val="4"/>
          <c:tx>
            <c:strRef>
              <c:f>Throughput_Slides!$F$1</c:f>
              <c:strCache>
                <c:ptCount val="1"/>
                <c:pt idx="0">
                  <c:v>Venice</c:v>
                </c:pt>
              </c:strCache>
            </c:strRef>
          </c:tx>
          <c:spPr>
            <a:solidFill>
              <a:srgbClr val="92D05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Throughput_Slides!$F$2:$F$7</c:f>
              <c:numCache>
                <c:formatCode>General</c:formatCode>
                <c:ptCount val="6"/>
                <c:pt idx="0">
                  <c:v>0.61261972812358301</c:v>
                </c:pt>
                <c:pt idx="1">
                  <c:v>0.74686658069857859</c:v>
                </c:pt>
                <c:pt idx="2">
                  <c:v>0.84567926807221827</c:v>
                </c:pt>
                <c:pt idx="3">
                  <c:v>0.82163847437454651</c:v>
                </c:pt>
                <c:pt idx="4">
                  <c:v>0.61772418109505467</c:v>
                </c:pt>
                <c:pt idx="5">
                  <c:v>0.68482382968900912</c:v>
                </c:pt>
              </c:numCache>
            </c:numRef>
          </c:val>
          <c:extLst xmlns:c15="http://schemas.microsoft.com/office/drawing/2012/chart">
            <c:ext xmlns:c16="http://schemas.microsoft.com/office/drawing/2014/chart" uri="{C3380CC4-5D6E-409C-BE32-E72D297353CC}">
              <c16:uniqueId val="{00000004-0E5E-0848-A85C-FA36BF101273}"/>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0"/>
                <c:order val="5"/>
                <c:tx>
                  <c:strRef>
                    <c:extLst>
                      <c:ext uri="{02D57815-91ED-43cb-92C2-25804820EDAC}">
                        <c15:formulaRef>
                          <c15:sqref>Throughput_Slides!$G$1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c:ex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c:ext uri="{02D57815-91ED-43cb-92C2-25804820EDAC}">
                        <c15:formulaRef>
                          <c15:sqref>Throughput_Slides!$G$2:$G$7</c15:sqref>
                        </c15:formulaRef>
                      </c:ext>
                    </c:extLst>
                    <c:numCache>
                      <c:formatCode>0.0</c:formatCode>
                      <c:ptCount val="6"/>
                      <c:pt idx="0">
                        <c:v>8.7129736971572331</c:v>
                      </c:pt>
                      <c:pt idx="1">
                        <c:v>2.6616824205445315</c:v>
                      </c:pt>
                      <c:pt idx="5" formatCode="General">
                        <c:v>3.6091624447297597</c:v>
                      </c:pt>
                    </c:numCache>
                  </c:numRef>
                </c:val>
                <c:extLst>
                  <c:ext xmlns:c16="http://schemas.microsoft.com/office/drawing/2014/chart" uri="{C3380CC4-5D6E-409C-BE32-E72D297353CC}">
                    <c16:uniqueId val="{00000005-0E5E-0848-A85C-FA36BF10127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Throughput_Slides!$H$1</c15:sqref>
                        </c15:formulaRef>
                      </c:ext>
                    </c:extLst>
                    <c:strCache>
                      <c:ptCount val="1"/>
                      <c:pt idx="0">
                        <c:v>Ideal SSD</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xmlns:c15="http://schemas.microsoft.com/office/drawing/2012/chart">
                      <c:ext xmlns:c15="http://schemas.microsoft.com/office/drawing/2012/chart" uri="{02D57815-91ED-43cb-92C2-25804820EDAC}">
                        <c15:formulaRef>
                          <c15:sqref>Throughput_Slides!$H$2:$H$7</c15:sqref>
                        </c15:formulaRef>
                      </c:ext>
                    </c:extLst>
                    <c:numCache>
                      <c:formatCode>0.000</c:formatCode>
                      <c:ptCount val="6"/>
                      <c:pt idx="0">
                        <c:v>1</c:v>
                      </c:pt>
                      <c:pt idx="1">
                        <c:v>1</c:v>
                      </c:pt>
                      <c:pt idx="2">
                        <c:v>1</c:v>
                      </c:pt>
                      <c:pt idx="3">
                        <c:v>1</c:v>
                      </c:pt>
                      <c:pt idx="4">
                        <c:v>1</c:v>
                      </c:pt>
                      <c:pt idx="5" formatCode="General">
                        <c:v>1</c:v>
                      </c:pt>
                    </c:numCache>
                  </c:numRef>
                </c:val>
                <c:extLst xmlns:c15="http://schemas.microsoft.com/office/drawing/2012/chart">
                  <c:ext xmlns:c16="http://schemas.microsoft.com/office/drawing/2014/chart" uri="{C3380CC4-5D6E-409C-BE32-E72D297353CC}">
                    <c16:uniqueId val="{00000006-0E5E-0848-A85C-FA36BF101273}"/>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1"/>
        </c:scaling>
        <c:delete val="0"/>
        <c:axPos val="l"/>
        <c:majorGridlines>
          <c:spPr>
            <a:ln w="6350" cap="flat" cmpd="sng" algn="ctr">
              <a:solidFill>
                <a:sysClr val="windowText" lastClr="000000"/>
              </a:solidFill>
              <a:prstDash val="dash"/>
              <a:round/>
            </a:ln>
            <a:effectLst/>
          </c:spPr>
        </c:majorGridlines>
        <c:numFmt formatCode="#,##0.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6204255518637669E-2"/>
          <c:y val="3.2677580908264219E-3"/>
          <c:w val="0.92651192408589167"/>
          <c:h val="0.10424359620394465"/>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273119162189567E-2"/>
          <c:y val="0.14656654591076737"/>
          <c:w val="0.94157121445602521"/>
          <c:h val="0.73981712793510435"/>
        </c:manualLayout>
      </c:layout>
      <c:barChart>
        <c:barDir val="col"/>
        <c:grouping val="clustered"/>
        <c:varyColors val="0"/>
        <c:ser>
          <c:idx val="1"/>
          <c:order val="0"/>
          <c:tx>
            <c:strRef>
              <c:f>Throughput_Slides!$B$1</c:f>
              <c:strCache>
                <c:ptCount val="1"/>
                <c:pt idx="0">
                  <c:v>Baseline SSD</c:v>
                </c:pt>
              </c:strCache>
            </c:strRef>
          </c:tx>
          <c:spPr>
            <a:solidFill>
              <a:sysClr val="windowText" lastClr="00000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Throughput_Slides!$B$2:$B$7</c:f>
              <c:numCache>
                <c:formatCode>General</c:formatCode>
                <c:ptCount val="6"/>
                <c:pt idx="0">
                  <c:v>0.49191396855855996</c:v>
                </c:pt>
                <c:pt idx="1">
                  <c:v>0.57677442351810315</c:v>
                </c:pt>
                <c:pt idx="2">
                  <c:v>0.62973050036322542</c:v>
                </c:pt>
                <c:pt idx="3">
                  <c:v>0.69824471287212786</c:v>
                </c:pt>
                <c:pt idx="4">
                  <c:v>0.50104738426384721</c:v>
                </c:pt>
                <c:pt idx="5">
                  <c:v>0.54889360213117544</c:v>
                </c:pt>
              </c:numCache>
            </c:numRef>
          </c:val>
          <c:extLst xmlns:c15="http://schemas.microsoft.com/office/drawing/2012/chart">
            <c:ext xmlns:c16="http://schemas.microsoft.com/office/drawing/2014/chart" uri="{C3380CC4-5D6E-409C-BE32-E72D297353CC}">
              <c16:uniqueId val="{00000000-76CB-1440-B616-5D29D6158383}"/>
            </c:ext>
          </c:extLst>
        </c:ser>
        <c:ser>
          <c:idx val="2"/>
          <c:order val="1"/>
          <c:tx>
            <c:strRef>
              <c:f>Throughput_Slides!$C$1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Throughput_Slides!$C$2:$C$7</c:f>
              <c:numCache>
                <c:formatCode>General</c:formatCode>
                <c:ptCount val="6"/>
                <c:pt idx="0">
                  <c:v>0.56124691038117547</c:v>
                </c:pt>
                <c:pt idx="1">
                  <c:v>0.60055106549540627</c:v>
                </c:pt>
                <c:pt idx="2">
                  <c:v>0.65055947233303457</c:v>
                </c:pt>
                <c:pt idx="3">
                  <c:v>0.72840769523031945</c:v>
                </c:pt>
                <c:pt idx="4">
                  <c:v>0.51416286428073943</c:v>
                </c:pt>
                <c:pt idx="5">
                  <c:v>0.59622310493268804</c:v>
                </c:pt>
              </c:numCache>
            </c:numRef>
          </c:val>
          <c:extLst>
            <c:ext xmlns:c16="http://schemas.microsoft.com/office/drawing/2014/chart" uri="{C3380CC4-5D6E-409C-BE32-E72D297353CC}">
              <c16:uniqueId val="{00000001-76CB-1440-B616-5D29D6158383}"/>
            </c:ext>
          </c:extLst>
        </c:ser>
        <c:ser>
          <c:idx val="3"/>
          <c:order val="2"/>
          <c:tx>
            <c:strRef>
              <c:f>Throughput_Slides!$D$1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Throughput_Slides!$D$2:$D$7</c:f>
              <c:numCache>
                <c:formatCode>General</c:formatCode>
                <c:ptCount val="6"/>
                <c:pt idx="0">
                  <c:v>0.5400233911774428</c:v>
                </c:pt>
                <c:pt idx="1">
                  <c:v>0.600444335969746</c:v>
                </c:pt>
                <c:pt idx="2">
                  <c:v>0.6518013975478445</c:v>
                </c:pt>
                <c:pt idx="3">
                  <c:v>0.72173179870822712</c:v>
                </c:pt>
                <c:pt idx="4">
                  <c:v>0.54140802493327833</c:v>
                </c:pt>
                <c:pt idx="5">
                  <c:v>0.58698614867372878</c:v>
                </c:pt>
              </c:numCache>
            </c:numRef>
          </c:val>
          <c:extLst>
            <c:ext xmlns:c16="http://schemas.microsoft.com/office/drawing/2014/chart" uri="{C3380CC4-5D6E-409C-BE32-E72D297353CC}">
              <c16:uniqueId val="{00000002-76CB-1440-B616-5D29D6158383}"/>
            </c:ext>
          </c:extLst>
        </c:ser>
        <c:ser>
          <c:idx val="4"/>
          <c:order val="3"/>
          <c:tx>
            <c:strRef>
              <c:f>Throughput_Slides!$E$1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Throughput_Slides!$E$2:$E$7</c:f>
              <c:numCache>
                <c:formatCode>General</c:formatCode>
                <c:ptCount val="6"/>
                <c:pt idx="0">
                  <c:v>0.57854590453000965</c:v>
                </c:pt>
                <c:pt idx="1">
                  <c:v>0.64863062718836062</c:v>
                </c:pt>
                <c:pt idx="2">
                  <c:v>0.64996201164335266</c:v>
                </c:pt>
                <c:pt idx="3">
                  <c:v>0.73605845557477212</c:v>
                </c:pt>
                <c:pt idx="4">
                  <c:v>0.54893743186338229</c:v>
                </c:pt>
                <c:pt idx="5">
                  <c:v>0.61519445017971608</c:v>
                </c:pt>
              </c:numCache>
            </c:numRef>
          </c:val>
          <c:extLst>
            <c:ext xmlns:c16="http://schemas.microsoft.com/office/drawing/2014/chart" uri="{C3380CC4-5D6E-409C-BE32-E72D297353CC}">
              <c16:uniqueId val="{00000003-76CB-1440-B616-5D29D6158383}"/>
            </c:ext>
          </c:extLst>
        </c:ser>
        <c:ser>
          <c:idx val="5"/>
          <c:order val="4"/>
          <c:tx>
            <c:strRef>
              <c:f>Throughput_Slides!$F$1</c:f>
              <c:strCache>
                <c:ptCount val="1"/>
                <c:pt idx="0">
                  <c:v>Venice</c:v>
                </c:pt>
              </c:strCache>
            </c:strRef>
          </c:tx>
          <c:spPr>
            <a:solidFill>
              <a:srgbClr val="92D05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Throughput_Slides!$F$2:$F$7</c:f>
              <c:numCache>
                <c:formatCode>General</c:formatCode>
                <c:ptCount val="6"/>
                <c:pt idx="0">
                  <c:v>0.87031846345293462</c:v>
                </c:pt>
                <c:pt idx="1">
                  <c:v>0.89570374065792291</c:v>
                </c:pt>
                <c:pt idx="2">
                  <c:v>0.88951849210659906</c:v>
                </c:pt>
                <c:pt idx="3">
                  <c:v>0.91096047745873099</c:v>
                </c:pt>
                <c:pt idx="4">
                  <c:v>0.86023648022293231</c:v>
                </c:pt>
                <c:pt idx="5">
                  <c:v>0.8803675522568658</c:v>
                </c:pt>
              </c:numCache>
            </c:numRef>
          </c:val>
          <c:extLst xmlns:c15="http://schemas.microsoft.com/office/drawing/2012/chart">
            <c:ext xmlns:c16="http://schemas.microsoft.com/office/drawing/2014/chart" uri="{C3380CC4-5D6E-409C-BE32-E72D297353CC}">
              <c16:uniqueId val="{00000004-76CB-1440-B616-5D29D6158383}"/>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0"/>
                <c:order val="5"/>
                <c:tx>
                  <c:strRef>
                    <c:extLst>
                      <c:ext uri="{02D57815-91ED-43cb-92C2-25804820EDAC}">
                        <c15:formulaRef>
                          <c15:sqref>Throughput_Slides!$G$1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c:ex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c:ext uri="{02D57815-91ED-43cb-92C2-25804820EDAC}">
                        <c15:formulaRef>
                          <c15:sqref>Throughput_Slides!$G$2:$G$7</c15:sqref>
                        </c15:formulaRef>
                      </c:ext>
                    </c:extLst>
                    <c:numCache>
                      <c:formatCode>General</c:formatCode>
                      <c:ptCount val="6"/>
                    </c:numCache>
                  </c:numRef>
                </c:val>
                <c:extLst>
                  <c:ext xmlns:c16="http://schemas.microsoft.com/office/drawing/2014/chart" uri="{C3380CC4-5D6E-409C-BE32-E72D297353CC}">
                    <c16:uniqueId val="{00000005-76CB-1440-B616-5D29D615838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Throughput_Slides!$H$1</c15:sqref>
                        </c15:formulaRef>
                      </c:ext>
                    </c:extLst>
                    <c:strCache>
                      <c:ptCount val="1"/>
                      <c:pt idx="0">
                        <c:v>Ideal SSD</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xmlns:c15="http://schemas.microsoft.com/office/drawing/2012/chart">
                      <c:ext xmlns:c15="http://schemas.microsoft.com/office/drawing/2012/chart" uri="{02D57815-91ED-43cb-92C2-25804820EDAC}">
                        <c15:formulaRef>
                          <c15:sqref>Throughput_Slides!$H$2:$H$7</c15:sqref>
                        </c15:formulaRef>
                      </c:ext>
                    </c:extLst>
                    <c:numCache>
                      <c:formatCode>0.000</c:formatCode>
                      <c:ptCount val="6"/>
                      <c:pt idx="0">
                        <c:v>1</c:v>
                      </c:pt>
                      <c:pt idx="1">
                        <c:v>1</c:v>
                      </c:pt>
                      <c:pt idx="2">
                        <c:v>1</c:v>
                      </c:pt>
                      <c:pt idx="3">
                        <c:v>1</c:v>
                      </c:pt>
                      <c:pt idx="4">
                        <c:v>1</c:v>
                      </c:pt>
                      <c:pt idx="5" formatCode="General">
                        <c:v>1</c:v>
                      </c:pt>
                    </c:numCache>
                  </c:numRef>
                </c:val>
                <c:extLst xmlns:c15="http://schemas.microsoft.com/office/drawing/2012/chart">
                  <c:ext xmlns:c16="http://schemas.microsoft.com/office/drawing/2014/chart" uri="{C3380CC4-5D6E-409C-BE32-E72D297353CC}">
                    <c16:uniqueId val="{00000006-76CB-1440-B616-5D29D6158383}"/>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1"/>
        </c:scaling>
        <c:delete val="0"/>
        <c:axPos val="l"/>
        <c:majorGridlines>
          <c:spPr>
            <a:ln w="6350" cap="flat" cmpd="sng" algn="ctr">
              <a:solidFill>
                <a:sysClr val="windowText" lastClr="000000"/>
              </a:solidFill>
              <a:prstDash val="dash"/>
              <a:round/>
            </a:ln>
            <a:effectLst/>
          </c:spPr>
        </c:majorGridlines>
        <c:numFmt formatCode="#,##0.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3.9758669803319081E-2"/>
          <c:y val="2.3565286897065517E-2"/>
          <c:w val="0.95224055492431336"/>
          <c:h val="0.10424359620394465"/>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338961348661244E-2"/>
          <c:y val="0.13532101409660838"/>
          <c:w val="0.92728583232248651"/>
          <c:h val="0.6461287366400017"/>
        </c:manualLayout>
      </c:layout>
      <c:barChart>
        <c:barDir val="col"/>
        <c:grouping val="clustered"/>
        <c:varyColors val="0"/>
        <c:ser>
          <c:idx val="1"/>
          <c:order val="0"/>
          <c:tx>
            <c:strRef>
              <c:f>Throughput_Slides!$B$1</c:f>
              <c:strCache>
                <c:ptCount val="1"/>
                <c:pt idx="0">
                  <c:v>Baseline SSD</c:v>
                </c:pt>
              </c:strCache>
            </c:strRef>
          </c:tx>
          <c:spPr>
            <a:solidFill>
              <a:sysClr val="windowText" lastClr="00000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Throughput_Slides!$B$2:$B$7</c:f>
              <c:numCache>
                <c:formatCode>General</c:formatCode>
                <c:ptCount val="6"/>
                <c:pt idx="0">
                  <c:v>0.23210873156638687</c:v>
                </c:pt>
                <c:pt idx="1">
                  <c:v>0.3376390253389267</c:v>
                </c:pt>
                <c:pt idx="2">
                  <c:v>0.48529971884226825</c:v>
                </c:pt>
                <c:pt idx="3">
                  <c:v>0.31351492539301845</c:v>
                </c:pt>
                <c:pt idx="4">
                  <c:v>0.27902793630259481</c:v>
                </c:pt>
                <c:pt idx="5">
                  <c:v>0.28766133962160545</c:v>
                </c:pt>
              </c:numCache>
            </c:numRef>
          </c:val>
          <c:extLst xmlns:c15="http://schemas.microsoft.com/office/drawing/2012/chart">
            <c:ext xmlns:c16="http://schemas.microsoft.com/office/drawing/2014/chart" uri="{C3380CC4-5D6E-409C-BE32-E72D297353CC}">
              <c16:uniqueId val="{00000000-0E5E-0848-A85C-FA36BF101273}"/>
            </c:ext>
          </c:extLst>
        </c:ser>
        <c:ser>
          <c:idx val="2"/>
          <c:order val="1"/>
          <c:tx>
            <c:strRef>
              <c:f>Throughput_Slides!$C$1</c:f>
              <c:strCache>
                <c:ptCount val="1"/>
                <c:pt idx="0">
                  <c:v>pSSD</c:v>
                </c:pt>
              </c:strCache>
            </c:strRef>
          </c:tx>
          <c:spPr>
            <a:pattFill prst="wdDn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Throughput_Slides!$C$2:$C$7</c:f>
              <c:numCache>
                <c:formatCode>General</c:formatCode>
                <c:ptCount val="6"/>
                <c:pt idx="0">
                  <c:v>0.31557165559666461</c:v>
                </c:pt>
                <c:pt idx="1">
                  <c:v>0.42151241234400449</c:v>
                </c:pt>
                <c:pt idx="2">
                  <c:v>0.59916255722488398</c:v>
                </c:pt>
                <c:pt idx="3">
                  <c:v>0.36516547177942549</c:v>
                </c:pt>
                <c:pt idx="4">
                  <c:v>0.29153735784638757</c:v>
                </c:pt>
                <c:pt idx="5">
                  <c:v>0.361875664533446</c:v>
                </c:pt>
              </c:numCache>
            </c:numRef>
          </c:val>
          <c:extLst>
            <c:ext xmlns:c16="http://schemas.microsoft.com/office/drawing/2014/chart" uri="{C3380CC4-5D6E-409C-BE32-E72D297353CC}">
              <c16:uniqueId val="{00000001-0E5E-0848-A85C-FA36BF101273}"/>
            </c:ext>
          </c:extLst>
        </c:ser>
        <c:ser>
          <c:idx val="3"/>
          <c:order val="2"/>
          <c:tx>
            <c:strRef>
              <c:f>Throughput_Slides!$D$1</c:f>
              <c:strCache>
                <c:ptCount val="1"/>
                <c:pt idx="0">
                  <c:v>pnSSD</c:v>
                </c:pt>
              </c:strCache>
            </c:strRef>
          </c:tx>
          <c:spPr>
            <a:pattFill prst="ltUpDiag">
              <a:fgClr>
                <a:sysClr val="windowText" lastClr="000000"/>
              </a:fgClr>
              <a:bgClr>
                <a:sysClr val="window" lastClr="FFFFFF"/>
              </a:bgClr>
            </a:patt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Throughput_Slides!$D$2:$D$7</c:f>
              <c:numCache>
                <c:formatCode>General</c:formatCode>
                <c:ptCount val="6"/>
                <c:pt idx="0">
                  <c:v>0.33148258611945519</c:v>
                </c:pt>
                <c:pt idx="1">
                  <c:v>0.41495090572523113</c:v>
                </c:pt>
                <c:pt idx="2">
                  <c:v>0.57343836907238455</c:v>
                </c:pt>
                <c:pt idx="3">
                  <c:v>0.35281916868498814</c:v>
                </c:pt>
                <c:pt idx="4">
                  <c:v>0.29585241927815298</c:v>
                </c:pt>
                <c:pt idx="5">
                  <c:v>0.36535614502110808</c:v>
                </c:pt>
              </c:numCache>
            </c:numRef>
          </c:val>
          <c:extLst>
            <c:ext xmlns:c16="http://schemas.microsoft.com/office/drawing/2014/chart" uri="{C3380CC4-5D6E-409C-BE32-E72D297353CC}">
              <c16:uniqueId val="{00000002-0E5E-0848-A85C-FA36BF101273}"/>
            </c:ext>
          </c:extLst>
        </c:ser>
        <c:ser>
          <c:idx val="4"/>
          <c:order val="3"/>
          <c:tx>
            <c:strRef>
              <c:f>Throughput_Slides!$E$1</c:f>
              <c:strCache>
                <c:ptCount val="1"/>
                <c:pt idx="0">
                  <c:v>NoSSD</c:v>
                </c:pt>
              </c:strCache>
            </c:strRef>
          </c:tx>
          <c:spPr>
            <a:solidFill>
              <a:srgbClr val="E7E6E6">
                <a:lumMod val="50000"/>
              </a:srgbClr>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Throughput_Slides!$E$2:$E$7</c:f>
              <c:numCache>
                <c:formatCode>General</c:formatCode>
                <c:ptCount val="6"/>
                <c:pt idx="0">
                  <c:v>0.33522979210711185</c:v>
                </c:pt>
                <c:pt idx="1">
                  <c:v>0.43840617731197262</c:v>
                </c:pt>
                <c:pt idx="2">
                  <c:v>0.52787769757038416</c:v>
                </c:pt>
                <c:pt idx="3">
                  <c:v>0.38941873641889235</c:v>
                </c:pt>
                <c:pt idx="4">
                  <c:v>0.31704115034862757</c:v>
                </c:pt>
                <c:pt idx="5">
                  <c:v>0.37301074635735604</c:v>
                </c:pt>
              </c:numCache>
            </c:numRef>
          </c:val>
          <c:extLst>
            <c:ext xmlns:c16="http://schemas.microsoft.com/office/drawing/2014/chart" uri="{C3380CC4-5D6E-409C-BE32-E72D297353CC}">
              <c16:uniqueId val="{00000003-0E5E-0848-A85C-FA36BF101273}"/>
            </c:ext>
          </c:extLst>
        </c:ser>
        <c:ser>
          <c:idx val="5"/>
          <c:order val="4"/>
          <c:tx>
            <c:strRef>
              <c:f>Throughput_Slides!$F$1</c:f>
              <c:strCache>
                <c:ptCount val="1"/>
                <c:pt idx="0">
                  <c:v>Venice</c:v>
                </c:pt>
              </c:strCache>
            </c:strRef>
          </c:tx>
          <c:spPr>
            <a:solidFill>
              <a:srgbClr val="92D050"/>
            </a:solidFill>
            <a:ln w="12700">
              <a:solidFill>
                <a:sysClr val="windowText" lastClr="000000"/>
              </a:solidFill>
            </a:ln>
            <a:effectLst/>
          </c:spPr>
          <c:invertIfNegative val="0"/>
          <c:cat>
            <c:strRef>
              <c:f>Throughput_Slides!$A$2:$A$7</c:f>
              <c:strCache>
                <c:ptCount val="6"/>
                <c:pt idx="0">
                  <c:v>MSR Cambridge</c:v>
                </c:pt>
                <c:pt idx="1">
                  <c:v>YCSB</c:v>
                </c:pt>
                <c:pt idx="2">
                  <c:v>Slacker</c:v>
                </c:pt>
                <c:pt idx="3">
                  <c:v>SYSTOR '17</c:v>
                </c:pt>
                <c:pt idx="4">
                  <c:v>YCSB RocksDB</c:v>
                </c:pt>
                <c:pt idx="5">
                  <c:v>AVG</c:v>
                </c:pt>
              </c:strCache>
            </c:strRef>
          </c:cat>
          <c:val>
            <c:numRef>
              <c:f>Throughput_Slides!$F$2:$F$7</c:f>
              <c:numCache>
                <c:formatCode>General</c:formatCode>
                <c:ptCount val="6"/>
                <c:pt idx="0">
                  <c:v>0.61261972812358301</c:v>
                </c:pt>
                <c:pt idx="1">
                  <c:v>0.74686658069857859</c:v>
                </c:pt>
                <c:pt idx="2">
                  <c:v>0.84567926807221827</c:v>
                </c:pt>
                <c:pt idx="3">
                  <c:v>0.82163847437454651</c:v>
                </c:pt>
                <c:pt idx="4">
                  <c:v>0.61772418109505467</c:v>
                </c:pt>
                <c:pt idx="5">
                  <c:v>0.68482382968900912</c:v>
                </c:pt>
              </c:numCache>
            </c:numRef>
          </c:val>
          <c:extLst xmlns:c15="http://schemas.microsoft.com/office/drawing/2012/chart">
            <c:ext xmlns:c16="http://schemas.microsoft.com/office/drawing/2014/chart" uri="{C3380CC4-5D6E-409C-BE32-E72D297353CC}">
              <c16:uniqueId val="{00000004-0E5E-0848-A85C-FA36BF101273}"/>
            </c:ext>
          </c:extLst>
        </c:ser>
        <c:dLbls>
          <c:showLegendKey val="0"/>
          <c:showVal val="0"/>
          <c:showCatName val="0"/>
          <c:showSerName val="0"/>
          <c:showPercent val="0"/>
          <c:showBubbleSize val="0"/>
        </c:dLbls>
        <c:gapWidth val="100"/>
        <c:axId val="1413631232"/>
        <c:axId val="1413632064"/>
        <c:extLst>
          <c:ext xmlns:c15="http://schemas.microsoft.com/office/drawing/2012/chart" uri="{02D57815-91ED-43cb-92C2-25804820EDAC}">
            <c15:filteredBarSeries>
              <c15:ser>
                <c:idx val="0"/>
                <c:order val="5"/>
                <c:tx>
                  <c:strRef>
                    <c:extLst>
                      <c:ext uri="{02D57815-91ED-43cb-92C2-25804820EDAC}">
                        <c15:formulaRef>
                          <c15:sqref>Throughput_Slides!$G$1</c15:sqref>
                        </c15:formulaRef>
                      </c:ext>
                    </c:extLst>
                    <c:strCache>
                      <c:ptCount val="1"/>
                      <c:pt idx="0">
                        <c:v>Packetized Scouter</c:v>
                      </c:pt>
                    </c:strCache>
                  </c:strRef>
                </c:tx>
                <c:spPr>
                  <a:solidFill>
                    <a:sysClr val="windowText" lastClr="000000">
                      <a:lumMod val="75000"/>
                      <a:lumOff val="25000"/>
                    </a:sysClr>
                  </a:solidFill>
                  <a:ln w="12700">
                    <a:solidFill>
                      <a:sysClr val="windowText" lastClr="000000"/>
                    </a:solidFill>
                  </a:ln>
                  <a:effectLst/>
                </c:spPr>
                <c:invertIfNegative val="0"/>
                <c:cat>
                  <c:strRef>
                    <c:extLst>
                      <c:ex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c:ext uri="{02D57815-91ED-43cb-92C2-25804820EDAC}">
                        <c15:formulaRef>
                          <c15:sqref>Throughput_Slides!$G$2:$G$7</c15:sqref>
                        </c15:formulaRef>
                      </c:ext>
                    </c:extLst>
                    <c:numCache>
                      <c:formatCode>0.0</c:formatCode>
                      <c:ptCount val="6"/>
                      <c:pt idx="0">
                        <c:v>8.7129736971572331</c:v>
                      </c:pt>
                      <c:pt idx="1">
                        <c:v>2.6616824205445315</c:v>
                      </c:pt>
                      <c:pt idx="5" formatCode="General">
                        <c:v>3.6091624447297597</c:v>
                      </c:pt>
                    </c:numCache>
                  </c:numRef>
                </c:val>
                <c:extLst>
                  <c:ext xmlns:c16="http://schemas.microsoft.com/office/drawing/2014/chart" uri="{C3380CC4-5D6E-409C-BE32-E72D297353CC}">
                    <c16:uniqueId val="{00000005-0E5E-0848-A85C-FA36BF10127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Throughput_Slides!$H$1</c15:sqref>
                        </c15:formulaRef>
                      </c:ext>
                    </c:extLst>
                    <c:strCache>
                      <c:ptCount val="1"/>
                      <c:pt idx="0">
                        <c:v>Ideal SSD</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Throughput_Slides!$A$2:$A$7</c15:sqref>
                        </c15:formulaRef>
                      </c:ext>
                    </c:extLst>
                    <c:strCache>
                      <c:ptCount val="6"/>
                      <c:pt idx="0">
                        <c:v>MSR Cambridge</c:v>
                      </c:pt>
                      <c:pt idx="1">
                        <c:v>YCSB</c:v>
                      </c:pt>
                      <c:pt idx="2">
                        <c:v>Slacker</c:v>
                      </c:pt>
                      <c:pt idx="3">
                        <c:v>SYSTOR '17</c:v>
                      </c:pt>
                      <c:pt idx="4">
                        <c:v>YCSB RocksDB</c:v>
                      </c:pt>
                      <c:pt idx="5">
                        <c:v>AVG</c:v>
                      </c:pt>
                    </c:strCache>
                  </c:strRef>
                </c:cat>
                <c:val>
                  <c:numRef>
                    <c:extLst xmlns:c15="http://schemas.microsoft.com/office/drawing/2012/chart">
                      <c:ext xmlns:c15="http://schemas.microsoft.com/office/drawing/2012/chart" uri="{02D57815-91ED-43cb-92C2-25804820EDAC}">
                        <c15:formulaRef>
                          <c15:sqref>Throughput_Slides!$H$2:$H$7</c15:sqref>
                        </c15:formulaRef>
                      </c:ext>
                    </c:extLst>
                    <c:numCache>
                      <c:formatCode>0.000</c:formatCode>
                      <c:ptCount val="6"/>
                      <c:pt idx="0">
                        <c:v>1</c:v>
                      </c:pt>
                      <c:pt idx="1">
                        <c:v>1</c:v>
                      </c:pt>
                      <c:pt idx="2">
                        <c:v>1</c:v>
                      </c:pt>
                      <c:pt idx="3">
                        <c:v>1</c:v>
                      </c:pt>
                      <c:pt idx="4">
                        <c:v>1</c:v>
                      </c:pt>
                      <c:pt idx="5" formatCode="General">
                        <c:v>1</c:v>
                      </c:pt>
                    </c:numCache>
                  </c:numRef>
                </c:val>
                <c:extLst xmlns:c15="http://schemas.microsoft.com/office/drawing/2012/chart">
                  <c:ext xmlns:c16="http://schemas.microsoft.com/office/drawing/2014/chart" uri="{C3380CC4-5D6E-409C-BE32-E72D297353CC}">
                    <c16:uniqueId val="{00000006-0E5E-0848-A85C-FA36BF101273}"/>
                  </c:ext>
                </c:extLst>
              </c15:ser>
            </c15:filteredBarSeries>
          </c:ext>
        </c:extLst>
      </c:barChart>
      <c:catAx>
        <c:axId val="1413631232"/>
        <c:scaling>
          <c:orientation val="minMax"/>
        </c:scaling>
        <c:delete val="0"/>
        <c:axPos val="b"/>
        <c:majorGridlines>
          <c:spPr>
            <a:ln w="6350" cap="flat" cmpd="sng" algn="ctr">
              <a:solidFill>
                <a:sysClr val="windowText" lastClr="000000"/>
              </a:solidFill>
              <a:prstDash val="dash"/>
              <a:round/>
            </a:ln>
            <a:effectLst/>
          </c:spPr>
        </c:majorGridlines>
        <c:numFmt formatCode="General" sourceLinked="1"/>
        <c:majorTickMark val="out"/>
        <c:minorTickMark val="none"/>
        <c:tickLblPos val="low"/>
        <c:spPr>
          <a:noFill/>
          <a:ln w="12700" cap="flat" cmpd="sng" algn="ctr">
            <a:solidFill>
              <a:sysClr val="windowText" lastClr="000000"/>
            </a:solidFill>
            <a:round/>
          </a:ln>
          <a:effectLst/>
        </c:spPr>
        <c:txPr>
          <a:bodyPr rot="0" spcFirstLastPara="1" vertOverflow="ellipsis" wrap="square" anchor="t" anchorCtr="0"/>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2064"/>
        <c:crosses val="autoZero"/>
        <c:auto val="1"/>
        <c:lblAlgn val="ctr"/>
        <c:lblOffset val="0"/>
        <c:noMultiLvlLbl val="0"/>
      </c:catAx>
      <c:valAx>
        <c:axId val="1413632064"/>
        <c:scaling>
          <c:orientation val="minMax"/>
          <c:max val="1"/>
        </c:scaling>
        <c:delete val="0"/>
        <c:axPos val="l"/>
        <c:majorGridlines>
          <c:spPr>
            <a:ln w="6350" cap="flat" cmpd="sng" algn="ctr">
              <a:solidFill>
                <a:sysClr val="windowText" lastClr="000000"/>
              </a:solidFill>
              <a:prstDash val="dash"/>
              <a:round/>
            </a:ln>
            <a:effectLst/>
          </c:spPr>
        </c:majorGridlines>
        <c:numFmt formatCode="#,##0.0" sourceLinked="0"/>
        <c:majorTickMark val="out"/>
        <c:minorTickMark val="out"/>
        <c:tickLblPos val="nextTo"/>
        <c:spPr>
          <a:noFill/>
          <a:ln w="12700">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crossAx val="1413631232"/>
        <c:crosses val="autoZero"/>
        <c:crossBetween val="between"/>
      </c:valAx>
      <c:spPr>
        <a:noFill/>
        <a:ln w="12700">
          <a:solidFill>
            <a:sysClr val="windowText" lastClr="000000"/>
          </a:solidFill>
        </a:ln>
        <a:effectLst/>
      </c:spPr>
    </c:plotArea>
    <c:legend>
      <c:legendPos val="t"/>
      <c:layout>
        <c:manualLayout>
          <c:xMode val="edge"/>
          <c:yMode val="edge"/>
          <c:x val="5.6204255518637669E-2"/>
          <c:y val="3.2677580908264219E-3"/>
          <c:w val="0.92651192408589167"/>
          <c:h val="0.10424359620394465"/>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Arial" panose="020B0604020202020204" pitchFamily="34" charset="0"/>
            </a:defRPr>
          </a:pPr>
          <a:endParaRPr lang="en-CH"/>
        </a:p>
      </c:txPr>
    </c:legend>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0.03297</cdr:x>
      <cdr:y>0</cdr:y>
    </cdr:from>
    <cdr:to>
      <cdr:x>0.09941</cdr:x>
      <cdr:y>0.65325</cdr:y>
    </cdr:to>
    <cdr:sp macro="" textlink="">
      <cdr:nvSpPr>
        <cdr:cNvPr id="2" name="TextBox 1">
          <a:extLst xmlns:a="http://schemas.openxmlformats.org/drawingml/2006/main">
            <a:ext uri="{FF2B5EF4-FFF2-40B4-BE49-F238E27FC236}">
              <a16:creationId xmlns:a16="http://schemas.microsoft.com/office/drawing/2014/main" id="{D20D8BD4-223E-CF41-9858-868E6A5E5644}"/>
            </a:ext>
          </a:extLst>
        </cdr:cNvPr>
        <cdr:cNvSpPr txBox="1"/>
      </cdr:nvSpPr>
      <cdr:spPr>
        <a:xfrm xmlns:a="http://schemas.openxmlformats.org/drawingml/2006/main">
          <a:off x="276921" y="0"/>
          <a:ext cx="558043" cy="160411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gn="r">
            <a:lnSpc>
              <a:spcPts val="1740"/>
            </a:lnSpc>
          </a:pPr>
          <a:r>
            <a:rPr lang="en-US" altLang="zh-CN" sz="1200" b="1" i="0" dirty="0">
              <a:latin typeface="Cambria" panose="02040503050406030204" pitchFamily="18" charset="0"/>
            </a:rPr>
            <a:t>40%</a:t>
          </a:r>
        </a:p>
        <a:p xmlns:a="http://schemas.openxmlformats.org/drawingml/2006/main">
          <a:pPr algn="r">
            <a:lnSpc>
              <a:spcPts val="1740"/>
            </a:lnSpc>
          </a:pPr>
          <a:r>
            <a:rPr lang="en-US" altLang="zh-CN" sz="1200" b="1" i="0" dirty="0">
              <a:latin typeface="Cambria" panose="02040503050406030204" pitchFamily="18" charset="0"/>
            </a:rPr>
            <a:t>35%</a:t>
          </a:r>
        </a:p>
        <a:p xmlns:a="http://schemas.openxmlformats.org/drawingml/2006/main">
          <a:pPr algn="r">
            <a:lnSpc>
              <a:spcPts val="1740"/>
            </a:lnSpc>
          </a:pPr>
          <a:r>
            <a:rPr lang="en-US" altLang="zh-CN" sz="1200" b="1" i="0" dirty="0">
              <a:latin typeface="Cambria" panose="02040503050406030204" pitchFamily="18" charset="0"/>
            </a:rPr>
            <a:t>30%</a:t>
          </a:r>
        </a:p>
        <a:p xmlns:a="http://schemas.openxmlformats.org/drawingml/2006/main">
          <a:pPr algn="r">
            <a:lnSpc>
              <a:spcPts val="1740"/>
            </a:lnSpc>
          </a:pPr>
          <a:r>
            <a:rPr lang="en-US" altLang="zh-CN" sz="1200" b="1" i="0" dirty="0">
              <a:latin typeface="Cambria" panose="02040503050406030204" pitchFamily="18" charset="0"/>
            </a:rPr>
            <a:t>25%</a:t>
          </a:r>
        </a:p>
        <a:p xmlns:a="http://schemas.openxmlformats.org/drawingml/2006/main">
          <a:pPr algn="r">
            <a:lnSpc>
              <a:spcPts val="1740"/>
            </a:lnSpc>
          </a:pPr>
          <a:r>
            <a:rPr lang="en-US" altLang="zh-CN" sz="1200" b="1" i="0" dirty="0">
              <a:latin typeface="Cambria" panose="02040503050406030204" pitchFamily="18" charset="0"/>
            </a:rPr>
            <a:t>20%</a:t>
          </a:r>
        </a:p>
        <a:p xmlns:a="http://schemas.openxmlformats.org/drawingml/2006/main">
          <a:pPr algn="r">
            <a:lnSpc>
              <a:spcPts val="1740"/>
            </a:lnSpc>
          </a:pPr>
          <a:r>
            <a:rPr lang="en-US" altLang="zh-CN" sz="1200" b="1" i="0" dirty="0">
              <a:latin typeface="Cambria" panose="02040503050406030204" pitchFamily="18" charset="0"/>
            </a:rPr>
            <a:t>15%</a:t>
          </a:r>
        </a:p>
        <a:p xmlns:a="http://schemas.openxmlformats.org/drawingml/2006/main">
          <a:pPr algn="r">
            <a:lnSpc>
              <a:spcPts val="1740"/>
            </a:lnSpc>
          </a:pPr>
          <a:r>
            <a:rPr lang="en-US" altLang="zh-CN" sz="1200" b="1" i="0" dirty="0">
              <a:latin typeface="Cambria" panose="02040503050406030204" pitchFamily="18" charset="0"/>
            </a:rPr>
            <a:t>10%</a:t>
          </a:r>
          <a:endParaRPr lang="en-US" sz="1200" b="1" i="0" dirty="0">
            <a:latin typeface="Cambria" panose="02040503050406030204" pitchFamily="18" charset="0"/>
          </a:endParaRPr>
        </a:p>
      </cdr:txBody>
    </cdr:sp>
  </cdr:relSizeAnchor>
  <cdr:relSizeAnchor xmlns:cdr="http://schemas.openxmlformats.org/drawingml/2006/chartDrawing">
    <cdr:from>
      <cdr:x>0.10666</cdr:x>
      <cdr:y>0.58959</cdr:y>
    </cdr:from>
    <cdr:to>
      <cdr:x>0.99339</cdr:x>
      <cdr:y>0.60821</cdr:y>
    </cdr:to>
    <cdr:sp macro="" textlink="">
      <cdr:nvSpPr>
        <cdr:cNvPr id="3" name="Rectangle 2">
          <a:extLst xmlns:a="http://schemas.openxmlformats.org/drawingml/2006/main">
            <a:ext uri="{FF2B5EF4-FFF2-40B4-BE49-F238E27FC236}">
              <a16:creationId xmlns:a16="http://schemas.microsoft.com/office/drawing/2014/main" id="{95B390BB-472C-D043-97AC-8BA7DC4A0433}"/>
            </a:ext>
          </a:extLst>
        </cdr:cNvPr>
        <cdr:cNvSpPr/>
      </cdr:nvSpPr>
      <cdr:spPr>
        <a:xfrm xmlns:a="http://schemas.openxmlformats.org/drawingml/2006/main">
          <a:off x="862525" y="1447798"/>
          <a:ext cx="7170616" cy="45719"/>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0.0384</cdr:x>
      <cdr:y>0.57965</cdr:y>
    </cdr:from>
    <cdr:to>
      <cdr:x>0.07525</cdr:x>
      <cdr:y>0.67712</cdr:y>
    </cdr:to>
    <cdr:sp macro="" textlink="">
      <cdr:nvSpPr>
        <cdr:cNvPr id="5" name="TextBox 4">
          <a:extLst xmlns:a="http://schemas.openxmlformats.org/drawingml/2006/main">
            <a:ext uri="{FF2B5EF4-FFF2-40B4-BE49-F238E27FC236}">
              <a16:creationId xmlns:a16="http://schemas.microsoft.com/office/drawing/2014/main" id="{A5975BDA-F726-AB45-B09B-903578B17B5E}"/>
            </a:ext>
          </a:extLst>
        </cdr:cNvPr>
        <cdr:cNvSpPr txBox="1"/>
      </cdr:nvSpPr>
      <cdr:spPr>
        <a:xfrm xmlns:a="http://schemas.openxmlformats.org/drawingml/2006/main" rot="5400000">
          <a:off x="339872" y="1394067"/>
          <a:ext cx="239347" cy="2979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CN" altLang="en-US" sz="900" b="1"/>
            <a:t>∼</a:t>
          </a:r>
          <a:r>
            <a:rPr lang="zh-CN" altLang="en-US" sz="1100"/>
            <a:t>～</a:t>
          </a:r>
          <a:endParaRPr lang="en-US" sz="1100"/>
        </a:p>
      </cdr:txBody>
    </cdr:sp>
  </cdr:relSizeAnchor>
  <cdr:relSizeAnchor xmlns:cdr="http://schemas.openxmlformats.org/drawingml/2006/chartDrawing">
    <cdr:from>
      <cdr:x>0.08975</cdr:x>
      <cdr:y>0.59357</cdr:y>
    </cdr:from>
    <cdr:to>
      <cdr:x>0.11029</cdr:x>
      <cdr:y>0.61219</cdr:y>
    </cdr:to>
    <cdr:sp macro="" textlink="">
      <cdr:nvSpPr>
        <cdr:cNvPr id="9" name="Rectangle 8">
          <a:extLst xmlns:a="http://schemas.openxmlformats.org/drawingml/2006/main">
            <a:ext uri="{FF2B5EF4-FFF2-40B4-BE49-F238E27FC236}">
              <a16:creationId xmlns:a16="http://schemas.microsoft.com/office/drawing/2014/main" id="{CDA097F7-62BD-6D40-9C91-89BD8D0D7083}"/>
            </a:ext>
          </a:extLst>
        </cdr:cNvPr>
        <cdr:cNvSpPr/>
      </cdr:nvSpPr>
      <cdr:spPr>
        <a:xfrm xmlns:a="http://schemas.openxmlformats.org/drawingml/2006/main">
          <a:off x="725755" y="1457568"/>
          <a:ext cx="166077" cy="45719"/>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0.09618</cdr:x>
      <cdr:y>0.51434</cdr:y>
    </cdr:from>
    <cdr:to>
      <cdr:x>0.15293</cdr:x>
      <cdr:y>0.70069</cdr:y>
    </cdr:to>
    <cdr:sp macro="" textlink="">
      <cdr:nvSpPr>
        <cdr:cNvPr id="8" name="TextBox 7">
          <a:extLst xmlns:a="http://schemas.openxmlformats.org/drawingml/2006/main">
            <a:ext uri="{FF2B5EF4-FFF2-40B4-BE49-F238E27FC236}">
              <a16:creationId xmlns:a16="http://schemas.microsoft.com/office/drawing/2014/main" id="{C7A0EBE4-5011-064F-B9CC-6D50AD8D0CF0}"/>
            </a:ext>
          </a:extLst>
        </cdr:cNvPr>
        <cdr:cNvSpPr txBox="1"/>
      </cdr:nvSpPr>
      <cdr:spPr>
        <a:xfrm xmlns:a="http://schemas.openxmlformats.org/drawingml/2006/main" rot="19500353">
          <a:off x="777751" y="1263001"/>
          <a:ext cx="458901" cy="4575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100"/>
            <a:t>=</a:t>
          </a:r>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0.8622</cdr:x>
      <cdr:y>0.1807</cdr:y>
    </cdr:from>
    <cdr:to>
      <cdr:x>0.99025</cdr:x>
      <cdr:y>0.89407</cdr:y>
    </cdr:to>
    <cdr:sp macro="" textlink="">
      <cdr:nvSpPr>
        <cdr:cNvPr id="2" name="Rectangle 1">
          <a:extLst xmlns:a="http://schemas.openxmlformats.org/drawingml/2006/main">
            <a:ext uri="{FF2B5EF4-FFF2-40B4-BE49-F238E27FC236}">
              <a16:creationId xmlns:a16="http://schemas.microsoft.com/office/drawing/2014/main" id="{140FCBD4-FAF2-E6A5-247B-26D9E014D546}"/>
            </a:ext>
          </a:extLst>
        </cdr:cNvPr>
        <cdr:cNvSpPr/>
      </cdr:nvSpPr>
      <cdr:spPr>
        <a:xfrm xmlns:a="http://schemas.openxmlformats.org/drawingml/2006/main">
          <a:off x="7304783" y="464223"/>
          <a:ext cx="1084873" cy="1832663"/>
        </a:xfrm>
        <a:prstGeom xmlns:a="http://schemas.openxmlformats.org/drawingml/2006/main" prst="rect">
          <a:avLst/>
        </a:prstGeom>
        <a:solidFill xmlns:a="http://schemas.openxmlformats.org/drawingml/2006/main">
          <a:schemeClr val="bg1">
            <a:lumMod val="65000"/>
            <a:alpha val="24845"/>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CH"/>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DC2548C-083D-1A44-B173-462BCE0DAE22}" type="datetimeFigureOut">
              <a:rPr lang="en-CH" smtClean="0"/>
              <a:t>20.06.23</a:t>
            </a:fld>
            <a:endParaRPr lang="en-CH"/>
          </a:p>
        </p:txBody>
      </p:sp>
      <p:sp>
        <p:nvSpPr>
          <p:cNvPr id="4" name="Slide Image Placehold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en-CH"/>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CH"/>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714CD17F-0F15-5E48-BA18-9F5D77191862}" type="slidenum">
              <a:rPr lang="en-CH" smtClean="0"/>
              <a:t>‹#›</a:t>
            </a:fld>
            <a:endParaRPr lang="en-CH"/>
          </a:p>
        </p:txBody>
      </p:sp>
    </p:spTree>
    <p:extLst>
      <p:ext uri="{BB962C8B-B14F-4D97-AF65-F5344CB8AC3E}">
        <p14:creationId xmlns:p14="http://schemas.microsoft.com/office/powerpoint/2010/main" val="213434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1</a:t>
            </a:fld>
            <a:endParaRPr lang="en-CH"/>
          </a:p>
        </p:txBody>
      </p:sp>
    </p:spTree>
    <p:extLst>
      <p:ext uri="{BB962C8B-B14F-4D97-AF65-F5344CB8AC3E}">
        <p14:creationId xmlns:p14="http://schemas.microsoft.com/office/powerpoint/2010/main" val="4294530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14</a:t>
            </a:fld>
            <a:endParaRPr lang="en-CH"/>
          </a:p>
        </p:txBody>
      </p:sp>
    </p:spTree>
    <p:extLst>
      <p:ext uri="{BB962C8B-B14F-4D97-AF65-F5344CB8AC3E}">
        <p14:creationId xmlns:p14="http://schemas.microsoft.com/office/powerpoint/2010/main" val="362413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CD17F-0F15-5E48-BA18-9F5D77191862}" type="slidenum">
              <a:rPr kumimoji="0" lang="en-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6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16</a:t>
            </a:fld>
            <a:endParaRPr lang="en-CH"/>
          </a:p>
        </p:txBody>
      </p:sp>
    </p:spTree>
    <p:extLst>
      <p:ext uri="{BB962C8B-B14F-4D97-AF65-F5344CB8AC3E}">
        <p14:creationId xmlns:p14="http://schemas.microsoft.com/office/powerpoint/2010/main" val="2434806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17</a:t>
            </a:fld>
            <a:endParaRPr lang="en-CH"/>
          </a:p>
        </p:txBody>
      </p:sp>
    </p:spTree>
    <p:extLst>
      <p:ext uri="{BB962C8B-B14F-4D97-AF65-F5344CB8AC3E}">
        <p14:creationId xmlns:p14="http://schemas.microsoft.com/office/powerpoint/2010/main" val="275696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18</a:t>
            </a:fld>
            <a:endParaRPr lang="en-CH"/>
          </a:p>
        </p:txBody>
      </p:sp>
    </p:spTree>
    <p:extLst>
      <p:ext uri="{BB962C8B-B14F-4D97-AF65-F5344CB8AC3E}">
        <p14:creationId xmlns:p14="http://schemas.microsoft.com/office/powerpoint/2010/main" val="1850825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at another request whose target flash node is F9.</a:t>
            </a:r>
          </a:p>
          <a:p>
            <a:r>
              <a:rPr lang="en-US" dirty="0"/>
              <a:t>[click] in a shared bus SSD architecture, this request would face path conflict due to ongoing transfer of the previous request in the same channel. In Venice's interconnection network, the target flash node can be reached using a different path. </a:t>
            </a:r>
          </a:p>
          <a:p>
            <a:r>
              <a:rPr lang="en-US" dirty="0"/>
              <a:t>[click] Flash controller FC2 initiates the path reservation process by sending the scout packet</a:t>
            </a:r>
          </a:p>
          <a:p>
            <a:r>
              <a:rPr lang="en-US" dirty="0"/>
              <a:t>[click] the router of each flash node updates its router reservation table as the scout packet traverses the network</a:t>
            </a:r>
          </a:p>
          <a:p>
            <a:r>
              <a:rPr lang="en-US" dirty="0"/>
              <a:t>[click] a path is reserved for the second request now. </a:t>
            </a:r>
          </a:p>
        </p:txBody>
      </p:sp>
      <p:sp>
        <p:nvSpPr>
          <p:cNvPr id="4" name="Slide Number Placeholder 3"/>
          <p:cNvSpPr>
            <a:spLocks noGrp="1"/>
          </p:cNvSpPr>
          <p:nvPr>
            <p:ph type="sldNum" sz="quarter" idx="5"/>
          </p:nvPr>
        </p:nvSpPr>
        <p:spPr/>
        <p:txBody>
          <a:bodyPr/>
          <a:lstStyle/>
          <a:p>
            <a:fld id="{714CD17F-0F15-5E48-BA18-9F5D77191862}" type="slidenum">
              <a:rPr lang="en-CH" smtClean="0"/>
              <a:t>19</a:t>
            </a:fld>
            <a:endParaRPr lang="en-CH"/>
          </a:p>
        </p:txBody>
      </p:sp>
    </p:spTree>
    <p:extLst>
      <p:ext uri="{BB962C8B-B14F-4D97-AF65-F5344CB8AC3E}">
        <p14:creationId xmlns:p14="http://schemas.microsoft.com/office/powerpoint/2010/main" val="299715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20</a:t>
            </a:fld>
            <a:endParaRPr lang="en-CH"/>
          </a:p>
        </p:txBody>
      </p:sp>
    </p:spTree>
    <p:extLst>
      <p:ext uri="{BB962C8B-B14F-4D97-AF65-F5344CB8AC3E}">
        <p14:creationId xmlns:p14="http://schemas.microsoft.com/office/powerpoint/2010/main" val="2273721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21</a:t>
            </a:fld>
            <a:endParaRPr lang="en-CH"/>
          </a:p>
        </p:txBody>
      </p:sp>
    </p:spTree>
    <p:extLst>
      <p:ext uri="{BB962C8B-B14F-4D97-AF65-F5344CB8AC3E}">
        <p14:creationId xmlns:p14="http://schemas.microsoft.com/office/powerpoint/2010/main" val="1593794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22</a:t>
            </a:fld>
            <a:endParaRPr lang="en-CH"/>
          </a:p>
        </p:txBody>
      </p:sp>
    </p:spTree>
    <p:extLst>
      <p:ext uri="{BB962C8B-B14F-4D97-AF65-F5344CB8AC3E}">
        <p14:creationId xmlns:p14="http://schemas.microsoft.com/office/powerpoint/2010/main" val="423522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23</a:t>
            </a:fld>
            <a:endParaRPr lang="en-CH"/>
          </a:p>
        </p:txBody>
      </p:sp>
    </p:spTree>
    <p:extLst>
      <p:ext uri="{BB962C8B-B14F-4D97-AF65-F5344CB8AC3E}">
        <p14:creationId xmlns:p14="http://schemas.microsoft.com/office/powerpoint/2010/main" val="37887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2</a:t>
            </a:fld>
            <a:endParaRPr lang="en-CH"/>
          </a:p>
        </p:txBody>
      </p:sp>
    </p:spTree>
    <p:extLst>
      <p:ext uri="{BB962C8B-B14F-4D97-AF65-F5344CB8AC3E}">
        <p14:creationId xmlns:p14="http://schemas.microsoft.com/office/powerpoint/2010/main" val="1287545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24</a:t>
            </a:fld>
            <a:endParaRPr lang="en-CH"/>
          </a:p>
        </p:txBody>
      </p:sp>
    </p:spTree>
    <p:extLst>
      <p:ext uri="{BB962C8B-B14F-4D97-AF65-F5344CB8AC3E}">
        <p14:creationId xmlns:p14="http://schemas.microsoft.com/office/powerpoint/2010/main" val="1881139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25</a:t>
            </a:fld>
            <a:endParaRPr lang="en-CH"/>
          </a:p>
        </p:txBody>
      </p:sp>
    </p:spTree>
    <p:extLst>
      <p:ext uri="{BB962C8B-B14F-4D97-AF65-F5344CB8AC3E}">
        <p14:creationId xmlns:p14="http://schemas.microsoft.com/office/powerpoint/2010/main" val="2806901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26</a:t>
            </a:fld>
            <a:endParaRPr lang="en-CH"/>
          </a:p>
        </p:txBody>
      </p:sp>
    </p:spTree>
    <p:extLst>
      <p:ext uri="{BB962C8B-B14F-4D97-AF65-F5344CB8AC3E}">
        <p14:creationId xmlns:p14="http://schemas.microsoft.com/office/powerpoint/2010/main" val="2397258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27</a:t>
            </a:fld>
            <a:endParaRPr lang="en-CH"/>
          </a:p>
        </p:txBody>
      </p:sp>
    </p:spTree>
    <p:extLst>
      <p:ext uri="{BB962C8B-B14F-4D97-AF65-F5344CB8AC3E}">
        <p14:creationId xmlns:p14="http://schemas.microsoft.com/office/powerpoint/2010/main" val="3198007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29</a:t>
            </a:fld>
            <a:endParaRPr lang="en-CH"/>
          </a:p>
        </p:txBody>
      </p:sp>
    </p:spTree>
    <p:extLst>
      <p:ext uri="{BB962C8B-B14F-4D97-AF65-F5344CB8AC3E}">
        <p14:creationId xmlns:p14="http://schemas.microsoft.com/office/powerpoint/2010/main" val="2055805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30</a:t>
            </a:fld>
            <a:endParaRPr lang="en-CH"/>
          </a:p>
        </p:txBody>
      </p:sp>
    </p:spTree>
    <p:extLst>
      <p:ext uri="{BB962C8B-B14F-4D97-AF65-F5344CB8AC3E}">
        <p14:creationId xmlns:p14="http://schemas.microsoft.com/office/powerpoint/2010/main" val="699208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31</a:t>
            </a:fld>
            <a:endParaRPr lang="en-CH"/>
          </a:p>
        </p:txBody>
      </p:sp>
    </p:spTree>
    <p:extLst>
      <p:ext uri="{BB962C8B-B14F-4D97-AF65-F5344CB8AC3E}">
        <p14:creationId xmlns:p14="http://schemas.microsoft.com/office/powerpoint/2010/main" val="3366986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32</a:t>
            </a:fld>
            <a:endParaRPr lang="en-CH"/>
          </a:p>
        </p:txBody>
      </p:sp>
    </p:spTree>
    <p:extLst>
      <p:ext uri="{BB962C8B-B14F-4D97-AF65-F5344CB8AC3E}">
        <p14:creationId xmlns:p14="http://schemas.microsoft.com/office/powerpoint/2010/main" val="671488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33</a:t>
            </a:fld>
            <a:endParaRPr lang="en-CH"/>
          </a:p>
        </p:txBody>
      </p:sp>
    </p:spTree>
    <p:extLst>
      <p:ext uri="{BB962C8B-B14F-4D97-AF65-F5344CB8AC3E}">
        <p14:creationId xmlns:p14="http://schemas.microsoft.com/office/powerpoint/2010/main" val="75525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34</a:t>
            </a:fld>
            <a:endParaRPr lang="en-CH"/>
          </a:p>
        </p:txBody>
      </p:sp>
    </p:spTree>
    <p:extLst>
      <p:ext uri="{BB962C8B-B14F-4D97-AF65-F5344CB8AC3E}">
        <p14:creationId xmlns:p14="http://schemas.microsoft.com/office/powerpoint/2010/main" val="3743043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3</a:t>
            </a:fld>
            <a:endParaRPr lang="en-CH"/>
          </a:p>
        </p:txBody>
      </p:sp>
    </p:spTree>
    <p:extLst>
      <p:ext uri="{BB962C8B-B14F-4D97-AF65-F5344CB8AC3E}">
        <p14:creationId xmlns:p14="http://schemas.microsoft.com/office/powerpoint/2010/main" val="21805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49</a:t>
            </a:fld>
            <a:endParaRPr lang="en-CH"/>
          </a:p>
        </p:txBody>
      </p:sp>
    </p:spTree>
    <p:extLst>
      <p:ext uri="{BB962C8B-B14F-4D97-AF65-F5344CB8AC3E}">
        <p14:creationId xmlns:p14="http://schemas.microsoft.com/office/powerpoint/2010/main" val="1416281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50</a:t>
            </a:fld>
            <a:endParaRPr lang="en-CH"/>
          </a:p>
        </p:txBody>
      </p:sp>
    </p:spTree>
    <p:extLst>
      <p:ext uri="{BB962C8B-B14F-4D97-AF65-F5344CB8AC3E}">
        <p14:creationId xmlns:p14="http://schemas.microsoft.com/office/powerpoint/2010/main" val="528377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CD17F-0F15-5E48-BA18-9F5D77191862}" type="slidenum">
              <a:rPr kumimoji="0" lang="en-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2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4CD17F-0F15-5E48-BA18-9F5D77191862}" type="slidenum">
              <a:rPr kumimoji="0" lang="en-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40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14CD17F-0F15-5E48-BA18-9F5D77191862}" type="slidenum">
              <a:rPr lang="en-CH" smtClean="0"/>
              <a:t>6</a:t>
            </a:fld>
            <a:endParaRPr lang="en-CH"/>
          </a:p>
        </p:txBody>
      </p:sp>
    </p:spTree>
    <p:extLst>
      <p:ext uri="{BB962C8B-B14F-4D97-AF65-F5344CB8AC3E}">
        <p14:creationId xmlns:p14="http://schemas.microsoft.com/office/powerpoint/2010/main" val="11382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11</a:t>
            </a:fld>
            <a:endParaRPr lang="en-CH"/>
          </a:p>
        </p:txBody>
      </p:sp>
    </p:spTree>
    <p:extLst>
      <p:ext uri="{BB962C8B-B14F-4D97-AF65-F5344CB8AC3E}">
        <p14:creationId xmlns:p14="http://schemas.microsoft.com/office/powerpoint/2010/main" val="121640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AB11-ED51-4041-ABF3-98774B656127}" type="slidenum">
              <a:rPr lang="en-CH" smtClean="0"/>
              <a:t>12</a:t>
            </a:fld>
            <a:endParaRPr lang="en-CH"/>
          </a:p>
        </p:txBody>
      </p:sp>
    </p:spTree>
    <p:extLst>
      <p:ext uri="{BB962C8B-B14F-4D97-AF65-F5344CB8AC3E}">
        <p14:creationId xmlns:p14="http://schemas.microsoft.com/office/powerpoint/2010/main" val="548170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CD17F-0F15-5E48-BA18-9F5D77191862}" type="slidenum">
              <a:rPr lang="en-CH" smtClean="0"/>
              <a:t>13</a:t>
            </a:fld>
            <a:endParaRPr lang="en-CH"/>
          </a:p>
        </p:txBody>
      </p:sp>
    </p:spTree>
    <p:extLst>
      <p:ext uri="{BB962C8B-B14F-4D97-AF65-F5344CB8AC3E}">
        <p14:creationId xmlns:p14="http://schemas.microsoft.com/office/powerpoint/2010/main" val="167223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4161898"/>
            <a:ext cx="6858000" cy="2247530"/>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FADCC721-CFFA-834F-93BB-5E37922D466D}"/>
              </a:ext>
            </a:extLst>
          </p:cNvPr>
          <p:cNvSpPr/>
          <p:nvPr userDrawn="1"/>
        </p:nvSpPr>
        <p:spPr>
          <a:xfrm>
            <a:off x="0" y="0"/>
            <a:ext cx="9144000" cy="35685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2" name="Title 1"/>
          <p:cNvSpPr>
            <a:spLocks noGrp="1"/>
          </p:cNvSpPr>
          <p:nvPr>
            <p:ph type="ctrTitle"/>
          </p:nvPr>
        </p:nvSpPr>
        <p:spPr>
          <a:xfrm>
            <a:off x="685800" y="545676"/>
            <a:ext cx="7772400" cy="2387600"/>
          </a:xfrm>
          <a:prstGeom prst="rect">
            <a:avLst/>
          </a:prstGeom>
        </p:spPr>
        <p:txBody>
          <a:bodyPr lIns="0" tIns="0" rIns="0" bIns="0" anchor="ctr">
            <a:normAutofit/>
          </a:bodyPr>
          <a:lstStyle>
            <a:lvl1pPr algn="ctr">
              <a:defRPr sz="4800" b="1"/>
            </a:lvl1pPr>
          </a:lstStyle>
          <a:p>
            <a:r>
              <a:rPr lang="en-GB" dirty="0"/>
              <a:t>Click to edit Master title style</a:t>
            </a:r>
            <a:endParaRPr lang="en-US" dirty="0"/>
          </a:p>
        </p:txBody>
      </p:sp>
    </p:spTree>
    <p:extLst>
      <p:ext uri="{BB962C8B-B14F-4D97-AF65-F5344CB8AC3E}">
        <p14:creationId xmlns:p14="http://schemas.microsoft.com/office/powerpoint/2010/main" val="126245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3BC99-9D20-694A-9137-4C095CCA98C3}"/>
              </a:ext>
            </a:extLst>
          </p:cNvPr>
          <p:cNvSpPr/>
          <p:nvPr userDrawn="1"/>
        </p:nvSpPr>
        <p:spPr>
          <a:xfrm>
            <a:off x="0" y="0"/>
            <a:ext cx="9144000" cy="81008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0" y="0"/>
            <a:ext cx="9144000" cy="810085"/>
          </a:xfrm>
          <a:prstGeom prst="rect">
            <a:avLst/>
          </a:prstGeom>
        </p:spPr>
        <p:txBody>
          <a:bodyPr/>
          <a:lstStyle>
            <a:lvl1pPr>
              <a:defRPr b="1">
                <a:solidFill>
                  <a:schemeClr val="bg1"/>
                </a:solidFill>
                <a:latin typeface="Cambria" panose="02040503050406030204" pitchFamily="18" charset="0"/>
              </a:defRPr>
            </a:lvl1pPr>
          </a:lstStyle>
          <a:p>
            <a:r>
              <a:rPr lang="en-GB" dirty="0"/>
              <a:t>Click to edit Master title style</a:t>
            </a:r>
            <a:endParaRPr lang="en-US" dirty="0"/>
          </a:p>
        </p:txBody>
      </p:sp>
      <p:sp>
        <p:nvSpPr>
          <p:cNvPr id="3" name="Content Placeholder 2"/>
          <p:cNvSpPr>
            <a:spLocks noGrp="1"/>
          </p:cNvSpPr>
          <p:nvPr>
            <p:ph idx="1"/>
          </p:nvPr>
        </p:nvSpPr>
        <p:spPr>
          <a:xfrm>
            <a:off x="149703" y="972065"/>
            <a:ext cx="8844594" cy="5384286"/>
          </a:xfrm>
        </p:spPr>
        <p:txBody>
          <a:bodyPr/>
          <a:lstStyle>
            <a:lvl1pPr>
              <a:defRPr b="1">
                <a:solidFill>
                  <a:schemeClr val="tx1"/>
                </a:solidFill>
                <a:latin typeface="Cambria" panose="02040503050406030204" pitchFamily="18" charset="0"/>
              </a:defRPr>
            </a:lvl1pPr>
            <a:lvl2pPr>
              <a:defRPr b="1">
                <a:solidFill>
                  <a:schemeClr val="tx1"/>
                </a:solidFill>
                <a:latin typeface="Cambria" panose="02040503050406030204" pitchFamily="18" charset="0"/>
              </a:defRPr>
            </a:lvl2pPr>
            <a:lvl3pPr>
              <a:defRPr b="1">
                <a:solidFill>
                  <a:schemeClr val="tx1"/>
                </a:solidFill>
                <a:latin typeface="Cambria" panose="02040503050406030204" pitchFamily="18" charset="0"/>
              </a:defRPr>
            </a:lvl3pPr>
            <a:lvl4pPr>
              <a:defRPr b="1">
                <a:solidFill>
                  <a:schemeClr val="tx1"/>
                </a:solidFill>
                <a:latin typeface="Cambria" panose="02040503050406030204" pitchFamily="18" charset="0"/>
              </a:defRPr>
            </a:lvl4pPr>
            <a:lvl5pPr>
              <a:defRPr b="1">
                <a:solidFill>
                  <a:schemeClr val="tx1"/>
                </a:solidFill>
                <a:latin typeface="Cambria" panose="02040503050406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descr="safari.png">
            <a:extLst>
              <a:ext uri="{FF2B5EF4-FFF2-40B4-BE49-F238E27FC236}">
                <a16:creationId xmlns:a16="http://schemas.microsoft.com/office/drawing/2014/main" id="{E1712E48-B344-D452-670C-C521695A3FBF}"/>
              </a:ext>
            </a:extLst>
          </p:cNvPr>
          <p:cNvPicPr>
            <a:picLocks noChangeAspect="1"/>
          </p:cNvPicPr>
          <p:nvPr userDrawn="1"/>
        </p:nvPicPr>
        <p:blipFill>
          <a:blip r:embed="rId2" cstate="print"/>
          <a:stretch>
            <a:fillRect/>
          </a:stretch>
        </p:blipFill>
        <p:spPr>
          <a:xfrm>
            <a:off x="75260" y="6545478"/>
            <a:ext cx="1080120" cy="312522"/>
          </a:xfrm>
          <a:prstGeom prst="rect">
            <a:avLst/>
          </a:prstGeom>
        </p:spPr>
      </p:pic>
    </p:spTree>
    <p:extLst>
      <p:ext uri="{BB962C8B-B14F-4D97-AF65-F5344CB8AC3E}">
        <p14:creationId xmlns:p14="http://schemas.microsoft.com/office/powerpoint/2010/main" val="1749798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9703" y="995823"/>
            <a:ext cx="8844594" cy="536052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p:cNvSpPr>
            <a:spLocks noGrp="1"/>
          </p:cNvSpPr>
          <p:nvPr>
            <p:ph type="title"/>
          </p:nvPr>
        </p:nvSpPr>
        <p:spPr>
          <a:xfrm>
            <a:off x="0" y="0"/>
            <a:ext cx="9144000" cy="810085"/>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514587867"/>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defTabSz="914400" rtl="0" eaLnBrk="1" latinLnBrk="0" hangingPunct="1">
        <a:lnSpc>
          <a:spcPct val="90000"/>
        </a:lnSpc>
        <a:spcBef>
          <a:spcPct val="0"/>
        </a:spcBef>
        <a:buNone/>
        <a:defRPr sz="3600" b="1" kern="1200">
          <a:solidFill>
            <a:schemeClr val="bg1"/>
          </a:solidFill>
          <a:latin typeface="Cambria" panose="02040503050406030204" pitchFamily="18" charset="0"/>
          <a:ea typeface="APPLE LIGOTHIC MEDIUM" pitchFamily="2"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arxiv.org/abs/2305.07768"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hyperlink" Target="https://arxiv.org/abs/2305.07768"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7" Type="http://schemas.openxmlformats.org/officeDocument/2006/relationships/slide" Target="slide48.xml"/><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46.xml"/><Relationship Id="rId4" Type="http://schemas.openxmlformats.org/officeDocument/2006/relationships/slide" Target="slide44.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5.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svg"/></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35.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35.xml"/></Relationships>
</file>

<file path=ppt/slides/_rels/slide4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5E5E-5978-894A-B70D-61EE131AD8CA}"/>
              </a:ext>
            </a:extLst>
          </p:cNvPr>
          <p:cNvSpPr>
            <a:spLocks noGrp="1"/>
          </p:cNvSpPr>
          <p:nvPr>
            <p:ph type="ctrTitle"/>
          </p:nvPr>
        </p:nvSpPr>
        <p:spPr>
          <a:xfrm>
            <a:off x="0" y="-1"/>
            <a:ext cx="9144000" cy="3548547"/>
          </a:xfrm>
        </p:spPr>
        <p:txBody>
          <a:bodyPr>
            <a:normAutofit/>
          </a:bodyPr>
          <a:lstStyle/>
          <a:p>
            <a:pPr>
              <a:spcAft>
                <a:spcPts val="1200"/>
              </a:spcAft>
            </a:pPr>
            <a:r>
              <a:rPr lang="en-US" sz="8800" dirty="0"/>
              <a:t>Venice</a:t>
            </a:r>
            <a:r>
              <a:rPr lang="en-US" dirty="0"/>
              <a:t> </a:t>
            </a:r>
            <a:br>
              <a:rPr lang="en-US" sz="3600" dirty="0"/>
            </a:br>
            <a:r>
              <a:rPr lang="en-US" sz="4000" b="0" dirty="0"/>
              <a:t>Improving Solid-State Drive Parallelism</a:t>
            </a:r>
            <a:br>
              <a:rPr lang="en-US" sz="4000" b="0" dirty="0"/>
            </a:br>
            <a:r>
              <a:rPr lang="en-US" sz="4000" b="0" dirty="0"/>
              <a:t>at Low Cost via Conflict-Free Accesses</a:t>
            </a:r>
            <a:endParaRPr lang="en-CH" sz="3600" b="0" dirty="0"/>
          </a:p>
        </p:txBody>
      </p:sp>
      <p:sp>
        <p:nvSpPr>
          <p:cNvPr id="3" name="Subtitle 2">
            <a:extLst>
              <a:ext uri="{FF2B5EF4-FFF2-40B4-BE49-F238E27FC236}">
                <a16:creationId xmlns:a16="http://schemas.microsoft.com/office/drawing/2014/main" id="{5644D60D-2DF1-7940-9BD1-BA77210487C4}"/>
              </a:ext>
            </a:extLst>
          </p:cNvPr>
          <p:cNvSpPr>
            <a:spLocks noGrp="1"/>
          </p:cNvSpPr>
          <p:nvPr>
            <p:ph type="subTitle" idx="1"/>
          </p:nvPr>
        </p:nvSpPr>
        <p:spPr>
          <a:xfrm>
            <a:off x="-43514" y="3612995"/>
            <a:ext cx="9127998" cy="3111190"/>
          </a:xfrm>
        </p:spPr>
        <p:txBody>
          <a:bodyPr>
            <a:normAutofit/>
          </a:bodyPr>
          <a:lstStyle/>
          <a:p>
            <a:endParaRPr lang="en-US" sz="2200"/>
          </a:p>
          <a:p>
            <a:endParaRPr lang="en-US" sz="2800" b="1"/>
          </a:p>
          <a:p>
            <a:endParaRPr lang="en-US" sz="2800" b="1" dirty="0"/>
          </a:p>
        </p:txBody>
      </p:sp>
      <p:pic>
        <p:nvPicPr>
          <p:cNvPr id="12" name="Graphic 11">
            <a:extLst>
              <a:ext uri="{FF2B5EF4-FFF2-40B4-BE49-F238E27FC236}">
                <a16:creationId xmlns:a16="http://schemas.microsoft.com/office/drawing/2014/main" id="{E3BEB771-D568-AFAD-1640-31F1C24A44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1604" y="5600105"/>
            <a:ext cx="1123420" cy="1123420"/>
          </a:xfrm>
          <a:prstGeom prst="rect">
            <a:avLst/>
          </a:prstGeom>
        </p:spPr>
      </p:pic>
      <p:pic>
        <p:nvPicPr>
          <p:cNvPr id="1026" name="Picture 2">
            <a:extLst>
              <a:ext uri="{FF2B5EF4-FFF2-40B4-BE49-F238E27FC236}">
                <a16:creationId xmlns:a16="http://schemas.microsoft.com/office/drawing/2014/main" id="{BA44C315-8CAB-6D6E-7447-5013136D7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148" y="5878402"/>
            <a:ext cx="2801727" cy="46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75AF8E-E675-5100-E64F-413C27BF8FD8}"/>
              </a:ext>
            </a:extLst>
          </p:cNvPr>
          <p:cNvSpPr txBox="1"/>
          <p:nvPr/>
        </p:nvSpPr>
        <p:spPr>
          <a:xfrm>
            <a:off x="59516" y="3635154"/>
            <a:ext cx="9024967" cy="1925363"/>
          </a:xfrm>
          <a:prstGeom prst="rect">
            <a:avLst/>
          </a:prstGeom>
          <a:noFill/>
        </p:spPr>
        <p:txBody>
          <a:bodyPr wrap="square" rtlCol="0" anchor="ctr">
            <a:noAutofit/>
          </a:bodyPr>
          <a:lstStyle/>
          <a:p>
            <a:pPr algn="ctr"/>
            <a:r>
              <a:rPr lang="en-US" sz="2400" b="1" dirty="0">
                <a:latin typeface="Cambria" panose="02040503050406030204" pitchFamily="18" charset="0"/>
              </a:rPr>
              <a:t>Rakesh Nadig*</a:t>
            </a:r>
            <a:r>
              <a:rPr lang="en-US" sz="2400" dirty="0">
                <a:latin typeface="Cambria" panose="02040503050406030204" pitchFamily="18" charset="0"/>
              </a:rPr>
              <a:t>, Mohammad Sadrosadati*, Haiyu Mao, </a:t>
            </a:r>
            <a:br>
              <a:rPr lang="en-US" sz="2400" dirty="0">
                <a:latin typeface="Cambria" panose="02040503050406030204" pitchFamily="18" charset="0"/>
              </a:rPr>
            </a:br>
            <a:r>
              <a:rPr lang="en-US" sz="2400" dirty="0">
                <a:latin typeface="Cambria" panose="02040503050406030204" pitchFamily="18" charset="0"/>
              </a:rPr>
              <a:t>Nika Mansouri Ghiasi, Arash Tavakkol, Jisung Park, </a:t>
            </a:r>
            <a:br>
              <a:rPr lang="en-US" sz="2400" dirty="0">
                <a:latin typeface="Cambria" panose="02040503050406030204" pitchFamily="18" charset="0"/>
              </a:rPr>
            </a:br>
            <a:r>
              <a:rPr lang="en-US" sz="2400" dirty="0">
                <a:latin typeface="Cambria" panose="02040503050406030204" pitchFamily="18" charset="0"/>
              </a:rPr>
              <a:t>Hamid Sarbazi-Azad, Juan Gómez Luna, and Onur Mutlu</a:t>
            </a:r>
            <a:endParaRPr lang="en-IN" sz="24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F28CF7E-11CA-57DE-94D2-5AE9EE53D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121" y="5597032"/>
            <a:ext cx="1154751" cy="1127153"/>
          </a:xfrm>
          <a:prstGeom prst="rect">
            <a:avLst/>
          </a:prstGeom>
        </p:spPr>
      </p:pic>
      <p:pic>
        <p:nvPicPr>
          <p:cNvPr id="6" name="Picture 5">
            <a:extLst>
              <a:ext uri="{FF2B5EF4-FFF2-40B4-BE49-F238E27FC236}">
                <a16:creationId xmlns:a16="http://schemas.microsoft.com/office/drawing/2014/main" id="{AED12C80-58C9-4D23-61F6-6ED18A0F4DF7}"/>
              </a:ext>
            </a:extLst>
          </p:cNvPr>
          <p:cNvPicPr>
            <a:picLocks noChangeAspect="1"/>
          </p:cNvPicPr>
          <p:nvPr/>
        </p:nvPicPr>
        <p:blipFill>
          <a:blip r:embed="rId7"/>
          <a:stretch>
            <a:fillRect/>
          </a:stretch>
        </p:blipFill>
        <p:spPr>
          <a:xfrm>
            <a:off x="314128" y="5848712"/>
            <a:ext cx="1992923" cy="788865"/>
          </a:xfrm>
          <a:prstGeom prst="rect">
            <a:avLst/>
          </a:prstGeom>
        </p:spPr>
      </p:pic>
    </p:spTree>
    <p:extLst>
      <p:ext uri="{BB962C8B-B14F-4D97-AF65-F5344CB8AC3E}">
        <p14:creationId xmlns:p14="http://schemas.microsoft.com/office/powerpoint/2010/main" val="3043803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CB14-6B58-9432-4E64-7094A79A3C3E}"/>
              </a:ext>
            </a:extLst>
          </p:cNvPr>
          <p:cNvSpPr>
            <a:spLocks noGrp="1"/>
          </p:cNvSpPr>
          <p:nvPr>
            <p:ph type="title"/>
          </p:nvPr>
        </p:nvSpPr>
        <p:spPr/>
        <p:txBody>
          <a:bodyPr/>
          <a:lstStyle/>
          <a:p>
            <a:r>
              <a:rPr lang="en-CH" dirty="0"/>
              <a:t>Prior Approaches</a:t>
            </a:r>
          </a:p>
        </p:txBody>
      </p:sp>
      <p:grpSp>
        <p:nvGrpSpPr>
          <p:cNvPr id="475" name="Group 474">
            <a:extLst>
              <a:ext uri="{FF2B5EF4-FFF2-40B4-BE49-F238E27FC236}">
                <a16:creationId xmlns:a16="http://schemas.microsoft.com/office/drawing/2014/main" id="{E983D4B6-9062-3C17-850A-37191DCC3BCB}"/>
              </a:ext>
            </a:extLst>
          </p:cNvPr>
          <p:cNvGrpSpPr/>
          <p:nvPr/>
        </p:nvGrpSpPr>
        <p:grpSpPr>
          <a:xfrm>
            <a:off x="609735" y="1155478"/>
            <a:ext cx="3837472" cy="2421203"/>
            <a:chOff x="609735" y="1212122"/>
            <a:chExt cx="3837472" cy="2421203"/>
          </a:xfrm>
        </p:grpSpPr>
        <p:sp>
          <p:nvSpPr>
            <p:cNvPr id="59" name="Rectangle 58">
              <a:extLst>
                <a:ext uri="{FF2B5EF4-FFF2-40B4-BE49-F238E27FC236}">
                  <a16:creationId xmlns:a16="http://schemas.microsoft.com/office/drawing/2014/main" id="{AB95982C-FEB1-3977-7E59-1BBCA35DCE67}"/>
                </a:ext>
              </a:extLst>
            </p:cNvPr>
            <p:cNvSpPr/>
            <p:nvPr/>
          </p:nvSpPr>
          <p:spPr>
            <a:xfrm>
              <a:off x="1650946" y="1212122"/>
              <a:ext cx="2034733" cy="306302"/>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Shared</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DDFD8E8-7B37-491C-D12C-2F4C1F9457D9}"/>
                </a:ext>
              </a:extLst>
            </p:cNvPr>
            <p:cNvGrpSpPr/>
            <p:nvPr/>
          </p:nvGrpSpPr>
          <p:grpSpPr>
            <a:xfrm>
              <a:off x="609735" y="1382053"/>
              <a:ext cx="3837472" cy="2251272"/>
              <a:chOff x="609735" y="1382053"/>
              <a:chExt cx="3837472" cy="2251272"/>
            </a:xfrm>
          </p:grpSpPr>
          <p:grpSp>
            <p:nvGrpSpPr>
              <p:cNvPr id="4" name="Group 3">
                <a:extLst>
                  <a:ext uri="{FF2B5EF4-FFF2-40B4-BE49-F238E27FC236}">
                    <a16:creationId xmlns:a16="http://schemas.microsoft.com/office/drawing/2014/main" id="{4C3404D2-195B-8C83-D570-711DD3F0076C}"/>
                  </a:ext>
                </a:extLst>
              </p:cNvPr>
              <p:cNvGrpSpPr/>
              <p:nvPr/>
            </p:nvGrpSpPr>
            <p:grpSpPr>
              <a:xfrm>
                <a:off x="609735" y="1400505"/>
                <a:ext cx="3031681" cy="2232820"/>
                <a:chOff x="166766" y="1447096"/>
                <a:chExt cx="3311597" cy="2566411"/>
              </a:xfrm>
            </p:grpSpPr>
            <p:grpSp>
              <p:nvGrpSpPr>
                <p:cNvPr id="5" name="Group 4">
                  <a:extLst>
                    <a:ext uri="{FF2B5EF4-FFF2-40B4-BE49-F238E27FC236}">
                      <a16:creationId xmlns:a16="http://schemas.microsoft.com/office/drawing/2014/main" id="{09FEF818-47FE-9EB1-1224-CEF78B18C763}"/>
                    </a:ext>
                  </a:extLst>
                </p:cNvPr>
                <p:cNvGrpSpPr/>
                <p:nvPr/>
              </p:nvGrpSpPr>
              <p:grpSpPr>
                <a:xfrm>
                  <a:off x="664225" y="1632055"/>
                  <a:ext cx="2803827" cy="525821"/>
                  <a:chOff x="683069" y="1629455"/>
                  <a:chExt cx="2803827" cy="525821"/>
                </a:xfrm>
              </p:grpSpPr>
              <p:cxnSp>
                <p:nvCxnSpPr>
                  <p:cNvPr id="48" name="Straight Connector 47">
                    <a:extLst>
                      <a:ext uri="{FF2B5EF4-FFF2-40B4-BE49-F238E27FC236}">
                        <a16:creationId xmlns:a16="http://schemas.microsoft.com/office/drawing/2014/main" id="{735EA1C7-FA20-0F47-9565-EA34B423C804}"/>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265DF3-6023-DAF5-8864-6774D7DCE59E}"/>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804061-0901-F533-0696-35D4E0C2311E}"/>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983584-5FF4-2882-3766-A16384250635}"/>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273FA4-DC6A-B189-8492-C03144D7B249}"/>
                      </a:ext>
                    </a:extLst>
                  </p:cNvPr>
                  <p:cNvCxnSpPr/>
                  <p:nvPr/>
                </p:nvCxnSpPr>
                <p:spPr>
                  <a:xfrm rot="16200000">
                    <a:off x="3138428"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252F7F4-11FE-B54E-79A2-20BA1D31EEB3}"/>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0AF9AB-3889-261F-6590-F55933C55FAF}"/>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854786A-44F1-67C4-C5B9-C31729B80E9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054E084-98AA-97C1-A02A-0AE0F6798C9A}"/>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9301592-2643-DDAD-CCDF-DDD2E61B82CA}"/>
                    </a:ext>
                  </a:extLst>
                </p:cNvPr>
                <p:cNvGrpSpPr/>
                <p:nvPr/>
              </p:nvGrpSpPr>
              <p:grpSpPr>
                <a:xfrm>
                  <a:off x="674536" y="2251944"/>
                  <a:ext cx="2803827" cy="525821"/>
                  <a:chOff x="683069" y="1629455"/>
                  <a:chExt cx="2803827" cy="525821"/>
                </a:xfrm>
              </p:grpSpPr>
              <p:cxnSp>
                <p:nvCxnSpPr>
                  <p:cNvPr id="39" name="Straight Connector 38">
                    <a:extLst>
                      <a:ext uri="{FF2B5EF4-FFF2-40B4-BE49-F238E27FC236}">
                        <a16:creationId xmlns:a16="http://schemas.microsoft.com/office/drawing/2014/main" id="{D6469255-6310-FB70-408C-AAE857CE0B63}"/>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2DA2B1B-EE1E-4226-7739-70C74630A180}"/>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2B2BDB-58C7-C3E5-0F08-E2BA968DD79B}"/>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DB657C-A2B4-9640-0430-EFBAB7CF0119}"/>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7B0A68-394E-BCF0-0F23-0D7DD7C902F2}"/>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BCEE61D-4BEE-7EE7-E0A2-5C5CD9286D2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ED027FB-49CC-1B7C-466A-6A70811AA0B9}"/>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7A0C73-DBC8-F5D1-0999-1980F60E656B}"/>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90C4DB-DB4B-203C-9649-5C170B44A0F0}"/>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3A69B82-8F8F-BE18-DC75-3209446B2393}"/>
                    </a:ext>
                  </a:extLst>
                </p:cNvPr>
                <p:cNvGrpSpPr/>
                <p:nvPr/>
              </p:nvGrpSpPr>
              <p:grpSpPr>
                <a:xfrm>
                  <a:off x="663862" y="2864627"/>
                  <a:ext cx="2803827" cy="525821"/>
                  <a:chOff x="683069" y="1629455"/>
                  <a:chExt cx="2803827" cy="525821"/>
                </a:xfrm>
              </p:grpSpPr>
              <p:cxnSp>
                <p:nvCxnSpPr>
                  <p:cNvPr id="30" name="Straight Connector 29">
                    <a:extLst>
                      <a:ext uri="{FF2B5EF4-FFF2-40B4-BE49-F238E27FC236}">
                        <a16:creationId xmlns:a16="http://schemas.microsoft.com/office/drawing/2014/main" id="{5EC4B007-6CCD-0436-23E3-44EFB24A694A}"/>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F8126A-4680-3F49-3C3D-815D2BDBA2FD}"/>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81FE5-5565-86BD-551F-7CDA87B1804D}"/>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D3CB0-19F1-EF60-6168-DE1317720F0A}"/>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459F0BD-DD5F-9445-6587-D0C89ADF47E7}"/>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92E0055-DAE8-E736-C271-592955674DD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970B60-0E87-3229-2349-131CC968FFF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632B11A-27E9-BD26-91CF-3F13020B72EC}"/>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E0082D7-F1F3-7C2F-B255-4357745B6FC9}"/>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03A1B06-7505-F291-2798-52DB78E45DD6}"/>
                    </a:ext>
                  </a:extLst>
                </p:cNvPr>
                <p:cNvGrpSpPr/>
                <p:nvPr/>
              </p:nvGrpSpPr>
              <p:grpSpPr>
                <a:xfrm>
                  <a:off x="672907" y="3487686"/>
                  <a:ext cx="2803827" cy="525821"/>
                  <a:chOff x="683069" y="1629455"/>
                  <a:chExt cx="2803827" cy="525821"/>
                </a:xfrm>
              </p:grpSpPr>
              <p:cxnSp>
                <p:nvCxnSpPr>
                  <p:cNvPr id="21" name="Straight Connector 20">
                    <a:extLst>
                      <a:ext uri="{FF2B5EF4-FFF2-40B4-BE49-F238E27FC236}">
                        <a16:creationId xmlns:a16="http://schemas.microsoft.com/office/drawing/2014/main" id="{C966B254-3FA6-DC11-8F52-F132AE42BAB7}"/>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165B8F-0C59-F723-9462-BE6F7558D489}"/>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74EDD0-95CA-ABE7-9AA5-1F86953563C3}"/>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7C07CB-F1FD-609C-1D6D-8D8FB6F78B4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4B7B5C-F57F-581B-E726-782F5378650C}"/>
                      </a:ext>
                    </a:extLst>
                  </p:cNvPr>
                  <p:cNvCxnSpPr>
                    <a:cxnSpLocks/>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CEA66BB-EA15-E185-3DF8-712EAE26E49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E6AAC5-8442-9FCC-3E73-BBCA2C8EF4E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E51D3D-5F98-41A6-D8F2-7E04E1BDECB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B7B3BC-0DD2-EC33-3F22-B55A28FEA9D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6916751-130B-8CF8-354D-F6095CB7487B}"/>
                    </a:ext>
                  </a:extLst>
                </p:cNvPr>
                <p:cNvGrpSpPr/>
                <p:nvPr/>
              </p:nvGrpSpPr>
              <p:grpSpPr>
                <a:xfrm>
                  <a:off x="166766" y="1447096"/>
                  <a:ext cx="544307" cy="471322"/>
                  <a:chOff x="386458" y="1367831"/>
                  <a:chExt cx="544307" cy="471322"/>
                </a:xfrm>
              </p:grpSpPr>
              <p:sp>
                <p:nvSpPr>
                  <p:cNvPr id="19" name="Rounded Rectangle 18">
                    <a:extLst>
                      <a:ext uri="{FF2B5EF4-FFF2-40B4-BE49-F238E27FC236}">
                        <a16:creationId xmlns:a16="http://schemas.microsoft.com/office/drawing/2014/main" id="{1BC8E913-D9F4-81BD-7EC3-02526AD280BB}"/>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94336A-C9FE-75D8-2C13-C92F73519698}"/>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D2437249-5D54-9DE7-EAF1-F9506370B458}"/>
                    </a:ext>
                  </a:extLst>
                </p:cNvPr>
                <p:cNvGrpSpPr/>
                <p:nvPr/>
              </p:nvGrpSpPr>
              <p:grpSpPr>
                <a:xfrm>
                  <a:off x="184253" y="2060552"/>
                  <a:ext cx="512145" cy="452304"/>
                  <a:chOff x="393439" y="1935872"/>
                  <a:chExt cx="512145" cy="452304"/>
                </a:xfrm>
              </p:grpSpPr>
              <p:sp>
                <p:nvSpPr>
                  <p:cNvPr id="17" name="Rounded Rectangle 16">
                    <a:extLst>
                      <a:ext uri="{FF2B5EF4-FFF2-40B4-BE49-F238E27FC236}">
                        <a16:creationId xmlns:a16="http://schemas.microsoft.com/office/drawing/2014/main" id="{B267CDEE-BC1F-E940-F82B-D40C867313C5}"/>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1391A5-A83E-F3F1-AA6A-E515932FC466}"/>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A88EDE83-E6E9-70B4-F1B6-50C2351B29EE}"/>
                    </a:ext>
                  </a:extLst>
                </p:cNvPr>
                <p:cNvGrpSpPr/>
                <p:nvPr/>
              </p:nvGrpSpPr>
              <p:grpSpPr>
                <a:xfrm>
                  <a:off x="175190" y="2667745"/>
                  <a:ext cx="520603" cy="475890"/>
                  <a:chOff x="394898" y="2503913"/>
                  <a:chExt cx="520603" cy="475890"/>
                </a:xfrm>
              </p:grpSpPr>
              <p:sp>
                <p:nvSpPr>
                  <p:cNvPr id="15" name="Rounded Rectangle 14">
                    <a:extLst>
                      <a:ext uri="{FF2B5EF4-FFF2-40B4-BE49-F238E27FC236}">
                        <a16:creationId xmlns:a16="http://schemas.microsoft.com/office/drawing/2014/main" id="{C6A9664C-AA09-6B22-F492-3251A74B2E92}"/>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6" name="Rectangle 15">
                    <a:extLst>
                      <a:ext uri="{FF2B5EF4-FFF2-40B4-BE49-F238E27FC236}">
                        <a16:creationId xmlns:a16="http://schemas.microsoft.com/office/drawing/2014/main" id="{6A1C04D5-9810-632F-A8A5-C815546A3086}"/>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BFF5BCE-8FC2-C9ED-87D2-5E735027830B}"/>
                    </a:ext>
                  </a:extLst>
                </p:cNvPr>
                <p:cNvGrpSpPr/>
                <p:nvPr/>
              </p:nvGrpSpPr>
              <p:grpSpPr>
                <a:xfrm>
                  <a:off x="181864" y="3274924"/>
                  <a:ext cx="511389" cy="467195"/>
                  <a:chOff x="391602" y="3359300"/>
                  <a:chExt cx="511389" cy="467195"/>
                </a:xfrm>
              </p:grpSpPr>
              <p:sp>
                <p:nvSpPr>
                  <p:cNvPr id="13" name="Rounded Rectangle 12">
                    <a:extLst>
                      <a:ext uri="{FF2B5EF4-FFF2-40B4-BE49-F238E27FC236}">
                        <a16:creationId xmlns:a16="http://schemas.microsoft.com/office/drawing/2014/main" id="{CAC4BB96-8B9D-A501-A38A-5967AF3C70E7}"/>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4" name="Rectangle 13">
                    <a:extLst>
                      <a:ext uri="{FF2B5EF4-FFF2-40B4-BE49-F238E27FC236}">
                        <a16:creationId xmlns:a16="http://schemas.microsoft.com/office/drawing/2014/main" id="{4227A851-2EC9-87E9-F1A0-98A649B9DEA2}"/>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57" name="Rectangle 56">
                <a:extLst>
                  <a:ext uri="{FF2B5EF4-FFF2-40B4-BE49-F238E27FC236}">
                    <a16:creationId xmlns:a16="http://schemas.microsoft.com/office/drawing/2014/main" id="{9C78AA1D-0402-EEA2-2A1F-5F7833CACD5D}"/>
                  </a:ext>
                </a:extLst>
              </p:cNvPr>
              <p:cNvSpPr/>
              <p:nvPr/>
            </p:nvSpPr>
            <p:spPr>
              <a:xfrm>
                <a:off x="3519504" y="2092029"/>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0EF2D274-1EC9-15DC-EDF8-D9BEE55A4553}"/>
                  </a:ext>
                </a:extLst>
              </p:cNvPr>
              <p:cNvCxnSpPr>
                <a:cxnSpLocks/>
              </p:cNvCxnSpPr>
              <p:nvPr/>
            </p:nvCxnSpPr>
            <p:spPr>
              <a:xfrm>
                <a:off x="3629943" y="1835311"/>
                <a:ext cx="242183" cy="26199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E0C65D62-0193-4009-8B5F-52897728D83A}"/>
                  </a:ext>
                </a:extLst>
              </p:cNvPr>
              <p:cNvCxnSpPr>
                <a:cxnSpLocks/>
              </p:cNvCxnSpPr>
              <p:nvPr/>
            </p:nvCxnSpPr>
            <p:spPr>
              <a:xfrm flipV="1">
                <a:off x="1651255" y="1382053"/>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D22F1C21-5514-FAD0-0BD1-E47C372FFCF3}"/>
              </a:ext>
            </a:extLst>
          </p:cNvPr>
          <p:cNvSpPr txBox="1"/>
          <p:nvPr/>
        </p:nvSpPr>
        <p:spPr>
          <a:xfrm>
            <a:off x="1472274" y="776357"/>
            <a:ext cx="1612821" cy="369332"/>
          </a:xfrm>
          <a:prstGeom prst="rect">
            <a:avLst/>
          </a:prstGeom>
          <a:noFill/>
        </p:spPr>
        <p:txBody>
          <a:bodyPr wrap="square" rtlCol="0">
            <a:spAutoFit/>
          </a:bodyPr>
          <a:lstStyle/>
          <a:p>
            <a:r>
              <a:rPr lang="en-CH" b="1" i="1" dirty="0">
                <a:latin typeface="Cambria" panose="02040503050406030204" pitchFamily="18" charset="0"/>
              </a:rPr>
              <a:t>Baseline SSD</a:t>
            </a:r>
          </a:p>
        </p:txBody>
      </p:sp>
      <p:grpSp>
        <p:nvGrpSpPr>
          <p:cNvPr id="62" name="Group 61">
            <a:extLst>
              <a:ext uri="{FF2B5EF4-FFF2-40B4-BE49-F238E27FC236}">
                <a16:creationId xmlns:a16="http://schemas.microsoft.com/office/drawing/2014/main" id="{331EABE8-B0A1-89D1-4465-03EBED64EBCA}"/>
              </a:ext>
            </a:extLst>
          </p:cNvPr>
          <p:cNvGrpSpPr/>
          <p:nvPr/>
        </p:nvGrpSpPr>
        <p:grpSpPr>
          <a:xfrm>
            <a:off x="5181600" y="1184682"/>
            <a:ext cx="3837472" cy="2433293"/>
            <a:chOff x="5181600" y="1241326"/>
            <a:chExt cx="3837472" cy="2433293"/>
          </a:xfrm>
        </p:grpSpPr>
        <p:grpSp>
          <p:nvGrpSpPr>
            <p:cNvPr id="112" name="Group 111">
              <a:extLst>
                <a:ext uri="{FF2B5EF4-FFF2-40B4-BE49-F238E27FC236}">
                  <a16:creationId xmlns:a16="http://schemas.microsoft.com/office/drawing/2014/main" id="{B8CBE6F8-50B3-9325-5FCD-72D29845804B}"/>
                </a:ext>
              </a:extLst>
            </p:cNvPr>
            <p:cNvGrpSpPr/>
            <p:nvPr/>
          </p:nvGrpSpPr>
          <p:grpSpPr>
            <a:xfrm>
              <a:off x="5181600" y="1441799"/>
              <a:ext cx="3031681" cy="2232820"/>
              <a:chOff x="166766" y="1447096"/>
              <a:chExt cx="3311597" cy="2566411"/>
            </a:xfrm>
          </p:grpSpPr>
          <p:grpSp>
            <p:nvGrpSpPr>
              <p:cNvPr id="113" name="Group 112">
                <a:extLst>
                  <a:ext uri="{FF2B5EF4-FFF2-40B4-BE49-F238E27FC236}">
                    <a16:creationId xmlns:a16="http://schemas.microsoft.com/office/drawing/2014/main" id="{1C0B7029-8A17-610E-ABA5-8582B4C1731A}"/>
                  </a:ext>
                </a:extLst>
              </p:cNvPr>
              <p:cNvGrpSpPr/>
              <p:nvPr/>
            </p:nvGrpSpPr>
            <p:grpSpPr>
              <a:xfrm>
                <a:off x="664225" y="1632055"/>
                <a:ext cx="2803827" cy="525821"/>
                <a:chOff x="683069" y="1629455"/>
                <a:chExt cx="2803827" cy="525821"/>
              </a:xfrm>
            </p:grpSpPr>
            <p:cxnSp>
              <p:nvCxnSpPr>
                <p:cNvPr id="156" name="Straight Connector 155">
                  <a:extLst>
                    <a:ext uri="{FF2B5EF4-FFF2-40B4-BE49-F238E27FC236}">
                      <a16:creationId xmlns:a16="http://schemas.microsoft.com/office/drawing/2014/main" id="{0AFDE2ED-BEE0-0FA2-33B5-AE9F0678215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D6FA292-FAD2-2CF8-0578-46916FD08780}"/>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CFED93A-CC8D-D1B8-6BE1-D72CD97FE44B}"/>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B62C16D-3AE6-870F-233B-5FF3B635C46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951AFD0-BD9E-3A3F-BE32-EADD7562681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F3278E9B-4D0B-0748-D4F3-B3141A7599C9}"/>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A85F8D8-4BD7-1060-D7AF-64F15C42848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0650690-0E40-B560-0CC8-1F9332E2593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8C5E2CCD-5D0D-CBCD-B407-068EC1817586}"/>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DEBA89C3-747E-83AA-ADC6-F7E683E598F6}"/>
                  </a:ext>
                </a:extLst>
              </p:cNvPr>
              <p:cNvGrpSpPr/>
              <p:nvPr/>
            </p:nvGrpSpPr>
            <p:grpSpPr>
              <a:xfrm>
                <a:off x="674536" y="2251944"/>
                <a:ext cx="2803827" cy="525821"/>
                <a:chOff x="683069" y="1629455"/>
                <a:chExt cx="2803827" cy="525821"/>
              </a:xfrm>
            </p:grpSpPr>
            <p:cxnSp>
              <p:nvCxnSpPr>
                <p:cNvPr id="147" name="Straight Connector 146">
                  <a:extLst>
                    <a:ext uri="{FF2B5EF4-FFF2-40B4-BE49-F238E27FC236}">
                      <a16:creationId xmlns:a16="http://schemas.microsoft.com/office/drawing/2014/main" id="{BFC0B45A-5B6D-5F44-546E-94895D2E3A0B}"/>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72E8E4-5194-1CA1-A25B-9B699018ED82}"/>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1703139-7EE9-FE3F-5C12-5A122920B2D4}"/>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E6261-B55D-130B-5587-EC1B95887593}"/>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574FB13-D73E-6DC1-DD88-42E674163CAF}"/>
                    </a:ext>
                  </a:extLst>
                </p:cNvPr>
                <p:cNvCxnSpPr/>
                <p:nvPr/>
              </p:nvCxnSpPr>
              <p:spPr>
                <a:xfrm rot="16200000">
                  <a:off x="3122519"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CD1678F5-3B3E-EC7B-4918-A19D5C93E5F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568F0807-16A2-1F59-432E-8B1291084FF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4D53290-AA7B-E0A2-7F97-73D95F3FB250}"/>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BE6F8B-A857-4FFC-074C-BFF67E6CC6C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7F68AD18-EBDA-D7AE-92F5-661A8994AEBE}"/>
                  </a:ext>
                </a:extLst>
              </p:cNvPr>
              <p:cNvGrpSpPr/>
              <p:nvPr/>
            </p:nvGrpSpPr>
            <p:grpSpPr>
              <a:xfrm>
                <a:off x="663862" y="2864627"/>
                <a:ext cx="2803827" cy="525821"/>
                <a:chOff x="683069" y="1629455"/>
                <a:chExt cx="2803827" cy="525821"/>
              </a:xfrm>
            </p:grpSpPr>
            <p:cxnSp>
              <p:nvCxnSpPr>
                <p:cNvPr id="138" name="Straight Connector 137">
                  <a:extLst>
                    <a:ext uri="{FF2B5EF4-FFF2-40B4-BE49-F238E27FC236}">
                      <a16:creationId xmlns:a16="http://schemas.microsoft.com/office/drawing/2014/main" id="{FCC0CAE2-37D1-63E7-1AD6-2B1320038568}"/>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D88B149-9000-3010-AE7C-DBBA79DF7CAF}"/>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6187A25-CE08-576E-F1F1-0AA67726F978}"/>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3F1737A-830B-F1BA-9307-5A4D785F1D8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19174FE-6BAD-9A37-1294-441C1E67E621}"/>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D5466527-09A0-8CE4-6969-24AA36F7BDC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91FC4FE-5B8C-699C-752B-85F779F5FEA7}"/>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0CD4AE8-D49E-120D-4B2A-36E44338DE73}"/>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57C8D171-3605-CE29-B919-1249754BAF28}"/>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EAB4713D-E4CB-E14C-48BA-A47573B57553}"/>
                  </a:ext>
                </a:extLst>
              </p:cNvPr>
              <p:cNvGrpSpPr/>
              <p:nvPr/>
            </p:nvGrpSpPr>
            <p:grpSpPr>
              <a:xfrm>
                <a:off x="672907" y="3487686"/>
                <a:ext cx="2803827" cy="525821"/>
                <a:chOff x="683069" y="1629455"/>
                <a:chExt cx="2803827" cy="525821"/>
              </a:xfrm>
            </p:grpSpPr>
            <p:cxnSp>
              <p:nvCxnSpPr>
                <p:cNvPr id="129" name="Straight Connector 128">
                  <a:extLst>
                    <a:ext uri="{FF2B5EF4-FFF2-40B4-BE49-F238E27FC236}">
                      <a16:creationId xmlns:a16="http://schemas.microsoft.com/office/drawing/2014/main" id="{DBA9CBD1-6194-0E84-66E3-02395689199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B390E3E-CFCE-17A2-B0F0-E985FF724688}"/>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FFE88F7-001A-8334-8BF8-AAEFA4022989}"/>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6A956D6-04DE-3903-3D9E-EF9F1A4175D9}"/>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811DC81-3D61-504F-2F5C-5347216B738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BF023585-142A-0609-8C6E-9F1AA35A58C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4E15EE3-4E02-F950-519B-83A6F59B62B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4A063DA-66C8-57B0-012B-7D1492D3E80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7A55E02-9E85-5C8E-A3FE-E7F2E0B3AE82}"/>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158A2C12-35A8-EE0E-C229-9FA51451AD1B}"/>
                  </a:ext>
                </a:extLst>
              </p:cNvPr>
              <p:cNvGrpSpPr/>
              <p:nvPr/>
            </p:nvGrpSpPr>
            <p:grpSpPr>
              <a:xfrm>
                <a:off x="166766" y="1447096"/>
                <a:ext cx="544307" cy="471322"/>
                <a:chOff x="386458" y="1367831"/>
                <a:chExt cx="544307" cy="471322"/>
              </a:xfrm>
            </p:grpSpPr>
            <p:sp>
              <p:nvSpPr>
                <p:cNvPr id="127" name="Rounded Rectangle 126">
                  <a:extLst>
                    <a:ext uri="{FF2B5EF4-FFF2-40B4-BE49-F238E27FC236}">
                      <a16:creationId xmlns:a16="http://schemas.microsoft.com/office/drawing/2014/main" id="{03879E21-86F1-6E5A-1A2F-D5919268EAB0}"/>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9EC4622-E016-6D13-16CD-8D4BBAFAC7C3}"/>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F8A2CA0D-1FD2-7B26-6683-5D1ED1B95F50}"/>
                  </a:ext>
                </a:extLst>
              </p:cNvPr>
              <p:cNvGrpSpPr/>
              <p:nvPr/>
            </p:nvGrpSpPr>
            <p:grpSpPr>
              <a:xfrm>
                <a:off x="184253" y="2060552"/>
                <a:ext cx="512145" cy="452304"/>
                <a:chOff x="393439" y="1935872"/>
                <a:chExt cx="512145" cy="452304"/>
              </a:xfrm>
            </p:grpSpPr>
            <p:sp>
              <p:nvSpPr>
                <p:cNvPr id="125" name="Rounded Rectangle 124">
                  <a:extLst>
                    <a:ext uri="{FF2B5EF4-FFF2-40B4-BE49-F238E27FC236}">
                      <a16:creationId xmlns:a16="http://schemas.microsoft.com/office/drawing/2014/main" id="{F0F81AE3-DBE3-3896-60A8-703A3085562D}"/>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4777106-62A3-4E18-805C-648A5EC62E7F}"/>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9" name="Group 118">
                <a:extLst>
                  <a:ext uri="{FF2B5EF4-FFF2-40B4-BE49-F238E27FC236}">
                    <a16:creationId xmlns:a16="http://schemas.microsoft.com/office/drawing/2014/main" id="{CF6B62AD-CA75-E678-0698-7C19D43B575E}"/>
                  </a:ext>
                </a:extLst>
              </p:cNvPr>
              <p:cNvGrpSpPr/>
              <p:nvPr/>
            </p:nvGrpSpPr>
            <p:grpSpPr>
              <a:xfrm>
                <a:off x="175190" y="2667745"/>
                <a:ext cx="520603" cy="475890"/>
                <a:chOff x="394898" y="2503913"/>
                <a:chExt cx="520603" cy="475890"/>
              </a:xfrm>
            </p:grpSpPr>
            <p:sp>
              <p:nvSpPr>
                <p:cNvPr id="123" name="Rounded Rectangle 122">
                  <a:extLst>
                    <a:ext uri="{FF2B5EF4-FFF2-40B4-BE49-F238E27FC236}">
                      <a16:creationId xmlns:a16="http://schemas.microsoft.com/office/drawing/2014/main" id="{BECE5C70-A2BD-1F70-DD86-C11948BC67D5}"/>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4" name="Rectangle 123">
                  <a:extLst>
                    <a:ext uri="{FF2B5EF4-FFF2-40B4-BE49-F238E27FC236}">
                      <a16:creationId xmlns:a16="http://schemas.microsoft.com/office/drawing/2014/main" id="{D3EEB297-3C9E-2105-8833-34BF1343B45B}"/>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0" name="Group 119">
                <a:extLst>
                  <a:ext uri="{FF2B5EF4-FFF2-40B4-BE49-F238E27FC236}">
                    <a16:creationId xmlns:a16="http://schemas.microsoft.com/office/drawing/2014/main" id="{35434704-D016-722E-D4B8-D2A40F0DD99E}"/>
                  </a:ext>
                </a:extLst>
              </p:cNvPr>
              <p:cNvGrpSpPr/>
              <p:nvPr/>
            </p:nvGrpSpPr>
            <p:grpSpPr>
              <a:xfrm>
                <a:off x="181864" y="3274924"/>
                <a:ext cx="511389" cy="467195"/>
                <a:chOff x="391602" y="3359300"/>
                <a:chExt cx="511389" cy="467195"/>
              </a:xfrm>
            </p:grpSpPr>
            <p:sp>
              <p:nvSpPr>
                <p:cNvPr id="121" name="Rounded Rectangle 120">
                  <a:extLst>
                    <a:ext uri="{FF2B5EF4-FFF2-40B4-BE49-F238E27FC236}">
                      <a16:creationId xmlns:a16="http://schemas.microsoft.com/office/drawing/2014/main" id="{907AED85-BF28-82D9-B3A4-A85E08FA2EEC}"/>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2" name="Rectangle 121">
                  <a:extLst>
                    <a:ext uri="{FF2B5EF4-FFF2-40B4-BE49-F238E27FC236}">
                      <a16:creationId xmlns:a16="http://schemas.microsoft.com/office/drawing/2014/main" id="{42A7D331-C7E7-98BB-8027-770A3864B6AF}"/>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165" name="Rectangle 164">
              <a:extLst>
                <a:ext uri="{FF2B5EF4-FFF2-40B4-BE49-F238E27FC236}">
                  <a16:creationId xmlns:a16="http://schemas.microsoft.com/office/drawing/2014/main" id="{D879418A-ACAC-A2E2-0076-61914CF309C7}"/>
                </a:ext>
              </a:extLst>
            </p:cNvPr>
            <p:cNvSpPr/>
            <p:nvPr/>
          </p:nvSpPr>
          <p:spPr>
            <a:xfrm>
              <a:off x="8091369" y="2097305"/>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166" name="Straight Arrow Connector 165">
              <a:extLst>
                <a:ext uri="{FF2B5EF4-FFF2-40B4-BE49-F238E27FC236}">
                  <a16:creationId xmlns:a16="http://schemas.microsoft.com/office/drawing/2014/main" id="{EF20B182-948A-87D6-89B4-8D125C6C295E}"/>
                </a:ext>
              </a:extLst>
            </p:cNvPr>
            <p:cNvCxnSpPr>
              <a:cxnSpLocks/>
            </p:cNvCxnSpPr>
            <p:nvPr/>
          </p:nvCxnSpPr>
          <p:spPr>
            <a:xfrm>
              <a:off x="8211790" y="1887554"/>
              <a:ext cx="217290" cy="23254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B6D2F08B-A4A3-A0B7-357C-16123C3216A2}"/>
                </a:ext>
              </a:extLst>
            </p:cNvPr>
            <p:cNvSpPr/>
            <p:nvPr/>
          </p:nvSpPr>
          <p:spPr>
            <a:xfrm>
              <a:off x="6116426" y="1241326"/>
              <a:ext cx="2626670" cy="306302"/>
            </a:xfrm>
            <a:prstGeom prst="rect">
              <a:avLst/>
            </a:prstGeom>
          </p:spPr>
          <p:txBody>
            <a:bodyPr wrap="square">
              <a:spAutoFit/>
            </a:bodyPr>
            <a:lstStyle/>
            <a:p>
              <a:pPr algn="ctr">
                <a:lnSpc>
                  <a:spcPts val="1800"/>
                </a:lnSpc>
              </a:pPr>
              <a:r>
                <a:rPr lang="en-US" sz="1400" b="1" i="1" dirty="0">
                  <a:latin typeface="Cambria" panose="02040503050406030204" pitchFamily="18" charset="0"/>
                  <a:cs typeface="Times New Roman" panose="02020603050405020304" pitchFamily="18" charset="0"/>
                </a:rPr>
                <a:t>2x Wider Shared Channel</a:t>
              </a:r>
            </a:p>
          </p:txBody>
        </p:sp>
        <p:cxnSp>
          <p:nvCxnSpPr>
            <p:cNvPr id="176" name="Curved Connector 175">
              <a:extLst>
                <a:ext uri="{FF2B5EF4-FFF2-40B4-BE49-F238E27FC236}">
                  <a16:creationId xmlns:a16="http://schemas.microsoft.com/office/drawing/2014/main" id="{65D6F532-0F7B-17FE-8E22-5D11F1F89815}"/>
                </a:ext>
              </a:extLst>
            </p:cNvPr>
            <p:cNvCxnSpPr>
              <a:cxnSpLocks/>
            </p:cNvCxnSpPr>
            <p:nvPr/>
          </p:nvCxnSpPr>
          <p:spPr>
            <a:xfrm flipV="1">
              <a:off x="5938800" y="1413452"/>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1E1D071E-F989-3138-B084-A862CB1799F5}"/>
              </a:ext>
            </a:extLst>
          </p:cNvPr>
          <p:cNvSpPr txBox="1"/>
          <p:nvPr/>
        </p:nvSpPr>
        <p:spPr>
          <a:xfrm>
            <a:off x="5466433" y="782589"/>
            <a:ext cx="2844088" cy="369332"/>
          </a:xfrm>
          <a:prstGeom prst="rect">
            <a:avLst/>
          </a:prstGeom>
          <a:noFill/>
        </p:spPr>
        <p:txBody>
          <a:bodyPr wrap="square" rtlCol="0">
            <a:spAutoFit/>
          </a:bodyPr>
          <a:lstStyle/>
          <a:p>
            <a:r>
              <a:rPr lang="en-CH" b="1" i="1" dirty="0">
                <a:latin typeface="Cambria" panose="02040503050406030204" pitchFamily="18" charset="0"/>
              </a:rPr>
              <a:t>Packetized SSD (pSSD) [1] </a:t>
            </a:r>
          </a:p>
        </p:txBody>
      </p:sp>
      <p:cxnSp>
        <p:nvCxnSpPr>
          <p:cNvPr id="477" name="Straight Connector 476">
            <a:extLst>
              <a:ext uri="{FF2B5EF4-FFF2-40B4-BE49-F238E27FC236}">
                <a16:creationId xmlns:a16="http://schemas.microsoft.com/office/drawing/2014/main" id="{472DD9E2-4956-59FC-1BCD-63841D30D1A5}"/>
              </a:ext>
            </a:extLst>
          </p:cNvPr>
          <p:cNvCxnSpPr>
            <a:cxnSpLocks/>
          </p:cNvCxnSpPr>
          <p:nvPr/>
        </p:nvCxnSpPr>
        <p:spPr>
          <a:xfrm>
            <a:off x="4641429" y="838851"/>
            <a:ext cx="0" cy="2993433"/>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84" name="Slide Number Placeholder 4">
            <a:extLst>
              <a:ext uri="{FF2B5EF4-FFF2-40B4-BE49-F238E27FC236}">
                <a16:creationId xmlns:a16="http://schemas.microsoft.com/office/drawing/2014/main" id="{1EC45149-90DE-BE92-ECA4-957C31105954}"/>
              </a:ext>
            </a:extLst>
          </p:cNvPr>
          <p:cNvSpPr txBox="1">
            <a:spLocks/>
          </p:cNvSpPr>
          <p:nvPr/>
        </p:nvSpPr>
        <p:spPr>
          <a:xfrm>
            <a:off x="8743096" y="6560583"/>
            <a:ext cx="400904"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10</a:t>
            </a:r>
            <a:endParaRPr lang="en-CH" sz="1400" dirty="0">
              <a:latin typeface="Cambria" panose="02040503050406030204" pitchFamily="18" charset="0"/>
            </a:endParaRPr>
          </a:p>
        </p:txBody>
      </p:sp>
      <p:sp>
        <p:nvSpPr>
          <p:cNvPr id="449" name="TextBox 448">
            <a:extLst>
              <a:ext uri="{FF2B5EF4-FFF2-40B4-BE49-F238E27FC236}">
                <a16:creationId xmlns:a16="http://schemas.microsoft.com/office/drawing/2014/main" id="{AEE446A8-432D-0587-9456-94A28A2C85AC}"/>
              </a:ext>
            </a:extLst>
          </p:cNvPr>
          <p:cNvSpPr txBox="1"/>
          <p:nvPr/>
        </p:nvSpPr>
        <p:spPr>
          <a:xfrm>
            <a:off x="2303956" y="6540142"/>
            <a:ext cx="5700100" cy="500137"/>
          </a:xfrm>
          <a:prstGeom prst="rect">
            <a:avLst/>
          </a:prstGeom>
          <a:noFill/>
        </p:spPr>
        <p:txBody>
          <a:bodyPr wrap="square" rtlCol="0">
            <a:spAutoFit/>
          </a:bodyPr>
          <a:lstStyle/>
          <a:p>
            <a:r>
              <a:rPr lang="en-US" sz="800" dirty="0">
                <a:latin typeface="Cambria" panose="02040503050406030204" pitchFamily="18" charset="0"/>
              </a:rPr>
              <a:t>[1] Kim+, “Networked SSD: Flash Memory Interconnection Network for High-Bandwidth SSD”, MICRO 2022</a:t>
            </a:r>
            <a:br>
              <a:rPr lang="en-US" sz="800" dirty="0">
                <a:latin typeface="Cambria" panose="02040503050406030204" pitchFamily="18" charset="0"/>
              </a:rPr>
            </a:br>
            <a:r>
              <a:rPr lang="en-US" sz="800" dirty="0">
                <a:latin typeface="Cambria" panose="02040503050406030204" pitchFamily="18" charset="0"/>
              </a:rPr>
              <a:t>[2] Tavakkol+, “</a:t>
            </a:r>
            <a:r>
              <a:rPr lang="en-IN" sz="800" dirty="0">
                <a:latin typeface="Cambria" panose="02040503050406030204" pitchFamily="18" charset="0"/>
              </a:rPr>
              <a:t>Network-on-SSD: A Scalable and High-Performance Communication Design Paradigm for SSDs</a:t>
            </a:r>
            <a:r>
              <a:rPr lang="en-US" sz="800" dirty="0">
                <a:latin typeface="Cambria" panose="02040503050406030204" pitchFamily="18" charset="0"/>
              </a:rPr>
              <a:t>”, IEEE CAL 2012</a:t>
            </a:r>
          </a:p>
          <a:p>
            <a:endParaRPr lang="en-US" sz="1000" dirty="0">
              <a:latin typeface="Cambria" panose="02040503050406030204" pitchFamily="18" charset="0"/>
            </a:endParaRPr>
          </a:p>
        </p:txBody>
      </p:sp>
      <p:sp>
        <p:nvSpPr>
          <p:cNvPr id="63" name="Rectangle 62">
            <a:extLst>
              <a:ext uri="{FF2B5EF4-FFF2-40B4-BE49-F238E27FC236}">
                <a16:creationId xmlns:a16="http://schemas.microsoft.com/office/drawing/2014/main" id="{0566A4B8-C474-C776-1666-2E15FAC8D7DB}"/>
              </a:ext>
            </a:extLst>
          </p:cNvPr>
          <p:cNvSpPr/>
          <p:nvPr/>
        </p:nvSpPr>
        <p:spPr>
          <a:xfrm>
            <a:off x="0" y="810086"/>
            <a:ext cx="9144000" cy="2989026"/>
          </a:xfrm>
          <a:prstGeom prst="rect">
            <a:avLst/>
          </a:prstGeom>
          <a:solidFill>
            <a:schemeClr val="bg1">
              <a:alpha val="801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50" name="TextBox 449">
            <a:extLst>
              <a:ext uri="{FF2B5EF4-FFF2-40B4-BE49-F238E27FC236}">
                <a16:creationId xmlns:a16="http://schemas.microsoft.com/office/drawing/2014/main" id="{05E29545-D3EF-103F-93B2-6E577BC1346B}"/>
              </a:ext>
            </a:extLst>
          </p:cNvPr>
          <p:cNvSpPr txBox="1"/>
          <p:nvPr/>
        </p:nvSpPr>
        <p:spPr>
          <a:xfrm>
            <a:off x="409969" y="3703194"/>
            <a:ext cx="3920686" cy="369332"/>
          </a:xfrm>
          <a:prstGeom prst="rect">
            <a:avLst/>
          </a:prstGeom>
          <a:noFill/>
        </p:spPr>
        <p:txBody>
          <a:bodyPr wrap="square" rtlCol="0">
            <a:spAutoFit/>
          </a:bodyPr>
          <a:lstStyle/>
          <a:p>
            <a:r>
              <a:rPr lang="en-CH" b="1" i="1" dirty="0">
                <a:latin typeface="Cambria" panose="02040503050406030204" pitchFamily="18" charset="0"/>
              </a:rPr>
              <a:t>Packetized Network SSD (pnSSD) [1]</a:t>
            </a:r>
          </a:p>
        </p:txBody>
      </p:sp>
      <p:grpSp>
        <p:nvGrpSpPr>
          <p:cNvPr id="451" name="Group 450">
            <a:extLst>
              <a:ext uri="{FF2B5EF4-FFF2-40B4-BE49-F238E27FC236}">
                <a16:creationId xmlns:a16="http://schemas.microsoft.com/office/drawing/2014/main" id="{F125A645-BDF8-E206-1232-F61DF6C35D0D}"/>
              </a:ext>
            </a:extLst>
          </p:cNvPr>
          <p:cNvGrpSpPr/>
          <p:nvPr/>
        </p:nvGrpSpPr>
        <p:grpSpPr>
          <a:xfrm>
            <a:off x="625744" y="3982231"/>
            <a:ext cx="4113101" cy="2485660"/>
            <a:chOff x="625744" y="4216899"/>
            <a:chExt cx="4113101" cy="2485660"/>
          </a:xfrm>
        </p:grpSpPr>
        <p:cxnSp>
          <p:nvCxnSpPr>
            <p:cNvPr id="452" name="Straight Connector 451">
              <a:extLst>
                <a:ext uri="{FF2B5EF4-FFF2-40B4-BE49-F238E27FC236}">
                  <a16:creationId xmlns:a16="http://schemas.microsoft.com/office/drawing/2014/main" id="{5D1D9A42-689E-10E4-DD36-1CB0D079D2FA}"/>
                </a:ext>
              </a:extLst>
            </p:cNvPr>
            <p:cNvCxnSpPr>
              <a:cxnSpLocks/>
            </p:cNvCxnSpPr>
            <p:nvPr/>
          </p:nvCxnSpPr>
          <p:spPr>
            <a:xfrm>
              <a:off x="1840425" y="4366667"/>
              <a:ext cx="4180" cy="2165851"/>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F0229AC5-195D-2292-1296-7E8529C31B42}"/>
                </a:ext>
              </a:extLst>
            </p:cNvPr>
            <p:cNvCxnSpPr>
              <a:cxnSpLocks/>
            </p:cNvCxnSpPr>
            <p:nvPr/>
          </p:nvCxnSpPr>
          <p:spPr>
            <a:xfrm flipH="1">
              <a:off x="1031132" y="4388753"/>
              <a:ext cx="818142"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CF9BE7F2-07D0-AFE9-73AD-525AF235D1B6}"/>
                </a:ext>
              </a:extLst>
            </p:cNvPr>
            <p:cNvCxnSpPr>
              <a:cxnSpLocks/>
            </p:cNvCxnSpPr>
            <p:nvPr/>
          </p:nvCxnSpPr>
          <p:spPr>
            <a:xfrm flipH="1">
              <a:off x="1489599" y="5330724"/>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75CA82E-5B6B-3D70-C2CA-8AE126DFCBAF}"/>
                </a:ext>
              </a:extLst>
            </p:cNvPr>
            <p:cNvCxnSpPr>
              <a:cxnSpLocks/>
            </p:cNvCxnSpPr>
            <p:nvPr/>
          </p:nvCxnSpPr>
          <p:spPr>
            <a:xfrm flipH="1">
              <a:off x="1487522" y="4727098"/>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FAEC90BE-5CC4-A52D-5CDC-2ED453F98D2C}"/>
                </a:ext>
              </a:extLst>
            </p:cNvPr>
            <p:cNvCxnSpPr>
              <a:cxnSpLocks/>
            </p:cNvCxnSpPr>
            <p:nvPr/>
          </p:nvCxnSpPr>
          <p:spPr>
            <a:xfrm flipH="1">
              <a:off x="1494517" y="5950779"/>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B8DBB38A-96C5-155E-66F8-66744C53ABFD}"/>
                </a:ext>
              </a:extLst>
            </p:cNvPr>
            <p:cNvCxnSpPr>
              <a:cxnSpLocks/>
            </p:cNvCxnSpPr>
            <p:nvPr/>
          </p:nvCxnSpPr>
          <p:spPr>
            <a:xfrm flipH="1">
              <a:off x="1499493" y="6509747"/>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3DA86E6-0113-1664-5E44-69AC4DB3ED32}"/>
                </a:ext>
              </a:extLst>
            </p:cNvPr>
            <p:cNvCxnSpPr>
              <a:cxnSpLocks/>
            </p:cNvCxnSpPr>
            <p:nvPr/>
          </p:nvCxnSpPr>
          <p:spPr>
            <a:xfrm flipH="1">
              <a:off x="2476722" y="4701925"/>
              <a:ext cx="4669" cy="1832629"/>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D0D9D8EF-D07E-C461-F6BF-D5170E7240D9}"/>
                </a:ext>
              </a:extLst>
            </p:cNvPr>
            <p:cNvCxnSpPr>
              <a:cxnSpLocks/>
            </p:cNvCxnSpPr>
            <p:nvPr/>
          </p:nvCxnSpPr>
          <p:spPr>
            <a:xfrm flipH="1">
              <a:off x="1073094" y="4997146"/>
              <a:ext cx="140829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81E61DB-0EE6-DCBA-E040-030F58BF5BAE}"/>
                </a:ext>
              </a:extLst>
            </p:cNvPr>
            <p:cNvCxnSpPr>
              <a:cxnSpLocks/>
            </p:cNvCxnSpPr>
            <p:nvPr/>
          </p:nvCxnSpPr>
          <p:spPr>
            <a:xfrm flipH="1">
              <a:off x="2121716" y="5332760"/>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C7C4B6DA-5040-8DF5-03A9-FC1A20BC9B2E}"/>
                </a:ext>
              </a:extLst>
            </p:cNvPr>
            <p:cNvCxnSpPr>
              <a:cxnSpLocks/>
            </p:cNvCxnSpPr>
            <p:nvPr/>
          </p:nvCxnSpPr>
          <p:spPr>
            <a:xfrm flipH="1">
              <a:off x="2119639" y="4722997"/>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F0B8B640-F5C9-0ADA-CAA6-AA79CB4AAF93}"/>
                </a:ext>
              </a:extLst>
            </p:cNvPr>
            <p:cNvCxnSpPr>
              <a:cxnSpLocks/>
            </p:cNvCxnSpPr>
            <p:nvPr/>
          </p:nvCxnSpPr>
          <p:spPr>
            <a:xfrm flipH="1">
              <a:off x="2126634" y="5952815"/>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3C97FE0E-7A37-6C8E-46F9-CC3BD6B8435D}"/>
                </a:ext>
              </a:extLst>
            </p:cNvPr>
            <p:cNvCxnSpPr>
              <a:cxnSpLocks/>
            </p:cNvCxnSpPr>
            <p:nvPr/>
          </p:nvCxnSpPr>
          <p:spPr>
            <a:xfrm flipH="1">
              <a:off x="2131610" y="6511783"/>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0920A09-947D-0E44-08D4-31DAEB41C230}"/>
                </a:ext>
              </a:extLst>
            </p:cNvPr>
            <p:cNvCxnSpPr>
              <a:cxnSpLocks/>
            </p:cNvCxnSpPr>
            <p:nvPr/>
          </p:nvCxnSpPr>
          <p:spPr>
            <a:xfrm flipH="1">
              <a:off x="3109421" y="4701925"/>
              <a:ext cx="4669" cy="1832629"/>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8EE740F9-B3DA-2F2E-6C99-46E8399E917C}"/>
                </a:ext>
              </a:extLst>
            </p:cNvPr>
            <p:cNvCxnSpPr>
              <a:cxnSpLocks/>
            </p:cNvCxnSpPr>
            <p:nvPr/>
          </p:nvCxnSpPr>
          <p:spPr>
            <a:xfrm flipH="1">
              <a:off x="1031132" y="5590535"/>
              <a:ext cx="2082958"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1C0FB57-FB33-D701-DD23-00A48AA48E4C}"/>
                </a:ext>
              </a:extLst>
            </p:cNvPr>
            <p:cNvCxnSpPr>
              <a:cxnSpLocks/>
            </p:cNvCxnSpPr>
            <p:nvPr/>
          </p:nvCxnSpPr>
          <p:spPr>
            <a:xfrm flipH="1">
              <a:off x="2754415" y="5332760"/>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1CA7395B-6213-9BBA-8968-3BD3E570AEB1}"/>
                </a:ext>
              </a:extLst>
            </p:cNvPr>
            <p:cNvCxnSpPr>
              <a:cxnSpLocks/>
            </p:cNvCxnSpPr>
            <p:nvPr/>
          </p:nvCxnSpPr>
          <p:spPr>
            <a:xfrm flipH="1">
              <a:off x="2752338" y="4722997"/>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94588B5D-9243-A5F9-11EA-62FDCD15EFB0}"/>
                </a:ext>
              </a:extLst>
            </p:cNvPr>
            <p:cNvCxnSpPr>
              <a:cxnSpLocks/>
            </p:cNvCxnSpPr>
            <p:nvPr/>
          </p:nvCxnSpPr>
          <p:spPr>
            <a:xfrm flipH="1">
              <a:off x="2759333" y="5952815"/>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BB1D284-CD85-40D5-C7DF-BDEC166EBC16}"/>
                </a:ext>
              </a:extLst>
            </p:cNvPr>
            <p:cNvCxnSpPr>
              <a:cxnSpLocks/>
            </p:cNvCxnSpPr>
            <p:nvPr/>
          </p:nvCxnSpPr>
          <p:spPr>
            <a:xfrm flipH="1">
              <a:off x="2764309" y="6511783"/>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BE542DEA-496C-A5FA-D7E6-40CD9242D269}"/>
                </a:ext>
              </a:extLst>
            </p:cNvPr>
            <p:cNvCxnSpPr>
              <a:cxnSpLocks/>
            </p:cNvCxnSpPr>
            <p:nvPr/>
          </p:nvCxnSpPr>
          <p:spPr>
            <a:xfrm flipH="1">
              <a:off x="1120320" y="6183207"/>
              <a:ext cx="2645523"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B8AC075-8857-5CB0-C2F8-E818C8E4E610}"/>
                </a:ext>
              </a:extLst>
            </p:cNvPr>
            <p:cNvCxnSpPr>
              <a:cxnSpLocks/>
            </p:cNvCxnSpPr>
            <p:nvPr/>
          </p:nvCxnSpPr>
          <p:spPr>
            <a:xfrm flipH="1">
              <a:off x="3406168" y="5328800"/>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D6D06FD3-28D0-F469-8CF1-A9D610C184BD}"/>
                </a:ext>
              </a:extLst>
            </p:cNvPr>
            <p:cNvCxnSpPr>
              <a:cxnSpLocks/>
            </p:cNvCxnSpPr>
            <p:nvPr/>
          </p:nvCxnSpPr>
          <p:spPr>
            <a:xfrm flipH="1">
              <a:off x="3404091" y="4725174"/>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000FF49F-0576-F699-1EA9-90288D4F54BD}"/>
                </a:ext>
              </a:extLst>
            </p:cNvPr>
            <p:cNvCxnSpPr>
              <a:cxnSpLocks/>
            </p:cNvCxnSpPr>
            <p:nvPr/>
          </p:nvCxnSpPr>
          <p:spPr>
            <a:xfrm flipH="1">
              <a:off x="3411086" y="5948855"/>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7629F0FC-A4F2-518B-DA94-4525C93468D4}"/>
                </a:ext>
              </a:extLst>
            </p:cNvPr>
            <p:cNvCxnSpPr>
              <a:cxnSpLocks/>
            </p:cNvCxnSpPr>
            <p:nvPr/>
          </p:nvCxnSpPr>
          <p:spPr>
            <a:xfrm flipH="1">
              <a:off x="3416062" y="6507823"/>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6" name="Group 475">
              <a:extLst>
                <a:ext uri="{FF2B5EF4-FFF2-40B4-BE49-F238E27FC236}">
                  <a16:creationId xmlns:a16="http://schemas.microsoft.com/office/drawing/2014/main" id="{9908A456-09B8-DAD1-7454-1C4143B069E5}"/>
                </a:ext>
              </a:extLst>
            </p:cNvPr>
            <p:cNvGrpSpPr/>
            <p:nvPr/>
          </p:nvGrpSpPr>
          <p:grpSpPr>
            <a:xfrm>
              <a:off x="1081155" y="4438513"/>
              <a:ext cx="2566831" cy="457473"/>
              <a:chOff x="683069" y="1629455"/>
              <a:chExt cx="2803827" cy="525821"/>
            </a:xfrm>
          </p:grpSpPr>
          <p:cxnSp>
            <p:nvCxnSpPr>
              <p:cNvPr id="78" name="Straight Connector 77">
                <a:extLst>
                  <a:ext uri="{FF2B5EF4-FFF2-40B4-BE49-F238E27FC236}">
                    <a16:creationId xmlns:a16="http://schemas.microsoft.com/office/drawing/2014/main" id="{8BB68B79-811C-FAB3-6812-0008A0D9C6C5}"/>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CD127BD-7027-3509-BF51-3F06E9A45363}"/>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A804070-1C70-B4E3-C67B-D8E0E812E452}"/>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3E24DA9-4441-AE8D-6D9E-BB2BD3F3A37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CDC20E-4BAC-F6B4-DA3F-DD45DDAF9F3E}"/>
                  </a:ext>
                </a:extLst>
              </p:cNvPr>
              <p:cNvCxnSpPr/>
              <p:nvPr/>
            </p:nvCxnSpPr>
            <p:spPr>
              <a:xfrm rot="16200000">
                <a:off x="3130803"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653AAD3-815A-A9E8-B466-901965825AB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CFBADAB-DD54-53B7-D453-24B9B8074CC7}"/>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7AA17D3-E885-3679-02C7-9919E6063405}"/>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51A7D89-F5B4-4C11-1D76-ECFBF6AEA073}"/>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77">
              <a:extLst>
                <a:ext uri="{FF2B5EF4-FFF2-40B4-BE49-F238E27FC236}">
                  <a16:creationId xmlns:a16="http://schemas.microsoft.com/office/drawing/2014/main" id="{09097664-62CF-AF20-1274-89F3D572030E}"/>
                </a:ext>
              </a:extLst>
            </p:cNvPr>
            <p:cNvGrpSpPr/>
            <p:nvPr/>
          </p:nvGrpSpPr>
          <p:grpSpPr>
            <a:xfrm>
              <a:off x="1090594" y="5047148"/>
              <a:ext cx="2566831" cy="457473"/>
              <a:chOff x="683069" y="1629455"/>
              <a:chExt cx="2803827" cy="525821"/>
            </a:xfrm>
          </p:grpSpPr>
          <p:cxnSp>
            <p:nvCxnSpPr>
              <p:cNvPr id="69" name="Straight Connector 68">
                <a:extLst>
                  <a:ext uri="{FF2B5EF4-FFF2-40B4-BE49-F238E27FC236}">
                    <a16:creationId xmlns:a16="http://schemas.microsoft.com/office/drawing/2014/main" id="{B2945535-0BEE-A4CD-1AFB-835795AAB5B2}"/>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03B49E-6EAA-EEF9-E8DB-1C3A78B51DF6}"/>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498199F-96C5-9ABB-3A91-5FEE25FAFCFD}"/>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4232525-5A5A-B92C-C21A-A7278DD91CC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AC8DAD8-16A8-9196-9E5A-813AAD3AF030}"/>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0F065AC9-4870-98BB-821E-D1D10F2E388B}"/>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1D7067-193E-0AED-C052-997FBD2D25F3}"/>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7C12958-6AD1-9890-72F2-B05D53826B3E}"/>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9549172-E693-518A-FF78-AD1D2224A879}"/>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a:extLst>
                <a:ext uri="{FF2B5EF4-FFF2-40B4-BE49-F238E27FC236}">
                  <a16:creationId xmlns:a16="http://schemas.microsoft.com/office/drawing/2014/main" id="{2DB773CA-E46F-60E8-613C-9DE7E5C3C650}"/>
                </a:ext>
              </a:extLst>
            </p:cNvPr>
            <p:cNvGrpSpPr/>
            <p:nvPr/>
          </p:nvGrpSpPr>
          <p:grpSpPr>
            <a:xfrm>
              <a:off x="1080822" y="5639610"/>
              <a:ext cx="2566831" cy="457473"/>
              <a:chOff x="683069" y="1629455"/>
              <a:chExt cx="2803827" cy="525821"/>
            </a:xfrm>
          </p:grpSpPr>
          <p:cxnSp>
            <p:nvCxnSpPr>
              <p:cNvPr id="508" name="Straight Connector 507">
                <a:extLst>
                  <a:ext uri="{FF2B5EF4-FFF2-40B4-BE49-F238E27FC236}">
                    <a16:creationId xmlns:a16="http://schemas.microsoft.com/office/drawing/2014/main" id="{576F2C10-56A0-A945-8CBE-3912B74201D6}"/>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7E092E07-AD5A-FFA6-8D9C-A7A8E649F87B}"/>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ECE39D6E-4ADD-408A-FDCF-5F4C6ACC410A}"/>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B0D6A9ED-514D-670E-CC50-7A58C6DE78A6}"/>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7EE8EBF-647C-4966-1C8F-586B9D638C9D}"/>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5FB421A-44C9-5CC4-5457-0B97F0156EB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A52C9E3-5CD4-46A8-2890-332FF063B418}"/>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D5726FE-2284-D3F3-A64D-6A8ACB360765}"/>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09F49CA-51B4-84E5-3045-A0D4CD1A450C}"/>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479">
              <a:extLst>
                <a:ext uri="{FF2B5EF4-FFF2-40B4-BE49-F238E27FC236}">
                  <a16:creationId xmlns:a16="http://schemas.microsoft.com/office/drawing/2014/main" id="{EF2115F4-01D5-BC8E-259D-A2791917DDB6}"/>
                </a:ext>
              </a:extLst>
            </p:cNvPr>
            <p:cNvGrpSpPr/>
            <p:nvPr/>
          </p:nvGrpSpPr>
          <p:grpSpPr>
            <a:xfrm>
              <a:off x="1089103" y="6234498"/>
              <a:ext cx="2566831" cy="457473"/>
              <a:chOff x="683069" y="1629455"/>
              <a:chExt cx="2803827" cy="525821"/>
            </a:xfrm>
          </p:grpSpPr>
          <p:cxnSp>
            <p:nvCxnSpPr>
              <p:cNvPr id="499" name="Straight Connector 498">
                <a:extLst>
                  <a:ext uri="{FF2B5EF4-FFF2-40B4-BE49-F238E27FC236}">
                    <a16:creationId xmlns:a16="http://schemas.microsoft.com/office/drawing/2014/main" id="{9A51CC35-6602-8935-A3B7-DB1B931298BE}"/>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92D25D27-3297-AFF4-BD35-02092B8CA617}"/>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76454560-EF3A-D6CA-8D0D-CF620402C392}"/>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53A4318-76D5-8196-062D-119B4F4BE5CA}"/>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D3C15D1A-D76B-B346-80F1-807E9F3097F9}"/>
                  </a:ext>
                </a:extLst>
              </p:cNvPr>
              <p:cNvCxnSpPr>
                <a:cxnSpLocks/>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4" name="Rectangle 503">
                <a:extLst>
                  <a:ext uri="{FF2B5EF4-FFF2-40B4-BE49-F238E27FC236}">
                    <a16:creationId xmlns:a16="http://schemas.microsoft.com/office/drawing/2014/main" id="{1B79288F-846D-4025-4814-E9091B9D36B4}"/>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DE02E925-AF7B-DD82-3C9C-0EC9AFE4EE7C}"/>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a:extLst>
                  <a:ext uri="{FF2B5EF4-FFF2-40B4-BE49-F238E27FC236}">
                    <a16:creationId xmlns:a16="http://schemas.microsoft.com/office/drawing/2014/main" id="{B6B154EA-2724-77BA-8A34-C8A980939941}"/>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ectangle 506">
                <a:extLst>
                  <a:ext uri="{FF2B5EF4-FFF2-40B4-BE49-F238E27FC236}">
                    <a16:creationId xmlns:a16="http://schemas.microsoft.com/office/drawing/2014/main" id="{5D35E90D-9D2C-39C0-E0F8-73DB17D79BAA}"/>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a:extLst>
                <a:ext uri="{FF2B5EF4-FFF2-40B4-BE49-F238E27FC236}">
                  <a16:creationId xmlns:a16="http://schemas.microsoft.com/office/drawing/2014/main" id="{ED44AB5B-CAD4-FC59-8359-46C6CE523D42}"/>
                </a:ext>
              </a:extLst>
            </p:cNvPr>
            <p:cNvGrpSpPr/>
            <p:nvPr/>
          </p:nvGrpSpPr>
          <p:grpSpPr>
            <a:xfrm>
              <a:off x="625744" y="4277596"/>
              <a:ext cx="498299" cy="410058"/>
              <a:chOff x="386458" y="1367831"/>
              <a:chExt cx="544307" cy="471322"/>
            </a:xfrm>
          </p:grpSpPr>
          <p:sp>
            <p:nvSpPr>
              <p:cNvPr id="497" name="Rounded Rectangle 496">
                <a:extLst>
                  <a:ext uri="{FF2B5EF4-FFF2-40B4-BE49-F238E27FC236}">
                    <a16:creationId xmlns:a16="http://schemas.microsoft.com/office/drawing/2014/main" id="{21C09C44-951F-8176-61DA-515E57627F97}"/>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Rectangle 497">
                <a:extLst>
                  <a:ext uri="{FF2B5EF4-FFF2-40B4-BE49-F238E27FC236}">
                    <a16:creationId xmlns:a16="http://schemas.microsoft.com/office/drawing/2014/main" id="{14049A6A-39D1-BAB5-8ACD-4C249621CC8B}"/>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482" name="Group 481">
              <a:extLst>
                <a:ext uri="{FF2B5EF4-FFF2-40B4-BE49-F238E27FC236}">
                  <a16:creationId xmlns:a16="http://schemas.microsoft.com/office/drawing/2014/main" id="{886EB20A-E82C-4013-BCAF-5D842E889846}"/>
                </a:ext>
              </a:extLst>
            </p:cNvPr>
            <p:cNvGrpSpPr/>
            <p:nvPr/>
          </p:nvGrpSpPr>
          <p:grpSpPr>
            <a:xfrm>
              <a:off x="641753" y="4880634"/>
              <a:ext cx="468855" cy="393512"/>
              <a:chOff x="393439" y="1935872"/>
              <a:chExt cx="512145" cy="452304"/>
            </a:xfrm>
          </p:grpSpPr>
          <p:sp>
            <p:nvSpPr>
              <p:cNvPr id="495" name="Rounded Rectangle 494">
                <a:extLst>
                  <a:ext uri="{FF2B5EF4-FFF2-40B4-BE49-F238E27FC236}">
                    <a16:creationId xmlns:a16="http://schemas.microsoft.com/office/drawing/2014/main" id="{7B48AEC3-4DFD-67C8-37EF-933533892E09}"/>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Rectangle 495">
                <a:extLst>
                  <a:ext uri="{FF2B5EF4-FFF2-40B4-BE49-F238E27FC236}">
                    <a16:creationId xmlns:a16="http://schemas.microsoft.com/office/drawing/2014/main" id="{F2F9CA7E-9ED9-F73E-2E6E-A2039897FC22}"/>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483" name="Group 482">
              <a:extLst>
                <a:ext uri="{FF2B5EF4-FFF2-40B4-BE49-F238E27FC236}">
                  <a16:creationId xmlns:a16="http://schemas.microsoft.com/office/drawing/2014/main" id="{6B238749-85A8-EF91-ECE4-6BCBA5EDF267}"/>
                </a:ext>
              </a:extLst>
            </p:cNvPr>
            <p:cNvGrpSpPr/>
            <p:nvPr/>
          </p:nvGrpSpPr>
          <p:grpSpPr>
            <a:xfrm>
              <a:off x="633456" y="5468320"/>
              <a:ext cx="476599" cy="414032"/>
              <a:chOff x="394898" y="2503913"/>
              <a:chExt cx="520603" cy="475890"/>
            </a:xfrm>
          </p:grpSpPr>
          <p:sp>
            <p:nvSpPr>
              <p:cNvPr id="493" name="Rounded Rectangle 492">
                <a:extLst>
                  <a:ext uri="{FF2B5EF4-FFF2-40B4-BE49-F238E27FC236}">
                    <a16:creationId xmlns:a16="http://schemas.microsoft.com/office/drawing/2014/main" id="{32AA2862-6558-AC5E-0248-63142AF1DAD3}"/>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94" name="Rectangle 493">
                <a:extLst>
                  <a:ext uri="{FF2B5EF4-FFF2-40B4-BE49-F238E27FC236}">
                    <a16:creationId xmlns:a16="http://schemas.microsoft.com/office/drawing/2014/main" id="{FEA0778F-47A7-07FB-D32A-7C971909E182}"/>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485" name="Group 484">
              <a:extLst>
                <a:ext uri="{FF2B5EF4-FFF2-40B4-BE49-F238E27FC236}">
                  <a16:creationId xmlns:a16="http://schemas.microsoft.com/office/drawing/2014/main" id="{C8DF86AC-4B4C-81ED-8E6A-AAC0E862B182}"/>
                </a:ext>
              </a:extLst>
            </p:cNvPr>
            <p:cNvGrpSpPr/>
            <p:nvPr/>
          </p:nvGrpSpPr>
          <p:grpSpPr>
            <a:xfrm>
              <a:off x="639566" y="6049392"/>
              <a:ext cx="468163" cy="406467"/>
              <a:chOff x="391602" y="3359300"/>
              <a:chExt cx="511389" cy="467195"/>
            </a:xfrm>
          </p:grpSpPr>
          <p:sp>
            <p:nvSpPr>
              <p:cNvPr id="491" name="Rounded Rectangle 490">
                <a:extLst>
                  <a:ext uri="{FF2B5EF4-FFF2-40B4-BE49-F238E27FC236}">
                    <a16:creationId xmlns:a16="http://schemas.microsoft.com/office/drawing/2014/main" id="{1ECCE3AA-F783-4507-773B-AEA87F2AC31C}"/>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92" name="Rectangle 491">
                <a:extLst>
                  <a:ext uri="{FF2B5EF4-FFF2-40B4-BE49-F238E27FC236}">
                    <a16:creationId xmlns:a16="http://schemas.microsoft.com/office/drawing/2014/main" id="{41C5B308-8BC4-35EA-E7D0-3DEB2C025475}"/>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cxnSp>
          <p:nvCxnSpPr>
            <p:cNvPr id="486" name="Straight Connector 485">
              <a:extLst>
                <a:ext uri="{FF2B5EF4-FFF2-40B4-BE49-F238E27FC236}">
                  <a16:creationId xmlns:a16="http://schemas.microsoft.com/office/drawing/2014/main" id="{60DE895C-BFF2-63CF-654E-3A1F6EFE19D1}"/>
                </a:ext>
              </a:extLst>
            </p:cNvPr>
            <p:cNvCxnSpPr>
              <a:cxnSpLocks/>
            </p:cNvCxnSpPr>
            <p:nvPr/>
          </p:nvCxnSpPr>
          <p:spPr>
            <a:xfrm>
              <a:off x="3761174" y="4701925"/>
              <a:ext cx="0" cy="1828669"/>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87" name="Rectangle 486">
              <a:extLst>
                <a:ext uri="{FF2B5EF4-FFF2-40B4-BE49-F238E27FC236}">
                  <a16:creationId xmlns:a16="http://schemas.microsoft.com/office/drawing/2014/main" id="{8502F947-6060-D499-3055-66240529C3B5}"/>
                </a:ext>
              </a:extLst>
            </p:cNvPr>
            <p:cNvSpPr/>
            <p:nvPr/>
          </p:nvSpPr>
          <p:spPr>
            <a:xfrm>
              <a:off x="3529917" y="4216899"/>
              <a:ext cx="1208928"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Horizontal</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cxnSp>
          <p:nvCxnSpPr>
            <p:cNvPr id="488" name="Curved Connector 487">
              <a:extLst>
                <a:ext uri="{FF2B5EF4-FFF2-40B4-BE49-F238E27FC236}">
                  <a16:creationId xmlns:a16="http://schemas.microsoft.com/office/drawing/2014/main" id="{976237FB-FF00-EB63-7CCE-F6DEBE9F9D91}"/>
                </a:ext>
              </a:extLst>
            </p:cNvPr>
            <p:cNvCxnSpPr>
              <a:cxnSpLocks/>
            </p:cNvCxnSpPr>
            <p:nvPr/>
          </p:nvCxnSpPr>
          <p:spPr>
            <a:xfrm flipV="1">
              <a:off x="3267837" y="4348156"/>
              <a:ext cx="388097" cy="74019"/>
            </a:xfrm>
            <a:prstGeom prst="curvedConnector3">
              <a:avLst>
                <a:gd name="adj1" fmla="val 5000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76943FE0-0431-4F8C-5BC0-93DCED52BD13}"/>
                </a:ext>
              </a:extLst>
            </p:cNvPr>
            <p:cNvSpPr/>
            <p:nvPr/>
          </p:nvSpPr>
          <p:spPr>
            <a:xfrm rot="16200000">
              <a:off x="2942662" y="5431417"/>
              <a:ext cx="2235983" cy="306302"/>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Vertical</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cxnSp>
          <p:nvCxnSpPr>
            <p:cNvPr id="490" name="Straight Arrow Connector 489">
              <a:extLst>
                <a:ext uri="{FF2B5EF4-FFF2-40B4-BE49-F238E27FC236}">
                  <a16:creationId xmlns:a16="http://schemas.microsoft.com/office/drawing/2014/main" id="{67EC4B56-6CFF-64CC-4980-FD06F542D533}"/>
                </a:ext>
              </a:extLst>
            </p:cNvPr>
            <p:cNvCxnSpPr>
              <a:cxnSpLocks/>
            </p:cNvCxnSpPr>
            <p:nvPr/>
          </p:nvCxnSpPr>
          <p:spPr>
            <a:xfrm>
              <a:off x="3785481" y="5274276"/>
              <a:ext cx="204647" cy="0"/>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858820B2-BB96-DCD9-9B09-036579D62543}"/>
              </a:ext>
            </a:extLst>
          </p:cNvPr>
          <p:cNvSpPr txBox="1"/>
          <p:nvPr/>
        </p:nvSpPr>
        <p:spPr>
          <a:xfrm>
            <a:off x="5258095" y="3721049"/>
            <a:ext cx="3181055" cy="369332"/>
          </a:xfrm>
          <a:prstGeom prst="rect">
            <a:avLst/>
          </a:prstGeom>
          <a:noFill/>
        </p:spPr>
        <p:txBody>
          <a:bodyPr wrap="square" rtlCol="0">
            <a:spAutoFit/>
          </a:bodyPr>
          <a:lstStyle/>
          <a:p>
            <a:r>
              <a:rPr lang="en-CH" b="1" i="1" dirty="0">
                <a:latin typeface="Cambria" panose="02040503050406030204" pitchFamily="18" charset="0"/>
              </a:rPr>
              <a:t>Network-on-SSD (NoSSD) [2]</a:t>
            </a:r>
          </a:p>
        </p:txBody>
      </p:sp>
      <p:grpSp>
        <p:nvGrpSpPr>
          <p:cNvPr id="88" name="Group 87">
            <a:extLst>
              <a:ext uri="{FF2B5EF4-FFF2-40B4-BE49-F238E27FC236}">
                <a16:creationId xmlns:a16="http://schemas.microsoft.com/office/drawing/2014/main" id="{C075F094-9A83-3540-92B5-5CC6E1C8702B}"/>
              </a:ext>
            </a:extLst>
          </p:cNvPr>
          <p:cNvGrpSpPr/>
          <p:nvPr/>
        </p:nvGrpSpPr>
        <p:grpSpPr>
          <a:xfrm>
            <a:off x="5183691" y="4228614"/>
            <a:ext cx="3835381" cy="1996708"/>
            <a:chOff x="5183691" y="4365562"/>
            <a:chExt cx="3835381" cy="1996708"/>
          </a:xfrm>
        </p:grpSpPr>
        <p:cxnSp>
          <p:nvCxnSpPr>
            <p:cNvPr id="89" name="Straight Connector 88">
              <a:extLst>
                <a:ext uri="{FF2B5EF4-FFF2-40B4-BE49-F238E27FC236}">
                  <a16:creationId xmlns:a16="http://schemas.microsoft.com/office/drawing/2014/main" id="{E708580F-ABF2-4390-435F-365CBF5085E5}"/>
                </a:ext>
              </a:extLst>
            </p:cNvPr>
            <p:cNvCxnSpPr/>
            <p:nvPr/>
          </p:nvCxnSpPr>
          <p:spPr>
            <a:xfrm>
              <a:off x="5355485" y="5641009"/>
              <a:ext cx="2849982"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9C1C3D-66FC-1698-98EC-26E09AF2FA0C}"/>
                </a:ext>
              </a:extLst>
            </p:cNvPr>
            <p:cNvCxnSpPr>
              <a:cxnSpLocks/>
            </p:cNvCxnSpPr>
            <p:nvPr/>
          </p:nvCxnSpPr>
          <p:spPr>
            <a:xfrm flipV="1">
              <a:off x="6751158" y="4580997"/>
              <a:ext cx="9073" cy="153188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3EC724D-0091-8B9F-40E8-0E70A0844AA2}"/>
                </a:ext>
              </a:extLst>
            </p:cNvPr>
            <p:cNvCxnSpPr>
              <a:cxnSpLocks/>
            </p:cNvCxnSpPr>
            <p:nvPr/>
          </p:nvCxnSpPr>
          <p:spPr>
            <a:xfrm flipV="1">
              <a:off x="7372955" y="4578743"/>
              <a:ext cx="5579" cy="1528005"/>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E9A4C3-A5F1-EB8B-B794-CA6EF9648BBF}"/>
                </a:ext>
              </a:extLst>
            </p:cNvPr>
            <p:cNvCxnSpPr>
              <a:cxnSpLocks/>
            </p:cNvCxnSpPr>
            <p:nvPr/>
          </p:nvCxnSpPr>
          <p:spPr>
            <a:xfrm flipV="1">
              <a:off x="6104812" y="4574860"/>
              <a:ext cx="9075" cy="153188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9670B67-8108-7FED-B357-71144E8CC62F}"/>
                </a:ext>
              </a:extLst>
            </p:cNvPr>
            <p:cNvCxnSpPr>
              <a:cxnSpLocks/>
            </p:cNvCxnSpPr>
            <p:nvPr/>
          </p:nvCxnSpPr>
          <p:spPr>
            <a:xfrm flipV="1">
              <a:off x="8031306" y="4574860"/>
              <a:ext cx="2563" cy="156559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1563A3B-FE75-64F2-4E78-EE7A8602BF7F}"/>
                </a:ext>
              </a:extLst>
            </p:cNvPr>
            <p:cNvCxnSpPr/>
            <p:nvPr/>
          </p:nvCxnSpPr>
          <p:spPr>
            <a:xfrm>
              <a:off x="5367762" y="5101693"/>
              <a:ext cx="2849982"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74F1299-6D65-0029-7E63-38D1787BC427}"/>
                </a:ext>
              </a:extLst>
            </p:cNvPr>
            <p:cNvCxnSpPr>
              <a:cxnSpLocks/>
            </p:cNvCxnSpPr>
            <p:nvPr/>
          </p:nvCxnSpPr>
          <p:spPr>
            <a:xfrm>
              <a:off x="5225260" y="6183245"/>
              <a:ext cx="2985963" cy="4814"/>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3D7A31E-FA87-8FD0-17D9-BAA6D9F8122B}"/>
                </a:ext>
              </a:extLst>
            </p:cNvPr>
            <p:cNvCxnSpPr>
              <a:cxnSpLocks/>
            </p:cNvCxnSpPr>
            <p:nvPr/>
          </p:nvCxnSpPr>
          <p:spPr>
            <a:xfrm>
              <a:off x="5353444" y="4557674"/>
              <a:ext cx="2849982"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685FE47-A535-0C6B-F496-23BF119D37E1}"/>
                </a:ext>
              </a:extLst>
            </p:cNvPr>
            <p:cNvSpPr/>
            <p:nvPr/>
          </p:nvSpPr>
          <p:spPr>
            <a:xfrm>
              <a:off x="5922139" y="4397041"/>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409ED66-D047-705D-DE8D-C1AE5D785F91}"/>
                </a:ext>
              </a:extLst>
            </p:cNvPr>
            <p:cNvSpPr/>
            <p:nvPr/>
          </p:nvSpPr>
          <p:spPr>
            <a:xfrm>
              <a:off x="6554714" y="439038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DD02B3F-4756-13F0-35F3-D7850CC0FDD3}"/>
                </a:ext>
              </a:extLst>
            </p:cNvPr>
            <p:cNvSpPr/>
            <p:nvPr/>
          </p:nvSpPr>
          <p:spPr>
            <a:xfrm>
              <a:off x="7187966" y="439140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ECF6A58-B0DB-24C9-5513-71622444775D}"/>
                </a:ext>
              </a:extLst>
            </p:cNvPr>
            <p:cNvSpPr/>
            <p:nvPr/>
          </p:nvSpPr>
          <p:spPr>
            <a:xfrm>
              <a:off x="7832055" y="4394293"/>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30A790CB-2FA3-ED2E-EF64-136426C0F8F2}"/>
                </a:ext>
              </a:extLst>
            </p:cNvPr>
            <p:cNvSpPr/>
            <p:nvPr/>
          </p:nvSpPr>
          <p:spPr>
            <a:xfrm>
              <a:off x="5931578" y="4936355"/>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3879BE8-74F6-5D79-89F8-8D00A878DBF1}"/>
                </a:ext>
              </a:extLst>
            </p:cNvPr>
            <p:cNvSpPr/>
            <p:nvPr/>
          </p:nvSpPr>
          <p:spPr>
            <a:xfrm>
              <a:off x="6564153" y="4929702"/>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E298395-5227-2166-6EAA-9B3D6AF5B285}"/>
                </a:ext>
              </a:extLst>
            </p:cNvPr>
            <p:cNvSpPr/>
            <p:nvPr/>
          </p:nvSpPr>
          <p:spPr>
            <a:xfrm>
              <a:off x="7197405" y="4930722"/>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D1D8C0D-EA70-14F4-6377-291AAECEF7A8}"/>
                </a:ext>
              </a:extLst>
            </p:cNvPr>
            <p:cNvSpPr/>
            <p:nvPr/>
          </p:nvSpPr>
          <p:spPr>
            <a:xfrm>
              <a:off x="7841494" y="4933607"/>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A30987F-07D9-B219-7386-DB703694C638}"/>
                </a:ext>
              </a:extLst>
            </p:cNvPr>
            <p:cNvSpPr/>
            <p:nvPr/>
          </p:nvSpPr>
          <p:spPr>
            <a:xfrm>
              <a:off x="5921806" y="5469399"/>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ABE37D8-ED8D-5D88-6138-66AF394F0D55}"/>
                </a:ext>
              </a:extLst>
            </p:cNvPr>
            <p:cNvSpPr/>
            <p:nvPr/>
          </p:nvSpPr>
          <p:spPr>
            <a:xfrm>
              <a:off x="6554381" y="5462746"/>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FAEB4AD-919C-01F7-8A7E-41FF6D1C94B4}"/>
                </a:ext>
              </a:extLst>
            </p:cNvPr>
            <p:cNvSpPr/>
            <p:nvPr/>
          </p:nvSpPr>
          <p:spPr>
            <a:xfrm>
              <a:off x="7187633" y="5463766"/>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C3000461-7DD3-7A3B-768F-E8D46D5E8084}"/>
                </a:ext>
              </a:extLst>
            </p:cNvPr>
            <p:cNvSpPr/>
            <p:nvPr/>
          </p:nvSpPr>
          <p:spPr>
            <a:xfrm>
              <a:off x="7831722" y="5466651"/>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DE1AF93-CE80-160C-24D8-083FCB85F5BA}"/>
                </a:ext>
              </a:extLst>
            </p:cNvPr>
            <p:cNvSpPr/>
            <p:nvPr/>
          </p:nvSpPr>
          <p:spPr>
            <a:xfrm>
              <a:off x="5930087" y="6011471"/>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F5D83C5-1C61-D7D9-C69F-348C536D9892}"/>
                </a:ext>
              </a:extLst>
            </p:cNvPr>
            <p:cNvSpPr/>
            <p:nvPr/>
          </p:nvSpPr>
          <p:spPr>
            <a:xfrm>
              <a:off x="6562662" y="600481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21C74DF-5BD9-A50B-331F-3CB5D6AB24D7}"/>
                </a:ext>
              </a:extLst>
            </p:cNvPr>
            <p:cNvSpPr/>
            <p:nvPr/>
          </p:nvSpPr>
          <p:spPr>
            <a:xfrm>
              <a:off x="7195914" y="600583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1ED7478-00B3-8AB8-0841-1C7D4CED454A}"/>
                </a:ext>
              </a:extLst>
            </p:cNvPr>
            <p:cNvSpPr/>
            <p:nvPr/>
          </p:nvSpPr>
          <p:spPr>
            <a:xfrm>
              <a:off x="7840003" y="6008723"/>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C2E2894C-F559-5DF8-EDEA-50F5F0770C4D}"/>
                </a:ext>
              </a:extLst>
            </p:cNvPr>
            <p:cNvGrpSpPr/>
            <p:nvPr/>
          </p:nvGrpSpPr>
          <p:grpSpPr>
            <a:xfrm>
              <a:off x="5183691" y="4365562"/>
              <a:ext cx="498299" cy="410058"/>
              <a:chOff x="386458" y="1367831"/>
              <a:chExt cx="544307" cy="471322"/>
            </a:xfrm>
          </p:grpSpPr>
          <p:sp>
            <p:nvSpPr>
              <p:cNvPr id="185" name="Rounded Rectangle 184">
                <a:extLst>
                  <a:ext uri="{FF2B5EF4-FFF2-40B4-BE49-F238E27FC236}">
                    <a16:creationId xmlns:a16="http://schemas.microsoft.com/office/drawing/2014/main" id="{BD878754-3293-7D35-B00E-6CDFCCF3B7F3}"/>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09EEB5DC-8E49-268E-685A-9C9690E2E74B}"/>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69" name="Group 168">
              <a:extLst>
                <a:ext uri="{FF2B5EF4-FFF2-40B4-BE49-F238E27FC236}">
                  <a16:creationId xmlns:a16="http://schemas.microsoft.com/office/drawing/2014/main" id="{7BB2C8C4-7E41-B0DE-FE11-9C89858CA0DD}"/>
                </a:ext>
              </a:extLst>
            </p:cNvPr>
            <p:cNvGrpSpPr/>
            <p:nvPr/>
          </p:nvGrpSpPr>
          <p:grpSpPr>
            <a:xfrm>
              <a:off x="5199700" y="4899279"/>
              <a:ext cx="468855" cy="393512"/>
              <a:chOff x="393439" y="1935872"/>
              <a:chExt cx="512145" cy="452304"/>
            </a:xfrm>
          </p:grpSpPr>
          <p:sp>
            <p:nvSpPr>
              <p:cNvPr id="183" name="Rounded Rectangle 182">
                <a:extLst>
                  <a:ext uri="{FF2B5EF4-FFF2-40B4-BE49-F238E27FC236}">
                    <a16:creationId xmlns:a16="http://schemas.microsoft.com/office/drawing/2014/main" id="{B7BE0FE1-C115-9ECB-1E7B-DF9632EB4321}"/>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9B912287-BC7E-1E20-39E0-5E8A070B3FFA}"/>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70" name="Group 169">
              <a:extLst>
                <a:ext uri="{FF2B5EF4-FFF2-40B4-BE49-F238E27FC236}">
                  <a16:creationId xmlns:a16="http://schemas.microsoft.com/office/drawing/2014/main" id="{FA524CFF-61C4-2D3E-98C2-CB631D26A91F}"/>
                </a:ext>
              </a:extLst>
            </p:cNvPr>
            <p:cNvGrpSpPr/>
            <p:nvPr/>
          </p:nvGrpSpPr>
          <p:grpSpPr>
            <a:xfrm>
              <a:off x="5191403" y="5427547"/>
              <a:ext cx="476599" cy="414032"/>
              <a:chOff x="394898" y="2503913"/>
              <a:chExt cx="520603" cy="475890"/>
            </a:xfrm>
          </p:grpSpPr>
          <p:sp>
            <p:nvSpPr>
              <p:cNvPr id="181" name="Rounded Rectangle 180">
                <a:extLst>
                  <a:ext uri="{FF2B5EF4-FFF2-40B4-BE49-F238E27FC236}">
                    <a16:creationId xmlns:a16="http://schemas.microsoft.com/office/drawing/2014/main" id="{F280C108-222F-F1CD-874E-D1948BD07ED6}"/>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82" name="Rectangle 181">
                <a:extLst>
                  <a:ext uri="{FF2B5EF4-FFF2-40B4-BE49-F238E27FC236}">
                    <a16:creationId xmlns:a16="http://schemas.microsoft.com/office/drawing/2014/main" id="{02DA2385-F02A-C557-0547-ACFA1D9F361D}"/>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71" name="Group 170">
              <a:extLst>
                <a:ext uri="{FF2B5EF4-FFF2-40B4-BE49-F238E27FC236}">
                  <a16:creationId xmlns:a16="http://schemas.microsoft.com/office/drawing/2014/main" id="{C89EE5E7-4E7E-4A2C-5BBE-DE15D2EB912B}"/>
                </a:ext>
              </a:extLst>
            </p:cNvPr>
            <p:cNvGrpSpPr/>
            <p:nvPr/>
          </p:nvGrpSpPr>
          <p:grpSpPr>
            <a:xfrm>
              <a:off x="5197513" y="5955803"/>
              <a:ext cx="468163" cy="406467"/>
              <a:chOff x="391602" y="3359300"/>
              <a:chExt cx="511389" cy="467195"/>
            </a:xfrm>
          </p:grpSpPr>
          <p:sp>
            <p:nvSpPr>
              <p:cNvPr id="178" name="Rounded Rectangle 177">
                <a:extLst>
                  <a:ext uri="{FF2B5EF4-FFF2-40B4-BE49-F238E27FC236}">
                    <a16:creationId xmlns:a16="http://schemas.microsoft.com/office/drawing/2014/main" id="{0F561D25-325A-A763-7A59-6009FF9DD0E2}"/>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80" name="Rectangle 179">
                <a:extLst>
                  <a:ext uri="{FF2B5EF4-FFF2-40B4-BE49-F238E27FC236}">
                    <a16:creationId xmlns:a16="http://schemas.microsoft.com/office/drawing/2014/main" id="{32F40132-57EB-1724-9372-754E7304EC16}"/>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sp>
          <p:nvSpPr>
            <p:cNvPr id="172" name="Rectangle 171">
              <a:extLst>
                <a:ext uri="{FF2B5EF4-FFF2-40B4-BE49-F238E27FC236}">
                  <a16:creationId xmlns:a16="http://schemas.microsoft.com/office/drawing/2014/main" id="{3C64F73C-9383-E3BD-05EF-7DFDE74FE906}"/>
                </a:ext>
              </a:extLst>
            </p:cNvPr>
            <p:cNvSpPr/>
            <p:nvPr/>
          </p:nvSpPr>
          <p:spPr>
            <a:xfrm>
              <a:off x="8091369" y="4725728"/>
              <a:ext cx="927703" cy="553998"/>
            </a:xfrm>
            <a:prstGeom prst="rect">
              <a:avLst/>
            </a:prstGeom>
          </p:spPr>
          <p:txBody>
            <a:bodyPr wrap="square">
              <a:spAutoFit/>
            </a:bodyPr>
            <a:lstStyle/>
            <a:p>
              <a:pPr algn="ctr">
                <a:lnSpc>
                  <a:spcPts val="1800"/>
                </a:lnSpc>
              </a:pPr>
              <a:r>
                <a:rPr lang="en-US" altLang="zh-CN" sz="1600" b="1" i="1" dirty="0">
                  <a:latin typeface="Cambria" panose="02040503050406030204" pitchFamily="18" charset="0"/>
                  <a:cs typeface="Times New Roman" panose="02020603050405020304" pitchFamily="18" charset="0"/>
                </a:rPr>
                <a:t>Flash</a:t>
              </a:r>
              <a:r>
                <a:rPr lang="zh-CN" altLang="en-US" sz="1600" b="1" i="1" dirty="0">
                  <a:latin typeface="Cambria" panose="02040503050406030204" pitchFamily="18" charset="0"/>
                  <a:cs typeface="Times New Roman" panose="02020603050405020304" pitchFamily="18" charset="0"/>
                </a:rPr>
                <a:t> </a:t>
              </a:r>
              <a:br>
                <a:rPr lang="en-US" altLang="zh-CN" sz="1600" b="1" i="1" dirty="0">
                  <a:latin typeface="Cambria" panose="02040503050406030204" pitchFamily="18" charset="0"/>
                  <a:cs typeface="Times New Roman" panose="02020603050405020304" pitchFamily="18" charset="0"/>
                </a:rPr>
              </a:br>
              <a:r>
                <a:rPr lang="en-US" altLang="zh-CN" sz="1600" b="1" i="1" dirty="0">
                  <a:latin typeface="Cambria" panose="02040503050406030204" pitchFamily="18" charset="0"/>
                  <a:cs typeface="Times New Roman" panose="02020603050405020304" pitchFamily="18" charset="0"/>
                </a:rPr>
                <a:t>Chip</a:t>
              </a:r>
              <a:endParaRPr lang="en-US" sz="1600" b="1" i="1" dirty="0">
                <a:latin typeface="Cambria" panose="02040503050406030204" pitchFamily="18" charset="0"/>
                <a:cs typeface="Times New Roman" panose="02020603050405020304" pitchFamily="18" charset="0"/>
              </a:endParaRPr>
            </a:p>
          </p:txBody>
        </p:sp>
        <p:cxnSp>
          <p:nvCxnSpPr>
            <p:cNvPr id="173" name="Straight Arrow Connector 172">
              <a:extLst>
                <a:ext uri="{FF2B5EF4-FFF2-40B4-BE49-F238E27FC236}">
                  <a16:creationId xmlns:a16="http://schemas.microsoft.com/office/drawing/2014/main" id="{5879CFC8-6652-9171-35C7-EF29C412C441}"/>
                </a:ext>
              </a:extLst>
            </p:cNvPr>
            <p:cNvCxnSpPr>
              <a:cxnSpLocks/>
              <a:stCxn id="100" idx="3"/>
            </p:cNvCxnSpPr>
            <p:nvPr/>
          </p:nvCxnSpPr>
          <p:spPr>
            <a:xfrm>
              <a:off x="8205933" y="4555803"/>
              <a:ext cx="223147" cy="192718"/>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4" name="Curved Connector 173">
              <a:extLst>
                <a:ext uri="{FF2B5EF4-FFF2-40B4-BE49-F238E27FC236}">
                  <a16:creationId xmlns:a16="http://schemas.microsoft.com/office/drawing/2014/main" id="{EEC63DCE-FA23-57DC-1DBD-C31BB144A488}"/>
                </a:ext>
              </a:extLst>
            </p:cNvPr>
            <p:cNvCxnSpPr>
              <a:cxnSpLocks/>
            </p:cNvCxnSpPr>
            <p:nvPr/>
          </p:nvCxnSpPr>
          <p:spPr>
            <a:xfrm>
              <a:off x="8056232" y="5889628"/>
              <a:ext cx="364525" cy="143391"/>
            </a:xfrm>
            <a:prstGeom prst="curvedConnector3">
              <a:avLst>
                <a:gd name="adj1" fmla="val 91348"/>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91D31326-585C-7E66-946E-8D1F166F8681}"/>
                </a:ext>
              </a:extLst>
            </p:cNvPr>
            <p:cNvSpPr/>
            <p:nvPr/>
          </p:nvSpPr>
          <p:spPr>
            <a:xfrm>
              <a:off x="8238494" y="5978127"/>
              <a:ext cx="620346" cy="338554"/>
            </a:xfrm>
            <a:prstGeom prst="rect">
              <a:avLst/>
            </a:prstGeom>
          </p:spPr>
          <p:txBody>
            <a:bodyPr wrap="square">
              <a:spAutoFit/>
            </a:bodyPr>
            <a:lstStyle/>
            <a:p>
              <a:r>
                <a:rPr lang="en-US" altLang="zh-CN" sz="1600" b="1" i="1" dirty="0">
                  <a:latin typeface="Cambria" panose="02040503050406030204" pitchFamily="18" charset="0"/>
                  <a:cs typeface="Times New Roman" panose="02020603050405020304" pitchFamily="18" charset="0"/>
                </a:rPr>
                <a:t>Link</a:t>
              </a:r>
              <a:endParaRPr lang="en-US" sz="1600" b="1" i="1" dirty="0">
                <a:latin typeface="Cambria" panose="02040503050406030204" pitchFamily="18" charset="0"/>
                <a:cs typeface="Times New Roman" panose="02020603050405020304" pitchFamily="18" charset="0"/>
              </a:endParaRPr>
            </a:p>
          </p:txBody>
        </p:sp>
      </p:grpSp>
      <p:cxnSp>
        <p:nvCxnSpPr>
          <p:cNvPr id="187" name="Straight Connector 186">
            <a:extLst>
              <a:ext uri="{FF2B5EF4-FFF2-40B4-BE49-F238E27FC236}">
                <a16:creationId xmlns:a16="http://schemas.microsoft.com/office/drawing/2014/main" id="{D3E62E27-A1BC-73DD-28AB-A663D50D2EF4}"/>
              </a:ext>
            </a:extLst>
          </p:cNvPr>
          <p:cNvCxnSpPr/>
          <p:nvPr/>
        </p:nvCxnSpPr>
        <p:spPr>
          <a:xfrm>
            <a:off x="0" y="3703194"/>
            <a:ext cx="9144000" cy="0"/>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FA77C2E-3E09-9A26-27C6-D56C8BADE87D}"/>
              </a:ext>
            </a:extLst>
          </p:cNvPr>
          <p:cNvCxnSpPr>
            <a:cxnSpLocks/>
          </p:cNvCxnSpPr>
          <p:nvPr/>
        </p:nvCxnSpPr>
        <p:spPr>
          <a:xfrm>
            <a:off x="4641429" y="3721049"/>
            <a:ext cx="0" cy="2827707"/>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003CEEEC-16BC-6527-9F78-D7B564A2364C}"/>
              </a:ext>
            </a:extLst>
          </p:cNvPr>
          <p:cNvSpPr/>
          <p:nvPr/>
        </p:nvSpPr>
        <p:spPr>
          <a:xfrm>
            <a:off x="-3285" y="3703951"/>
            <a:ext cx="9144000" cy="3154049"/>
          </a:xfrm>
          <a:prstGeom prst="rect">
            <a:avLst/>
          </a:prstGeom>
          <a:solidFill>
            <a:schemeClr val="bg1">
              <a:alpha val="801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90" name="Content Placeholder 3">
            <a:extLst>
              <a:ext uri="{FF2B5EF4-FFF2-40B4-BE49-F238E27FC236}">
                <a16:creationId xmlns:a16="http://schemas.microsoft.com/office/drawing/2014/main" id="{E9CC8F4C-FED9-8ACE-74EE-6595D2680901}"/>
              </a:ext>
            </a:extLst>
          </p:cNvPr>
          <p:cNvSpPr txBox="1">
            <a:spLocks/>
          </p:cNvSpPr>
          <p:nvPr/>
        </p:nvSpPr>
        <p:spPr>
          <a:xfrm>
            <a:off x="500406" y="4098890"/>
            <a:ext cx="8198912" cy="2087933"/>
          </a:xfrm>
          <a:prstGeom prst="roundRect">
            <a:avLst>
              <a:gd name="adj" fmla="val 4777"/>
            </a:avLst>
          </a:prstGeom>
          <a:solidFill>
            <a:srgbClr val="FFE3E1"/>
          </a:solidFill>
          <a:ln w="31750">
            <a:solidFill>
              <a:srgbClr val="C00000"/>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buClr>
                <a:schemeClr val="tx1"/>
              </a:buClr>
            </a:pPr>
            <a:r>
              <a:rPr lang="en-IN" sz="3200" b="0" dirty="0">
                <a:solidFill>
                  <a:srgbClr val="C00000"/>
                </a:solidFill>
              </a:rPr>
              <a:t>Packetized Network SSD </a:t>
            </a:r>
            <a:r>
              <a:rPr lang="en-IN" sz="3200" b="0" dirty="0"/>
              <a:t>and </a:t>
            </a:r>
            <a:r>
              <a:rPr lang="en-IN" sz="3200" b="0" dirty="0">
                <a:solidFill>
                  <a:srgbClr val="C00000"/>
                </a:solidFill>
              </a:rPr>
              <a:t>Network-on-SSD </a:t>
            </a:r>
          </a:p>
          <a:p>
            <a:pPr marL="285750" indent="-514350" algn="l">
              <a:buClr>
                <a:schemeClr val="tx1"/>
              </a:buClr>
              <a:buFont typeface="+mj-lt"/>
              <a:buAutoNum type="arabicPeriod"/>
            </a:pPr>
            <a:r>
              <a:rPr lang="en-IN" sz="3200" b="0" dirty="0"/>
              <a:t>do </a:t>
            </a:r>
            <a:r>
              <a:rPr lang="en-IN" sz="3200" b="0" i="1" dirty="0">
                <a:solidFill>
                  <a:srgbClr val="C00000"/>
                </a:solidFill>
              </a:rPr>
              <a:t>not</a:t>
            </a:r>
            <a:r>
              <a:rPr lang="en-IN" sz="3200" b="0" dirty="0"/>
              <a:t> effectively </a:t>
            </a:r>
            <a:r>
              <a:rPr lang="en-IN" sz="3200" b="0" dirty="0">
                <a:solidFill>
                  <a:srgbClr val="C00000"/>
                </a:solidFill>
              </a:rPr>
              <a:t>utilize</a:t>
            </a:r>
            <a:r>
              <a:rPr lang="en-IN" sz="3200" b="0" dirty="0"/>
              <a:t> the </a:t>
            </a:r>
            <a:r>
              <a:rPr lang="en-IN" sz="3200" b="0" dirty="0">
                <a:solidFill>
                  <a:srgbClr val="C00000"/>
                </a:solidFill>
              </a:rPr>
              <a:t>path diversity</a:t>
            </a:r>
          </a:p>
          <a:p>
            <a:pPr marL="285750" indent="-514350" algn="l">
              <a:buClr>
                <a:schemeClr val="tx1"/>
              </a:buClr>
              <a:buFont typeface="+mj-lt"/>
              <a:buAutoNum type="arabicPeriod"/>
            </a:pPr>
            <a:r>
              <a:rPr lang="en-IN" sz="3200" b="0" dirty="0"/>
              <a:t>incur</a:t>
            </a:r>
            <a:r>
              <a:rPr lang="en-IN" sz="3200" b="0" dirty="0">
                <a:solidFill>
                  <a:srgbClr val="C00000"/>
                </a:solidFill>
              </a:rPr>
              <a:t> large area &amp; cost overheads</a:t>
            </a:r>
            <a:endParaRPr lang="en-US" sz="3200" b="0" dirty="0">
              <a:solidFill>
                <a:srgbClr val="C00000"/>
              </a:solidFill>
            </a:endParaRPr>
          </a:p>
        </p:txBody>
      </p:sp>
      <p:sp>
        <p:nvSpPr>
          <p:cNvPr id="191" name="Content Placeholder 3">
            <a:extLst>
              <a:ext uri="{FF2B5EF4-FFF2-40B4-BE49-F238E27FC236}">
                <a16:creationId xmlns:a16="http://schemas.microsoft.com/office/drawing/2014/main" id="{D9E859CB-55F2-7A28-FA5B-3AE74BAECBEF}"/>
              </a:ext>
            </a:extLst>
          </p:cNvPr>
          <p:cNvSpPr txBox="1">
            <a:spLocks/>
          </p:cNvSpPr>
          <p:nvPr/>
        </p:nvSpPr>
        <p:spPr>
          <a:xfrm>
            <a:off x="474096" y="1441611"/>
            <a:ext cx="8195808" cy="1197562"/>
          </a:xfrm>
          <a:prstGeom prst="roundRect">
            <a:avLst>
              <a:gd name="adj" fmla="val 4777"/>
            </a:avLst>
          </a:prstGeom>
          <a:solidFill>
            <a:srgbClr val="FFE3E1"/>
          </a:solidFill>
          <a:ln w="31750">
            <a:solidFill>
              <a:srgbClr val="C00000"/>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IN" sz="3200" b="0" dirty="0">
                <a:solidFill>
                  <a:srgbClr val="C00000"/>
                </a:solidFill>
              </a:rPr>
              <a:t>Baseline SSD </a:t>
            </a:r>
            <a:r>
              <a:rPr lang="en-IN" sz="3200" b="0" dirty="0"/>
              <a:t>and </a:t>
            </a:r>
            <a:r>
              <a:rPr lang="en-IN" sz="3200" b="0" dirty="0">
                <a:solidFill>
                  <a:srgbClr val="C00000"/>
                </a:solidFill>
              </a:rPr>
              <a:t>Packetized SSD </a:t>
            </a:r>
            <a:br>
              <a:rPr lang="en-IN" sz="3200" b="0" dirty="0"/>
            </a:br>
            <a:r>
              <a:rPr lang="en-IN" sz="3200" b="0" dirty="0"/>
              <a:t>do </a:t>
            </a:r>
            <a:r>
              <a:rPr lang="en-IN" sz="3200" b="0" i="1" dirty="0">
                <a:solidFill>
                  <a:srgbClr val="C00000"/>
                </a:solidFill>
              </a:rPr>
              <a:t>not</a:t>
            </a:r>
            <a:r>
              <a:rPr lang="en-IN" sz="3200" b="0" dirty="0"/>
              <a:t> provide </a:t>
            </a:r>
            <a:r>
              <a:rPr lang="en-IN" sz="3200" b="0" dirty="0">
                <a:solidFill>
                  <a:srgbClr val="C00000"/>
                </a:solidFill>
              </a:rPr>
              <a:t>path diversity </a:t>
            </a:r>
            <a:r>
              <a:rPr lang="en-IN" sz="3200" b="0" dirty="0"/>
              <a:t>to flash chips</a:t>
            </a:r>
            <a:endParaRPr lang="en-US" sz="3200" b="0" dirty="0">
              <a:solidFill>
                <a:srgbClr val="C00000"/>
              </a:solidFill>
            </a:endParaRPr>
          </a:p>
        </p:txBody>
      </p:sp>
    </p:spTree>
    <p:extLst>
      <p:ext uri="{BB962C8B-B14F-4D97-AF65-F5344CB8AC3E}">
        <p14:creationId xmlns:p14="http://schemas.microsoft.com/office/powerpoint/2010/main" val="26920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2" name="Content Placeholder 1">
            <a:extLst>
              <a:ext uri="{FF2B5EF4-FFF2-40B4-BE49-F238E27FC236}">
                <a16:creationId xmlns:a16="http://schemas.microsoft.com/office/drawing/2014/main" id="{17F4CC0E-418A-3F88-E02B-1E715225768B}"/>
              </a:ext>
            </a:extLst>
          </p:cNvPr>
          <p:cNvSpPr>
            <a:spLocks noGrp="1"/>
          </p:cNvSpPr>
          <p:nvPr>
            <p:ph idx="1"/>
          </p:nvPr>
        </p:nvSpPr>
        <p:spPr/>
        <p:txBody>
          <a:bodyPr/>
          <a:lstStyle/>
          <a:p>
            <a:pPr marL="0" indent="0" algn="ctr">
              <a:buNone/>
            </a:pPr>
            <a:r>
              <a:rPr lang="en-US" sz="4000" b="0" dirty="0">
                <a:solidFill>
                  <a:schemeClr val="tx1"/>
                </a:solidFill>
                <a:latin typeface="Cambria" panose="02040503050406030204" pitchFamily="18" charset="0"/>
              </a:rPr>
              <a:t>To </a:t>
            </a:r>
            <a:r>
              <a:rPr lang="en-US" sz="4000" b="0" dirty="0">
                <a:solidFill>
                  <a:srgbClr val="00B050"/>
                </a:solidFill>
                <a:latin typeface="Cambria" panose="02040503050406030204" pitchFamily="18" charset="0"/>
              </a:rPr>
              <a:t>fundamentally address </a:t>
            </a:r>
            <a:r>
              <a:rPr lang="en-US" sz="4000" b="0" dirty="0">
                <a:solidFill>
                  <a:schemeClr val="tx1"/>
                </a:solidFill>
                <a:latin typeface="Cambria" panose="02040503050406030204" pitchFamily="18" charset="0"/>
              </a:rPr>
              <a:t>the </a:t>
            </a:r>
            <a:br>
              <a:rPr lang="en-US" sz="4000" b="0" dirty="0">
                <a:solidFill>
                  <a:schemeClr val="tx1"/>
                </a:solidFill>
                <a:latin typeface="Cambria" panose="02040503050406030204" pitchFamily="18" charset="0"/>
              </a:rPr>
            </a:br>
            <a:r>
              <a:rPr lang="en-US" sz="4000" b="0" dirty="0">
                <a:solidFill>
                  <a:srgbClr val="C00000"/>
                </a:solidFill>
                <a:latin typeface="Cambria" panose="02040503050406030204" pitchFamily="18" charset="0"/>
              </a:rPr>
              <a:t>path conflict problem </a:t>
            </a:r>
            <a:r>
              <a:rPr lang="en-US" sz="4000" b="0" dirty="0">
                <a:solidFill>
                  <a:schemeClr val="tx1"/>
                </a:solidFill>
                <a:latin typeface="Cambria" panose="02040503050406030204" pitchFamily="18" charset="0"/>
              </a:rPr>
              <a:t>in SSDs by</a:t>
            </a:r>
          </a:p>
          <a:p>
            <a:pPr marL="0" indent="0">
              <a:buNone/>
            </a:pPr>
            <a:endParaRPr lang="en-CH" dirty="0"/>
          </a:p>
        </p:txBody>
      </p:sp>
      <p:sp>
        <p:nvSpPr>
          <p:cNvPr id="3" name="Slide Number Placeholder 4">
            <a:extLst>
              <a:ext uri="{FF2B5EF4-FFF2-40B4-BE49-F238E27FC236}">
                <a16:creationId xmlns:a16="http://schemas.microsoft.com/office/drawing/2014/main" id="{37B1393F-000B-E16F-B0DA-213EF1796903}"/>
              </a:ext>
            </a:extLst>
          </p:cNvPr>
          <p:cNvSpPr txBox="1">
            <a:spLocks/>
          </p:cNvSpPr>
          <p:nvPr/>
        </p:nvSpPr>
        <p:spPr>
          <a:xfrm>
            <a:off x="8658025" y="6560583"/>
            <a:ext cx="485975"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H" sz="1400" dirty="0">
                <a:latin typeface="Cambria" panose="02040503050406030204" pitchFamily="18" charset="0"/>
              </a:rPr>
              <a:t>11</a:t>
            </a:r>
          </a:p>
        </p:txBody>
      </p:sp>
      <p:sp>
        <p:nvSpPr>
          <p:cNvPr id="5" name="Rounded Rectangle 4">
            <a:extLst>
              <a:ext uri="{FF2B5EF4-FFF2-40B4-BE49-F238E27FC236}">
                <a16:creationId xmlns:a16="http://schemas.microsoft.com/office/drawing/2014/main" id="{5F03A2A2-BC5A-A66F-18C4-B284EADB91FC}"/>
              </a:ext>
            </a:extLst>
          </p:cNvPr>
          <p:cNvSpPr/>
          <p:nvPr/>
        </p:nvSpPr>
        <p:spPr>
          <a:xfrm>
            <a:off x="437196" y="2547259"/>
            <a:ext cx="8269607" cy="1236838"/>
          </a:xfrm>
          <a:prstGeom prst="roundRect">
            <a:avLst>
              <a:gd name="adj" fmla="val 6175"/>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Clr>
                <a:schemeClr val="tx1"/>
              </a:buClr>
              <a:buFont typeface="+mj-lt"/>
              <a:buAutoNum type="arabicPeriod"/>
            </a:pPr>
            <a:r>
              <a:rPr lang="en-US" sz="2800" dirty="0">
                <a:solidFill>
                  <a:srgbClr val="0070C0"/>
                </a:solidFill>
                <a:latin typeface="Cambria" panose="02040503050406030204" pitchFamily="18" charset="0"/>
              </a:rPr>
              <a:t>increasing</a:t>
            </a:r>
            <a:r>
              <a:rPr lang="en-US" sz="2800" dirty="0">
                <a:solidFill>
                  <a:schemeClr val="tx1"/>
                </a:solidFill>
                <a:latin typeface="Cambria" panose="02040503050406030204" pitchFamily="18" charset="0"/>
              </a:rPr>
              <a:t> the number of paths to each flash chip (i.e., </a:t>
            </a:r>
            <a:r>
              <a:rPr lang="en-US" sz="2800" dirty="0">
                <a:solidFill>
                  <a:srgbClr val="0070C0"/>
                </a:solidFill>
                <a:latin typeface="Cambria" panose="02040503050406030204" pitchFamily="18" charset="0"/>
              </a:rPr>
              <a:t>path diversity</a:t>
            </a:r>
            <a:r>
              <a:rPr lang="en-US" sz="2800" dirty="0">
                <a:solidFill>
                  <a:schemeClr val="tx1"/>
                </a:solidFill>
                <a:latin typeface="Cambria" panose="02040503050406030204" pitchFamily="18" charset="0"/>
              </a:rPr>
              <a:t>) at </a:t>
            </a:r>
            <a:r>
              <a:rPr lang="en-US" sz="2800" dirty="0">
                <a:solidFill>
                  <a:srgbClr val="0070C0"/>
                </a:solidFill>
                <a:latin typeface="Cambria" panose="02040503050406030204" pitchFamily="18" charset="0"/>
              </a:rPr>
              <a:t>low cost</a:t>
            </a:r>
          </a:p>
        </p:txBody>
      </p:sp>
      <p:sp>
        <p:nvSpPr>
          <p:cNvPr id="7" name="Rounded Rectangle 6">
            <a:extLst>
              <a:ext uri="{FF2B5EF4-FFF2-40B4-BE49-F238E27FC236}">
                <a16:creationId xmlns:a16="http://schemas.microsoft.com/office/drawing/2014/main" id="{2B101C25-D390-2ADC-4425-A7EFD10CB8A7}"/>
              </a:ext>
            </a:extLst>
          </p:cNvPr>
          <p:cNvSpPr/>
          <p:nvPr/>
        </p:nvSpPr>
        <p:spPr>
          <a:xfrm>
            <a:off x="437196" y="4406535"/>
            <a:ext cx="8269607" cy="1557295"/>
          </a:xfrm>
          <a:prstGeom prst="roundRect">
            <a:avLst>
              <a:gd name="adj" fmla="val 6175"/>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Clr>
                <a:schemeClr val="tx1"/>
              </a:buClr>
              <a:buFont typeface="+mj-lt"/>
              <a:buAutoNum type="arabicPeriod" startAt="2"/>
            </a:pPr>
            <a:r>
              <a:rPr lang="en-US" sz="2800" dirty="0">
                <a:solidFill>
                  <a:srgbClr val="9437FF"/>
                </a:solidFill>
                <a:latin typeface="Cambria" panose="02040503050406030204" pitchFamily="18" charset="0"/>
              </a:rPr>
              <a:t>effectively utilizing</a:t>
            </a:r>
            <a:r>
              <a:rPr lang="en-US" sz="2800" dirty="0">
                <a:solidFill>
                  <a:schemeClr val="tx1"/>
                </a:solidFill>
                <a:latin typeface="Cambria" panose="02040503050406030204" pitchFamily="18" charset="0"/>
              </a:rPr>
              <a:t> the </a:t>
            </a:r>
            <a:r>
              <a:rPr lang="en-US" sz="2800" dirty="0">
                <a:solidFill>
                  <a:srgbClr val="9437FF"/>
                </a:solidFill>
                <a:latin typeface="Cambria" panose="02040503050406030204" pitchFamily="18" charset="0"/>
              </a:rPr>
              <a:t>increased path diversity</a:t>
            </a:r>
            <a:r>
              <a:rPr lang="en-US" sz="2800" dirty="0">
                <a:solidFill>
                  <a:srgbClr val="7030A0"/>
                </a:solidFill>
                <a:latin typeface="Cambria" panose="02040503050406030204" pitchFamily="18" charset="0"/>
              </a:rPr>
              <a:t> </a:t>
            </a:r>
            <a:r>
              <a:rPr lang="en-US" sz="2800" dirty="0">
                <a:solidFill>
                  <a:schemeClr val="tx1"/>
                </a:solidFill>
                <a:latin typeface="Cambria" panose="02040503050406030204" pitchFamily="18" charset="0"/>
              </a:rPr>
              <a:t>for communication between the SSD controller and flash chips</a:t>
            </a:r>
          </a:p>
        </p:txBody>
      </p:sp>
    </p:spTree>
    <p:extLst>
      <p:ext uri="{BB962C8B-B14F-4D97-AF65-F5344CB8AC3E}">
        <p14:creationId xmlns:p14="http://schemas.microsoft.com/office/powerpoint/2010/main" val="50197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0043" y="1201023"/>
            <a:ext cx="8823914" cy="867515"/>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rPr>
              <a:t>Motivation</a:t>
            </a:r>
            <a:endParaRPr lang="en-US" sz="2800" b="1" dirty="0">
              <a:latin typeface="Cambria" panose="02040503050406030204" pitchFamily="18" charset="0"/>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2537258"/>
            <a:ext cx="8823914" cy="89174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Cambria" panose="02040503050406030204" pitchFamily="18" charset="0"/>
              </a:rPr>
              <a:t>Venice</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3897720"/>
            <a:ext cx="8823914" cy="8917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Evaluation</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258183"/>
            <a:ext cx="8823914" cy="8917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Summary</a:t>
            </a:r>
          </a:p>
        </p:txBody>
      </p:sp>
      <p:sp>
        <p:nvSpPr>
          <p:cNvPr id="2" name="Slide Number Placeholder 4">
            <a:extLst>
              <a:ext uri="{FF2B5EF4-FFF2-40B4-BE49-F238E27FC236}">
                <a16:creationId xmlns:a16="http://schemas.microsoft.com/office/drawing/2014/main" id="{6E631172-2236-720E-908B-03027D0003F9}"/>
              </a:ext>
            </a:extLst>
          </p:cNvPr>
          <p:cNvSpPr txBox="1">
            <a:spLocks/>
          </p:cNvSpPr>
          <p:nvPr/>
        </p:nvSpPr>
        <p:spPr>
          <a:xfrm>
            <a:off x="8721969" y="6560583"/>
            <a:ext cx="422031"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H" sz="1400" dirty="0">
                <a:latin typeface="Cambria" panose="02040503050406030204" pitchFamily="18" charset="0"/>
              </a:rPr>
              <a:t>12</a:t>
            </a:r>
          </a:p>
        </p:txBody>
      </p:sp>
    </p:spTree>
    <p:extLst>
      <p:ext uri="{BB962C8B-B14F-4D97-AF65-F5344CB8AC3E}">
        <p14:creationId xmlns:p14="http://schemas.microsoft.com/office/powerpoint/2010/main" val="139253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0ACA-6697-4412-38E0-4524BA8B9785}"/>
              </a:ext>
            </a:extLst>
          </p:cNvPr>
          <p:cNvSpPr>
            <a:spLocks noGrp="1"/>
          </p:cNvSpPr>
          <p:nvPr>
            <p:ph type="title"/>
          </p:nvPr>
        </p:nvSpPr>
        <p:spPr/>
        <p:txBody>
          <a:bodyPr/>
          <a:lstStyle/>
          <a:p>
            <a:r>
              <a:rPr lang="en-US" dirty="0"/>
              <a:t>Our Proposal</a:t>
            </a:r>
          </a:p>
        </p:txBody>
      </p:sp>
      <p:sp>
        <p:nvSpPr>
          <p:cNvPr id="5" name="TextBox 4">
            <a:extLst>
              <a:ext uri="{FF2B5EF4-FFF2-40B4-BE49-F238E27FC236}">
                <a16:creationId xmlns:a16="http://schemas.microsoft.com/office/drawing/2014/main" id="{14CEAF00-66FD-DDED-27A5-807CF250FF79}"/>
              </a:ext>
            </a:extLst>
          </p:cNvPr>
          <p:cNvSpPr txBox="1"/>
          <p:nvPr/>
        </p:nvSpPr>
        <p:spPr>
          <a:xfrm>
            <a:off x="3457085" y="3265493"/>
            <a:ext cx="2033698" cy="830997"/>
          </a:xfrm>
          <a:prstGeom prst="rect">
            <a:avLst/>
          </a:prstGeom>
          <a:noFill/>
        </p:spPr>
        <p:txBody>
          <a:bodyPr wrap="none" rtlCol="0">
            <a:spAutoFit/>
          </a:bodyPr>
          <a:lstStyle/>
          <a:p>
            <a:r>
              <a:rPr lang="en-US" sz="4800" b="1" dirty="0">
                <a:latin typeface="Cambria" panose="02040503050406030204" pitchFamily="18" charset="0"/>
                <a:cs typeface="Calibri" panose="020F0502020204030204" pitchFamily="34" charset="0"/>
              </a:rPr>
              <a:t>Venice</a:t>
            </a:r>
            <a:endParaRPr lang="en-US" sz="4400" b="1" dirty="0">
              <a:latin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9EAA643-E671-8DBA-03CD-DF4B825931F3}"/>
              </a:ext>
            </a:extLst>
          </p:cNvPr>
          <p:cNvSpPr txBox="1"/>
          <p:nvPr/>
        </p:nvSpPr>
        <p:spPr>
          <a:xfrm>
            <a:off x="2819637" y="6336379"/>
            <a:ext cx="3593356" cy="461665"/>
          </a:xfrm>
          <a:prstGeom prst="rect">
            <a:avLst/>
          </a:prstGeom>
          <a:noFill/>
        </p:spPr>
        <p:txBody>
          <a:bodyPr wrap="none" rtlCol="0">
            <a:spAutoFit/>
          </a:bodyPr>
          <a:lstStyle/>
          <a:p>
            <a:pPr algn="ctr"/>
            <a:r>
              <a:rPr lang="en-US" sz="1200" i="1" dirty="0">
                <a:solidFill>
                  <a:schemeClr val="bg1">
                    <a:lumMod val="50000"/>
                  </a:schemeClr>
                </a:solidFill>
              </a:rPr>
              <a:t>Named after the network of canals in the city of Venice</a:t>
            </a:r>
          </a:p>
          <a:p>
            <a:pPr algn="ctr"/>
            <a:r>
              <a:rPr lang="en-US" sz="1200" i="1" dirty="0">
                <a:solidFill>
                  <a:schemeClr val="bg1">
                    <a:lumMod val="50000"/>
                  </a:schemeClr>
                </a:solidFill>
              </a:rPr>
              <a:t>https://</a:t>
            </a:r>
            <a:r>
              <a:rPr lang="en-US" sz="1200" i="1" dirty="0" err="1">
                <a:solidFill>
                  <a:schemeClr val="bg1">
                    <a:lumMod val="50000"/>
                  </a:schemeClr>
                </a:solidFill>
              </a:rPr>
              <a:t>en.wikipedia.org</a:t>
            </a:r>
            <a:r>
              <a:rPr lang="en-US" sz="1200" i="1" dirty="0">
                <a:solidFill>
                  <a:schemeClr val="bg1">
                    <a:lumMod val="50000"/>
                  </a:schemeClr>
                </a:solidFill>
              </a:rPr>
              <a:t>/wiki/Venice</a:t>
            </a:r>
          </a:p>
        </p:txBody>
      </p:sp>
      <p:grpSp>
        <p:nvGrpSpPr>
          <p:cNvPr id="4" name="Group 3">
            <a:extLst>
              <a:ext uri="{FF2B5EF4-FFF2-40B4-BE49-F238E27FC236}">
                <a16:creationId xmlns:a16="http://schemas.microsoft.com/office/drawing/2014/main" id="{CDC8ADD5-07ED-29A9-1ACC-227705074126}"/>
              </a:ext>
            </a:extLst>
          </p:cNvPr>
          <p:cNvGrpSpPr/>
          <p:nvPr/>
        </p:nvGrpSpPr>
        <p:grpSpPr>
          <a:xfrm>
            <a:off x="165343" y="4083481"/>
            <a:ext cx="8624833" cy="673713"/>
            <a:chOff x="165343" y="4083481"/>
            <a:chExt cx="8624833" cy="673713"/>
          </a:xfrm>
        </p:grpSpPr>
        <p:sp>
          <p:nvSpPr>
            <p:cNvPr id="8" name="Content Placeholder 3">
              <a:extLst>
                <a:ext uri="{FF2B5EF4-FFF2-40B4-BE49-F238E27FC236}">
                  <a16:creationId xmlns:a16="http://schemas.microsoft.com/office/drawing/2014/main" id="{B2332B7F-31EA-9A14-55CC-E64141581472}"/>
                </a:ext>
              </a:extLst>
            </p:cNvPr>
            <p:cNvSpPr txBox="1">
              <a:spLocks/>
            </p:cNvSpPr>
            <p:nvPr/>
          </p:nvSpPr>
          <p:spPr>
            <a:xfrm>
              <a:off x="972272" y="4083482"/>
              <a:ext cx="7817904" cy="673712"/>
            </a:xfrm>
            <a:prstGeom prst="roundRect">
              <a:avLst>
                <a:gd name="adj" fmla="val 11310"/>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low-cost interconnection network </a:t>
              </a:r>
              <a:r>
                <a:rPr lang="en-US" sz="2000" b="0" dirty="0"/>
                <a:t>of flash chips in the SSD</a:t>
              </a:r>
            </a:p>
          </p:txBody>
        </p:sp>
        <p:grpSp>
          <p:nvGrpSpPr>
            <p:cNvPr id="14" name="Group 13">
              <a:extLst>
                <a:ext uri="{FF2B5EF4-FFF2-40B4-BE49-F238E27FC236}">
                  <a16:creationId xmlns:a16="http://schemas.microsoft.com/office/drawing/2014/main" id="{F1C93B93-C568-C64D-7BC1-14876499275A}"/>
                </a:ext>
              </a:extLst>
            </p:cNvPr>
            <p:cNvGrpSpPr/>
            <p:nvPr/>
          </p:nvGrpSpPr>
          <p:grpSpPr>
            <a:xfrm>
              <a:off x="165343" y="4083481"/>
              <a:ext cx="653702" cy="673713"/>
              <a:chOff x="1096939" y="4159253"/>
              <a:chExt cx="762855" cy="762855"/>
            </a:xfrm>
          </p:grpSpPr>
          <p:pic>
            <p:nvPicPr>
              <p:cNvPr id="15" name="Graphic 14" descr="Dollar with solid fill">
                <a:extLst>
                  <a:ext uri="{FF2B5EF4-FFF2-40B4-BE49-F238E27FC236}">
                    <a16:creationId xmlns:a16="http://schemas.microsoft.com/office/drawing/2014/main" id="{F552E1BD-53A2-7554-B866-07A682692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817" y="4180100"/>
                <a:ext cx="721163" cy="721163"/>
              </a:xfrm>
              <a:prstGeom prst="rect">
                <a:avLst/>
              </a:prstGeom>
            </p:spPr>
          </p:pic>
          <p:sp>
            <p:nvSpPr>
              <p:cNvPr id="16" name="&quot;No&quot; Symbol 15">
                <a:extLst>
                  <a:ext uri="{FF2B5EF4-FFF2-40B4-BE49-F238E27FC236}">
                    <a16:creationId xmlns:a16="http://schemas.microsoft.com/office/drawing/2014/main" id="{1F31F98B-FA41-F19C-EC6D-D02BE147FFD6}"/>
                  </a:ext>
                </a:extLst>
              </p:cNvPr>
              <p:cNvSpPr/>
              <p:nvPr/>
            </p:nvSpPr>
            <p:spPr>
              <a:xfrm>
                <a:off x="1096939" y="4159253"/>
                <a:ext cx="762855" cy="762855"/>
              </a:xfrm>
              <a:prstGeom prst="noSmoking">
                <a:avLst>
                  <a:gd name="adj" fmla="val 874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grpSp>
      <p:grpSp>
        <p:nvGrpSpPr>
          <p:cNvPr id="6" name="Group 5">
            <a:extLst>
              <a:ext uri="{FF2B5EF4-FFF2-40B4-BE49-F238E27FC236}">
                <a16:creationId xmlns:a16="http://schemas.microsoft.com/office/drawing/2014/main" id="{CA105352-A224-C1B6-4D57-1C81BEE1197F}"/>
              </a:ext>
            </a:extLst>
          </p:cNvPr>
          <p:cNvGrpSpPr/>
          <p:nvPr/>
        </p:nvGrpSpPr>
        <p:grpSpPr>
          <a:xfrm>
            <a:off x="81294" y="4819221"/>
            <a:ext cx="8708882" cy="821800"/>
            <a:chOff x="81294" y="4819221"/>
            <a:chExt cx="8708882" cy="821800"/>
          </a:xfrm>
        </p:grpSpPr>
        <p:sp>
          <p:nvSpPr>
            <p:cNvPr id="9" name="Content Placeholder 3">
              <a:extLst>
                <a:ext uri="{FF2B5EF4-FFF2-40B4-BE49-F238E27FC236}">
                  <a16:creationId xmlns:a16="http://schemas.microsoft.com/office/drawing/2014/main" id="{8F417F8E-7AD3-4AAF-A1B0-159B5A289992}"/>
                </a:ext>
              </a:extLst>
            </p:cNvPr>
            <p:cNvSpPr txBox="1">
              <a:spLocks/>
            </p:cNvSpPr>
            <p:nvPr/>
          </p:nvSpPr>
          <p:spPr>
            <a:xfrm>
              <a:off x="972271" y="4924571"/>
              <a:ext cx="7817905" cy="611101"/>
            </a:xfrm>
            <a:prstGeom prst="roundRect">
              <a:avLst>
                <a:gd name="adj" fmla="val 8313"/>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solidFill>
                    <a:schemeClr val="accent6">
                      <a:lumMod val="75000"/>
                    </a:schemeClr>
                  </a:solidFill>
                </a:rPr>
                <a:t>Conflict-free path reservation </a:t>
              </a:r>
              <a:r>
                <a:rPr lang="en-US" sz="2000" b="0" dirty="0"/>
                <a:t>for each I/O request</a:t>
              </a:r>
            </a:p>
          </p:txBody>
        </p:sp>
        <p:pic>
          <p:nvPicPr>
            <p:cNvPr id="17" name="Graphic 16" descr="Daily calendar with solid fill">
              <a:extLst>
                <a:ext uri="{FF2B5EF4-FFF2-40B4-BE49-F238E27FC236}">
                  <a16:creationId xmlns:a16="http://schemas.microsoft.com/office/drawing/2014/main" id="{B84D5906-3C73-69E6-D71E-90AAD31D29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94" y="4819221"/>
              <a:ext cx="821800" cy="821800"/>
            </a:xfrm>
            <a:prstGeom prst="rect">
              <a:avLst/>
            </a:prstGeom>
          </p:spPr>
        </p:pic>
      </p:grpSp>
      <p:grpSp>
        <p:nvGrpSpPr>
          <p:cNvPr id="11" name="Group 10">
            <a:extLst>
              <a:ext uri="{FF2B5EF4-FFF2-40B4-BE49-F238E27FC236}">
                <a16:creationId xmlns:a16="http://schemas.microsoft.com/office/drawing/2014/main" id="{749977DD-C2BD-6E96-0F97-79493FF6611B}"/>
              </a:ext>
            </a:extLst>
          </p:cNvPr>
          <p:cNvGrpSpPr/>
          <p:nvPr/>
        </p:nvGrpSpPr>
        <p:grpSpPr>
          <a:xfrm>
            <a:off x="127597" y="5606796"/>
            <a:ext cx="8662581" cy="810086"/>
            <a:chOff x="127597" y="5606796"/>
            <a:chExt cx="8662581" cy="810086"/>
          </a:xfrm>
        </p:grpSpPr>
        <p:sp>
          <p:nvSpPr>
            <p:cNvPr id="10" name="Content Placeholder 3">
              <a:extLst>
                <a:ext uri="{FF2B5EF4-FFF2-40B4-BE49-F238E27FC236}">
                  <a16:creationId xmlns:a16="http://schemas.microsoft.com/office/drawing/2014/main" id="{930AE5C4-93DF-1E25-481C-13ED40634282}"/>
                </a:ext>
              </a:extLst>
            </p:cNvPr>
            <p:cNvSpPr txBox="1">
              <a:spLocks/>
            </p:cNvSpPr>
            <p:nvPr/>
          </p:nvSpPr>
          <p:spPr>
            <a:xfrm>
              <a:off x="972273" y="5725440"/>
              <a:ext cx="7817905" cy="610939"/>
            </a:xfrm>
            <a:prstGeom prst="roundRect">
              <a:avLst>
                <a:gd name="adj" fmla="val 12473"/>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non-minimal fully-adaptive routing </a:t>
              </a:r>
              <a:r>
                <a:rPr lang="en-US" sz="2000" b="0" dirty="0"/>
                <a:t>algorithm</a:t>
              </a:r>
              <a:r>
                <a:rPr lang="en-US" sz="2000" b="0" dirty="0">
                  <a:solidFill>
                    <a:schemeClr val="accent6">
                      <a:lumMod val="75000"/>
                    </a:schemeClr>
                  </a:solidFill>
                </a:rPr>
                <a:t> </a:t>
              </a:r>
              <a:r>
                <a:rPr lang="en-US" sz="2000" b="0" dirty="0"/>
                <a:t>for path identification</a:t>
              </a:r>
            </a:p>
          </p:txBody>
        </p:sp>
        <p:pic>
          <p:nvPicPr>
            <p:cNvPr id="18" name="Graphic 17" descr="Head with gears with solid fill">
              <a:extLst>
                <a:ext uri="{FF2B5EF4-FFF2-40B4-BE49-F238E27FC236}">
                  <a16:creationId xmlns:a16="http://schemas.microsoft.com/office/drawing/2014/main" id="{361C1B2B-462D-86C1-9351-04DE2A6E3A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597" y="5606796"/>
              <a:ext cx="810086" cy="810086"/>
            </a:xfrm>
            <a:prstGeom prst="rect">
              <a:avLst/>
            </a:prstGeom>
          </p:spPr>
        </p:pic>
      </p:grpSp>
      <p:sp>
        <p:nvSpPr>
          <p:cNvPr id="3" name="Slide Number Placeholder 4">
            <a:extLst>
              <a:ext uri="{FF2B5EF4-FFF2-40B4-BE49-F238E27FC236}">
                <a16:creationId xmlns:a16="http://schemas.microsoft.com/office/drawing/2014/main" id="{F0D228EB-6511-BCFB-FCBB-BBCDE85BF189}"/>
              </a:ext>
            </a:extLst>
          </p:cNvPr>
          <p:cNvSpPr txBox="1">
            <a:spLocks/>
          </p:cNvSpPr>
          <p:nvPr/>
        </p:nvSpPr>
        <p:spPr>
          <a:xfrm>
            <a:off x="8658025" y="6560583"/>
            <a:ext cx="485975"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13</a:t>
            </a:r>
            <a:endParaRPr lang="en-CH" sz="1400" dirty="0">
              <a:latin typeface="Cambria" panose="02040503050406030204" pitchFamily="18" charset="0"/>
            </a:endParaRPr>
          </a:p>
        </p:txBody>
      </p:sp>
      <p:pic>
        <p:nvPicPr>
          <p:cNvPr id="21" name="Content Placeholder 20" descr="An aerial view of a city&#10;&#10;Description automatically generated with medium confidence">
            <a:extLst>
              <a:ext uri="{FF2B5EF4-FFF2-40B4-BE49-F238E27FC236}">
                <a16:creationId xmlns:a16="http://schemas.microsoft.com/office/drawing/2014/main" id="{034EF40A-5371-D09C-AF8A-18DC2A7A43CF}"/>
              </a:ext>
            </a:extLst>
          </p:cNvPr>
          <p:cNvPicPr>
            <a:picLocks noGrp="1" noChangeAspect="1"/>
          </p:cNvPicPr>
          <p:nvPr>
            <p:ph idx="1"/>
          </p:nvPr>
        </p:nvPicPr>
        <p:blipFill>
          <a:blip r:embed="rId9"/>
          <a:stretch>
            <a:fillRect/>
          </a:stretch>
        </p:blipFill>
        <p:spPr>
          <a:xfrm>
            <a:off x="2412758" y="906088"/>
            <a:ext cx="4318484" cy="242914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467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0ACA-6697-4412-38E0-4524BA8B9785}"/>
              </a:ext>
            </a:extLst>
          </p:cNvPr>
          <p:cNvSpPr>
            <a:spLocks noGrp="1"/>
          </p:cNvSpPr>
          <p:nvPr>
            <p:ph type="title"/>
          </p:nvPr>
        </p:nvSpPr>
        <p:spPr/>
        <p:txBody>
          <a:bodyPr/>
          <a:lstStyle/>
          <a:p>
            <a:r>
              <a:rPr lang="en-US" dirty="0"/>
              <a:t>Our Proposal</a:t>
            </a:r>
          </a:p>
        </p:txBody>
      </p:sp>
      <p:sp>
        <p:nvSpPr>
          <p:cNvPr id="7" name="TextBox 6">
            <a:extLst>
              <a:ext uri="{FF2B5EF4-FFF2-40B4-BE49-F238E27FC236}">
                <a16:creationId xmlns:a16="http://schemas.microsoft.com/office/drawing/2014/main" id="{C9EAA643-E671-8DBA-03CD-DF4B825931F3}"/>
              </a:ext>
            </a:extLst>
          </p:cNvPr>
          <p:cNvSpPr txBox="1"/>
          <p:nvPr/>
        </p:nvSpPr>
        <p:spPr>
          <a:xfrm>
            <a:off x="2819637" y="6336379"/>
            <a:ext cx="3593356" cy="461665"/>
          </a:xfrm>
          <a:prstGeom prst="rect">
            <a:avLst/>
          </a:prstGeom>
          <a:noFill/>
        </p:spPr>
        <p:txBody>
          <a:bodyPr wrap="none" rtlCol="0">
            <a:spAutoFit/>
          </a:bodyPr>
          <a:lstStyle/>
          <a:p>
            <a:pPr algn="ctr"/>
            <a:r>
              <a:rPr lang="en-US" sz="1200" i="1" dirty="0">
                <a:solidFill>
                  <a:schemeClr val="bg1">
                    <a:lumMod val="50000"/>
                  </a:schemeClr>
                </a:solidFill>
              </a:rPr>
              <a:t>Named after the network of canals in the city of Venice</a:t>
            </a:r>
          </a:p>
          <a:p>
            <a:pPr algn="ctr"/>
            <a:r>
              <a:rPr lang="en-US" sz="1200" i="1" dirty="0">
                <a:solidFill>
                  <a:schemeClr val="bg1">
                    <a:lumMod val="50000"/>
                  </a:schemeClr>
                </a:solidFill>
              </a:rPr>
              <a:t>https://</a:t>
            </a:r>
            <a:r>
              <a:rPr lang="en-US" sz="1200" i="1" dirty="0" err="1">
                <a:solidFill>
                  <a:schemeClr val="bg1">
                    <a:lumMod val="50000"/>
                  </a:schemeClr>
                </a:solidFill>
              </a:rPr>
              <a:t>en.wikipedia.org</a:t>
            </a:r>
            <a:r>
              <a:rPr lang="en-US" sz="1200" i="1" dirty="0">
                <a:solidFill>
                  <a:schemeClr val="bg1">
                    <a:lumMod val="50000"/>
                  </a:schemeClr>
                </a:solidFill>
              </a:rPr>
              <a:t>/wiki/Venice</a:t>
            </a:r>
          </a:p>
        </p:txBody>
      </p:sp>
      <p:grpSp>
        <p:nvGrpSpPr>
          <p:cNvPr id="4" name="Group 3">
            <a:extLst>
              <a:ext uri="{FF2B5EF4-FFF2-40B4-BE49-F238E27FC236}">
                <a16:creationId xmlns:a16="http://schemas.microsoft.com/office/drawing/2014/main" id="{CDC8ADD5-07ED-29A9-1ACC-227705074126}"/>
              </a:ext>
            </a:extLst>
          </p:cNvPr>
          <p:cNvGrpSpPr/>
          <p:nvPr/>
        </p:nvGrpSpPr>
        <p:grpSpPr>
          <a:xfrm>
            <a:off x="165343" y="4083481"/>
            <a:ext cx="8624833" cy="673713"/>
            <a:chOff x="165343" y="4083481"/>
            <a:chExt cx="8624833" cy="673713"/>
          </a:xfrm>
        </p:grpSpPr>
        <p:sp>
          <p:nvSpPr>
            <p:cNvPr id="8" name="Content Placeholder 3">
              <a:extLst>
                <a:ext uri="{FF2B5EF4-FFF2-40B4-BE49-F238E27FC236}">
                  <a16:creationId xmlns:a16="http://schemas.microsoft.com/office/drawing/2014/main" id="{B2332B7F-31EA-9A14-55CC-E64141581472}"/>
                </a:ext>
              </a:extLst>
            </p:cNvPr>
            <p:cNvSpPr txBox="1">
              <a:spLocks/>
            </p:cNvSpPr>
            <p:nvPr/>
          </p:nvSpPr>
          <p:spPr>
            <a:xfrm>
              <a:off x="972272" y="4083482"/>
              <a:ext cx="7817904" cy="673712"/>
            </a:xfrm>
            <a:prstGeom prst="roundRect">
              <a:avLst>
                <a:gd name="adj" fmla="val 11310"/>
              </a:avLst>
            </a:prstGeom>
            <a:solidFill>
              <a:srgbClr val="FFD400"/>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low-cost interconnection network </a:t>
              </a:r>
              <a:r>
                <a:rPr lang="en-US" sz="2000" b="0" dirty="0"/>
                <a:t>of flash chips in the SSD</a:t>
              </a:r>
            </a:p>
          </p:txBody>
        </p:sp>
        <p:grpSp>
          <p:nvGrpSpPr>
            <p:cNvPr id="14" name="Group 13">
              <a:extLst>
                <a:ext uri="{FF2B5EF4-FFF2-40B4-BE49-F238E27FC236}">
                  <a16:creationId xmlns:a16="http://schemas.microsoft.com/office/drawing/2014/main" id="{F1C93B93-C568-C64D-7BC1-14876499275A}"/>
                </a:ext>
              </a:extLst>
            </p:cNvPr>
            <p:cNvGrpSpPr/>
            <p:nvPr/>
          </p:nvGrpSpPr>
          <p:grpSpPr>
            <a:xfrm>
              <a:off x="165343" y="4083481"/>
              <a:ext cx="653702" cy="673713"/>
              <a:chOff x="1096939" y="4159253"/>
              <a:chExt cx="762855" cy="762855"/>
            </a:xfrm>
          </p:grpSpPr>
          <p:pic>
            <p:nvPicPr>
              <p:cNvPr id="15" name="Graphic 14" descr="Dollar with solid fill">
                <a:extLst>
                  <a:ext uri="{FF2B5EF4-FFF2-40B4-BE49-F238E27FC236}">
                    <a16:creationId xmlns:a16="http://schemas.microsoft.com/office/drawing/2014/main" id="{F552E1BD-53A2-7554-B866-07A682692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817" y="4180100"/>
                <a:ext cx="721163" cy="721163"/>
              </a:xfrm>
              <a:prstGeom prst="rect">
                <a:avLst/>
              </a:prstGeom>
            </p:spPr>
          </p:pic>
          <p:sp>
            <p:nvSpPr>
              <p:cNvPr id="16" name="&quot;No&quot; Symbol 15">
                <a:extLst>
                  <a:ext uri="{FF2B5EF4-FFF2-40B4-BE49-F238E27FC236}">
                    <a16:creationId xmlns:a16="http://schemas.microsoft.com/office/drawing/2014/main" id="{1F31F98B-FA41-F19C-EC6D-D02BE147FFD6}"/>
                  </a:ext>
                </a:extLst>
              </p:cNvPr>
              <p:cNvSpPr/>
              <p:nvPr/>
            </p:nvSpPr>
            <p:spPr>
              <a:xfrm>
                <a:off x="1096939" y="4159253"/>
                <a:ext cx="762855" cy="762855"/>
              </a:xfrm>
              <a:prstGeom prst="noSmoking">
                <a:avLst>
                  <a:gd name="adj" fmla="val 874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grpSp>
      <p:grpSp>
        <p:nvGrpSpPr>
          <p:cNvPr id="6" name="Group 5">
            <a:extLst>
              <a:ext uri="{FF2B5EF4-FFF2-40B4-BE49-F238E27FC236}">
                <a16:creationId xmlns:a16="http://schemas.microsoft.com/office/drawing/2014/main" id="{CA105352-A224-C1B6-4D57-1C81BEE1197F}"/>
              </a:ext>
            </a:extLst>
          </p:cNvPr>
          <p:cNvGrpSpPr/>
          <p:nvPr/>
        </p:nvGrpSpPr>
        <p:grpSpPr>
          <a:xfrm>
            <a:off x="81294" y="4819221"/>
            <a:ext cx="8708882" cy="821800"/>
            <a:chOff x="81294" y="4819221"/>
            <a:chExt cx="8708882" cy="821800"/>
          </a:xfrm>
        </p:grpSpPr>
        <p:sp>
          <p:nvSpPr>
            <p:cNvPr id="9" name="Content Placeholder 3">
              <a:extLst>
                <a:ext uri="{FF2B5EF4-FFF2-40B4-BE49-F238E27FC236}">
                  <a16:creationId xmlns:a16="http://schemas.microsoft.com/office/drawing/2014/main" id="{8F417F8E-7AD3-4AAF-A1B0-159B5A289992}"/>
                </a:ext>
              </a:extLst>
            </p:cNvPr>
            <p:cNvSpPr txBox="1">
              <a:spLocks/>
            </p:cNvSpPr>
            <p:nvPr/>
          </p:nvSpPr>
          <p:spPr>
            <a:xfrm>
              <a:off x="972271" y="4924571"/>
              <a:ext cx="7817905" cy="611101"/>
            </a:xfrm>
            <a:prstGeom prst="roundRect">
              <a:avLst>
                <a:gd name="adj" fmla="val 8313"/>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solidFill>
                    <a:schemeClr val="accent6">
                      <a:lumMod val="75000"/>
                    </a:schemeClr>
                  </a:solidFill>
                </a:rPr>
                <a:t>Conflict-free path reservation </a:t>
              </a:r>
              <a:r>
                <a:rPr lang="en-US" sz="2000" b="0" dirty="0"/>
                <a:t>for each I/O request</a:t>
              </a:r>
            </a:p>
          </p:txBody>
        </p:sp>
        <p:pic>
          <p:nvPicPr>
            <p:cNvPr id="17" name="Graphic 16" descr="Daily calendar with solid fill">
              <a:extLst>
                <a:ext uri="{FF2B5EF4-FFF2-40B4-BE49-F238E27FC236}">
                  <a16:creationId xmlns:a16="http://schemas.microsoft.com/office/drawing/2014/main" id="{B84D5906-3C73-69E6-D71E-90AAD31D29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94" y="4819221"/>
              <a:ext cx="821800" cy="821800"/>
            </a:xfrm>
            <a:prstGeom prst="rect">
              <a:avLst/>
            </a:prstGeom>
          </p:spPr>
        </p:pic>
      </p:grpSp>
      <p:grpSp>
        <p:nvGrpSpPr>
          <p:cNvPr id="11" name="Group 10">
            <a:extLst>
              <a:ext uri="{FF2B5EF4-FFF2-40B4-BE49-F238E27FC236}">
                <a16:creationId xmlns:a16="http://schemas.microsoft.com/office/drawing/2014/main" id="{749977DD-C2BD-6E96-0F97-79493FF6611B}"/>
              </a:ext>
            </a:extLst>
          </p:cNvPr>
          <p:cNvGrpSpPr/>
          <p:nvPr/>
        </p:nvGrpSpPr>
        <p:grpSpPr>
          <a:xfrm>
            <a:off x="127597" y="5606796"/>
            <a:ext cx="8662581" cy="810086"/>
            <a:chOff x="127597" y="5606796"/>
            <a:chExt cx="8662581" cy="810086"/>
          </a:xfrm>
        </p:grpSpPr>
        <p:sp>
          <p:nvSpPr>
            <p:cNvPr id="10" name="Content Placeholder 3">
              <a:extLst>
                <a:ext uri="{FF2B5EF4-FFF2-40B4-BE49-F238E27FC236}">
                  <a16:creationId xmlns:a16="http://schemas.microsoft.com/office/drawing/2014/main" id="{930AE5C4-93DF-1E25-481C-13ED40634282}"/>
                </a:ext>
              </a:extLst>
            </p:cNvPr>
            <p:cNvSpPr txBox="1">
              <a:spLocks/>
            </p:cNvSpPr>
            <p:nvPr/>
          </p:nvSpPr>
          <p:spPr>
            <a:xfrm>
              <a:off x="972273" y="5725440"/>
              <a:ext cx="7817905" cy="610939"/>
            </a:xfrm>
            <a:prstGeom prst="roundRect">
              <a:avLst>
                <a:gd name="adj" fmla="val 12473"/>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non-minimal fully-adaptive routing </a:t>
              </a:r>
              <a:r>
                <a:rPr lang="en-US" sz="2000" b="0" dirty="0"/>
                <a:t>algorithm</a:t>
              </a:r>
              <a:r>
                <a:rPr lang="en-US" sz="2000" b="0" dirty="0">
                  <a:solidFill>
                    <a:schemeClr val="accent6">
                      <a:lumMod val="75000"/>
                    </a:schemeClr>
                  </a:solidFill>
                </a:rPr>
                <a:t> </a:t>
              </a:r>
              <a:r>
                <a:rPr lang="en-US" sz="2000" b="0" dirty="0"/>
                <a:t>for path identification</a:t>
              </a:r>
            </a:p>
          </p:txBody>
        </p:sp>
        <p:pic>
          <p:nvPicPr>
            <p:cNvPr id="18" name="Graphic 17" descr="Head with gears with solid fill">
              <a:extLst>
                <a:ext uri="{FF2B5EF4-FFF2-40B4-BE49-F238E27FC236}">
                  <a16:creationId xmlns:a16="http://schemas.microsoft.com/office/drawing/2014/main" id="{361C1B2B-462D-86C1-9351-04DE2A6E3A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597" y="5606796"/>
              <a:ext cx="810086" cy="810086"/>
            </a:xfrm>
            <a:prstGeom prst="rect">
              <a:avLst/>
            </a:prstGeom>
          </p:spPr>
        </p:pic>
      </p:grpSp>
      <p:sp>
        <p:nvSpPr>
          <p:cNvPr id="3" name="Slide Number Placeholder 4">
            <a:extLst>
              <a:ext uri="{FF2B5EF4-FFF2-40B4-BE49-F238E27FC236}">
                <a16:creationId xmlns:a16="http://schemas.microsoft.com/office/drawing/2014/main" id="{F0D228EB-6511-BCFB-FCBB-BBCDE85BF189}"/>
              </a:ext>
            </a:extLst>
          </p:cNvPr>
          <p:cNvSpPr txBox="1">
            <a:spLocks/>
          </p:cNvSpPr>
          <p:nvPr/>
        </p:nvSpPr>
        <p:spPr>
          <a:xfrm>
            <a:off x="8653670" y="6560583"/>
            <a:ext cx="490330"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14</a:t>
            </a:r>
            <a:endParaRPr lang="en-CH" sz="1400" dirty="0">
              <a:latin typeface="Cambria" panose="02040503050406030204" pitchFamily="18" charset="0"/>
            </a:endParaRPr>
          </a:p>
        </p:txBody>
      </p:sp>
      <p:pic>
        <p:nvPicPr>
          <p:cNvPr id="20" name="Content Placeholder 20" descr="An aerial view of a city&#10;&#10;Description automatically generated with medium confidence">
            <a:extLst>
              <a:ext uri="{FF2B5EF4-FFF2-40B4-BE49-F238E27FC236}">
                <a16:creationId xmlns:a16="http://schemas.microsoft.com/office/drawing/2014/main" id="{15E87A54-50AB-A17C-4A6F-755A995CB0F5}"/>
              </a:ext>
            </a:extLst>
          </p:cNvPr>
          <p:cNvPicPr>
            <a:picLocks noChangeAspect="1"/>
          </p:cNvPicPr>
          <p:nvPr/>
        </p:nvPicPr>
        <p:blipFill>
          <a:blip r:embed="rId9"/>
          <a:stretch>
            <a:fillRect/>
          </a:stretch>
        </p:blipFill>
        <p:spPr>
          <a:xfrm>
            <a:off x="2412758" y="906088"/>
            <a:ext cx="4318484" cy="242914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id="{038E8E5F-A811-631A-1FB8-829E9CDB2D2E}"/>
              </a:ext>
            </a:extLst>
          </p:cNvPr>
          <p:cNvSpPr txBox="1"/>
          <p:nvPr/>
        </p:nvSpPr>
        <p:spPr>
          <a:xfrm>
            <a:off x="3457085" y="3265493"/>
            <a:ext cx="2033698" cy="830997"/>
          </a:xfrm>
          <a:prstGeom prst="rect">
            <a:avLst/>
          </a:prstGeom>
          <a:noFill/>
        </p:spPr>
        <p:txBody>
          <a:bodyPr wrap="none" rtlCol="0">
            <a:spAutoFit/>
          </a:bodyPr>
          <a:lstStyle/>
          <a:p>
            <a:r>
              <a:rPr lang="en-US" sz="4800" b="1" dirty="0">
                <a:latin typeface="Cambria" panose="02040503050406030204" pitchFamily="18" charset="0"/>
                <a:cs typeface="Calibri" panose="020F0502020204030204" pitchFamily="34" charset="0"/>
              </a:rPr>
              <a:t>Venice</a:t>
            </a:r>
            <a:endParaRPr lang="en-US" sz="44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0109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0E57B-5590-C97B-1D10-E8F997703F71}"/>
              </a:ext>
            </a:extLst>
          </p:cNvPr>
          <p:cNvSpPr>
            <a:spLocks noGrp="1"/>
          </p:cNvSpPr>
          <p:nvPr>
            <p:ph type="title"/>
          </p:nvPr>
        </p:nvSpPr>
        <p:spPr/>
        <p:txBody>
          <a:bodyPr/>
          <a:lstStyle/>
          <a:p>
            <a:r>
              <a:rPr lang="en-US" dirty="0"/>
              <a:t>Venice: Architecture</a:t>
            </a:r>
          </a:p>
        </p:txBody>
      </p:sp>
      <p:cxnSp>
        <p:nvCxnSpPr>
          <p:cNvPr id="65" name="Straight Connector 64">
            <a:extLst>
              <a:ext uri="{FF2B5EF4-FFF2-40B4-BE49-F238E27FC236}">
                <a16:creationId xmlns:a16="http://schemas.microsoft.com/office/drawing/2014/main" id="{EDA23EA3-73E0-0612-A1E1-715C0D87FEF9}"/>
              </a:ext>
            </a:extLst>
          </p:cNvPr>
          <p:cNvCxnSpPr/>
          <p:nvPr/>
        </p:nvCxnSpPr>
        <p:spPr>
          <a:xfrm rot="16200000">
            <a:off x="1413882" y="2336951"/>
            <a:ext cx="141917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14ADE98-063D-824C-F477-F2CE153D79E3}"/>
              </a:ext>
            </a:extLst>
          </p:cNvPr>
          <p:cNvCxnSpPr/>
          <p:nvPr/>
        </p:nvCxnSpPr>
        <p:spPr>
          <a:xfrm rot="16200000">
            <a:off x="2105829" y="2340834"/>
            <a:ext cx="141917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069863F-0745-96C1-AB03-199BD8F8943A}"/>
              </a:ext>
            </a:extLst>
          </p:cNvPr>
          <p:cNvCxnSpPr/>
          <p:nvPr/>
        </p:nvCxnSpPr>
        <p:spPr>
          <a:xfrm rot="16200000">
            <a:off x="718442" y="2336951"/>
            <a:ext cx="141917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3B2E6D1-27A9-5E78-680E-7CB83033CF88}"/>
              </a:ext>
            </a:extLst>
          </p:cNvPr>
          <p:cNvCxnSpPr/>
          <p:nvPr/>
        </p:nvCxnSpPr>
        <p:spPr>
          <a:xfrm rot="16200000">
            <a:off x="2814185" y="2336951"/>
            <a:ext cx="141917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CABD7B1-7AE6-991C-A1D7-B047644DF2E0}"/>
              </a:ext>
            </a:extLst>
          </p:cNvPr>
          <p:cNvCxnSpPr/>
          <p:nvPr/>
        </p:nvCxnSpPr>
        <p:spPr>
          <a:xfrm rot="16200000">
            <a:off x="3812013" y="2338558"/>
            <a:ext cx="141917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974681B-ABA7-2177-2C45-0EA6EA9B5AC3}"/>
              </a:ext>
            </a:extLst>
          </p:cNvPr>
          <p:cNvCxnSpPr/>
          <p:nvPr/>
        </p:nvCxnSpPr>
        <p:spPr>
          <a:xfrm rot="16200000">
            <a:off x="1953388" y="3482052"/>
            <a:ext cx="349347"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274EB29-5AA8-916E-1018-68FBF2AFCBFF}"/>
              </a:ext>
            </a:extLst>
          </p:cNvPr>
          <p:cNvCxnSpPr/>
          <p:nvPr/>
        </p:nvCxnSpPr>
        <p:spPr>
          <a:xfrm rot="16200000">
            <a:off x="2645335" y="3483007"/>
            <a:ext cx="349347"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F7E5ACC-E5A2-75EC-5FCF-9E7E833D0A27}"/>
              </a:ext>
            </a:extLst>
          </p:cNvPr>
          <p:cNvCxnSpPr/>
          <p:nvPr/>
        </p:nvCxnSpPr>
        <p:spPr>
          <a:xfrm rot="16200000">
            <a:off x="1257948" y="3482052"/>
            <a:ext cx="349347"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3D45A1C-A52E-D5E7-0622-AB6A48028414}"/>
              </a:ext>
            </a:extLst>
          </p:cNvPr>
          <p:cNvCxnSpPr/>
          <p:nvPr/>
        </p:nvCxnSpPr>
        <p:spPr>
          <a:xfrm rot="16200000">
            <a:off x="3353692" y="3482052"/>
            <a:ext cx="349347"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D21178-A54D-75F8-8914-0C2D10DB3BAE}"/>
              </a:ext>
            </a:extLst>
          </p:cNvPr>
          <p:cNvCxnSpPr/>
          <p:nvPr/>
        </p:nvCxnSpPr>
        <p:spPr>
          <a:xfrm rot="16200000">
            <a:off x="4351519" y="3482447"/>
            <a:ext cx="349347"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5A0BB94-B16B-2ECD-4F59-48B325CE6C97}"/>
              </a:ext>
            </a:extLst>
          </p:cNvPr>
          <p:cNvCxnSpPr/>
          <p:nvPr/>
        </p:nvCxnSpPr>
        <p:spPr>
          <a:xfrm>
            <a:off x="4134223" y="2174823"/>
            <a:ext cx="47467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383106-0B0E-3201-6CAA-554C5B4EFFEE}"/>
              </a:ext>
            </a:extLst>
          </p:cNvPr>
          <p:cNvCxnSpPr/>
          <p:nvPr/>
        </p:nvCxnSpPr>
        <p:spPr>
          <a:xfrm>
            <a:off x="4134222" y="2726413"/>
            <a:ext cx="47467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7DD844-7EA7-414A-E777-FA45341C5DD8}"/>
              </a:ext>
            </a:extLst>
          </p:cNvPr>
          <p:cNvCxnSpPr/>
          <p:nvPr/>
        </p:nvCxnSpPr>
        <p:spPr>
          <a:xfrm>
            <a:off x="4134222" y="3612638"/>
            <a:ext cx="47467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9E9309F-6990-5328-6F09-33E3E47A5EA1}"/>
              </a:ext>
            </a:extLst>
          </p:cNvPr>
          <p:cNvCxnSpPr>
            <a:cxnSpLocks/>
          </p:cNvCxnSpPr>
          <p:nvPr/>
        </p:nvCxnSpPr>
        <p:spPr>
          <a:xfrm>
            <a:off x="4132984" y="1593982"/>
            <a:ext cx="47467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ADAD2EF-0568-F2F1-D8A8-86DA81416CD2}"/>
              </a:ext>
            </a:extLst>
          </p:cNvPr>
          <p:cNvCxnSpPr/>
          <p:nvPr/>
        </p:nvCxnSpPr>
        <p:spPr>
          <a:xfrm>
            <a:off x="723514" y="2170395"/>
            <a:ext cx="313498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C8D3DA-3773-2C61-D815-86CD860BFDE6}"/>
              </a:ext>
            </a:extLst>
          </p:cNvPr>
          <p:cNvCxnSpPr/>
          <p:nvPr/>
        </p:nvCxnSpPr>
        <p:spPr>
          <a:xfrm>
            <a:off x="723511" y="2721985"/>
            <a:ext cx="313498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621100-9216-6957-B7D4-422B1D95E13C}"/>
              </a:ext>
            </a:extLst>
          </p:cNvPr>
          <p:cNvCxnSpPr/>
          <p:nvPr/>
        </p:nvCxnSpPr>
        <p:spPr>
          <a:xfrm>
            <a:off x="723511" y="3608210"/>
            <a:ext cx="313498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28829F-D029-F1E5-962A-A046B22F99A5}"/>
              </a:ext>
            </a:extLst>
          </p:cNvPr>
          <p:cNvCxnSpPr>
            <a:cxnSpLocks/>
          </p:cNvCxnSpPr>
          <p:nvPr/>
        </p:nvCxnSpPr>
        <p:spPr>
          <a:xfrm>
            <a:off x="715333" y="1589554"/>
            <a:ext cx="313498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75828EF-3F32-75A4-44CB-32D05C5460B1}"/>
              </a:ext>
            </a:extLst>
          </p:cNvPr>
          <p:cNvSpPr/>
          <p:nvPr/>
        </p:nvSpPr>
        <p:spPr>
          <a:xfrm>
            <a:off x="1214756" y="1408342"/>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69318ED-56FB-84E5-3D58-AE4DDA9ED931}"/>
              </a:ext>
            </a:extLst>
          </p:cNvPr>
          <p:cNvSpPr/>
          <p:nvPr/>
        </p:nvSpPr>
        <p:spPr>
          <a:xfrm>
            <a:off x="1214755" y="1980843"/>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064D110-4F46-4F3B-ABBA-C40D496CC7F5}"/>
              </a:ext>
            </a:extLst>
          </p:cNvPr>
          <p:cNvSpPr/>
          <p:nvPr/>
        </p:nvSpPr>
        <p:spPr>
          <a:xfrm>
            <a:off x="1214754" y="255334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5E0C18D-35A4-E382-2F5F-0E1A1A3A5397}"/>
              </a:ext>
            </a:extLst>
          </p:cNvPr>
          <p:cNvSpPr/>
          <p:nvPr/>
        </p:nvSpPr>
        <p:spPr>
          <a:xfrm>
            <a:off x="1214754" y="342738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D8B0B82-E7D3-1698-AA17-F0EB3A5A72DE}"/>
              </a:ext>
            </a:extLst>
          </p:cNvPr>
          <p:cNvSpPr/>
          <p:nvPr/>
        </p:nvSpPr>
        <p:spPr>
          <a:xfrm>
            <a:off x="1910197" y="1408342"/>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E427FEF-546C-4509-D3D2-47B38A43FF1B}"/>
              </a:ext>
            </a:extLst>
          </p:cNvPr>
          <p:cNvSpPr/>
          <p:nvPr/>
        </p:nvSpPr>
        <p:spPr>
          <a:xfrm>
            <a:off x="1910197" y="1980843"/>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55200CE-D32F-31F8-2523-63871418ED7D}"/>
              </a:ext>
            </a:extLst>
          </p:cNvPr>
          <p:cNvSpPr/>
          <p:nvPr/>
        </p:nvSpPr>
        <p:spPr>
          <a:xfrm>
            <a:off x="1910196" y="255334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1C6C07D-3B7D-7D35-C6FE-48A1BA632419}"/>
              </a:ext>
            </a:extLst>
          </p:cNvPr>
          <p:cNvSpPr/>
          <p:nvPr/>
        </p:nvSpPr>
        <p:spPr>
          <a:xfrm>
            <a:off x="1910196" y="342738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5944906-3FB9-FF2B-F03E-7B5499A6C63F}"/>
              </a:ext>
            </a:extLst>
          </p:cNvPr>
          <p:cNvSpPr/>
          <p:nvPr/>
        </p:nvSpPr>
        <p:spPr>
          <a:xfrm>
            <a:off x="2605639" y="1408342"/>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39A1500-0A82-F832-51C4-66466D8B5C50}"/>
              </a:ext>
            </a:extLst>
          </p:cNvPr>
          <p:cNvSpPr/>
          <p:nvPr/>
        </p:nvSpPr>
        <p:spPr>
          <a:xfrm>
            <a:off x="2605638" y="1980843"/>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1CABBEA-D186-C4F0-8140-E7C4CEC8B93C}"/>
              </a:ext>
            </a:extLst>
          </p:cNvPr>
          <p:cNvSpPr/>
          <p:nvPr/>
        </p:nvSpPr>
        <p:spPr>
          <a:xfrm>
            <a:off x="2605637" y="255334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2CB1199-B5C9-E0EE-758F-43D037C34BE1}"/>
              </a:ext>
            </a:extLst>
          </p:cNvPr>
          <p:cNvSpPr/>
          <p:nvPr/>
        </p:nvSpPr>
        <p:spPr>
          <a:xfrm>
            <a:off x="2605637" y="342738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9348A6C-EE70-669B-DB22-F886CBC7EB62}"/>
              </a:ext>
            </a:extLst>
          </p:cNvPr>
          <p:cNvSpPr/>
          <p:nvPr/>
        </p:nvSpPr>
        <p:spPr>
          <a:xfrm>
            <a:off x="3301078" y="1408342"/>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9528271-0422-FA5A-2C0E-4200793420CA}"/>
              </a:ext>
            </a:extLst>
          </p:cNvPr>
          <p:cNvSpPr/>
          <p:nvPr/>
        </p:nvSpPr>
        <p:spPr>
          <a:xfrm>
            <a:off x="3301077" y="1980843"/>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FCF4726-C770-E63C-4ECC-5A76136F0A80}"/>
              </a:ext>
            </a:extLst>
          </p:cNvPr>
          <p:cNvSpPr/>
          <p:nvPr/>
        </p:nvSpPr>
        <p:spPr>
          <a:xfrm>
            <a:off x="3301076" y="255334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0A1B874-C8BB-23E9-E063-8E5F2BF09E61}"/>
              </a:ext>
            </a:extLst>
          </p:cNvPr>
          <p:cNvSpPr/>
          <p:nvPr/>
        </p:nvSpPr>
        <p:spPr>
          <a:xfrm>
            <a:off x="3301076" y="3427384"/>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8" name="Group 117">
            <a:extLst>
              <a:ext uri="{FF2B5EF4-FFF2-40B4-BE49-F238E27FC236}">
                <a16:creationId xmlns:a16="http://schemas.microsoft.com/office/drawing/2014/main" id="{381DA901-C106-FF87-8591-18A5B45584E1}"/>
              </a:ext>
            </a:extLst>
          </p:cNvPr>
          <p:cNvGrpSpPr/>
          <p:nvPr/>
        </p:nvGrpSpPr>
        <p:grpSpPr>
          <a:xfrm>
            <a:off x="386458" y="1367831"/>
            <a:ext cx="544307" cy="452304"/>
            <a:chOff x="386458" y="1367831"/>
            <a:chExt cx="544307" cy="452304"/>
          </a:xfrm>
        </p:grpSpPr>
        <p:sp>
          <p:nvSpPr>
            <p:cNvPr id="12" name="Rounded Rectangle 11">
              <a:extLst>
                <a:ext uri="{FF2B5EF4-FFF2-40B4-BE49-F238E27FC236}">
                  <a16:creationId xmlns:a16="http://schemas.microsoft.com/office/drawing/2014/main" id="{83F1D71F-641E-50DE-264A-838C02719BE2}"/>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9" name="Rectangle 28">
              <a:extLst>
                <a:ext uri="{FF2B5EF4-FFF2-40B4-BE49-F238E27FC236}">
                  <a16:creationId xmlns:a16="http://schemas.microsoft.com/office/drawing/2014/main" id="{2DC26EA6-78A4-CACD-B22E-9E31C1079F4B}"/>
                </a:ext>
              </a:extLst>
            </p:cNvPr>
            <p:cNvSpPr/>
            <p:nvPr/>
          </p:nvSpPr>
          <p:spPr>
            <a:xfrm>
              <a:off x="386458" y="1414642"/>
              <a:ext cx="544307"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a:t>
              </a:r>
              <a:endParaRPr kumimoji="0" lang="en-US"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mn-ea"/>
                <a:cs typeface="Times New Roman" panose="02020603050405020304" pitchFamily="18" charset="0"/>
              </a:endParaRPr>
            </a:p>
          </p:txBody>
        </p:sp>
      </p:grpSp>
      <p:sp>
        <p:nvSpPr>
          <p:cNvPr id="30" name="Rectangle 29">
            <a:extLst>
              <a:ext uri="{FF2B5EF4-FFF2-40B4-BE49-F238E27FC236}">
                <a16:creationId xmlns:a16="http://schemas.microsoft.com/office/drawing/2014/main" id="{24FE3A3C-30C9-F024-7F90-C08EB2673D12}"/>
              </a:ext>
            </a:extLst>
          </p:cNvPr>
          <p:cNvSpPr/>
          <p:nvPr/>
        </p:nvSpPr>
        <p:spPr>
          <a:xfrm>
            <a:off x="1812667" y="903721"/>
            <a:ext cx="1227665"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sz="16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16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Node</a:t>
            </a:r>
            <a:endParaRPr kumimoji="0" lang="en-US" sz="1600" b="1" i="1"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31" name="Rectangle 30">
            <a:extLst>
              <a:ext uri="{FF2B5EF4-FFF2-40B4-BE49-F238E27FC236}">
                <a16:creationId xmlns:a16="http://schemas.microsoft.com/office/drawing/2014/main" id="{5318F729-F5BC-E889-427D-0351460F024F}"/>
              </a:ext>
            </a:extLst>
          </p:cNvPr>
          <p:cNvSpPr/>
          <p:nvPr/>
        </p:nvSpPr>
        <p:spPr>
          <a:xfrm>
            <a:off x="4307981" y="141045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6C85FA04-2918-F951-E11E-ACA02DF1AC23}"/>
              </a:ext>
            </a:extLst>
          </p:cNvPr>
          <p:cNvSpPr/>
          <p:nvPr/>
        </p:nvSpPr>
        <p:spPr>
          <a:xfrm>
            <a:off x="4307981" y="1982960"/>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952DD4A-E61D-299B-4C4E-79F9E54022CB}"/>
              </a:ext>
            </a:extLst>
          </p:cNvPr>
          <p:cNvSpPr/>
          <p:nvPr/>
        </p:nvSpPr>
        <p:spPr>
          <a:xfrm>
            <a:off x="4307980" y="255546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D45B7B6-E1DF-8DC1-2ACD-94E3D0388897}"/>
              </a:ext>
            </a:extLst>
          </p:cNvPr>
          <p:cNvSpPr/>
          <p:nvPr/>
        </p:nvSpPr>
        <p:spPr>
          <a:xfrm>
            <a:off x="4307980" y="3429500"/>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53FF33C7-DCDB-19B4-9C8D-9B1443CC9611}"/>
              </a:ext>
            </a:extLst>
          </p:cNvPr>
          <p:cNvSpPr/>
          <p:nvPr/>
        </p:nvSpPr>
        <p:spPr>
          <a:xfrm>
            <a:off x="3715938" y="1410496"/>
            <a:ext cx="577474" cy="240302"/>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9E3614F1-3A50-3289-7CE0-565D77E431E1}"/>
              </a:ext>
            </a:extLst>
          </p:cNvPr>
          <p:cNvSpPr/>
          <p:nvPr/>
        </p:nvSpPr>
        <p:spPr>
          <a:xfrm>
            <a:off x="3719991" y="1990232"/>
            <a:ext cx="577474" cy="240302"/>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CDFFEE80-2316-A617-F60F-B4C141C2679E}"/>
              </a:ext>
            </a:extLst>
          </p:cNvPr>
          <p:cNvSpPr/>
          <p:nvPr/>
        </p:nvSpPr>
        <p:spPr>
          <a:xfrm>
            <a:off x="3715938" y="2532543"/>
            <a:ext cx="577474" cy="240302"/>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F60A3402-0B6F-7D02-7E66-FDC980E56A33}"/>
              </a:ext>
            </a:extLst>
          </p:cNvPr>
          <p:cNvSpPr/>
          <p:nvPr/>
        </p:nvSpPr>
        <p:spPr>
          <a:xfrm>
            <a:off x="3701336" y="3429000"/>
            <a:ext cx="577474" cy="240302"/>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F8295503-BE0B-3270-814E-CCAE0BBE321F}"/>
              </a:ext>
            </a:extLst>
          </p:cNvPr>
          <p:cNvSpPr/>
          <p:nvPr/>
        </p:nvSpPr>
        <p:spPr>
          <a:xfrm rot="5400000">
            <a:off x="1229529" y="3056999"/>
            <a:ext cx="526465" cy="263585"/>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4CFF2016-4E65-6841-06F4-50625F557006}"/>
              </a:ext>
            </a:extLst>
          </p:cNvPr>
          <p:cNvSpPr/>
          <p:nvPr/>
        </p:nvSpPr>
        <p:spPr>
          <a:xfrm rot="5400000">
            <a:off x="1944225" y="3062626"/>
            <a:ext cx="526465" cy="263585"/>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AD4C1F66-56A6-696F-027C-886DDCB1CAC3}"/>
              </a:ext>
            </a:extLst>
          </p:cNvPr>
          <p:cNvSpPr/>
          <p:nvPr/>
        </p:nvSpPr>
        <p:spPr>
          <a:xfrm rot="5400000">
            <a:off x="2628769" y="3069127"/>
            <a:ext cx="526465" cy="263585"/>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0CE973BA-718B-23CB-4455-EBABC8AAAEC6}"/>
              </a:ext>
            </a:extLst>
          </p:cNvPr>
          <p:cNvSpPr/>
          <p:nvPr/>
        </p:nvSpPr>
        <p:spPr>
          <a:xfrm rot="5400000">
            <a:off x="3340524" y="3033647"/>
            <a:ext cx="526465" cy="263585"/>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sp>
        <p:nvSpPr>
          <p:cNvPr id="43" name="Rectangle 42">
            <a:extLst>
              <a:ext uri="{FF2B5EF4-FFF2-40B4-BE49-F238E27FC236}">
                <a16:creationId xmlns:a16="http://schemas.microsoft.com/office/drawing/2014/main" id="{650A45A0-EDAB-77D3-A8E7-858630001E8D}"/>
              </a:ext>
            </a:extLst>
          </p:cNvPr>
          <p:cNvSpPr/>
          <p:nvPr/>
        </p:nvSpPr>
        <p:spPr>
          <a:xfrm rot="5400000">
            <a:off x="4327866" y="3056998"/>
            <a:ext cx="526465" cy="263585"/>
          </a:xfrm>
          <a:prstGeom prst="rect">
            <a:avLst/>
          </a:prstGeom>
        </p:spPr>
        <p:txBody>
          <a:bodyPr wrap="square">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en-US" sz="1800" b="1" i="0" u="none" strike="noStrike" kern="1200" cap="none" spc="0" normalizeH="0" baseline="0" noProof="0" dirty="0">
              <a:ln>
                <a:noFill/>
              </a:ln>
              <a:solidFill>
                <a:srgbClr val="CEDBE6">
                  <a:lumMod val="25000"/>
                </a:srgbClr>
              </a:solidFill>
              <a:effectLst/>
              <a:uLnTx/>
              <a:uFillTx/>
              <a:latin typeface="Arial" panose="020B0604020202020204" pitchFamily="34" charset="0"/>
              <a:ea typeface="+mn-ea"/>
              <a:cs typeface="Arial" panose="020B0604020202020204" pitchFamily="34" charset="0"/>
            </a:endParaRPr>
          </a:p>
        </p:txBody>
      </p:sp>
      <p:grpSp>
        <p:nvGrpSpPr>
          <p:cNvPr id="119" name="Group 118">
            <a:extLst>
              <a:ext uri="{FF2B5EF4-FFF2-40B4-BE49-F238E27FC236}">
                <a16:creationId xmlns:a16="http://schemas.microsoft.com/office/drawing/2014/main" id="{20FF4BE2-81FE-A68B-9240-C93A84811EE0}"/>
              </a:ext>
            </a:extLst>
          </p:cNvPr>
          <p:cNvGrpSpPr/>
          <p:nvPr/>
        </p:nvGrpSpPr>
        <p:grpSpPr>
          <a:xfrm>
            <a:off x="393439" y="1935872"/>
            <a:ext cx="512145" cy="452304"/>
            <a:chOff x="393439" y="1935872"/>
            <a:chExt cx="512145" cy="452304"/>
          </a:xfrm>
        </p:grpSpPr>
        <p:sp>
          <p:nvSpPr>
            <p:cNvPr id="46" name="Rounded Rectangle 45">
              <a:extLst>
                <a:ext uri="{FF2B5EF4-FFF2-40B4-BE49-F238E27FC236}">
                  <a16:creationId xmlns:a16="http://schemas.microsoft.com/office/drawing/2014/main" id="{14906AE0-9505-850E-02DB-85ED99E7D169}"/>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7" name="Rectangle 46">
              <a:extLst>
                <a:ext uri="{FF2B5EF4-FFF2-40B4-BE49-F238E27FC236}">
                  <a16:creationId xmlns:a16="http://schemas.microsoft.com/office/drawing/2014/main" id="{D2C0E8E9-B6DD-A786-F4D3-7F9423C69EBF}"/>
                </a:ext>
              </a:extLst>
            </p:cNvPr>
            <p:cNvSpPr/>
            <p:nvPr/>
          </p:nvSpPr>
          <p:spPr>
            <a:xfrm>
              <a:off x="411640" y="1952728"/>
              <a:ext cx="493944"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a:t>
              </a:r>
              <a:endParaRPr kumimoji="0" lang="en-US"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mn-ea"/>
                <a:cs typeface="Times New Roman" panose="02020603050405020304" pitchFamily="18" charset="0"/>
              </a:endParaRPr>
            </a:p>
          </p:txBody>
        </p:sp>
      </p:grpSp>
      <p:grpSp>
        <p:nvGrpSpPr>
          <p:cNvPr id="120" name="Group 119">
            <a:extLst>
              <a:ext uri="{FF2B5EF4-FFF2-40B4-BE49-F238E27FC236}">
                <a16:creationId xmlns:a16="http://schemas.microsoft.com/office/drawing/2014/main" id="{F60005AB-89CF-B8CB-D058-81C315C158D3}"/>
              </a:ext>
            </a:extLst>
          </p:cNvPr>
          <p:cNvGrpSpPr/>
          <p:nvPr/>
        </p:nvGrpSpPr>
        <p:grpSpPr>
          <a:xfrm>
            <a:off x="394898" y="2503913"/>
            <a:ext cx="520603" cy="452304"/>
            <a:chOff x="394898" y="2503913"/>
            <a:chExt cx="520603" cy="452304"/>
          </a:xfrm>
        </p:grpSpPr>
        <p:sp>
          <p:nvSpPr>
            <p:cNvPr id="48" name="Rounded Rectangle 47">
              <a:extLst>
                <a:ext uri="{FF2B5EF4-FFF2-40B4-BE49-F238E27FC236}">
                  <a16:creationId xmlns:a16="http://schemas.microsoft.com/office/drawing/2014/main" id="{D66916F1-355C-27CA-A9F1-9E608BC3EA50}"/>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8C90D0AE-96F9-ACBD-6BDA-A01F11887519}"/>
                </a:ext>
              </a:extLst>
            </p:cNvPr>
            <p:cNvSpPr/>
            <p:nvPr/>
          </p:nvSpPr>
          <p:spPr>
            <a:xfrm>
              <a:off x="405408" y="2555292"/>
              <a:ext cx="51009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a:t>
              </a:r>
              <a:endParaRPr kumimoji="0" lang="en-US"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mn-ea"/>
                <a:cs typeface="Times New Roman" panose="02020603050405020304" pitchFamily="18" charset="0"/>
              </a:endParaRPr>
            </a:p>
          </p:txBody>
        </p:sp>
      </p:grpSp>
      <p:grpSp>
        <p:nvGrpSpPr>
          <p:cNvPr id="121" name="Group 120">
            <a:extLst>
              <a:ext uri="{FF2B5EF4-FFF2-40B4-BE49-F238E27FC236}">
                <a16:creationId xmlns:a16="http://schemas.microsoft.com/office/drawing/2014/main" id="{A5F9151B-80D2-3779-3EA9-90F2F8ACC7B2}"/>
              </a:ext>
            </a:extLst>
          </p:cNvPr>
          <p:cNvGrpSpPr/>
          <p:nvPr/>
        </p:nvGrpSpPr>
        <p:grpSpPr>
          <a:xfrm>
            <a:off x="391602" y="3359300"/>
            <a:ext cx="511389" cy="452304"/>
            <a:chOff x="391602" y="3359300"/>
            <a:chExt cx="511389" cy="452304"/>
          </a:xfrm>
        </p:grpSpPr>
        <p:sp>
          <p:nvSpPr>
            <p:cNvPr id="50" name="Rounded Rectangle 49">
              <a:extLst>
                <a:ext uri="{FF2B5EF4-FFF2-40B4-BE49-F238E27FC236}">
                  <a16:creationId xmlns:a16="http://schemas.microsoft.com/office/drawing/2014/main" id="{5F1A24BD-1D6D-8A6E-57F9-99EA94CC00A2}"/>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1" name="Rectangle 50">
              <a:extLst>
                <a:ext uri="{FF2B5EF4-FFF2-40B4-BE49-F238E27FC236}">
                  <a16:creationId xmlns:a16="http://schemas.microsoft.com/office/drawing/2014/main" id="{7D184EE9-2BE0-BD92-0CBA-7872A6757525}"/>
                </a:ext>
              </a:extLst>
            </p:cNvPr>
            <p:cNvSpPr/>
            <p:nvPr/>
          </p:nvSpPr>
          <p:spPr>
            <a:xfrm>
              <a:off x="391602" y="3401984"/>
              <a:ext cx="505925"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a:t>
              </a:r>
              <a:endParaRPr kumimoji="0" lang="en-US" sz="1800" b="1" i="0" u="none" strike="noStrike" kern="1200" cap="none" spc="0" normalizeH="0" baseline="0" noProof="0" dirty="0">
                <a:ln>
                  <a:noFill/>
                </a:ln>
                <a:solidFill>
                  <a:srgbClr val="58B6C0">
                    <a:lumMod val="50000"/>
                  </a:srgbClr>
                </a:solidFill>
                <a:effectLst/>
                <a:uLnTx/>
                <a:uFillTx/>
                <a:latin typeface="Cambria" panose="02040503050406030204" pitchFamily="18" charset="0"/>
                <a:ea typeface="+mn-ea"/>
                <a:cs typeface="Times New Roman" panose="02020603050405020304" pitchFamily="18" charset="0"/>
              </a:endParaRPr>
            </a:p>
          </p:txBody>
        </p:sp>
      </p:grpSp>
      <p:cxnSp>
        <p:nvCxnSpPr>
          <p:cNvPr id="55" name="Curved Connector 54">
            <a:extLst>
              <a:ext uri="{FF2B5EF4-FFF2-40B4-BE49-F238E27FC236}">
                <a16:creationId xmlns:a16="http://schemas.microsoft.com/office/drawing/2014/main" id="{4427CBC1-05A4-4823-3187-8540CFC36513}"/>
              </a:ext>
            </a:extLst>
          </p:cNvPr>
          <p:cNvCxnSpPr>
            <a:cxnSpLocks/>
            <a:stCxn id="13" idx="0"/>
            <a:endCxn id="30" idx="1"/>
          </p:cNvCxnSpPr>
          <p:nvPr/>
        </p:nvCxnSpPr>
        <p:spPr>
          <a:xfrm rot="5400000" flipH="1" flipV="1">
            <a:off x="1448139" y="1043814"/>
            <a:ext cx="335344" cy="393712"/>
          </a:xfrm>
          <a:prstGeom prst="curvedConnector2">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FECB1C1-593E-B27D-FDAF-D2EA53724146}"/>
              </a:ext>
            </a:extLst>
          </p:cNvPr>
          <p:cNvCxnSpPr>
            <a:cxnSpLocks/>
          </p:cNvCxnSpPr>
          <p:nvPr/>
        </p:nvCxnSpPr>
        <p:spPr>
          <a:xfrm flipV="1">
            <a:off x="3715938" y="1120732"/>
            <a:ext cx="2053499" cy="1432612"/>
          </a:xfrm>
          <a:prstGeom prst="line">
            <a:avLst/>
          </a:prstGeom>
          <a:ln w="9525">
            <a:prstDash val="lgDash"/>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E817AD8-6735-9823-62A0-1A5554DC39F9}"/>
              </a:ext>
            </a:extLst>
          </p:cNvPr>
          <p:cNvCxnSpPr>
            <a:cxnSpLocks/>
          </p:cNvCxnSpPr>
          <p:nvPr/>
        </p:nvCxnSpPr>
        <p:spPr>
          <a:xfrm>
            <a:off x="3701336" y="2932099"/>
            <a:ext cx="2068101" cy="954995"/>
          </a:xfrm>
          <a:prstGeom prst="line">
            <a:avLst/>
          </a:prstGeom>
          <a:ln w="9525">
            <a:prstDash val="lgDash"/>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B5138862-E143-42A5-6539-E3CB8742E5E8}"/>
              </a:ext>
            </a:extLst>
          </p:cNvPr>
          <p:cNvSpPr txBox="1"/>
          <p:nvPr/>
        </p:nvSpPr>
        <p:spPr>
          <a:xfrm>
            <a:off x="8327547" y="6558363"/>
            <a:ext cx="80010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a:t>
            </a:r>
          </a:p>
        </p:txBody>
      </p:sp>
      <p:sp>
        <p:nvSpPr>
          <p:cNvPr id="95" name="Rectangle 94">
            <a:extLst>
              <a:ext uri="{FF2B5EF4-FFF2-40B4-BE49-F238E27FC236}">
                <a16:creationId xmlns:a16="http://schemas.microsoft.com/office/drawing/2014/main" id="{E33F3674-7794-71E6-437B-995FC1086488}"/>
              </a:ext>
            </a:extLst>
          </p:cNvPr>
          <p:cNvSpPr/>
          <p:nvPr/>
        </p:nvSpPr>
        <p:spPr>
          <a:xfrm>
            <a:off x="5770897" y="1128224"/>
            <a:ext cx="3081887" cy="2751378"/>
          </a:xfrm>
          <a:prstGeom prst="rect">
            <a:avLst/>
          </a:prstGeom>
          <a:solidFill>
            <a:srgbClr val="A9D18D"/>
          </a:solidFill>
          <a:ln w="50800" cap="flat" cmpd="sng" algn="ctr">
            <a:solidFill>
              <a:srgbClr val="52833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6" name="Straight Connector 95">
            <a:extLst>
              <a:ext uri="{FF2B5EF4-FFF2-40B4-BE49-F238E27FC236}">
                <a16:creationId xmlns:a16="http://schemas.microsoft.com/office/drawing/2014/main" id="{3EF09905-9191-B694-6EC6-57934E6C1F41}"/>
              </a:ext>
            </a:extLst>
          </p:cNvPr>
          <p:cNvCxnSpPr>
            <a:cxnSpLocks/>
          </p:cNvCxnSpPr>
          <p:nvPr/>
        </p:nvCxnSpPr>
        <p:spPr>
          <a:xfrm>
            <a:off x="5644525" y="3445987"/>
            <a:ext cx="3312000" cy="0"/>
          </a:xfrm>
          <a:prstGeom prst="line">
            <a:avLst/>
          </a:prstGeom>
          <a:noFill/>
          <a:ln w="177800" cap="flat" cmpd="sng" algn="ctr">
            <a:solidFill>
              <a:schemeClr val="bg1">
                <a:lumMod val="85000"/>
              </a:schemeClr>
            </a:solidFill>
            <a:prstDash val="solid"/>
            <a:miter lim="800000"/>
          </a:ln>
          <a:effectLst/>
        </p:spPr>
      </p:cxnSp>
      <p:cxnSp>
        <p:nvCxnSpPr>
          <p:cNvPr id="97" name="Straight Connector 96">
            <a:extLst>
              <a:ext uri="{FF2B5EF4-FFF2-40B4-BE49-F238E27FC236}">
                <a16:creationId xmlns:a16="http://schemas.microsoft.com/office/drawing/2014/main" id="{A6FC2FE4-6E77-E9D5-4C7F-E8B63E72CB35}"/>
              </a:ext>
            </a:extLst>
          </p:cNvPr>
          <p:cNvCxnSpPr>
            <a:cxnSpLocks/>
          </p:cNvCxnSpPr>
          <p:nvPr/>
        </p:nvCxnSpPr>
        <p:spPr>
          <a:xfrm>
            <a:off x="6333632" y="994983"/>
            <a:ext cx="0" cy="3132000"/>
          </a:xfrm>
          <a:prstGeom prst="line">
            <a:avLst/>
          </a:prstGeom>
          <a:noFill/>
          <a:ln w="177800" cap="flat" cmpd="sng" algn="ctr">
            <a:solidFill>
              <a:schemeClr val="bg1">
                <a:lumMod val="85000"/>
              </a:schemeClr>
            </a:solidFill>
            <a:prstDash val="solid"/>
            <a:miter lim="800000"/>
          </a:ln>
          <a:effectLst/>
        </p:spPr>
      </p:cxnSp>
      <p:sp>
        <p:nvSpPr>
          <p:cNvPr id="98" name="Rectangle 97">
            <a:extLst>
              <a:ext uri="{FF2B5EF4-FFF2-40B4-BE49-F238E27FC236}">
                <a16:creationId xmlns:a16="http://schemas.microsoft.com/office/drawing/2014/main" id="{24C84E7F-FDB7-FD71-25A2-92DE23AAF863}"/>
              </a:ext>
            </a:extLst>
          </p:cNvPr>
          <p:cNvSpPr/>
          <p:nvPr/>
        </p:nvSpPr>
        <p:spPr>
          <a:xfrm>
            <a:off x="7120847" y="1247512"/>
            <a:ext cx="1565682" cy="1545698"/>
          </a:xfrm>
          <a:prstGeom prst="rect">
            <a:avLst/>
          </a:prstGeom>
          <a:solidFill>
            <a:srgbClr val="4472C4">
              <a:lumMod val="20000"/>
              <a:lumOff val="80000"/>
            </a:srgbClr>
          </a:solidFill>
          <a:ln w="31750" cap="flat" cmpd="sng" algn="ctr">
            <a:solidFill>
              <a:srgbClr val="4472C4">
                <a:lumMod val="7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endParaRPr kumimoji="0" lang="en-US" sz="2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Times New Roman" panose="02020603050405020304" pitchFamily="18" charset="0"/>
            </a:endParaRPr>
          </a:p>
        </p:txBody>
      </p:sp>
      <p:sp>
        <p:nvSpPr>
          <p:cNvPr id="99" name="Rectangle 98">
            <a:extLst>
              <a:ext uri="{FF2B5EF4-FFF2-40B4-BE49-F238E27FC236}">
                <a16:creationId xmlns:a16="http://schemas.microsoft.com/office/drawing/2014/main" id="{626D3DBC-F505-2BDC-DD6D-262DEFF05621}"/>
              </a:ext>
            </a:extLst>
          </p:cNvPr>
          <p:cNvSpPr/>
          <p:nvPr/>
        </p:nvSpPr>
        <p:spPr>
          <a:xfrm>
            <a:off x="5882511" y="3117605"/>
            <a:ext cx="972575" cy="637819"/>
          </a:xfrm>
          <a:prstGeom prst="rect">
            <a:avLst/>
          </a:prstGeom>
          <a:solidFill>
            <a:srgbClr val="ED7D31">
              <a:lumMod val="20000"/>
              <a:lumOff val="80000"/>
            </a:srgbClr>
          </a:solidFill>
          <a:ln w="31750" cap="flat" cmpd="sng" algn="ctr">
            <a:solidFill>
              <a:srgbClr val="ED7D31">
                <a:lumMod val="7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等线" panose="02010600030101010101" pitchFamily="2" charset="-122"/>
                <a:cs typeface="Times New Roman" panose="02020603050405020304" pitchFamily="18" charset="0"/>
              </a:rPr>
              <a:t>Router</a:t>
            </a:r>
          </a:p>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endPar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Times New Roman" panose="02020603050405020304" pitchFamily="18" charset="0"/>
            </a:endParaRPr>
          </a:p>
        </p:txBody>
      </p:sp>
      <p:sp>
        <p:nvSpPr>
          <p:cNvPr id="100" name="Rectangle 99">
            <a:extLst>
              <a:ext uri="{FF2B5EF4-FFF2-40B4-BE49-F238E27FC236}">
                <a16:creationId xmlns:a16="http://schemas.microsoft.com/office/drawing/2014/main" id="{A25C3933-CAE5-D3DA-306E-C0368D425562}"/>
              </a:ext>
            </a:extLst>
          </p:cNvPr>
          <p:cNvSpPr/>
          <p:nvPr/>
        </p:nvSpPr>
        <p:spPr>
          <a:xfrm>
            <a:off x="6683533" y="3885699"/>
            <a:ext cx="76688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Links</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101" name="Straight Arrow Connector 100">
            <a:extLst>
              <a:ext uri="{FF2B5EF4-FFF2-40B4-BE49-F238E27FC236}">
                <a16:creationId xmlns:a16="http://schemas.microsoft.com/office/drawing/2014/main" id="{3922C40F-6E79-5DF1-A305-4BF65C5E1560}"/>
              </a:ext>
            </a:extLst>
          </p:cNvPr>
          <p:cNvCxnSpPr>
            <a:cxnSpLocks/>
          </p:cNvCxnSpPr>
          <p:nvPr/>
        </p:nvCxnSpPr>
        <p:spPr>
          <a:xfrm>
            <a:off x="6434173" y="4087676"/>
            <a:ext cx="324703" cy="0"/>
          </a:xfrm>
          <a:prstGeom prst="straightConnector1">
            <a:avLst/>
          </a:prstGeom>
          <a:noFill/>
          <a:ln w="38100" cap="flat" cmpd="sng" algn="ctr">
            <a:solidFill>
              <a:sysClr val="windowText" lastClr="000000">
                <a:lumMod val="85000"/>
                <a:lumOff val="15000"/>
              </a:sysClr>
            </a:solidFill>
            <a:prstDash val="sysDot"/>
            <a:miter lim="800000"/>
            <a:tailEnd type="triangle"/>
          </a:ln>
          <a:effectLst/>
        </p:spPr>
      </p:cxnSp>
      <p:sp>
        <p:nvSpPr>
          <p:cNvPr id="102" name="Left-Right Arrow 101">
            <a:extLst>
              <a:ext uri="{FF2B5EF4-FFF2-40B4-BE49-F238E27FC236}">
                <a16:creationId xmlns:a16="http://schemas.microsoft.com/office/drawing/2014/main" id="{ACB0ED53-A12D-9675-30E8-1E16D4657FF9}"/>
              </a:ext>
            </a:extLst>
          </p:cNvPr>
          <p:cNvSpPr/>
          <p:nvPr/>
        </p:nvSpPr>
        <p:spPr>
          <a:xfrm rot="18733924">
            <a:off x="6774700" y="2840765"/>
            <a:ext cx="433348" cy="234630"/>
          </a:xfrm>
          <a:prstGeom prst="leftRightArrow">
            <a:avLst/>
          </a:prstGeom>
          <a:solidFill>
            <a:sysClr val="window" lastClr="FFFFFF">
              <a:lumMod val="85000"/>
            </a:sysClr>
          </a:solidFill>
          <a:ln w="254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CEE92118-C855-2EDE-BB8A-263475763388}"/>
              </a:ext>
            </a:extLst>
          </p:cNvPr>
          <p:cNvSpPr/>
          <p:nvPr/>
        </p:nvSpPr>
        <p:spPr>
          <a:xfrm>
            <a:off x="7383060" y="2969429"/>
            <a:ext cx="1049740" cy="298736"/>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I/O</a:t>
            </a:r>
            <a:r>
              <a:rPr kumimoji="0" lang="zh-CN" altLang="en-US" sz="18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18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bus</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104" name="Straight Arrow Connector 103">
            <a:extLst>
              <a:ext uri="{FF2B5EF4-FFF2-40B4-BE49-F238E27FC236}">
                <a16:creationId xmlns:a16="http://schemas.microsoft.com/office/drawing/2014/main" id="{7A4893BF-BE0C-B7E6-11C5-AB9E710C44A6}"/>
              </a:ext>
            </a:extLst>
          </p:cNvPr>
          <p:cNvCxnSpPr>
            <a:cxnSpLocks/>
          </p:cNvCxnSpPr>
          <p:nvPr/>
        </p:nvCxnSpPr>
        <p:spPr>
          <a:xfrm>
            <a:off x="7026261" y="3031653"/>
            <a:ext cx="424158" cy="78355"/>
          </a:xfrm>
          <a:prstGeom prst="straightConnector1">
            <a:avLst/>
          </a:prstGeom>
          <a:noFill/>
          <a:ln w="38100" cap="flat" cmpd="sng" algn="ctr">
            <a:solidFill>
              <a:sysClr val="windowText" lastClr="000000">
                <a:lumMod val="85000"/>
                <a:lumOff val="15000"/>
              </a:sysClr>
            </a:solidFill>
            <a:prstDash val="sysDot"/>
            <a:miter lim="800000"/>
            <a:tailEnd type="triangle"/>
          </a:ln>
          <a:effectLst/>
        </p:spPr>
      </p:cxnSp>
      <p:cxnSp>
        <p:nvCxnSpPr>
          <p:cNvPr id="105" name="Straight Arrow Connector 104">
            <a:extLst>
              <a:ext uri="{FF2B5EF4-FFF2-40B4-BE49-F238E27FC236}">
                <a16:creationId xmlns:a16="http://schemas.microsoft.com/office/drawing/2014/main" id="{DA32C348-FBAC-C6B0-BEEF-68A1A9405FEA}"/>
              </a:ext>
            </a:extLst>
          </p:cNvPr>
          <p:cNvCxnSpPr>
            <a:cxnSpLocks/>
          </p:cNvCxnSpPr>
          <p:nvPr/>
        </p:nvCxnSpPr>
        <p:spPr>
          <a:xfrm>
            <a:off x="7006244" y="3537316"/>
            <a:ext cx="3" cy="425087"/>
          </a:xfrm>
          <a:prstGeom prst="straightConnector1">
            <a:avLst/>
          </a:prstGeom>
          <a:noFill/>
          <a:ln w="38100" cap="flat" cmpd="sng" algn="ctr">
            <a:solidFill>
              <a:sysClr val="windowText" lastClr="000000">
                <a:lumMod val="85000"/>
                <a:lumOff val="15000"/>
              </a:sysClr>
            </a:solidFill>
            <a:prstDash val="sysDot"/>
            <a:miter lim="800000"/>
            <a:tailEnd type="triangle"/>
          </a:ln>
          <a:effectLst/>
        </p:spPr>
      </p:cxnSp>
      <p:cxnSp>
        <p:nvCxnSpPr>
          <p:cNvPr id="110" name="Curved Connector 109">
            <a:extLst>
              <a:ext uri="{FF2B5EF4-FFF2-40B4-BE49-F238E27FC236}">
                <a16:creationId xmlns:a16="http://schemas.microsoft.com/office/drawing/2014/main" id="{DE50E0A5-C706-4AF2-289B-8D94F0BF67BA}"/>
              </a:ext>
            </a:extLst>
          </p:cNvPr>
          <p:cNvCxnSpPr>
            <a:cxnSpLocks/>
          </p:cNvCxnSpPr>
          <p:nvPr/>
        </p:nvCxnSpPr>
        <p:spPr>
          <a:xfrm rot="5400000" flipH="1" flipV="1">
            <a:off x="3154659" y="1162867"/>
            <a:ext cx="335344" cy="393712"/>
          </a:xfrm>
          <a:prstGeom prst="curvedConnector2">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55D8D1F0-1E18-4F32-50CA-663E445E2678}"/>
              </a:ext>
            </a:extLst>
          </p:cNvPr>
          <p:cNvSpPr/>
          <p:nvPr/>
        </p:nvSpPr>
        <p:spPr>
          <a:xfrm>
            <a:off x="3474505" y="979182"/>
            <a:ext cx="196001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b="1" i="1" noProof="0" dirty="0">
                <a:solidFill>
                  <a:prstClr val="black"/>
                </a:solidFill>
                <a:latin typeface="Cambria" panose="02040503050406030204" pitchFamily="18" charset="0"/>
                <a:ea typeface="等线" panose="02010600030101010101" pitchFamily="2" charset="-122"/>
                <a:cs typeface="Times New Roman" panose="02020603050405020304" pitchFamily="18" charset="0"/>
              </a:rPr>
              <a:t>Bi-directional </a:t>
            </a:r>
            <a:r>
              <a:rPr kumimoji="0" lang="en-US" altLang="zh-CN" sz="1600" b="1" i="1"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Link</a:t>
            </a:r>
            <a:endParaRPr kumimoji="0" lang="en-US" sz="1600" b="1" i="1"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61FBF8EE-E9E6-D4F0-EA8A-4FB94FD0C501}"/>
              </a:ext>
            </a:extLst>
          </p:cNvPr>
          <p:cNvSpPr/>
          <p:nvPr/>
        </p:nvSpPr>
        <p:spPr>
          <a:xfrm>
            <a:off x="405408" y="5003715"/>
            <a:ext cx="8447372" cy="601786"/>
          </a:xfrm>
          <a:prstGeom prst="roundRect">
            <a:avLst>
              <a:gd name="adj" fmla="val 6175"/>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prstClr val="black"/>
              </a:buClr>
              <a:buSzTx/>
              <a:buFontTx/>
              <a:buNone/>
              <a:tabLst/>
              <a:defRPr/>
            </a:pP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Venice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provides</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increased path diversity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a:t>
            </a:r>
            <a:r>
              <a:rPr kumimoji="0" lang="en-US" sz="28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low cost</a:t>
            </a:r>
          </a:p>
        </p:txBody>
      </p:sp>
      <p:sp>
        <p:nvSpPr>
          <p:cNvPr id="7" name="Rounded Rectangle 6">
            <a:extLst>
              <a:ext uri="{FF2B5EF4-FFF2-40B4-BE49-F238E27FC236}">
                <a16:creationId xmlns:a16="http://schemas.microsoft.com/office/drawing/2014/main" id="{C193E37D-95D4-ECA9-F804-EB3745AEC1F6}"/>
              </a:ext>
            </a:extLst>
          </p:cNvPr>
          <p:cNvSpPr/>
          <p:nvPr/>
        </p:nvSpPr>
        <p:spPr>
          <a:xfrm>
            <a:off x="405408" y="5801803"/>
            <a:ext cx="8447372" cy="601786"/>
          </a:xfrm>
          <a:prstGeom prst="roundRect">
            <a:avLst>
              <a:gd name="adj" fmla="val 6175"/>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prstClr val="black"/>
              </a:buClr>
              <a:buSzTx/>
              <a:buFontTx/>
              <a:buNone/>
              <a:tabLst/>
              <a:defRPr/>
            </a:pPr>
            <a:r>
              <a:rPr kumimoji="0" lang="en-US" sz="2800" b="0" i="0" u="none" strike="noStrike" kern="1200" cap="none" spc="0" normalizeH="0" baseline="0" noProof="0" dirty="0">
                <a:ln>
                  <a:noFill/>
                </a:ln>
                <a:solidFill>
                  <a:srgbClr val="521B93"/>
                </a:solidFill>
                <a:effectLst/>
                <a:uLnTx/>
                <a:uFillTx/>
                <a:latin typeface="Cambria" panose="02040503050406030204" pitchFamily="18" charset="0"/>
                <a:ea typeface="+mn-ea"/>
                <a:cs typeface="+mn-cs"/>
              </a:rPr>
              <a:t>No modifications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existing </a:t>
            </a:r>
            <a:r>
              <a:rPr kumimoji="0" lang="en-US" sz="2800" b="0" i="0" u="none" strike="noStrike" kern="1200" cap="none" spc="0" normalizeH="0" baseline="0" noProof="0" dirty="0">
                <a:ln>
                  <a:noFill/>
                </a:ln>
                <a:solidFill>
                  <a:srgbClr val="521B93"/>
                </a:solidFill>
                <a:effectLst/>
                <a:uLnTx/>
                <a:uFillTx/>
                <a:latin typeface="Cambria" panose="02040503050406030204" pitchFamily="18" charset="0"/>
                <a:ea typeface="+mn-ea"/>
                <a:cs typeface="+mn-cs"/>
              </a:rPr>
              <a:t>flash chips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Venice</a:t>
            </a:r>
          </a:p>
        </p:txBody>
      </p:sp>
    </p:spTree>
    <p:extLst>
      <p:ext uri="{BB962C8B-B14F-4D97-AF65-F5344CB8AC3E}">
        <p14:creationId xmlns:p14="http://schemas.microsoft.com/office/powerpoint/2010/main" val="249513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1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1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wipe(left)">
                                      <p:cBhvr>
                                        <p:cTn id="123" dur="500"/>
                                        <p:tgtEl>
                                          <p:spTgt spid="71"/>
                                        </p:tgtEl>
                                      </p:cBhvr>
                                    </p:animEffect>
                                  </p:childTnLst>
                                </p:cTn>
                              </p:par>
                              <p:par>
                                <p:cTn id="124" presetID="22" presetClass="entr" presetSubtype="8" fill="hold" nodeType="withEffect">
                                  <p:stCondLst>
                                    <p:cond delay="0"/>
                                  </p:stCondLst>
                                  <p:childTnLst>
                                    <p:set>
                                      <p:cBhvr>
                                        <p:cTn id="125" dur="1" fill="hold">
                                          <p:stCondLst>
                                            <p:cond delay="0"/>
                                          </p:stCondLst>
                                        </p:cTn>
                                        <p:tgtEl>
                                          <p:spTgt spid="72"/>
                                        </p:tgtEl>
                                        <p:attrNameLst>
                                          <p:attrName>style.visibility</p:attrName>
                                        </p:attrNameLst>
                                      </p:cBhvr>
                                      <p:to>
                                        <p:strVal val="visible"/>
                                      </p:to>
                                    </p:set>
                                    <p:animEffect transition="in" filter="wipe(left)">
                                      <p:cBhvr>
                                        <p:cTn id="126" dur="500"/>
                                        <p:tgtEl>
                                          <p:spTgt spid="72"/>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97"/>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05"/>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0"/>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0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1" grpId="0" animBg="1"/>
      <p:bldP spid="32" grpId="0" animBg="1"/>
      <p:bldP spid="33" grpId="0" animBg="1"/>
      <p:bldP spid="34" grpId="0" animBg="1"/>
      <p:bldP spid="35" grpId="0"/>
      <p:bldP spid="36" grpId="0"/>
      <p:bldP spid="37" grpId="0"/>
      <p:bldP spid="38" grpId="0"/>
      <p:bldP spid="39" grpId="0"/>
      <p:bldP spid="40" grpId="0"/>
      <p:bldP spid="41" grpId="0"/>
      <p:bldP spid="42" grpId="0"/>
      <p:bldP spid="43" grpId="0"/>
      <p:bldP spid="95" grpId="0" animBg="1"/>
      <p:bldP spid="98" grpId="0" animBg="1"/>
      <p:bldP spid="99" grpId="0" animBg="1"/>
      <p:bldP spid="100" grpId="0"/>
      <p:bldP spid="102" grpId="0" animBg="1"/>
      <p:bldP spid="103" grpId="0"/>
      <p:bldP spid="111" grpId="0"/>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0ACA-6697-4412-38E0-4524BA8B9785}"/>
              </a:ext>
            </a:extLst>
          </p:cNvPr>
          <p:cNvSpPr>
            <a:spLocks noGrp="1"/>
          </p:cNvSpPr>
          <p:nvPr>
            <p:ph type="title"/>
          </p:nvPr>
        </p:nvSpPr>
        <p:spPr/>
        <p:txBody>
          <a:bodyPr/>
          <a:lstStyle/>
          <a:p>
            <a:r>
              <a:rPr lang="en-US" dirty="0"/>
              <a:t>Our Proposal</a:t>
            </a:r>
          </a:p>
        </p:txBody>
      </p:sp>
      <p:sp>
        <p:nvSpPr>
          <p:cNvPr id="7" name="TextBox 6">
            <a:extLst>
              <a:ext uri="{FF2B5EF4-FFF2-40B4-BE49-F238E27FC236}">
                <a16:creationId xmlns:a16="http://schemas.microsoft.com/office/drawing/2014/main" id="{C9EAA643-E671-8DBA-03CD-DF4B825931F3}"/>
              </a:ext>
            </a:extLst>
          </p:cNvPr>
          <p:cNvSpPr txBox="1"/>
          <p:nvPr/>
        </p:nvSpPr>
        <p:spPr>
          <a:xfrm>
            <a:off x="2819637" y="6336379"/>
            <a:ext cx="3593356" cy="461665"/>
          </a:xfrm>
          <a:prstGeom prst="rect">
            <a:avLst/>
          </a:prstGeom>
          <a:noFill/>
        </p:spPr>
        <p:txBody>
          <a:bodyPr wrap="none" rtlCol="0">
            <a:spAutoFit/>
          </a:bodyPr>
          <a:lstStyle/>
          <a:p>
            <a:pPr algn="ctr"/>
            <a:r>
              <a:rPr lang="en-US" sz="1200" i="1" dirty="0">
                <a:solidFill>
                  <a:schemeClr val="bg1">
                    <a:lumMod val="50000"/>
                  </a:schemeClr>
                </a:solidFill>
              </a:rPr>
              <a:t>Named after the network of canals in the city of Venice</a:t>
            </a:r>
          </a:p>
          <a:p>
            <a:pPr algn="ctr"/>
            <a:r>
              <a:rPr lang="en-US" sz="1200" i="1" dirty="0">
                <a:solidFill>
                  <a:schemeClr val="bg1">
                    <a:lumMod val="50000"/>
                  </a:schemeClr>
                </a:solidFill>
              </a:rPr>
              <a:t>https://</a:t>
            </a:r>
            <a:r>
              <a:rPr lang="en-US" sz="1200" i="1" dirty="0" err="1">
                <a:solidFill>
                  <a:schemeClr val="bg1">
                    <a:lumMod val="50000"/>
                  </a:schemeClr>
                </a:solidFill>
              </a:rPr>
              <a:t>en.wikipedia.org</a:t>
            </a:r>
            <a:r>
              <a:rPr lang="en-US" sz="1200" i="1" dirty="0">
                <a:solidFill>
                  <a:schemeClr val="bg1">
                    <a:lumMod val="50000"/>
                  </a:schemeClr>
                </a:solidFill>
              </a:rPr>
              <a:t>/wiki/Venice</a:t>
            </a:r>
          </a:p>
        </p:txBody>
      </p:sp>
      <p:grpSp>
        <p:nvGrpSpPr>
          <p:cNvPr id="4" name="Group 3">
            <a:extLst>
              <a:ext uri="{FF2B5EF4-FFF2-40B4-BE49-F238E27FC236}">
                <a16:creationId xmlns:a16="http://schemas.microsoft.com/office/drawing/2014/main" id="{CDC8ADD5-07ED-29A9-1ACC-227705074126}"/>
              </a:ext>
            </a:extLst>
          </p:cNvPr>
          <p:cNvGrpSpPr/>
          <p:nvPr/>
        </p:nvGrpSpPr>
        <p:grpSpPr>
          <a:xfrm>
            <a:off x="165343" y="4083481"/>
            <a:ext cx="8624833" cy="673713"/>
            <a:chOff x="165343" y="4083481"/>
            <a:chExt cx="8624833" cy="673713"/>
          </a:xfrm>
        </p:grpSpPr>
        <p:sp>
          <p:nvSpPr>
            <p:cNvPr id="8" name="Content Placeholder 3">
              <a:extLst>
                <a:ext uri="{FF2B5EF4-FFF2-40B4-BE49-F238E27FC236}">
                  <a16:creationId xmlns:a16="http://schemas.microsoft.com/office/drawing/2014/main" id="{B2332B7F-31EA-9A14-55CC-E64141581472}"/>
                </a:ext>
              </a:extLst>
            </p:cNvPr>
            <p:cNvSpPr txBox="1">
              <a:spLocks/>
            </p:cNvSpPr>
            <p:nvPr/>
          </p:nvSpPr>
          <p:spPr>
            <a:xfrm>
              <a:off x="972272" y="4083482"/>
              <a:ext cx="7817904" cy="673712"/>
            </a:xfrm>
            <a:prstGeom prst="roundRect">
              <a:avLst>
                <a:gd name="adj" fmla="val 11310"/>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low-cost interconnection network </a:t>
              </a:r>
              <a:r>
                <a:rPr lang="en-US" sz="2000" b="0" dirty="0"/>
                <a:t>of flash chips in the SSD</a:t>
              </a:r>
            </a:p>
          </p:txBody>
        </p:sp>
        <p:grpSp>
          <p:nvGrpSpPr>
            <p:cNvPr id="14" name="Group 13">
              <a:extLst>
                <a:ext uri="{FF2B5EF4-FFF2-40B4-BE49-F238E27FC236}">
                  <a16:creationId xmlns:a16="http://schemas.microsoft.com/office/drawing/2014/main" id="{F1C93B93-C568-C64D-7BC1-14876499275A}"/>
                </a:ext>
              </a:extLst>
            </p:cNvPr>
            <p:cNvGrpSpPr/>
            <p:nvPr/>
          </p:nvGrpSpPr>
          <p:grpSpPr>
            <a:xfrm>
              <a:off x="165343" y="4083481"/>
              <a:ext cx="653702" cy="673713"/>
              <a:chOff x="1096939" y="4159253"/>
              <a:chExt cx="762855" cy="762855"/>
            </a:xfrm>
          </p:grpSpPr>
          <p:pic>
            <p:nvPicPr>
              <p:cNvPr id="15" name="Graphic 14" descr="Dollar with solid fill">
                <a:extLst>
                  <a:ext uri="{FF2B5EF4-FFF2-40B4-BE49-F238E27FC236}">
                    <a16:creationId xmlns:a16="http://schemas.microsoft.com/office/drawing/2014/main" id="{F552E1BD-53A2-7554-B866-07A682692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817" y="4180100"/>
                <a:ext cx="721163" cy="721163"/>
              </a:xfrm>
              <a:prstGeom prst="rect">
                <a:avLst/>
              </a:prstGeom>
            </p:spPr>
          </p:pic>
          <p:sp>
            <p:nvSpPr>
              <p:cNvPr id="16" name="&quot;No&quot; Symbol 15">
                <a:extLst>
                  <a:ext uri="{FF2B5EF4-FFF2-40B4-BE49-F238E27FC236}">
                    <a16:creationId xmlns:a16="http://schemas.microsoft.com/office/drawing/2014/main" id="{1F31F98B-FA41-F19C-EC6D-D02BE147FFD6}"/>
                  </a:ext>
                </a:extLst>
              </p:cNvPr>
              <p:cNvSpPr/>
              <p:nvPr/>
            </p:nvSpPr>
            <p:spPr>
              <a:xfrm>
                <a:off x="1096939" y="4159253"/>
                <a:ext cx="762855" cy="762855"/>
              </a:xfrm>
              <a:prstGeom prst="noSmoking">
                <a:avLst>
                  <a:gd name="adj" fmla="val 874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grpSp>
      <p:grpSp>
        <p:nvGrpSpPr>
          <p:cNvPr id="6" name="Group 5">
            <a:extLst>
              <a:ext uri="{FF2B5EF4-FFF2-40B4-BE49-F238E27FC236}">
                <a16:creationId xmlns:a16="http://schemas.microsoft.com/office/drawing/2014/main" id="{CA105352-A224-C1B6-4D57-1C81BEE1197F}"/>
              </a:ext>
            </a:extLst>
          </p:cNvPr>
          <p:cNvGrpSpPr/>
          <p:nvPr/>
        </p:nvGrpSpPr>
        <p:grpSpPr>
          <a:xfrm>
            <a:off x="81294" y="4819221"/>
            <a:ext cx="8708882" cy="821800"/>
            <a:chOff x="81294" y="4819221"/>
            <a:chExt cx="8708882" cy="821800"/>
          </a:xfrm>
        </p:grpSpPr>
        <p:sp>
          <p:nvSpPr>
            <p:cNvPr id="9" name="Content Placeholder 3">
              <a:extLst>
                <a:ext uri="{FF2B5EF4-FFF2-40B4-BE49-F238E27FC236}">
                  <a16:creationId xmlns:a16="http://schemas.microsoft.com/office/drawing/2014/main" id="{8F417F8E-7AD3-4AAF-A1B0-159B5A289992}"/>
                </a:ext>
              </a:extLst>
            </p:cNvPr>
            <p:cNvSpPr txBox="1">
              <a:spLocks/>
            </p:cNvSpPr>
            <p:nvPr/>
          </p:nvSpPr>
          <p:spPr>
            <a:xfrm>
              <a:off x="972271" y="4924571"/>
              <a:ext cx="7817905" cy="611101"/>
            </a:xfrm>
            <a:prstGeom prst="roundRect">
              <a:avLst>
                <a:gd name="adj" fmla="val 8313"/>
              </a:avLst>
            </a:prstGeom>
            <a:solidFill>
              <a:srgbClr val="FFD400"/>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solidFill>
                    <a:schemeClr val="accent6">
                      <a:lumMod val="75000"/>
                    </a:schemeClr>
                  </a:solidFill>
                </a:rPr>
                <a:t>Conflict-free path reservation </a:t>
              </a:r>
              <a:r>
                <a:rPr lang="en-US" sz="2000" b="0" dirty="0"/>
                <a:t>for each I/O request</a:t>
              </a:r>
            </a:p>
          </p:txBody>
        </p:sp>
        <p:pic>
          <p:nvPicPr>
            <p:cNvPr id="17" name="Graphic 16" descr="Daily calendar with solid fill">
              <a:extLst>
                <a:ext uri="{FF2B5EF4-FFF2-40B4-BE49-F238E27FC236}">
                  <a16:creationId xmlns:a16="http://schemas.microsoft.com/office/drawing/2014/main" id="{B84D5906-3C73-69E6-D71E-90AAD31D29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94" y="4819221"/>
              <a:ext cx="821800" cy="821800"/>
            </a:xfrm>
            <a:prstGeom prst="rect">
              <a:avLst/>
            </a:prstGeom>
          </p:spPr>
        </p:pic>
      </p:grpSp>
      <p:grpSp>
        <p:nvGrpSpPr>
          <p:cNvPr id="11" name="Group 10">
            <a:extLst>
              <a:ext uri="{FF2B5EF4-FFF2-40B4-BE49-F238E27FC236}">
                <a16:creationId xmlns:a16="http://schemas.microsoft.com/office/drawing/2014/main" id="{749977DD-C2BD-6E96-0F97-79493FF6611B}"/>
              </a:ext>
            </a:extLst>
          </p:cNvPr>
          <p:cNvGrpSpPr/>
          <p:nvPr/>
        </p:nvGrpSpPr>
        <p:grpSpPr>
          <a:xfrm>
            <a:off x="127597" y="5606796"/>
            <a:ext cx="8662581" cy="810086"/>
            <a:chOff x="127597" y="5606796"/>
            <a:chExt cx="8662581" cy="810086"/>
          </a:xfrm>
        </p:grpSpPr>
        <p:sp>
          <p:nvSpPr>
            <p:cNvPr id="10" name="Content Placeholder 3">
              <a:extLst>
                <a:ext uri="{FF2B5EF4-FFF2-40B4-BE49-F238E27FC236}">
                  <a16:creationId xmlns:a16="http://schemas.microsoft.com/office/drawing/2014/main" id="{930AE5C4-93DF-1E25-481C-13ED40634282}"/>
                </a:ext>
              </a:extLst>
            </p:cNvPr>
            <p:cNvSpPr txBox="1">
              <a:spLocks/>
            </p:cNvSpPr>
            <p:nvPr/>
          </p:nvSpPr>
          <p:spPr>
            <a:xfrm>
              <a:off x="972273" y="5725440"/>
              <a:ext cx="7817905" cy="610939"/>
            </a:xfrm>
            <a:prstGeom prst="roundRect">
              <a:avLst>
                <a:gd name="adj" fmla="val 12473"/>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non-minimal fully-adaptive routing </a:t>
              </a:r>
              <a:r>
                <a:rPr lang="en-US" sz="2000" b="0" dirty="0"/>
                <a:t>algorithm</a:t>
              </a:r>
              <a:r>
                <a:rPr lang="en-US" sz="2000" b="0" dirty="0">
                  <a:solidFill>
                    <a:schemeClr val="accent6">
                      <a:lumMod val="75000"/>
                    </a:schemeClr>
                  </a:solidFill>
                </a:rPr>
                <a:t> </a:t>
              </a:r>
              <a:r>
                <a:rPr lang="en-US" sz="2000" b="0" dirty="0"/>
                <a:t>for path identification</a:t>
              </a:r>
            </a:p>
          </p:txBody>
        </p:sp>
        <p:pic>
          <p:nvPicPr>
            <p:cNvPr id="18" name="Graphic 17" descr="Head with gears with solid fill">
              <a:extLst>
                <a:ext uri="{FF2B5EF4-FFF2-40B4-BE49-F238E27FC236}">
                  <a16:creationId xmlns:a16="http://schemas.microsoft.com/office/drawing/2014/main" id="{361C1B2B-462D-86C1-9351-04DE2A6E3A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597" y="5606796"/>
              <a:ext cx="810086" cy="810086"/>
            </a:xfrm>
            <a:prstGeom prst="rect">
              <a:avLst/>
            </a:prstGeom>
          </p:spPr>
        </p:pic>
      </p:grpSp>
      <p:sp>
        <p:nvSpPr>
          <p:cNvPr id="3" name="Slide Number Placeholder 4">
            <a:extLst>
              <a:ext uri="{FF2B5EF4-FFF2-40B4-BE49-F238E27FC236}">
                <a16:creationId xmlns:a16="http://schemas.microsoft.com/office/drawing/2014/main" id="{F0D228EB-6511-BCFB-FCBB-BBCDE85BF189}"/>
              </a:ext>
            </a:extLst>
          </p:cNvPr>
          <p:cNvSpPr txBox="1">
            <a:spLocks/>
          </p:cNvSpPr>
          <p:nvPr/>
        </p:nvSpPr>
        <p:spPr>
          <a:xfrm>
            <a:off x="8696960" y="6560583"/>
            <a:ext cx="447040"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16</a:t>
            </a:r>
            <a:endParaRPr lang="en-CH" sz="1400" dirty="0">
              <a:latin typeface="Cambria" panose="02040503050406030204" pitchFamily="18" charset="0"/>
            </a:endParaRPr>
          </a:p>
        </p:txBody>
      </p:sp>
      <p:pic>
        <p:nvPicPr>
          <p:cNvPr id="19" name="Content Placeholder 20" descr="An aerial view of a city&#10;&#10;Description automatically generated with medium confidence">
            <a:extLst>
              <a:ext uri="{FF2B5EF4-FFF2-40B4-BE49-F238E27FC236}">
                <a16:creationId xmlns:a16="http://schemas.microsoft.com/office/drawing/2014/main" id="{0FE9ACC9-041A-A11B-55D5-195D71C67F37}"/>
              </a:ext>
            </a:extLst>
          </p:cNvPr>
          <p:cNvPicPr>
            <a:picLocks noChangeAspect="1"/>
          </p:cNvPicPr>
          <p:nvPr/>
        </p:nvPicPr>
        <p:blipFill>
          <a:blip r:embed="rId9"/>
          <a:stretch>
            <a:fillRect/>
          </a:stretch>
        </p:blipFill>
        <p:spPr>
          <a:xfrm>
            <a:off x="2412758" y="906088"/>
            <a:ext cx="4318484" cy="242914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D7E5D262-2FFD-C36E-8930-ED85EE17A48C}"/>
              </a:ext>
            </a:extLst>
          </p:cNvPr>
          <p:cNvSpPr txBox="1"/>
          <p:nvPr/>
        </p:nvSpPr>
        <p:spPr>
          <a:xfrm>
            <a:off x="3457085" y="3265493"/>
            <a:ext cx="2033698" cy="830997"/>
          </a:xfrm>
          <a:prstGeom prst="rect">
            <a:avLst/>
          </a:prstGeom>
          <a:noFill/>
        </p:spPr>
        <p:txBody>
          <a:bodyPr wrap="none" rtlCol="0">
            <a:spAutoFit/>
          </a:bodyPr>
          <a:lstStyle/>
          <a:p>
            <a:r>
              <a:rPr lang="en-US" sz="4800" b="1" dirty="0">
                <a:latin typeface="Cambria" panose="02040503050406030204" pitchFamily="18" charset="0"/>
                <a:cs typeface="Calibri" panose="020F0502020204030204" pitchFamily="34" charset="0"/>
              </a:rPr>
              <a:t>Venice</a:t>
            </a:r>
            <a:endParaRPr lang="en-US" sz="44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48365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228">
            <a:extLst>
              <a:ext uri="{FF2B5EF4-FFF2-40B4-BE49-F238E27FC236}">
                <a16:creationId xmlns:a16="http://schemas.microsoft.com/office/drawing/2014/main" id="{F4D53EC0-A079-AF0E-E44E-EC69804F2321}"/>
              </a:ext>
            </a:extLst>
          </p:cNvPr>
          <p:cNvSpPr/>
          <p:nvPr/>
        </p:nvSpPr>
        <p:spPr>
          <a:xfrm>
            <a:off x="5967415" y="2054904"/>
            <a:ext cx="2823054" cy="2433302"/>
          </a:xfrm>
          <a:prstGeom prst="rect">
            <a:avLst/>
          </a:prstGeom>
          <a:solidFill>
            <a:srgbClr val="A9D18D"/>
          </a:solidFill>
          <a:ln w="508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3A551BB-8917-73C9-6917-6BCD3E12A185}"/>
              </a:ext>
            </a:extLst>
          </p:cNvPr>
          <p:cNvSpPr>
            <a:spLocks noGrp="1"/>
          </p:cNvSpPr>
          <p:nvPr>
            <p:ph type="title"/>
          </p:nvPr>
        </p:nvSpPr>
        <p:spPr/>
        <p:txBody>
          <a:bodyPr/>
          <a:lstStyle/>
          <a:p>
            <a:r>
              <a:rPr lang="en-US" dirty="0"/>
              <a:t>Venice: Path Reservation (I)</a:t>
            </a:r>
          </a:p>
        </p:txBody>
      </p:sp>
      <p:sp>
        <p:nvSpPr>
          <p:cNvPr id="3" name="Content Placeholder 2">
            <a:extLst>
              <a:ext uri="{FF2B5EF4-FFF2-40B4-BE49-F238E27FC236}">
                <a16:creationId xmlns:a16="http://schemas.microsoft.com/office/drawing/2014/main" id="{51698E22-8F9E-79F1-FCCB-F9CA466F2A7D}"/>
              </a:ext>
            </a:extLst>
          </p:cNvPr>
          <p:cNvSpPr>
            <a:spLocks noGrp="1"/>
          </p:cNvSpPr>
          <p:nvPr>
            <p:ph idx="1"/>
          </p:nvPr>
        </p:nvSpPr>
        <p:spPr/>
        <p:txBody>
          <a:bodyPr/>
          <a:lstStyle/>
          <a:p>
            <a:r>
              <a:rPr lang="en-US" b="0" dirty="0"/>
              <a:t>Venice uses a small </a:t>
            </a:r>
            <a:r>
              <a:rPr lang="en-US" b="0" i="1" dirty="0">
                <a:solidFill>
                  <a:srgbClr val="C00000"/>
                </a:solidFill>
              </a:rPr>
              <a:t>scout packet </a:t>
            </a:r>
            <a:r>
              <a:rPr lang="en-US" b="0" dirty="0"/>
              <a:t>to reserve a </a:t>
            </a:r>
            <a:br>
              <a:rPr lang="en-US" b="0" dirty="0"/>
            </a:br>
            <a:r>
              <a:rPr lang="en-US" b="0" dirty="0"/>
              <a:t>conflict-free path for each I/O request</a:t>
            </a:r>
          </a:p>
          <a:p>
            <a:pPr marL="0" indent="0">
              <a:buNone/>
            </a:pPr>
            <a:endParaRPr lang="en-US" dirty="0"/>
          </a:p>
        </p:txBody>
      </p:sp>
      <p:grpSp>
        <p:nvGrpSpPr>
          <p:cNvPr id="4" name="Group 3">
            <a:extLst>
              <a:ext uri="{FF2B5EF4-FFF2-40B4-BE49-F238E27FC236}">
                <a16:creationId xmlns:a16="http://schemas.microsoft.com/office/drawing/2014/main" id="{ED184776-F523-9ED5-4CB9-59232DD3A929}"/>
              </a:ext>
            </a:extLst>
          </p:cNvPr>
          <p:cNvGrpSpPr/>
          <p:nvPr/>
        </p:nvGrpSpPr>
        <p:grpSpPr>
          <a:xfrm>
            <a:off x="1143490" y="2989811"/>
            <a:ext cx="4206022" cy="2495440"/>
            <a:chOff x="768000" y="975374"/>
            <a:chExt cx="4284429" cy="2579977"/>
          </a:xfrm>
        </p:grpSpPr>
        <p:cxnSp>
          <p:nvCxnSpPr>
            <p:cNvPr id="5" name="Straight Connector 4">
              <a:extLst>
                <a:ext uri="{FF2B5EF4-FFF2-40B4-BE49-F238E27FC236}">
                  <a16:creationId xmlns:a16="http://schemas.microsoft.com/office/drawing/2014/main" id="{EB5965EB-35A7-A78E-DD62-763679C2BC82}"/>
                </a:ext>
              </a:extLst>
            </p:cNvPr>
            <p:cNvCxnSpPr/>
            <p:nvPr/>
          </p:nvCxnSpPr>
          <p:spPr>
            <a:xfrm rot="16200000">
              <a:off x="1228149"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1C487D-2D25-36CE-BC35-7E8CD27379A6}"/>
                </a:ext>
              </a:extLst>
            </p:cNvPr>
            <p:cNvCxnSpPr/>
            <p:nvPr/>
          </p:nvCxnSpPr>
          <p:spPr>
            <a:xfrm rot="16200000">
              <a:off x="2078355" y="2295351"/>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A77698-A85C-9784-9031-27E07BCB2D9B}"/>
                </a:ext>
              </a:extLst>
            </p:cNvPr>
            <p:cNvCxnSpPr/>
            <p:nvPr/>
          </p:nvCxnSpPr>
          <p:spPr>
            <a:xfrm rot="16200000">
              <a:off x="373651"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5C79BF-EF0B-00F2-B7A7-F5E67FB028EA}"/>
                </a:ext>
              </a:extLst>
            </p:cNvPr>
            <p:cNvCxnSpPr/>
            <p:nvPr/>
          </p:nvCxnSpPr>
          <p:spPr>
            <a:xfrm>
              <a:off x="768000" y="3291768"/>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E8E6A-1405-2E09-E054-FF506FB27A43}"/>
                </a:ext>
              </a:extLst>
            </p:cNvPr>
            <p:cNvCxnSpPr>
              <a:cxnSpLocks/>
            </p:cNvCxnSpPr>
            <p:nvPr/>
          </p:nvCxnSpPr>
          <p:spPr>
            <a:xfrm>
              <a:off x="784194" y="975374"/>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7F24839-FA01-301D-E1D0-C2377C090C3F}"/>
                </a:ext>
              </a:extLst>
            </p:cNvPr>
            <p:cNvCxnSpPr/>
            <p:nvPr/>
          </p:nvCxnSpPr>
          <p:spPr>
            <a:xfrm rot="16200000">
              <a:off x="3792429" y="2282487"/>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ADD2A2F-6660-9344-0FE0-FE74F9801110}"/>
              </a:ext>
            </a:extLst>
          </p:cNvPr>
          <p:cNvCxnSpPr/>
          <p:nvPr/>
        </p:nvCxnSpPr>
        <p:spPr>
          <a:xfrm>
            <a:off x="1143493" y="3749051"/>
            <a:ext cx="395821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7497A3-BAE2-9113-19BF-4C85D6AC76C2}"/>
              </a:ext>
            </a:extLst>
          </p:cNvPr>
          <p:cNvCxnSpPr/>
          <p:nvPr/>
        </p:nvCxnSpPr>
        <p:spPr>
          <a:xfrm>
            <a:off x="1143490" y="4468105"/>
            <a:ext cx="395821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C243EF-DAD6-4D4D-2458-D900A8F24ADA}"/>
              </a:ext>
            </a:extLst>
          </p:cNvPr>
          <p:cNvCxnSpPr/>
          <p:nvPr/>
        </p:nvCxnSpPr>
        <p:spPr>
          <a:xfrm rot="16200000">
            <a:off x="3302533" y="4259868"/>
            <a:ext cx="243742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212A4103-64B8-D011-2DE0-634FDB4066E2}"/>
              </a:ext>
            </a:extLst>
          </p:cNvPr>
          <p:cNvSpPr/>
          <p:nvPr/>
        </p:nvSpPr>
        <p:spPr>
          <a:xfrm>
            <a:off x="545042" y="2702825"/>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58175BE2-6814-AC11-A87F-FA4F83240D2C}"/>
              </a:ext>
            </a:extLst>
          </p:cNvPr>
          <p:cNvSpPr/>
          <p:nvPr/>
        </p:nvSpPr>
        <p:spPr>
          <a:xfrm>
            <a:off x="545042" y="3449139"/>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BB9EC71E-9C29-DAFF-3A80-3D025833FCBD}"/>
              </a:ext>
            </a:extLst>
          </p:cNvPr>
          <p:cNvSpPr/>
          <p:nvPr/>
        </p:nvSpPr>
        <p:spPr>
          <a:xfrm>
            <a:off x="545042" y="4195454"/>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229081E4-2AA8-C217-5F33-84A4FD76A8F7}"/>
              </a:ext>
            </a:extLst>
          </p:cNvPr>
          <p:cNvSpPr/>
          <p:nvPr/>
        </p:nvSpPr>
        <p:spPr>
          <a:xfrm>
            <a:off x="545042" y="4941768"/>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7E9DDDAC-9CF3-A315-051C-1159C9D34DCC}"/>
              </a:ext>
            </a:extLst>
          </p:cNvPr>
          <p:cNvSpPr/>
          <p:nvPr/>
        </p:nvSpPr>
        <p:spPr>
          <a:xfrm>
            <a:off x="1736044"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0</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A620FB7-4B42-D606-D170-B883E4A5B0F8}"/>
              </a:ext>
            </a:extLst>
          </p:cNvPr>
          <p:cNvSpPr/>
          <p:nvPr/>
        </p:nvSpPr>
        <p:spPr>
          <a:xfrm>
            <a:off x="1736043"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5</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C9E4C8C-A97A-CE75-1FD0-30082F2E63C6}"/>
              </a:ext>
            </a:extLst>
          </p:cNvPr>
          <p:cNvSpPr/>
          <p:nvPr/>
        </p:nvSpPr>
        <p:spPr>
          <a:xfrm>
            <a:off x="1736042"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331E405-B60D-066C-38B5-8061CD10B0E4}"/>
              </a:ext>
            </a:extLst>
          </p:cNvPr>
          <p:cNvSpPr/>
          <p:nvPr/>
        </p:nvSpPr>
        <p:spPr>
          <a:xfrm>
            <a:off x="1736042"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2E3C9D6B-1D03-FB60-1E2D-500D627E5505}"/>
              </a:ext>
            </a:extLst>
          </p:cNvPr>
          <p:cNvSpPr/>
          <p:nvPr/>
        </p:nvSpPr>
        <p:spPr>
          <a:xfrm>
            <a:off x="2574906"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CD81F75-F5CF-EAB8-9B73-D0613C11E55A}"/>
              </a:ext>
            </a:extLst>
          </p:cNvPr>
          <p:cNvSpPr/>
          <p:nvPr/>
        </p:nvSpPr>
        <p:spPr>
          <a:xfrm>
            <a:off x="2574905"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6</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711E721-ADC9-55DA-03D0-8CE31D36985A}"/>
              </a:ext>
            </a:extLst>
          </p:cNvPr>
          <p:cNvSpPr/>
          <p:nvPr/>
        </p:nvSpPr>
        <p:spPr>
          <a:xfrm>
            <a:off x="2574904"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A79AED9-3E56-DDAB-CBBB-E4A7B1FF8E68}"/>
              </a:ext>
            </a:extLst>
          </p:cNvPr>
          <p:cNvSpPr/>
          <p:nvPr/>
        </p:nvSpPr>
        <p:spPr>
          <a:xfrm>
            <a:off x="2574904"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C29C122E-92C2-0363-4F54-2E24ECB557DC}"/>
              </a:ext>
            </a:extLst>
          </p:cNvPr>
          <p:cNvSpPr/>
          <p:nvPr/>
        </p:nvSpPr>
        <p:spPr>
          <a:xfrm>
            <a:off x="3413768"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2</a:t>
            </a:r>
            <a:endParaRPr lang="en-US" sz="16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200C331-8C44-FA9F-1710-35A4D336B84A}"/>
              </a:ext>
            </a:extLst>
          </p:cNvPr>
          <p:cNvSpPr/>
          <p:nvPr/>
        </p:nvSpPr>
        <p:spPr>
          <a:xfrm>
            <a:off x="3413767"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7</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E91A8C96-4DF6-287A-D6CE-B8B78DDAFC4D}"/>
              </a:ext>
            </a:extLst>
          </p:cNvPr>
          <p:cNvSpPr/>
          <p:nvPr/>
        </p:nvSpPr>
        <p:spPr>
          <a:xfrm>
            <a:off x="3413767"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99C8F0A-6E9C-DCDB-0E51-91F3C022F729}"/>
              </a:ext>
            </a:extLst>
          </p:cNvPr>
          <p:cNvSpPr/>
          <p:nvPr/>
        </p:nvSpPr>
        <p:spPr>
          <a:xfrm>
            <a:off x="3413767"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91AA2906-EAF9-D418-75EB-811D231E635F}"/>
              </a:ext>
            </a:extLst>
          </p:cNvPr>
          <p:cNvSpPr/>
          <p:nvPr/>
        </p:nvSpPr>
        <p:spPr>
          <a:xfrm>
            <a:off x="4252628"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3</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5EF34E3-E3DB-2955-4339-AFC6268CBC83}"/>
              </a:ext>
            </a:extLst>
          </p:cNvPr>
          <p:cNvSpPr/>
          <p:nvPr/>
        </p:nvSpPr>
        <p:spPr>
          <a:xfrm>
            <a:off x="4252627"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rPr>
              <a:t>8</a:t>
            </a:r>
            <a:endParaRPr lang="en-US" sz="1200" b="1"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413C307E-EA08-F7E7-BCD3-EB74972B9100}"/>
              </a:ext>
            </a:extLst>
          </p:cNvPr>
          <p:cNvSpPr/>
          <p:nvPr/>
        </p:nvSpPr>
        <p:spPr>
          <a:xfrm>
            <a:off x="4252626"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9FE824BC-BA37-A8B1-A9E3-0D84B0A53B4F}"/>
              </a:ext>
            </a:extLst>
          </p:cNvPr>
          <p:cNvSpPr/>
          <p:nvPr/>
        </p:nvSpPr>
        <p:spPr>
          <a:xfrm>
            <a:off x="4252626"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4904BFAB-3D4E-D1EC-98E5-12B06F8E62DC}"/>
              </a:ext>
            </a:extLst>
          </p:cNvPr>
          <p:cNvSpPr/>
          <p:nvPr/>
        </p:nvSpPr>
        <p:spPr>
          <a:xfrm>
            <a:off x="535251" y="2793435"/>
            <a:ext cx="596530"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0</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5" name="Rectangle 34">
            <a:extLst>
              <a:ext uri="{FF2B5EF4-FFF2-40B4-BE49-F238E27FC236}">
                <a16:creationId xmlns:a16="http://schemas.microsoft.com/office/drawing/2014/main" id="{381F58DC-8520-956C-3D9D-0ED2540730D3}"/>
              </a:ext>
            </a:extLst>
          </p:cNvPr>
          <p:cNvSpPr/>
          <p:nvPr/>
        </p:nvSpPr>
        <p:spPr>
          <a:xfrm>
            <a:off x="534695" y="3534452"/>
            <a:ext cx="597085"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1</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3238F50F-7A90-FE81-AD5A-91E51E2048DD}"/>
              </a:ext>
            </a:extLst>
          </p:cNvPr>
          <p:cNvSpPr/>
          <p:nvPr/>
        </p:nvSpPr>
        <p:spPr>
          <a:xfrm>
            <a:off x="528662" y="4284064"/>
            <a:ext cx="593142"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2</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A571C625-9056-C0D7-1F04-907008993701}"/>
              </a:ext>
            </a:extLst>
          </p:cNvPr>
          <p:cNvSpPr/>
          <p:nvPr/>
        </p:nvSpPr>
        <p:spPr>
          <a:xfrm>
            <a:off x="527789" y="5025081"/>
            <a:ext cx="610668"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3</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54" name="Rectangle 53">
            <a:extLst>
              <a:ext uri="{FF2B5EF4-FFF2-40B4-BE49-F238E27FC236}">
                <a16:creationId xmlns:a16="http://schemas.microsoft.com/office/drawing/2014/main" id="{836FE0D2-5A66-7B58-780F-F80CC6238304}"/>
              </a:ext>
            </a:extLst>
          </p:cNvPr>
          <p:cNvSpPr/>
          <p:nvPr/>
        </p:nvSpPr>
        <p:spPr>
          <a:xfrm>
            <a:off x="5091839" y="2749863"/>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4</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637B8074-3ADE-416A-3D99-BAB1EB6DCE4E}"/>
              </a:ext>
            </a:extLst>
          </p:cNvPr>
          <p:cNvSpPr/>
          <p:nvPr/>
        </p:nvSpPr>
        <p:spPr>
          <a:xfrm>
            <a:off x="5091838" y="3496177"/>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9</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C7073846-9958-C04C-C322-2C13EA3D3B0D}"/>
              </a:ext>
            </a:extLst>
          </p:cNvPr>
          <p:cNvSpPr/>
          <p:nvPr/>
        </p:nvSpPr>
        <p:spPr>
          <a:xfrm>
            <a:off x="5091837" y="4242491"/>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D8A7F8AA-5E81-8204-C3F1-3AE106130ECF}"/>
              </a:ext>
            </a:extLst>
          </p:cNvPr>
          <p:cNvSpPr/>
          <p:nvPr/>
        </p:nvSpPr>
        <p:spPr>
          <a:xfrm>
            <a:off x="5091837" y="498880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id="{8D67BDD8-72F1-866A-70D9-F73BBB469454}"/>
              </a:ext>
            </a:extLst>
          </p:cNvPr>
          <p:cNvGrpSpPr/>
          <p:nvPr/>
        </p:nvGrpSpPr>
        <p:grpSpPr>
          <a:xfrm>
            <a:off x="1679293" y="4281499"/>
            <a:ext cx="4013530" cy="1123005"/>
            <a:chOff x="1321557" y="2300333"/>
            <a:chExt cx="4088349" cy="1161049"/>
          </a:xfrm>
        </p:grpSpPr>
        <p:sp>
          <p:nvSpPr>
            <p:cNvPr id="59" name="TextBox 58">
              <a:extLst>
                <a:ext uri="{FF2B5EF4-FFF2-40B4-BE49-F238E27FC236}">
                  <a16:creationId xmlns:a16="http://schemas.microsoft.com/office/drawing/2014/main" id="{C8429C03-3664-5F05-D077-7EC3CB9A936C}"/>
                </a:ext>
              </a:extLst>
            </p:cNvPr>
            <p:cNvSpPr txBox="1"/>
            <p:nvPr/>
          </p:nvSpPr>
          <p:spPr>
            <a:xfrm>
              <a:off x="1321847" y="2316603"/>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10</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F56D2FE5-313B-9A5B-718D-B2F3E333E006}"/>
                </a:ext>
              </a:extLst>
            </p:cNvPr>
            <p:cNvSpPr txBox="1"/>
            <p:nvPr/>
          </p:nvSpPr>
          <p:spPr>
            <a:xfrm>
              <a:off x="2200737" y="2333754"/>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11</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180F04A-21C1-EFC7-BAE6-992272EA002B}"/>
                </a:ext>
              </a:extLst>
            </p:cNvPr>
            <p:cNvSpPr txBox="1"/>
            <p:nvPr/>
          </p:nvSpPr>
          <p:spPr>
            <a:xfrm>
              <a:off x="3043110" y="231162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12</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37362A53-DD29-AA6D-6D3C-8186BCE6312F}"/>
                </a:ext>
              </a:extLst>
            </p:cNvPr>
            <p:cNvSpPr txBox="1"/>
            <p:nvPr/>
          </p:nvSpPr>
          <p:spPr>
            <a:xfrm>
              <a:off x="3905441" y="231441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13</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26FF1A2F-7AC9-E77D-F9DB-2FD65D2D5D9A}"/>
                </a:ext>
              </a:extLst>
            </p:cNvPr>
            <p:cNvSpPr txBox="1"/>
            <p:nvPr/>
          </p:nvSpPr>
          <p:spPr>
            <a:xfrm>
              <a:off x="4772856" y="2300333"/>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14</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A2216032-83EE-6E24-0383-613BB4E08963}"/>
                </a:ext>
              </a:extLst>
            </p:cNvPr>
            <p:cNvSpPr txBox="1"/>
            <p:nvPr/>
          </p:nvSpPr>
          <p:spPr>
            <a:xfrm>
              <a:off x="1321557" y="3083655"/>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15</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D2C6225-159A-2D3E-5CF3-7AD99F6A03DB}"/>
                </a:ext>
              </a:extLst>
            </p:cNvPr>
            <p:cNvSpPr txBox="1"/>
            <p:nvPr/>
          </p:nvSpPr>
          <p:spPr>
            <a:xfrm>
              <a:off x="2190676" y="3089266"/>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16</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86D06155-F730-95B0-0FD1-A743C5FA75A0}"/>
                </a:ext>
              </a:extLst>
            </p:cNvPr>
            <p:cNvSpPr txBox="1"/>
            <p:nvPr/>
          </p:nvSpPr>
          <p:spPr>
            <a:xfrm>
              <a:off x="3038074" y="3111359"/>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17</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747B411F-32B6-F3B4-2B27-4E8FDE5A9F47}"/>
                </a:ext>
              </a:extLst>
            </p:cNvPr>
            <p:cNvSpPr txBox="1"/>
            <p:nvPr/>
          </p:nvSpPr>
          <p:spPr>
            <a:xfrm>
              <a:off x="3903349" y="3111359"/>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18</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9E2C4BAC-385B-24D3-C890-3E4D320F68CA}"/>
                </a:ext>
              </a:extLst>
            </p:cNvPr>
            <p:cNvSpPr txBox="1"/>
            <p:nvPr/>
          </p:nvSpPr>
          <p:spPr>
            <a:xfrm>
              <a:off x="4767814" y="310142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19</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73" name="Rounded Rectangle 72">
            <a:extLst>
              <a:ext uri="{FF2B5EF4-FFF2-40B4-BE49-F238E27FC236}">
                <a16:creationId xmlns:a16="http://schemas.microsoft.com/office/drawing/2014/main" id="{DA7B59A9-8433-A93B-A75F-F6A325079E51}"/>
              </a:ext>
            </a:extLst>
          </p:cNvPr>
          <p:cNvSpPr/>
          <p:nvPr/>
        </p:nvSpPr>
        <p:spPr>
          <a:xfrm>
            <a:off x="489215" y="3534480"/>
            <a:ext cx="660240" cy="440671"/>
          </a:xfrm>
          <a:prstGeom prst="roundRect">
            <a:avLst>
              <a:gd name="adj" fmla="val 0"/>
            </a:avLst>
          </a:prstGeom>
          <a:solidFill>
            <a:srgbClr val="FFC000">
              <a:lumMod val="40000"/>
              <a:lumOff val="60000"/>
            </a:srgbClr>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Scout</a:t>
            </a:r>
            <a:r>
              <a:rPr kumimoji="0" lang="zh-CN" altLang="en-US"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br>
              <a:rPr kumimoji="0" lang="en-US" altLang="zh-CN"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br>
            <a:r>
              <a:rPr kumimoji="0" lang="en-US" altLang="zh-CN"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Packet</a:t>
            </a:r>
            <a:endParaRPr kumimoji="0" lang="en-US" sz="1200" b="1" i="0" u="none" strike="noStrike" kern="0" cap="none" spc="0" normalizeH="0" baseline="0" noProof="0" dirty="0">
              <a:ln>
                <a:noFill/>
              </a:ln>
              <a:solidFill>
                <a:srgbClr val="FFC000">
                  <a:lumMod val="50000"/>
                </a:srgbClr>
              </a:solidFill>
              <a:effectLst/>
              <a:uLnTx/>
              <a:uFillTx/>
              <a:latin typeface="Cambria" panose="02040503050406030204" pitchFamily="18" charset="0"/>
              <a:cs typeface="Times New Roman" panose="02020603050405020304" pitchFamily="18" charset="0"/>
            </a:endParaRPr>
          </a:p>
        </p:txBody>
      </p:sp>
      <p:sp>
        <p:nvSpPr>
          <p:cNvPr id="163" name="Rectangle 162">
            <a:extLst>
              <a:ext uri="{FF2B5EF4-FFF2-40B4-BE49-F238E27FC236}">
                <a16:creationId xmlns:a16="http://schemas.microsoft.com/office/drawing/2014/main" id="{2EAF1A68-0BB7-93E9-145C-278A0E06DAB5}"/>
              </a:ext>
            </a:extLst>
          </p:cNvPr>
          <p:cNvSpPr/>
          <p:nvPr/>
        </p:nvSpPr>
        <p:spPr>
          <a:xfrm>
            <a:off x="6073635" y="2919952"/>
            <a:ext cx="2325827" cy="1463742"/>
          </a:xfrm>
          <a:prstGeom prst="rect">
            <a:avLst/>
          </a:prstGeom>
          <a:solidFill>
            <a:srgbClr val="ED7D31">
              <a:lumMod val="20000"/>
              <a:lumOff val="80000"/>
            </a:srgbClr>
          </a:solidFill>
          <a:ln w="38100" cap="flat" cmpd="sng" algn="ctr">
            <a:solidFill>
              <a:srgbClr val="ED7D31">
                <a:lumMod val="7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64" name="Table 163">
            <a:extLst>
              <a:ext uri="{FF2B5EF4-FFF2-40B4-BE49-F238E27FC236}">
                <a16:creationId xmlns:a16="http://schemas.microsoft.com/office/drawing/2014/main" id="{6F8DE834-FEDE-2B78-76CF-EEF5F573150E}"/>
              </a:ext>
            </a:extLst>
          </p:cNvPr>
          <p:cNvGraphicFramePr>
            <a:graphicFrameLocks noGrp="1"/>
          </p:cNvGraphicFramePr>
          <p:nvPr>
            <p:extLst>
              <p:ext uri="{D42A27DB-BD31-4B8C-83A1-F6EECF244321}">
                <p14:modId xmlns:p14="http://schemas.microsoft.com/office/powerpoint/2010/main" val="1397596751"/>
              </p:ext>
            </p:extLst>
          </p:nvPr>
        </p:nvGraphicFramePr>
        <p:xfrm>
          <a:off x="7454079" y="2995273"/>
          <a:ext cx="833120" cy="467360"/>
        </p:xfrm>
        <a:graphic>
          <a:graphicData uri="http://schemas.openxmlformats.org/drawingml/2006/table">
            <a:tbl>
              <a:tblPr firstRow="1" bandRow="1"/>
              <a:tblGrid>
                <a:gridCol w="208280">
                  <a:extLst>
                    <a:ext uri="{9D8B030D-6E8A-4147-A177-3AD203B41FA5}">
                      <a16:colId xmlns:a16="http://schemas.microsoft.com/office/drawing/2014/main" val="2777990756"/>
                    </a:ext>
                  </a:extLst>
                </a:gridCol>
                <a:gridCol w="208280">
                  <a:extLst>
                    <a:ext uri="{9D8B030D-6E8A-4147-A177-3AD203B41FA5}">
                      <a16:colId xmlns:a16="http://schemas.microsoft.com/office/drawing/2014/main" val="2552668434"/>
                    </a:ext>
                  </a:extLst>
                </a:gridCol>
                <a:gridCol w="208280">
                  <a:extLst>
                    <a:ext uri="{9D8B030D-6E8A-4147-A177-3AD203B41FA5}">
                      <a16:colId xmlns:a16="http://schemas.microsoft.com/office/drawing/2014/main" val="414863088"/>
                    </a:ext>
                  </a:extLst>
                </a:gridCol>
                <a:gridCol w="208280">
                  <a:extLst>
                    <a:ext uri="{9D8B030D-6E8A-4147-A177-3AD203B41FA5}">
                      <a16:colId xmlns:a16="http://schemas.microsoft.com/office/drawing/2014/main" val="3069911336"/>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extLst>
                  <a:ext uri="{0D108BD9-81ED-4DB2-BD59-A6C34878D82A}">
                    <a16:rowId xmlns:a16="http://schemas.microsoft.com/office/drawing/2014/main" val="205415720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750075607"/>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63919581"/>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00" dirty="0"/>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812721557"/>
                  </a:ext>
                </a:extLst>
              </a:tr>
            </a:tbl>
          </a:graphicData>
        </a:graphic>
      </p:graphicFrame>
      <p:sp>
        <p:nvSpPr>
          <p:cNvPr id="167" name="Rectangle 166">
            <a:extLst>
              <a:ext uri="{FF2B5EF4-FFF2-40B4-BE49-F238E27FC236}">
                <a16:creationId xmlns:a16="http://schemas.microsoft.com/office/drawing/2014/main" id="{CC77317E-CB57-DE31-6BB8-E2530DFECB87}"/>
              </a:ext>
            </a:extLst>
          </p:cNvPr>
          <p:cNvSpPr/>
          <p:nvPr/>
        </p:nvSpPr>
        <p:spPr>
          <a:xfrm>
            <a:off x="6861150" y="2519842"/>
            <a:ext cx="1652892" cy="400110"/>
          </a:xfrm>
          <a:prstGeom prst="rect">
            <a:avLst/>
          </a:prstGeom>
        </p:spPr>
        <p:txBody>
          <a:bodyPr wrap="square">
            <a:spAutoFit/>
          </a:bodyPr>
          <a:lstStyle/>
          <a:p>
            <a:pPr algn="ctr" defTabSz="914400"/>
            <a:r>
              <a:rPr lang="en-US" altLang="zh-CN" sz="2000" b="1" dirty="0">
                <a:solidFill>
                  <a:srgbClr val="ED7D31">
                    <a:lumMod val="50000"/>
                  </a:srgbClr>
                </a:solidFill>
                <a:latin typeface="Times New Roman" panose="02020603050405020304" pitchFamily="18" charset="0"/>
                <a:cs typeface="Times New Roman" panose="02020603050405020304" pitchFamily="18" charset="0"/>
              </a:rPr>
              <a:t>Router of F5</a:t>
            </a:r>
            <a:endParaRPr lang="en-US" sz="2000" b="1" dirty="0">
              <a:solidFill>
                <a:srgbClr val="ED7D31">
                  <a:lumMod val="50000"/>
                </a:srgbClr>
              </a:solidFill>
              <a:latin typeface="Times New Roman" panose="02020603050405020304" pitchFamily="18" charset="0"/>
              <a:cs typeface="Times New Roman" panose="02020603050405020304" pitchFamily="18" charset="0"/>
            </a:endParaRPr>
          </a:p>
        </p:txBody>
      </p:sp>
      <p:cxnSp>
        <p:nvCxnSpPr>
          <p:cNvPr id="168" name="Straight Connector 167">
            <a:extLst>
              <a:ext uri="{FF2B5EF4-FFF2-40B4-BE49-F238E27FC236}">
                <a16:creationId xmlns:a16="http://schemas.microsoft.com/office/drawing/2014/main" id="{5A7264DF-E8CF-2891-C6DC-64E9DA8078A4}"/>
              </a:ext>
            </a:extLst>
          </p:cNvPr>
          <p:cNvCxnSpPr>
            <a:cxnSpLocks/>
          </p:cNvCxnSpPr>
          <p:nvPr/>
        </p:nvCxnSpPr>
        <p:spPr>
          <a:xfrm>
            <a:off x="6617179" y="1954925"/>
            <a:ext cx="0" cy="2637672"/>
          </a:xfrm>
          <a:prstGeom prst="line">
            <a:avLst/>
          </a:prstGeom>
          <a:noFill/>
          <a:ln w="295275" cap="flat" cmpd="sng" algn="ctr">
            <a:solidFill>
              <a:sysClr val="window" lastClr="FFFFFF">
                <a:lumMod val="75000"/>
              </a:sysClr>
            </a:solidFill>
            <a:prstDash val="solid"/>
            <a:miter lim="800000"/>
          </a:ln>
          <a:effectLst/>
        </p:spPr>
      </p:cxnSp>
      <p:cxnSp>
        <p:nvCxnSpPr>
          <p:cNvPr id="169" name="Straight Connector 168">
            <a:extLst>
              <a:ext uri="{FF2B5EF4-FFF2-40B4-BE49-F238E27FC236}">
                <a16:creationId xmlns:a16="http://schemas.microsoft.com/office/drawing/2014/main" id="{9552E9EB-96E8-391C-3B42-0E241EA4C4FD}"/>
              </a:ext>
            </a:extLst>
          </p:cNvPr>
          <p:cNvCxnSpPr>
            <a:cxnSpLocks/>
          </p:cNvCxnSpPr>
          <p:nvPr/>
        </p:nvCxnSpPr>
        <p:spPr>
          <a:xfrm flipH="1">
            <a:off x="5717229" y="3918979"/>
            <a:ext cx="3183493" cy="7045"/>
          </a:xfrm>
          <a:prstGeom prst="line">
            <a:avLst/>
          </a:prstGeom>
          <a:noFill/>
          <a:ln w="295275" cap="flat" cmpd="sng" algn="ctr">
            <a:solidFill>
              <a:sysClr val="window" lastClr="FFFFFF">
                <a:lumMod val="75000"/>
              </a:sysClr>
            </a:solidFill>
            <a:prstDash val="solid"/>
            <a:miter lim="800000"/>
          </a:ln>
          <a:effectLst/>
        </p:spPr>
      </p:cxnSp>
      <p:grpSp>
        <p:nvGrpSpPr>
          <p:cNvPr id="177" name="Group 176">
            <a:extLst>
              <a:ext uri="{FF2B5EF4-FFF2-40B4-BE49-F238E27FC236}">
                <a16:creationId xmlns:a16="http://schemas.microsoft.com/office/drawing/2014/main" id="{E9E57239-7C63-5CE0-B3FC-3DF4B33814A0}"/>
              </a:ext>
            </a:extLst>
          </p:cNvPr>
          <p:cNvGrpSpPr/>
          <p:nvPr/>
        </p:nvGrpSpPr>
        <p:grpSpPr>
          <a:xfrm>
            <a:off x="6208897" y="3215042"/>
            <a:ext cx="1198407" cy="1000496"/>
            <a:chOff x="6441902" y="2965241"/>
            <a:chExt cx="1340455" cy="872903"/>
          </a:xfrm>
        </p:grpSpPr>
        <p:sp>
          <p:nvSpPr>
            <p:cNvPr id="171" name="Rounded Rectangle 170">
              <a:extLst>
                <a:ext uri="{FF2B5EF4-FFF2-40B4-BE49-F238E27FC236}">
                  <a16:creationId xmlns:a16="http://schemas.microsoft.com/office/drawing/2014/main" id="{87580595-D6D7-7CA2-1B40-36A7F65B68E6}"/>
                </a:ext>
              </a:extLst>
            </p:cNvPr>
            <p:cNvSpPr/>
            <p:nvPr/>
          </p:nvSpPr>
          <p:spPr>
            <a:xfrm>
              <a:off x="6506449" y="2965241"/>
              <a:ext cx="1209417" cy="872903"/>
            </a:xfrm>
            <a:prstGeom prst="roundRect">
              <a:avLst>
                <a:gd name="adj" fmla="val 10000"/>
              </a:avLst>
            </a:prstGeom>
            <a:solidFill>
              <a:srgbClr val="70AD47">
                <a:lumMod val="20000"/>
                <a:lumOff val="80000"/>
              </a:srgbClr>
            </a:solidFill>
            <a:ln w="381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2" name="TextBox 171">
              <a:extLst>
                <a:ext uri="{FF2B5EF4-FFF2-40B4-BE49-F238E27FC236}">
                  <a16:creationId xmlns:a16="http://schemas.microsoft.com/office/drawing/2014/main" id="{6134839C-B25A-EC1A-A62A-5016FCD98D50}"/>
                </a:ext>
              </a:extLst>
            </p:cNvPr>
            <p:cNvSpPr txBox="1"/>
            <p:nvPr/>
          </p:nvSpPr>
          <p:spPr>
            <a:xfrm>
              <a:off x="6441902" y="3183347"/>
              <a:ext cx="134045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Crossbar</a:t>
              </a:r>
            </a:p>
          </p:txBody>
        </p:sp>
      </p:grpSp>
      <p:graphicFrame>
        <p:nvGraphicFramePr>
          <p:cNvPr id="204" name="Table 203">
            <a:extLst>
              <a:ext uri="{FF2B5EF4-FFF2-40B4-BE49-F238E27FC236}">
                <a16:creationId xmlns:a16="http://schemas.microsoft.com/office/drawing/2014/main" id="{E845825F-2560-CCBF-677A-DBE07E8595C5}"/>
              </a:ext>
            </a:extLst>
          </p:cNvPr>
          <p:cNvGraphicFramePr>
            <a:graphicFrameLocks noGrp="1"/>
          </p:cNvGraphicFramePr>
          <p:nvPr>
            <p:extLst>
              <p:ext uri="{D42A27DB-BD31-4B8C-83A1-F6EECF244321}">
                <p14:modId xmlns:p14="http://schemas.microsoft.com/office/powerpoint/2010/main" val="2911004054"/>
              </p:ext>
            </p:extLst>
          </p:nvPr>
        </p:nvGraphicFramePr>
        <p:xfrm>
          <a:off x="5801186" y="4952010"/>
          <a:ext cx="3277064" cy="1671689"/>
        </p:xfrm>
        <a:graphic>
          <a:graphicData uri="http://schemas.openxmlformats.org/drawingml/2006/table">
            <a:tbl>
              <a:tblPr firstRow="1" bandRow="1"/>
              <a:tblGrid>
                <a:gridCol w="819266">
                  <a:extLst>
                    <a:ext uri="{9D8B030D-6E8A-4147-A177-3AD203B41FA5}">
                      <a16:colId xmlns:a16="http://schemas.microsoft.com/office/drawing/2014/main" val="2777990756"/>
                    </a:ext>
                  </a:extLst>
                </a:gridCol>
                <a:gridCol w="819266">
                  <a:extLst>
                    <a:ext uri="{9D8B030D-6E8A-4147-A177-3AD203B41FA5}">
                      <a16:colId xmlns:a16="http://schemas.microsoft.com/office/drawing/2014/main" val="2552668434"/>
                    </a:ext>
                  </a:extLst>
                </a:gridCol>
                <a:gridCol w="819266">
                  <a:extLst>
                    <a:ext uri="{9D8B030D-6E8A-4147-A177-3AD203B41FA5}">
                      <a16:colId xmlns:a16="http://schemas.microsoft.com/office/drawing/2014/main" val="414863088"/>
                    </a:ext>
                  </a:extLst>
                </a:gridCol>
                <a:gridCol w="819266">
                  <a:extLst>
                    <a:ext uri="{9D8B030D-6E8A-4147-A177-3AD203B41FA5}">
                      <a16:colId xmlns:a16="http://schemas.microsoft.com/office/drawing/2014/main" val="1037107391"/>
                    </a:ext>
                  </a:extLst>
                </a:gridCol>
              </a:tblGrid>
              <a:tr h="5769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Packet</a:t>
                      </a:r>
                      <a:r>
                        <a:rPr lang="zh-CN" altLang="en-US" sz="1600" dirty="0">
                          <a:solidFill>
                            <a:schemeClr val="tx1">
                              <a:lumMod val="85000"/>
                              <a:lumOff val="15000"/>
                            </a:schemeClr>
                          </a:solidFill>
                          <a:latin typeface="Cambria" panose="02040503050406030204" pitchFamily="18" charset="0"/>
                          <a:cs typeface="Times New Roman" panose="02020603050405020304" pitchFamily="18" charset="0"/>
                        </a:rPr>
                        <a:t> </a:t>
                      </a: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ID</a:t>
                      </a:r>
                      <a:endParaRPr lang="en-US" sz="1600" dirty="0">
                        <a:solidFill>
                          <a:schemeClr val="tx1">
                            <a:lumMod val="85000"/>
                            <a:lumOff val="15000"/>
                          </a:schemeClr>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Entry</a:t>
                      </a:r>
                    </a:p>
                    <a:p>
                      <a:pPr algn="ct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Port</a:t>
                      </a:r>
                      <a:endParaRPr lang="en-US" sz="1600" dirty="0">
                        <a:solidFill>
                          <a:schemeClr val="tx1">
                            <a:lumMod val="85000"/>
                            <a:lumOff val="15000"/>
                          </a:schemeClr>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Exit</a:t>
                      </a:r>
                      <a:r>
                        <a:rPr lang="zh-CN" altLang="en-US" sz="1600" dirty="0">
                          <a:solidFill>
                            <a:schemeClr val="tx1">
                              <a:lumMod val="85000"/>
                              <a:lumOff val="15000"/>
                            </a:schemeClr>
                          </a:solidFill>
                          <a:latin typeface="Cambria" panose="02040503050406030204" pitchFamily="18" charset="0"/>
                          <a:cs typeface="Times New Roman" panose="02020603050405020304" pitchFamily="18" charset="0"/>
                        </a:rPr>
                        <a:t> </a:t>
                      </a: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Port</a:t>
                      </a:r>
                      <a:endParaRPr lang="en-US" sz="1600" dirty="0">
                        <a:solidFill>
                          <a:schemeClr val="tx1">
                            <a:lumMod val="85000"/>
                            <a:lumOff val="15000"/>
                          </a:schemeClr>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Valid</a:t>
                      </a:r>
                    </a:p>
                    <a:p>
                      <a:pPr algn="ctr"/>
                      <a:r>
                        <a:rPr lang="en-US" altLang="zh-CN" sz="1600" dirty="0">
                          <a:solidFill>
                            <a:schemeClr val="tx1">
                              <a:lumMod val="85000"/>
                              <a:lumOff val="15000"/>
                            </a:schemeClr>
                          </a:solidFill>
                          <a:latin typeface="Cambria" panose="02040503050406030204" pitchFamily="18" charset="0"/>
                          <a:cs typeface="Times New Roman" panose="02020603050405020304" pitchFamily="18" charset="0"/>
                        </a:rPr>
                        <a:t>bit</a:t>
                      </a:r>
                      <a:endParaRPr lang="en-US" sz="1600" dirty="0">
                        <a:solidFill>
                          <a:schemeClr val="tx1">
                            <a:lumMod val="85000"/>
                            <a:lumOff val="15000"/>
                          </a:schemeClr>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9100"/>
                    </a:solidFill>
                  </a:tcPr>
                </a:tc>
                <a:extLst>
                  <a:ext uri="{0D108BD9-81ED-4DB2-BD59-A6C34878D82A}">
                    <a16:rowId xmlns:a16="http://schemas.microsoft.com/office/drawing/2014/main" val="2054157208"/>
                  </a:ext>
                </a:extLst>
              </a:tr>
              <a:tr h="3340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solidFill>
                          <a:schemeClr val="accent6">
                            <a:lumMod val="50000"/>
                          </a:schemeClr>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750075607"/>
                  </a:ext>
                </a:extLst>
              </a:tr>
              <a:tr h="3340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b="1" dirty="0">
                        <a:solidFill>
                          <a:schemeClr val="accent6">
                            <a:lumMod val="50000"/>
                          </a:schemeClr>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63919581"/>
                  </a:ext>
                </a:extLst>
              </a:tr>
              <a:tr h="42200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dirty="0">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600" dirty="0">
                        <a:solidFill>
                          <a:srgbClr val="1F3864"/>
                        </a:solidFill>
                        <a:latin typeface="Cambria" panose="02040503050406030204" pitchFamily="18" charset="0"/>
                        <a:cs typeface="Times New Roman" panose="02020603050405020304" pitchFamily="18" charset="0"/>
                      </a:endParaRPr>
                    </a:p>
                  </a:txBody>
                  <a:tcP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2812721557"/>
                  </a:ext>
                </a:extLst>
              </a:tr>
            </a:tbl>
          </a:graphicData>
        </a:graphic>
      </p:graphicFrame>
      <p:sp>
        <p:nvSpPr>
          <p:cNvPr id="208" name="Rectangle 207">
            <a:extLst>
              <a:ext uri="{FF2B5EF4-FFF2-40B4-BE49-F238E27FC236}">
                <a16:creationId xmlns:a16="http://schemas.microsoft.com/office/drawing/2014/main" id="{128DCB8D-9E26-ED38-108B-0FBB595471BE}"/>
              </a:ext>
            </a:extLst>
          </p:cNvPr>
          <p:cNvSpPr/>
          <p:nvPr/>
        </p:nvSpPr>
        <p:spPr>
          <a:xfrm>
            <a:off x="5801186" y="4592597"/>
            <a:ext cx="3318948" cy="400110"/>
          </a:xfrm>
          <a:prstGeom prst="rect">
            <a:avLst/>
          </a:prstGeom>
        </p:spPr>
        <p:txBody>
          <a:bodyPr wrap="square">
            <a:spAutoFit/>
          </a:bodyPr>
          <a:lstStyle/>
          <a:p>
            <a:pPr algn="ctr" defTabSz="914400"/>
            <a:r>
              <a:rPr lang="en-US" altLang="zh-CN" sz="2000" b="1" dirty="0">
                <a:solidFill>
                  <a:srgbClr val="4472C4">
                    <a:lumMod val="50000"/>
                  </a:srgbClr>
                </a:solidFill>
                <a:latin typeface="Times New Roman" panose="02020603050405020304" pitchFamily="18" charset="0"/>
                <a:cs typeface="Times New Roman" panose="02020603050405020304" pitchFamily="18" charset="0"/>
              </a:rPr>
              <a:t>Router</a:t>
            </a:r>
            <a:r>
              <a:rPr lang="zh-CN" altLang="en-US" sz="2000" b="1" dirty="0">
                <a:solidFill>
                  <a:srgbClr val="4472C4">
                    <a:lumMod val="50000"/>
                  </a:srgbClr>
                </a:solidFill>
                <a:latin typeface="Times New Roman" panose="02020603050405020304" pitchFamily="18" charset="0"/>
                <a:cs typeface="Times New Roman" panose="02020603050405020304" pitchFamily="18" charset="0"/>
              </a:rPr>
              <a:t> </a:t>
            </a:r>
            <a:r>
              <a:rPr lang="en-US" altLang="zh-CN" b="1" dirty="0">
                <a:solidFill>
                  <a:srgbClr val="4472C4">
                    <a:lumMod val="50000"/>
                  </a:srgbClr>
                </a:solidFill>
                <a:latin typeface="Cambria" panose="02040503050406030204" pitchFamily="18" charset="0"/>
                <a:cs typeface="Times New Roman" panose="02020603050405020304" pitchFamily="18" charset="0"/>
              </a:rPr>
              <a:t>Reservation</a:t>
            </a:r>
            <a:r>
              <a:rPr lang="zh-CN" altLang="en-US" sz="2000" b="1" dirty="0">
                <a:solidFill>
                  <a:srgbClr val="4472C4">
                    <a:lumMod val="50000"/>
                  </a:srgbClr>
                </a:solidFill>
                <a:latin typeface="Times New Roman" panose="02020603050405020304" pitchFamily="18" charset="0"/>
                <a:cs typeface="Times New Roman" panose="02020603050405020304" pitchFamily="18" charset="0"/>
              </a:rPr>
              <a:t> </a:t>
            </a:r>
            <a:r>
              <a:rPr lang="en-US" altLang="zh-CN" sz="2000" b="1" dirty="0">
                <a:solidFill>
                  <a:srgbClr val="4472C4">
                    <a:lumMod val="50000"/>
                  </a:srgbClr>
                </a:solidFill>
                <a:latin typeface="Times New Roman" panose="02020603050405020304" pitchFamily="18" charset="0"/>
                <a:cs typeface="Times New Roman" panose="02020603050405020304" pitchFamily="18" charset="0"/>
              </a:rPr>
              <a:t>Table</a:t>
            </a:r>
            <a:endParaRPr lang="en-US" sz="2000" b="1" dirty="0">
              <a:solidFill>
                <a:srgbClr val="4472C4">
                  <a:lumMod val="50000"/>
                </a:srgbClr>
              </a:solidFill>
              <a:latin typeface="Times New Roman" panose="02020603050405020304" pitchFamily="18" charset="0"/>
              <a:cs typeface="Times New Roman" panose="02020603050405020304" pitchFamily="18" charset="0"/>
            </a:endParaRPr>
          </a:p>
        </p:txBody>
      </p:sp>
      <p:cxnSp>
        <p:nvCxnSpPr>
          <p:cNvPr id="231" name="Straight Connector 230">
            <a:extLst>
              <a:ext uri="{FF2B5EF4-FFF2-40B4-BE49-F238E27FC236}">
                <a16:creationId xmlns:a16="http://schemas.microsoft.com/office/drawing/2014/main" id="{5DE796C1-84AF-0B74-56D8-2049329ACC52}"/>
              </a:ext>
            </a:extLst>
          </p:cNvPr>
          <p:cNvCxnSpPr>
            <a:cxnSpLocks/>
          </p:cNvCxnSpPr>
          <p:nvPr/>
        </p:nvCxnSpPr>
        <p:spPr>
          <a:xfrm flipV="1">
            <a:off x="2228664" y="2054904"/>
            <a:ext cx="3738751" cy="144432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9D73F68C-4223-AF33-1CC3-693E6461F475}"/>
              </a:ext>
            </a:extLst>
          </p:cNvPr>
          <p:cNvCxnSpPr>
            <a:cxnSpLocks/>
          </p:cNvCxnSpPr>
          <p:nvPr/>
        </p:nvCxnSpPr>
        <p:spPr>
          <a:xfrm>
            <a:off x="2248375" y="3991941"/>
            <a:ext cx="3741307" cy="51277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4EACBEE-B16C-4179-D503-CF5DEBC6A1DC}"/>
              </a:ext>
            </a:extLst>
          </p:cNvPr>
          <p:cNvCxnSpPr>
            <a:cxnSpLocks/>
          </p:cNvCxnSpPr>
          <p:nvPr/>
        </p:nvCxnSpPr>
        <p:spPr>
          <a:xfrm flipH="1">
            <a:off x="5801186" y="3462633"/>
            <a:ext cx="1652893" cy="148937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8F552B9-C404-30C1-D682-393A01351B3A}"/>
              </a:ext>
            </a:extLst>
          </p:cNvPr>
          <p:cNvCxnSpPr/>
          <p:nvPr/>
        </p:nvCxnSpPr>
        <p:spPr>
          <a:xfrm>
            <a:off x="8287199" y="3462633"/>
            <a:ext cx="791051" cy="148937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9" name="TextBox 238">
            <a:extLst>
              <a:ext uri="{FF2B5EF4-FFF2-40B4-BE49-F238E27FC236}">
                <a16:creationId xmlns:a16="http://schemas.microsoft.com/office/drawing/2014/main" id="{F219C423-3370-395F-154D-E93F7E59964D}"/>
              </a:ext>
            </a:extLst>
          </p:cNvPr>
          <p:cNvSpPr txBox="1"/>
          <p:nvPr/>
        </p:nvSpPr>
        <p:spPr>
          <a:xfrm>
            <a:off x="5801186" y="5526603"/>
            <a:ext cx="790696" cy="338554"/>
          </a:xfrm>
          <a:prstGeom prst="rect">
            <a:avLst/>
          </a:prstGeom>
          <a:noFill/>
        </p:spPr>
        <p:txBody>
          <a:bodyPr wrap="square" rtlCol="0">
            <a:spAutoFit/>
          </a:bodyPr>
          <a:lstStyle/>
          <a:p>
            <a:pPr algn="ctr"/>
            <a:r>
              <a:rPr lang="en-US" sz="1600" b="1" dirty="0">
                <a:latin typeface="Cambria" panose="02040503050406030204" pitchFamily="18" charset="0"/>
              </a:rPr>
              <a:t>1</a:t>
            </a:r>
          </a:p>
        </p:txBody>
      </p:sp>
      <p:sp>
        <p:nvSpPr>
          <p:cNvPr id="240" name="TextBox 239">
            <a:extLst>
              <a:ext uri="{FF2B5EF4-FFF2-40B4-BE49-F238E27FC236}">
                <a16:creationId xmlns:a16="http://schemas.microsoft.com/office/drawing/2014/main" id="{1DEEABD1-2361-B6B1-585A-2E692A81DAC4}"/>
              </a:ext>
            </a:extLst>
          </p:cNvPr>
          <p:cNvSpPr txBox="1"/>
          <p:nvPr/>
        </p:nvSpPr>
        <p:spPr>
          <a:xfrm>
            <a:off x="6616608" y="5531802"/>
            <a:ext cx="790696" cy="338554"/>
          </a:xfrm>
          <a:prstGeom prst="rect">
            <a:avLst/>
          </a:prstGeom>
          <a:noFill/>
        </p:spPr>
        <p:txBody>
          <a:bodyPr wrap="square" rtlCol="0">
            <a:spAutoFit/>
          </a:bodyPr>
          <a:lstStyle/>
          <a:p>
            <a:pPr algn="ctr"/>
            <a:r>
              <a:rPr lang="en-US" sz="1600" b="1" dirty="0">
                <a:latin typeface="Cambria" panose="02040503050406030204" pitchFamily="18" charset="0"/>
              </a:rPr>
              <a:t>Left</a:t>
            </a:r>
          </a:p>
        </p:txBody>
      </p:sp>
      <p:sp>
        <p:nvSpPr>
          <p:cNvPr id="241" name="TextBox 240">
            <a:extLst>
              <a:ext uri="{FF2B5EF4-FFF2-40B4-BE49-F238E27FC236}">
                <a16:creationId xmlns:a16="http://schemas.microsoft.com/office/drawing/2014/main" id="{ED7E54FC-DEB3-84B0-8DA3-68AB8C95A69B}"/>
              </a:ext>
            </a:extLst>
          </p:cNvPr>
          <p:cNvSpPr txBox="1"/>
          <p:nvPr/>
        </p:nvSpPr>
        <p:spPr>
          <a:xfrm>
            <a:off x="7472377" y="5529852"/>
            <a:ext cx="790696" cy="338554"/>
          </a:xfrm>
          <a:prstGeom prst="rect">
            <a:avLst/>
          </a:prstGeom>
          <a:noFill/>
        </p:spPr>
        <p:txBody>
          <a:bodyPr wrap="square" rtlCol="0">
            <a:spAutoFit/>
          </a:bodyPr>
          <a:lstStyle/>
          <a:p>
            <a:pPr algn="ctr"/>
            <a:r>
              <a:rPr lang="en-US" sz="1600" b="1" dirty="0">
                <a:latin typeface="Cambria" panose="02040503050406030204" pitchFamily="18" charset="0"/>
              </a:rPr>
              <a:t>Right</a:t>
            </a:r>
          </a:p>
        </p:txBody>
      </p:sp>
      <p:sp>
        <p:nvSpPr>
          <p:cNvPr id="242" name="TextBox 241">
            <a:extLst>
              <a:ext uri="{FF2B5EF4-FFF2-40B4-BE49-F238E27FC236}">
                <a16:creationId xmlns:a16="http://schemas.microsoft.com/office/drawing/2014/main" id="{2DD1C9EC-DD20-0093-BEAF-B78A3C6FE7B5}"/>
              </a:ext>
            </a:extLst>
          </p:cNvPr>
          <p:cNvSpPr txBox="1"/>
          <p:nvPr/>
        </p:nvSpPr>
        <p:spPr>
          <a:xfrm>
            <a:off x="8268674" y="5547381"/>
            <a:ext cx="790696" cy="338554"/>
          </a:xfrm>
          <a:prstGeom prst="rect">
            <a:avLst/>
          </a:prstGeom>
          <a:noFill/>
        </p:spPr>
        <p:txBody>
          <a:bodyPr wrap="square" rtlCol="0">
            <a:spAutoFit/>
          </a:bodyPr>
          <a:lstStyle/>
          <a:p>
            <a:pPr algn="ctr"/>
            <a:r>
              <a:rPr lang="en-US" sz="1600" b="1" dirty="0">
                <a:latin typeface="Cambria" panose="02040503050406030204" pitchFamily="18" charset="0"/>
              </a:rPr>
              <a:t>Valid</a:t>
            </a:r>
          </a:p>
        </p:txBody>
      </p:sp>
      <p:cxnSp>
        <p:nvCxnSpPr>
          <p:cNvPr id="243" name="Straight Arrow Connector 242">
            <a:extLst>
              <a:ext uri="{FF2B5EF4-FFF2-40B4-BE49-F238E27FC236}">
                <a16:creationId xmlns:a16="http://schemas.microsoft.com/office/drawing/2014/main" id="{CCB096F3-33C9-7CF5-EDD8-F00EC94AA764}"/>
              </a:ext>
            </a:extLst>
          </p:cNvPr>
          <p:cNvCxnSpPr>
            <a:cxnSpLocks/>
          </p:cNvCxnSpPr>
          <p:nvPr/>
        </p:nvCxnSpPr>
        <p:spPr>
          <a:xfrm>
            <a:off x="1160888" y="3749005"/>
            <a:ext cx="591705" cy="554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37E3F4E7-7241-9DDC-FF45-DE0EE8CD64BD}"/>
              </a:ext>
            </a:extLst>
          </p:cNvPr>
          <p:cNvCxnSpPr>
            <a:cxnSpLocks/>
          </p:cNvCxnSpPr>
          <p:nvPr/>
        </p:nvCxnSpPr>
        <p:spPr>
          <a:xfrm>
            <a:off x="2251401" y="3747337"/>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DC2E170B-922B-3C4C-CB85-F0AB884CB387}"/>
              </a:ext>
            </a:extLst>
          </p:cNvPr>
          <p:cNvCxnSpPr>
            <a:cxnSpLocks/>
          </p:cNvCxnSpPr>
          <p:nvPr/>
        </p:nvCxnSpPr>
        <p:spPr>
          <a:xfrm>
            <a:off x="3089666" y="3743429"/>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1BCEEFAE-4428-0437-CB43-4A9AE366E192}"/>
              </a:ext>
            </a:extLst>
          </p:cNvPr>
          <p:cNvSpPr/>
          <p:nvPr/>
        </p:nvSpPr>
        <p:spPr>
          <a:xfrm>
            <a:off x="3794126" y="2146004"/>
            <a:ext cx="1790333" cy="309140"/>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C00000"/>
                </a:solidFill>
                <a:latin typeface="Cambria" panose="02040503050406030204" pitchFamily="18" charset="0"/>
              </a:rPr>
              <a:t>Target Flash Node</a:t>
            </a:r>
          </a:p>
        </p:txBody>
      </p:sp>
      <p:sp>
        <p:nvSpPr>
          <p:cNvPr id="255" name="Rectangle 254">
            <a:extLst>
              <a:ext uri="{FF2B5EF4-FFF2-40B4-BE49-F238E27FC236}">
                <a16:creationId xmlns:a16="http://schemas.microsoft.com/office/drawing/2014/main" id="{6B6E2922-E9F0-15C2-8323-3244F375FB3A}"/>
              </a:ext>
            </a:extLst>
          </p:cNvPr>
          <p:cNvSpPr/>
          <p:nvPr/>
        </p:nvSpPr>
        <p:spPr>
          <a:xfrm>
            <a:off x="489214" y="3406254"/>
            <a:ext cx="4356314" cy="686588"/>
          </a:xfrm>
          <a:prstGeom prst="rect">
            <a:avLst/>
          </a:prstGeom>
          <a:noFill/>
          <a:ln w="254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08FC936F-A618-B524-81B3-EA76ACC62BA1}"/>
              </a:ext>
            </a:extLst>
          </p:cNvPr>
          <p:cNvSpPr txBox="1"/>
          <p:nvPr/>
        </p:nvSpPr>
        <p:spPr>
          <a:xfrm>
            <a:off x="1040606" y="2019121"/>
            <a:ext cx="1684658" cy="400110"/>
          </a:xfrm>
          <a:prstGeom prst="rect">
            <a:avLst/>
          </a:prstGeom>
          <a:noFill/>
          <a:ln w="25400">
            <a:solidFill>
              <a:srgbClr val="C00000"/>
            </a:solidFill>
            <a:prstDash val="dash"/>
          </a:ln>
        </p:spPr>
        <p:txBody>
          <a:bodyPr wrap="square" rtlCol="0">
            <a:spAutoFit/>
          </a:bodyPr>
          <a:lstStyle/>
          <a:p>
            <a:r>
              <a:rPr lang="en-US" sz="2000" i="1" dirty="0">
                <a:solidFill>
                  <a:srgbClr val="C00000"/>
                </a:solidFill>
                <a:latin typeface="Cambria" panose="02040503050406030204" pitchFamily="18" charset="0"/>
              </a:rPr>
              <a:t>Reserved Path</a:t>
            </a:r>
          </a:p>
        </p:txBody>
      </p:sp>
      <p:cxnSp>
        <p:nvCxnSpPr>
          <p:cNvPr id="42" name="Straight Arrow Connector 41">
            <a:extLst>
              <a:ext uri="{FF2B5EF4-FFF2-40B4-BE49-F238E27FC236}">
                <a16:creationId xmlns:a16="http://schemas.microsoft.com/office/drawing/2014/main" id="{7BBFD56D-767F-266E-4489-1CF2CEC33699}"/>
              </a:ext>
            </a:extLst>
          </p:cNvPr>
          <p:cNvCxnSpPr>
            <a:cxnSpLocks/>
          </p:cNvCxnSpPr>
          <p:nvPr/>
        </p:nvCxnSpPr>
        <p:spPr>
          <a:xfrm>
            <a:off x="3927943" y="3748043"/>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BC1A8307-4DF6-94CF-1EEE-8E6B27691CF3}"/>
              </a:ext>
            </a:extLst>
          </p:cNvPr>
          <p:cNvCxnSpPr>
            <a:cxnSpLocks/>
          </p:cNvCxnSpPr>
          <p:nvPr/>
        </p:nvCxnSpPr>
        <p:spPr>
          <a:xfrm rot="5400000" flipH="1" flipV="1">
            <a:off x="956641" y="2798337"/>
            <a:ext cx="949275" cy="259108"/>
          </a:xfrm>
          <a:prstGeom prst="curvedConnector3">
            <a:avLst>
              <a:gd name="adj1" fmla="val 50000"/>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FBFD0A55-52FE-072F-59FF-52A5C6796138}"/>
              </a:ext>
            </a:extLst>
          </p:cNvPr>
          <p:cNvCxnSpPr>
            <a:cxnSpLocks/>
            <a:endCxn id="254" idx="2"/>
          </p:cNvCxnSpPr>
          <p:nvPr/>
        </p:nvCxnSpPr>
        <p:spPr>
          <a:xfrm rot="5400000" flipH="1" flipV="1">
            <a:off x="4083563" y="2881930"/>
            <a:ext cx="1032516" cy="178944"/>
          </a:xfrm>
          <a:prstGeom prst="curvedConnector3">
            <a:avLst>
              <a:gd name="adj1" fmla="val 50000"/>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84C1C48-9D8B-1DBA-51C3-C60EB2A4E1FD}"/>
              </a:ext>
            </a:extLst>
          </p:cNvPr>
          <p:cNvSpPr txBox="1"/>
          <p:nvPr/>
        </p:nvSpPr>
        <p:spPr>
          <a:xfrm>
            <a:off x="8327547" y="6599003"/>
            <a:ext cx="800100" cy="307777"/>
          </a:xfrm>
          <a:prstGeom prst="rect">
            <a:avLst/>
          </a:prstGeom>
          <a:noFill/>
        </p:spPr>
        <p:txBody>
          <a:bodyPr wrap="square" rtlCol="0">
            <a:spAutoFit/>
          </a:bodyPr>
          <a:lstStyle/>
          <a:p>
            <a:pPr algn="r"/>
            <a:r>
              <a:rPr lang="en-US" sz="1400" dirty="0">
                <a:latin typeface="Cambria" panose="02040503050406030204" pitchFamily="18" charset="0"/>
                <a:ea typeface="Cambria" panose="02040503050406030204" pitchFamily="18" charset="0"/>
              </a:rPr>
              <a:t>17</a:t>
            </a:r>
          </a:p>
        </p:txBody>
      </p:sp>
    </p:spTree>
    <p:extLst>
      <p:ext uri="{BB962C8B-B14F-4D97-AF65-F5344CB8AC3E}">
        <p14:creationId xmlns:p14="http://schemas.microsoft.com/office/powerpoint/2010/main" val="61296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4"/>
                                        </p:tgtEl>
                                        <p:attrNameLst>
                                          <p:attrName>style.visibility</p:attrName>
                                        </p:attrNameLst>
                                      </p:cBhvr>
                                      <p:to>
                                        <p:strVal val="visible"/>
                                      </p:to>
                                    </p:set>
                                  </p:childTnLst>
                                </p:cTn>
                              </p:par>
                              <p:par>
                                <p:cTn id="81" presetID="1" presetClass="emph" presetSubtype="2" fill="hold" nodeType="withEffect">
                                  <p:stCondLst>
                                    <p:cond delay="0"/>
                                  </p:stCondLst>
                                  <p:childTnLst>
                                    <p:animClr clrSpc="rgb" dir="cw">
                                      <p:cBhvr>
                                        <p:cTn id="82" dur="500" fill="hold"/>
                                        <p:tgtEl>
                                          <p:spTgt spid="31"/>
                                        </p:tgtEl>
                                        <p:attrNameLst>
                                          <p:attrName>fillcolor</p:attrName>
                                        </p:attrNameLst>
                                      </p:cBhvr>
                                      <p:to>
                                        <a:srgbClr val="FFD400"/>
                                      </p:to>
                                    </p:animClr>
                                    <p:set>
                                      <p:cBhvr>
                                        <p:cTn id="83" dur="500" fill="hold"/>
                                        <p:tgtEl>
                                          <p:spTgt spid="31"/>
                                        </p:tgtEl>
                                        <p:attrNameLst>
                                          <p:attrName>fill.type</p:attrName>
                                        </p:attrNameLst>
                                      </p:cBhvr>
                                      <p:to>
                                        <p:strVal val="solid"/>
                                      </p:to>
                                    </p:set>
                                    <p:set>
                                      <p:cBhvr>
                                        <p:cTn id="84" dur="500" fill="hold"/>
                                        <p:tgtEl>
                                          <p:spTgt spid="31"/>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5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7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0" nodeType="clickEffect">
                                  <p:stCondLst>
                                    <p:cond delay="0"/>
                                  </p:stCondLst>
                                  <p:childTnLst>
                                    <p:animMotion origin="layout" path="M 0.03351 -0.00231 L 0.12587 -0.00231 " pathEditMode="relative" rAng="0" ptsTypes="AA">
                                      <p:cBhvr>
                                        <p:cTn id="98" dur="500" fill="hold"/>
                                        <p:tgtEl>
                                          <p:spTgt spid="73"/>
                                        </p:tgtEl>
                                        <p:attrNameLst>
                                          <p:attrName>ppt_x</p:attrName>
                                          <p:attrName>ppt_y</p:attrName>
                                        </p:attrNameLst>
                                      </p:cBhvr>
                                      <p:rCtr x="4618" y="0"/>
                                    </p:animMotion>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233"/>
                                        </p:tgtEl>
                                        <p:attrNameLst>
                                          <p:attrName>style.visibility</p:attrName>
                                        </p:attrNameLst>
                                      </p:cBhvr>
                                      <p:to>
                                        <p:strVal val="visible"/>
                                      </p:to>
                                    </p:set>
                                    <p:animEffect transition="in" filter="wipe(left)">
                                      <p:cBhvr>
                                        <p:cTn id="102" dur="500"/>
                                        <p:tgtEl>
                                          <p:spTgt spid="233"/>
                                        </p:tgtEl>
                                      </p:cBhvr>
                                    </p:animEffect>
                                  </p:childTnLst>
                                </p:cTn>
                              </p:par>
                              <p:par>
                                <p:cTn id="103" presetID="22" presetClass="entr" presetSubtype="4" fill="hold" nodeType="withEffect">
                                  <p:stCondLst>
                                    <p:cond delay="0"/>
                                  </p:stCondLst>
                                  <p:childTnLst>
                                    <p:set>
                                      <p:cBhvr>
                                        <p:cTn id="104" dur="1" fill="hold">
                                          <p:stCondLst>
                                            <p:cond delay="0"/>
                                          </p:stCondLst>
                                        </p:cTn>
                                        <p:tgtEl>
                                          <p:spTgt spid="231"/>
                                        </p:tgtEl>
                                        <p:attrNameLst>
                                          <p:attrName>style.visibility</p:attrName>
                                        </p:attrNameLst>
                                      </p:cBhvr>
                                      <p:to>
                                        <p:strVal val="visible"/>
                                      </p:to>
                                    </p:set>
                                    <p:animEffect transition="in" filter="wipe(down)">
                                      <p:cBhvr>
                                        <p:cTn id="105" dur="500"/>
                                        <p:tgtEl>
                                          <p:spTgt spid="231"/>
                                        </p:tgtEl>
                                      </p:cBhvr>
                                    </p:animEffect>
                                  </p:childTnLst>
                                </p:cTn>
                              </p:par>
                            </p:childTnLst>
                          </p:cTn>
                        </p:par>
                        <p:par>
                          <p:cTn id="106" fill="hold">
                            <p:stCondLst>
                              <p:cond delay="1000"/>
                            </p:stCondLst>
                            <p:childTnLst>
                              <p:par>
                                <p:cTn id="107" presetID="1" presetClass="entr" presetSubtype="0" fill="hold" nodeType="afterEffect">
                                  <p:stCondLst>
                                    <p:cond delay="0"/>
                                  </p:stCondLst>
                                  <p:childTnLst>
                                    <p:set>
                                      <p:cBhvr>
                                        <p:cTn id="108" dur="1" fill="hold">
                                          <p:stCondLst>
                                            <p:cond delay="0"/>
                                          </p:stCondLst>
                                        </p:cTn>
                                        <p:tgtEl>
                                          <p:spTgt spid="177"/>
                                        </p:tgtEl>
                                        <p:attrNameLst>
                                          <p:attrName>style.visibility</p:attrName>
                                        </p:attrNameLst>
                                      </p:cBhvr>
                                      <p:to>
                                        <p:strVal val="visible"/>
                                      </p:to>
                                    </p:set>
                                  </p:childTnLst>
                                </p:cTn>
                              </p:par>
                            </p:childTnLst>
                          </p:cTn>
                        </p:par>
                        <p:par>
                          <p:cTn id="109" fill="hold">
                            <p:stCondLst>
                              <p:cond delay="1000"/>
                            </p:stCondLst>
                            <p:childTnLst>
                              <p:par>
                                <p:cTn id="110" presetID="1" presetClass="entr" presetSubtype="0" fill="hold" grpId="0" nodeType="afterEffect">
                                  <p:stCondLst>
                                    <p:cond delay="0"/>
                                  </p:stCondLst>
                                  <p:childTnLst>
                                    <p:set>
                                      <p:cBhvr>
                                        <p:cTn id="111" dur="1" fill="hold">
                                          <p:stCondLst>
                                            <p:cond delay="0"/>
                                          </p:stCondLst>
                                        </p:cTn>
                                        <p:tgtEl>
                                          <p:spTgt spid="167"/>
                                        </p:tgtEl>
                                        <p:attrNameLst>
                                          <p:attrName>style.visibility</p:attrName>
                                        </p:attrNameLst>
                                      </p:cBhvr>
                                      <p:to>
                                        <p:strVal val="visible"/>
                                      </p:to>
                                    </p:set>
                                  </p:childTnLst>
                                </p:cTn>
                              </p:par>
                            </p:childTnLst>
                          </p:cTn>
                        </p:par>
                        <p:par>
                          <p:cTn id="112" fill="hold">
                            <p:stCondLst>
                              <p:cond delay="1000"/>
                            </p:stCondLst>
                            <p:childTnLst>
                              <p:par>
                                <p:cTn id="113" presetID="1" presetClass="entr" presetSubtype="0" fill="hold" nodeType="afterEffect">
                                  <p:stCondLst>
                                    <p:cond delay="0"/>
                                  </p:stCondLst>
                                  <p:childTnLst>
                                    <p:set>
                                      <p:cBhvr>
                                        <p:cTn id="114" dur="1" fill="hold">
                                          <p:stCondLst>
                                            <p:cond delay="0"/>
                                          </p:stCondLst>
                                        </p:cTn>
                                        <p:tgtEl>
                                          <p:spTgt spid="164"/>
                                        </p:tgtEl>
                                        <p:attrNameLst>
                                          <p:attrName>style.visibility</p:attrName>
                                        </p:attrNameLst>
                                      </p:cBhvr>
                                      <p:to>
                                        <p:strVal val="visible"/>
                                      </p:to>
                                    </p:set>
                                  </p:childTnLst>
                                </p:cTn>
                              </p:par>
                            </p:childTnLst>
                          </p:cTn>
                        </p:par>
                        <p:par>
                          <p:cTn id="115" fill="hold">
                            <p:stCondLst>
                              <p:cond delay="1000"/>
                            </p:stCondLst>
                            <p:childTnLst>
                              <p:par>
                                <p:cTn id="116" presetID="1" presetClass="entr" presetSubtype="0" fill="hold" grpId="0" nodeType="afterEffect">
                                  <p:stCondLst>
                                    <p:cond delay="0"/>
                                  </p:stCondLst>
                                  <p:childTnLst>
                                    <p:set>
                                      <p:cBhvr>
                                        <p:cTn id="117" dur="1" fill="hold">
                                          <p:stCondLst>
                                            <p:cond delay="0"/>
                                          </p:stCondLst>
                                        </p:cTn>
                                        <p:tgtEl>
                                          <p:spTgt spid="229"/>
                                        </p:tgtEl>
                                        <p:attrNameLst>
                                          <p:attrName>style.visibility</p:attrName>
                                        </p:attrNameLst>
                                      </p:cBhvr>
                                      <p:to>
                                        <p:strVal val="visible"/>
                                      </p:to>
                                    </p:set>
                                  </p:childTnLst>
                                </p:cTn>
                              </p:par>
                            </p:childTnLst>
                          </p:cTn>
                        </p:par>
                        <p:par>
                          <p:cTn id="118" fill="hold">
                            <p:stCondLst>
                              <p:cond delay="1000"/>
                            </p:stCondLst>
                            <p:childTnLst>
                              <p:par>
                                <p:cTn id="119" presetID="1" presetClass="entr" presetSubtype="0" fill="hold" grpId="0" nodeType="afterEffect">
                                  <p:stCondLst>
                                    <p:cond delay="0"/>
                                  </p:stCondLst>
                                  <p:childTnLst>
                                    <p:set>
                                      <p:cBhvr>
                                        <p:cTn id="120" dur="1" fill="hold">
                                          <p:stCondLst>
                                            <p:cond delay="0"/>
                                          </p:stCondLst>
                                        </p:cTn>
                                        <p:tgtEl>
                                          <p:spTgt spid="163"/>
                                        </p:tgtEl>
                                        <p:attrNameLst>
                                          <p:attrName>style.visibility</p:attrName>
                                        </p:attrNameLst>
                                      </p:cBhvr>
                                      <p:to>
                                        <p:strVal val="visible"/>
                                      </p:to>
                                    </p:set>
                                  </p:childTnLst>
                                </p:cTn>
                              </p:par>
                            </p:childTnLst>
                          </p:cTn>
                        </p:par>
                        <p:par>
                          <p:cTn id="121" fill="hold">
                            <p:stCondLst>
                              <p:cond delay="1000"/>
                            </p:stCondLst>
                            <p:childTnLst>
                              <p:par>
                                <p:cTn id="122" presetID="1" presetClass="entr" presetSubtype="0" fill="hold" nodeType="afterEffect">
                                  <p:stCondLst>
                                    <p:cond delay="0"/>
                                  </p:stCondLst>
                                  <p:childTnLst>
                                    <p:set>
                                      <p:cBhvr>
                                        <p:cTn id="123" dur="1" fill="hold">
                                          <p:stCondLst>
                                            <p:cond delay="0"/>
                                          </p:stCondLst>
                                        </p:cTn>
                                        <p:tgtEl>
                                          <p:spTgt spid="169"/>
                                        </p:tgtEl>
                                        <p:attrNameLst>
                                          <p:attrName>style.visibility</p:attrName>
                                        </p:attrNameLst>
                                      </p:cBhvr>
                                      <p:to>
                                        <p:strVal val="visible"/>
                                      </p:to>
                                    </p:set>
                                  </p:childTnLst>
                                </p:cTn>
                              </p:par>
                            </p:childTnLst>
                          </p:cTn>
                        </p:par>
                        <p:par>
                          <p:cTn id="124" fill="hold">
                            <p:stCondLst>
                              <p:cond delay="1000"/>
                            </p:stCondLst>
                            <p:childTnLst>
                              <p:par>
                                <p:cTn id="125" presetID="1" presetClass="entr" presetSubtype="0" fill="hold" nodeType="afterEffect">
                                  <p:stCondLst>
                                    <p:cond delay="0"/>
                                  </p:stCondLst>
                                  <p:childTnLst>
                                    <p:set>
                                      <p:cBhvr>
                                        <p:cTn id="126" dur="1" fill="hold">
                                          <p:stCondLst>
                                            <p:cond delay="0"/>
                                          </p:stCondLst>
                                        </p:cTn>
                                        <p:tgtEl>
                                          <p:spTgt spid="16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nodeType="clickEffect">
                                  <p:stCondLst>
                                    <p:cond delay="0"/>
                                  </p:stCondLst>
                                  <p:childTnLst>
                                    <p:set>
                                      <p:cBhvr>
                                        <p:cTn id="130" dur="1" fill="hold">
                                          <p:stCondLst>
                                            <p:cond delay="0"/>
                                          </p:stCondLst>
                                        </p:cTn>
                                        <p:tgtEl>
                                          <p:spTgt spid="235"/>
                                        </p:tgtEl>
                                        <p:attrNameLst>
                                          <p:attrName>style.visibility</p:attrName>
                                        </p:attrNameLst>
                                      </p:cBhvr>
                                      <p:to>
                                        <p:strVal val="visible"/>
                                      </p:to>
                                    </p:set>
                                    <p:animEffect transition="in" filter="wipe(up)">
                                      <p:cBhvr>
                                        <p:cTn id="131" dur="500"/>
                                        <p:tgtEl>
                                          <p:spTgt spid="235"/>
                                        </p:tgtEl>
                                      </p:cBhvr>
                                    </p:animEffect>
                                  </p:childTnLst>
                                </p:cTn>
                              </p:par>
                              <p:par>
                                <p:cTn id="132" presetID="22" presetClass="entr" presetSubtype="1" fill="hold" nodeType="withEffect">
                                  <p:stCondLst>
                                    <p:cond delay="0"/>
                                  </p:stCondLst>
                                  <p:childTnLst>
                                    <p:set>
                                      <p:cBhvr>
                                        <p:cTn id="133" dur="1" fill="hold">
                                          <p:stCondLst>
                                            <p:cond delay="0"/>
                                          </p:stCondLst>
                                        </p:cTn>
                                        <p:tgtEl>
                                          <p:spTgt spid="237"/>
                                        </p:tgtEl>
                                        <p:attrNameLst>
                                          <p:attrName>style.visibility</p:attrName>
                                        </p:attrNameLst>
                                      </p:cBhvr>
                                      <p:to>
                                        <p:strVal val="visible"/>
                                      </p:to>
                                    </p:set>
                                    <p:animEffect transition="in" filter="wipe(up)">
                                      <p:cBhvr>
                                        <p:cTn id="134" dur="500"/>
                                        <p:tgtEl>
                                          <p:spTgt spid="237"/>
                                        </p:tgtEl>
                                      </p:cBhvr>
                                    </p:animEffect>
                                  </p:childTnLst>
                                </p:cTn>
                              </p:par>
                            </p:childTnLst>
                          </p:cTn>
                        </p:par>
                        <p:par>
                          <p:cTn id="135" fill="hold">
                            <p:stCondLst>
                              <p:cond delay="500"/>
                            </p:stCondLst>
                            <p:childTnLst>
                              <p:par>
                                <p:cTn id="136" presetID="1" presetClass="entr" presetSubtype="0" fill="hold" nodeType="afterEffect">
                                  <p:stCondLst>
                                    <p:cond delay="0"/>
                                  </p:stCondLst>
                                  <p:childTnLst>
                                    <p:set>
                                      <p:cBhvr>
                                        <p:cTn id="137" dur="1" fill="hold">
                                          <p:stCondLst>
                                            <p:cond delay="0"/>
                                          </p:stCondLst>
                                        </p:cTn>
                                        <p:tgtEl>
                                          <p:spTgt spid="204"/>
                                        </p:tgtEl>
                                        <p:attrNameLst>
                                          <p:attrName>style.visibility</p:attrName>
                                        </p:attrNameLst>
                                      </p:cBhvr>
                                      <p:to>
                                        <p:strVal val="visible"/>
                                      </p:to>
                                    </p:set>
                                  </p:childTnLst>
                                </p:cTn>
                              </p:par>
                            </p:childTnLst>
                          </p:cTn>
                        </p:par>
                        <p:par>
                          <p:cTn id="138" fill="hold">
                            <p:stCondLst>
                              <p:cond delay="500"/>
                            </p:stCondLst>
                            <p:childTnLst>
                              <p:par>
                                <p:cTn id="139" presetID="1" presetClass="entr" presetSubtype="0" fill="hold" grpId="0" nodeType="afterEffect">
                                  <p:stCondLst>
                                    <p:cond delay="0"/>
                                  </p:stCondLst>
                                  <p:childTnLst>
                                    <p:set>
                                      <p:cBhvr>
                                        <p:cTn id="140" dur="1" fill="hold">
                                          <p:stCondLst>
                                            <p:cond delay="0"/>
                                          </p:stCondLst>
                                        </p:cTn>
                                        <p:tgtEl>
                                          <p:spTgt spid="20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3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4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4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24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243"/>
                                        </p:tgtEl>
                                        <p:attrNameLst>
                                          <p:attrName>style.visibility</p:attrName>
                                        </p:attrNameLst>
                                      </p:cBhvr>
                                      <p:to>
                                        <p:strVal val="visible"/>
                                      </p:to>
                                    </p:set>
                                    <p:animEffect transition="in" filter="wipe(left)">
                                      <p:cBhvr>
                                        <p:cTn id="155" dur="250"/>
                                        <p:tgtEl>
                                          <p:spTgt spid="243"/>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24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nodeType="clickEffect">
                                  <p:stCondLst>
                                    <p:cond delay="0"/>
                                  </p:stCondLst>
                                  <p:childTnLst>
                                    <p:set>
                                      <p:cBhvr>
                                        <p:cTn id="163" dur="1" fill="hold">
                                          <p:stCondLst>
                                            <p:cond delay="0"/>
                                          </p:stCondLst>
                                        </p:cTn>
                                        <p:tgtEl>
                                          <p:spTgt spid="233"/>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231"/>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229"/>
                                        </p:tgtEl>
                                        <p:attrNameLst>
                                          <p:attrName>style.visibility</p:attrName>
                                        </p:attrNameLst>
                                      </p:cBhvr>
                                      <p:to>
                                        <p:strVal val="hidden"/>
                                      </p:to>
                                    </p:set>
                                  </p:childTnLst>
                                </p:cTn>
                              </p:par>
                              <p:par>
                                <p:cTn id="168" presetID="1" presetClass="exit" presetSubtype="0" fill="hold" nodeType="withEffect">
                                  <p:stCondLst>
                                    <p:cond delay="0"/>
                                  </p:stCondLst>
                                  <p:childTnLst>
                                    <p:set>
                                      <p:cBhvr>
                                        <p:cTn id="169" dur="1" fill="hold">
                                          <p:stCondLst>
                                            <p:cond delay="0"/>
                                          </p:stCondLst>
                                        </p:cTn>
                                        <p:tgtEl>
                                          <p:spTgt spid="177"/>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63"/>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168"/>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67"/>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164"/>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23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169"/>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235"/>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208"/>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239"/>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240"/>
                                        </p:tgtEl>
                                        <p:attrNameLst>
                                          <p:attrName>style.visibility</p:attrName>
                                        </p:attrNameLst>
                                      </p:cBhvr>
                                      <p:to>
                                        <p:strVal val="hidden"/>
                                      </p:to>
                                    </p:set>
                                  </p:childTnLst>
                                </p:cTn>
                              </p:par>
                              <p:par>
                                <p:cTn id="190" presetID="1" presetClass="exit" presetSubtype="0" fill="hold" grpId="1" nodeType="withEffect">
                                  <p:stCondLst>
                                    <p:cond delay="0"/>
                                  </p:stCondLst>
                                  <p:childTnLst>
                                    <p:set>
                                      <p:cBhvr>
                                        <p:cTn id="191" dur="1" fill="hold">
                                          <p:stCondLst>
                                            <p:cond delay="0"/>
                                          </p:stCondLst>
                                        </p:cTn>
                                        <p:tgtEl>
                                          <p:spTgt spid="241"/>
                                        </p:tgtEl>
                                        <p:attrNameLst>
                                          <p:attrName>style.visibility</p:attrName>
                                        </p:attrNameLst>
                                      </p:cBhvr>
                                      <p:to>
                                        <p:strVal val="hidden"/>
                                      </p:to>
                                    </p:set>
                                  </p:childTnLst>
                                </p:cTn>
                              </p:par>
                              <p:par>
                                <p:cTn id="192" presetID="1" presetClass="exit" presetSubtype="0" fill="hold" grpId="1" nodeType="withEffect">
                                  <p:stCondLst>
                                    <p:cond delay="0"/>
                                  </p:stCondLst>
                                  <p:childTnLst>
                                    <p:set>
                                      <p:cBhvr>
                                        <p:cTn id="193" dur="1" fill="hold">
                                          <p:stCondLst>
                                            <p:cond delay="0"/>
                                          </p:stCondLst>
                                        </p:cTn>
                                        <p:tgtEl>
                                          <p:spTgt spid="242"/>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204"/>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0" presetClass="path" presetSubtype="0" accel="50000" decel="50000" fill="hold" grpId="2" nodeType="clickEffect">
                                  <p:stCondLst>
                                    <p:cond delay="0"/>
                                  </p:stCondLst>
                                  <p:childTnLst>
                                    <p:animMotion origin="layout" path="M 0.12587 -0.00231 L 0.21875 -0.00162 " pathEditMode="relative" rAng="0" ptsTypes="AA">
                                      <p:cBhvr>
                                        <p:cTn id="199" dur="500" fill="hold"/>
                                        <p:tgtEl>
                                          <p:spTgt spid="73"/>
                                        </p:tgtEl>
                                        <p:attrNameLst>
                                          <p:attrName>ppt_x</p:attrName>
                                          <p:attrName>ppt_y</p:attrName>
                                        </p:attrNameLst>
                                      </p:cBhvr>
                                      <p:rCtr x="4635" y="23"/>
                                    </p:animMotion>
                                  </p:childTnLst>
                                </p:cTn>
                              </p:par>
                            </p:childTnLst>
                          </p:cTn>
                        </p:par>
                        <p:par>
                          <p:cTn id="200" fill="hold">
                            <p:stCondLst>
                              <p:cond delay="500"/>
                            </p:stCondLst>
                            <p:childTnLst>
                              <p:par>
                                <p:cTn id="201" presetID="22" presetClass="entr" presetSubtype="8" fill="hold" nodeType="afterEffect">
                                  <p:stCondLst>
                                    <p:cond delay="0"/>
                                  </p:stCondLst>
                                  <p:childTnLst>
                                    <p:set>
                                      <p:cBhvr>
                                        <p:cTn id="202" dur="1" fill="hold">
                                          <p:stCondLst>
                                            <p:cond delay="0"/>
                                          </p:stCondLst>
                                        </p:cTn>
                                        <p:tgtEl>
                                          <p:spTgt spid="251"/>
                                        </p:tgtEl>
                                        <p:attrNameLst>
                                          <p:attrName>style.visibility</p:attrName>
                                        </p:attrNameLst>
                                      </p:cBhvr>
                                      <p:to>
                                        <p:strVal val="visible"/>
                                      </p:to>
                                    </p:set>
                                    <p:animEffect transition="in" filter="wipe(left)">
                                      <p:cBhvr>
                                        <p:cTn id="203" dur="250"/>
                                        <p:tgtEl>
                                          <p:spTgt spid="251"/>
                                        </p:tgtEl>
                                      </p:cBhvr>
                                    </p:animEffect>
                                  </p:childTnLst>
                                </p:cTn>
                              </p:par>
                            </p:childTnLst>
                          </p:cTn>
                        </p:par>
                      </p:childTnLst>
                    </p:cTn>
                  </p:par>
                  <p:par>
                    <p:cTn id="204" fill="hold">
                      <p:stCondLst>
                        <p:cond delay="indefinite"/>
                      </p:stCondLst>
                      <p:childTnLst>
                        <p:par>
                          <p:cTn id="205" fill="hold">
                            <p:stCondLst>
                              <p:cond delay="0"/>
                            </p:stCondLst>
                            <p:childTnLst>
                              <p:par>
                                <p:cTn id="206" presetID="42" presetClass="path" presetSubtype="0" accel="50000" decel="50000" fill="hold" grpId="3" nodeType="clickEffect">
                                  <p:stCondLst>
                                    <p:cond delay="0"/>
                                  </p:stCondLst>
                                  <p:childTnLst>
                                    <p:animMotion origin="layout" path="M 0.21875 -0.00162 L 0.31007 -0.00162 " pathEditMode="relative" rAng="0" ptsTypes="AA">
                                      <p:cBhvr>
                                        <p:cTn id="207" dur="500" fill="hold"/>
                                        <p:tgtEl>
                                          <p:spTgt spid="73"/>
                                        </p:tgtEl>
                                        <p:attrNameLst>
                                          <p:attrName>ppt_x</p:attrName>
                                          <p:attrName>ppt_y</p:attrName>
                                        </p:attrNameLst>
                                      </p:cBhvr>
                                      <p:rCtr x="4566" y="0"/>
                                    </p:animMotion>
                                  </p:childTnLst>
                                </p:cTn>
                              </p:par>
                            </p:childTnLst>
                          </p:cTn>
                        </p:par>
                        <p:par>
                          <p:cTn id="208" fill="hold">
                            <p:stCondLst>
                              <p:cond delay="500"/>
                            </p:stCondLst>
                            <p:childTnLst>
                              <p:par>
                                <p:cTn id="209" presetID="22" presetClass="entr" presetSubtype="8" fill="hold" nodeType="afterEffect">
                                  <p:stCondLst>
                                    <p:cond delay="0"/>
                                  </p:stCondLst>
                                  <p:childTnLst>
                                    <p:set>
                                      <p:cBhvr>
                                        <p:cTn id="210" dur="1" fill="hold">
                                          <p:stCondLst>
                                            <p:cond delay="0"/>
                                          </p:stCondLst>
                                        </p:cTn>
                                        <p:tgtEl>
                                          <p:spTgt spid="253"/>
                                        </p:tgtEl>
                                        <p:attrNameLst>
                                          <p:attrName>style.visibility</p:attrName>
                                        </p:attrNameLst>
                                      </p:cBhvr>
                                      <p:to>
                                        <p:strVal val="visible"/>
                                      </p:to>
                                    </p:set>
                                    <p:animEffect transition="in" filter="wipe(left)">
                                      <p:cBhvr>
                                        <p:cTn id="211" dur="250"/>
                                        <p:tgtEl>
                                          <p:spTgt spid="253"/>
                                        </p:tgtEl>
                                      </p:cBhvr>
                                    </p:animEffect>
                                  </p:childTnLst>
                                </p:cTn>
                              </p:par>
                            </p:childTnLst>
                          </p:cTn>
                        </p:par>
                      </p:childTnLst>
                    </p:cTn>
                  </p:par>
                  <p:par>
                    <p:cTn id="212" fill="hold">
                      <p:stCondLst>
                        <p:cond delay="indefinite"/>
                      </p:stCondLst>
                      <p:childTnLst>
                        <p:par>
                          <p:cTn id="213" fill="hold">
                            <p:stCondLst>
                              <p:cond delay="0"/>
                            </p:stCondLst>
                            <p:childTnLst>
                              <p:par>
                                <p:cTn id="214" presetID="0" presetClass="path" presetSubtype="0" accel="50000" decel="50000" fill="hold" grpId="4" nodeType="clickEffect">
                                  <p:stCondLst>
                                    <p:cond delay="0"/>
                                  </p:stCondLst>
                                  <p:childTnLst>
                                    <p:animMotion origin="layout" path="M 0.31007 -0.00162 L 0.39861 -0.00231 " pathEditMode="relative" rAng="0" ptsTypes="AA">
                                      <p:cBhvr>
                                        <p:cTn id="215" dur="500" fill="hold"/>
                                        <p:tgtEl>
                                          <p:spTgt spid="73"/>
                                        </p:tgtEl>
                                        <p:attrNameLst>
                                          <p:attrName>ppt_x</p:attrName>
                                          <p:attrName>ppt_y</p:attrName>
                                        </p:attrNameLst>
                                      </p:cBhvr>
                                      <p:rCtr x="4427" y="-46"/>
                                    </p:animMotion>
                                  </p:childTnLst>
                                </p:cTn>
                              </p:par>
                            </p:childTnLst>
                          </p:cTn>
                        </p:par>
                        <p:par>
                          <p:cTn id="216" fill="hold">
                            <p:stCondLst>
                              <p:cond delay="500"/>
                            </p:stCondLst>
                            <p:childTnLst>
                              <p:par>
                                <p:cTn id="217" presetID="22" presetClass="entr" presetSubtype="8" fill="hold" nodeType="afterEffect">
                                  <p:stCondLst>
                                    <p:cond delay="0"/>
                                  </p:stCondLst>
                                  <p:childTnLst>
                                    <p:set>
                                      <p:cBhvr>
                                        <p:cTn id="218" dur="1" fill="hold">
                                          <p:stCondLst>
                                            <p:cond delay="0"/>
                                          </p:stCondLst>
                                        </p:cTn>
                                        <p:tgtEl>
                                          <p:spTgt spid="42"/>
                                        </p:tgtEl>
                                        <p:attrNameLst>
                                          <p:attrName>style.visibility</p:attrName>
                                        </p:attrNameLst>
                                      </p:cBhvr>
                                      <p:to>
                                        <p:strVal val="visible"/>
                                      </p:to>
                                    </p:set>
                                    <p:animEffect transition="in" filter="wipe(left)">
                                      <p:cBhvr>
                                        <p:cTn id="219" dur="250"/>
                                        <p:tgtEl>
                                          <p:spTgt spid="42"/>
                                        </p:tgtEl>
                                      </p:cBhvr>
                                    </p:animEffect>
                                  </p:childTnLst>
                                </p:cTn>
                              </p:par>
                            </p:childTnLst>
                          </p:cTn>
                        </p:par>
                      </p:childTnLst>
                    </p:cTn>
                  </p:par>
                  <p:par>
                    <p:cTn id="220" fill="hold">
                      <p:stCondLst>
                        <p:cond delay="indefinite"/>
                      </p:stCondLst>
                      <p:childTnLst>
                        <p:par>
                          <p:cTn id="221" fill="hold">
                            <p:stCondLst>
                              <p:cond delay="0"/>
                            </p:stCondLst>
                            <p:childTnLst>
                              <p:par>
                                <p:cTn id="222" presetID="0" presetClass="path" presetSubtype="0" accel="50000" decel="50000" fill="hold" grpId="5" nodeType="clickEffect">
                                  <p:stCondLst>
                                    <p:cond delay="0"/>
                                  </p:stCondLst>
                                  <p:childTnLst>
                                    <p:animMotion origin="layout" path="M 0.39861 -0.00231 L -3.33333E-6 -7.40741E-7 " pathEditMode="relative" rAng="0" ptsTypes="AA">
                                      <p:cBhvr>
                                        <p:cTn id="223" dur="2000" fill="hold"/>
                                        <p:tgtEl>
                                          <p:spTgt spid="73"/>
                                        </p:tgtEl>
                                        <p:attrNameLst>
                                          <p:attrName>ppt_x</p:attrName>
                                          <p:attrName>ppt_y</p:attrName>
                                        </p:attrNameLst>
                                      </p:cBhvr>
                                      <p:rCtr x="-19931" y="116"/>
                                    </p:animMotion>
                                  </p:childTnLst>
                                </p:cTn>
                              </p:par>
                            </p:childTnLst>
                          </p:cTn>
                        </p:par>
                      </p:childTnLst>
                    </p:cTn>
                  </p:par>
                  <p:par>
                    <p:cTn id="224" fill="hold">
                      <p:stCondLst>
                        <p:cond delay="indefinite"/>
                      </p:stCondLst>
                      <p:childTnLst>
                        <p:par>
                          <p:cTn id="225" fill="hold">
                            <p:stCondLst>
                              <p:cond delay="0"/>
                            </p:stCondLst>
                            <p:childTnLst>
                              <p:par>
                                <p:cTn id="226" presetID="1" presetClass="exit" presetSubtype="0" fill="hold" grpId="6" nodeType="clickEffect">
                                  <p:stCondLst>
                                    <p:cond delay="0"/>
                                  </p:stCondLst>
                                  <p:childTnLst>
                                    <p:set>
                                      <p:cBhvr>
                                        <p:cTn id="227" dur="1" fill="hold">
                                          <p:stCondLst>
                                            <p:cond delay="0"/>
                                          </p:stCondLst>
                                        </p:cTn>
                                        <p:tgtEl>
                                          <p:spTgt spid="73"/>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nodeType="clickEffect">
                                  <p:stCondLst>
                                    <p:cond delay="0"/>
                                  </p:stCondLst>
                                  <p:childTnLst>
                                    <p:set>
                                      <p:cBhvr>
                                        <p:cTn id="231" dur="1" fill="hold">
                                          <p:stCondLst>
                                            <p:cond delay="0"/>
                                          </p:stCondLst>
                                        </p:cTn>
                                        <p:tgtEl>
                                          <p:spTgt spid="43"/>
                                        </p:tgtEl>
                                        <p:attrNameLst>
                                          <p:attrName>style.visibility</p:attrName>
                                        </p:attrNameLst>
                                      </p:cBhvr>
                                      <p:to>
                                        <p:strVal val="visible"/>
                                      </p:to>
                                    </p:set>
                                  </p:childTnLst>
                                </p:cTn>
                              </p:par>
                              <p:par>
                                <p:cTn id="232" presetID="1" presetClass="entr" presetSubtype="0" fill="hold" grpId="0" nodeType="withEffect">
                                  <p:stCondLst>
                                    <p:cond delay="0"/>
                                  </p:stCondLst>
                                  <p:childTnLst>
                                    <p:set>
                                      <p:cBhvr>
                                        <p:cTn id="233" dur="1" fill="hold">
                                          <p:stCondLst>
                                            <p:cond delay="0"/>
                                          </p:stCondLst>
                                        </p:cTn>
                                        <p:tgtEl>
                                          <p:spTgt spid="255"/>
                                        </p:tgtEl>
                                        <p:attrNameLst>
                                          <p:attrName>style.visibility</p:attrName>
                                        </p:attrNameLst>
                                      </p:cBhvr>
                                      <p:to>
                                        <p:strVal val="visible"/>
                                      </p:to>
                                    </p:set>
                                  </p:childTnLst>
                                </p:cTn>
                              </p:par>
                              <p:par>
                                <p:cTn id="234" presetID="1" presetClass="entr" presetSubtype="0" fill="hold" grpId="0" nodeType="withEffect">
                                  <p:stCondLst>
                                    <p:cond delay="0"/>
                                  </p:stCondLst>
                                  <p:childTnLst>
                                    <p:set>
                                      <p:cBhvr>
                                        <p:cTn id="235"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29" grpId="1"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54" grpId="0" animBg="1"/>
      <p:bldP spid="55" grpId="0" animBg="1"/>
      <p:bldP spid="56" grpId="0" animBg="1"/>
      <p:bldP spid="57" grpId="0" animBg="1"/>
      <p:bldP spid="73" grpId="0" animBg="1"/>
      <p:bldP spid="73" grpId="1" animBg="1"/>
      <p:bldP spid="73" grpId="2" animBg="1"/>
      <p:bldP spid="73" grpId="3" animBg="1"/>
      <p:bldP spid="73" grpId="4" animBg="1"/>
      <p:bldP spid="73" grpId="5" animBg="1"/>
      <p:bldP spid="73" grpId="6" animBg="1"/>
      <p:bldP spid="163" grpId="0" animBg="1"/>
      <p:bldP spid="163" grpId="1" animBg="1"/>
      <p:bldP spid="167" grpId="0"/>
      <p:bldP spid="167" grpId="1"/>
      <p:bldP spid="208" grpId="0"/>
      <p:bldP spid="208" grpId="1"/>
      <p:bldP spid="239" grpId="0"/>
      <p:bldP spid="239" grpId="1"/>
      <p:bldP spid="240" grpId="0"/>
      <p:bldP spid="240" grpId="1"/>
      <p:bldP spid="241" grpId="0"/>
      <p:bldP spid="241" grpId="1"/>
      <p:bldP spid="242" grpId="0"/>
      <p:bldP spid="242" grpId="1"/>
      <p:bldP spid="254" grpId="0" animBg="1"/>
      <p:bldP spid="254" grpId="1" animBg="1"/>
      <p:bldP spid="255" grpId="0" animBg="1"/>
      <p:bldP spid="2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51BB-8917-73C9-6917-6BCD3E12A185}"/>
              </a:ext>
            </a:extLst>
          </p:cNvPr>
          <p:cNvSpPr>
            <a:spLocks noGrp="1"/>
          </p:cNvSpPr>
          <p:nvPr>
            <p:ph type="title"/>
          </p:nvPr>
        </p:nvSpPr>
        <p:spPr/>
        <p:txBody>
          <a:bodyPr/>
          <a:lstStyle/>
          <a:p>
            <a:r>
              <a:rPr lang="en-US" dirty="0"/>
              <a:t>Venice: Path Reservation (II)</a:t>
            </a:r>
          </a:p>
        </p:txBody>
      </p:sp>
      <p:sp>
        <p:nvSpPr>
          <p:cNvPr id="3" name="Content Placeholder 2">
            <a:extLst>
              <a:ext uri="{FF2B5EF4-FFF2-40B4-BE49-F238E27FC236}">
                <a16:creationId xmlns:a16="http://schemas.microsoft.com/office/drawing/2014/main" id="{51698E22-8F9E-79F1-FCCB-F9CA466F2A7D}"/>
              </a:ext>
            </a:extLst>
          </p:cNvPr>
          <p:cNvSpPr>
            <a:spLocks noGrp="1"/>
          </p:cNvSpPr>
          <p:nvPr>
            <p:ph idx="1"/>
          </p:nvPr>
        </p:nvSpPr>
        <p:spPr/>
        <p:txBody>
          <a:bodyPr/>
          <a:lstStyle/>
          <a:p>
            <a:r>
              <a:rPr lang="en-US" b="0" dirty="0"/>
              <a:t>Venice uses a small </a:t>
            </a:r>
            <a:r>
              <a:rPr lang="en-US" b="0" i="1" dirty="0">
                <a:solidFill>
                  <a:srgbClr val="C00000"/>
                </a:solidFill>
              </a:rPr>
              <a:t>scout packet </a:t>
            </a:r>
            <a:r>
              <a:rPr lang="en-US" b="0" dirty="0"/>
              <a:t>to reserve a </a:t>
            </a:r>
            <a:br>
              <a:rPr lang="en-US" b="0" dirty="0"/>
            </a:br>
            <a:r>
              <a:rPr lang="en-US" b="0" dirty="0"/>
              <a:t>conflict-free path for each I/O request</a:t>
            </a:r>
          </a:p>
          <a:p>
            <a:pPr marL="0" indent="0">
              <a:buNone/>
            </a:pPr>
            <a:endParaRPr lang="en-US" dirty="0"/>
          </a:p>
        </p:txBody>
      </p:sp>
      <p:grpSp>
        <p:nvGrpSpPr>
          <p:cNvPr id="4" name="Group 3">
            <a:extLst>
              <a:ext uri="{FF2B5EF4-FFF2-40B4-BE49-F238E27FC236}">
                <a16:creationId xmlns:a16="http://schemas.microsoft.com/office/drawing/2014/main" id="{ED184776-F523-9ED5-4CB9-59232DD3A929}"/>
              </a:ext>
            </a:extLst>
          </p:cNvPr>
          <p:cNvGrpSpPr/>
          <p:nvPr/>
        </p:nvGrpSpPr>
        <p:grpSpPr>
          <a:xfrm>
            <a:off x="1143490" y="2989811"/>
            <a:ext cx="4206022" cy="2495440"/>
            <a:chOff x="768000" y="975374"/>
            <a:chExt cx="4284429" cy="2579977"/>
          </a:xfrm>
        </p:grpSpPr>
        <p:cxnSp>
          <p:nvCxnSpPr>
            <p:cNvPr id="5" name="Straight Connector 4">
              <a:extLst>
                <a:ext uri="{FF2B5EF4-FFF2-40B4-BE49-F238E27FC236}">
                  <a16:creationId xmlns:a16="http://schemas.microsoft.com/office/drawing/2014/main" id="{EB5965EB-35A7-A78E-DD62-763679C2BC82}"/>
                </a:ext>
              </a:extLst>
            </p:cNvPr>
            <p:cNvCxnSpPr/>
            <p:nvPr/>
          </p:nvCxnSpPr>
          <p:spPr>
            <a:xfrm rot="16200000">
              <a:off x="1228149"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1C487D-2D25-36CE-BC35-7E8CD27379A6}"/>
                </a:ext>
              </a:extLst>
            </p:cNvPr>
            <p:cNvCxnSpPr/>
            <p:nvPr/>
          </p:nvCxnSpPr>
          <p:spPr>
            <a:xfrm rot="16200000">
              <a:off x="2078355" y="2295351"/>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A77698-A85C-9784-9031-27E07BCB2D9B}"/>
                </a:ext>
              </a:extLst>
            </p:cNvPr>
            <p:cNvCxnSpPr/>
            <p:nvPr/>
          </p:nvCxnSpPr>
          <p:spPr>
            <a:xfrm rot="16200000">
              <a:off x="373651"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5C79BF-EF0B-00F2-B7A7-F5E67FB028EA}"/>
                </a:ext>
              </a:extLst>
            </p:cNvPr>
            <p:cNvCxnSpPr/>
            <p:nvPr/>
          </p:nvCxnSpPr>
          <p:spPr>
            <a:xfrm>
              <a:off x="768000" y="3291768"/>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E8E6A-1405-2E09-E054-FF506FB27A43}"/>
                </a:ext>
              </a:extLst>
            </p:cNvPr>
            <p:cNvCxnSpPr>
              <a:cxnSpLocks/>
            </p:cNvCxnSpPr>
            <p:nvPr/>
          </p:nvCxnSpPr>
          <p:spPr>
            <a:xfrm>
              <a:off x="784194" y="975374"/>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7F24839-FA01-301D-E1D0-C2377C090C3F}"/>
                </a:ext>
              </a:extLst>
            </p:cNvPr>
            <p:cNvCxnSpPr/>
            <p:nvPr/>
          </p:nvCxnSpPr>
          <p:spPr>
            <a:xfrm rot="16200000">
              <a:off x="3792429" y="2282487"/>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ADD2A2F-6660-9344-0FE0-FE74F9801110}"/>
              </a:ext>
            </a:extLst>
          </p:cNvPr>
          <p:cNvCxnSpPr/>
          <p:nvPr/>
        </p:nvCxnSpPr>
        <p:spPr>
          <a:xfrm>
            <a:off x="1143493" y="3749051"/>
            <a:ext cx="395821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7497A3-BAE2-9113-19BF-4C85D6AC76C2}"/>
              </a:ext>
            </a:extLst>
          </p:cNvPr>
          <p:cNvCxnSpPr/>
          <p:nvPr/>
        </p:nvCxnSpPr>
        <p:spPr>
          <a:xfrm>
            <a:off x="1143490" y="4468105"/>
            <a:ext cx="395821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C243EF-DAD6-4D4D-2458-D900A8F24ADA}"/>
              </a:ext>
            </a:extLst>
          </p:cNvPr>
          <p:cNvCxnSpPr/>
          <p:nvPr/>
        </p:nvCxnSpPr>
        <p:spPr>
          <a:xfrm rot="16200000">
            <a:off x="3302533" y="4259868"/>
            <a:ext cx="243742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212A4103-64B8-D011-2DE0-634FDB4066E2}"/>
              </a:ext>
            </a:extLst>
          </p:cNvPr>
          <p:cNvSpPr/>
          <p:nvPr/>
        </p:nvSpPr>
        <p:spPr>
          <a:xfrm>
            <a:off x="545042" y="2702825"/>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58175BE2-6814-AC11-A87F-FA4F83240D2C}"/>
              </a:ext>
            </a:extLst>
          </p:cNvPr>
          <p:cNvSpPr/>
          <p:nvPr/>
        </p:nvSpPr>
        <p:spPr>
          <a:xfrm>
            <a:off x="545042" y="3449139"/>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BB9EC71E-9C29-DAFF-3A80-3D025833FCBD}"/>
              </a:ext>
            </a:extLst>
          </p:cNvPr>
          <p:cNvSpPr/>
          <p:nvPr/>
        </p:nvSpPr>
        <p:spPr>
          <a:xfrm>
            <a:off x="545042" y="4195454"/>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229081E4-2AA8-C217-5F33-84A4FD76A8F7}"/>
              </a:ext>
            </a:extLst>
          </p:cNvPr>
          <p:cNvSpPr/>
          <p:nvPr/>
        </p:nvSpPr>
        <p:spPr>
          <a:xfrm>
            <a:off x="545042" y="4941768"/>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7E9DDDAC-9CF3-A315-051C-1159C9D34DCC}"/>
              </a:ext>
            </a:extLst>
          </p:cNvPr>
          <p:cNvSpPr/>
          <p:nvPr/>
        </p:nvSpPr>
        <p:spPr>
          <a:xfrm>
            <a:off x="1736044"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0</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A620FB7-4B42-D606-D170-B883E4A5B0F8}"/>
              </a:ext>
            </a:extLst>
          </p:cNvPr>
          <p:cNvSpPr/>
          <p:nvPr/>
        </p:nvSpPr>
        <p:spPr>
          <a:xfrm>
            <a:off x="1736043"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5</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C9E4C8C-A97A-CE75-1FD0-30082F2E63C6}"/>
              </a:ext>
            </a:extLst>
          </p:cNvPr>
          <p:cNvSpPr/>
          <p:nvPr/>
        </p:nvSpPr>
        <p:spPr>
          <a:xfrm>
            <a:off x="1736042"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331E405-B60D-066C-38B5-8061CD10B0E4}"/>
              </a:ext>
            </a:extLst>
          </p:cNvPr>
          <p:cNvSpPr/>
          <p:nvPr/>
        </p:nvSpPr>
        <p:spPr>
          <a:xfrm>
            <a:off x="1736042"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2E3C9D6B-1D03-FB60-1E2D-500D627E5505}"/>
              </a:ext>
            </a:extLst>
          </p:cNvPr>
          <p:cNvSpPr/>
          <p:nvPr/>
        </p:nvSpPr>
        <p:spPr>
          <a:xfrm>
            <a:off x="2574906"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CD81F75-F5CF-EAB8-9B73-D0613C11E55A}"/>
              </a:ext>
            </a:extLst>
          </p:cNvPr>
          <p:cNvSpPr/>
          <p:nvPr/>
        </p:nvSpPr>
        <p:spPr>
          <a:xfrm>
            <a:off x="2574905"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6</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711E721-ADC9-55DA-03D0-8CE31D36985A}"/>
              </a:ext>
            </a:extLst>
          </p:cNvPr>
          <p:cNvSpPr/>
          <p:nvPr/>
        </p:nvSpPr>
        <p:spPr>
          <a:xfrm>
            <a:off x="2574904"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A79AED9-3E56-DDAB-CBBB-E4A7B1FF8E68}"/>
              </a:ext>
            </a:extLst>
          </p:cNvPr>
          <p:cNvSpPr/>
          <p:nvPr/>
        </p:nvSpPr>
        <p:spPr>
          <a:xfrm>
            <a:off x="2574904"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C29C122E-92C2-0363-4F54-2E24ECB557DC}"/>
              </a:ext>
            </a:extLst>
          </p:cNvPr>
          <p:cNvSpPr/>
          <p:nvPr/>
        </p:nvSpPr>
        <p:spPr>
          <a:xfrm>
            <a:off x="3413768"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2</a:t>
            </a:r>
            <a:endParaRPr lang="en-US" sz="16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200C331-8C44-FA9F-1710-35A4D336B84A}"/>
              </a:ext>
            </a:extLst>
          </p:cNvPr>
          <p:cNvSpPr/>
          <p:nvPr/>
        </p:nvSpPr>
        <p:spPr>
          <a:xfrm>
            <a:off x="3413767"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7</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E91A8C96-4DF6-287A-D6CE-B8B78DDAFC4D}"/>
              </a:ext>
            </a:extLst>
          </p:cNvPr>
          <p:cNvSpPr/>
          <p:nvPr/>
        </p:nvSpPr>
        <p:spPr>
          <a:xfrm>
            <a:off x="3413767"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99C8F0A-6E9C-DCDB-0E51-91F3C022F729}"/>
              </a:ext>
            </a:extLst>
          </p:cNvPr>
          <p:cNvSpPr/>
          <p:nvPr/>
        </p:nvSpPr>
        <p:spPr>
          <a:xfrm>
            <a:off x="3413767"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91AA2906-EAF9-D418-75EB-811D231E635F}"/>
              </a:ext>
            </a:extLst>
          </p:cNvPr>
          <p:cNvSpPr/>
          <p:nvPr/>
        </p:nvSpPr>
        <p:spPr>
          <a:xfrm>
            <a:off x="4252628"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3</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5EF34E3-E3DB-2955-4339-AFC6268CBC83}"/>
              </a:ext>
            </a:extLst>
          </p:cNvPr>
          <p:cNvSpPr/>
          <p:nvPr/>
        </p:nvSpPr>
        <p:spPr>
          <a:xfrm>
            <a:off x="4252627"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rPr>
              <a:t>8</a:t>
            </a:r>
            <a:endParaRPr lang="en-US" sz="1200" b="1"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413C307E-EA08-F7E7-BCD3-EB74972B9100}"/>
              </a:ext>
            </a:extLst>
          </p:cNvPr>
          <p:cNvSpPr/>
          <p:nvPr/>
        </p:nvSpPr>
        <p:spPr>
          <a:xfrm>
            <a:off x="4252626"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9FE824BC-BA37-A8B1-A9E3-0D84B0A53B4F}"/>
              </a:ext>
            </a:extLst>
          </p:cNvPr>
          <p:cNvSpPr/>
          <p:nvPr/>
        </p:nvSpPr>
        <p:spPr>
          <a:xfrm>
            <a:off x="4252626"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4904BFAB-3D4E-D1EC-98E5-12B06F8E62DC}"/>
              </a:ext>
            </a:extLst>
          </p:cNvPr>
          <p:cNvSpPr/>
          <p:nvPr/>
        </p:nvSpPr>
        <p:spPr>
          <a:xfrm>
            <a:off x="535251" y="2793435"/>
            <a:ext cx="596530"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0</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5" name="Rectangle 34">
            <a:extLst>
              <a:ext uri="{FF2B5EF4-FFF2-40B4-BE49-F238E27FC236}">
                <a16:creationId xmlns:a16="http://schemas.microsoft.com/office/drawing/2014/main" id="{381F58DC-8520-956C-3D9D-0ED2540730D3}"/>
              </a:ext>
            </a:extLst>
          </p:cNvPr>
          <p:cNvSpPr/>
          <p:nvPr/>
        </p:nvSpPr>
        <p:spPr>
          <a:xfrm>
            <a:off x="534695" y="3534452"/>
            <a:ext cx="597085"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1</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3238F50F-7A90-FE81-AD5A-91E51E2048DD}"/>
              </a:ext>
            </a:extLst>
          </p:cNvPr>
          <p:cNvSpPr/>
          <p:nvPr/>
        </p:nvSpPr>
        <p:spPr>
          <a:xfrm>
            <a:off x="528662" y="4284064"/>
            <a:ext cx="593142"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2</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A571C625-9056-C0D7-1F04-907008993701}"/>
              </a:ext>
            </a:extLst>
          </p:cNvPr>
          <p:cNvSpPr/>
          <p:nvPr/>
        </p:nvSpPr>
        <p:spPr>
          <a:xfrm>
            <a:off x="527789" y="5025081"/>
            <a:ext cx="610668"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3</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54" name="Rectangle 53">
            <a:extLst>
              <a:ext uri="{FF2B5EF4-FFF2-40B4-BE49-F238E27FC236}">
                <a16:creationId xmlns:a16="http://schemas.microsoft.com/office/drawing/2014/main" id="{836FE0D2-5A66-7B58-780F-F80CC6238304}"/>
              </a:ext>
            </a:extLst>
          </p:cNvPr>
          <p:cNvSpPr/>
          <p:nvPr/>
        </p:nvSpPr>
        <p:spPr>
          <a:xfrm>
            <a:off x="5091839" y="2749863"/>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4</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637B8074-3ADE-416A-3D99-BAB1EB6DCE4E}"/>
              </a:ext>
            </a:extLst>
          </p:cNvPr>
          <p:cNvSpPr/>
          <p:nvPr/>
        </p:nvSpPr>
        <p:spPr>
          <a:xfrm>
            <a:off x="5091838" y="3496177"/>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9</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C7073846-9958-C04C-C322-2C13EA3D3B0D}"/>
              </a:ext>
            </a:extLst>
          </p:cNvPr>
          <p:cNvSpPr/>
          <p:nvPr/>
        </p:nvSpPr>
        <p:spPr>
          <a:xfrm>
            <a:off x="5091837" y="4242491"/>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D8A7F8AA-5E81-8204-C3F1-3AE106130ECF}"/>
              </a:ext>
            </a:extLst>
          </p:cNvPr>
          <p:cNvSpPr/>
          <p:nvPr/>
        </p:nvSpPr>
        <p:spPr>
          <a:xfrm>
            <a:off x="5091837" y="498880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id="{8D67BDD8-72F1-866A-70D9-F73BBB469454}"/>
              </a:ext>
            </a:extLst>
          </p:cNvPr>
          <p:cNvGrpSpPr/>
          <p:nvPr/>
        </p:nvGrpSpPr>
        <p:grpSpPr>
          <a:xfrm>
            <a:off x="1679293" y="4281499"/>
            <a:ext cx="4013530" cy="1123005"/>
            <a:chOff x="1321557" y="2300333"/>
            <a:chExt cx="4088349" cy="1161049"/>
          </a:xfrm>
        </p:grpSpPr>
        <p:sp>
          <p:nvSpPr>
            <p:cNvPr id="59" name="TextBox 58">
              <a:extLst>
                <a:ext uri="{FF2B5EF4-FFF2-40B4-BE49-F238E27FC236}">
                  <a16:creationId xmlns:a16="http://schemas.microsoft.com/office/drawing/2014/main" id="{C8429C03-3664-5F05-D077-7EC3CB9A936C}"/>
                </a:ext>
              </a:extLst>
            </p:cNvPr>
            <p:cNvSpPr txBox="1"/>
            <p:nvPr/>
          </p:nvSpPr>
          <p:spPr>
            <a:xfrm>
              <a:off x="1321847" y="2316603"/>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10</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F56D2FE5-313B-9A5B-718D-B2F3E333E006}"/>
                </a:ext>
              </a:extLst>
            </p:cNvPr>
            <p:cNvSpPr txBox="1"/>
            <p:nvPr/>
          </p:nvSpPr>
          <p:spPr>
            <a:xfrm>
              <a:off x="2200737" y="2333754"/>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11</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180F04A-21C1-EFC7-BAE6-992272EA002B}"/>
                </a:ext>
              </a:extLst>
            </p:cNvPr>
            <p:cNvSpPr txBox="1"/>
            <p:nvPr/>
          </p:nvSpPr>
          <p:spPr>
            <a:xfrm>
              <a:off x="3043110" y="231162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12</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37362A53-DD29-AA6D-6D3C-8186BCE6312F}"/>
                </a:ext>
              </a:extLst>
            </p:cNvPr>
            <p:cNvSpPr txBox="1"/>
            <p:nvPr/>
          </p:nvSpPr>
          <p:spPr>
            <a:xfrm>
              <a:off x="3905441" y="231441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13</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26FF1A2F-7AC9-E77D-F9DB-2FD65D2D5D9A}"/>
                </a:ext>
              </a:extLst>
            </p:cNvPr>
            <p:cNvSpPr txBox="1"/>
            <p:nvPr/>
          </p:nvSpPr>
          <p:spPr>
            <a:xfrm>
              <a:off x="4772856" y="2300333"/>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14</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A2216032-83EE-6E24-0383-613BB4E08963}"/>
                </a:ext>
              </a:extLst>
            </p:cNvPr>
            <p:cNvSpPr txBox="1"/>
            <p:nvPr/>
          </p:nvSpPr>
          <p:spPr>
            <a:xfrm>
              <a:off x="1321557" y="3083655"/>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15</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D2C6225-159A-2D3E-5CF3-7AD99F6A03DB}"/>
                </a:ext>
              </a:extLst>
            </p:cNvPr>
            <p:cNvSpPr txBox="1"/>
            <p:nvPr/>
          </p:nvSpPr>
          <p:spPr>
            <a:xfrm>
              <a:off x="2190676" y="3089266"/>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16</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86D06155-F730-95B0-0FD1-A743C5FA75A0}"/>
                </a:ext>
              </a:extLst>
            </p:cNvPr>
            <p:cNvSpPr txBox="1"/>
            <p:nvPr/>
          </p:nvSpPr>
          <p:spPr>
            <a:xfrm>
              <a:off x="3038074" y="3111359"/>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17</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747B411F-32B6-F3B4-2B27-4E8FDE5A9F47}"/>
                </a:ext>
              </a:extLst>
            </p:cNvPr>
            <p:cNvSpPr txBox="1"/>
            <p:nvPr/>
          </p:nvSpPr>
          <p:spPr>
            <a:xfrm>
              <a:off x="3903349" y="3111359"/>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18</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9E2C4BAC-385B-24D3-C890-3E4D320F68CA}"/>
                </a:ext>
              </a:extLst>
            </p:cNvPr>
            <p:cNvSpPr txBox="1"/>
            <p:nvPr/>
          </p:nvSpPr>
          <p:spPr>
            <a:xfrm>
              <a:off x="4767814" y="310142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19</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grpSp>
      <p:cxnSp>
        <p:nvCxnSpPr>
          <p:cNvPr id="243" name="Straight Arrow Connector 242">
            <a:extLst>
              <a:ext uri="{FF2B5EF4-FFF2-40B4-BE49-F238E27FC236}">
                <a16:creationId xmlns:a16="http://schemas.microsoft.com/office/drawing/2014/main" id="{CCB096F3-33C9-7CF5-EDD8-F00EC94AA764}"/>
              </a:ext>
            </a:extLst>
          </p:cNvPr>
          <p:cNvCxnSpPr>
            <a:cxnSpLocks/>
          </p:cNvCxnSpPr>
          <p:nvPr/>
        </p:nvCxnSpPr>
        <p:spPr>
          <a:xfrm>
            <a:off x="1160393" y="3749005"/>
            <a:ext cx="591705" cy="554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37E3F4E7-7241-9DDC-FF45-DE0EE8CD64BD}"/>
              </a:ext>
            </a:extLst>
          </p:cNvPr>
          <p:cNvCxnSpPr>
            <a:cxnSpLocks/>
          </p:cNvCxnSpPr>
          <p:nvPr/>
        </p:nvCxnSpPr>
        <p:spPr>
          <a:xfrm>
            <a:off x="2251401" y="3747337"/>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DC2E170B-922B-3C4C-CB85-F0AB884CB387}"/>
              </a:ext>
            </a:extLst>
          </p:cNvPr>
          <p:cNvCxnSpPr>
            <a:cxnSpLocks/>
          </p:cNvCxnSpPr>
          <p:nvPr/>
        </p:nvCxnSpPr>
        <p:spPr>
          <a:xfrm>
            <a:off x="3089666" y="3743429"/>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4" name="Rectangle 253">
            <a:extLst>
              <a:ext uri="{FF2B5EF4-FFF2-40B4-BE49-F238E27FC236}">
                <a16:creationId xmlns:a16="http://schemas.microsoft.com/office/drawing/2014/main" id="{1BCEEFAE-4428-0437-CB43-4A9AE366E192}"/>
              </a:ext>
            </a:extLst>
          </p:cNvPr>
          <p:cNvSpPr/>
          <p:nvPr/>
        </p:nvSpPr>
        <p:spPr>
          <a:xfrm>
            <a:off x="4756782" y="2218037"/>
            <a:ext cx="2051901" cy="295872"/>
          </a:xfrm>
          <a:prstGeom prst="rect">
            <a:avLst/>
          </a:prstGeom>
          <a:noFill/>
          <a:ln w="1905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accent6">
                    <a:lumMod val="50000"/>
                  </a:schemeClr>
                </a:solidFill>
                <a:latin typeface="Cambria" panose="02040503050406030204" pitchFamily="18" charset="0"/>
              </a:rPr>
              <a:t>Target Flash Node</a:t>
            </a:r>
          </a:p>
        </p:txBody>
      </p:sp>
      <p:sp>
        <p:nvSpPr>
          <p:cNvPr id="255" name="Rectangle 254">
            <a:extLst>
              <a:ext uri="{FF2B5EF4-FFF2-40B4-BE49-F238E27FC236}">
                <a16:creationId xmlns:a16="http://schemas.microsoft.com/office/drawing/2014/main" id="{6B6E2922-E9F0-15C2-8323-3244F375FB3A}"/>
              </a:ext>
            </a:extLst>
          </p:cNvPr>
          <p:cNvSpPr/>
          <p:nvPr/>
        </p:nvSpPr>
        <p:spPr>
          <a:xfrm>
            <a:off x="488044" y="3406254"/>
            <a:ext cx="4356314" cy="686588"/>
          </a:xfrm>
          <a:prstGeom prst="rect">
            <a:avLst/>
          </a:prstGeom>
          <a:noFill/>
          <a:ln w="254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08FC936F-A618-B524-81B3-EA76ACC62BA1}"/>
              </a:ext>
            </a:extLst>
          </p:cNvPr>
          <p:cNvSpPr txBox="1"/>
          <p:nvPr/>
        </p:nvSpPr>
        <p:spPr>
          <a:xfrm>
            <a:off x="1040606" y="2019121"/>
            <a:ext cx="1684658" cy="400110"/>
          </a:xfrm>
          <a:prstGeom prst="rect">
            <a:avLst/>
          </a:prstGeom>
          <a:noFill/>
          <a:ln w="25400">
            <a:solidFill>
              <a:srgbClr val="C00000"/>
            </a:solidFill>
            <a:prstDash val="dash"/>
          </a:ln>
        </p:spPr>
        <p:txBody>
          <a:bodyPr wrap="square" rtlCol="0">
            <a:spAutoFit/>
          </a:bodyPr>
          <a:lstStyle/>
          <a:p>
            <a:r>
              <a:rPr lang="en-US" sz="2000" i="1" dirty="0">
                <a:solidFill>
                  <a:srgbClr val="C00000"/>
                </a:solidFill>
                <a:latin typeface="Cambria" panose="02040503050406030204" pitchFamily="18" charset="0"/>
              </a:rPr>
              <a:t>Reserved Path</a:t>
            </a:r>
          </a:p>
        </p:txBody>
      </p:sp>
      <p:cxnSp>
        <p:nvCxnSpPr>
          <p:cNvPr id="42" name="Straight Arrow Connector 41">
            <a:extLst>
              <a:ext uri="{FF2B5EF4-FFF2-40B4-BE49-F238E27FC236}">
                <a16:creationId xmlns:a16="http://schemas.microsoft.com/office/drawing/2014/main" id="{7BBFD56D-767F-266E-4489-1CF2CEC33699}"/>
              </a:ext>
            </a:extLst>
          </p:cNvPr>
          <p:cNvCxnSpPr>
            <a:cxnSpLocks/>
          </p:cNvCxnSpPr>
          <p:nvPr/>
        </p:nvCxnSpPr>
        <p:spPr>
          <a:xfrm>
            <a:off x="3927943" y="3748043"/>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BC1A8307-4DF6-94CF-1EEE-8E6B27691CF3}"/>
              </a:ext>
            </a:extLst>
          </p:cNvPr>
          <p:cNvCxnSpPr>
            <a:cxnSpLocks/>
          </p:cNvCxnSpPr>
          <p:nvPr/>
        </p:nvCxnSpPr>
        <p:spPr>
          <a:xfrm rot="5400000" flipH="1" flipV="1">
            <a:off x="956641" y="2798337"/>
            <a:ext cx="949275" cy="259108"/>
          </a:xfrm>
          <a:prstGeom prst="curvedConnector3">
            <a:avLst>
              <a:gd name="adj1" fmla="val 50000"/>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FBFD0A55-52FE-072F-59FF-52A5C6796138}"/>
              </a:ext>
            </a:extLst>
          </p:cNvPr>
          <p:cNvCxnSpPr>
            <a:cxnSpLocks/>
            <a:stCxn id="55" idx="0"/>
            <a:endCxn id="254" idx="2"/>
          </p:cNvCxnSpPr>
          <p:nvPr/>
        </p:nvCxnSpPr>
        <p:spPr>
          <a:xfrm rot="5400000" flipH="1" flipV="1">
            <a:off x="5069307" y="2782751"/>
            <a:ext cx="982268" cy="444584"/>
          </a:xfrm>
          <a:prstGeom prst="curvedConnector3">
            <a:avLst>
              <a:gd name="adj1" fmla="val 50000"/>
            </a:avLst>
          </a:prstGeom>
          <a:ln w="381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84C1C48-9D8B-1DBA-51C3-C60EB2A4E1FD}"/>
              </a:ext>
            </a:extLst>
          </p:cNvPr>
          <p:cNvSpPr txBox="1"/>
          <p:nvPr/>
        </p:nvSpPr>
        <p:spPr>
          <a:xfrm>
            <a:off x="8327547" y="6558363"/>
            <a:ext cx="800100" cy="307777"/>
          </a:xfrm>
          <a:prstGeom prst="rect">
            <a:avLst/>
          </a:prstGeom>
          <a:noFill/>
        </p:spPr>
        <p:txBody>
          <a:bodyPr wrap="square" rtlCol="0">
            <a:spAutoFit/>
          </a:bodyPr>
          <a:lstStyle/>
          <a:p>
            <a:pPr algn="r"/>
            <a:r>
              <a:rPr lang="en-US" sz="1400" dirty="0">
                <a:latin typeface="Cambria" panose="02040503050406030204" pitchFamily="18" charset="0"/>
                <a:ea typeface="Cambria" panose="02040503050406030204" pitchFamily="18" charset="0"/>
              </a:rPr>
              <a:t>18</a:t>
            </a:r>
          </a:p>
        </p:txBody>
      </p:sp>
      <p:sp>
        <p:nvSpPr>
          <p:cNvPr id="44" name="Rounded Rectangle 43">
            <a:extLst>
              <a:ext uri="{FF2B5EF4-FFF2-40B4-BE49-F238E27FC236}">
                <a16:creationId xmlns:a16="http://schemas.microsoft.com/office/drawing/2014/main" id="{4500D2BD-1E42-956E-88C6-946CC6F5DB53}"/>
              </a:ext>
            </a:extLst>
          </p:cNvPr>
          <p:cNvSpPr/>
          <p:nvPr/>
        </p:nvSpPr>
        <p:spPr>
          <a:xfrm>
            <a:off x="516157" y="4309465"/>
            <a:ext cx="660240" cy="403000"/>
          </a:xfrm>
          <a:prstGeom prst="roundRect">
            <a:avLst>
              <a:gd name="adj" fmla="val 0"/>
            </a:avLst>
          </a:prstGeom>
          <a:solidFill>
            <a:srgbClr val="FFC000">
              <a:lumMod val="40000"/>
              <a:lumOff val="60000"/>
            </a:srgbClr>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Scout</a:t>
            </a:r>
            <a:r>
              <a:rPr kumimoji="0" lang="zh-CN" altLang="en-US"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br>
              <a:rPr kumimoji="0" lang="en-US" altLang="zh-CN"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br>
            <a:r>
              <a:rPr kumimoji="0" lang="en-US" altLang="zh-CN" sz="1200" b="1" i="0" u="none" strike="noStrike" kern="0" cap="none" spc="0" normalizeH="0" baseline="0" noProof="0" dirty="0">
                <a:ln>
                  <a:noFill/>
                </a:ln>
                <a:solidFill>
                  <a:srgbClr val="FFC000">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Packet</a:t>
            </a:r>
            <a:endParaRPr kumimoji="0" lang="en-US" sz="1200" b="1" i="0" u="none" strike="noStrike" kern="0" cap="none" spc="0" normalizeH="0" baseline="0" noProof="0" dirty="0">
              <a:ln>
                <a:noFill/>
              </a:ln>
              <a:solidFill>
                <a:srgbClr val="FFC000">
                  <a:lumMod val="50000"/>
                </a:srgbClr>
              </a:solidFill>
              <a:effectLst/>
              <a:uLnTx/>
              <a:uFillTx/>
              <a:latin typeface="Cambria" panose="02040503050406030204" pitchFamily="18" charset="0"/>
              <a:cs typeface="Times New Roman" panose="02020603050405020304" pitchFamily="18" charset="0"/>
            </a:endParaRPr>
          </a:p>
        </p:txBody>
      </p:sp>
      <p:cxnSp>
        <p:nvCxnSpPr>
          <p:cNvPr id="45" name="Straight Arrow Connector 44">
            <a:extLst>
              <a:ext uri="{FF2B5EF4-FFF2-40B4-BE49-F238E27FC236}">
                <a16:creationId xmlns:a16="http://schemas.microsoft.com/office/drawing/2014/main" id="{92DC33FD-55FE-F025-C284-85C740FE05D7}"/>
              </a:ext>
            </a:extLst>
          </p:cNvPr>
          <p:cNvCxnSpPr>
            <a:cxnSpLocks/>
          </p:cNvCxnSpPr>
          <p:nvPr/>
        </p:nvCxnSpPr>
        <p:spPr>
          <a:xfrm>
            <a:off x="1160444" y="4464930"/>
            <a:ext cx="591705" cy="5546"/>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1EF9B72-A28E-0199-18CE-A2301D9DFB9E}"/>
              </a:ext>
            </a:extLst>
          </p:cNvPr>
          <p:cNvCxnSpPr>
            <a:cxnSpLocks/>
          </p:cNvCxnSpPr>
          <p:nvPr/>
        </p:nvCxnSpPr>
        <p:spPr>
          <a:xfrm>
            <a:off x="2255462"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140D3-3486-32C3-D76A-110F50694FEE}"/>
              </a:ext>
            </a:extLst>
          </p:cNvPr>
          <p:cNvCxnSpPr>
            <a:cxnSpLocks/>
          </p:cNvCxnSpPr>
          <p:nvPr/>
        </p:nvCxnSpPr>
        <p:spPr>
          <a:xfrm>
            <a:off x="3089666"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CB7063D-63E7-7462-1ADA-711216BD04E5}"/>
              </a:ext>
            </a:extLst>
          </p:cNvPr>
          <p:cNvCxnSpPr>
            <a:cxnSpLocks/>
          </p:cNvCxnSpPr>
          <p:nvPr/>
        </p:nvCxnSpPr>
        <p:spPr>
          <a:xfrm>
            <a:off x="3927943"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98386ED-12D3-C4BF-2F0D-9C6B74CA92BD}"/>
              </a:ext>
            </a:extLst>
          </p:cNvPr>
          <p:cNvCxnSpPr>
            <a:cxnSpLocks/>
          </p:cNvCxnSpPr>
          <p:nvPr/>
        </p:nvCxnSpPr>
        <p:spPr>
          <a:xfrm>
            <a:off x="4756782"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3D71643-4DAC-88AA-D0DD-159485AF1FEC}"/>
              </a:ext>
            </a:extLst>
          </p:cNvPr>
          <p:cNvCxnSpPr>
            <a:cxnSpLocks/>
          </p:cNvCxnSpPr>
          <p:nvPr/>
        </p:nvCxnSpPr>
        <p:spPr>
          <a:xfrm flipV="1">
            <a:off x="5349512" y="3974306"/>
            <a:ext cx="0" cy="268184"/>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E1D697-16E6-4EF8-F523-FFE19296E2CC}"/>
              </a:ext>
            </a:extLst>
          </p:cNvPr>
          <p:cNvGrpSpPr/>
          <p:nvPr/>
        </p:nvGrpSpPr>
        <p:grpSpPr>
          <a:xfrm>
            <a:off x="458604" y="3356695"/>
            <a:ext cx="5229270" cy="1503172"/>
            <a:chOff x="458604" y="3356695"/>
            <a:chExt cx="5229270" cy="1503172"/>
          </a:xfrm>
        </p:grpSpPr>
        <p:cxnSp>
          <p:nvCxnSpPr>
            <p:cNvPr id="80" name="Straight Connector 79">
              <a:extLst>
                <a:ext uri="{FF2B5EF4-FFF2-40B4-BE49-F238E27FC236}">
                  <a16:creationId xmlns:a16="http://schemas.microsoft.com/office/drawing/2014/main" id="{7FEA807A-6B08-7B2B-B27B-E0F5007430A8}"/>
                </a:ext>
              </a:extLst>
            </p:cNvPr>
            <p:cNvCxnSpPr>
              <a:cxnSpLocks/>
            </p:cNvCxnSpPr>
            <p:nvPr/>
          </p:nvCxnSpPr>
          <p:spPr>
            <a:xfrm>
              <a:off x="4961468" y="3364091"/>
              <a:ext cx="726406" cy="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4AB4D56-77C0-5292-907C-0C4CA8945CEA}"/>
                </a:ext>
              </a:extLst>
            </p:cNvPr>
            <p:cNvGrpSpPr/>
            <p:nvPr/>
          </p:nvGrpSpPr>
          <p:grpSpPr>
            <a:xfrm>
              <a:off x="458604" y="3356695"/>
              <a:ext cx="5229270" cy="1503172"/>
              <a:chOff x="458604" y="3356695"/>
              <a:chExt cx="5229270" cy="1503172"/>
            </a:xfrm>
          </p:grpSpPr>
          <p:cxnSp>
            <p:nvCxnSpPr>
              <p:cNvPr id="75" name="Straight Connector 74">
                <a:extLst>
                  <a:ext uri="{FF2B5EF4-FFF2-40B4-BE49-F238E27FC236}">
                    <a16:creationId xmlns:a16="http://schemas.microsoft.com/office/drawing/2014/main" id="{CDB40B2C-E060-FF74-DAE1-E7996880A39F}"/>
                  </a:ext>
                </a:extLst>
              </p:cNvPr>
              <p:cNvCxnSpPr>
                <a:cxnSpLocks/>
              </p:cNvCxnSpPr>
              <p:nvPr/>
            </p:nvCxnSpPr>
            <p:spPr>
              <a:xfrm>
                <a:off x="458604" y="4149107"/>
                <a:ext cx="4502864" cy="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F7CF6A-34E3-814D-F21F-01C0855CAF54}"/>
                  </a:ext>
                </a:extLst>
              </p:cNvPr>
              <p:cNvCxnSpPr/>
              <p:nvPr/>
            </p:nvCxnSpPr>
            <p:spPr>
              <a:xfrm>
                <a:off x="4961468" y="3356695"/>
                <a:ext cx="0" cy="792925"/>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67C2AF8-787E-2D89-907E-524D98B7C01E}"/>
                  </a:ext>
                </a:extLst>
              </p:cNvPr>
              <p:cNvCxnSpPr>
                <a:cxnSpLocks/>
              </p:cNvCxnSpPr>
              <p:nvPr/>
            </p:nvCxnSpPr>
            <p:spPr>
              <a:xfrm>
                <a:off x="458604" y="4149107"/>
                <a:ext cx="0" cy="71076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1D6D0B7-7AA2-700E-20BC-9715A561F51F}"/>
                  </a:ext>
                </a:extLst>
              </p:cNvPr>
              <p:cNvCxnSpPr>
                <a:cxnSpLocks/>
              </p:cNvCxnSpPr>
              <p:nvPr/>
            </p:nvCxnSpPr>
            <p:spPr>
              <a:xfrm>
                <a:off x="458604" y="4859867"/>
                <a:ext cx="5229270" cy="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CB19357-6C56-1F6C-8BAA-84CAA30A21B4}"/>
                  </a:ext>
                </a:extLst>
              </p:cNvPr>
              <p:cNvCxnSpPr/>
              <p:nvPr/>
            </p:nvCxnSpPr>
            <p:spPr>
              <a:xfrm>
                <a:off x="5687874" y="3364091"/>
                <a:ext cx="0" cy="1495776"/>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93" name="TextBox 92">
            <a:extLst>
              <a:ext uri="{FF2B5EF4-FFF2-40B4-BE49-F238E27FC236}">
                <a16:creationId xmlns:a16="http://schemas.microsoft.com/office/drawing/2014/main" id="{467FCCA3-DAE4-99D5-17D4-850F468EEEB6}"/>
              </a:ext>
            </a:extLst>
          </p:cNvPr>
          <p:cNvSpPr txBox="1"/>
          <p:nvPr/>
        </p:nvSpPr>
        <p:spPr>
          <a:xfrm>
            <a:off x="6080792" y="3703729"/>
            <a:ext cx="1684658" cy="400110"/>
          </a:xfrm>
          <a:prstGeom prst="rect">
            <a:avLst/>
          </a:prstGeom>
          <a:noFill/>
          <a:ln w="25400">
            <a:solidFill>
              <a:schemeClr val="accent6">
                <a:lumMod val="50000"/>
              </a:schemeClr>
            </a:solidFill>
            <a:prstDash val="dash"/>
          </a:ln>
        </p:spPr>
        <p:txBody>
          <a:bodyPr wrap="square" rtlCol="0">
            <a:spAutoFit/>
          </a:bodyPr>
          <a:lstStyle/>
          <a:p>
            <a:r>
              <a:rPr lang="en-US" sz="2000" i="1" dirty="0">
                <a:solidFill>
                  <a:schemeClr val="accent6">
                    <a:lumMod val="50000"/>
                  </a:schemeClr>
                </a:solidFill>
                <a:latin typeface="Cambria" panose="02040503050406030204" pitchFamily="18" charset="0"/>
              </a:rPr>
              <a:t>Reserved Path</a:t>
            </a:r>
          </a:p>
        </p:txBody>
      </p:sp>
      <p:cxnSp>
        <p:nvCxnSpPr>
          <p:cNvPr id="94" name="Curved Connector 93">
            <a:extLst>
              <a:ext uri="{FF2B5EF4-FFF2-40B4-BE49-F238E27FC236}">
                <a16:creationId xmlns:a16="http://schemas.microsoft.com/office/drawing/2014/main" id="{684D10BF-83E3-E9AD-6307-5087035E140E}"/>
              </a:ext>
            </a:extLst>
          </p:cNvPr>
          <p:cNvCxnSpPr>
            <a:cxnSpLocks/>
            <a:endCxn id="93" idx="1"/>
          </p:cNvCxnSpPr>
          <p:nvPr/>
        </p:nvCxnSpPr>
        <p:spPr>
          <a:xfrm>
            <a:off x="5687874" y="3885931"/>
            <a:ext cx="392918" cy="17853"/>
          </a:xfrm>
          <a:prstGeom prst="curvedConnector3">
            <a:avLst>
              <a:gd name="adj1" fmla="val 50000"/>
            </a:avLst>
          </a:prstGeom>
          <a:ln w="381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4"/>
                                        </p:tgtEl>
                                        <p:attrNameLst>
                                          <p:attrName>style.visibility</p:attrName>
                                        </p:attrNameLst>
                                      </p:cBhvr>
                                      <p:to>
                                        <p:strVal val="visible"/>
                                      </p:to>
                                    </p:set>
                                  </p:childTnLst>
                                </p:cTn>
                              </p:par>
                              <p:par>
                                <p:cTn id="9" presetID="1" presetClass="emph" presetSubtype="2" fill="hold" nodeType="withEffect">
                                  <p:stCondLst>
                                    <p:cond delay="0"/>
                                  </p:stCondLst>
                                  <p:childTnLst>
                                    <p:animClr clrSpc="rgb" dir="cw">
                                      <p:cBhvr>
                                        <p:cTn id="10" dur="500" fill="hold"/>
                                        <p:tgtEl>
                                          <p:spTgt spid="55"/>
                                        </p:tgtEl>
                                        <p:attrNameLst>
                                          <p:attrName>fillcolor</p:attrName>
                                        </p:attrNameLst>
                                      </p:cBhvr>
                                      <p:to>
                                        <a:srgbClr val="FFD400"/>
                                      </p:to>
                                    </p:animClr>
                                    <p:set>
                                      <p:cBhvr>
                                        <p:cTn id="11" dur="500" fill="hold"/>
                                        <p:tgtEl>
                                          <p:spTgt spid="55"/>
                                        </p:tgtEl>
                                        <p:attrNameLst>
                                          <p:attrName>fill.type</p:attrName>
                                        </p:attrNameLst>
                                      </p:cBhvr>
                                      <p:to>
                                        <p:strVal val="solid"/>
                                      </p:to>
                                    </p:set>
                                    <p:set>
                                      <p:cBhvr>
                                        <p:cTn id="12" dur="500" fill="hold"/>
                                        <p:tgtEl>
                                          <p:spTgt spid="55"/>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1"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4.72222E-6 -0.0051 L 0.1231 -0.00417 " pathEditMode="relative" rAng="0" ptsTypes="AA">
                                      <p:cBhvr>
                                        <p:cTn id="26" dur="500" fill="hold"/>
                                        <p:tgtEl>
                                          <p:spTgt spid="44"/>
                                        </p:tgtEl>
                                        <p:attrNameLst>
                                          <p:attrName>ppt_x</p:attrName>
                                          <p:attrName>ppt_y</p:attrName>
                                        </p:attrNameLst>
                                      </p:cBhvr>
                                      <p:rCtr x="6146" y="46"/>
                                    </p:animMotion>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1" nodeType="clickEffect">
                                  <p:stCondLst>
                                    <p:cond delay="0"/>
                                  </p:stCondLst>
                                  <p:childTnLst>
                                    <p:animMotion origin="layout" path="M 0.1231 -0.00417 L 0.22101 -0.00301 " pathEditMode="relative" rAng="0" ptsTypes="AA">
                                      <p:cBhvr>
                                        <p:cTn id="33" dur="500" fill="hold"/>
                                        <p:tgtEl>
                                          <p:spTgt spid="44"/>
                                        </p:tgtEl>
                                        <p:attrNameLst>
                                          <p:attrName>ppt_x</p:attrName>
                                          <p:attrName>ppt_y</p:attrName>
                                        </p:attrNameLst>
                                      </p:cBhvr>
                                      <p:rCtr x="4896" y="46"/>
                                    </p:animMotion>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2" nodeType="clickEffect">
                                  <p:stCondLst>
                                    <p:cond delay="0"/>
                                  </p:stCondLst>
                                  <p:childTnLst>
                                    <p:animMotion origin="layout" path="M 0.22101 -0.00301 L 0.31164 -0.00301 " pathEditMode="relative" rAng="0" ptsTypes="AA">
                                      <p:cBhvr>
                                        <p:cTn id="40" dur="500" fill="hold"/>
                                        <p:tgtEl>
                                          <p:spTgt spid="44"/>
                                        </p:tgtEl>
                                        <p:attrNameLst>
                                          <p:attrName>ppt_x</p:attrName>
                                          <p:attrName>ppt_y</p:attrName>
                                        </p:attrNameLst>
                                      </p:cBhvr>
                                      <p:rCtr x="4531" y="0"/>
                                    </p:animMotion>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3" nodeType="clickEffect">
                                  <p:stCondLst>
                                    <p:cond delay="0"/>
                                  </p:stCondLst>
                                  <p:childTnLst>
                                    <p:animMotion origin="layout" path="M 0.31164 -0.00301 L 0.40504 -0.00301 " pathEditMode="relative" rAng="0" ptsTypes="AA">
                                      <p:cBhvr>
                                        <p:cTn id="47" dur="500" fill="hold"/>
                                        <p:tgtEl>
                                          <p:spTgt spid="44"/>
                                        </p:tgtEl>
                                        <p:attrNameLst>
                                          <p:attrName>ppt_x</p:attrName>
                                          <p:attrName>ppt_y</p:attrName>
                                        </p:attrNameLst>
                                      </p:cBhvr>
                                      <p:rCtr x="4670" y="0"/>
                                    </p:animMotion>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4" nodeType="clickEffect">
                                  <p:stCondLst>
                                    <p:cond delay="0"/>
                                  </p:stCondLst>
                                  <p:childTnLst>
                                    <p:animMotion origin="layout" path="M 0.40504 -0.00301 L 0.49271 -0.0007 " pathEditMode="relative" rAng="0" ptsTypes="AA">
                                      <p:cBhvr>
                                        <p:cTn id="54" dur="500" fill="hold"/>
                                        <p:tgtEl>
                                          <p:spTgt spid="44"/>
                                        </p:tgtEl>
                                        <p:attrNameLst>
                                          <p:attrName>ppt_x</p:attrName>
                                          <p:attrName>ppt_y</p:attrName>
                                        </p:attrNameLst>
                                      </p:cBhvr>
                                      <p:rCtr x="4375" y="116"/>
                                    </p:animMotion>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grpId="5" nodeType="clickEffect">
                                  <p:stCondLst>
                                    <p:cond delay="0"/>
                                  </p:stCondLst>
                                  <p:childTnLst>
                                    <p:animMotion origin="layout" path="M 0.49271 -0.0007 L 0.49271 -0.11065 " pathEditMode="relative" rAng="0" ptsTypes="AA">
                                      <p:cBhvr>
                                        <p:cTn id="61" dur="500" fill="hold"/>
                                        <p:tgtEl>
                                          <p:spTgt spid="44"/>
                                        </p:tgtEl>
                                        <p:attrNameLst>
                                          <p:attrName>ppt_x</p:attrName>
                                          <p:attrName>ppt_y</p:attrName>
                                        </p:attrNameLst>
                                      </p:cBhvr>
                                      <p:rCtr x="0" y="-5509"/>
                                    </p:animMotion>
                                  </p:childTnLst>
                                </p:cTn>
                              </p:par>
                            </p:childTnLst>
                          </p:cTn>
                        </p:par>
                        <p:par>
                          <p:cTn id="62" fill="hold">
                            <p:stCondLst>
                              <p:cond delay="500"/>
                            </p:stCondLst>
                            <p:childTnLst>
                              <p:par>
                                <p:cTn id="63" presetID="1" presetClass="entr" presetSubtype="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6" nodeType="clickEffect">
                                  <p:stCondLst>
                                    <p:cond delay="0"/>
                                  </p:stCondLst>
                                  <p:childTnLst>
                                    <p:animMotion origin="layout" path="M 0.49271 -0.11065 L 0.49271 -0.0007 " pathEditMode="relative" rAng="0" ptsTypes="AA">
                                      <p:cBhvr>
                                        <p:cTn id="68" dur="500" fill="hold"/>
                                        <p:tgtEl>
                                          <p:spTgt spid="44"/>
                                        </p:tgtEl>
                                        <p:attrNameLst>
                                          <p:attrName>ppt_x</p:attrName>
                                          <p:attrName>ppt_y</p:attrName>
                                        </p:attrNameLst>
                                      </p:cBhvr>
                                      <p:rCtr x="0" y="5486"/>
                                    </p:animMotion>
                                  </p:childTnLst>
                                </p:cTn>
                              </p:par>
                            </p:childTnLst>
                          </p:cTn>
                        </p:par>
                        <p:par>
                          <p:cTn id="69" fill="hold">
                            <p:stCondLst>
                              <p:cond delay="500"/>
                            </p:stCondLst>
                            <p:childTnLst>
                              <p:par>
                                <p:cTn id="70" presetID="0" presetClass="path" presetSubtype="0" accel="50000" decel="50000" fill="hold" grpId="7" nodeType="afterEffect">
                                  <p:stCondLst>
                                    <p:cond delay="0"/>
                                  </p:stCondLst>
                                  <p:childTnLst>
                                    <p:animMotion origin="layout" path="M 0.40209 -0.00371 L 0.30869 -0.00371 " pathEditMode="relative" rAng="0" ptsTypes="AA">
                                      <p:cBhvr>
                                        <p:cTn id="71" dur="500" fill="hold"/>
                                        <p:tgtEl>
                                          <p:spTgt spid="44"/>
                                        </p:tgtEl>
                                        <p:attrNameLst>
                                          <p:attrName>ppt_x</p:attrName>
                                          <p:attrName>ppt_y</p:attrName>
                                        </p:attrNameLst>
                                      </p:cBhvr>
                                      <p:rCtr x="-4670" y="0"/>
                                    </p:animMotion>
                                  </p:childTnLst>
                                </p:cTn>
                              </p:par>
                            </p:childTnLst>
                          </p:cTn>
                        </p:par>
                        <p:par>
                          <p:cTn id="72" fill="hold">
                            <p:stCondLst>
                              <p:cond delay="1000"/>
                            </p:stCondLst>
                            <p:childTnLst>
                              <p:par>
                                <p:cTn id="73" presetID="0" presetClass="path" presetSubtype="0" accel="50000" decel="50000" fill="hold" grpId="8" nodeType="afterEffect">
                                  <p:stCondLst>
                                    <p:cond delay="0"/>
                                  </p:stCondLst>
                                  <p:childTnLst>
                                    <p:animMotion origin="layout" path="M 0.21737 -0.00371 L 0.1257 -0.00371 " pathEditMode="relative" rAng="0" ptsTypes="AA">
                                      <p:cBhvr>
                                        <p:cTn id="74" dur="500" fill="hold"/>
                                        <p:tgtEl>
                                          <p:spTgt spid="44"/>
                                        </p:tgtEl>
                                        <p:attrNameLst>
                                          <p:attrName>ppt_x</p:attrName>
                                          <p:attrName>ppt_y</p:attrName>
                                        </p:attrNameLst>
                                      </p:cBhvr>
                                      <p:rCtr x="-4583" y="0"/>
                                    </p:animMotion>
                                  </p:childTnLst>
                                </p:cTn>
                              </p:par>
                            </p:childTnLst>
                          </p:cTn>
                        </p:par>
                        <p:par>
                          <p:cTn id="75" fill="hold">
                            <p:stCondLst>
                              <p:cond delay="1500"/>
                            </p:stCondLst>
                            <p:childTnLst>
                              <p:par>
                                <p:cTn id="76" presetID="0" presetClass="path" presetSubtype="0" accel="50000" decel="50000" fill="hold" grpId="9" nodeType="afterEffect">
                                  <p:stCondLst>
                                    <p:cond delay="0"/>
                                  </p:stCondLst>
                                  <p:childTnLst>
                                    <p:animMotion origin="layout" path="M 0.1231 -0.00417 L -4.72222E-6 4.81481E-6 " pathEditMode="relative" rAng="0" ptsTypes="AA">
                                      <p:cBhvr>
                                        <p:cTn id="77" dur="500" fill="hold"/>
                                        <p:tgtEl>
                                          <p:spTgt spid="44"/>
                                        </p:tgtEl>
                                        <p:attrNameLst>
                                          <p:attrName>ppt_x</p:attrName>
                                          <p:attrName>ppt_y</p:attrName>
                                        </p:attrNameLst>
                                      </p:cBhvr>
                                      <p:rCtr x="-6163" y="208"/>
                                    </p:animMotion>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9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0" nodeType="clickEffect">
                                  <p:stCondLst>
                                    <p:cond delay="0"/>
                                  </p:stCondLst>
                                  <p:childTnLst>
                                    <p:set>
                                      <p:cBhvr>
                                        <p:cTn id="89"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p:bldP spid="254" grpId="1" animBg="1"/>
      <p:bldP spid="44" grpId="0" animBg="1"/>
      <p:bldP spid="44" grpId="1" animBg="1"/>
      <p:bldP spid="44" grpId="2" animBg="1"/>
      <p:bldP spid="44" grpId="3" animBg="1"/>
      <p:bldP spid="44" grpId="4" animBg="1"/>
      <p:bldP spid="44" grpId="5" animBg="1"/>
      <p:bldP spid="44" grpId="6" animBg="1"/>
      <p:bldP spid="44" grpId="7" animBg="1"/>
      <p:bldP spid="44" grpId="8" animBg="1"/>
      <p:bldP spid="44" grpId="9" animBg="1"/>
      <p:bldP spid="44" grpId="10" animBg="1"/>
      <p:bldP spid="44" grpId="11" animBg="1"/>
      <p:bldP spid="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51BB-8917-73C9-6917-6BCD3E12A185}"/>
              </a:ext>
            </a:extLst>
          </p:cNvPr>
          <p:cNvSpPr>
            <a:spLocks noGrp="1"/>
          </p:cNvSpPr>
          <p:nvPr>
            <p:ph type="title"/>
          </p:nvPr>
        </p:nvSpPr>
        <p:spPr/>
        <p:txBody>
          <a:bodyPr/>
          <a:lstStyle/>
          <a:p>
            <a:r>
              <a:rPr lang="en-US" dirty="0"/>
              <a:t>Venice: Path Reservation</a:t>
            </a:r>
          </a:p>
        </p:txBody>
      </p:sp>
      <p:sp>
        <p:nvSpPr>
          <p:cNvPr id="3" name="Content Placeholder 2">
            <a:extLst>
              <a:ext uri="{FF2B5EF4-FFF2-40B4-BE49-F238E27FC236}">
                <a16:creationId xmlns:a16="http://schemas.microsoft.com/office/drawing/2014/main" id="{51698E22-8F9E-79F1-FCCB-F9CA466F2A7D}"/>
              </a:ext>
            </a:extLst>
          </p:cNvPr>
          <p:cNvSpPr>
            <a:spLocks noGrp="1"/>
          </p:cNvSpPr>
          <p:nvPr>
            <p:ph idx="1"/>
          </p:nvPr>
        </p:nvSpPr>
        <p:spPr/>
        <p:txBody>
          <a:bodyPr/>
          <a:lstStyle/>
          <a:p>
            <a:r>
              <a:rPr lang="en-US" b="0" dirty="0"/>
              <a:t>Venice uses a small </a:t>
            </a:r>
            <a:r>
              <a:rPr lang="en-US" b="0" i="1" dirty="0">
                <a:solidFill>
                  <a:srgbClr val="C00000"/>
                </a:solidFill>
              </a:rPr>
              <a:t>scout packet </a:t>
            </a:r>
            <a:r>
              <a:rPr lang="en-US" b="0" dirty="0"/>
              <a:t>to reserve a </a:t>
            </a:r>
            <a:br>
              <a:rPr lang="en-US" b="0" dirty="0"/>
            </a:br>
            <a:r>
              <a:rPr lang="en-US" b="0" dirty="0"/>
              <a:t>conflict-free path for each I/O request</a:t>
            </a:r>
          </a:p>
          <a:p>
            <a:pPr marL="0" indent="0">
              <a:buNone/>
            </a:pPr>
            <a:endParaRPr lang="en-US" dirty="0"/>
          </a:p>
        </p:txBody>
      </p:sp>
      <p:grpSp>
        <p:nvGrpSpPr>
          <p:cNvPr id="4" name="Group 3">
            <a:extLst>
              <a:ext uri="{FF2B5EF4-FFF2-40B4-BE49-F238E27FC236}">
                <a16:creationId xmlns:a16="http://schemas.microsoft.com/office/drawing/2014/main" id="{ED184776-F523-9ED5-4CB9-59232DD3A929}"/>
              </a:ext>
            </a:extLst>
          </p:cNvPr>
          <p:cNvGrpSpPr/>
          <p:nvPr/>
        </p:nvGrpSpPr>
        <p:grpSpPr>
          <a:xfrm>
            <a:off x="1143490" y="2989811"/>
            <a:ext cx="4206022" cy="2495440"/>
            <a:chOff x="768000" y="975374"/>
            <a:chExt cx="4284429" cy="2579977"/>
          </a:xfrm>
        </p:grpSpPr>
        <p:cxnSp>
          <p:nvCxnSpPr>
            <p:cNvPr id="5" name="Straight Connector 4">
              <a:extLst>
                <a:ext uri="{FF2B5EF4-FFF2-40B4-BE49-F238E27FC236}">
                  <a16:creationId xmlns:a16="http://schemas.microsoft.com/office/drawing/2014/main" id="{EB5965EB-35A7-A78E-DD62-763679C2BC82}"/>
                </a:ext>
              </a:extLst>
            </p:cNvPr>
            <p:cNvCxnSpPr/>
            <p:nvPr/>
          </p:nvCxnSpPr>
          <p:spPr>
            <a:xfrm rot="16200000">
              <a:off x="1228149"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1C487D-2D25-36CE-BC35-7E8CD27379A6}"/>
                </a:ext>
              </a:extLst>
            </p:cNvPr>
            <p:cNvCxnSpPr/>
            <p:nvPr/>
          </p:nvCxnSpPr>
          <p:spPr>
            <a:xfrm rot="16200000">
              <a:off x="2078355" y="2295351"/>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A77698-A85C-9784-9031-27E07BCB2D9B}"/>
                </a:ext>
              </a:extLst>
            </p:cNvPr>
            <p:cNvCxnSpPr/>
            <p:nvPr/>
          </p:nvCxnSpPr>
          <p:spPr>
            <a:xfrm rot="16200000">
              <a:off x="373651"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5C79BF-EF0B-00F2-B7A7-F5E67FB028EA}"/>
                </a:ext>
              </a:extLst>
            </p:cNvPr>
            <p:cNvCxnSpPr/>
            <p:nvPr/>
          </p:nvCxnSpPr>
          <p:spPr>
            <a:xfrm>
              <a:off x="768000" y="3291768"/>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3E8E6A-1405-2E09-E054-FF506FB27A43}"/>
                </a:ext>
              </a:extLst>
            </p:cNvPr>
            <p:cNvCxnSpPr>
              <a:cxnSpLocks/>
            </p:cNvCxnSpPr>
            <p:nvPr/>
          </p:nvCxnSpPr>
          <p:spPr>
            <a:xfrm>
              <a:off x="784194" y="975374"/>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7F24839-FA01-301D-E1D0-C2377C090C3F}"/>
                </a:ext>
              </a:extLst>
            </p:cNvPr>
            <p:cNvCxnSpPr/>
            <p:nvPr/>
          </p:nvCxnSpPr>
          <p:spPr>
            <a:xfrm rot="16200000">
              <a:off x="3792429" y="2282487"/>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ADD2A2F-6660-9344-0FE0-FE74F9801110}"/>
              </a:ext>
            </a:extLst>
          </p:cNvPr>
          <p:cNvCxnSpPr/>
          <p:nvPr/>
        </p:nvCxnSpPr>
        <p:spPr>
          <a:xfrm>
            <a:off x="1143493" y="3749051"/>
            <a:ext cx="395821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7497A3-BAE2-9113-19BF-4C85D6AC76C2}"/>
              </a:ext>
            </a:extLst>
          </p:cNvPr>
          <p:cNvCxnSpPr/>
          <p:nvPr/>
        </p:nvCxnSpPr>
        <p:spPr>
          <a:xfrm>
            <a:off x="1143490" y="4468105"/>
            <a:ext cx="3958212"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C243EF-DAD6-4D4D-2458-D900A8F24ADA}"/>
              </a:ext>
            </a:extLst>
          </p:cNvPr>
          <p:cNvCxnSpPr/>
          <p:nvPr/>
        </p:nvCxnSpPr>
        <p:spPr>
          <a:xfrm rot="16200000">
            <a:off x="3302533" y="4259868"/>
            <a:ext cx="2437428"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212A4103-64B8-D011-2DE0-634FDB4066E2}"/>
              </a:ext>
            </a:extLst>
          </p:cNvPr>
          <p:cNvSpPr/>
          <p:nvPr/>
        </p:nvSpPr>
        <p:spPr>
          <a:xfrm>
            <a:off x="545042" y="2702825"/>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58175BE2-6814-AC11-A87F-FA4F83240D2C}"/>
              </a:ext>
            </a:extLst>
          </p:cNvPr>
          <p:cNvSpPr/>
          <p:nvPr/>
        </p:nvSpPr>
        <p:spPr>
          <a:xfrm>
            <a:off x="545042" y="3449139"/>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BB9EC71E-9C29-DAFF-3A80-3D025833FCBD}"/>
              </a:ext>
            </a:extLst>
          </p:cNvPr>
          <p:cNvSpPr/>
          <p:nvPr/>
        </p:nvSpPr>
        <p:spPr>
          <a:xfrm>
            <a:off x="545042" y="4195454"/>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229081E4-2AA8-C217-5F33-84A4FD76A8F7}"/>
              </a:ext>
            </a:extLst>
          </p:cNvPr>
          <p:cNvSpPr/>
          <p:nvPr/>
        </p:nvSpPr>
        <p:spPr>
          <a:xfrm>
            <a:off x="545042" y="4941768"/>
            <a:ext cx="598444" cy="589626"/>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7E9DDDAC-9CF3-A315-051C-1159C9D34DCC}"/>
              </a:ext>
            </a:extLst>
          </p:cNvPr>
          <p:cNvSpPr/>
          <p:nvPr/>
        </p:nvSpPr>
        <p:spPr>
          <a:xfrm>
            <a:off x="1736044"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0</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A620FB7-4B42-D606-D170-B883E4A5B0F8}"/>
              </a:ext>
            </a:extLst>
          </p:cNvPr>
          <p:cNvSpPr/>
          <p:nvPr/>
        </p:nvSpPr>
        <p:spPr>
          <a:xfrm>
            <a:off x="1736043"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5</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C9E4C8C-A97A-CE75-1FD0-30082F2E63C6}"/>
              </a:ext>
            </a:extLst>
          </p:cNvPr>
          <p:cNvSpPr/>
          <p:nvPr/>
        </p:nvSpPr>
        <p:spPr>
          <a:xfrm>
            <a:off x="1736042"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331E405-B60D-066C-38B5-8061CD10B0E4}"/>
              </a:ext>
            </a:extLst>
          </p:cNvPr>
          <p:cNvSpPr/>
          <p:nvPr/>
        </p:nvSpPr>
        <p:spPr>
          <a:xfrm>
            <a:off x="1736042"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2E3C9D6B-1D03-FB60-1E2D-500D627E5505}"/>
              </a:ext>
            </a:extLst>
          </p:cNvPr>
          <p:cNvSpPr/>
          <p:nvPr/>
        </p:nvSpPr>
        <p:spPr>
          <a:xfrm>
            <a:off x="2574906"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CD81F75-F5CF-EAB8-9B73-D0613C11E55A}"/>
              </a:ext>
            </a:extLst>
          </p:cNvPr>
          <p:cNvSpPr/>
          <p:nvPr/>
        </p:nvSpPr>
        <p:spPr>
          <a:xfrm>
            <a:off x="2574905"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6</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711E721-ADC9-55DA-03D0-8CE31D36985A}"/>
              </a:ext>
            </a:extLst>
          </p:cNvPr>
          <p:cNvSpPr/>
          <p:nvPr/>
        </p:nvSpPr>
        <p:spPr>
          <a:xfrm>
            <a:off x="2574904"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A79AED9-3E56-DDAB-CBBB-E4A7B1FF8E68}"/>
              </a:ext>
            </a:extLst>
          </p:cNvPr>
          <p:cNvSpPr/>
          <p:nvPr/>
        </p:nvSpPr>
        <p:spPr>
          <a:xfrm>
            <a:off x="2574904"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C29C122E-92C2-0363-4F54-2E24ECB557DC}"/>
              </a:ext>
            </a:extLst>
          </p:cNvPr>
          <p:cNvSpPr/>
          <p:nvPr/>
        </p:nvSpPr>
        <p:spPr>
          <a:xfrm>
            <a:off x="3413768"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2</a:t>
            </a:r>
            <a:endParaRPr lang="en-US" sz="16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200C331-8C44-FA9F-1710-35A4D336B84A}"/>
              </a:ext>
            </a:extLst>
          </p:cNvPr>
          <p:cNvSpPr/>
          <p:nvPr/>
        </p:nvSpPr>
        <p:spPr>
          <a:xfrm>
            <a:off x="3413767"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7</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E91A8C96-4DF6-287A-D6CE-B8B78DDAFC4D}"/>
              </a:ext>
            </a:extLst>
          </p:cNvPr>
          <p:cNvSpPr/>
          <p:nvPr/>
        </p:nvSpPr>
        <p:spPr>
          <a:xfrm>
            <a:off x="3413767"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99C8F0A-6E9C-DCDB-0E51-91F3C022F729}"/>
              </a:ext>
            </a:extLst>
          </p:cNvPr>
          <p:cNvSpPr/>
          <p:nvPr/>
        </p:nvSpPr>
        <p:spPr>
          <a:xfrm>
            <a:off x="3413767"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91AA2906-EAF9-D418-75EB-811D231E635F}"/>
              </a:ext>
            </a:extLst>
          </p:cNvPr>
          <p:cNvSpPr/>
          <p:nvPr/>
        </p:nvSpPr>
        <p:spPr>
          <a:xfrm>
            <a:off x="4252628" y="275563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3</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5EF34E3-E3DB-2955-4339-AFC6268CBC83}"/>
              </a:ext>
            </a:extLst>
          </p:cNvPr>
          <p:cNvSpPr/>
          <p:nvPr/>
        </p:nvSpPr>
        <p:spPr>
          <a:xfrm>
            <a:off x="4252627" y="3501950"/>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rPr>
              <a:t>8</a:t>
            </a:r>
            <a:endParaRPr lang="en-US" sz="1200" b="1" dirty="0">
              <a:solidFill>
                <a:schemeClr val="accent6">
                  <a:lumMod val="50000"/>
                </a:schemeClr>
              </a:solidFill>
              <a:effectLst>
                <a:glow>
                  <a:schemeClr val="bg1">
                    <a:alpha val="99183"/>
                  </a:schemeClr>
                </a:glow>
              </a:effectLst>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413C307E-EA08-F7E7-BCD3-EB74972B9100}"/>
              </a:ext>
            </a:extLst>
          </p:cNvPr>
          <p:cNvSpPr/>
          <p:nvPr/>
        </p:nvSpPr>
        <p:spPr>
          <a:xfrm>
            <a:off x="4252626" y="4248265"/>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9FE824BC-BA37-A8B1-A9E3-0D84B0A53B4F}"/>
              </a:ext>
            </a:extLst>
          </p:cNvPr>
          <p:cNvSpPr/>
          <p:nvPr/>
        </p:nvSpPr>
        <p:spPr>
          <a:xfrm>
            <a:off x="4252626" y="4994579"/>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4904BFAB-3D4E-D1EC-98E5-12B06F8E62DC}"/>
              </a:ext>
            </a:extLst>
          </p:cNvPr>
          <p:cNvSpPr/>
          <p:nvPr/>
        </p:nvSpPr>
        <p:spPr>
          <a:xfrm>
            <a:off x="535251" y="2793435"/>
            <a:ext cx="596530"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0</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5" name="Rectangle 34">
            <a:extLst>
              <a:ext uri="{FF2B5EF4-FFF2-40B4-BE49-F238E27FC236}">
                <a16:creationId xmlns:a16="http://schemas.microsoft.com/office/drawing/2014/main" id="{381F58DC-8520-956C-3D9D-0ED2540730D3}"/>
              </a:ext>
            </a:extLst>
          </p:cNvPr>
          <p:cNvSpPr/>
          <p:nvPr/>
        </p:nvSpPr>
        <p:spPr>
          <a:xfrm>
            <a:off x="534695" y="3534452"/>
            <a:ext cx="597085"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1</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3238F50F-7A90-FE81-AD5A-91E51E2048DD}"/>
              </a:ext>
            </a:extLst>
          </p:cNvPr>
          <p:cNvSpPr/>
          <p:nvPr/>
        </p:nvSpPr>
        <p:spPr>
          <a:xfrm>
            <a:off x="528662" y="4284064"/>
            <a:ext cx="593142"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2</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id="{A571C625-9056-C0D7-1F04-907008993701}"/>
              </a:ext>
            </a:extLst>
          </p:cNvPr>
          <p:cNvSpPr/>
          <p:nvPr/>
        </p:nvSpPr>
        <p:spPr>
          <a:xfrm>
            <a:off x="527789" y="5025081"/>
            <a:ext cx="610668" cy="338554"/>
          </a:xfrm>
          <a:prstGeom prst="rect">
            <a:avLst/>
          </a:prstGeom>
        </p:spPr>
        <p:txBody>
          <a:bodyPr wrap="square">
            <a:spAutoFit/>
          </a:bodyPr>
          <a:lstStyle/>
          <a:p>
            <a:pPr algn="ctr"/>
            <a:r>
              <a:rPr lang="en-US" altLang="zh-CN" sz="1600" b="1" dirty="0">
                <a:solidFill>
                  <a:schemeClr val="accent2">
                    <a:lumMod val="50000"/>
                  </a:schemeClr>
                </a:solidFill>
                <a:latin typeface="Times New Roman" panose="02020603050405020304" pitchFamily="18" charset="0"/>
                <a:cs typeface="Times New Roman" panose="02020603050405020304" pitchFamily="18" charset="0"/>
              </a:rPr>
              <a:t>F</a:t>
            </a:r>
            <a:r>
              <a:rPr lang="en-US" sz="16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1600" b="1" baseline="-25000" dirty="0">
                <a:solidFill>
                  <a:schemeClr val="accent2">
                    <a:lumMod val="50000"/>
                  </a:schemeClr>
                </a:solidFill>
                <a:latin typeface="Times New Roman" panose="02020603050405020304" pitchFamily="18" charset="0"/>
                <a:cs typeface="Times New Roman" panose="02020603050405020304" pitchFamily="18" charset="0"/>
              </a:rPr>
              <a:t>3</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54" name="Rectangle 53">
            <a:extLst>
              <a:ext uri="{FF2B5EF4-FFF2-40B4-BE49-F238E27FC236}">
                <a16:creationId xmlns:a16="http://schemas.microsoft.com/office/drawing/2014/main" id="{836FE0D2-5A66-7B58-780F-F80CC6238304}"/>
              </a:ext>
            </a:extLst>
          </p:cNvPr>
          <p:cNvSpPr/>
          <p:nvPr/>
        </p:nvSpPr>
        <p:spPr>
          <a:xfrm>
            <a:off x="5091839" y="2749863"/>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4</a:t>
            </a:r>
            <a:endParaRPr lang="en-US" sz="16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637B8074-3ADE-416A-3D99-BAB1EB6DCE4E}"/>
              </a:ext>
            </a:extLst>
          </p:cNvPr>
          <p:cNvSpPr/>
          <p:nvPr/>
        </p:nvSpPr>
        <p:spPr>
          <a:xfrm>
            <a:off x="5091838" y="3496177"/>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9</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C7073846-9958-C04C-C322-2C13EA3D3B0D}"/>
              </a:ext>
            </a:extLst>
          </p:cNvPr>
          <p:cNvSpPr/>
          <p:nvPr/>
        </p:nvSpPr>
        <p:spPr>
          <a:xfrm>
            <a:off x="5091837" y="4242491"/>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D8A7F8AA-5E81-8204-C3F1-3AE106130ECF}"/>
              </a:ext>
            </a:extLst>
          </p:cNvPr>
          <p:cNvSpPr/>
          <p:nvPr/>
        </p:nvSpPr>
        <p:spPr>
          <a:xfrm>
            <a:off x="5091837" y="4988806"/>
            <a:ext cx="492622" cy="484003"/>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id="{8D67BDD8-72F1-866A-70D9-F73BBB469454}"/>
              </a:ext>
            </a:extLst>
          </p:cNvPr>
          <p:cNvGrpSpPr/>
          <p:nvPr/>
        </p:nvGrpSpPr>
        <p:grpSpPr>
          <a:xfrm>
            <a:off x="1679293" y="4281499"/>
            <a:ext cx="4013530" cy="1123005"/>
            <a:chOff x="1321557" y="2300333"/>
            <a:chExt cx="4088349" cy="1161049"/>
          </a:xfrm>
        </p:grpSpPr>
        <p:sp>
          <p:nvSpPr>
            <p:cNvPr id="59" name="TextBox 58">
              <a:extLst>
                <a:ext uri="{FF2B5EF4-FFF2-40B4-BE49-F238E27FC236}">
                  <a16:creationId xmlns:a16="http://schemas.microsoft.com/office/drawing/2014/main" id="{C8429C03-3664-5F05-D077-7EC3CB9A936C}"/>
                </a:ext>
              </a:extLst>
            </p:cNvPr>
            <p:cNvSpPr txBox="1"/>
            <p:nvPr/>
          </p:nvSpPr>
          <p:spPr>
            <a:xfrm>
              <a:off x="1321847" y="2316603"/>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10</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F56D2FE5-313B-9A5B-718D-B2F3E333E006}"/>
                </a:ext>
              </a:extLst>
            </p:cNvPr>
            <p:cNvSpPr txBox="1"/>
            <p:nvPr/>
          </p:nvSpPr>
          <p:spPr>
            <a:xfrm>
              <a:off x="2200737" y="2333754"/>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11</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F180F04A-21C1-EFC7-BAE6-992272EA002B}"/>
                </a:ext>
              </a:extLst>
            </p:cNvPr>
            <p:cNvSpPr txBox="1"/>
            <p:nvPr/>
          </p:nvSpPr>
          <p:spPr>
            <a:xfrm>
              <a:off x="3043110" y="231162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12</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37362A53-DD29-AA6D-6D3C-8186BCE6312F}"/>
                </a:ext>
              </a:extLst>
            </p:cNvPr>
            <p:cNvSpPr txBox="1"/>
            <p:nvPr/>
          </p:nvSpPr>
          <p:spPr>
            <a:xfrm>
              <a:off x="3905441" y="231441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13</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26FF1A2F-7AC9-E77D-F9DB-2FD65D2D5D9A}"/>
                </a:ext>
              </a:extLst>
            </p:cNvPr>
            <p:cNvSpPr txBox="1"/>
            <p:nvPr/>
          </p:nvSpPr>
          <p:spPr>
            <a:xfrm>
              <a:off x="4772856" y="2300333"/>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14</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A2216032-83EE-6E24-0383-613BB4E08963}"/>
                </a:ext>
              </a:extLst>
            </p:cNvPr>
            <p:cNvSpPr txBox="1"/>
            <p:nvPr/>
          </p:nvSpPr>
          <p:spPr>
            <a:xfrm>
              <a:off x="1321557" y="3083655"/>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15</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D2C6225-159A-2D3E-5CF3-7AD99F6A03DB}"/>
                </a:ext>
              </a:extLst>
            </p:cNvPr>
            <p:cNvSpPr txBox="1"/>
            <p:nvPr/>
          </p:nvSpPr>
          <p:spPr>
            <a:xfrm>
              <a:off x="2190676" y="3089266"/>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16</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86D06155-F730-95B0-0FD1-A743C5FA75A0}"/>
                </a:ext>
              </a:extLst>
            </p:cNvPr>
            <p:cNvSpPr txBox="1"/>
            <p:nvPr/>
          </p:nvSpPr>
          <p:spPr>
            <a:xfrm>
              <a:off x="3038074" y="3111359"/>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17</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747B411F-32B6-F3B4-2B27-4E8FDE5A9F47}"/>
                </a:ext>
              </a:extLst>
            </p:cNvPr>
            <p:cNvSpPr txBox="1"/>
            <p:nvPr/>
          </p:nvSpPr>
          <p:spPr>
            <a:xfrm>
              <a:off x="3903349" y="3111359"/>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18</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9E2C4BAC-385B-24D3-C890-3E4D320F68CA}"/>
                </a:ext>
              </a:extLst>
            </p:cNvPr>
            <p:cNvSpPr txBox="1"/>
            <p:nvPr/>
          </p:nvSpPr>
          <p:spPr>
            <a:xfrm>
              <a:off x="4767814" y="3101427"/>
              <a:ext cx="637050" cy="350023"/>
            </a:xfrm>
            <a:prstGeom prst="rect">
              <a:avLst/>
            </a:prstGeom>
            <a:noFill/>
          </p:spPr>
          <p:txBody>
            <a:bodyPr wrap="square" rtlCol="0">
              <a:spAutoFit/>
            </a:bodyPr>
            <a:lstStyle/>
            <a:p>
              <a:pPr algn="ctr"/>
              <a:r>
                <a:rPr lang="en-US" altLang="zh-CN" sz="16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1600" b="1" baseline="-25000" dirty="0">
                  <a:solidFill>
                    <a:schemeClr val="accent6">
                      <a:lumMod val="50000"/>
                    </a:schemeClr>
                  </a:solidFill>
                  <a:latin typeface="Times New Roman" panose="02020603050405020304" pitchFamily="18" charset="0"/>
                  <a:cs typeface="Times New Roman" panose="02020603050405020304" pitchFamily="18" charset="0"/>
                </a:rPr>
                <a:t>19</a:t>
              </a:r>
              <a:endParaRPr lang="en-US" sz="1200" dirty="0">
                <a:solidFill>
                  <a:schemeClr val="accent6">
                    <a:lumMod val="50000"/>
                  </a:schemeClr>
                </a:solidFill>
                <a:latin typeface="Times New Roman" panose="02020603050405020304" pitchFamily="18" charset="0"/>
                <a:cs typeface="Times New Roman" panose="02020603050405020304" pitchFamily="18" charset="0"/>
              </a:endParaRPr>
            </a:p>
          </p:txBody>
        </p:sp>
      </p:grpSp>
      <p:cxnSp>
        <p:nvCxnSpPr>
          <p:cNvPr id="243" name="Straight Arrow Connector 242">
            <a:extLst>
              <a:ext uri="{FF2B5EF4-FFF2-40B4-BE49-F238E27FC236}">
                <a16:creationId xmlns:a16="http://schemas.microsoft.com/office/drawing/2014/main" id="{CCB096F3-33C9-7CF5-EDD8-F00EC94AA764}"/>
              </a:ext>
            </a:extLst>
          </p:cNvPr>
          <p:cNvCxnSpPr>
            <a:cxnSpLocks/>
          </p:cNvCxnSpPr>
          <p:nvPr/>
        </p:nvCxnSpPr>
        <p:spPr>
          <a:xfrm>
            <a:off x="1182165" y="3749005"/>
            <a:ext cx="591705" cy="554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37E3F4E7-7241-9DDC-FF45-DE0EE8CD64BD}"/>
              </a:ext>
            </a:extLst>
          </p:cNvPr>
          <p:cNvCxnSpPr>
            <a:cxnSpLocks/>
          </p:cNvCxnSpPr>
          <p:nvPr/>
        </p:nvCxnSpPr>
        <p:spPr>
          <a:xfrm>
            <a:off x="2251401" y="3747337"/>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DC2E170B-922B-3C4C-CB85-F0AB884CB387}"/>
              </a:ext>
            </a:extLst>
          </p:cNvPr>
          <p:cNvCxnSpPr>
            <a:cxnSpLocks/>
          </p:cNvCxnSpPr>
          <p:nvPr/>
        </p:nvCxnSpPr>
        <p:spPr>
          <a:xfrm>
            <a:off x="3089666" y="3743429"/>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5" name="Rectangle 254">
            <a:extLst>
              <a:ext uri="{FF2B5EF4-FFF2-40B4-BE49-F238E27FC236}">
                <a16:creationId xmlns:a16="http://schemas.microsoft.com/office/drawing/2014/main" id="{6B6E2922-E9F0-15C2-8323-3244F375FB3A}"/>
              </a:ext>
            </a:extLst>
          </p:cNvPr>
          <p:cNvSpPr/>
          <p:nvPr/>
        </p:nvSpPr>
        <p:spPr>
          <a:xfrm>
            <a:off x="488044" y="3406254"/>
            <a:ext cx="4356314" cy="686588"/>
          </a:xfrm>
          <a:prstGeom prst="rect">
            <a:avLst/>
          </a:prstGeom>
          <a:noFill/>
          <a:ln w="254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08FC936F-A618-B524-81B3-EA76ACC62BA1}"/>
              </a:ext>
            </a:extLst>
          </p:cNvPr>
          <p:cNvSpPr txBox="1"/>
          <p:nvPr/>
        </p:nvSpPr>
        <p:spPr>
          <a:xfrm>
            <a:off x="1040606" y="2019121"/>
            <a:ext cx="1684658" cy="400110"/>
          </a:xfrm>
          <a:prstGeom prst="rect">
            <a:avLst/>
          </a:prstGeom>
          <a:noFill/>
          <a:ln w="25400">
            <a:solidFill>
              <a:srgbClr val="C00000"/>
            </a:solidFill>
            <a:prstDash val="dash"/>
          </a:ln>
        </p:spPr>
        <p:txBody>
          <a:bodyPr wrap="square" rtlCol="0">
            <a:spAutoFit/>
          </a:bodyPr>
          <a:lstStyle/>
          <a:p>
            <a:r>
              <a:rPr lang="en-US" sz="2000" i="1" dirty="0">
                <a:solidFill>
                  <a:srgbClr val="C00000"/>
                </a:solidFill>
                <a:latin typeface="Cambria" panose="02040503050406030204" pitchFamily="18" charset="0"/>
              </a:rPr>
              <a:t>Reserved Path</a:t>
            </a:r>
          </a:p>
        </p:txBody>
      </p:sp>
      <p:cxnSp>
        <p:nvCxnSpPr>
          <p:cNvPr id="42" name="Straight Arrow Connector 41">
            <a:extLst>
              <a:ext uri="{FF2B5EF4-FFF2-40B4-BE49-F238E27FC236}">
                <a16:creationId xmlns:a16="http://schemas.microsoft.com/office/drawing/2014/main" id="{7BBFD56D-767F-266E-4489-1CF2CEC33699}"/>
              </a:ext>
            </a:extLst>
          </p:cNvPr>
          <p:cNvCxnSpPr>
            <a:cxnSpLocks/>
          </p:cNvCxnSpPr>
          <p:nvPr/>
        </p:nvCxnSpPr>
        <p:spPr>
          <a:xfrm>
            <a:off x="3927943" y="3748043"/>
            <a:ext cx="333253" cy="582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BC1A8307-4DF6-94CF-1EEE-8E6B27691CF3}"/>
              </a:ext>
            </a:extLst>
          </p:cNvPr>
          <p:cNvCxnSpPr>
            <a:cxnSpLocks/>
          </p:cNvCxnSpPr>
          <p:nvPr/>
        </p:nvCxnSpPr>
        <p:spPr>
          <a:xfrm rot="5400000" flipH="1" flipV="1">
            <a:off x="956641" y="2798337"/>
            <a:ext cx="949275" cy="259108"/>
          </a:xfrm>
          <a:prstGeom prst="curvedConnector3">
            <a:avLst>
              <a:gd name="adj1" fmla="val 50000"/>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84C1C48-9D8B-1DBA-51C3-C60EB2A4E1FD}"/>
              </a:ext>
            </a:extLst>
          </p:cNvPr>
          <p:cNvSpPr txBox="1"/>
          <p:nvPr/>
        </p:nvSpPr>
        <p:spPr>
          <a:xfrm>
            <a:off x="8327547" y="6558363"/>
            <a:ext cx="800100" cy="307777"/>
          </a:xfrm>
          <a:prstGeom prst="rect">
            <a:avLst/>
          </a:prstGeom>
          <a:noFill/>
        </p:spPr>
        <p:txBody>
          <a:bodyPr wrap="square" rtlCol="0">
            <a:spAutoFit/>
          </a:bodyPr>
          <a:lstStyle/>
          <a:p>
            <a:pPr algn="r"/>
            <a:r>
              <a:rPr lang="en-US" sz="1400" dirty="0">
                <a:latin typeface="Cambria" panose="02040503050406030204" pitchFamily="18" charset="0"/>
                <a:ea typeface="Cambria" panose="02040503050406030204" pitchFamily="18" charset="0"/>
              </a:rPr>
              <a:t>19</a:t>
            </a:r>
          </a:p>
        </p:txBody>
      </p:sp>
      <p:cxnSp>
        <p:nvCxnSpPr>
          <p:cNvPr id="45" name="Straight Arrow Connector 44">
            <a:extLst>
              <a:ext uri="{FF2B5EF4-FFF2-40B4-BE49-F238E27FC236}">
                <a16:creationId xmlns:a16="http://schemas.microsoft.com/office/drawing/2014/main" id="{92DC33FD-55FE-F025-C284-85C740FE05D7}"/>
              </a:ext>
            </a:extLst>
          </p:cNvPr>
          <p:cNvCxnSpPr>
            <a:cxnSpLocks/>
          </p:cNvCxnSpPr>
          <p:nvPr/>
        </p:nvCxnSpPr>
        <p:spPr>
          <a:xfrm>
            <a:off x="1189019" y="4468105"/>
            <a:ext cx="591705" cy="5546"/>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1EF9B72-A28E-0199-18CE-A2301D9DFB9E}"/>
              </a:ext>
            </a:extLst>
          </p:cNvPr>
          <p:cNvCxnSpPr>
            <a:cxnSpLocks/>
          </p:cNvCxnSpPr>
          <p:nvPr/>
        </p:nvCxnSpPr>
        <p:spPr>
          <a:xfrm>
            <a:off x="2255462"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140D3-3486-32C3-D76A-110F50694FEE}"/>
              </a:ext>
            </a:extLst>
          </p:cNvPr>
          <p:cNvCxnSpPr>
            <a:cxnSpLocks/>
          </p:cNvCxnSpPr>
          <p:nvPr/>
        </p:nvCxnSpPr>
        <p:spPr>
          <a:xfrm>
            <a:off x="3089666"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CB7063D-63E7-7462-1ADA-711216BD04E5}"/>
              </a:ext>
            </a:extLst>
          </p:cNvPr>
          <p:cNvCxnSpPr>
            <a:cxnSpLocks/>
          </p:cNvCxnSpPr>
          <p:nvPr/>
        </p:nvCxnSpPr>
        <p:spPr>
          <a:xfrm>
            <a:off x="3927943"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98386ED-12D3-C4BF-2F0D-9C6B74CA92BD}"/>
              </a:ext>
            </a:extLst>
          </p:cNvPr>
          <p:cNvCxnSpPr>
            <a:cxnSpLocks/>
          </p:cNvCxnSpPr>
          <p:nvPr/>
        </p:nvCxnSpPr>
        <p:spPr>
          <a:xfrm>
            <a:off x="4756782" y="4468105"/>
            <a:ext cx="344920"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3D71643-4DAC-88AA-D0DD-159485AF1FEC}"/>
              </a:ext>
            </a:extLst>
          </p:cNvPr>
          <p:cNvCxnSpPr>
            <a:cxnSpLocks/>
          </p:cNvCxnSpPr>
          <p:nvPr/>
        </p:nvCxnSpPr>
        <p:spPr>
          <a:xfrm flipV="1">
            <a:off x="5349512" y="3974306"/>
            <a:ext cx="0" cy="268184"/>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E1D697-16E6-4EF8-F523-FFE19296E2CC}"/>
              </a:ext>
            </a:extLst>
          </p:cNvPr>
          <p:cNvGrpSpPr/>
          <p:nvPr/>
        </p:nvGrpSpPr>
        <p:grpSpPr>
          <a:xfrm>
            <a:off x="458604" y="3356695"/>
            <a:ext cx="5229270" cy="1503172"/>
            <a:chOff x="458604" y="3356695"/>
            <a:chExt cx="5229270" cy="1503172"/>
          </a:xfrm>
        </p:grpSpPr>
        <p:cxnSp>
          <p:nvCxnSpPr>
            <p:cNvPr id="80" name="Straight Connector 79">
              <a:extLst>
                <a:ext uri="{FF2B5EF4-FFF2-40B4-BE49-F238E27FC236}">
                  <a16:creationId xmlns:a16="http://schemas.microsoft.com/office/drawing/2014/main" id="{7FEA807A-6B08-7B2B-B27B-E0F5007430A8}"/>
                </a:ext>
              </a:extLst>
            </p:cNvPr>
            <p:cNvCxnSpPr>
              <a:cxnSpLocks/>
            </p:cNvCxnSpPr>
            <p:nvPr/>
          </p:nvCxnSpPr>
          <p:spPr>
            <a:xfrm>
              <a:off x="4961468" y="3364091"/>
              <a:ext cx="726406" cy="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4AB4D56-77C0-5292-907C-0C4CA8945CEA}"/>
                </a:ext>
              </a:extLst>
            </p:cNvPr>
            <p:cNvGrpSpPr/>
            <p:nvPr/>
          </p:nvGrpSpPr>
          <p:grpSpPr>
            <a:xfrm>
              <a:off x="458604" y="3356695"/>
              <a:ext cx="5229270" cy="1503172"/>
              <a:chOff x="458604" y="3356695"/>
              <a:chExt cx="5229270" cy="1503172"/>
            </a:xfrm>
          </p:grpSpPr>
          <p:cxnSp>
            <p:nvCxnSpPr>
              <p:cNvPr id="75" name="Straight Connector 74">
                <a:extLst>
                  <a:ext uri="{FF2B5EF4-FFF2-40B4-BE49-F238E27FC236}">
                    <a16:creationId xmlns:a16="http://schemas.microsoft.com/office/drawing/2014/main" id="{CDB40B2C-E060-FF74-DAE1-E7996880A39F}"/>
                  </a:ext>
                </a:extLst>
              </p:cNvPr>
              <p:cNvCxnSpPr>
                <a:cxnSpLocks/>
              </p:cNvCxnSpPr>
              <p:nvPr/>
            </p:nvCxnSpPr>
            <p:spPr>
              <a:xfrm>
                <a:off x="458604" y="4149107"/>
                <a:ext cx="4502864" cy="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F7CF6A-34E3-814D-F21F-01C0855CAF54}"/>
                  </a:ext>
                </a:extLst>
              </p:cNvPr>
              <p:cNvCxnSpPr/>
              <p:nvPr/>
            </p:nvCxnSpPr>
            <p:spPr>
              <a:xfrm>
                <a:off x="4961468" y="3356695"/>
                <a:ext cx="0" cy="792925"/>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67C2AF8-787E-2D89-907E-524D98B7C01E}"/>
                  </a:ext>
                </a:extLst>
              </p:cNvPr>
              <p:cNvCxnSpPr>
                <a:cxnSpLocks/>
              </p:cNvCxnSpPr>
              <p:nvPr/>
            </p:nvCxnSpPr>
            <p:spPr>
              <a:xfrm>
                <a:off x="458604" y="4149107"/>
                <a:ext cx="0" cy="71076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1D6D0B7-7AA2-700E-20BC-9715A561F51F}"/>
                  </a:ext>
                </a:extLst>
              </p:cNvPr>
              <p:cNvCxnSpPr>
                <a:cxnSpLocks/>
              </p:cNvCxnSpPr>
              <p:nvPr/>
            </p:nvCxnSpPr>
            <p:spPr>
              <a:xfrm>
                <a:off x="458604" y="4859867"/>
                <a:ext cx="5229270" cy="0"/>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CB19357-6C56-1F6C-8BAA-84CAA30A21B4}"/>
                  </a:ext>
                </a:extLst>
              </p:cNvPr>
              <p:cNvCxnSpPr/>
              <p:nvPr/>
            </p:nvCxnSpPr>
            <p:spPr>
              <a:xfrm>
                <a:off x="5687874" y="3364091"/>
                <a:ext cx="0" cy="1495776"/>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93" name="TextBox 92">
            <a:extLst>
              <a:ext uri="{FF2B5EF4-FFF2-40B4-BE49-F238E27FC236}">
                <a16:creationId xmlns:a16="http://schemas.microsoft.com/office/drawing/2014/main" id="{467FCCA3-DAE4-99D5-17D4-850F468EEEB6}"/>
              </a:ext>
            </a:extLst>
          </p:cNvPr>
          <p:cNvSpPr txBox="1"/>
          <p:nvPr/>
        </p:nvSpPr>
        <p:spPr>
          <a:xfrm>
            <a:off x="6080792" y="3703729"/>
            <a:ext cx="1684658" cy="400110"/>
          </a:xfrm>
          <a:prstGeom prst="rect">
            <a:avLst/>
          </a:prstGeom>
          <a:noFill/>
          <a:ln w="25400">
            <a:solidFill>
              <a:schemeClr val="accent6">
                <a:lumMod val="50000"/>
              </a:schemeClr>
            </a:solidFill>
            <a:prstDash val="dash"/>
          </a:ln>
        </p:spPr>
        <p:txBody>
          <a:bodyPr wrap="square" rtlCol="0">
            <a:spAutoFit/>
          </a:bodyPr>
          <a:lstStyle/>
          <a:p>
            <a:r>
              <a:rPr lang="en-US" sz="2000" i="1" dirty="0">
                <a:solidFill>
                  <a:schemeClr val="accent6">
                    <a:lumMod val="50000"/>
                  </a:schemeClr>
                </a:solidFill>
                <a:latin typeface="Cambria" panose="02040503050406030204" pitchFamily="18" charset="0"/>
              </a:rPr>
              <a:t>Reserved Path</a:t>
            </a:r>
          </a:p>
        </p:txBody>
      </p:sp>
      <p:cxnSp>
        <p:nvCxnSpPr>
          <p:cNvPr id="94" name="Curved Connector 93">
            <a:extLst>
              <a:ext uri="{FF2B5EF4-FFF2-40B4-BE49-F238E27FC236}">
                <a16:creationId xmlns:a16="http://schemas.microsoft.com/office/drawing/2014/main" id="{684D10BF-83E3-E9AD-6307-5087035E140E}"/>
              </a:ext>
            </a:extLst>
          </p:cNvPr>
          <p:cNvCxnSpPr>
            <a:cxnSpLocks/>
            <a:endCxn id="93" idx="1"/>
          </p:cNvCxnSpPr>
          <p:nvPr/>
        </p:nvCxnSpPr>
        <p:spPr>
          <a:xfrm>
            <a:off x="5687874" y="3885931"/>
            <a:ext cx="392918" cy="17853"/>
          </a:xfrm>
          <a:prstGeom prst="curvedConnector3">
            <a:avLst>
              <a:gd name="adj1" fmla="val 50000"/>
            </a:avLst>
          </a:prstGeom>
          <a:ln w="381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DE3F045-ACD9-0CDB-2038-80AE901D860B}"/>
              </a:ext>
            </a:extLst>
          </p:cNvPr>
          <p:cNvSpPr/>
          <p:nvPr/>
        </p:nvSpPr>
        <p:spPr>
          <a:xfrm>
            <a:off x="23866" y="810085"/>
            <a:ext cx="9103781" cy="60479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3">
            <a:extLst>
              <a:ext uri="{FF2B5EF4-FFF2-40B4-BE49-F238E27FC236}">
                <a16:creationId xmlns:a16="http://schemas.microsoft.com/office/drawing/2014/main" id="{555F7CC3-FAEE-1A2C-E038-FD9E7EAC9A37}"/>
              </a:ext>
            </a:extLst>
          </p:cNvPr>
          <p:cNvSpPr txBox="1">
            <a:spLocks/>
          </p:cNvSpPr>
          <p:nvPr/>
        </p:nvSpPr>
        <p:spPr>
          <a:xfrm>
            <a:off x="149703" y="4377446"/>
            <a:ext cx="8844593" cy="1406611"/>
          </a:xfrm>
          <a:prstGeom prst="roundRect">
            <a:avLst>
              <a:gd name="adj" fmla="val 4777"/>
            </a:avLst>
          </a:prstGeom>
          <a:solidFill>
            <a:schemeClr val="accent1">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IN" sz="3200" b="0" dirty="0"/>
              <a:t>The </a:t>
            </a:r>
            <a:r>
              <a:rPr lang="en-IN" sz="3200" b="0" dirty="0">
                <a:solidFill>
                  <a:schemeClr val="accent6">
                    <a:lumMod val="75000"/>
                  </a:schemeClr>
                </a:solidFill>
              </a:rPr>
              <a:t>overhead</a:t>
            </a:r>
            <a:r>
              <a:rPr lang="en-IN" sz="3200" b="0" dirty="0"/>
              <a:t> of path reservation is </a:t>
            </a:r>
            <a:r>
              <a:rPr lang="en-IN" sz="3200" b="0" dirty="0">
                <a:solidFill>
                  <a:schemeClr val="accent6">
                    <a:lumMod val="75000"/>
                  </a:schemeClr>
                </a:solidFill>
              </a:rPr>
              <a:t>negligible</a:t>
            </a:r>
            <a:r>
              <a:rPr lang="en-IN" sz="3200" b="0" dirty="0"/>
              <a:t> </a:t>
            </a:r>
            <a:br>
              <a:rPr lang="en-IN" sz="3200" b="0" dirty="0"/>
            </a:br>
            <a:r>
              <a:rPr lang="en-IN" sz="3200" b="0" dirty="0"/>
              <a:t>due to the </a:t>
            </a:r>
            <a:r>
              <a:rPr lang="en-IN" sz="3200" b="0" dirty="0">
                <a:solidFill>
                  <a:schemeClr val="accent6">
                    <a:lumMod val="75000"/>
                  </a:schemeClr>
                </a:solidFill>
              </a:rPr>
              <a:t>small size</a:t>
            </a:r>
            <a:r>
              <a:rPr lang="en-IN" sz="3200" b="0" dirty="0"/>
              <a:t> of the </a:t>
            </a:r>
            <a:r>
              <a:rPr lang="en-IN" sz="3200" b="0" dirty="0">
                <a:solidFill>
                  <a:schemeClr val="accent6">
                    <a:lumMod val="75000"/>
                  </a:schemeClr>
                </a:solidFill>
              </a:rPr>
              <a:t>scout packet</a:t>
            </a:r>
            <a:endParaRPr lang="en-US" sz="3200" b="0" dirty="0">
              <a:solidFill>
                <a:schemeClr val="accent6">
                  <a:lumMod val="75000"/>
                </a:schemeClr>
              </a:solidFill>
            </a:endParaRPr>
          </a:p>
        </p:txBody>
      </p:sp>
      <p:sp>
        <p:nvSpPr>
          <p:cNvPr id="44" name="Content Placeholder 3">
            <a:extLst>
              <a:ext uri="{FF2B5EF4-FFF2-40B4-BE49-F238E27FC236}">
                <a16:creationId xmlns:a16="http://schemas.microsoft.com/office/drawing/2014/main" id="{597B2825-02AD-9F92-6D3C-210A799345D1}"/>
              </a:ext>
            </a:extLst>
          </p:cNvPr>
          <p:cNvSpPr txBox="1">
            <a:spLocks/>
          </p:cNvSpPr>
          <p:nvPr/>
        </p:nvSpPr>
        <p:spPr>
          <a:xfrm>
            <a:off x="159952" y="1315316"/>
            <a:ext cx="8844593" cy="1406611"/>
          </a:xfrm>
          <a:prstGeom prst="roundRect">
            <a:avLst>
              <a:gd name="adj" fmla="val 4777"/>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nSpc>
                <a:spcPct val="100000"/>
              </a:lnSpc>
              <a:spcBef>
                <a:spcPts val="0"/>
              </a:spcBef>
              <a:spcAft>
                <a:spcPts val="0"/>
              </a:spcAft>
              <a:buClr>
                <a:prstClr val="black"/>
              </a:buClr>
            </a:pPr>
            <a:r>
              <a:rPr lang="en-US" sz="3200" b="0" dirty="0">
                <a:solidFill>
                  <a:srgbClr val="521B93"/>
                </a:solidFill>
                <a:ea typeface="+mn-ea"/>
                <a:cs typeface="+mn-cs"/>
              </a:rPr>
              <a:t>Path reservation </a:t>
            </a:r>
            <a:r>
              <a:rPr lang="en-US" sz="3200" b="0" dirty="0">
                <a:solidFill>
                  <a:prstClr val="black"/>
                </a:solidFill>
                <a:ea typeface="+mn-ea"/>
                <a:cs typeface="+mn-cs"/>
              </a:rPr>
              <a:t>eliminates </a:t>
            </a:r>
            <a:r>
              <a:rPr lang="en-US" sz="3200" b="0" dirty="0">
                <a:solidFill>
                  <a:srgbClr val="521B93"/>
                </a:solidFill>
                <a:ea typeface="+mn-ea"/>
                <a:cs typeface="+mn-cs"/>
              </a:rPr>
              <a:t>path conflicts </a:t>
            </a:r>
            <a:br>
              <a:rPr lang="en-US" sz="3200" b="0" dirty="0">
                <a:solidFill>
                  <a:srgbClr val="0070C0"/>
                </a:solidFill>
                <a:ea typeface="+mn-ea"/>
                <a:cs typeface="+mn-cs"/>
              </a:rPr>
            </a:br>
            <a:r>
              <a:rPr lang="en-US" sz="3200" b="0" dirty="0">
                <a:solidFill>
                  <a:prstClr val="black"/>
                </a:solidFill>
                <a:ea typeface="+mn-ea"/>
                <a:cs typeface="+mn-cs"/>
              </a:rPr>
              <a:t>by enabling </a:t>
            </a:r>
            <a:r>
              <a:rPr lang="en-US" sz="3200" b="0" dirty="0">
                <a:solidFill>
                  <a:srgbClr val="521B93"/>
                </a:solidFill>
                <a:ea typeface="+mn-ea"/>
                <a:cs typeface="+mn-cs"/>
              </a:rPr>
              <a:t>conflict-free I/O transfer</a:t>
            </a:r>
          </a:p>
        </p:txBody>
      </p:sp>
    </p:spTree>
    <p:extLst>
      <p:ext uri="{BB962C8B-B14F-4D97-AF65-F5344CB8AC3E}">
        <p14:creationId xmlns:p14="http://schemas.microsoft.com/office/powerpoint/2010/main" val="38673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0043" y="1201023"/>
            <a:ext cx="8823914" cy="86751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Cambria" panose="02040503050406030204" pitchFamily="18" charset="0"/>
              </a:rPr>
              <a:t>Motivation</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2537258"/>
            <a:ext cx="8823914" cy="8917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Cambria" panose="02040503050406030204" pitchFamily="18" charset="0"/>
              </a:rPr>
              <a:t>Venice</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3897720"/>
            <a:ext cx="8823914" cy="8917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Evaluation</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258183"/>
            <a:ext cx="8823914" cy="8917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Summary</a:t>
            </a:r>
          </a:p>
        </p:txBody>
      </p:sp>
      <p:sp>
        <p:nvSpPr>
          <p:cNvPr id="2" name="Slide Number Placeholder 4">
            <a:extLst>
              <a:ext uri="{FF2B5EF4-FFF2-40B4-BE49-F238E27FC236}">
                <a16:creationId xmlns:a16="http://schemas.microsoft.com/office/drawing/2014/main" id="{484280AE-234F-CCCC-8FDA-A9094750D2FF}"/>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2</a:t>
            </a:r>
            <a:endParaRPr lang="en-CH" sz="1400" dirty="0">
              <a:latin typeface="Cambria" panose="02040503050406030204" pitchFamily="18" charset="0"/>
            </a:endParaRPr>
          </a:p>
        </p:txBody>
      </p:sp>
    </p:spTree>
    <p:extLst>
      <p:ext uri="{BB962C8B-B14F-4D97-AF65-F5344CB8AC3E}">
        <p14:creationId xmlns:p14="http://schemas.microsoft.com/office/powerpoint/2010/main" val="259882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0ACA-6697-4412-38E0-4524BA8B9785}"/>
              </a:ext>
            </a:extLst>
          </p:cNvPr>
          <p:cNvSpPr>
            <a:spLocks noGrp="1"/>
          </p:cNvSpPr>
          <p:nvPr>
            <p:ph type="title"/>
          </p:nvPr>
        </p:nvSpPr>
        <p:spPr/>
        <p:txBody>
          <a:bodyPr/>
          <a:lstStyle/>
          <a:p>
            <a:r>
              <a:rPr lang="en-US" dirty="0"/>
              <a:t>Our Proposal</a:t>
            </a:r>
          </a:p>
        </p:txBody>
      </p:sp>
      <p:sp>
        <p:nvSpPr>
          <p:cNvPr id="7" name="TextBox 6">
            <a:extLst>
              <a:ext uri="{FF2B5EF4-FFF2-40B4-BE49-F238E27FC236}">
                <a16:creationId xmlns:a16="http://schemas.microsoft.com/office/drawing/2014/main" id="{C9EAA643-E671-8DBA-03CD-DF4B825931F3}"/>
              </a:ext>
            </a:extLst>
          </p:cNvPr>
          <p:cNvSpPr txBox="1"/>
          <p:nvPr/>
        </p:nvSpPr>
        <p:spPr>
          <a:xfrm>
            <a:off x="2819637" y="6336379"/>
            <a:ext cx="3593356" cy="461665"/>
          </a:xfrm>
          <a:prstGeom prst="rect">
            <a:avLst/>
          </a:prstGeom>
          <a:noFill/>
        </p:spPr>
        <p:txBody>
          <a:bodyPr wrap="none" rtlCol="0">
            <a:spAutoFit/>
          </a:bodyPr>
          <a:lstStyle/>
          <a:p>
            <a:pPr algn="ctr"/>
            <a:r>
              <a:rPr lang="en-US" sz="1200" i="1" dirty="0">
                <a:solidFill>
                  <a:schemeClr val="bg1">
                    <a:lumMod val="50000"/>
                  </a:schemeClr>
                </a:solidFill>
              </a:rPr>
              <a:t>Named after the network of canals in the city of Venice</a:t>
            </a:r>
          </a:p>
          <a:p>
            <a:pPr algn="ctr"/>
            <a:r>
              <a:rPr lang="en-US" sz="1200" i="1" dirty="0">
                <a:solidFill>
                  <a:schemeClr val="bg1">
                    <a:lumMod val="50000"/>
                  </a:schemeClr>
                </a:solidFill>
              </a:rPr>
              <a:t>https://</a:t>
            </a:r>
            <a:r>
              <a:rPr lang="en-US" sz="1200" i="1" dirty="0" err="1">
                <a:solidFill>
                  <a:schemeClr val="bg1">
                    <a:lumMod val="50000"/>
                  </a:schemeClr>
                </a:solidFill>
              </a:rPr>
              <a:t>en.wikipedia.org</a:t>
            </a:r>
            <a:r>
              <a:rPr lang="en-US" sz="1200" i="1" dirty="0">
                <a:solidFill>
                  <a:schemeClr val="bg1">
                    <a:lumMod val="50000"/>
                  </a:schemeClr>
                </a:solidFill>
              </a:rPr>
              <a:t>/wiki/Venice</a:t>
            </a:r>
          </a:p>
        </p:txBody>
      </p:sp>
      <p:grpSp>
        <p:nvGrpSpPr>
          <p:cNvPr id="4" name="Group 3">
            <a:extLst>
              <a:ext uri="{FF2B5EF4-FFF2-40B4-BE49-F238E27FC236}">
                <a16:creationId xmlns:a16="http://schemas.microsoft.com/office/drawing/2014/main" id="{CDC8ADD5-07ED-29A9-1ACC-227705074126}"/>
              </a:ext>
            </a:extLst>
          </p:cNvPr>
          <p:cNvGrpSpPr/>
          <p:nvPr/>
        </p:nvGrpSpPr>
        <p:grpSpPr>
          <a:xfrm>
            <a:off x="165343" y="4083481"/>
            <a:ext cx="8624833" cy="673713"/>
            <a:chOff x="165343" y="4083481"/>
            <a:chExt cx="8624833" cy="673713"/>
          </a:xfrm>
        </p:grpSpPr>
        <p:sp>
          <p:nvSpPr>
            <p:cNvPr id="8" name="Content Placeholder 3">
              <a:extLst>
                <a:ext uri="{FF2B5EF4-FFF2-40B4-BE49-F238E27FC236}">
                  <a16:creationId xmlns:a16="http://schemas.microsoft.com/office/drawing/2014/main" id="{B2332B7F-31EA-9A14-55CC-E64141581472}"/>
                </a:ext>
              </a:extLst>
            </p:cNvPr>
            <p:cNvSpPr txBox="1">
              <a:spLocks/>
            </p:cNvSpPr>
            <p:nvPr/>
          </p:nvSpPr>
          <p:spPr>
            <a:xfrm>
              <a:off x="972272" y="4083482"/>
              <a:ext cx="7817904" cy="673712"/>
            </a:xfrm>
            <a:prstGeom prst="roundRect">
              <a:avLst>
                <a:gd name="adj" fmla="val 11310"/>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low-cost interconnection network </a:t>
              </a:r>
              <a:r>
                <a:rPr lang="en-US" sz="2000" b="0" dirty="0"/>
                <a:t>of flash chips in the SSD</a:t>
              </a:r>
            </a:p>
          </p:txBody>
        </p:sp>
        <p:grpSp>
          <p:nvGrpSpPr>
            <p:cNvPr id="14" name="Group 13">
              <a:extLst>
                <a:ext uri="{FF2B5EF4-FFF2-40B4-BE49-F238E27FC236}">
                  <a16:creationId xmlns:a16="http://schemas.microsoft.com/office/drawing/2014/main" id="{F1C93B93-C568-C64D-7BC1-14876499275A}"/>
                </a:ext>
              </a:extLst>
            </p:cNvPr>
            <p:cNvGrpSpPr/>
            <p:nvPr/>
          </p:nvGrpSpPr>
          <p:grpSpPr>
            <a:xfrm>
              <a:off x="165343" y="4083481"/>
              <a:ext cx="653702" cy="673713"/>
              <a:chOff x="1096939" y="4159253"/>
              <a:chExt cx="762855" cy="762855"/>
            </a:xfrm>
          </p:grpSpPr>
          <p:pic>
            <p:nvPicPr>
              <p:cNvPr id="15" name="Graphic 14" descr="Dollar with solid fill">
                <a:extLst>
                  <a:ext uri="{FF2B5EF4-FFF2-40B4-BE49-F238E27FC236}">
                    <a16:creationId xmlns:a16="http://schemas.microsoft.com/office/drawing/2014/main" id="{F552E1BD-53A2-7554-B866-07A682692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817" y="4180100"/>
                <a:ext cx="721163" cy="721163"/>
              </a:xfrm>
              <a:prstGeom prst="rect">
                <a:avLst/>
              </a:prstGeom>
            </p:spPr>
          </p:pic>
          <p:sp>
            <p:nvSpPr>
              <p:cNvPr id="16" name="&quot;No&quot; Symbol 15">
                <a:extLst>
                  <a:ext uri="{FF2B5EF4-FFF2-40B4-BE49-F238E27FC236}">
                    <a16:creationId xmlns:a16="http://schemas.microsoft.com/office/drawing/2014/main" id="{1F31F98B-FA41-F19C-EC6D-D02BE147FFD6}"/>
                  </a:ext>
                </a:extLst>
              </p:cNvPr>
              <p:cNvSpPr/>
              <p:nvPr/>
            </p:nvSpPr>
            <p:spPr>
              <a:xfrm>
                <a:off x="1096939" y="4159253"/>
                <a:ext cx="762855" cy="762855"/>
              </a:xfrm>
              <a:prstGeom prst="noSmoking">
                <a:avLst>
                  <a:gd name="adj" fmla="val 874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grpSp>
      <p:grpSp>
        <p:nvGrpSpPr>
          <p:cNvPr id="6" name="Group 5">
            <a:extLst>
              <a:ext uri="{FF2B5EF4-FFF2-40B4-BE49-F238E27FC236}">
                <a16:creationId xmlns:a16="http://schemas.microsoft.com/office/drawing/2014/main" id="{CA105352-A224-C1B6-4D57-1C81BEE1197F}"/>
              </a:ext>
            </a:extLst>
          </p:cNvPr>
          <p:cNvGrpSpPr/>
          <p:nvPr/>
        </p:nvGrpSpPr>
        <p:grpSpPr>
          <a:xfrm>
            <a:off x="81294" y="4819221"/>
            <a:ext cx="8708882" cy="821800"/>
            <a:chOff x="81294" y="4819221"/>
            <a:chExt cx="8708882" cy="821800"/>
          </a:xfrm>
        </p:grpSpPr>
        <p:sp>
          <p:nvSpPr>
            <p:cNvPr id="9" name="Content Placeholder 3">
              <a:extLst>
                <a:ext uri="{FF2B5EF4-FFF2-40B4-BE49-F238E27FC236}">
                  <a16:creationId xmlns:a16="http://schemas.microsoft.com/office/drawing/2014/main" id="{8F417F8E-7AD3-4AAF-A1B0-159B5A289992}"/>
                </a:ext>
              </a:extLst>
            </p:cNvPr>
            <p:cNvSpPr txBox="1">
              <a:spLocks/>
            </p:cNvSpPr>
            <p:nvPr/>
          </p:nvSpPr>
          <p:spPr>
            <a:xfrm>
              <a:off x="972271" y="4924571"/>
              <a:ext cx="7817905" cy="611101"/>
            </a:xfrm>
            <a:prstGeom prst="roundRect">
              <a:avLst>
                <a:gd name="adj" fmla="val 8313"/>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solidFill>
                    <a:schemeClr val="accent6">
                      <a:lumMod val="75000"/>
                    </a:schemeClr>
                  </a:solidFill>
                </a:rPr>
                <a:t>Conflict-free path reservation </a:t>
              </a:r>
              <a:r>
                <a:rPr lang="en-US" sz="2000" b="0" dirty="0"/>
                <a:t>for each I/O request</a:t>
              </a:r>
            </a:p>
          </p:txBody>
        </p:sp>
        <p:pic>
          <p:nvPicPr>
            <p:cNvPr id="17" name="Graphic 16" descr="Daily calendar with solid fill">
              <a:extLst>
                <a:ext uri="{FF2B5EF4-FFF2-40B4-BE49-F238E27FC236}">
                  <a16:creationId xmlns:a16="http://schemas.microsoft.com/office/drawing/2014/main" id="{B84D5906-3C73-69E6-D71E-90AAD31D29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94" y="4819221"/>
              <a:ext cx="821800" cy="821800"/>
            </a:xfrm>
            <a:prstGeom prst="rect">
              <a:avLst/>
            </a:prstGeom>
          </p:spPr>
        </p:pic>
      </p:grpSp>
      <p:grpSp>
        <p:nvGrpSpPr>
          <p:cNvPr id="11" name="Group 10">
            <a:extLst>
              <a:ext uri="{FF2B5EF4-FFF2-40B4-BE49-F238E27FC236}">
                <a16:creationId xmlns:a16="http://schemas.microsoft.com/office/drawing/2014/main" id="{749977DD-C2BD-6E96-0F97-79493FF6611B}"/>
              </a:ext>
            </a:extLst>
          </p:cNvPr>
          <p:cNvGrpSpPr/>
          <p:nvPr/>
        </p:nvGrpSpPr>
        <p:grpSpPr>
          <a:xfrm>
            <a:off x="127597" y="5606796"/>
            <a:ext cx="8662581" cy="810086"/>
            <a:chOff x="127597" y="5606796"/>
            <a:chExt cx="8662581" cy="810086"/>
          </a:xfrm>
        </p:grpSpPr>
        <p:sp>
          <p:nvSpPr>
            <p:cNvPr id="10" name="Content Placeholder 3">
              <a:extLst>
                <a:ext uri="{FF2B5EF4-FFF2-40B4-BE49-F238E27FC236}">
                  <a16:creationId xmlns:a16="http://schemas.microsoft.com/office/drawing/2014/main" id="{930AE5C4-93DF-1E25-481C-13ED40634282}"/>
                </a:ext>
              </a:extLst>
            </p:cNvPr>
            <p:cNvSpPr txBox="1">
              <a:spLocks/>
            </p:cNvSpPr>
            <p:nvPr/>
          </p:nvSpPr>
          <p:spPr>
            <a:xfrm>
              <a:off x="972273" y="5725440"/>
              <a:ext cx="7817905" cy="610939"/>
            </a:xfrm>
            <a:prstGeom prst="roundRect">
              <a:avLst>
                <a:gd name="adj" fmla="val 12473"/>
              </a:avLst>
            </a:prstGeom>
            <a:solidFill>
              <a:srgbClr val="FFD400"/>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000" b="0" dirty="0"/>
                <a:t>A </a:t>
              </a:r>
              <a:r>
                <a:rPr lang="en-US" sz="2000" b="0" dirty="0">
                  <a:solidFill>
                    <a:schemeClr val="accent6">
                      <a:lumMod val="75000"/>
                    </a:schemeClr>
                  </a:solidFill>
                </a:rPr>
                <a:t>non-minimal fully-adaptive routing </a:t>
              </a:r>
              <a:r>
                <a:rPr lang="en-US" sz="2000" b="0" dirty="0"/>
                <a:t>algorithm</a:t>
              </a:r>
              <a:r>
                <a:rPr lang="en-US" sz="2000" b="0" dirty="0">
                  <a:solidFill>
                    <a:schemeClr val="accent6">
                      <a:lumMod val="75000"/>
                    </a:schemeClr>
                  </a:solidFill>
                </a:rPr>
                <a:t> </a:t>
              </a:r>
              <a:r>
                <a:rPr lang="en-US" sz="2000" b="0" dirty="0"/>
                <a:t>for path identification</a:t>
              </a:r>
            </a:p>
          </p:txBody>
        </p:sp>
        <p:pic>
          <p:nvPicPr>
            <p:cNvPr id="18" name="Graphic 17" descr="Head with gears with solid fill">
              <a:extLst>
                <a:ext uri="{FF2B5EF4-FFF2-40B4-BE49-F238E27FC236}">
                  <a16:creationId xmlns:a16="http://schemas.microsoft.com/office/drawing/2014/main" id="{361C1B2B-462D-86C1-9351-04DE2A6E3A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597" y="5606796"/>
              <a:ext cx="810086" cy="810086"/>
            </a:xfrm>
            <a:prstGeom prst="rect">
              <a:avLst/>
            </a:prstGeom>
          </p:spPr>
        </p:pic>
      </p:grpSp>
      <p:sp>
        <p:nvSpPr>
          <p:cNvPr id="3" name="Slide Number Placeholder 4">
            <a:extLst>
              <a:ext uri="{FF2B5EF4-FFF2-40B4-BE49-F238E27FC236}">
                <a16:creationId xmlns:a16="http://schemas.microsoft.com/office/drawing/2014/main" id="{F0D228EB-6511-BCFB-FCBB-BBCDE85BF189}"/>
              </a:ext>
            </a:extLst>
          </p:cNvPr>
          <p:cNvSpPr txBox="1">
            <a:spLocks/>
          </p:cNvSpPr>
          <p:nvPr/>
        </p:nvSpPr>
        <p:spPr>
          <a:xfrm>
            <a:off x="8696960" y="6560583"/>
            <a:ext cx="447040"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20</a:t>
            </a:r>
            <a:endParaRPr lang="en-CH" sz="1400" dirty="0">
              <a:latin typeface="Cambria" panose="02040503050406030204" pitchFamily="18" charset="0"/>
            </a:endParaRPr>
          </a:p>
        </p:txBody>
      </p:sp>
      <p:pic>
        <p:nvPicPr>
          <p:cNvPr id="19" name="Content Placeholder 20" descr="An aerial view of a city&#10;&#10;Description automatically generated with medium confidence">
            <a:extLst>
              <a:ext uri="{FF2B5EF4-FFF2-40B4-BE49-F238E27FC236}">
                <a16:creationId xmlns:a16="http://schemas.microsoft.com/office/drawing/2014/main" id="{3DEC5D30-79DC-C9B0-5BA4-4857460D0F26}"/>
              </a:ext>
            </a:extLst>
          </p:cNvPr>
          <p:cNvPicPr>
            <a:picLocks noChangeAspect="1"/>
          </p:cNvPicPr>
          <p:nvPr/>
        </p:nvPicPr>
        <p:blipFill>
          <a:blip r:embed="rId9"/>
          <a:stretch>
            <a:fillRect/>
          </a:stretch>
        </p:blipFill>
        <p:spPr>
          <a:xfrm>
            <a:off x="2412758" y="906088"/>
            <a:ext cx="4318484" cy="242914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81070D42-1601-6F56-3DA3-A1C7B4477483}"/>
              </a:ext>
            </a:extLst>
          </p:cNvPr>
          <p:cNvSpPr txBox="1"/>
          <p:nvPr/>
        </p:nvSpPr>
        <p:spPr>
          <a:xfrm>
            <a:off x="3457085" y="3265493"/>
            <a:ext cx="2033698" cy="830997"/>
          </a:xfrm>
          <a:prstGeom prst="rect">
            <a:avLst/>
          </a:prstGeom>
          <a:noFill/>
        </p:spPr>
        <p:txBody>
          <a:bodyPr wrap="none" rtlCol="0">
            <a:spAutoFit/>
          </a:bodyPr>
          <a:lstStyle/>
          <a:p>
            <a:r>
              <a:rPr lang="en-US" sz="4800" b="1" dirty="0">
                <a:latin typeface="Cambria" panose="02040503050406030204" pitchFamily="18" charset="0"/>
                <a:cs typeface="Calibri" panose="020F0502020204030204" pitchFamily="34" charset="0"/>
              </a:rPr>
              <a:t>Venice</a:t>
            </a:r>
            <a:endParaRPr lang="en-US" sz="44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194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D507D2-E8A5-9EC2-1E28-7C83D99A4187}"/>
              </a:ext>
            </a:extLst>
          </p:cNvPr>
          <p:cNvGrpSpPr/>
          <p:nvPr/>
        </p:nvGrpSpPr>
        <p:grpSpPr>
          <a:xfrm>
            <a:off x="2637259" y="3630840"/>
            <a:ext cx="4284429" cy="2579977"/>
            <a:chOff x="768000" y="975374"/>
            <a:chExt cx="4284429" cy="2579977"/>
          </a:xfrm>
        </p:grpSpPr>
        <p:cxnSp>
          <p:nvCxnSpPr>
            <p:cNvPr id="81" name="Straight Connector 80">
              <a:extLst>
                <a:ext uri="{FF2B5EF4-FFF2-40B4-BE49-F238E27FC236}">
                  <a16:creationId xmlns:a16="http://schemas.microsoft.com/office/drawing/2014/main" id="{E5A36E51-263E-9BA9-BED2-7FA32885B26B}"/>
                </a:ext>
              </a:extLst>
            </p:cNvPr>
            <p:cNvCxnSpPr/>
            <p:nvPr/>
          </p:nvCxnSpPr>
          <p:spPr>
            <a:xfrm rot="16200000">
              <a:off x="1228149"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9C1D724-3822-6470-96D6-9BB00E268CA3}"/>
                </a:ext>
              </a:extLst>
            </p:cNvPr>
            <p:cNvCxnSpPr/>
            <p:nvPr/>
          </p:nvCxnSpPr>
          <p:spPr>
            <a:xfrm rot="16200000">
              <a:off x="2078355" y="2295351"/>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53DD75-E538-F1C0-0C77-68D83D213BBC}"/>
                </a:ext>
              </a:extLst>
            </p:cNvPr>
            <p:cNvCxnSpPr/>
            <p:nvPr/>
          </p:nvCxnSpPr>
          <p:spPr>
            <a:xfrm rot="16200000">
              <a:off x="373651" y="2288456"/>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868554F-36E1-4CEC-26F9-24F586A0E0E0}"/>
                </a:ext>
              </a:extLst>
            </p:cNvPr>
            <p:cNvCxnSpPr/>
            <p:nvPr/>
          </p:nvCxnSpPr>
          <p:spPr>
            <a:xfrm>
              <a:off x="768000" y="3291768"/>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524F6AB-B994-0C1D-4473-6203F1E65B25}"/>
                </a:ext>
              </a:extLst>
            </p:cNvPr>
            <p:cNvCxnSpPr>
              <a:cxnSpLocks/>
            </p:cNvCxnSpPr>
            <p:nvPr/>
          </p:nvCxnSpPr>
          <p:spPr>
            <a:xfrm>
              <a:off x="784194" y="975374"/>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D31F4BD-BDB5-7BB4-15FD-9A1830F7A511}"/>
                </a:ext>
              </a:extLst>
            </p:cNvPr>
            <p:cNvCxnSpPr/>
            <p:nvPr/>
          </p:nvCxnSpPr>
          <p:spPr>
            <a:xfrm rot="16200000">
              <a:off x="3792429" y="2282487"/>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CDE4168-A603-B7BB-16D8-2625429CCC5C}"/>
              </a:ext>
            </a:extLst>
          </p:cNvPr>
          <p:cNvSpPr>
            <a:spLocks noGrp="1"/>
          </p:cNvSpPr>
          <p:nvPr>
            <p:ph type="title"/>
          </p:nvPr>
        </p:nvSpPr>
        <p:spPr/>
        <p:txBody>
          <a:bodyPr>
            <a:normAutofit fontScale="90000"/>
          </a:bodyPr>
          <a:lstStyle/>
          <a:p>
            <a:r>
              <a:rPr lang="en-US" dirty="0"/>
              <a:t>Venice: Non-Minimal Fully Adaptive Routing</a:t>
            </a:r>
          </a:p>
        </p:txBody>
      </p:sp>
      <p:sp>
        <p:nvSpPr>
          <p:cNvPr id="88" name="Content Placeholder 87">
            <a:extLst>
              <a:ext uri="{FF2B5EF4-FFF2-40B4-BE49-F238E27FC236}">
                <a16:creationId xmlns:a16="http://schemas.microsoft.com/office/drawing/2014/main" id="{34D5152C-4918-5088-6BA9-070CB9399194}"/>
              </a:ext>
            </a:extLst>
          </p:cNvPr>
          <p:cNvSpPr>
            <a:spLocks noGrp="1"/>
          </p:cNvSpPr>
          <p:nvPr>
            <p:ph idx="1"/>
          </p:nvPr>
        </p:nvSpPr>
        <p:spPr/>
        <p:txBody>
          <a:bodyPr/>
          <a:lstStyle/>
          <a:p>
            <a:r>
              <a:rPr lang="en-US" sz="2400" b="0" dirty="0"/>
              <a:t>Venice uses a </a:t>
            </a:r>
            <a:r>
              <a:rPr lang="en-US" sz="2400" b="0" dirty="0">
                <a:solidFill>
                  <a:srgbClr val="7030A0"/>
                </a:solidFill>
              </a:rPr>
              <a:t>non-minimal fully-adaptive routing algorithm </a:t>
            </a:r>
            <a:r>
              <a:rPr lang="en-US" sz="2400" b="0" dirty="0"/>
              <a:t>to route </a:t>
            </a:r>
            <a:r>
              <a:rPr lang="en-US" sz="2400" b="0" i="1" dirty="0">
                <a:solidFill>
                  <a:srgbClr val="C00000"/>
                </a:solidFill>
              </a:rPr>
              <a:t>scout packets </a:t>
            </a:r>
            <a:r>
              <a:rPr lang="en-US" sz="2400" b="0" dirty="0"/>
              <a:t>when a </a:t>
            </a:r>
            <a:r>
              <a:rPr lang="en-US" sz="2400" b="0" dirty="0">
                <a:solidFill>
                  <a:srgbClr val="7030A0"/>
                </a:solidFill>
              </a:rPr>
              <a:t>minimal path </a:t>
            </a:r>
            <a:r>
              <a:rPr lang="en-US" sz="2400" b="0" dirty="0"/>
              <a:t>is </a:t>
            </a:r>
            <a:r>
              <a:rPr lang="en-US" sz="2400" b="0" dirty="0">
                <a:solidFill>
                  <a:srgbClr val="7030A0"/>
                </a:solidFill>
              </a:rPr>
              <a:t>unavailable</a:t>
            </a:r>
          </a:p>
          <a:p>
            <a:pPr>
              <a:buClr>
                <a:schemeClr val="tx1"/>
              </a:buClr>
            </a:pPr>
            <a:r>
              <a:rPr lang="en-US" sz="2400" b="0" dirty="0">
                <a:solidFill>
                  <a:schemeClr val="accent6">
                    <a:lumMod val="75000"/>
                  </a:schemeClr>
                </a:solidFill>
              </a:rPr>
              <a:t>Effectively utilizes </a:t>
            </a:r>
            <a:r>
              <a:rPr lang="en-US" sz="2400" b="0" dirty="0"/>
              <a:t>the </a:t>
            </a:r>
            <a:r>
              <a:rPr lang="en-US" sz="2400" b="0" dirty="0">
                <a:solidFill>
                  <a:schemeClr val="accent6">
                    <a:lumMod val="75000"/>
                  </a:schemeClr>
                </a:solidFill>
              </a:rPr>
              <a:t>idle links </a:t>
            </a:r>
            <a:r>
              <a:rPr lang="en-US" sz="2400" b="0" dirty="0"/>
              <a:t>in the interconnection network to find a </a:t>
            </a:r>
            <a:r>
              <a:rPr lang="en-US" sz="2400" b="0" dirty="0">
                <a:solidFill>
                  <a:schemeClr val="accent6">
                    <a:lumMod val="75000"/>
                  </a:schemeClr>
                </a:solidFill>
              </a:rPr>
              <a:t>conflict-free path</a:t>
            </a:r>
            <a:endParaRPr lang="en-US" sz="2400" dirty="0">
              <a:solidFill>
                <a:schemeClr val="accent6">
                  <a:lumMod val="75000"/>
                </a:schemeClr>
              </a:solidFill>
            </a:endParaRPr>
          </a:p>
          <a:p>
            <a:pPr marL="0" indent="0">
              <a:buNone/>
            </a:pPr>
            <a:endParaRPr lang="en-US" dirty="0"/>
          </a:p>
          <a:p>
            <a:pPr marL="0" indent="0">
              <a:buNone/>
            </a:pPr>
            <a:endParaRPr lang="en-US" dirty="0"/>
          </a:p>
          <a:p>
            <a:pPr marL="0" indent="0">
              <a:buNone/>
            </a:pPr>
            <a:endParaRPr lang="en-US" dirty="0"/>
          </a:p>
        </p:txBody>
      </p:sp>
      <p:cxnSp>
        <p:nvCxnSpPr>
          <p:cNvPr id="5" name="Straight Connector 4">
            <a:extLst>
              <a:ext uri="{FF2B5EF4-FFF2-40B4-BE49-F238E27FC236}">
                <a16:creationId xmlns:a16="http://schemas.microsoft.com/office/drawing/2014/main" id="{0F5994FA-0863-F0DF-7587-28ECA07A2DBC}"/>
              </a:ext>
            </a:extLst>
          </p:cNvPr>
          <p:cNvCxnSpPr/>
          <p:nvPr/>
        </p:nvCxnSpPr>
        <p:spPr>
          <a:xfrm>
            <a:off x="2637262" y="4415800"/>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7ED83D-A604-315F-8276-785FD3797E1E}"/>
              </a:ext>
            </a:extLst>
          </p:cNvPr>
          <p:cNvCxnSpPr/>
          <p:nvPr/>
        </p:nvCxnSpPr>
        <p:spPr>
          <a:xfrm>
            <a:off x="2637259" y="5159214"/>
            <a:ext cx="4032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994997-4BAA-F2CF-4210-5C5F17A4215F}"/>
              </a:ext>
            </a:extLst>
          </p:cNvPr>
          <p:cNvCxnSpPr/>
          <p:nvPr/>
        </p:nvCxnSpPr>
        <p:spPr>
          <a:xfrm rot="16200000">
            <a:off x="4817983" y="4943922"/>
            <a:ext cx="2520000" cy="0"/>
          </a:xfrm>
          <a:prstGeom prst="line">
            <a:avLst/>
          </a:prstGeom>
          <a:ln w="1016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2C950E54-A60C-5A4B-2BDE-94921A6D7A2F}"/>
              </a:ext>
            </a:extLst>
          </p:cNvPr>
          <p:cNvSpPr/>
          <p:nvPr/>
        </p:nvSpPr>
        <p:spPr>
          <a:xfrm>
            <a:off x="2027655" y="3334132"/>
            <a:ext cx="609600" cy="609600"/>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AAC95D0C-67C8-C5C6-FABD-B88469F07870}"/>
              </a:ext>
            </a:extLst>
          </p:cNvPr>
          <p:cNvSpPr/>
          <p:nvPr/>
        </p:nvSpPr>
        <p:spPr>
          <a:xfrm>
            <a:off x="2027655" y="4105729"/>
            <a:ext cx="609600" cy="609600"/>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3AD0A2A0-3807-DC6A-7BEC-060EB0B82C8F}"/>
              </a:ext>
            </a:extLst>
          </p:cNvPr>
          <p:cNvSpPr/>
          <p:nvPr/>
        </p:nvSpPr>
        <p:spPr>
          <a:xfrm>
            <a:off x="2027655" y="4877326"/>
            <a:ext cx="609600" cy="609600"/>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19B21A5D-6121-3BDE-8420-7BD61D9BEE4B}"/>
              </a:ext>
            </a:extLst>
          </p:cNvPr>
          <p:cNvSpPr/>
          <p:nvPr/>
        </p:nvSpPr>
        <p:spPr>
          <a:xfrm>
            <a:off x="2027655" y="5648923"/>
            <a:ext cx="609600" cy="609600"/>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393947B-7094-5AE3-1A70-F180B58F5F61}"/>
              </a:ext>
            </a:extLst>
          </p:cNvPr>
          <p:cNvSpPr/>
          <p:nvPr/>
        </p:nvSpPr>
        <p:spPr>
          <a:xfrm>
            <a:off x="3240859" y="3388732"/>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0</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F1558CA-5976-7C05-770A-120354A20283}"/>
              </a:ext>
            </a:extLst>
          </p:cNvPr>
          <p:cNvSpPr/>
          <p:nvPr/>
        </p:nvSpPr>
        <p:spPr>
          <a:xfrm>
            <a:off x="3240858" y="4160329"/>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5</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78AB825-064A-6E83-58D3-43172857471E}"/>
              </a:ext>
            </a:extLst>
          </p:cNvPr>
          <p:cNvSpPr/>
          <p:nvPr/>
        </p:nvSpPr>
        <p:spPr>
          <a:xfrm>
            <a:off x="3240857" y="4931926"/>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BD49EBE-DB95-780A-56AC-1C4B019BAE3C}"/>
              </a:ext>
            </a:extLst>
          </p:cNvPr>
          <p:cNvSpPr/>
          <p:nvPr/>
        </p:nvSpPr>
        <p:spPr>
          <a:xfrm>
            <a:off x="3240857" y="5703523"/>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0D2A696F-BC2D-B89A-C7E9-92A3290D669D}"/>
              </a:ext>
            </a:extLst>
          </p:cNvPr>
          <p:cNvSpPr/>
          <p:nvPr/>
        </p:nvSpPr>
        <p:spPr>
          <a:xfrm>
            <a:off x="4095359" y="3388732"/>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DEE4CF5-9FE8-ECE5-57CB-D012A16350AA}"/>
              </a:ext>
            </a:extLst>
          </p:cNvPr>
          <p:cNvSpPr/>
          <p:nvPr/>
        </p:nvSpPr>
        <p:spPr>
          <a:xfrm>
            <a:off x="4095358" y="4160329"/>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6</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2AB6439-A3A4-F093-E11C-37E2E9ACF499}"/>
              </a:ext>
            </a:extLst>
          </p:cNvPr>
          <p:cNvSpPr/>
          <p:nvPr/>
        </p:nvSpPr>
        <p:spPr>
          <a:xfrm>
            <a:off x="4095357" y="4931926"/>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5BC0F75D-E7D1-0ED9-BAB7-AD3CAF53275D}"/>
              </a:ext>
            </a:extLst>
          </p:cNvPr>
          <p:cNvSpPr/>
          <p:nvPr/>
        </p:nvSpPr>
        <p:spPr>
          <a:xfrm>
            <a:off x="4095357" y="5703523"/>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7B330D9-26D5-125D-BED8-44E293C4DB71}"/>
              </a:ext>
            </a:extLst>
          </p:cNvPr>
          <p:cNvSpPr/>
          <p:nvPr/>
        </p:nvSpPr>
        <p:spPr>
          <a:xfrm>
            <a:off x="4949859" y="3388732"/>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rPr>
              <a:t>2</a:t>
            </a:r>
            <a:endParaRPr lang="en-US" sz="2400" b="1" baseline="-25000" dirty="0">
              <a:solidFill>
                <a:schemeClr val="accent6">
                  <a:lumMod val="50000"/>
                </a:schemeClr>
              </a:solidFill>
              <a:effectLst>
                <a:glow>
                  <a:schemeClr val="bg1"/>
                </a:glow>
              </a:effectLst>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71A78CE-17B3-131B-C86B-AFEF55CE1E27}"/>
              </a:ext>
            </a:extLst>
          </p:cNvPr>
          <p:cNvSpPr/>
          <p:nvPr/>
        </p:nvSpPr>
        <p:spPr>
          <a:xfrm>
            <a:off x="4949858" y="4160329"/>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7</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C7A481B-3D98-AC00-86F9-0AF40BC48DE6}"/>
              </a:ext>
            </a:extLst>
          </p:cNvPr>
          <p:cNvSpPr/>
          <p:nvPr/>
        </p:nvSpPr>
        <p:spPr>
          <a:xfrm>
            <a:off x="4949857" y="4931926"/>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2703DA98-5909-42D8-7345-CFC6C01135AE}"/>
              </a:ext>
            </a:extLst>
          </p:cNvPr>
          <p:cNvSpPr/>
          <p:nvPr/>
        </p:nvSpPr>
        <p:spPr>
          <a:xfrm>
            <a:off x="4949857" y="5703523"/>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1BD10881-CF06-7917-402D-2F4DEB1DE52E}"/>
              </a:ext>
            </a:extLst>
          </p:cNvPr>
          <p:cNvSpPr/>
          <p:nvPr/>
        </p:nvSpPr>
        <p:spPr>
          <a:xfrm>
            <a:off x="5804356" y="3388732"/>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3</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5C2B3ED9-1A95-4CCE-C0F1-20EA9C4E2333}"/>
              </a:ext>
            </a:extLst>
          </p:cNvPr>
          <p:cNvSpPr/>
          <p:nvPr/>
        </p:nvSpPr>
        <p:spPr>
          <a:xfrm>
            <a:off x="5804355" y="4160329"/>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8</a:t>
            </a: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98E8B69B-CDAC-5451-1BBF-4BEA02AF7B28}"/>
              </a:ext>
            </a:extLst>
          </p:cNvPr>
          <p:cNvSpPr/>
          <p:nvPr/>
        </p:nvSpPr>
        <p:spPr>
          <a:xfrm>
            <a:off x="5804354" y="4931926"/>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15AE3A-5C2E-ED9E-98EC-B3D56865DDA3}"/>
              </a:ext>
            </a:extLst>
          </p:cNvPr>
          <p:cNvSpPr/>
          <p:nvPr/>
        </p:nvSpPr>
        <p:spPr>
          <a:xfrm>
            <a:off x="5804354" y="5703523"/>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D4AF8564-6525-45ED-9867-0199A6336183}"/>
              </a:ext>
            </a:extLst>
          </p:cNvPr>
          <p:cNvSpPr/>
          <p:nvPr/>
        </p:nvSpPr>
        <p:spPr>
          <a:xfrm>
            <a:off x="2017680" y="3427812"/>
            <a:ext cx="892000" cy="430887"/>
          </a:xfrm>
          <a:prstGeom prst="rect">
            <a:avLst/>
          </a:prstGeom>
        </p:spPr>
        <p:txBody>
          <a:bodyPr wrap="square">
            <a:spAutoFit/>
          </a:bodyPr>
          <a:lstStyle/>
          <a:p>
            <a:r>
              <a:rPr lang="en-US" altLang="zh-CN" sz="2200" b="1" dirty="0">
                <a:solidFill>
                  <a:schemeClr val="accent2">
                    <a:lumMod val="50000"/>
                  </a:schemeClr>
                </a:solidFill>
                <a:latin typeface="Times New Roman" panose="02020603050405020304" pitchFamily="18" charset="0"/>
                <a:cs typeface="Times New Roman" panose="02020603050405020304" pitchFamily="18" charset="0"/>
              </a:rPr>
              <a:t>F</a:t>
            </a:r>
            <a:r>
              <a:rPr lang="en-US" sz="22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2200" b="1" baseline="-25000" dirty="0">
                <a:solidFill>
                  <a:schemeClr val="accent2">
                    <a:lumMod val="50000"/>
                  </a:schemeClr>
                </a:solidFill>
                <a:latin typeface="Times New Roman" panose="02020603050405020304" pitchFamily="18" charset="0"/>
                <a:cs typeface="Times New Roman" panose="02020603050405020304" pitchFamily="18" charset="0"/>
              </a:rPr>
              <a:t>0</a:t>
            </a:r>
            <a:r>
              <a:rPr lang="en-US" sz="20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3" name="Rectangle 32">
            <a:extLst>
              <a:ext uri="{FF2B5EF4-FFF2-40B4-BE49-F238E27FC236}">
                <a16:creationId xmlns:a16="http://schemas.microsoft.com/office/drawing/2014/main" id="{7AC4E399-69D8-A9E0-0289-7DDE31721C1F}"/>
              </a:ext>
            </a:extLst>
          </p:cNvPr>
          <p:cNvSpPr/>
          <p:nvPr/>
        </p:nvSpPr>
        <p:spPr>
          <a:xfrm>
            <a:off x="2017115" y="4193932"/>
            <a:ext cx="892000" cy="430887"/>
          </a:xfrm>
          <a:prstGeom prst="rect">
            <a:avLst/>
          </a:prstGeom>
        </p:spPr>
        <p:txBody>
          <a:bodyPr wrap="square">
            <a:spAutoFit/>
          </a:bodyPr>
          <a:lstStyle/>
          <a:p>
            <a:r>
              <a:rPr lang="en-US" altLang="zh-CN" sz="2200" b="1" dirty="0">
                <a:solidFill>
                  <a:schemeClr val="accent2">
                    <a:lumMod val="50000"/>
                  </a:schemeClr>
                </a:solidFill>
                <a:latin typeface="Times New Roman" panose="02020603050405020304" pitchFamily="18" charset="0"/>
                <a:cs typeface="Times New Roman" panose="02020603050405020304" pitchFamily="18" charset="0"/>
              </a:rPr>
              <a:t>F</a:t>
            </a:r>
            <a:r>
              <a:rPr lang="en-US" sz="22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2200" b="1" baseline="-25000" dirty="0">
                <a:solidFill>
                  <a:schemeClr val="accent2">
                    <a:lumMod val="50000"/>
                  </a:schemeClr>
                </a:solidFill>
                <a:latin typeface="Times New Roman" panose="02020603050405020304" pitchFamily="18" charset="0"/>
                <a:cs typeface="Times New Roman" panose="02020603050405020304" pitchFamily="18" charset="0"/>
              </a:rPr>
              <a:t>1</a:t>
            </a:r>
            <a:r>
              <a:rPr lang="en-US" sz="20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4" name="Rectangle 33">
            <a:extLst>
              <a:ext uri="{FF2B5EF4-FFF2-40B4-BE49-F238E27FC236}">
                <a16:creationId xmlns:a16="http://schemas.microsoft.com/office/drawing/2014/main" id="{944F2039-567A-3AC6-B3F9-19170DE2E85A}"/>
              </a:ext>
            </a:extLst>
          </p:cNvPr>
          <p:cNvSpPr/>
          <p:nvPr/>
        </p:nvSpPr>
        <p:spPr>
          <a:xfrm>
            <a:off x="2010968" y="4968939"/>
            <a:ext cx="892000" cy="430887"/>
          </a:xfrm>
          <a:prstGeom prst="rect">
            <a:avLst/>
          </a:prstGeom>
        </p:spPr>
        <p:txBody>
          <a:bodyPr wrap="square">
            <a:spAutoFit/>
          </a:bodyPr>
          <a:lstStyle/>
          <a:p>
            <a:r>
              <a:rPr lang="en-US" altLang="zh-CN" sz="2200" b="1" dirty="0">
                <a:solidFill>
                  <a:schemeClr val="accent2">
                    <a:lumMod val="50000"/>
                  </a:schemeClr>
                </a:solidFill>
                <a:latin typeface="Times New Roman" panose="02020603050405020304" pitchFamily="18" charset="0"/>
                <a:cs typeface="Times New Roman" panose="02020603050405020304" pitchFamily="18" charset="0"/>
              </a:rPr>
              <a:t>F</a:t>
            </a:r>
            <a:r>
              <a:rPr lang="en-US" sz="22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2200" b="1" baseline="-25000" dirty="0">
                <a:solidFill>
                  <a:schemeClr val="accent2">
                    <a:lumMod val="50000"/>
                  </a:schemeClr>
                </a:solidFill>
                <a:latin typeface="Times New Roman" panose="02020603050405020304" pitchFamily="18" charset="0"/>
                <a:cs typeface="Times New Roman" panose="02020603050405020304" pitchFamily="18" charset="0"/>
              </a:rPr>
              <a:t>2</a:t>
            </a:r>
            <a:r>
              <a:rPr lang="en-US" sz="2000" b="1"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35" name="Rectangle 34">
            <a:extLst>
              <a:ext uri="{FF2B5EF4-FFF2-40B4-BE49-F238E27FC236}">
                <a16:creationId xmlns:a16="http://schemas.microsoft.com/office/drawing/2014/main" id="{86319A9A-72E0-72B6-A0EC-B7E5C2BEE335}"/>
              </a:ext>
            </a:extLst>
          </p:cNvPr>
          <p:cNvSpPr/>
          <p:nvPr/>
        </p:nvSpPr>
        <p:spPr>
          <a:xfrm>
            <a:off x="2010079" y="5735059"/>
            <a:ext cx="892000" cy="430887"/>
          </a:xfrm>
          <a:prstGeom prst="rect">
            <a:avLst/>
          </a:prstGeom>
        </p:spPr>
        <p:txBody>
          <a:bodyPr wrap="square">
            <a:spAutoFit/>
          </a:bodyPr>
          <a:lstStyle/>
          <a:p>
            <a:r>
              <a:rPr lang="en-US" altLang="zh-CN" sz="2200" b="1" dirty="0">
                <a:solidFill>
                  <a:schemeClr val="accent2">
                    <a:lumMod val="50000"/>
                  </a:schemeClr>
                </a:solidFill>
                <a:latin typeface="Times New Roman" panose="02020603050405020304" pitchFamily="18" charset="0"/>
                <a:cs typeface="Times New Roman" panose="02020603050405020304" pitchFamily="18" charset="0"/>
              </a:rPr>
              <a:t>F</a:t>
            </a:r>
            <a:r>
              <a:rPr lang="en-US" sz="2200" b="1" dirty="0">
                <a:solidFill>
                  <a:schemeClr val="accent2">
                    <a:lumMod val="50000"/>
                  </a:schemeClr>
                </a:solidFill>
                <a:latin typeface="Times New Roman" panose="02020603050405020304" pitchFamily="18" charset="0"/>
                <a:cs typeface="Times New Roman" panose="02020603050405020304" pitchFamily="18" charset="0"/>
              </a:rPr>
              <a:t>C</a:t>
            </a:r>
            <a:r>
              <a:rPr lang="en-US" altLang="zh-CN" sz="2200" b="1" baseline="-25000" dirty="0">
                <a:solidFill>
                  <a:schemeClr val="accent2">
                    <a:lumMod val="50000"/>
                  </a:schemeClr>
                </a:solidFill>
                <a:latin typeface="Times New Roman" panose="02020603050405020304" pitchFamily="18" charset="0"/>
                <a:cs typeface="Times New Roman" panose="02020603050405020304" pitchFamily="18" charset="0"/>
              </a:rPr>
              <a:t>3</a:t>
            </a:r>
            <a:r>
              <a:rPr lang="en-US" sz="2000" b="1" dirty="0">
                <a:solidFill>
                  <a:schemeClr val="accent2">
                    <a:lumMod val="50000"/>
                  </a:schemeClr>
                </a:solidFill>
                <a:latin typeface="Times New Roman" panose="02020603050405020304" pitchFamily="18" charset="0"/>
                <a:cs typeface="Times New Roman" panose="02020603050405020304" pitchFamily="18" charset="0"/>
              </a:rPr>
              <a:t> </a:t>
            </a:r>
          </a:p>
        </p:txBody>
      </p:sp>
      <p:cxnSp>
        <p:nvCxnSpPr>
          <p:cNvPr id="36" name="Straight Arrow Connector 35">
            <a:extLst>
              <a:ext uri="{FF2B5EF4-FFF2-40B4-BE49-F238E27FC236}">
                <a16:creationId xmlns:a16="http://schemas.microsoft.com/office/drawing/2014/main" id="{22A27943-68D5-5E62-BCEC-B455FBEF2C0B}"/>
              </a:ext>
            </a:extLst>
          </p:cNvPr>
          <p:cNvCxnSpPr/>
          <p:nvPr/>
        </p:nvCxnSpPr>
        <p:spPr>
          <a:xfrm>
            <a:off x="2637255" y="3638932"/>
            <a:ext cx="603602" cy="0"/>
          </a:xfrm>
          <a:prstGeom prst="straightConnector1">
            <a:avLst/>
          </a:prstGeom>
          <a:ln w="50800">
            <a:solidFill>
              <a:srgbClr val="D87A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9B77976-2FAD-DAE4-F4D7-BC50262BBB32}"/>
              </a:ext>
            </a:extLst>
          </p:cNvPr>
          <p:cNvCxnSpPr/>
          <p:nvPr/>
        </p:nvCxnSpPr>
        <p:spPr>
          <a:xfrm>
            <a:off x="2637255" y="4415800"/>
            <a:ext cx="603602"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5A14ED8-ACC1-285B-CFC5-00CF82DE5E8E}"/>
              </a:ext>
            </a:extLst>
          </p:cNvPr>
          <p:cNvCxnSpPr/>
          <p:nvPr/>
        </p:nvCxnSpPr>
        <p:spPr>
          <a:xfrm>
            <a:off x="2637255" y="5159214"/>
            <a:ext cx="603602" cy="0"/>
          </a:xfrm>
          <a:prstGeom prst="straightConnector1">
            <a:avLst/>
          </a:prstGeom>
          <a:ln w="50800">
            <a:solidFill>
              <a:srgbClr val="0076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CA760C7-A643-A643-D411-2B06635EADB4}"/>
              </a:ext>
            </a:extLst>
          </p:cNvPr>
          <p:cNvCxnSpPr/>
          <p:nvPr/>
        </p:nvCxnSpPr>
        <p:spPr>
          <a:xfrm>
            <a:off x="3742662" y="3641089"/>
            <a:ext cx="360000" cy="0"/>
          </a:xfrm>
          <a:prstGeom prst="straightConnector1">
            <a:avLst/>
          </a:prstGeom>
          <a:ln w="50800">
            <a:solidFill>
              <a:srgbClr val="D87A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8D46A7B-B4CA-8526-E3FD-C28C1195C8FB}"/>
              </a:ext>
            </a:extLst>
          </p:cNvPr>
          <p:cNvCxnSpPr/>
          <p:nvPr/>
        </p:nvCxnSpPr>
        <p:spPr>
          <a:xfrm>
            <a:off x="3731511" y="4415800"/>
            <a:ext cx="360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7421184-8DC1-FA3D-B5DB-90813C3AADA5}"/>
              </a:ext>
            </a:extLst>
          </p:cNvPr>
          <p:cNvCxnSpPr/>
          <p:nvPr/>
        </p:nvCxnSpPr>
        <p:spPr>
          <a:xfrm>
            <a:off x="3742662" y="5159214"/>
            <a:ext cx="360000" cy="0"/>
          </a:xfrm>
          <a:prstGeom prst="straightConnector1">
            <a:avLst/>
          </a:prstGeom>
          <a:ln w="50800">
            <a:solidFill>
              <a:srgbClr val="0076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AAD0A81-3FBB-6465-175E-DFDC3F381FA6}"/>
              </a:ext>
            </a:extLst>
          </p:cNvPr>
          <p:cNvCxnSpPr/>
          <p:nvPr/>
        </p:nvCxnSpPr>
        <p:spPr>
          <a:xfrm>
            <a:off x="4597162" y="5159214"/>
            <a:ext cx="360000" cy="0"/>
          </a:xfrm>
          <a:prstGeom prst="straightConnector1">
            <a:avLst/>
          </a:prstGeom>
          <a:ln w="50800">
            <a:solidFill>
              <a:srgbClr val="0076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8D161B-F59D-AE22-A6D8-19272FED980F}"/>
              </a:ext>
            </a:extLst>
          </p:cNvPr>
          <p:cNvCxnSpPr/>
          <p:nvPr/>
        </p:nvCxnSpPr>
        <p:spPr>
          <a:xfrm>
            <a:off x="2626104" y="5947234"/>
            <a:ext cx="603602"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85474F9-97D1-1B33-DD95-B16029A8DE6E}"/>
              </a:ext>
            </a:extLst>
          </p:cNvPr>
          <p:cNvCxnSpPr/>
          <p:nvPr/>
        </p:nvCxnSpPr>
        <p:spPr>
          <a:xfrm>
            <a:off x="3731511" y="5947234"/>
            <a:ext cx="360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65233A3-70DE-FA5E-D8E1-E359EC3EE3A2}"/>
              </a:ext>
            </a:extLst>
          </p:cNvPr>
          <p:cNvCxnSpPr/>
          <p:nvPr/>
        </p:nvCxnSpPr>
        <p:spPr>
          <a:xfrm>
            <a:off x="4586011" y="5947234"/>
            <a:ext cx="360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1FF587-9B7B-A238-9BA3-109A2C6E8EDD}"/>
              </a:ext>
            </a:extLst>
          </p:cNvPr>
          <p:cNvCxnSpPr/>
          <p:nvPr/>
        </p:nvCxnSpPr>
        <p:spPr>
          <a:xfrm>
            <a:off x="5444354" y="5947234"/>
            <a:ext cx="360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23EFD25-6252-9AC5-FED9-1706118864AE}"/>
              </a:ext>
            </a:extLst>
          </p:cNvPr>
          <p:cNvCxnSpPr>
            <a:cxnSpLocks/>
          </p:cNvCxnSpPr>
          <p:nvPr/>
        </p:nvCxnSpPr>
        <p:spPr>
          <a:xfrm rot="16200000">
            <a:off x="5082035" y="4786728"/>
            <a:ext cx="252000" cy="0"/>
          </a:xfrm>
          <a:prstGeom prst="straightConnector1">
            <a:avLst/>
          </a:prstGeom>
          <a:ln w="50800">
            <a:solidFill>
              <a:srgbClr val="0076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9FAF403-964A-AE39-B721-C939DC578D94}"/>
              </a:ext>
            </a:extLst>
          </p:cNvPr>
          <p:cNvCxnSpPr>
            <a:cxnSpLocks/>
          </p:cNvCxnSpPr>
          <p:nvPr/>
        </p:nvCxnSpPr>
        <p:spPr>
          <a:xfrm rot="16200000">
            <a:off x="5952827" y="5558325"/>
            <a:ext cx="252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8C40CC4-3CBD-35DB-7594-AA7A6419C87B}"/>
              </a:ext>
            </a:extLst>
          </p:cNvPr>
          <p:cNvCxnSpPr>
            <a:cxnSpLocks/>
          </p:cNvCxnSpPr>
          <p:nvPr/>
        </p:nvCxnSpPr>
        <p:spPr>
          <a:xfrm rot="16200000">
            <a:off x="5946798" y="4786727"/>
            <a:ext cx="252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3A57EAB-A50F-92D6-DD0E-9C47012578AE}"/>
              </a:ext>
            </a:extLst>
          </p:cNvPr>
          <p:cNvCxnSpPr>
            <a:cxnSpLocks/>
          </p:cNvCxnSpPr>
          <p:nvPr/>
        </p:nvCxnSpPr>
        <p:spPr>
          <a:xfrm rot="16200000">
            <a:off x="5946798" y="4022709"/>
            <a:ext cx="252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8F320EB-DA2D-A584-2D60-1101D811BCF6}"/>
              </a:ext>
            </a:extLst>
          </p:cNvPr>
          <p:cNvCxnSpPr>
            <a:cxnSpLocks/>
          </p:cNvCxnSpPr>
          <p:nvPr/>
        </p:nvCxnSpPr>
        <p:spPr>
          <a:xfrm rot="10800000">
            <a:off x="5444354" y="3641091"/>
            <a:ext cx="360000"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1ECCD7C-CF68-38C7-A1E2-25DC2BCC2A03}"/>
              </a:ext>
            </a:extLst>
          </p:cNvPr>
          <p:cNvSpPr/>
          <p:nvPr/>
        </p:nvSpPr>
        <p:spPr>
          <a:xfrm>
            <a:off x="6659212" y="3382763"/>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4</a:t>
            </a:r>
            <a:endParaRPr lang="en-US" sz="2400" b="1" baseline="-25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5589C141-C007-26C7-FE07-69726A25523B}"/>
              </a:ext>
            </a:extLst>
          </p:cNvPr>
          <p:cNvSpPr/>
          <p:nvPr/>
        </p:nvSpPr>
        <p:spPr>
          <a:xfrm>
            <a:off x="6659211" y="4154360"/>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9</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62E6B8CC-B9E1-4EED-EFBE-262C4B8A0EF8}"/>
              </a:ext>
            </a:extLst>
          </p:cNvPr>
          <p:cNvSpPr/>
          <p:nvPr/>
        </p:nvSpPr>
        <p:spPr>
          <a:xfrm>
            <a:off x="6659210" y="4925957"/>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FB11FAD8-083B-1416-9FAB-BF2501A2CF6C}"/>
              </a:ext>
            </a:extLst>
          </p:cNvPr>
          <p:cNvSpPr/>
          <p:nvPr/>
        </p:nvSpPr>
        <p:spPr>
          <a:xfrm>
            <a:off x="6659210" y="5697554"/>
            <a:ext cx="501805" cy="50039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9" name="Group 58">
            <a:extLst>
              <a:ext uri="{FF2B5EF4-FFF2-40B4-BE49-F238E27FC236}">
                <a16:creationId xmlns:a16="http://schemas.microsoft.com/office/drawing/2014/main" id="{30920014-55B3-0699-E6D3-3F990FFD3A5A}"/>
              </a:ext>
            </a:extLst>
          </p:cNvPr>
          <p:cNvGrpSpPr/>
          <p:nvPr/>
        </p:nvGrpSpPr>
        <p:grpSpPr>
          <a:xfrm>
            <a:off x="3183340" y="4931926"/>
            <a:ext cx="4085877" cy="1248503"/>
            <a:chOff x="1321847" y="2265972"/>
            <a:chExt cx="4085877" cy="1248503"/>
          </a:xfrm>
        </p:grpSpPr>
        <p:sp>
          <p:nvSpPr>
            <p:cNvPr id="63" name="TextBox 62">
              <a:extLst>
                <a:ext uri="{FF2B5EF4-FFF2-40B4-BE49-F238E27FC236}">
                  <a16:creationId xmlns:a16="http://schemas.microsoft.com/office/drawing/2014/main" id="{501E2657-4E07-CE19-FF1D-69A48ACD8C0C}"/>
                </a:ext>
              </a:extLst>
            </p:cNvPr>
            <p:cNvSpPr txBox="1"/>
            <p:nvPr/>
          </p:nvSpPr>
          <p:spPr>
            <a:xfrm>
              <a:off x="1324822" y="2270491"/>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10</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554F6FF9-E3BA-277A-3A29-B54D02BC5091}"/>
                </a:ext>
              </a:extLst>
            </p:cNvPr>
            <p:cNvSpPr txBox="1"/>
            <p:nvPr/>
          </p:nvSpPr>
          <p:spPr>
            <a:xfrm>
              <a:off x="2201622" y="2281213"/>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11</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9A7AB1DC-99A9-DFFD-8C51-032012B11FE9}"/>
                </a:ext>
              </a:extLst>
            </p:cNvPr>
            <p:cNvSpPr txBox="1"/>
            <p:nvPr/>
          </p:nvSpPr>
          <p:spPr>
            <a:xfrm>
              <a:off x="3042058" y="2267351"/>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12</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B95558CC-AEE5-1A1E-7120-D143BF3BA226}"/>
                </a:ext>
              </a:extLst>
            </p:cNvPr>
            <p:cNvSpPr txBox="1"/>
            <p:nvPr/>
          </p:nvSpPr>
          <p:spPr>
            <a:xfrm>
              <a:off x="3906324" y="2278372"/>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13</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81108E28-0DB0-E8DA-BD18-71F8C5E86856}"/>
                </a:ext>
              </a:extLst>
            </p:cNvPr>
            <p:cNvSpPr txBox="1"/>
            <p:nvPr/>
          </p:nvSpPr>
          <p:spPr>
            <a:xfrm>
              <a:off x="4770675" y="2265972"/>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14</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E7F5BD67-8FED-6358-0983-80D0BB95F675}"/>
                </a:ext>
              </a:extLst>
            </p:cNvPr>
            <p:cNvSpPr txBox="1"/>
            <p:nvPr/>
          </p:nvSpPr>
          <p:spPr>
            <a:xfrm>
              <a:off x="1321847" y="3042088"/>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15</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C413FFEE-3130-4BE2-C456-5544F2D1E800}"/>
                </a:ext>
              </a:extLst>
            </p:cNvPr>
            <p:cNvSpPr txBox="1"/>
            <p:nvPr/>
          </p:nvSpPr>
          <p:spPr>
            <a:xfrm>
              <a:off x="2198647" y="3052810"/>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16</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71EEB8B3-5FE7-224A-C628-74C70BDCB1CC}"/>
                </a:ext>
              </a:extLst>
            </p:cNvPr>
            <p:cNvSpPr txBox="1"/>
            <p:nvPr/>
          </p:nvSpPr>
          <p:spPr>
            <a:xfrm>
              <a:off x="3039083" y="3038948"/>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17</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629975BA-3D4B-3B99-7CBF-A473149A4F42}"/>
                </a:ext>
              </a:extLst>
            </p:cNvPr>
            <p:cNvSpPr txBox="1"/>
            <p:nvPr/>
          </p:nvSpPr>
          <p:spPr>
            <a:xfrm>
              <a:off x="3903349" y="3049969"/>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18</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C3D32450-084B-07BF-766F-DF210341EC0E}"/>
                </a:ext>
              </a:extLst>
            </p:cNvPr>
            <p:cNvSpPr txBox="1"/>
            <p:nvPr/>
          </p:nvSpPr>
          <p:spPr>
            <a:xfrm>
              <a:off x="4767700" y="3037569"/>
              <a:ext cx="637049" cy="461665"/>
            </a:xfrm>
            <a:prstGeom prst="rect">
              <a:avLst/>
            </a:prstGeom>
            <a:noFill/>
          </p:spPr>
          <p:txBody>
            <a:bodyPr wrap="square" rtlCol="0">
              <a:spAutoFit/>
            </a:bodyPr>
            <a:lstStyle/>
            <a:p>
              <a:r>
                <a:rPr lang="en-US" altLang="zh-CN" sz="2400" b="1" dirty="0">
                  <a:solidFill>
                    <a:schemeClr val="accent6">
                      <a:lumMod val="50000"/>
                    </a:schemeClr>
                  </a:solidFill>
                  <a:latin typeface="Times New Roman" panose="02020603050405020304" pitchFamily="18" charset="0"/>
                  <a:cs typeface="Times New Roman" panose="02020603050405020304" pitchFamily="18" charset="0"/>
                </a:rPr>
                <a:t>F</a:t>
              </a:r>
              <a:r>
                <a:rPr lang="en-US" altLang="zh-CN" sz="2400" b="1" baseline="-25000" dirty="0">
                  <a:solidFill>
                    <a:schemeClr val="accent6">
                      <a:lumMod val="50000"/>
                    </a:schemeClr>
                  </a:solidFill>
                  <a:latin typeface="Times New Roman" panose="02020603050405020304" pitchFamily="18" charset="0"/>
                  <a:cs typeface="Times New Roman" panose="02020603050405020304" pitchFamily="18" charset="0"/>
                </a:rPr>
                <a:t>19</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grpSp>
      <p:cxnSp>
        <p:nvCxnSpPr>
          <p:cNvPr id="60" name="Straight Arrow Connector 59">
            <a:extLst>
              <a:ext uri="{FF2B5EF4-FFF2-40B4-BE49-F238E27FC236}">
                <a16:creationId xmlns:a16="http://schemas.microsoft.com/office/drawing/2014/main" id="{2320A35B-4F08-2AFE-9D54-4B97434E8049}"/>
              </a:ext>
            </a:extLst>
          </p:cNvPr>
          <p:cNvCxnSpPr>
            <a:cxnSpLocks/>
          </p:cNvCxnSpPr>
          <p:nvPr/>
        </p:nvCxnSpPr>
        <p:spPr>
          <a:xfrm flipH="1">
            <a:off x="4357836" y="3889131"/>
            <a:ext cx="1" cy="271198"/>
          </a:xfrm>
          <a:prstGeom prst="straightConnector1">
            <a:avLst/>
          </a:prstGeom>
          <a:ln w="50800">
            <a:solidFill>
              <a:srgbClr val="D87A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83D4B59-C4E7-CE99-A0A3-FBFE52BB0E6F}"/>
              </a:ext>
            </a:extLst>
          </p:cNvPr>
          <p:cNvCxnSpPr/>
          <p:nvPr/>
        </p:nvCxnSpPr>
        <p:spPr>
          <a:xfrm>
            <a:off x="4597162" y="4415800"/>
            <a:ext cx="360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BC88E91-312A-0392-3B73-3D87F60FFDE9}"/>
              </a:ext>
            </a:extLst>
          </p:cNvPr>
          <p:cNvCxnSpPr/>
          <p:nvPr/>
        </p:nvCxnSpPr>
        <p:spPr>
          <a:xfrm>
            <a:off x="5451662" y="4415800"/>
            <a:ext cx="360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D21C8A-BD3F-B7E0-DEAF-0F9BBA24778B}"/>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21</a:t>
            </a:r>
            <a:endParaRPr lang="en-US" sz="1400" dirty="0">
              <a:latin typeface="Cambria" panose="02040503050406030204" pitchFamily="18" charset="0"/>
              <a:ea typeface="Cambria" panose="02040503050406030204" pitchFamily="18" charset="0"/>
            </a:endParaRPr>
          </a:p>
        </p:txBody>
      </p:sp>
      <p:cxnSp>
        <p:nvCxnSpPr>
          <p:cNvPr id="4" name="Curved Connector 3">
            <a:extLst>
              <a:ext uri="{FF2B5EF4-FFF2-40B4-BE49-F238E27FC236}">
                <a16:creationId xmlns:a16="http://schemas.microsoft.com/office/drawing/2014/main" id="{5AB03A04-8CC4-E0DC-8687-3B7B9F4F5D96}"/>
              </a:ext>
            </a:extLst>
          </p:cNvPr>
          <p:cNvCxnSpPr>
            <a:cxnSpLocks/>
          </p:cNvCxnSpPr>
          <p:nvPr/>
        </p:nvCxnSpPr>
        <p:spPr>
          <a:xfrm rot="5400000" flipH="1" flipV="1">
            <a:off x="2275140" y="3433248"/>
            <a:ext cx="1512634" cy="360860"/>
          </a:xfrm>
          <a:prstGeom prst="curvedConnector3">
            <a:avLst>
              <a:gd name="adj1" fmla="val 94907"/>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7DB836AA-FB85-21EF-EBBF-1740B85D775B}"/>
              </a:ext>
            </a:extLst>
          </p:cNvPr>
          <p:cNvSpPr/>
          <p:nvPr/>
        </p:nvSpPr>
        <p:spPr>
          <a:xfrm>
            <a:off x="3240857" y="2695067"/>
            <a:ext cx="2053545" cy="552669"/>
          </a:xfrm>
          <a:prstGeom prst="rect">
            <a:avLst/>
          </a:prstGeom>
          <a:noFill/>
          <a:ln w="254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7030A0"/>
                </a:solidFill>
                <a:latin typeface="Cambria" panose="02040503050406030204" pitchFamily="18" charset="0"/>
              </a:rPr>
              <a:t>Reserved Minimal Paths</a:t>
            </a:r>
          </a:p>
        </p:txBody>
      </p:sp>
      <p:cxnSp>
        <p:nvCxnSpPr>
          <p:cNvPr id="90" name="Curved Connector 89">
            <a:extLst>
              <a:ext uri="{FF2B5EF4-FFF2-40B4-BE49-F238E27FC236}">
                <a16:creationId xmlns:a16="http://schemas.microsoft.com/office/drawing/2014/main" id="{D0BE61C8-EC1D-9295-A7FF-8D33016EA3F9}"/>
              </a:ext>
            </a:extLst>
          </p:cNvPr>
          <p:cNvCxnSpPr>
            <a:cxnSpLocks/>
          </p:cNvCxnSpPr>
          <p:nvPr/>
        </p:nvCxnSpPr>
        <p:spPr>
          <a:xfrm rot="5400000" flipH="1" flipV="1">
            <a:off x="2041015" y="3932494"/>
            <a:ext cx="2047161" cy="295593"/>
          </a:xfrm>
          <a:prstGeom prst="curvedConnector3">
            <a:avLst>
              <a:gd name="adj1" fmla="val 98070"/>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16FDA0D5-CD96-5E84-7223-8C532D6F19DB}"/>
              </a:ext>
            </a:extLst>
          </p:cNvPr>
          <p:cNvCxnSpPr>
            <a:cxnSpLocks/>
          </p:cNvCxnSpPr>
          <p:nvPr/>
        </p:nvCxnSpPr>
        <p:spPr>
          <a:xfrm rot="5400000" flipH="1" flipV="1">
            <a:off x="2548034" y="2971925"/>
            <a:ext cx="836969" cy="433643"/>
          </a:xfrm>
          <a:prstGeom prst="curvedConnector3">
            <a:avLst>
              <a:gd name="adj1" fmla="val 97863"/>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a:extLst>
              <a:ext uri="{FF2B5EF4-FFF2-40B4-BE49-F238E27FC236}">
                <a16:creationId xmlns:a16="http://schemas.microsoft.com/office/drawing/2014/main" id="{59630883-987B-4578-6736-8A9366C228F6}"/>
              </a:ext>
            </a:extLst>
          </p:cNvPr>
          <p:cNvCxnSpPr>
            <a:cxnSpLocks/>
          </p:cNvCxnSpPr>
          <p:nvPr/>
        </p:nvCxnSpPr>
        <p:spPr>
          <a:xfrm rot="5400000" flipH="1" flipV="1">
            <a:off x="5470201" y="3159920"/>
            <a:ext cx="660161" cy="225863"/>
          </a:xfrm>
          <a:prstGeom prst="curvedConnector3">
            <a:avLst>
              <a:gd name="adj1" fmla="val 90894"/>
            </a:avLst>
          </a:prstGeom>
          <a:ln w="381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DB73DA91-1764-65B7-43AD-0F33C95545EF}"/>
              </a:ext>
            </a:extLst>
          </p:cNvPr>
          <p:cNvSpPr/>
          <p:nvPr/>
        </p:nvSpPr>
        <p:spPr>
          <a:xfrm>
            <a:off x="5913211" y="2722474"/>
            <a:ext cx="2289873" cy="409303"/>
          </a:xfrm>
          <a:prstGeom prst="rect">
            <a:avLst/>
          </a:prstGeom>
          <a:noFill/>
          <a:ln w="254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6">
                    <a:lumMod val="50000"/>
                  </a:schemeClr>
                </a:solidFill>
                <a:latin typeface="Cambria" panose="02040503050406030204" pitchFamily="18" charset="0"/>
              </a:rPr>
              <a:t>Non-minimal Path</a:t>
            </a:r>
          </a:p>
        </p:txBody>
      </p:sp>
      <p:sp>
        <p:nvSpPr>
          <p:cNvPr id="29" name="3">
            <a:extLst>
              <a:ext uri="{FF2B5EF4-FFF2-40B4-BE49-F238E27FC236}">
                <a16:creationId xmlns:a16="http://schemas.microsoft.com/office/drawing/2014/main" id="{105E1D81-5BA6-6C17-035C-7D5DC6259C81}"/>
              </a:ext>
            </a:extLst>
          </p:cNvPr>
          <p:cNvSpPr/>
          <p:nvPr/>
        </p:nvSpPr>
        <p:spPr>
          <a:xfrm>
            <a:off x="289645" y="5684325"/>
            <a:ext cx="1507455" cy="494894"/>
          </a:xfrm>
          <a:prstGeom prst="roundRect">
            <a:avLst/>
          </a:prstGeom>
          <a:solidFill>
            <a:srgbClr val="0070C0"/>
          </a:solidFill>
          <a:ln w="38100">
            <a:prstDash val="solid"/>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2400" dirty="0">
                <a:latin typeface="Cambria" panose="02040503050406030204" pitchFamily="18" charset="0"/>
              </a:rPr>
              <a:t>Req to F2</a:t>
            </a:r>
          </a:p>
        </p:txBody>
      </p:sp>
      <p:sp>
        <p:nvSpPr>
          <p:cNvPr id="31" name="3">
            <a:extLst>
              <a:ext uri="{FF2B5EF4-FFF2-40B4-BE49-F238E27FC236}">
                <a16:creationId xmlns:a16="http://schemas.microsoft.com/office/drawing/2014/main" id="{D662E39C-E8C4-DE70-ADCD-AF2C69F88168}"/>
              </a:ext>
            </a:extLst>
          </p:cNvPr>
          <p:cNvSpPr/>
          <p:nvPr/>
        </p:nvSpPr>
        <p:spPr>
          <a:xfrm>
            <a:off x="286097" y="4160329"/>
            <a:ext cx="1507455" cy="494894"/>
          </a:xfrm>
          <a:prstGeom prst="roundRect">
            <a:avLst/>
          </a:prstGeom>
          <a:solidFill>
            <a:srgbClr val="C00000"/>
          </a:solidFill>
          <a:ln w="38100">
            <a:prstDash val="solid"/>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2400" dirty="0">
                <a:latin typeface="Cambria" panose="02040503050406030204" pitchFamily="18" charset="0"/>
              </a:rPr>
              <a:t>Req to F8</a:t>
            </a:r>
          </a:p>
        </p:txBody>
      </p:sp>
      <p:sp>
        <p:nvSpPr>
          <p:cNvPr id="32" name="3">
            <a:extLst>
              <a:ext uri="{FF2B5EF4-FFF2-40B4-BE49-F238E27FC236}">
                <a16:creationId xmlns:a16="http://schemas.microsoft.com/office/drawing/2014/main" id="{80D710E4-96B2-E942-B363-62BCA5B21928}"/>
              </a:ext>
            </a:extLst>
          </p:cNvPr>
          <p:cNvSpPr/>
          <p:nvPr/>
        </p:nvSpPr>
        <p:spPr>
          <a:xfrm>
            <a:off x="286096" y="3412083"/>
            <a:ext cx="1507455" cy="494894"/>
          </a:xfrm>
          <a:prstGeom prst="roundRect">
            <a:avLst/>
          </a:prstGeom>
          <a:solidFill>
            <a:srgbClr val="D87A00"/>
          </a:solidFill>
          <a:ln w="38100">
            <a:prstDash val="solid"/>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2400" dirty="0">
                <a:latin typeface="Cambria" panose="02040503050406030204" pitchFamily="18" charset="0"/>
              </a:rPr>
              <a:t>Req to F6</a:t>
            </a:r>
          </a:p>
        </p:txBody>
      </p:sp>
      <p:sp>
        <p:nvSpPr>
          <p:cNvPr id="52" name="3">
            <a:extLst>
              <a:ext uri="{FF2B5EF4-FFF2-40B4-BE49-F238E27FC236}">
                <a16:creationId xmlns:a16="http://schemas.microsoft.com/office/drawing/2014/main" id="{397BEA87-E3D9-84A8-BC15-50F24F573F13}"/>
              </a:ext>
            </a:extLst>
          </p:cNvPr>
          <p:cNvSpPr/>
          <p:nvPr/>
        </p:nvSpPr>
        <p:spPr>
          <a:xfrm>
            <a:off x="283478" y="4930431"/>
            <a:ext cx="1507455" cy="494894"/>
          </a:xfrm>
          <a:prstGeom prst="roundRect">
            <a:avLst/>
          </a:prstGeom>
          <a:solidFill>
            <a:srgbClr val="007600"/>
          </a:solidFill>
          <a:ln w="38100">
            <a:prstDash val="solid"/>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2400" dirty="0">
                <a:latin typeface="Cambria" panose="02040503050406030204" pitchFamily="18" charset="0"/>
              </a:rPr>
              <a:t>Req to F7</a:t>
            </a:r>
          </a:p>
        </p:txBody>
      </p:sp>
      <p:sp>
        <p:nvSpPr>
          <p:cNvPr id="53" name="Rectangle 52">
            <a:extLst>
              <a:ext uri="{FF2B5EF4-FFF2-40B4-BE49-F238E27FC236}">
                <a16:creationId xmlns:a16="http://schemas.microsoft.com/office/drawing/2014/main" id="{0E558925-FBA7-FE56-47DA-E749A2B099EF}"/>
              </a:ext>
            </a:extLst>
          </p:cNvPr>
          <p:cNvSpPr/>
          <p:nvPr/>
        </p:nvSpPr>
        <p:spPr>
          <a:xfrm>
            <a:off x="4676346" y="2462844"/>
            <a:ext cx="1790333" cy="309140"/>
          </a:xfrm>
          <a:prstGeom prst="rect">
            <a:avLst/>
          </a:prstGeom>
          <a:noFill/>
          <a:ln w="1905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accent6">
                    <a:lumMod val="50000"/>
                  </a:schemeClr>
                </a:solidFill>
                <a:latin typeface="Cambria" panose="02040503050406030204" pitchFamily="18" charset="0"/>
              </a:rPr>
              <a:t>Target Flash Node</a:t>
            </a:r>
          </a:p>
        </p:txBody>
      </p:sp>
      <p:cxnSp>
        <p:nvCxnSpPr>
          <p:cNvPr id="58" name="Curved Connector 57">
            <a:extLst>
              <a:ext uri="{FF2B5EF4-FFF2-40B4-BE49-F238E27FC236}">
                <a16:creationId xmlns:a16="http://schemas.microsoft.com/office/drawing/2014/main" id="{623FD118-E6D8-51F9-BC77-58D90AE5FDA1}"/>
              </a:ext>
            </a:extLst>
          </p:cNvPr>
          <p:cNvCxnSpPr>
            <a:cxnSpLocks/>
            <a:stCxn id="21" idx="0"/>
          </p:cNvCxnSpPr>
          <p:nvPr/>
        </p:nvCxnSpPr>
        <p:spPr>
          <a:xfrm rot="5400000" flipH="1" flipV="1">
            <a:off x="5075702" y="2897734"/>
            <a:ext cx="616059" cy="365938"/>
          </a:xfrm>
          <a:prstGeom prst="curvedConnector3">
            <a:avLst>
              <a:gd name="adj1" fmla="val 50000"/>
            </a:avLst>
          </a:prstGeom>
          <a:ln w="381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4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22" presetClass="entr" presetSubtype="8"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par>
                          <p:cTn id="86" fill="hold">
                            <p:stCondLst>
                              <p:cond delay="500"/>
                            </p:stCondLst>
                            <p:childTnLst>
                              <p:par>
                                <p:cTn id="87" presetID="22" presetClass="entr" presetSubtype="8" fill="hold" nodeType="after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wipe(left)">
                                      <p:cBhvr>
                                        <p:cTn id="89" dur="500"/>
                                        <p:tgtEl>
                                          <p:spTgt spid="40"/>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wipe(left)">
                                      <p:cBhvr>
                                        <p:cTn id="93" dur="500"/>
                                        <p:tgtEl>
                                          <p:spTgt spid="61"/>
                                        </p:tgtEl>
                                      </p:cBhvr>
                                    </p:animEffect>
                                  </p:childTnLst>
                                </p:cTn>
                              </p:par>
                            </p:childTnLst>
                          </p:cTn>
                        </p:par>
                        <p:par>
                          <p:cTn id="94" fill="hold">
                            <p:stCondLst>
                              <p:cond delay="1500"/>
                            </p:stCondLst>
                            <p:childTnLst>
                              <p:par>
                                <p:cTn id="95" presetID="22" presetClass="entr" presetSubtype="8" fill="hold" nodeType="after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wipe(left)">
                                      <p:cBhvr>
                                        <p:cTn id="97" dur="500"/>
                                        <p:tgtEl>
                                          <p:spTgt spid="62"/>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childTnLst>
                          </p:cTn>
                        </p:par>
                        <p:par>
                          <p:cTn id="102" fill="hold">
                            <p:stCondLst>
                              <p:cond delay="0"/>
                            </p:stCondLst>
                            <p:childTnLst>
                              <p:par>
                                <p:cTn id="103" presetID="22" presetClass="entr" presetSubtype="8" fill="hold"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left)">
                                      <p:cBhvr>
                                        <p:cTn id="105" dur="500"/>
                                        <p:tgtEl>
                                          <p:spTgt spid="36"/>
                                        </p:tgtEl>
                                      </p:cBhvr>
                                    </p:animEffect>
                                  </p:childTnLst>
                                </p:cTn>
                              </p:par>
                            </p:childTnLst>
                          </p:cTn>
                        </p:par>
                        <p:par>
                          <p:cTn id="106" fill="hold">
                            <p:stCondLst>
                              <p:cond delay="500"/>
                            </p:stCondLst>
                            <p:childTnLst>
                              <p:par>
                                <p:cTn id="107" presetID="22" presetClass="entr" presetSubtype="8" fill="hold" nodeType="after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left)">
                                      <p:cBhvr>
                                        <p:cTn id="109" dur="500"/>
                                        <p:tgtEl>
                                          <p:spTgt spid="39"/>
                                        </p:tgtEl>
                                      </p:cBhvr>
                                    </p:animEffect>
                                  </p:childTnLst>
                                </p:cTn>
                              </p:par>
                            </p:childTnLst>
                          </p:cTn>
                        </p:par>
                        <p:par>
                          <p:cTn id="110" fill="hold">
                            <p:stCondLst>
                              <p:cond delay="1000"/>
                            </p:stCondLst>
                            <p:childTnLst>
                              <p:par>
                                <p:cTn id="111" presetID="22" presetClass="entr" presetSubtype="1" fill="hold" nodeType="after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wipe(up)">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52"/>
                                        </p:tgtEl>
                                        <p:attrNameLst>
                                          <p:attrName>style.visibility</p:attrName>
                                        </p:attrNameLst>
                                      </p:cBhvr>
                                      <p:to>
                                        <p:strVal val="visible"/>
                                      </p:to>
                                    </p:set>
                                  </p:childTnLst>
                                </p:cTn>
                              </p:par>
                              <p:par>
                                <p:cTn id="118" presetID="22" presetClass="entr" presetSubtype="8" fill="hold"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wipe(left)">
                                      <p:cBhvr>
                                        <p:cTn id="120" dur="500"/>
                                        <p:tgtEl>
                                          <p:spTgt spid="38"/>
                                        </p:tgtEl>
                                      </p:cBhvr>
                                    </p:animEffect>
                                  </p:childTnLst>
                                </p:cTn>
                              </p:par>
                            </p:childTnLst>
                          </p:cTn>
                        </p:par>
                        <p:par>
                          <p:cTn id="121" fill="hold">
                            <p:stCondLst>
                              <p:cond delay="500"/>
                            </p:stCondLst>
                            <p:childTnLst>
                              <p:par>
                                <p:cTn id="122" presetID="22" presetClass="entr" presetSubtype="8" fill="hold" nodeType="after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left)">
                                      <p:cBhvr>
                                        <p:cTn id="124" dur="500"/>
                                        <p:tgtEl>
                                          <p:spTgt spid="41"/>
                                        </p:tgtEl>
                                      </p:cBhvr>
                                    </p:animEffect>
                                  </p:childTnLst>
                                </p:cTn>
                              </p:par>
                            </p:childTnLst>
                          </p:cTn>
                        </p:par>
                        <p:par>
                          <p:cTn id="125" fill="hold">
                            <p:stCondLst>
                              <p:cond delay="1000"/>
                            </p:stCondLst>
                            <p:childTnLst>
                              <p:par>
                                <p:cTn id="126" presetID="22" presetClass="entr" presetSubtype="8" fill="hold" nodeType="after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wipe(left)">
                                      <p:cBhvr>
                                        <p:cTn id="128" dur="500"/>
                                        <p:tgtEl>
                                          <p:spTgt spid="42"/>
                                        </p:tgtEl>
                                      </p:cBhvr>
                                    </p:animEffect>
                                  </p:childTnLst>
                                </p:cTn>
                              </p:par>
                            </p:childTnLst>
                          </p:cTn>
                        </p:par>
                        <p:par>
                          <p:cTn id="129" fill="hold">
                            <p:stCondLst>
                              <p:cond delay="1500"/>
                            </p:stCondLst>
                            <p:childTnLst>
                              <p:par>
                                <p:cTn id="130" presetID="22" presetClass="entr" presetSubtype="4" fill="hold"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wipe(down)">
                                      <p:cBhvr>
                                        <p:cTn id="132" dur="5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0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1"/>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32"/>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04"/>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4"/>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90"/>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89"/>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29"/>
                                        </p:tgtEl>
                                        <p:attrNameLst>
                                          <p:attrName>style.visibility</p:attrName>
                                        </p:attrNameLst>
                                      </p:cBhvr>
                                      <p:to>
                                        <p:strVal val="visible"/>
                                      </p:to>
                                    </p:set>
                                  </p:childTnLst>
                                </p:cTn>
                              </p:par>
                              <p:par>
                                <p:cTn id="163" presetID="1" presetClass="emph" presetSubtype="2" fill="hold" nodeType="withEffect">
                                  <p:stCondLst>
                                    <p:cond delay="0"/>
                                  </p:stCondLst>
                                  <p:childTnLst>
                                    <p:animClr clrSpc="rgb" dir="cw">
                                      <p:cBhvr>
                                        <p:cTn id="164" dur="500" fill="hold"/>
                                        <p:tgtEl>
                                          <p:spTgt spid="21"/>
                                        </p:tgtEl>
                                        <p:attrNameLst>
                                          <p:attrName>fillcolor</p:attrName>
                                        </p:attrNameLst>
                                      </p:cBhvr>
                                      <p:to>
                                        <a:srgbClr val="FFD400"/>
                                      </p:to>
                                    </p:animClr>
                                    <p:set>
                                      <p:cBhvr>
                                        <p:cTn id="165" dur="500" fill="hold"/>
                                        <p:tgtEl>
                                          <p:spTgt spid="21"/>
                                        </p:tgtEl>
                                        <p:attrNameLst>
                                          <p:attrName>fill.type</p:attrName>
                                        </p:attrNameLst>
                                      </p:cBhvr>
                                      <p:to>
                                        <p:strVal val="solid"/>
                                      </p:to>
                                    </p:set>
                                    <p:set>
                                      <p:cBhvr>
                                        <p:cTn id="166" dur="500" fill="hold"/>
                                        <p:tgtEl>
                                          <p:spTgt spid="21"/>
                                        </p:tgtEl>
                                        <p:attrNameLst>
                                          <p:attrName>fill.on</p:attrName>
                                        </p:attrNameLst>
                                      </p:cBhvr>
                                      <p:to>
                                        <p:strVal val="true"/>
                                      </p:to>
                                    </p:set>
                                  </p:childTnLst>
                                </p:cTn>
                              </p:par>
                              <p:par>
                                <p:cTn id="167" presetID="1" presetClass="entr" presetSubtype="0" fill="hold" nodeType="withEffect">
                                  <p:stCondLst>
                                    <p:cond delay="0"/>
                                  </p:stCondLst>
                                  <p:childTnLst>
                                    <p:set>
                                      <p:cBhvr>
                                        <p:cTn id="168" dur="1" fill="hold">
                                          <p:stCondLst>
                                            <p:cond delay="0"/>
                                          </p:stCondLst>
                                        </p:cTn>
                                        <p:tgtEl>
                                          <p:spTgt spid="58"/>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53"/>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wipe(left)">
                                      <p:cBhvr>
                                        <p:cTn id="175" dur="500"/>
                                        <p:tgtEl>
                                          <p:spTgt spid="43"/>
                                        </p:tgtEl>
                                      </p:cBhvr>
                                    </p:animEffect>
                                  </p:childTnLst>
                                </p:cTn>
                              </p:par>
                            </p:childTnLst>
                          </p:cTn>
                        </p:par>
                        <p:par>
                          <p:cTn id="176" fill="hold">
                            <p:stCondLst>
                              <p:cond delay="500"/>
                            </p:stCondLst>
                            <p:childTnLst>
                              <p:par>
                                <p:cTn id="177" presetID="22" presetClass="entr" presetSubtype="8" fill="hold" nodeType="after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wipe(left)">
                                      <p:cBhvr>
                                        <p:cTn id="179" dur="500"/>
                                        <p:tgtEl>
                                          <p:spTgt spid="44"/>
                                        </p:tgtEl>
                                      </p:cBhvr>
                                    </p:animEffect>
                                  </p:childTnLst>
                                </p:cTn>
                              </p:par>
                            </p:childTnLst>
                          </p:cTn>
                        </p:par>
                        <p:par>
                          <p:cTn id="180" fill="hold">
                            <p:stCondLst>
                              <p:cond delay="1000"/>
                            </p:stCondLst>
                            <p:childTnLst>
                              <p:par>
                                <p:cTn id="181" presetID="22" presetClass="entr" presetSubtype="8" fill="hold" nodeType="after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left)">
                                      <p:cBhvr>
                                        <p:cTn id="183" dur="500"/>
                                        <p:tgtEl>
                                          <p:spTgt spid="45"/>
                                        </p:tgtEl>
                                      </p:cBhvr>
                                    </p:animEffect>
                                  </p:childTnLst>
                                </p:cTn>
                              </p:par>
                            </p:childTnLst>
                          </p:cTn>
                        </p:par>
                        <p:par>
                          <p:cTn id="184" fill="hold">
                            <p:stCondLst>
                              <p:cond delay="1500"/>
                            </p:stCondLst>
                            <p:childTnLst>
                              <p:par>
                                <p:cTn id="185" presetID="22" presetClass="entr" presetSubtype="8" fill="hold" nodeType="afterEffect">
                                  <p:stCondLst>
                                    <p:cond delay="0"/>
                                  </p:stCondLst>
                                  <p:childTnLst>
                                    <p:set>
                                      <p:cBhvr>
                                        <p:cTn id="186" dur="1" fill="hold">
                                          <p:stCondLst>
                                            <p:cond delay="0"/>
                                          </p:stCondLst>
                                        </p:cTn>
                                        <p:tgtEl>
                                          <p:spTgt spid="46"/>
                                        </p:tgtEl>
                                        <p:attrNameLst>
                                          <p:attrName>style.visibility</p:attrName>
                                        </p:attrNameLst>
                                      </p:cBhvr>
                                      <p:to>
                                        <p:strVal val="visible"/>
                                      </p:to>
                                    </p:set>
                                    <p:animEffect transition="in" filter="wipe(left)">
                                      <p:cBhvr>
                                        <p:cTn id="187" dur="500"/>
                                        <p:tgtEl>
                                          <p:spTgt spid="46"/>
                                        </p:tgtEl>
                                      </p:cBhvr>
                                    </p:animEffect>
                                  </p:childTnLst>
                                </p:cTn>
                              </p:par>
                            </p:childTnLst>
                          </p:cTn>
                        </p:par>
                        <p:par>
                          <p:cTn id="188" fill="hold">
                            <p:stCondLst>
                              <p:cond delay="2000"/>
                            </p:stCondLst>
                            <p:childTnLst>
                              <p:par>
                                <p:cTn id="189" presetID="22" presetClass="entr" presetSubtype="4" fill="hold" nodeType="after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wipe(down)">
                                      <p:cBhvr>
                                        <p:cTn id="191" dur="500"/>
                                        <p:tgtEl>
                                          <p:spTgt spid="48"/>
                                        </p:tgtEl>
                                      </p:cBhvr>
                                    </p:animEffect>
                                  </p:childTnLst>
                                </p:cTn>
                              </p:par>
                            </p:childTnLst>
                          </p:cTn>
                        </p:par>
                        <p:par>
                          <p:cTn id="192" fill="hold">
                            <p:stCondLst>
                              <p:cond delay="2500"/>
                            </p:stCondLst>
                            <p:childTnLst>
                              <p:par>
                                <p:cTn id="193" presetID="22" presetClass="entr" presetSubtype="4" fill="hold" nodeType="afterEffect">
                                  <p:stCondLst>
                                    <p:cond delay="0"/>
                                  </p:stCondLst>
                                  <p:childTnLst>
                                    <p:set>
                                      <p:cBhvr>
                                        <p:cTn id="194" dur="1" fill="hold">
                                          <p:stCondLst>
                                            <p:cond delay="0"/>
                                          </p:stCondLst>
                                        </p:cTn>
                                        <p:tgtEl>
                                          <p:spTgt spid="49"/>
                                        </p:tgtEl>
                                        <p:attrNameLst>
                                          <p:attrName>style.visibility</p:attrName>
                                        </p:attrNameLst>
                                      </p:cBhvr>
                                      <p:to>
                                        <p:strVal val="visible"/>
                                      </p:to>
                                    </p:set>
                                    <p:animEffect transition="in" filter="wipe(down)">
                                      <p:cBhvr>
                                        <p:cTn id="195" dur="500"/>
                                        <p:tgtEl>
                                          <p:spTgt spid="49"/>
                                        </p:tgtEl>
                                      </p:cBhvr>
                                    </p:animEffect>
                                  </p:childTnLst>
                                </p:cTn>
                              </p:par>
                            </p:childTnLst>
                          </p:cTn>
                        </p:par>
                        <p:par>
                          <p:cTn id="196" fill="hold">
                            <p:stCondLst>
                              <p:cond delay="3000"/>
                            </p:stCondLst>
                            <p:childTnLst>
                              <p:par>
                                <p:cTn id="197" presetID="22" presetClass="entr" presetSubtype="4" fill="hold" nodeType="afterEffect">
                                  <p:stCondLst>
                                    <p:cond delay="0"/>
                                  </p:stCondLst>
                                  <p:childTnLst>
                                    <p:set>
                                      <p:cBhvr>
                                        <p:cTn id="198" dur="1" fill="hold">
                                          <p:stCondLst>
                                            <p:cond delay="0"/>
                                          </p:stCondLst>
                                        </p:cTn>
                                        <p:tgtEl>
                                          <p:spTgt spid="50"/>
                                        </p:tgtEl>
                                        <p:attrNameLst>
                                          <p:attrName>style.visibility</p:attrName>
                                        </p:attrNameLst>
                                      </p:cBhvr>
                                      <p:to>
                                        <p:strVal val="visible"/>
                                      </p:to>
                                    </p:set>
                                    <p:animEffect transition="in" filter="wipe(down)">
                                      <p:cBhvr>
                                        <p:cTn id="199" dur="500"/>
                                        <p:tgtEl>
                                          <p:spTgt spid="50"/>
                                        </p:tgtEl>
                                      </p:cBhvr>
                                    </p:animEffect>
                                  </p:childTnLst>
                                </p:cTn>
                              </p:par>
                            </p:childTnLst>
                          </p:cTn>
                        </p:par>
                        <p:par>
                          <p:cTn id="200" fill="hold">
                            <p:stCondLst>
                              <p:cond delay="3500"/>
                            </p:stCondLst>
                            <p:childTnLst>
                              <p:par>
                                <p:cTn id="201" presetID="22" presetClass="entr" presetSubtype="2" fill="hold" nodeType="afterEffect">
                                  <p:stCondLst>
                                    <p:cond delay="0"/>
                                  </p:stCondLst>
                                  <p:childTnLst>
                                    <p:set>
                                      <p:cBhvr>
                                        <p:cTn id="202" dur="1" fill="hold">
                                          <p:stCondLst>
                                            <p:cond delay="0"/>
                                          </p:stCondLst>
                                        </p:cTn>
                                        <p:tgtEl>
                                          <p:spTgt spid="51"/>
                                        </p:tgtEl>
                                        <p:attrNameLst>
                                          <p:attrName>style.visibility</p:attrName>
                                        </p:attrNameLst>
                                      </p:cBhvr>
                                      <p:to>
                                        <p:strVal val="visible"/>
                                      </p:to>
                                    </p:set>
                                    <p:animEffect transition="in" filter="wipe(right)">
                                      <p:cBhvr>
                                        <p:cTn id="203" dur="500"/>
                                        <p:tgtEl>
                                          <p:spTgt spid="51"/>
                                        </p:tgtEl>
                                      </p:cBhvr>
                                    </p:animEffect>
                                  </p:childTnLst>
                                </p:cTn>
                              </p:par>
                            </p:childTnLst>
                          </p:cTn>
                        </p:par>
                      </p:childTnLst>
                    </p:cTn>
                  </p:par>
                  <p:par>
                    <p:cTn id="204" fill="hold">
                      <p:stCondLst>
                        <p:cond delay="indefinite"/>
                      </p:stCondLst>
                      <p:childTnLst>
                        <p:par>
                          <p:cTn id="205" fill="hold">
                            <p:stCondLst>
                              <p:cond delay="0"/>
                            </p:stCondLst>
                            <p:childTnLst>
                              <p:par>
                                <p:cTn id="206" presetID="1" presetClass="exit" presetSubtype="0" fill="hold" grpId="1" nodeType="clickEffect">
                                  <p:stCondLst>
                                    <p:cond delay="0"/>
                                  </p:stCondLst>
                                  <p:childTnLst>
                                    <p:set>
                                      <p:cBhvr>
                                        <p:cTn id="207" dur="1" fill="hold">
                                          <p:stCondLst>
                                            <p:cond delay="0"/>
                                          </p:stCondLst>
                                        </p:cTn>
                                        <p:tgtEl>
                                          <p:spTgt spid="29"/>
                                        </p:tgtEl>
                                        <p:attrNameLst>
                                          <p:attrName>style.visibility</p:attrName>
                                        </p:attrNameLst>
                                      </p:cBhvr>
                                      <p:to>
                                        <p:strVal val="hidden"/>
                                      </p:to>
                                    </p:set>
                                  </p:childTnLst>
                                </p:cTn>
                              </p:par>
                              <p:par>
                                <p:cTn id="208" presetID="1" presetClass="exit" presetSubtype="0" fill="hold" nodeType="withEffect">
                                  <p:stCondLst>
                                    <p:cond delay="0"/>
                                  </p:stCondLst>
                                  <p:childTnLst>
                                    <p:set>
                                      <p:cBhvr>
                                        <p:cTn id="209" dur="1" fill="hold">
                                          <p:stCondLst>
                                            <p:cond delay="0"/>
                                          </p:stCondLst>
                                        </p:cTn>
                                        <p:tgtEl>
                                          <p:spTgt spid="58"/>
                                        </p:tgtEl>
                                        <p:attrNameLst>
                                          <p:attrName>style.visibility</p:attrName>
                                        </p:attrNameLst>
                                      </p:cBhvr>
                                      <p:to>
                                        <p:strVal val="hidden"/>
                                      </p:to>
                                    </p:set>
                                  </p:childTnLst>
                                </p:cTn>
                              </p:par>
                              <p:par>
                                <p:cTn id="210" presetID="1" presetClass="exit" presetSubtype="0" fill="hold" grpId="2" nodeType="withEffect">
                                  <p:stCondLst>
                                    <p:cond delay="0"/>
                                  </p:stCondLst>
                                  <p:childTnLst>
                                    <p:set>
                                      <p:cBhvr>
                                        <p:cTn id="211" dur="1" fill="hold">
                                          <p:stCondLst>
                                            <p:cond delay="0"/>
                                          </p:stCondLst>
                                        </p:cTn>
                                        <p:tgtEl>
                                          <p:spTgt spid="53"/>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nodeType="clickEffect">
                                  <p:stCondLst>
                                    <p:cond delay="0"/>
                                  </p:stCondLst>
                                  <p:childTnLst>
                                    <p:set>
                                      <p:cBhvr>
                                        <p:cTn id="215" dur="1" fill="hold">
                                          <p:stCondLst>
                                            <p:cond delay="0"/>
                                          </p:stCondLst>
                                        </p:cTn>
                                        <p:tgtEl>
                                          <p:spTgt spid="113"/>
                                        </p:tgtEl>
                                        <p:attrNameLst>
                                          <p:attrName>style.visibility</p:attrName>
                                        </p:attrNameLst>
                                      </p:cBhvr>
                                      <p:to>
                                        <p:strVal val="visible"/>
                                      </p:to>
                                    </p:set>
                                  </p:childTnLst>
                                </p:cTn>
                              </p:par>
                              <p:par>
                                <p:cTn id="216" presetID="1" presetClass="entr" presetSubtype="0" fill="hold" grpId="0" nodeType="withEffect">
                                  <p:stCondLst>
                                    <p:cond delay="0"/>
                                  </p:stCondLst>
                                  <p:childTnLst>
                                    <p:set>
                                      <p:cBhvr>
                                        <p:cTn id="217"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p:bldP spid="33" grpId="0"/>
      <p:bldP spid="34" grpId="0"/>
      <p:bldP spid="35" grpId="0"/>
      <p:bldP spid="54" grpId="0" animBg="1"/>
      <p:bldP spid="55" grpId="0" animBg="1"/>
      <p:bldP spid="56" grpId="0" animBg="1"/>
      <p:bldP spid="57" grpId="0" animBg="1"/>
      <p:bldP spid="89" grpId="0" animBg="1"/>
      <p:bldP spid="89" grpId="1" animBg="1"/>
      <p:bldP spid="119" grpId="0" animBg="1"/>
      <p:bldP spid="29" grpId="0" animBg="1"/>
      <p:bldP spid="29" grpId="1" animBg="1"/>
      <p:bldP spid="31" grpId="0" animBg="1"/>
      <p:bldP spid="31" grpId="1" animBg="1"/>
      <p:bldP spid="32" grpId="0" animBg="1"/>
      <p:bldP spid="32" grpId="1" animBg="1"/>
      <p:bldP spid="52" grpId="0" animBg="1"/>
      <p:bldP spid="52" grpId="1" animBg="1"/>
      <p:bldP spid="53" grpId="1" animBg="1"/>
      <p:bldP spid="5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9193-620D-8F41-11B3-8E0DDDBC69F3}"/>
              </a:ext>
            </a:extLst>
          </p:cNvPr>
          <p:cNvSpPr>
            <a:spLocks noGrp="1"/>
          </p:cNvSpPr>
          <p:nvPr>
            <p:ph type="title"/>
          </p:nvPr>
        </p:nvSpPr>
        <p:spPr/>
        <p:txBody>
          <a:bodyPr/>
          <a:lstStyle/>
          <a:p>
            <a:r>
              <a:rPr lang="en-US" dirty="0"/>
              <a:t>More in the Paper</a:t>
            </a:r>
          </a:p>
        </p:txBody>
      </p:sp>
      <p:sp>
        <p:nvSpPr>
          <p:cNvPr id="3" name="Content Placeholder 2">
            <a:extLst>
              <a:ext uri="{FF2B5EF4-FFF2-40B4-BE49-F238E27FC236}">
                <a16:creationId xmlns:a16="http://schemas.microsoft.com/office/drawing/2014/main" id="{543E8B79-43AC-DD88-E862-6052558EE6CE}"/>
              </a:ext>
            </a:extLst>
          </p:cNvPr>
          <p:cNvSpPr>
            <a:spLocks noGrp="1"/>
          </p:cNvSpPr>
          <p:nvPr>
            <p:ph idx="1"/>
          </p:nvPr>
        </p:nvSpPr>
        <p:spPr/>
        <p:txBody>
          <a:bodyPr>
            <a:normAutofit/>
          </a:bodyPr>
          <a:lstStyle/>
          <a:p>
            <a:r>
              <a:rPr lang="en-US" b="0" dirty="0"/>
              <a:t>Venice’s </a:t>
            </a:r>
            <a:r>
              <a:rPr lang="en-US" b="0" dirty="0">
                <a:solidFill>
                  <a:schemeClr val="accent3">
                    <a:lumMod val="75000"/>
                  </a:schemeClr>
                </a:solidFill>
              </a:rPr>
              <a:t>non-minimal fully-adaptive routing algorithm</a:t>
            </a:r>
          </a:p>
          <a:p>
            <a:pPr marL="0" indent="0">
              <a:buNone/>
            </a:pPr>
            <a:endParaRPr lang="en-US" b="0" dirty="0">
              <a:solidFill>
                <a:schemeClr val="accent6">
                  <a:lumMod val="50000"/>
                </a:schemeClr>
              </a:solidFill>
            </a:endParaRPr>
          </a:p>
          <a:p>
            <a:pPr>
              <a:buClr>
                <a:schemeClr val="tx1"/>
              </a:buClr>
            </a:pPr>
            <a:r>
              <a:rPr lang="en-US" b="0" dirty="0">
                <a:solidFill>
                  <a:srgbClr val="941100"/>
                </a:solidFill>
              </a:rPr>
              <a:t>Handling deadlock </a:t>
            </a:r>
            <a:r>
              <a:rPr lang="en-US" b="0" dirty="0"/>
              <a:t>and </a:t>
            </a:r>
            <a:r>
              <a:rPr lang="en-US" b="0" dirty="0">
                <a:solidFill>
                  <a:srgbClr val="941100"/>
                </a:solidFill>
              </a:rPr>
              <a:t>livelock</a:t>
            </a:r>
            <a:r>
              <a:rPr lang="en-US" b="0" dirty="0"/>
              <a:t> scenarios</a:t>
            </a:r>
          </a:p>
          <a:p>
            <a:endParaRPr lang="en-US" b="0" dirty="0"/>
          </a:p>
          <a:p>
            <a:pPr>
              <a:buClr>
                <a:schemeClr val="tx1"/>
              </a:buClr>
            </a:pPr>
            <a:r>
              <a:rPr lang="en-US" b="0" dirty="0">
                <a:solidFill>
                  <a:srgbClr val="7030A0"/>
                </a:solidFill>
              </a:rPr>
              <a:t>Overhead</a:t>
            </a:r>
            <a:r>
              <a:rPr lang="en-US" b="0" dirty="0"/>
              <a:t> of </a:t>
            </a:r>
            <a:r>
              <a:rPr lang="en-US" b="0" dirty="0">
                <a:solidFill>
                  <a:srgbClr val="7030A0"/>
                </a:solidFill>
              </a:rPr>
              <a:t>exercising</a:t>
            </a:r>
            <a:r>
              <a:rPr lang="en-US" b="0" dirty="0"/>
              <a:t> a </a:t>
            </a:r>
            <a:r>
              <a:rPr lang="en-US" b="0" dirty="0">
                <a:solidFill>
                  <a:srgbClr val="7030A0"/>
                </a:solidFill>
              </a:rPr>
              <a:t>non-minimal path</a:t>
            </a:r>
            <a:endParaRPr lang="en-US" b="0" dirty="0">
              <a:solidFill>
                <a:schemeClr val="accent6">
                  <a:lumMod val="50000"/>
                </a:schemeClr>
              </a:solidFill>
            </a:endParaRPr>
          </a:p>
          <a:p>
            <a:pPr marL="0" indent="0">
              <a:buNone/>
            </a:pPr>
            <a:endParaRPr lang="en-US" b="0" dirty="0">
              <a:solidFill>
                <a:schemeClr val="accent6">
                  <a:lumMod val="50000"/>
                </a:schemeClr>
              </a:solidFill>
            </a:endParaRPr>
          </a:p>
          <a:p>
            <a:pPr>
              <a:buClr>
                <a:schemeClr val="tx1"/>
              </a:buClr>
            </a:pPr>
            <a:r>
              <a:rPr lang="en-US" b="0" dirty="0">
                <a:solidFill>
                  <a:srgbClr val="C00000"/>
                </a:solidFill>
              </a:rPr>
              <a:t>Analysis</a:t>
            </a:r>
            <a:r>
              <a:rPr lang="en-US" b="0" dirty="0"/>
              <a:t> of </a:t>
            </a:r>
            <a:r>
              <a:rPr lang="en-US" b="0" dirty="0">
                <a:solidFill>
                  <a:srgbClr val="C00000"/>
                </a:solidFill>
              </a:rPr>
              <a:t>prior architectures </a:t>
            </a:r>
            <a:r>
              <a:rPr lang="en-US" b="0" dirty="0"/>
              <a:t>proposed to mitigate </a:t>
            </a:r>
            <a:br>
              <a:rPr lang="en-US" b="0" dirty="0"/>
            </a:br>
            <a:r>
              <a:rPr lang="en-US" b="0" dirty="0"/>
              <a:t>the </a:t>
            </a:r>
            <a:r>
              <a:rPr lang="en-US" b="0" dirty="0">
                <a:solidFill>
                  <a:srgbClr val="C00000"/>
                </a:solidFill>
              </a:rPr>
              <a:t>path conflict problem</a:t>
            </a:r>
          </a:p>
          <a:p>
            <a:endParaRPr lang="en-US" b="0" dirty="0">
              <a:solidFill>
                <a:srgbClr val="C00000"/>
              </a:solidFill>
            </a:endParaRPr>
          </a:p>
          <a:p>
            <a:pPr>
              <a:buClr>
                <a:schemeClr val="tx1"/>
              </a:buClr>
            </a:pPr>
            <a:r>
              <a:rPr lang="en-US" b="0" dirty="0">
                <a:solidFill>
                  <a:schemeClr val="accent6">
                    <a:lumMod val="50000"/>
                  </a:schemeClr>
                </a:solidFill>
              </a:rPr>
              <a:t>Detailed background </a:t>
            </a:r>
            <a:r>
              <a:rPr lang="en-US" b="0" dirty="0"/>
              <a:t>on </a:t>
            </a:r>
            <a:r>
              <a:rPr lang="en-US" b="0" dirty="0">
                <a:solidFill>
                  <a:schemeClr val="accent6">
                    <a:lumMod val="50000"/>
                  </a:schemeClr>
                </a:solidFill>
              </a:rPr>
              <a:t>modern SSD architecture</a:t>
            </a:r>
          </a:p>
          <a:p>
            <a:pPr marL="0" indent="0">
              <a:buNone/>
            </a:pPr>
            <a:endParaRPr lang="en-US" b="0" dirty="0"/>
          </a:p>
          <a:p>
            <a:pPr marL="0" indent="0">
              <a:buNone/>
            </a:pPr>
            <a:endParaRPr lang="en-US" b="0" dirty="0"/>
          </a:p>
        </p:txBody>
      </p:sp>
      <p:sp>
        <p:nvSpPr>
          <p:cNvPr id="4" name="TextBox 3">
            <a:extLst>
              <a:ext uri="{FF2B5EF4-FFF2-40B4-BE49-F238E27FC236}">
                <a16:creationId xmlns:a16="http://schemas.microsoft.com/office/drawing/2014/main" id="{6089CA7F-0036-B2E5-3A35-D79B25744122}"/>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22</a:t>
            </a:r>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5317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0043" y="1201023"/>
            <a:ext cx="8823914" cy="867515"/>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rPr>
              <a:t>Motivation</a:t>
            </a:r>
            <a:endParaRPr lang="en-US" sz="2800" b="1" dirty="0">
              <a:latin typeface="Cambria" panose="02040503050406030204" pitchFamily="18" charset="0"/>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2537258"/>
            <a:ext cx="8823914" cy="8917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rPr>
              <a:t>Venice</a:t>
            </a:r>
            <a:endParaRPr lang="en-US" sz="2800" b="1" dirty="0">
              <a:latin typeface="Cambria" panose="02040503050406030204" pitchFamily="18" charset="0"/>
            </a:endParaRP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3897720"/>
            <a:ext cx="8823914" cy="89174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Cambria" panose="02040503050406030204" pitchFamily="18" charset="0"/>
              </a:rPr>
              <a:t>Evaluation</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258183"/>
            <a:ext cx="8823914" cy="8917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Summary</a:t>
            </a:r>
          </a:p>
        </p:txBody>
      </p:sp>
      <p:sp>
        <p:nvSpPr>
          <p:cNvPr id="2" name="TextBox 1">
            <a:extLst>
              <a:ext uri="{FF2B5EF4-FFF2-40B4-BE49-F238E27FC236}">
                <a16:creationId xmlns:a16="http://schemas.microsoft.com/office/drawing/2014/main" id="{BEA5FFFC-AE97-98FC-BA5E-4618915E4AB5}"/>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23</a:t>
            </a:r>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8205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2A966-3EE1-703B-5B7D-878985ED63C8}"/>
              </a:ext>
            </a:extLst>
          </p:cNvPr>
          <p:cNvSpPr>
            <a:spLocks noGrp="1"/>
          </p:cNvSpPr>
          <p:nvPr>
            <p:ph type="title"/>
          </p:nvPr>
        </p:nvSpPr>
        <p:spPr/>
        <p:txBody>
          <a:bodyPr/>
          <a:lstStyle/>
          <a:p>
            <a:r>
              <a:rPr lang="en-US" dirty="0"/>
              <a:t>Evaluation Methodology</a:t>
            </a:r>
          </a:p>
        </p:txBody>
      </p:sp>
      <p:sp>
        <p:nvSpPr>
          <p:cNvPr id="3" name="Content Placeholder 2">
            <a:extLst>
              <a:ext uri="{FF2B5EF4-FFF2-40B4-BE49-F238E27FC236}">
                <a16:creationId xmlns:a16="http://schemas.microsoft.com/office/drawing/2014/main" id="{F123EC23-D835-5A9F-AA2B-67CB48579E80}"/>
              </a:ext>
            </a:extLst>
          </p:cNvPr>
          <p:cNvSpPr>
            <a:spLocks noGrp="1"/>
          </p:cNvSpPr>
          <p:nvPr>
            <p:ph idx="1"/>
          </p:nvPr>
        </p:nvSpPr>
        <p:spPr>
          <a:xfrm>
            <a:off x="149703" y="972064"/>
            <a:ext cx="8844594" cy="5759476"/>
          </a:xfrm>
        </p:spPr>
        <p:txBody>
          <a:bodyPr>
            <a:normAutofit/>
          </a:bodyPr>
          <a:lstStyle/>
          <a:p>
            <a:r>
              <a:rPr lang="en-CH" sz="2400" dirty="0"/>
              <a:t>Using MQSim </a:t>
            </a:r>
            <a:r>
              <a:rPr lang="en-CH" sz="2000" dirty="0">
                <a:solidFill>
                  <a:srgbClr val="00B050"/>
                </a:solidFill>
              </a:rPr>
              <a:t>[Tavakkol+, FAST’18]</a:t>
            </a:r>
            <a:r>
              <a:rPr lang="en-US" sz="2000" b="0" dirty="0"/>
              <a:t>, a state-of-the-art SSD simulator</a:t>
            </a:r>
          </a:p>
          <a:p>
            <a:r>
              <a:rPr lang="en-US" sz="2400" dirty="0"/>
              <a:t>Two SSD configurations</a:t>
            </a:r>
          </a:p>
          <a:p>
            <a:pPr lvl="1"/>
            <a:r>
              <a:rPr lang="en-US" sz="2000" b="0" dirty="0">
                <a:solidFill>
                  <a:srgbClr val="AA7900"/>
                </a:solidFill>
              </a:rPr>
              <a:t>Performance-Optimized</a:t>
            </a:r>
            <a:r>
              <a:rPr lang="en-US" sz="2000" b="0" dirty="0"/>
              <a:t> (Samsung Z-NAND SSD)</a:t>
            </a:r>
          </a:p>
          <a:p>
            <a:pPr lvl="1"/>
            <a:r>
              <a:rPr lang="en-US" sz="2000" b="0" dirty="0">
                <a:solidFill>
                  <a:srgbClr val="AA7900"/>
                </a:solidFill>
              </a:rPr>
              <a:t>Cost-Optimized</a:t>
            </a:r>
            <a:r>
              <a:rPr lang="en-US" sz="2000" b="0" dirty="0"/>
              <a:t> (Samsung PM9A3)</a:t>
            </a:r>
            <a:endParaRPr lang="en-CH" sz="2000" b="0" dirty="0"/>
          </a:p>
          <a:p>
            <a:r>
              <a:rPr lang="en-US" sz="2400" dirty="0"/>
              <a:t>Nineteen</a:t>
            </a:r>
            <a:r>
              <a:rPr lang="en-CH" sz="2400" dirty="0"/>
              <a:t> </a:t>
            </a:r>
            <a:r>
              <a:rPr lang="en-US" sz="2400" dirty="0">
                <a:solidFill>
                  <a:schemeClr val="accent1"/>
                </a:solidFill>
              </a:rPr>
              <a:t>data-intensive workloads </a:t>
            </a:r>
            <a:r>
              <a:rPr lang="en-US" sz="2400" dirty="0"/>
              <a:t>from</a:t>
            </a:r>
            <a:endParaRPr lang="en-CH" sz="2400" dirty="0"/>
          </a:p>
          <a:p>
            <a:pPr lvl="1"/>
            <a:r>
              <a:rPr lang="en-US" sz="2000" b="0" dirty="0">
                <a:solidFill>
                  <a:schemeClr val="accent1"/>
                </a:solidFill>
              </a:rPr>
              <a:t>MSR Cambridge, YCSB, Slacker, SYSTOR ‘17 and </a:t>
            </a:r>
            <a:r>
              <a:rPr lang="en-US" sz="2000" b="0" dirty="0" err="1">
                <a:solidFill>
                  <a:schemeClr val="accent1"/>
                </a:solidFill>
              </a:rPr>
              <a:t>RocksDB</a:t>
            </a:r>
            <a:r>
              <a:rPr lang="en-US" sz="2000" b="0" dirty="0">
                <a:solidFill>
                  <a:schemeClr val="accent1"/>
                </a:solidFill>
              </a:rPr>
              <a:t> </a:t>
            </a:r>
            <a:endParaRPr lang="en-CH" sz="2000" b="0" dirty="0"/>
          </a:p>
          <a:p>
            <a:r>
              <a:rPr lang="en-US" sz="2400" dirty="0"/>
              <a:t>Prior Approaches</a:t>
            </a:r>
            <a:endParaRPr lang="en-CH" sz="2400" dirty="0"/>
          </a:p>
          <a:p>
            <a:pPr lvl="1"/>
            <a:r>
              <a:rPr lang="en-US" sz="2000" b="0" dirty="0">
                <a:solidFill>
                  <a:srgbClr val="7030A0"/>
                </a:solidFill>
              </a:rPr>
              <a:t>Baseline SSD: </a:t>
            </a:r>
            <a:r>
              <a:rPr lang="en-CH" sz="2000" b="0" dirty="0"/>
              <a:t>A </a:t>
            </a:r>
            <a:r>
              <a:rPr lang="en-US" sz="2000" b="0" dirty="0"/>
              <a:t>typical multi-channel shared bus SSD</a:t>
            </a:r>
            <a:endParaRPr lang="en-CH" sz="2000" b="0" dirty="0"/>
          </a:p>
          <a:p>
            <a:pPr lvl="1"/>
            <a:r>
              <a:rPr lang="en-US" sz="2000" b="0" dirty="0">
                <a:solidFill>
                  <a:srgbClr val="7030A0"/>
                </a:solidFill>
              </a:rPr>
              <a:t>Packetized SSD (</a:t>
            </a:r>
            <a:r>
              <a:rPr lang="en-US" sz="2000" b="0" dirty="0" err="1">
                <a:solidFill>
                  <a:srgbClr val="7030A0"/>
                </a:solidFill>
              </a:rPr>
              <a:t>pSSD</a:t>
            </a:r>
            <a:r>
              <a:rPr lang="en-US" sz="2000" b="0" dirty="0">
                <a:solidFill>
                  <a:srgbClr val="7030A0"/>
                </a:solidFill>
              </a:rPr>
              <a:t>) </a:t>
            </a:r>
            <a:r>
              <a:rPr lang="en-CH" sz="1600" b="0" dirty="0">
                <a:solidFill>
                  <a:schemeClr val="bg1">
                    <a:lumMod val="50000"/>
                  </a:schemeClr>
                </a:solidFill>
              </a:rPr>
              <a:t>[</a:t>
            </a:r>
            <a:r>
              <a:rPr lang="en-US" sz="1600" b="0" dirty="0">
                <a:solidFill>
                  <a:schemeClr val="bg1">
                    <a:lumMod val="50000"/>
                  </a:schemeClr>
                </a:solidFill>
              </a:rPr>
              <a:t>Kim</a:t>
            </a:r>
            <a:r>
              <a:rPr lang="en-CH" sz="1600" b="0" dirty="0">
                <a:solidFill>
                  <a:schemeClr val="bg1">
                    <a:lumMod val="50000"/>
                  </a:schemeClr>
                </a:solidFill>
              </a:rPr>
              <a:t>+, MICRO’2</a:t>
            </a:r>
            <a:r>
              <a:rPr lang="en-US" sz="1600" b="0" dirty="0">
                <a:solidFill>
                  <a:schemeClr val="bg1">
                    <a:lumMod val="50000"/>
                  </a:schemeClr>
                </a:solidFill>
              </a:rPr>
              <a:t>2</a:t>
            </a:r>
            <a:r>
              <a:rPr lang="en-CH" sz="1600" b="0" dirty="0">
                <a:solidFill>
                  <a:schemeClr val="bg1">
                    <a:lumMod val="50000"/>
                  </a:schemeClr>
                </a:solidFill>
              </a:rPr>
              <a:t>]</a:t>
            </a:r>
            <a:r>
              <a:rPr lang="en-CH" sz="2000" b="0" dirty="0"/>
              <a:t>: </a:t>
            </a:r>
            <a:r>
              <a:rPr lang="en-US" sz="2000" b="0" dirty="0"/>
              <a:t>Uses packetization to double the flash channel bandwidth</a:t>
            </a:r>
            <a:endParaRPr lang="en-CH" sz="2000" b="0" dirty="0"/>
          </a:p>
          <a:p>
            <a:pPr lvl="1"/>
            <a:r>
              <a:rPr lang="en-US" sz="2000" b="0" dirty="0">
                <a:solidFill>
                  <a:srgbClr val="7030A0"/>
                </a:solidFill>
              </a:rPr>
              <a:t>Packetized Network SSD (</a:t>
            </a:r>
            <a:r>
              <a:rPr lang="en-US" sz="2000" b="0" dirty="0" err="1">
                <a:solidFill>
                  <a:srgbClr val="7030A0"/>
                </a:solidFill>
              </a:rPr>
              <a:t>pnSSD</a:t>
            </a:r>
            <a:r>
              <a:rPr lang="en-US" sz="2000" b="0" dirty="0">
                <a:solidFill>
                  <a:srgbClr val="7030A0"/>
                </a:solidFill>
              </a:rPr>
              <a:t>)</a:t>
            </a:r>
            <a:r>
              <a:rPr lang="en-CH" sz="2000" b="0" dirty="0">
                <a:solidFill>
                  <a:srgbClr val="7030A0"/>
                </a:solidFill>
              </a:rPr>
              <a:t> </a:t>
            </a:r>
            <a:r>
              <a:rPr lang="en-CH" sz="1600" b="0" dirty="0">
                <a:solidFill>
                  <a:schemeClr val="bg1">
                    <a:lumMod val="50000"/>
                  </a:schemeClr>
                </a:solidFill>
              </a:rPr>
              <a:t>[</a:t>
            </a:r>
            <a:r>
              <a:rPr lang="en-US" sz="1600" b="0" dirty="0">
                <a:solidFill>
                  <a:schemeClr val="bg1">
                    <a:lumMod val="50000"/>
                  </a:schemeClr>
                </a:solidFill>
              </a:rPr>
              <a:t>Kim</a:t>
            </a:r>
            <a:r>
              <a:rPr lang="en-CH" sz="1600" b="0" dirty="0">
                <a:solidFill>
                  <a:schemeClr val="bg1">
                    <a:lumMod val="50000"/>
                  </a:schemeClr>
                </a:solidFill>
              </a:rPr>
              <a:t>+, MICRO’2</a:t>
            </a:r>
            <a:r>
              <a:rPr lang="en-US" sz="1600" b="0" dirty="0">
                <a:solidFill>
                  <a:schemeClr val="bg1">
                    <a:lumMod val="50000"/>
                  </a:schemeClr>
                </a:solidFill>
              </a:rPr>
              <a:t>2</a:t>
            </a:r>
            <a:r>
              <a:rPr lang="en-CH" sz="1600" b="0" dirty="0">
                <a:solidFill>
                  <a:schemeClr val="bg1">
                    <a:lumMod val="50000"/>
                  </a:schemeClr>
                </a:solidFill>
              </a:rPr>
              <a:t>]</a:t>
            </a:r>
            <a:r>
              <a:rPr lang="en-CH" sz="1800" b="0" dirty="0"/>
              <a:t>: </a:t>
            </a:r>
            <a:r>
              <a:rPr lang="en-US" sz="2000" b="0" dirty="0"/>
              <a:t>Increases path diversity by introducing vertical channels</a:t>
            </a:r>
          </a:p>
          <a:p>
            <a:pPr lvl="1"/>
            <a:r>
              <a:rPr lang="en-US" sz="2000" b="0" dirty="0">
                <a:solidFill>
                  <a:srgbClr val="7030A0"/>
                </a:solidFill>
              </a:rPr>
              <a:t>Network-on-SSD (</a:t>
            </a:r>
            <a:r>
              <a:rPr lang="en-US" sz="2000" b="0" dirty="0" err="1">
                <a:solidFill>
                  <a:srgbClr val="7030A0"/>
                </a:solidFill>
              </a:rPr>
              <a:t>NoSSD</a:t>
            </a:r>
            <a:r>
              <a:rPr lang="en-US" sz="2000" b="0" dirty="0">
                <a:solidFill>
                  <a:srgbClr val="7030A0"/>
                </a:solidFill>
              </a:rPr>
              <a:t>) </a:t>
            </a:r>
            <a:r>
              <a:rPr lang="en-US" sz="1600" b="0" dirty="0">
                <a:solidFill>
                  <a:schemeClr val="bg1">
                    <a:lumMod val="50000"/>
                  </a:schemeClr>
                </a:solidFill>
              </a:rPr>
              <a:t>[</a:t>
            </a:r>
            <a:r>
              <a:rPr lang="en-US" sz="1600" b="0" dirty="0" err="1">
                <a:solidFill>
                  <a:schemeClr val="bg1">
                    <a:lumMod val="50000"/>
                  </a:schemeClr>
                </a:solidFill>
              </a:rPr>
              <a:t>Tavakkol</a:t>
            </a:r>
            <a:r>
              <a:rPr lang="en-US" sz="1600" b="0" dirty="0">
                <a:solidFill>
                  <a:schemeClr val="bg1">
                    <a:lumMod val="50000"/>
                  </a:schemeClr>
                </a:solidFill>
              </a:rPr>
              <a:t>+, CAL 2012]</a:t>
            </a:r>
            <a:r>
              <a:rPr lang="en-US" sz="2000" b="0" dirty="0"/>
              <a:t>:</a:t>
            </a:r>
            <a:r>
              <a:rPr lang="en-US" sz="1600" b="0" dirty="0">
                <a:solidFill>
                  <a:schemeClr val="bg1">
                    <a:lumMod val="50000"/>
                  </a:schemeClr>
                </a:solidFill>
              </a:rPr>
              <a:t> </a:t>
            </a:r>
            <a:r>
              <a:rPr lang="en-US" sz="2000" b="0" dirty="0"/>
              <a:t>Proposes an interconnection network of flash chips with simple deterministic routing</a:t>
            </a:r>
          </a:p>
          <a:p>
            <a:pPr lvl="1"/>
            <a:r>
              <a:rPr lang="en-US" sz="2000" b="0" dirty="0">
                <a:solidFill>
                  <a:srgbClr val="7030A0"/>
                </a:solidFill>
              </a:rPr>
              <a:t>Path-conflict-free SSD: </a:t>
            </a:r>
            <a:r>
              <a:rPr lang="en-US" sz="2000" b="0" dirty="0"/>
              <a:t>An </a:t>
            </a:r>
            <a:r>
              <a:rPr lang="en-US" sz="2000" b="0" i="1" dirty="0">
                <a:solidFill>
                  <a:srgbClr val="00B050"/>
                </a:solidFill>
              </a:rPr>
              <a:t>ideal</a:t>
            </a:r>
            <a:r>
              <a:rPr lang="en-US" sz="2000" b="0" dirty="0"/>
              <a:t> </a:t>
            </a:r>
            <a:r>
              <a:rPr lang="en-US" sz="2000" b="0" i="1" dirty="0">
                <a:solidFill>
                  <a:srgbClr val="00B050"/>
                </a:solidFill>
              </a:rPr>
              <a:t>SSD</a:t>
            </a:r>
            <a:r>
              <a:rPr lang="en-US" sz="2000" b="0" dirty="0"/>
              <a:t> with no path conflicts</a:t>
            </a:r>
          </a:p>
        </p:txBody>
      </p:sp>
      <p:sp>
        <p:nvSpPr>
          <p:cNvPr id="4" name="TextBox 3">
            <a:extLst>
              <a:ext uri="{FF2B5EF4-FFF2-40B4-BE49-F238E27FC236}">
                <a16:creationId xmlns:a16="http://schemas.microsoft.com/office/drawing/2014/main" id="{5869DDC8-CFE5-8C6D-6412-FABDC4528CAD}"/>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24</a:t>
            </a:r>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63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76B5-974B-AB93-05B7-26C3AA1EFC24}"/>
              </a:ext>
            </a:extLst>
          </p:cNvPr>
          <p:cNvSpPr>
            <a:spLocks noGrp="1"/>
          </p:cNvSpPr>
          <p:nvPr>
            <p:ph type="title"/>
          </p:nvPr>
        </p:nvSpPr>
        <p:spPr/>
        <p:txBody>
          <a:bodyPr/>
          <a:lstStyle/>
          <a:p>
            <a:r>
              <a:rPr lang="en-US" dirty="0"/>
              <a:t>Results: Performance Analysis (I)</a:t>
            </a:r>
          </a:p>
        </p:txBody>
      </p:sp>
      <p:sp>
        <p:nvSpPr>
          <p:cNvPr id="4" name="Content Placeholder 3">
            <a:extLst>
              <a:ext uri="{FF2B5EF4-FFF2-40B4-BE49-F238E27FC236}">
                <a16:creationId xmlns:a16="http://schemas.microsoft.com/office/drawing/2014/main" id="{67E36EBE-4BF1-A584-D412-BBD358DBA6E5}"/>
              </a:ext>
            </a:extLst>
          </p:cNvPr>
          <p:cNvSpPr>
            <a:spLocks noGrp="1"/>
          </p:cNvSpPr>
          <p:nvPr>
            <p:ph idx="1"/>
          </p:nvPr>
        </p:nvSpPr>
        <p:spPr>
          <a:xfrm>
            <a:off x="103695" y="876693"/>
            <a:ext cx="8890602" cy="5681670"/>
          </a:xfrm>
        </p:spPr>
        <p:txBody>
          <a:bodyPr/>
          <a:lstStyle/>
          <a:p>
            <a:r>
              <a:rPr lang="en-US" sz="2400" b="0" dirty="0"/>
              <a:t>Performance-Optimized SSD</a:t>
            </a:r>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endParaRPr lang="en-US" b="0" dirty="0"/>
          </a:p>
        </p:txBody>
      </p:sp>
      <p:sp>
        <p:nvSpPr>
          <p:cNvPr id="3" name="TextBox 2">
            <a:extLst>
              <a:ext uri="{FF2B5EF4-FFF2-40B4-BE49-F238E27FC236}">
                <a16:creationId xmlns:a16="http://schemas.microsoft.com/office/drawing/2014/main" id="{A411FB3A-A2D0-4157-1A62-7CEBE119A05F}"/>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25</a:t>
            </a:r>
            <a:endParaRPr lang="en-US" sz="1400" dirty="0">
              <a:latin typeface="Cambria" panose="02040503050406030204" pitchFamily="18" charset="0"/>
              <a:ea typeface="Cambria" panose="02040503050406030204" pitchFamily="18" charset="0"/>
            </a:endParaRPr>
          </a:p>
        </p:txBody>
      </p:sp>
      <p:graphicFrame>
        <p:nvGraphicFramePr>
          <p:cNvPr id="12" name="Chart 11">
            <a:extLst>
              <a:ext uri="{FF2B5EF4-FFF2-40B4-BE49-F238E27FC236}">
                <a16:creationId xmlns:a16="http://schemas.microsoft.com/office/drawing/2014/main" id="{C958219B-C089-B6FF-B0E5-791CB5275A89}"/>
              </a:ext>
            </a:extLst>
          </p:cNvPr>
          <p:cNvGraphicFramePr>
            <a:graphicFrameLocks/>
          </p:cNvGraphicFramePr>
          <p:nvPr>
            <p:extLst>
              <p:ext uri="{D42A27DB-BD31-4B8C-83A1-F6EECF244321}">
                <p14:modId xmlns:p14="http://schemas.microsoft.com/office/powerpoint/2010/main" val="1884410428"/>
              </p:ext>
            </p:extLst>
          </p:nvPr>
        </p:nvGraphicFramePr>
        <p:xfrm>
          <a:off x="766059" y="1295050"/>
          <a:ext cx="8253671" cy="250350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63A48F7-523E-C19A-F691-C1AD2123A590}"/>
              </a:ext>
            </a:extLst>
          </p:cNvPr>
          <p:cNvSpPr txBox="1"/>
          <p:nvPr/>
        </p:nvSpPr>
        <p:spPr>
          <a:xfrm rot="16200000">
            <a:off x="-416905" y="2189976"/>
            <a:ext cx="1660127" cy="553998"/>
          </a:xfrm>
          <a:prstGeom prst="rect">
            <a:avLst/>
          </a:prstGeom>
          <a:noFill/>
        </p:spPr>
        <p:txBody>
          <a:bodyPr wrap="square" lIns="0" tIns="0" rIns="0" bIns="0" rtlCol="0" anchor="ctr">
            <a:spAutoFit/>
          </a:bodyPr>
          <a:lstStyle/>
          <a:p>
            <a:pPr algn="ctr"/>
            <a:r>
              <a:rPr lang="en-US" b="1" dirty="0">
                <a:latin typeface="Cambria" panose="02040503050406030204" pitchFamily="18" charset="0"/>
              </a:rPr>
              <a:t>Speedup over Baseline SSD</a:t>
            </a:r>
            <a:endParaRPr lang="en-CH" b="1" dirty="0">
              <a:latin typeface="Cambria" panose="02040503050406030204" pitchFamily="18" charset="0"/>
            </a:endParaRPr>
          </a:p>
        </p:txBody>
      </p:sp>
      <p:sp>
        <p:nvSpPr>
          <p:cNvPr id="14" name="Rectangle 13">
            <a:extLst>
              <a:ext uri="{FF2B5EF4-FFF2-40B4-BE49-F238E27FC236}">
                <a16:creationId xmlns:a16="http://schemas.microsoft.com/office/drawing/2014/main" id="{C8835E3A-66CE-44B6-2BFE-ED636936BE81}"/>
              </a:ext>
            </a:extLst>
          </p:cNvPr>
          <p:cNvSpPr/>
          <p:nvPr/>
        </p:nvSpPr>
        <p:spPr>
          <a:xfrm>
            <a:off x="7521830" y="1716737"/>
            <a:ext cx="1285285" cy="1541512"/>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D656B6C9-9011-C8C5-03F4-CD70AB964FC3}"/>
              </a:ext>
            </a:extLst>
          </p:cNvPr>
          <p:cNvCxnSpPr>
            <a:cxnSpLocks/>
          </p:cNvCxnSpPr>
          <p:nvPr/>
        </p:nvCxnSpPr>
        <p:spPr>
          <a:xfrm>
            <a:off x="8377941" y="2466975"/>
            <a:ext cx="0" cy="483541"/>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FA5C23-797B-8827-AB6D-F597EC09DB10}"/>
              </a:ext>
            </a:extLst>
          </p:cNvPr>
          <p:cNvSpPr txBox="1"/>
          <p:nvPr/>
        </p:nvSpPr>
        <p:spPr>
          <a:xfrm rot="18600867">
            <a:off x="8108145" y="2181134"/>
            <a:ext cx="483758"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2.7x</a:t>
            </a:r>
            <a:endParaRPr lang="en-US" sz="1000" b="1" dirty="0">
              <a:solidFill>
                <a:srgbClr val="C00000"/>
              </a:solidFill>
              <a:latin typeface="Cambria" panose="02040503050406030204" pitchFamily="18" charset="0"/>
            </a:endParaRPr>
          </a:p>
        </p:txBody>
      </p:sp>
      <p:cxnSp>
        <p:nvCxnSpPr>
          <p:cNvPr id="9" name="Straight Connector 8">
            <a:extLst>
              <a:ext uri="{FF2B5EF4-FFF2-40B4-BE49-F238E27FC236}">
                <a16:creationId xmlns:a16="http://schemas.microsoft.com/office/drawing/2014/main" id="{B93B2F58-AE88-1C7B-82BC-A5CE319ABA8B}"/>
              </a:ext>
            </a:extLst>
          </p:cNvPr>
          <p:cNvCxnSpPr>
            <a:cxnSpLocks/>
          </p:cNvCxnSpPr>
          <p:nvPr/>
        </p:nvCxnSpPr>
        <p:spPr>
          <a:xfrm>
            <a:off x="7594820" y="2466975"/>
            <a:ext cx="1087167"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8D3104D-4B4F-B482-6A8E-E75CD0BACEC0}"/>
              </a:ext>
            </a:extLst>
          </p:cNvPr>
          <p:cNvCxnSpPr>
            <a:cxnSpLocks/>
          </p:cNvCxnSpPr>
          <p:nvPr/>
        </p:nvCxnSpPr>
        <p:spPr>
          <a:xfrm>
            <a:off x="7735203" y="2466975"/>
            <a:ext cx="0" cy="409036"/>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33ECF3-29A2-1D84-711B-FB5D323BED5A}"/>
              </a:ext>
            </a:extLst>
          </p:cNvPr>
          <p:cNvSpPr txBox="1"/>
          <p:nvPr/>
        </p:nvSpPr>
        <p:spPr>
          <a:xfrm rot="18806546">
            <a:off x="7486421" y="2146166"/>
            <a:ext cx="536658"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2.1x</a:t>
            </a:r>
            <a:endParaRPr lang="en-US" sz="1000" b="1" dirty="0">
              <a:solidFill>
                <a:srgbClr val="C00000"/>
              </a:solidFill>
              <a:latin typeface="Cambria" panose="02040503050406030204" pitchFamily="18" charset="0"/>
            </a:endParaRPr>
          </a:p>
        </p:txBody>
      </p:sp>
      <p:cxnSp>
        <p:nvCxnSpPr>
          <p:cNvPr id="20" name="Straight Arrow Connector 19">
            <a:extLst>
              <a:ext uri="{FF2B5EF4-FFF2-40B4-BE49-F238E27FC236}">
                <a16:creationId xmlns:a16="http://schemas.microsoft.com/office/drawing/2014/main" id="{E8947BFD-89F6-02E9-04A7-C5055EF3B885}"/>
              </a:ext>
            </a:extLst>
          </p:cNvPr>
          <p:cNvCxnSpPr>
            <a:cxnSpLocks/>
          </p:cNvCxnSpPr>
          <p:nvPr/>
        </p:nvCxnSpPr>
        <p:spPr>
          <a:xfrm>
            <a:off x="7929016" y="2453576"/>
            <a:ext cx="0" cy="409036"/>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8D327A-B9F8-1179-4FF9-26F0716F2FA6}"/>
              </a:ext>
            </a:extLst>
          </p:cNvPr>
          <p:cNvSpPr txBox="1"/>
          <p:nvPr/>
        </p:nvSpPr>
        <p:spPr>
          <a:xfrm rot="18766139">
            <a:off x="7695337" y="2150187"/>
            <a:ext cx="496707"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2.0x</a:t>
            </a:r>
            <a:endParaRPr lang="en-US" sz="1000" b="1" dirty="0">
              <a:solidFill>
                <a:srgbClr val="C00000"/>
              </a:solidFill>
              <a:latin typeface="Cambria" panose="02040503050406030204" pitchFamily="18" charset="0"/>
            </a:endParaRPr>
          </a:p>
        </p:txBody>
      </p:sp>
      <p:cxnSp>
        <p:nvCxnSpPr>
          <p:cNvPr id="22" name="Straight Arrow Connector 21">
            <a:extLst>
              <a:ext uri="{FF2B5EF4-FFF2-40B4-BE49-F238E27FC236}">
                <a16:creationId xmlns:a16="http://schemas.microsoft.com/office/drawing/2014/main" id="{F8F9B570-C020-C8B5-F891-1D85B6E5C8A6}"/>
              </a:ext>
            </a:extLst>
          </p:cNvPr>
          <p:cNvCxnSpPr>
            <a:cxnSpLocks/>
          </p:cNvCxnSpPr>
          <p:nvPr/>
        </p:nvCxnSpPr>
        <p:spPr>
          <a:xfrm>
            <a:off x="8133888" y="2453576"/>
            <a:ext cx="0" cy="384874"/>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999B89-D314-9120-F3D5-5DEC21494C88}"/>
              </a:ext>
            </a:extLst>
          </p:cNvPr>
          <p:cNvSpPr txBox="1"/>
          <p:nvPr/>
        </p:nvSpPr>
        <p:spPr>
          <a:xfrm rot="18658940">
            <a:off x="7881479" y="2149332"/>
            <a:ext cx="519426"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1.9x</a:t>
            </a:r>
            <a:endParaRPr lang="en-US" sz="800" b="1" dirty="0">
              <a:solidFill>
                <a:srgbClr val="C00000"/>
              </a:solidFill>
              <a:latin typeface="Cambria" panose="02040503050406030204" pitchFamily="18" charset="0"/>
            </a:endParaRPr>
          </a:p>
        </p:txBody>
      </p:sp>
      <p:cxnSp>
        <p:nvCxnSpPr>
          <p:cNvPr id="26" name="Straight Arrow Connector 25">
            <a:extLst>
              <a:ext uri="{FF2B5EF4-FFF2-40B4-BE49-F238E27FC236}">
                <a16:creationId xmlns:a16="http://schemas.microsoft.com/office/drawing/2014/main" id="{4A23CB04-77BC-CF36-DEE4-23E487C7CDBF}"/>
              </a:ext>
            </a:extLst>
          </p:cNvPr>
          <p:cNvCxnSpPr>
            <a:cxnSpLocks/>
          </p:cNvCxnSpPr>
          <p:nvPr/>
        </p:nvCxnSpPr>
        <p:spPr>
          <a:xfrm>
            <a:off x="8598904" y="2071338"/>
            <a:ext cx="0" cy="395637"/>
          </a:xfrm>
          <a:prstGeom prst="straightConnector1">
            <a:avLst/>
          </a:prstGeom>
          <a:ln w="12700">
            <a:solidFill>
              <a:schemeClr val="accent6">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68CC57E-C969-10E4-2B1C-9FFA2D97FAE8}"/>
              </a:ext>
            </a:extLst>
          </p:cNvPr>
          <p:cNvSpPr txBox="1"/>
          <p:nvPr/>
        </p:nvSpPr>
        <p:spPr>
          <a:xfrm rot="19383273">
            <a:off x="8310635" y="1778504"/>
            <a:ext cx="514916" cy="276999"/>
          </a:xfrm>
          <a:prstGeom prst="rect">
            <a:avLst/>
          </a:prstGeom>
          <a:noFill/>
        </p:spPr>
        <p:txBody>
          <a:bodyPr wrap="square" rtlCol="0">
            <a:spAutoFit/>
          </a:bodyPr>
          <a:lstStyle/>
          <a:p>
            <a:r>
              <a:rPr lang="en-US" sz="1200" b="1" dirty="0">
                <a:solidFill>
                  <a:schemeClr val="accent6">
                    <a:lumMod val="50000"/>
                  </a:schemeClr>
                </a:solidFill>
                <a:latin typeface="Cambria" panose="02040503050406030204" pitchFamily="18" charset="0"/>
              </a:rPr>
              <a:t>45%</a:t>
            </a:r>
            <a:endParaRPr lang="en-US" sz="1000" b="1" dirty="0">
              <a:solidFill>
                <a:schemeClr val="accent6">
                  <a:lumMod val="50000"/>
                </a:schemeClr>
              </a:solidFill>
              <a:latin typeface="Cambria" panose="02040503050406030204" pitchFamily="18" charset="0"/>
            </a:endParaRPr>
          </a:p>
        </p:txBody>
      </p:sp>
      <p:cxnSp>
        <p:nvCxnSpPr>
          <p:cNvPr id="5" name="Straight Connector 4">
            <a:extLst>
              <a:ext uri="{FF2B5EF4-FFF2-40B4-BE49-F238E27FC236}">
                <a16:creationId xmlns:a16="http://schemas.microsoft.com/office/drawing/2014/main" id="{77104F01-E575-9E96-116C-10494EB039AD}"/>
              </a:ext>
            </a:extLst>
          </p:cNvPr>
          <p:cNvCxnSpPr>
            <a:cxnSpLocks/>
          </p:cNvCxnSpPr>
          <p:nvPr/>
        </p:nvCxnSpPr>
        <p:spPr>
          <a:xfrm>
            <a:off x="1151575" y="2950516"/>
            <a:ext cx="7655541" cy="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63BB03-3466-2346-AF10-7C0F7E200DEE}"/>
              </a:ext>
            </a:extLst>
          </p:cNvPr>
          <p:cNvSpPr txBox="1"/>
          <p:nvPr/>
        </p:nvSpPr>
        <p:spPr>
          <a:xfrm>
            <a:off x="1183900" y="2935014"/>
            <a:ext cx="1491924" cy="369332"/>
          </a:xfrm>
          <a:prstGeom prst="rect">
            <a:avLst/>
          </a:prstGeom>
          <a:solidFill>
            <a:schemeClr val="bg1">
              <a:alpha val="52000"/>
            </a:schemeClr>
          </a:solidFill>
        </p:spPr>
        <p:txBody>
          <a:bodyPr wrap="square" rtlCol="0">
            <a:spAutoFit/>
          </a:bodyPr>
          <a:lstStyle/>
          <a:p>
            <a:r>
              <a:rPr lang="en-US" b="1" i="1" dirty="0">
                <a:solidFill>
                  <a:srgbClr val="C00000"/>
                </a:solidFill>
                <a:latin typeface="Cambria" panose="02040503050406030204" pitchFamily="18" charset="0"/>
              </a:rPr>
              <a:t>Baseline SSD</a:t>
            </a:r>
          </a:p>
        </p:txBody>
      </p:sp>
      <p:sp>
        <p:nvSpPr>
          <p:cNvPr id="29" name="Content Placeholder 3">
            <a:extLst>
              <a:ext uri="{FF2B5EF4-FFF2-40B4-BE49-F238E27FC236}">
                <a16:creationId xmlns:a16="http://schemas.microsoft.com/office/drawing/2014/main" id="{CC1B020B-6E3F-46AE-DEB7-1D3C171918EF}"/>
              </a:ext>
            </a:extLst>
          </p:cNvPr>
          <p:cNvSpPr txBox="1">
            <a:spLocks/>
          </p:cNvSpPr>
          <p:nvPr/>
        </p:nvSpPr>
        <p:spPr>
          <a:xfrm>
            <a:off x="161205" y="3751691"/>
            <a:ext cx="8821589" cy="1110448"/>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b="0" dirty="0"/>
              <a:t>Venice </a:t>
            </a:r>
            <a:r>
              <a:rPr lang="en-US" b="0" dirty="0">
                <a:solidFill>
                  <a:srgbClr val="007600"/>
                </a:solidFill>
              </a:rPr>
              <a:t>improves</a:t>
            </a:r>
            <a:r>
              <a:rPr lang="en-US" b="0" dirty="0"/>
              <a:t> SSD </a:t>
            </a:r>
            <a:r>
              <a:rPr lang="en-US" b="0" dirty="0">
                <a:solidFill>
                  <a:srgbClr val="007600"/>
                </a:solidFill>
              </a:rPr>
              <a:t>performance</a:t>
            </a:r>
            <a:r>
              <a:rPr lang="en-US" b="0" dirty="0"/>
              <a:t> by </a:t>
            </a:r>
            <a:r>
              <a:rPr lang="en-US" b="0" dirty="0">
                <a:solidFill>
                  <a:srgbClr val="007600"/>
                </a:solidFill>
              </a:rPr>
              <a:t>1.9x</a:t>
            </a:r>
            <a:br>
              <a:rPr lang="en-US" b="0" dirty="0"/>
            </a:br>
            <a:r>
              <a:rPr lang="en-US" b="0" dirty="0"/>
              <a:t>on average over the best-performing prior work</a:t>
            </a:r>
            <a:endParaRPr lang="en-CH" b="0" dirty="0"/>
          </a:p>
        </p:txBody>
      </p:sp>
      <p:sp>
        <p:nvSpPr>
          <p:cNvPr id="30" name="Content Placeholder 3">
            <a:extLst>
              <a:ext uri="{FF2B5EF4-FFF2-40B4-BE49-F238E27FC236}">
                <a16:creationId xmlns:a16="http://schemas.microsoft.com/office/drawing/2014/main" id="{47F1064D-E9CC-4411-1FC0-881CB2574688}"/>
              </a:ext>
            </a:extLst>
          </p:cNvPr>
          <p:cNvSpPr txBox="1">
            <a:spLocks/>
          </p:cNvSpPr>
          <p:nvPr/>
        </p:nvSpPr>
        <p:spPr>
          <a:xfrm>
            <a:off x="184209" y="5140756"/>
            <a:ext cx="8798585" cy="1110448"/>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b="0" dirty="0"/>
              <a:t>Venice’s </a:t>
            </a:r>
            <a:r>
              <a:rPr lang="en-IN" b="0" dirty="0">
                <a:solidFill>
                  <a:srgbClr val="0070C0"/>
                </a:solidFill>
              </a:rPr>
              <a:t>performance</a:t>
            </a:r>
            <a:r>
              <a:rPr lang="en-IN" b="0" dirty="0"/>
              <a:t> is within </a:t>
            </a:r>
            <a:r>
              <a:rPr lang="en-IN" b="0" dirty="0">
                <a:solidFill>
                  <a:srgbClr val="0070C0"/>
                </a:solidFill>
              </a:rPr>
              <a:t>45% </a:t>
            </a:r>
            <a:br>
              <a:rPr lang="en-IN" b="0" dirty="0">
                <a:solidFill>
                  <a:schemeClr val="accent6">
                    <a:lumMod val="75000"/>
                  </a:schemeClr>
                </a:solidFill>
              </a:rPr>
            </a:br>
            <a:r>
              <a:rPr lang="en-IN" b="0" dirty="0"/>
              <a:t>of the performance of a </a:t>
            </a:r>
            <a:r>
              <a:rPr lang="en-IN" b="0" dirty="0">
                <a:solidFill>
                  <a:srgbClr val="0070C0"/>
                </a:solidFill>
              </a:rPr>
              <a:t>Path-conflict-free SSD</a:t>
            </a:r>
            <a:endParaRPr lang="en-CH" b="0" dirty="0">
              <a:solidFill>
                <a:srgbClr val="0070C0"/>
              </a:solidFill>
            </a:endParaRPr>
          </a:p>
        </p:txBody>
      </p:sp>
    </p:spTree>
    <p:extLst>
      <p:ext uri="{BB962C8B-B14F-4D97-AF65-F5344CB8AC3E}">
        <p14:creationId xmlns:p14="http://schemas.microsoft.com/office/powerpoint/2010/main" val="21356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left)">
                                      <p:cBhvr>
                                        <p:cTn id="11" dur="500"/>
                                        <p:tgtEl>
                                          <p:spTgt spid="12">
                                            <p:graphicEl>
                                              <a:chart seriesIdx="-3" categoryIdx="-3" bldStep="gridLegend"/>
                                            </p:graphic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down)">
                                      <p:cBhvr>
                                        <p:cTn id="16" dur="500"/>
                                        <p:tgtEl>
                                          <p:spTgt spid="12">
                                            <p:graphicEl>
                                              <a:chart seriesIdx="0" categoryIdx="-4" bldStep="series"/>
                                            </p:graphic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down)">
                                      <p:cBhvr>
                                        <p:cTn id="19" dur="500"/>
                                        <p:tgtEl>
                                          <p:spTgt spid="12">
                                            <p:graphicEl>
                                              <a:chart seriesIdx="1" categoryIdx="-4" bldStep="series"/>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wipe(down)">
                                      <p:cBhvr>
                                        <p:cTn id="22" dur="500"/>
                                        <p:tgtEl>
                                          <p:spTgt spid="12">
                                            <p:graphicEl>
                                              <a:chart seriesIdx="2" categoryIdx="-4" bldStep="series"/>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wipe(down)">
                                      <p:cBhvr>
                                        <p:cTn id="25" dur="500"/>
                                        <p:tgtEl>
                                          <p:spTgt spid="12">
                                            <p:graphicEl>
                                              <a:chart seriesIdx="3" categoryIdx="-4" bldStep="series"/>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graphicEl>
                                              <a:chart seriesIdx="4" categoryIdx="-4" bldStep="series"/>
                                            </p:graphicEl>
                                          </p:spTgt>
                                        </p:tgtEl>
                                        <p:attrNameLst>
                                          <p:attrName>style.visibility</p:attrName>
                                        </p:attrNameLst>
                                      </p:cBhvr>
                                      <p:to>
                                        <p:strVal val="visible"/>
                                      </p:to>
                                    </p:set>
                                    <p:animEffect transition="in" filter="wipe(down)">
                                      <p:cBhvr>
                                        <p:cTn id="28" dur="500"/>
                                        <p:tgtEl>
                                          <p:spTgt spid="12">
                                            <p:graphicEl>
                                              <a:chart seriesIdx="4" categoryIdx="-4" bldStep="series"/>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par>
                                <p:cTn id="53" presetID="22" presetClass="entr" presetSubtype="4"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par>
                                <p:cTn id="59" presetID="2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00"/>
                                        <p:tgtEl>
                                          <p:spTgt spid="1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2" grpId="0" uiExpand="1">
        <p:bldSub>
          <a:bldChart bld="series"/>
        </p:bldSub>
      </p:bldGraphic>
      <p:bldP spid="13" grpId="0"/>
      <p:bldP spid="14" grpId="0" animBg="1"/>
      <p:bldP spid="7" grpId="0"/>
      <p:bldP spid="16" grpId="0"/>
      <p:bldP spid="21" grpId="0"/>
      <p:bldP spid="24" grpId="0"/>
      <p:bldP spid="28" grpId="0"/>
      <p:bldP spid="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76B5-974B-AB93-05B7-26C3AA1EFC24}"/>
              </a:ext>
            </a:extLst>
          </p:cNvPr>
          <p:cNvSpPr>
            <a:spLocks noGrp="1"/>
          </p:cNvSpPr>
          <p:nvPr>
            <p:ph type="title"/>
          </p:nvPr>
        </p:nvSpPr>
        <p:spPr/>
        <p:txBody>
          <a:bodyPr/>
          <a:lstStyle/>
          <a:p>
            <a:r>
              <a:rPr lang="en-US" dirty="0"/>
              <a:t>Results: Performance Analysis (II)</a:t>
            </a:r>
          </a:p>
        </p:txBody>
      </p:sp>
      <p:sp>
        <p:nvSpPr>
          <p:cNvPr id="4" name="Content Placeholder 3">
            <a:extLst>
              <a:ext uri="{FF2B5EF4-FFF2-40B4-BE49-F238E27FC236}">
                <a16:creationId xmlns:a16="http://schemas.microsoft.com/office/drawing/2014/main" id="{67E36EBE-4BF1-A584-D412-BBD358DBA6E5}"/>
              </a:ext>
            </a:extLst>
          </p:cNvPr>
          <p:cNvSpPr>
            <a:spLocks noGrp="1"/>
          </p:cNvSpPr>
          <p:nvPr>
            <p:ph idx="1"/>
          </p:nvPr>
        </p:nvSpPr>
        <p:spPr>
          <a:xfrm>
            <a:off x="103695" y="876693"/>
            <a:ext cx="8890602" cy="5681670"/>
          </a:xfrm>
        </p:spPr>
        <p:txBody>
          <a:bodyPr/>
          <a:lstStyle/>
          <a:p>
            <a:r>
              <a:rPr lang="en-US" sz="2400" b="0" dirty="0"/>
              <a:t>Cost-Optimized SSD</a:t>
            </a:r>
          </a:p>
        </p:txBody>
      </p:sp>
      <p:sp>
        <p:nvSpPr>
          <p:cNvPr id="3" name="TextBox 2">
            <a:extLst>
              <a:ext uri="{FF2B5EF4-FFF2-40B4-BE49-F238E27FC236}">
                <a16:creationId xmlns:a16="http://schemas.microsoft.com/office/drawing/2014/main" id="{A411FB3A-A2D0-4157-1A62-7CEBE119A05F}"/>
              </a:ext>
            </a:extLst>
          </p:cNvPr>
          <p:cNvSpPr txBox="1"/>
          <p:nvPr/>
        </p:nvSpPr>
        <p:spPr>
          <a:xfrm>
            <a:off x="8364014"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26</a:t>
            </a:r>
            <a:endParaRPr lang="en-US" sz="1400" dirty="0">
              <a:latin typeface="Cambria" panose="02040503050406030204" pitchFamily="18" charset="0"/>
              <a:ea typeface="Cambria" panose="02040503050406030204" pitchFamily="18" charset="0"/>
            </a:endParaRPr>
          </a:p>
        </p:txBody>
      </p:sp>
      <p:graphicFrame>
        <p:nvGraphicFramePr>
          <p:cNvPr id="17" name="Chart 16">
            <a:extLst>
              <a:ext uri="{FF2B5EF4-FFF2-40B4-BE49-F238E27FC236}">
                <a16:creationId xmlns:a16="http://schemas.microsoft.com/office/drawing/2014/main" id="{3B0ECCD0-5A4D-204F-8FDB-7FE453DD1A59}"/>
              </a:ext>
            </a:extLst>
          </p:cNvPr>
          <p:cNvGraphicFramePr>
            <a:graphicFrameLocks/>
          </p:cNvGraphicFramePr>
          <p:nvPr>
            <p:extLst>
              <p:ext uri="{D42A27DB-BD31-4B8C-83A1-F6EECF244321}">
                <p14:modId xmlns:p14="http://schemas.microsoft.com/office/powerpoint/2010/main" val="1345837502"/>
              </p:ext>
            </p:extLst>
          </p:nvPr>
        </p:nvGraphicFramePr>
        <p:xfrm>
          <a:off x="742106" y="1442721"/>
          <a:ext cx="7955230" cy="228355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D07821ED-3231-414C-BBA6-3BAC876EAE07}"/>
              </a:ext>
            </a:extLst>
          </p:cNvPr>
          <p:cNvSpPr txBox="1"/>
          <p:nvPr/>
        </p:nvSpPr>
        <p:spPr>
          <a:xfrm rot="16200000">
            <a:off x="-278640" y="2307497"/>
            <a:ext cx="1660127" cy="553998"/>
          </a:xfrm>
          <a:prstGeom prst="rect">
            <a:avLst/>
          </a:prstGeom>
          <a:noFill/>
        </p:spPr>
        <p:txBody>
          <a:bodyPr wrap="square" lIns="0" tIns="0" rIns="0" bIns="0" rtlCol="0" anchor="ctr">
            <a:spAutoFit/>
          </a:bodyPr>
          <a:lstStyle/>
          <a:p>
            <a:pPr algn="ctr"/>
            <a:r>
              <a:rPr lang="en-US" b="1" dirty="0">
                <a:latin typeface="Cambria" panose="02040503050406030204" pitchFamily="18" charset="0"/>
              </a:rPr>
              <a:t>Speedup over Baseline SSD</a:t>
            </a:r>
            <a:endParaRPr lang="en-CH" b="1" dirty="0">
              <a:latin typeface="Cambria" panose="02040503050406030204" pitchFamily="18" charset="0"/>
            </a:endParaRPr>
          </a:p>
        </p:txBody>
      </p:sp>
      <p:sp>
        <p:nvSpPr>
          <p:cNvPr id="19" name="Rectangle 18">
            <a:extLst>
              <a:ext uri="{FF2B5EF4-FFF2-40B4-BE49-F238E27FC236}">
                <a16:creationId xmlns:a16="http://schemas.microsoft.com/office/drawing/2014/main" id="{90735559-0FB1-2715-7DF6-936C5B59B200}"/>
              </a:ext>
            </a:extLst>
          </p:cNvPr>
          <p:cNvSpPr/>
          <p:nvPr/>
        </p:nvSpPr>
        <p:spPr>
          <a:xfrm>
            <a:off x="7409478" y="1715442"/>
            <a:ext cx="1249840" cy="1738108"/>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AFC5554-1EDF-A594-43BC-C5DC136AE8DF}"/>
              </a:ext>
            </a:extLst>
          </p:cNvPr>
          <p:cNvSpPr txBox="1"/>
          <p:nvPr/>
        </p:nvSpPr>
        <p:spPr>
          <a:xfrm rot="18114689">
            <a:off x="8228756" y="1896780"/>
            <a:ext cx="675592" cy="276999"/>
          </a:xfrm>
          <a:prstGeom prst="rect">
            <a:avLst/>
          </a:prstGeom>
          <a:noFill/>
        </p:spPr>
        <p:txBody>
          <a:bodyPr wrap="square" rtlCol="0">
            <a:spAutoFit/>
          </a:bodyPr>
          <a:lstStyle/>
          <a:p>
            <a:r>
              <a:rPr lang="en-US" sz="1200" b="1" dirty="0">
                <a:solidFill>
                  <a:schemeClr val="accent6">
                    <a:lumMod val="50000"/>
                  </a:schemeClr>
                </a:solidFill>
                <a:latin typeface="Cambria" panose="02040503050406030204" pitchFamily="18" charset="0"/>
              </a:rPr>
              <a:t>25%</a:t>
            </a:r>
            <a:endParaRPr lang="en-US" sz="900" b="1" dirty="0">
              <a:solidFill>
                <a:schemeClr val="accent6">
                  <a:lumMod val="50000"/>
                </a:schemeClr>
              </a:solidFill>
              <a:latin typeface="Cambria" panose="02040503050406030204" pitchFamily="18" charset="0"/>
            </a:endParaRPr>
          </a:p>
        </p:txBody>
      </p:sp>
      <p:cxnSp>
        <p:nvCxnSpPr>
          <p:cNvPr id="32" name="Straight Arrow Connector 31">
            <a:extLst>
              <a:ext uri="{FF2B5EF4-FFF2-40B4-BE49-F238E27FC236}">
                <a16:creationId xmlns:a16="http://schemas.microsoft.com/office/drawing/2014/main" id="{AC3E9BD6-1F30-A99D-7BCC-918860933A91}"/>
              </a:ext>
            </a:extLst>
          </p:cNvPr>
          <p:cNvCxnSpPr>
            <a:cxnSpLocks/>
          </p:cNvCxnSpPr>
          <p:nvPr/>
        </p:nvCxnSpPr>
        <p:spPr>
          <a:xfrm>
            <a:off x="8245952" y="2488405"/>
            <a:ext cx="0" cy="378086"/>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6882A02-772C-A901-39FF-DA087CA7BF16}"/>
              </a:ext>
            </a:extLst>
          </p:cNvPr>
          <p:cNvSpPr txBox="1"/>
          <p:nvPr/>
        </p:nvSpPr>
        <p:spPr>
          <a:xfrm rot="18105519">
            <a:off x="7982721" y="2118249"/>
            <a:ext cx="610700"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1.7x</a:t>
            </a:r>
            <a:endParaRPr lang="en-US" sz="900" b="1" dirty="0">
              <a:solidFill>
                <a:srgbClr val="C00000"/>
              </a:solidFill>
              <a:latin typeface="Cambria" panose="02040503050406030204" pitchFamily="18" charset="0"/>
            </a:endParaRPr>
          </a:p>
        </p:txBody>
      </p:sp>
      <p:cxnSp>
        <p:nvCxnSpPr>
          <p:cNvPr id="35" name="Straight Connector 34">
            <a:extLst>
              <a:ext uri="{FF2B5EF4-FFF2-40B4-BE49-F238E27FC236}">
                <a16:creationId xmlns:a16="http://schemas.microsoft.com/office/drawing/2014/main" id="{3B59BE5C-ADC4-1558-11F7-EF216F5C8DAD}"/>
              </a:ext>
            </a:extLst>
          </p:cNvPr>
          <p:cNvCxnSpPr>
            <a:cxnSpLocks/>
          </p:cNvCxnSpPr>
          <p:nvPr/>
        </p:nvCxnSpPr>
        <p:spPr>
          <a:xfrm>
            <a:off x="7493817" y="2488405"/>
            <a:ext cx="1072735"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401C1F-02F7-4C77-C3FA-D67172609E7C}"/>
              </a:ext>
            </a:extLst>
          </p:cNvPr>
          <p:cNvCxnSpPr>
            <a:cxnSpLocks/>
          </p:cNvCxnSpPr>
          <p:nvPr/>
        </p:nvCxnSpPr>
        <p:spPr>
          <a:xfrm>
            <a:off x="8028867" y="2488405"/>
            <a:ext cx="0" cy="310573"/>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A9CECB-BA96-AE06-E28C-792CA9775095}"/>
              </a:ext>
            </a:extLst>
          </p:cNvPr>
          <p:cNvSpPr txBox="1"/>
          <p:nvPr/>
        </p:nvSpPr>
        <p:spPr>
          <a:xfrm rot="18241003">
            <a:off x="7783119" y="2116011"/>
            <a:ext cx="620961"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1.5x</a:t>
            </a:r>
            <a:endParaRPr lang="en-US" sz="900" b="1" dirty="0">
              <a:solidFill>
                <a:srgbClr val="C00000"/>
              </a:solidFill>
              <a:latin typeface="Cambria" panose="02040503050406030204" pitchFamily="18" charset="0"/>
            </a:endParaRPr>
          </a:p>
        </p:txBody>
      </p:sp>
      <p:cxnSp>
        <p:nvCxnSpPr>
          <p:cNvPr id="39" name="Straight Arrow Connector 38">
            <a:extLst>
              <a:ext uri="{FF2B5EF4-FFF2-40B4-BE49-F238E27FC236}">
                <a16:creationId xmlns:a16="http://schemas.microsoft.com/office/drawing/2014/main" id="{E279A401-9934-8A17-0066-A0E0A646496D}"/>
              </a:ext>
            </a:extLst>
          </p:cNvPr>
          <p:cNvCxnSpPr>
            <a:cxnSpLocks/>
          </p:cNvCxnSpPr>
          <p:nvPr/>
        </p:nvCxnSpPr>
        <p:spPr>
          <a:xfrm>
            <a:off x="7811896" y="2496109"/>
            <a:ext cx="0" cy="310573"/>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4DA42DC-581E-3832-B46D-C7BBDBE8DF39}"/>
              </a:ext>
            </a:extLst>
          </p:cNvPr>
          <p:cNvSpPr txBox="1"/>
          <p:nvPr/>
        </p:nvSpPr>
        <p:spPr>
          <a:xfrm rot="18241003">
            <a:off x="7562550" y="2087464"/>
            <a:ext cx="667638"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1.6x</a:t>
            </a:r>
            <a:endParaRPr lang="en-US" sz="900" b="1" dirty="0">
              <a:solidFill>
                <a:srgbClr val="C00000"/>
              </a:solidFill>
              <a:latin typeface="Cambria" panose="02040503050406030204" pitchFamily="18" charset="0"/>
            </a:endParaRPr>
          </a:p>
        </p:txBody>
      </p:sp>
      <p:cxnSp>
        <p:nvCxnSpPr>
          <p:cNvPr id="41" name="Straight Arrow Connector 40">
            <a:extLst>
              <a:ext uri="{FF2B5EF4-FFF2-40B4-BE49-F238E27FC236}">
                <a16:creationId xmlns:a16="http://schemas.microsoft.com/office/drawing/2014/main" id="{88E71B1F-7E91-2A6B-0264-55276B611BDA}"/>
              </a:ext>
            </a:extLst>
          </p:cNvPr>
          <p:cNvCxnSpPr>
            <a:cxnSpLocks/>
          </p:cNvCxnSpPr>
          <p:nvPr/>
        </p:nvCxnSpPr>
        <p:spPr>
          <a:xfrm>
            <a:off x="7607576" y="2496108"/>
            <a:ext cx="0" cy="310573"/>
          </a:xfrm>
          <a:prstGeom prst="straightConnector1">
            <a:avLst/>
          </a:prstGeom>
          <a:ln w="12700">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F5AF89C-C732-2737-7059-626795992F12}"/>
              </a:ext>
            </a:extLst>
          </p:cNvPr>
          <p:cNvSpPr txBox="1"/>
          <p:nvPr/>
        </p:nvSpPr>
        <p:spPr>
          <a:xfrm rot="18241003">
            <a:off x="7341332" y="2105469"/>
            <a:ext cx="664983"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1.5x</a:t>
            </a:r>
            <a:endParaRPr lang="en-US" sz="900" b="1" dirty="0">
              <a:solidFill>
                <a:srgbClr val="C00000"/>
              </a:solidFill>
              <a:latin typeface="Cambria" panose="02040503050406030204" pitchFamily="18" charset="0"/>
            </a:endParaRPr>
          </a:p>
        </p:txBody>
      </p:sp>
      <p:cxnSp>
        <p:nvCxnSpPr>
          <p:cNvPr id="10" name="Straight Connector 9">
            <a:extLst>
              <a:ext uri="{FF2B5EF4-FFF2-40B4-BE49-F238E27FC236}">
                <a16:creationId xmlns:a16="http://schemas.microsoft.com/office/drawing/2014/main" id="{9E6B6C2A-6AE1-AAB5-33D6-8604BBBC17A0}"/>
              </a:ext>
            </a:extLst>
          </p:cNvPr>
          <p:cNvCxnSpPr>
            <a:cxnSpLocks/>
          </p:cNvCxnSpPr>
          <p:nvPr/>
        </p:nvCxnSpPr>
        <p:spPr>
          <a:xfrm>
            <a:off x="1151575" y="2866491"/>
            <a:ext cx="7507743" cy="10511"/>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91C628-F75B-DB0B-948A-7AB43DC6EC39}"/>
              </a:ext>
            </a:extLst>
          </p:cNvPr>
          <p:cNvSpPr txBox="1"/>
          <p:nvPr/>
        </p:nvSpPr>
        <p:spPr>
          <a:xfrm>
            <a:off x="1104925" y="2893496"/>
            <a:ext cx="1537505" cy="369332"/>
          </a:xfrm>
          <a:prstGeom prst="rect">
            <a:avLst/>
          </a:prstGeom>
          <a:solidFill>
            <a:schemeClr val="bg1">
              <a:alpha val="50000"/>
            </a:schemeClr>
          </a:solidFill>
        </p:spPr>
        <p:txBody>
          <a:bodyPr wrap="square" rtlCol="0">
            <a:spAutoFit/>
          </a:bodyPr>
          <a:lstStyle/>
          <a:p>
            <a:r>
              <a:rPr lang="en-US" b="1" i="1" dirty="0">
                <a:solidFill>
                  <a:srgbClr val="C00000"/>
                </a:solidFill>
                <a:latin typeface="Cambria" panose="02040503050406030204" pitchFamily="18" charset="0"/>
              </a:rPr>
              <a:t>Baseline SSD</a:t>
            </a:r>
          </a:p>
        </p:txBody>
      </p:sp>
      <p:sp>
        <p:nvSpPr>
          <p:cNvPr id="48" name="Arc 47">
            <a:extLst>
              <a:ext uri="{FF2B5EF4-FFF2-40B4-BE49-F238E27FC236}">
                <a16:creationId xmlns:a16="http://schemas.microsoft.com/office/drawing/2014/main" id="{A45B3F5B-02E9-E634-EECA-308899D537B4}"/>
              </a:ext>
            </a:extLst>
          </p:cNvPr>
          <p:cNvSpPr/>
          <p:nvPr/>
        </p:nvSpPr>
        <p:spPr>
          <a:xfrm rot="15896661">
            <a:off x="8212694" y="2373983"/>
            <a:ext cx="402769" cy="197261"/>
          </a:xfrm>
          <a:prstGeom prst="arc">
            <a:avLst>
              <a:gd name="adj1" fmla="val 15762072"/>
              <a:gd name="adj2" fmla="val 2578860"/>
            </a:avLst>
          </a:prstGeom>
          <a:ln w="25400">
            <a:solidFill>
              <a:schemeClr val="accent6">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23" name="Content Placeholder 3">
            <a:extLst>
              <a:ext uri="{FF2B5EF4-FFF2-40B4-BE49-F238E27FC236}">
                <a16:creationId xmlns:a16="http://schemas.microsoft.com/office/drawing/2014/main" id="{72EF9C64-5FB6-33B2-73E2-7CB0DE81FE20}"/>
              </a:ext>
            </a:extLst>
          </p:cNvPr>
          <p:cNvSpPr txBox="1">
            <a:spLocks/>
          </p:cNvSpPr>
          <p:nvPr/>
        </p:nvSpPr>
        <p:spPr>
          <a:xfrm>
            <a:off x="172706" y="3894468"/>
            <a:ext cx="8821589" cy="1110448"/>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b="0" dirty="0"/>
              <a:t>Venice </a:t>
            </a:r>
            <a:r>
              <a:rPr lang="en-US" b="0" dirty="0">
                <a:solidFill>
                  <a:srgbClr val="007600"/>
                </a:solidFill>
              </a:rPr>
              <a:t>improves</a:t>
            </a:r>
            <a:r>
              <a:rPr lang="en-US" b="0" dirty="0"/>
              <a:t> SSD </a:t>
            </a:r>
            <a:r>
              <a:rPr lang="en-US" b="0" dirty="0">
                <a:solidFill>
                  <a:srgbClr val="007600"/>
                </a:solidFill>
              </a:rPr>
              <a:t>performance</a:t>
            </a:r>
            <a:r>
              <a:rPr lang="en-US" b="0" dirty="0"/>
              <a:t> by </a:t>
            </a:r>
            <a:r>
              <a:rPr lang="en-US" b="0" dirty="0">
                <a:solidFill>
                  <a:srgbClr val="007600"/>
                </a:solidFill>
              </a:rPr>
              <a:t>1.5x</a:t>
            </a:r>
            <a:br>
              <a:rPr lang="en-US" b="0" dirty="0"/>
            </a:br>
            <a:r>
              <a:rPr lang="en-US" b="0" dirty="0"/>
              <a:t>on average over the best-performing prior work</a:t>
            </a:r>
            <a:endParaRPr lang="en-CH" b="0" dirty="0"/>
          </a:p>
        </p:txBody>
      </p:sp>
      <p:sp>
        <p:nvSpPr>
          <p:cNvPr id="25" name="Content Placeholder 3">
            <a:extLst>
              <a:ext uri="{FF2B5EF4-FFF2-40B4-BE49-F238E27FC236}">
                <a16:creationId xmlns:a16="http://schemas.microsoft.com/office/drawing/2014/main" id="{375A9341-162E-C979-26ED-62B46331C1DE}"/>
              </a:ext>
            </a:extLst>
          </p:cNvPr>
          <p:cNvSpPr txBox="1">
            <a:spLocks/>
          </p:cNvSpPr>
          <p:nvPr/>
        </p:nvSpPr>
        <p:spPr>
          <a:xfrm>
            <a:off x="184209" y="5302106"/>
            <a:ext cx="8798585" cy="1110448"/>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b="0" dirty="0"/>
              <a:t>Venice’s </a:t>
            </a:r>
            <a:r>
              <a:rPr lang="en-IN" b="0" dirty="0">
                <a:solidFill>
                  <a:srgbClr val="0070C0"/>
                </a:solidFill>
              </a:rPr>
              <a:t>performance</a:t>
            </a:r>
            <a:r>
              <a:rPr lang="en-IN" b="0" dirty="0"/>
              <a:t> is </a:t>
            </a:r>
            <a:r>
              <a:rPr lang="en-IN" b="0" dirty="0">
                <a:solidFill>
                  <a:srgbClr val="0070C0"/>
                </a:solidFill>
              </a:rPr>
              <a:t>within 25% </a:t>
            </a:r>
            <a:br>
              <a:rPr lang="en-IN" b="0" dirty="0">
                <a:solidFill>
                  <a:schemeClr val="accent6">
                    <a:lumMod val="75000"/>
                  </a:schemeClr>
                </a:solidFill>
              </a:rPr>
            </a:br>
            <a:r>
              <a:rPr lang="en-IN" b="0" dirty="0"/>
              <a:t>of the performance of a </a:t>
            </a:r>
            <a:r>
              <a:rPr lang="en-IN" b="0" dirty="0">
                <a:solidFill>
                  <a:srgbClr val="0070C0"/>
                </a:solidFill>
              </a:rPr>
              <a:t>Path-conflict-free SSD</a:t>
            </a:r>
            <a:endParaRPr lang="en-CH" b="0" dirty="0">
              <a:solidFill>
                <a:srgbClr val="0070C0"/>
              </a:solidFill>
            </a:endParaRPr>
          </a:p>
        </p:txBody>
      </p:sp>
    </p:spTree>
    <p:extLst>
      <p:ext uri="{BB962C8B-B14F-4D97-AF65-F5344CB8AC3E}">
        <p14:creationId xmlns:p14="http://schemas.microsoft.com/office/powerpoint/2010/main" val="34038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left)">
                                      <p:cBhvr>
                                        <p:cTn id="11" dur="500"/>
                                        <p:tgtEl>
                                          <p:spTgt spid="17">
                                            <p:graphicEl>
                                              <a:chart seriesIdx="-3" categoryIdx="-3" bldStep="gridLegend"/>
                                            </p:graphic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down)">
                                      <p:cBhvr>
                                        <p:cTn id="17" dur="500"/>
                                        <p:tgtEl>
                                          <p:spTgt spid="17">
                                            <p:graphicEl>
                                              <a:chart seriesIdx="0" categoryIdx="-4" bldStep="series"/>
                                            </p:graphic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down)">
                                      <p:cBhvr>
                                        <p:cTn id="20" dur="500"/>
                                        <p:tgtEl>
                                          <p:spTgt spid="17">
                                            <p:graphicEl>
                                              <a:chart seriesIdx="1" categoryIdx="-4" bldStep="series"/>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graphicEl>
                                              <a:chart seriesIdx="2" categoryIdx="-4" bldStep="series"/>
                                            </p:graphicEl>
                                          </p:spTgt>
                                        </p:tgtEl>
                                        <p:attrNameLst>
                                          <p:attrName>style.visibility</p:attrName>
                                        </p:attrNameLst>
                                      </p:cBhvr>
                                      <p:to>
                                        <p:strVal val="visible"/>
                                      </p:to>
                                    </p:set>
                                    <p:animEffect transition="in" filter="wipe(down)">
                                      <p:cBhvr>
                                        <p:cTn id="23" dur="500"/>
                                        <p:tgtEl>
                                          <p:spTgt spid="17">
                                            <p:graphicEl>
                                              <a:chart seriesIdx="2" categoryIdx="-4" bldStep="series"/>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graphicEl>
                                              <a:chart seriesIdx="3" categoryIdx="-4" bldStep="series"/>
                                            </p:graphicEl>
                                          </p:spTgt>
                                        </p:tgtEl>
                                        <p:attrNameLst>
                                          <p:attrName>style.visibility</p:attrName>
                                        </p:attrNameLst>
                                      </p:cBhvr>
                                      <p:to>
                                        <p:strVal val="visible"/>
                                      </p:to>
                                    </p:set>
                                    <p:animEffect transition="in" filter="wipe(down)">
                                      <p:cBhvr>
                                        <p:cTn id="26" dur="500"/>
                                        <p:tgtEl>
                                          <p:spTgt spid="17">
                                            <p:graphicEl>
                                              <a:chart seriesIdx="3" categoryIdx="-4" bldStep="series"/>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graphicEl>
                                              <a:chart seriesIdx="4" categoryIdx="-4" bldStep="series"/>
                                            </p:graphicEl>
                                          </p:spTgt>
                                        </p:tgtEl>
                                        <p:attrNameLst>
                                          <p:attrName>style.visibility</p:attrName>
                                        </p:attrNameLst>
                                      </p:cBhvr>
                                      <p:to>
                                        <p:strVal val="visible"/>
                                      </p:to>
                                    </p:set>
                                    <p:animEffect transition="in" filter="wipe(down)">
                                      <p:cBhvr>
                                        <p:cTn id="29" dur="500"/>
                                        <p:tgtEl>
                                          <p:spTgt spid="17">
                                            <p:graphicEl>
                                              <a:chart seriesIdx="4" categoryIdx="-4" bldStep="series"/>
                                            </p:graphic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par>
                                <p:cTn id="52" presetID="22" presetClass="entr" presetSubtype="4"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down)">
                                      <p:cBhvr>
                                        <p:cTn id="54" dur="500"/>
                                        <p:tgtEl>
                                          <p:spTgt spid="3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par>
                                <p:cTn id="58" presetID="22" presetClass="entr" presetSubtype="4"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500"/>
                                        <p:tgtEl>
                                          <p:spTgt spid="4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7" grpId="0" uiExpand="1">
        <p:bldSub>
          <a:bldChart bld="series"/>
        </p:bldSub>
      </p:bldGraphic>
      <p:bldP spid="18" grpId="0"/>
      <p:bldP spid="19" grpId="0" animBg="1"/>
      <p:bldP spid="31" grpId="0"/>
      <p:bldP spid="34" grpId="0"/>
      <p:bldP spid="38" grpId="0"/>
      <p:bldP spid="40" grpId="0"/>
      <p:bldP spid="42" grpId="0"/>
      <p:bldP spid="15" grpId="0" animBg="1"/>
      <p:bldP spid="48"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76B5-974B-AB93-05B7-26C3AA1EFC24}"/>
              </a:ext>
            </a:extLst>
          </p:cNvPr>
          <p:cNvSpPr>
            <a:spLocks noGrp="1"/>
          </p:cNvSpPr>
          <p:nvPr>
            <p:ph type="title"/>
          </p:nvPr>
        </p:nvSpPr>
        <p:spPr/>
        <p:txBody>
          <a:bodyPr/>
          <a:lstStyle/>
          <a:p>
            <a:r>
              <a:rPr lang="en-US" dirty="0"/>
              <a:t>Results: Performance Analysis (III)</a:t>
            </a:r>
          </a:p>
        </p:txBody>
      </p:sp>
      <p:sp>
        <p:nvSpPr>
          <p:cNvPr id="4" name="Content Placeholder 3">
            <a:extLst>
              <a:ext uri="{FF2B5EF4-FFF2-40B4-BE49-F238E27FC236}">
                <a16:creationId xmlns:a16="http://schemas.microsoft.com/office/drawing/2014/main" id="{67E36EBE-4BF1-A584-D412-BBD358DBA6E5}"/>
              </a:ext>
            </a:extLst>
          </p:cNvPr>
          <p:cNvSpPr>
            <a:spLocks noGrp="1"/>
          </p:cNvSpPr>
          <p:nvPr>
            <p:ph idx="1"/>
          </p:nvPr>
        </p:nvSpPr>
        <p:spPr>
          <a:xfrm>
            <a:off x="103695" y="876693"/>
            <a:ext cx="8890602" cy="5681670"/>
          </a:xfrm>
        </p:spPr>
        <p:txBody>
          <a:bodyPr/>
          <a:lstStyle/>
          <a:p>
            <a:r>
              <a:rPr lang="en-US" sz="2400" b="0" dirty="0"/>
              <a:t>Performance-Optimized SSD</a:t>
            </a:r>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endParaRPr lang="en-US" b="0" dirty="0"/>
          </a:p>
          <a:p>
            <a:r>
              <a:rPr lang="en-US" sz="2400" b="0" dirty="0"/>
              <a:t>Cost-Optimized SSD</a:t>
            </a:r>
          </a:p>
        </p:txBody>
      </p:sp>
      <p:sp>
        <p:nvSpPr>
          <p:cNvPr id="3" name="TextBox 2">
            <a:extLst>
              <a:ext uri="{FF2B5EF4-FFF2-40B4-BE49-F238E27FC236}">
                <a16:creationId xmlns:a16="http://schemas.microsoft.com/office/drawing/2014/main" id="{A411FB3A-A2D0-4157-1A62-7CEBE119A05F}"/>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27</a:t>
            </a:r>
            <a:endParaRPr lang="en-US" sz="1400" dirty="0">
              <a:latin typeface="Cambria" panose="02040503050406030204" pitchFamily="18" charset="0"/>
              <a:ea typeface="Cambria" panose="02040503050406030204" pitchFamily="18" charset="0"/>
            </a:endParaRPr>
          </a:p>
        </p:txBody>
      </p:sp>
      <p:graphicFrame>
        <p:nvGraphicFramePr>
          <p:cNvPr id="12" name="Chart 11">
            <a:extLst>
              <a:ext uri="{FF2B5EF4-FFF2-40B4-BE49-F238E27FC236}">
                <a16:creationId xmlns:a16="http://schemas.microsoft.com/office/drawing/2014/main" id="{C958219B-C089-B6FF-B0E5-791CB5275A89}"/>
              </a:ext>
            </a:extLst>
          </p:cNvPr>
          <p:cNvGraphicFramePr>
            <a:graphicFrameLocks/>
          </p:cNvGraphicFramePr>
          <p:nvPr/>
        </p:nvGraphicFramePr>
        <p:xfrm>
          <a:off x="870012" y="1295050"/>
          <a:ext cx="8043168" cy="250350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63A48F7-523E-C19A-F691-C1AD2123A590}"/>
              </a:ext>
            </a:extLst>
          </p:cNvPr>
          <p:cNvSpPr txBox="1"/>
          <p:nvPr/>
        </p:nvSpPr>
        <p:spPr>
          <a:xfrm rot="16200000">
            <a:off x="-318167" y="2269802"/>
            <a:ext cx="1660127" cy="553998"/>
          </a:xfrm>
          <a:prstGeom prst="rect">
            <a:avLst/>
          </a:prstGeom>
          <a:noFill/>
        </p:spPr>
        <p:txBody>
          <a:bodyPr wrap="square" lIns="0" tIns="0" rIns="0" bIns="0" rtlCol="0" anchor="ctr">
            <a:spAutoFit/>
          </a:bodyPr>
          <a:lstStyle/>
          <a:p>
            <a:pPr algn="ctr"/>
            <a:r>
              <a:rPr lang="en-US" b="1" dirty="0">
                <a:latin typeface="Cambria" panose="02040503050406030204" pitchFamily="18" charset="0"/>
              </a:rPr>
              <a:t>Speedup over Baseline SSD</a:t>
            </a:r>
            <a:endParaRPr lang="en-CH" b="1" dirty="0">
              <a:latin typeface="Cambria" panose="02040503050406030204" pitchFamily="18" charset="0"/>
            </a:endParaRPr>
          </a:p>
        </p:txBody>
      </p:sp>
      <p:sp>
        <p:nvSpPr>
          <p:cNvPr id="14" name="Rectangle 13">
            <a:extLst>
              <a:ext uri="{FF2B5EF4-FFF2-40B4-BE49-F238E27FC236}">
                <a16:creationId xmlns:a16="http://schemas.microsoft.com/office/drawing/2014/main" id="{C8835E3A-66CE-44B6-2BFE-ED636936BE81}"/>
              </a:ext>
            </a:extLst>
          </p:cNvPr>
          <p:cNvSpPr/>
          <p:nvPr/>
        </p:nvSpPr>
        <p:spPr>
          <a:xfrm>
            <a:off x="7454450" y="1716737"/>
            <a:ext cx="1242886" cy="1541512"/>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hart 16">
            <a:extLst>
              <a:ext uri="{FF2B5EF4-FFF2-40B4-BE49-F238E27FC236}">
                <a16:creationId xmlns:a16="http://schemas.microsoft.com/office/drawing/2014/main" id="{3B0ECCD0-5A4D-204F-8FDB-7FE453DD1A59}"/>
              </a:ext>
            </a:extLst>
          </p:cNvPr>
          <p:cNvGraphicFramePr>
            <a:graphicFrameLocks/>
          </p:cNvGraphicFramePr>
          <p:nvPr/>
        </p:nvGraphicFramePr>
        <p:xfrm>
          <a:off x="742106" y="4264302"/>
          <a:ext cx="7955230" cy="228355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D07821ED-3231-414C-BBA6-3BAC876EAE07}"/>
              </a:ext>
            </a:extLst>
          </p:cNvPr>
          <p:cNvSpPr txBox="1"/>
          <p:nvPr/>
        </p:nvSpPr>
        <p:spPr>
          <a:xfrm rot="16200000">
            <a:off x="-278640" y="5129078"/>
            <a:ext cx="1660127" cy="553998"/>
          </a:xfrm>
          <a:prstGeom prst="rect">
            <a:avLst/>
          </a:prstGeom>
          <a:noFill/>
        </p:spPr>
        <p:txBody>
          <a:bodyPr wrap="square" lIns="0" tIns="0" rIns="0" bIns="0" rtlCol="0" anchor="ctr">
            <a:spAutoFit/>
          </a:bodyPr>
          <a:lstStyle/>
          <a:p>
            <a:pPr algn="ctr"/>
            <a:r>
              <a:rPr lang="en-US" b="1" dirty="0">
                <a:latin typeface="Cambria" panose="02040503050406030204" pitchFamily="18" charset="0"/>
              </a:rPr>
              <a:t>Speedup over Baseline SSD</a:t>
            </a:r>
            <a:endParaRPr lang="en-CH" b="1" dirty="0">
              <a:latin typeface="Cambria" panose="02040503050406030204" pitchFamily="18" charset="0"/>
            </a:endParaRPr>
          </a:p>
        </p:txBody>
      </p:sp>
      <p:sp>
        <p:nvSpPr>
          <p:cNvPr id="19" name="Rectangle 18">
            <a:extLst>
              <a:ext uri="{FF2B5EF4-FFF2-40B4-BE49-F238E27FC236}">
                <a16:creationId xmlns:a16="http://schemas.microsoft.com/office/drawing/2014/main" id="{90735559-0FB1-2715-7DF6-936C5B59B200}"/>
              </a:ext>
            </a:extLst>
          </p:cNvPr>
          <p:cNvSpPr/>
          <p:nvPr/>
        </p:nvSpPr>
        <p:spPr>
          <a:xfrm>
            <a:off x="7409478" y="4537023"/>
            <a:ext cx="1249840" cy="1738108"/>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BA013C0-3938-61AF-7626-69CF69F98E81}"/>
              </a:ext>
            </a:extLst>
          </p:cNvPr>
          <p:cNvSpPr/>
          <p:nvPr/>
        </p:nvSpPr>
        <p:spPr>
          <a:xfrm>
            <a:off x="23866" y="939088"/>
            <a:ext cx="9109560" cy="591891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72280467-F80A-6B3A-62E5-901192EF0445}"/>
              </a:ext>
            </a:extLst>
          </p:cNvPr>
          <p:cNvSpPr txBox="1">
            <a:spLocks/>
          </p:cNvSpPr>
          <p:nvPr/>
        </p:nvSpPr>
        <p:spPr>
          <a:xfrm>
            <a:off x="172708" y="2848233"/>
            <a:ext cx="8821589" cy="1112272"/>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sz="3200" b="0" dirty="0"/>
              <a:t>Venice provides </a:t>
            </a:r>
            <a:r>
              <a:rPr lang="en-US" sz="3200" b="0" dirty="0">
                <a:solidFill>
                  <a:srgbClr val="007600"/>
                </a:solidFill>
              </a:rPr>
              <a:t>significant improvement </a:t>
            </a:r>
            <a:r>
              <a:rPr lang="en-US" sz="3200" b="0" dirty="0"/>
              <a:t>in</a:t>
            </a:r>
            <a:r>
              <a:rPr lang="en-US" sz="3200" b="0" dirty="0">
                <a:solidFill>
                  <a:srgbClr val="007600"/>
                </a:solidFill>
              </a:rPr>
              <a:t> performance </a:t>
            </a:r>
            <a:r>
              <a:rPr lang="en-US" sz="3200" b="0" dirty="0"/>
              <a:t>over all prior approaches</a:t>
            </a:r>
            <a:endParaRPr lang="en-CH" sz="3200" b="0" dirty="0"/>
          </a:p>
        </p:txBody>
      </p:sp>
    </p:spTree>
    <p:extLst>
      <p:ext uri="{BB962C8B-B14F-4D97-AF65-F5344CB8AC3E}">
        <p14:creationId xmlns:p14="http://schemas.microsoft.com/office/powerpoint/2010/main" val="365863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040A-6E14-787D-018B-197855078905}"/>
              </a:ext>
            </a:extLst>
          </p:cNvPr>
          <p:cNvSpPr>
            <a:spLocks noGrp="1"/>
          </p:cNvSpPr>
          <p:nvPr>
            <p:ph type="title"/>
          </p:nvPr>
        </p:nvSpPr>
        <p:spPr/>
        <p:txBody>
          <a:bodyPr/>
          <a:lstStyle/>
          <a:p>
            <a:r>
              <a:rPr lang="en-US" dirty="0"/>
              <a:t>Results: Reduction in Path Conflicts</a:t>
            </a:r>
          </a:p>
        </p:txBody>
      </p:sp>
      <p:graphicFrame>
        <p:nvGraphicFramePr>
          <p:cNvPr id="4" name="Chart 3">
            <a:extLst>
              <a:ext uri="{FF2B5EF4-FFF2-40B4-BE49-F238E27FC236}">
                <a16:creationId xmlns:a16="http://schemas.microsoft.com/office/drawing/2014/main" id="{E3E3C1B9-FE24-1740-BC6A-2FDD096E643C}"/>
              </a:ext>
            </a:extLst>
          </p:cNvPr>
          <p:cNvGraphicFramePr>
            <a:graphicFrameLocks/>
          </p:cNvGraphicFramePr>
          <p:nvPr>
            <p:extLst>
              <p:ext uri="{D42A27DB-BD31-4B8C-83A1-F6EECF244321}">
                <p14:modId xmlns:p14="http://schemas.microsoft.com/office/powerpoint/2010/main" val="3387190614"/>
              </p:ext>
            </p:extLst>
          </p:nvPr>
        </p:nvGraphicFramePr>
        <p:xfrm>
          <a:off x="263545" y="1515403"/>
          <a:ext cx="8399196" cy="245559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1BBA88F-06B9-A7AD-F277-72209B48348E}"/>
              </a:ext>
            </a:extLst>
          </p:cNvPr>
          <p:cNvSpPr txBox="1"/>
          <p:nvPr/>
        </p:nvSpPr>
        <p:spPr>
          <a:xfrm rot="16200000">
            <a:off x="-530956" y="2385445"/>
            <a:ext cx="1781390" cy="215444"/>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 of I/O Requests</a:t>
            </a:r>
            <a:endParaRPr lang="en-CH" sz="1400" b="1" dirty="0">
              <a:latin typeface="Cambria" panose="02040503050406030204" pitchFamily="18" charset="0"/>
            </a:endParaRPr>
          </a:p>
        </p:txBody>
      </p:sp>
      <p:sp>
        <p:nvSpPr>
          <p:cNvPr id="7" name="Content Placeholder 3">
            <a:extLst>
              <a:ext uri="{FF2B5EF4-FFF2-40B4-BE49-F238E27FC236}">
                <a16:creationId xmlns:a16="http://schemas.microsoft.com/office/drawing/2014/main" id="{09C1587E-9620-DDE3-F8B0-3B34FAA94F02}"/>
              </a:ext>
            </a:extLst>
          </p:cNvPr>
          <p:cNvSpPr txBox="1">
            <a:spLocks/>
          </p:cNvSpPr>
          <p:nvPr/>
        </p:nvSpPr>
        <p:spPr>
          <a:xfrm>
            <a:off x="149703" y="4648841"/>
            <a:ext cx="8844593" cy="1545130"/>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sz="3200" b="0" dirty="0"/>
              <a:t>Venice</a:t>
            </a:r>
            <a:r>
              <a:rPr lang="en-IN" sz="3200" b="0" dirty="0">
                <a:solidFill>
                  <a:schemeClr val="accent6">
                    <a:lumMod val="75000"/>
                  </a:schemeClr>
                </a:solidFill>
              </a:rPr>
              <a:t> mitigates path conflicts </a:t>
            </a:r>
            <a:br>
              <a:rPr lang="en-IN" sz="3200" b="0" dirty="0">
                <a:solidFill>
                  <a:schemeClr val="accent6">
                    <a:lumMod val="75000"/>
                  </a:schemeClr>
                </a:solidFill>
              </a:rPr>
            </a:br>
            <a:r>
              <a:rPr lang="en-IN" sz="3200" b="0" dirty="0"/>
              <a:t>by</a:t>
            </a:r>
            <a:r>
              <a:rPr lang="en-IN" sz="3200" b="0" dirty="0">
                <a:solidFill>
                  <a:schemeClr val="accent6">
                    <a:lumMod val="75000"/>
                  </a:schemeClr>
                </a:solidFill>
              </a:rPr>
              <a:t> </a:t>
            </a:r>
            <a:r>
              <a:rPr lang="en-IN" sz="3200" b="0" dirty="0"/>
              <a:t>using</a:t>
            </a:r>
            <a:r>
              <a:rPr lang="en-IN" sz="3200" b="0" dirty="0">
                <a:solidFill>
                  <a:schemeClr val="accent6">
                    <a:lumMod val="75000"/>
                  </a:schemeClr>
                </a:solidFill>
              </a:rPr>
              <a:t> path reservation </a:t>
            </a:r>
            <a:r>
              <a:rPr lang="en-IN" sz="3200" b="0" dirty="0"/>
              <a:t>and</a:t>
            </a:r>
            <a:r>
              <a:rPr lang="en-IN" sz="3200" b="0" dirty="0">
                <a:solidFill>
                  <a:schemeClr val="accent6">
                    <a:lumMod val="75000"/>
                  </a:schemeClr>
                </a:solidFill>
              </a:rPr>
              <a:t> </a:t>
            </a:r>
            <a:br>
              <a:rPr lang="en-IN" sz="3200" b="0" dirty="0">
                <a:solidFill>
                  <a:schemeClr val="accent6">
                    <a:lumMod val="75000"/>
                  </a:schemeClr>
                </a:solidFill>
              </a:rPr>
            </a:br>
            <a:r>
              <a:rPr lang="en-IN" sz="3200" b="0" dirty="0">
                <a:solidFill>
                  <a:schemeClr val="accent6">
                    <a:lumMod val="75000"/>
                  </a:schemeClr>
                </a:solidFill>
              </a:rPr>
              <a:t>effective utilization </a:t>
            </a:r>
            <a:r>
              <a:rPr lang="en-IN" sz="3200" b="0" dirty="0"/>
              <a:t>of</a:t>
            </a:r>
            <a:r>
              <a:rPr lang="en-IN" sz="3200" b="0" dirty="0">
                <a:solidFill>
                  <a:schemeClr val="accent6">
                    <a:lumMod val="75000"/>
                  </a:schemeClr>
                </a:solidFill>
              </a:rPr>
              <a:t> path diversity   </a:t>
            </a:r>
            <a:endParaRPr lang="en-CH" sz="3200" b="0" dirty="0">
              <a:solidFill>
                <a:schemeClr val="accent6">
                  <a:lumMod val="75000"/>
                </a:schemeClr>
              </a:solidFill>
            </a:endParaRPr>
          </a:p>
        </p:txBody>
      </p:sp>
      <p:sp>
        <p:nvSpPr>
          <p:cNvPr id="8" name="Rectangle 7">
            <a:extLst>
              <a:ext uri="{FF2B5EF4-FFF2-40B4-BE49-F238E27FC236}">
                <a16:creationId xmlns:a16="http://schemas.microsoft.com/office/drawing/2014/main" id="{ADAEDBF2-6361-0216-7A66-189DB52052FF}"/>
              </a:ext>
            </a:extLst>
          </p:cNvPr>
          <p:cNvSpPr/>
          <p:nvPr/>
        </p:nvSpPr>
        <p:spPr>
          <a:xfrm>
            <a:off x="7384440" y="1647610"/>
            <a:ext cx="1229557" cy="1736252"/>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4CA78EE-27E5-EB64-CE50-B046BD22A812}"/>
              </a:ext>
            </a:extLst>
          </p:cNvPr>
          <p:cNvCxnSpPr>
            <a:cxnSpLocks/>
          </p:cNvCxnSpPr>
          <p:nvPr/>
        </p:nvCxnSpPr>
        <p:spPr>
          <a:xfrm>
            <a:off x="8426896" y="1570481"/>
            <a:ext cx="0" cy="17451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A6465F-7ED6-C16B-BF8F-6B78A7DE825D}"/>
              </a:ext>
            </a:extLst>
          </p:cNvPr>
          <p:cNvSpPr txBox="1"/>
          <p:nvPr/>
        </p:nvSpPr>
        <p:spPr>
          <a:xfrm>
            <a:off x="5734596" y="924150"/>
            <a:ext cx="3259700" cy="646331"/>
          </a:xfrm>
          <a:prstGeom prst="rect">
            <a:avLst/>
          </a:prstGeom>
          <a:noFill/>
          <a:ln w="25400">
            <a:solidFill>
              <a:srgbClr val="C00000"/>
            </a:solidFill>
            <a:prstDash val="dash"/>
          </a:ln>
        </p:spPr>
        <p:txBody>
          <a:bodyPr wrap="square" rtlCol="0">
            <a:spAutoFit/>
          </a:bodyPr>
          <a:lstStyle/>
          <a:p>
            <a:r>
              <a:rPr lang="en-US" i="1" dirty="0">
                <a:solidFill>
                  <a:srgbClr val="C00000"/>
                </a:solidFill>
                <a:latin typeface="Cambria" panose="02040503050406030204" pitchFamily="18" charset="0"/>
              </a:rPr>
              <a:t>99.98% of I/O requests </a:t>
            </a:r>
            <a:br>
              <a:rPr lang="en-US" i="1" dirty="0">
                <a:solidFill>
                  <a:srgbClr val="C00000"/>
                </a:solidFill>
                <a:latin typeface="Cambria" panose="02040503050406030204" pitchFamily="18" charset="0"/>
              </a:rPr>
            </a:br>
            <a:r>
              <a:rPr lang="en-US" i="1" dirty="0">
                <a:solidFill>
                  <a:srgbClr val="C00000"/>
                </a:solidFill>
                <a:latin typeface="Cambria" panose="02040503050406030204" pitchFamily="18" charset="0"/>
              </a:rPr>
              <a:t>do not experience path conflicts</a:t>
            </a:r>
          </a:p>
        </p:txBody>
      </p:sp>
      <p:sp>
        <p:nvSpPr>
          <p:cNvPr id="5" name="TextBox 4">
            <a:extLst>
              <a:ext uri="{FF2B5EF4-FFF2-40B4-BE49-F238E27FC236}">
                <a16:creationId xmlns:a16="http://schemas.microsoft.com/office/drawing/2014/main" id="{893B2918-857C-C781-330E-4EF1D5007624}"/>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28</a:t>
            </a:r>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973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10" dur="500"/>
                                        <p:tgtEl>
                                          <p:spTgt spid="4">
                                            <p:graphicEl>
                                              <a:chart seriesIdx="-3" categoryIdx="-3" bldStep="gridLegen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5" dur="500"/>
                                        <p:tgtEl>
                                          <p:spTgt spid="4">
                                            <p:graphicEl>
                                              <a:chart seriesIdx="0" categoryIdx="-4" bldStep="series"/>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18" dur="500"/>
                                        <p:tgtEl>
                                          <p:spTgt spid="4">
                                            <p:graphicEl>
                                              <a:chart seriesIdx="1" categoryIdx="-4" bldStep="series"/>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down)">
                                      <p:cBhvr>
                                        <p:cTn id="21" dur="500"/>
                                        <p:tgtEl>
                                          <p:spTgt spid="4">
                                            <p:graphicEl>
                                              <a:chart seriesIdx="2" categoryIdx="-4" bldStep="series"/>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down)">
                                      <p:cBhvr>
                                        <p:cTn id="24" dur="500"/>
                                        <p:tgtEl>
                                          <p:spTgt spid="4">
                                            <p:graphicEl>
                                              <a:chart seriesIdx="3" categoryIdx="-4" bldStep="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down)">
                                      <p:cBhvr>
                                        <p:cTn id="29" dur="500"/>
                                        <p:tgtEl>
                                          <p:spTgt spid="4">
                                            <p:graphicEl>
                                              <a:chart seriesIdx="4"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6" grpId="0"/>
      <p:bldP spid="7" grpId="0" animBg="1"/>
      <p:bldP spid="8"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19C0-C1C2-87AA-F390-D7EE48FFD93F}"/>
              </a:ext>
            </a:extLst>
          </p:cNvPr>
          <p:cNvSpPr>
            <a:spLocks noGrp="1"/>
          </p:cNvSpPr>
          <p:nvPr>
            <p:ph type="title"/>
          </p:nvPr>
        </p:nvSpPr>
        <p:spPr/>
        <p:txBody>
          <a:bodyPr/>
          <a:lstStyle/>
          <a:p>
            <a:r>
              <a:rPr lang="en-US" dirty="0"/>
              <a:t>Results: SSD Energy Consumption</a:t>
            </a:r>
          </a:p>
        </p:txBody>
      </p:sp>
      <p:graphicFrame>
        <p:nvGraphicFramePr>
          <p:cNvPr id="4" name="Chart 3">
            <a:extLst>
              <a:ext uri="{FF2B5EF4-FFF2-40B4-BE49-F238E27FC236}">
                <a16:creationId xmlns:a16="http://schemas.microsoft.com/office/drawing/2014/main" id="{25D71D39-1E00-1041-A3DF-BF5286B81538}"/>
              </a:ext>
            </a:extLst>
          </p:cNvPr>
          <p:cNvGraphicFramePr>
            <a:graphicFrameLocks/>
          </p:cNvGraphicFramePr>
          <p:nvPr>
            <p:extLst>
              <p:ext uri="{D42A27DB-BD31-4B8C-83A1-F6EECF244321}">
                <p14:modId xmlns:p14="http://schemas.microsoft.com/office/powerpoint/2010/main" val="897370149"/>
              </p:ext>
            </p:extLst>
          </p:nvPr>
        </p:nvGraphicFramePr>
        <p:xfrm>
          <a:off x="733424" y="975792"/>
          <a:ext cx="8124825" cy="275272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EAFA118-0826-71F2-9131-682179F27538}"/>
              </a:ext>
            </a:extLst>
          </p:cNvPr>
          <p:cNvSpPr txBox="1"/>
          <p:nvPr/>
        </p:nvSpPr>
        <p:spPr>
          <a:xfrm rot="16200000">
            <a:off x="-644419" y="2136712"/>
            <a:ext cx="2105028" cy="430887"/>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Energy Consumption (Norm. to Baseline SSD)</a:t>
            </a:r>
            <a:endParaRPr lang="en-CH" sz="1400" b="1" dirty="0">
              <a:latin typeface="Cambria" panose="02040503050406030204" pitchFamily="18" charset="0"/>
            </a:endParaRPr>
          </a:p>
        </p:txBody>
      </p:sp>
      <p:sp>
        <p:nvSpPr>
          <p:cNvPr id="6" name="Rectangle 5">
            <a:extLst>
              <a:ext uri="{FF2B5EF4-FFF2-40B4-BE49-F238E27FC236}">
                <a16:creationId xmlns:a16="http://schemas.microsoft.com/office/drawing/2014/main" id="{8494174E-8279-5B83-F2EF-389C37454EE7}"/>
              </a:ext>
            </a:extLst>
          </p:cNvPr>
          <p:cNvSpPr/>
          <p:nvPr/>
        </p:nvSpPr>
        <p:spPr>
          <a:xfrm>
            <a:off x="7518401" y="1315532"/>
            <a:ext cx="1269999" cy="2089137"/>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3460FC99-3054-A530-A495-0391B2749AAA}"/>
              </a:ext>
            </a:extLst>
          </p:cNvPr>
          <p:cNvSpPr txBox="1">
            <a:spLocks/>
          </p:cNvSpPr>
          <p:nvPr/>
        </p:nvSpPr>
        <p:spPr>
          <a:xfrm>
            <a:off x="149703" y="4315453"/>
            <a:ext cx="8844593" cy="1655974"/>
          </a:xfrm>
          <a:prstGeom prst="roundRect">
            <a:avLst>
              <a:gd name="adj" fmla="val 4777"/>
            </a:avLst>
          </a:prstGeom>
          <a:solidFill>
            <a:schemeClr val="accent6">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sz="3200" b="0" dirty="0">
                <a:solidFill>
                  <a:srgbClr val="00B050"/>
                </a:solidFill>
              </a:rPr>
              <a:t>Venice</a:t>
            </a:r>
            <a:r>
              <a:rPr lang="en-IN" sz="3200" b="0" dirty="0"/>
              <a:t> reduces </a:t>
            </a:r>
            <a:r>
              <a:rPr lang="en-IN" sz="3200" b="0"/>
              <a:t>the SSD </a:t>
            </a:r>
            <a:r>
              <a:rPr lang="en-IN" sz="3200" b="0">
                <a:solidFill>
                  <a:srgbClr val="00B050"/>
                </a:solidFill>
              </a:rPr>
              <a:t>energy </a:t>
            </a:r>
            <a:r>
              <a:rPr lang="en-IN" sz="3200" b="0" dirty="0">
                <a:solidFill>
                  <a:srgbClr val="00B050"/>
                </a:solidFill>
              </a:rPr>
              <a:t>consumption </a:t>
            </a:r>
            <a:br>
              <a:rPr lang="en-IN" sz="3200" b="0" dirty="0">
                <a:solidFill>
                  <a:srgbClr val="00B050"/>
                </a:solidFill>
              </a:rPr>
            </a:br>
            <a:r>
              <a:rPr lang="en-IN" sz="3200" b="0" dirty="0"/>
              <a:t>by </a:t>
            </a:r>
            <a:r>
              <a:rPr lang="en-IN" sz="3200" b="0" dirty="0">
                <a:solidFill>
                  <a:srgbClr val="00B050"/>
                </a:solidFill>
              </a:rPr>
              <a:t>46%</a:t>
            </a:r>
            <a:r>
              <a:rPr lang="en-IN" sz="3200" b="0" dirty="0">
                <a:solidFill>
                  <a:schemeClr val="accent6">
                    <a:lumMod val="75000"/>
                  </a:schemeClr>
                </a:solidFill>
              </a:rPr>
              <a:t> </a:t>
            </a:r>
            <a:r>
              <a:rPr lang="en-IN" sz="3200" b="0" dirty="0"/>
              <a:t>on average </a:t>
            </a:r>
            <a:br>
              <a:rPr lang="en-IN" sz="3200" b="0" dirty="0"/>
            </a:br>
            <a:r>
              <a:rPr lang="en-IN" sz="3200" b="0" dirty="0"/>
              <a:t>over the</a:t>
            </a:r>
            <a:r>
              <a:rPr lang="en-IN" sz="3200" b="0" dirty="0">
                <a:solidFill>
                  <a:schemeClr val="accent6">
                    <a:lumMod val="75000"/>
                  </a:schemeClr>
                </a:solidFill>
              </a:rPr>
              <a:t> </a:t>
            </a:r>
            <a:r>
              <a:rPr lang="en-IN" sz="3200" b="0" dirty="0">
                <a:solidFill>
                  <a:srgbClr val="00B050"/>
                </a:solidFill>
              </a:rPr>
              <a:t>most efficient prior work</a:t>
            </a:r>
            <a:endParaRPr lang="en-CH" sz="3200" b="0" dirty="0">
              <a:solidFill>
                <a:srgbClr val="00B050"/>
              </a:solidFill>
            </a:endParaRPr>
          </a:p>
        </p:txBody>
      </p:sp>
      <p:cxnSp>
        <p:nvCxnSpPr>
          <p:cNvPr id="8" name="Straight Connector 7">
            <a:extLst>
              <a:ext uri="{FF2B5EF4-FFF2-40B4-BE49-F238E27FC236}">
                <a16:creationId xmlns:a16="http://schemas.microsoft.com/office/drawing/2014/main" id="{E3365AA4-9B4F-F118-C167-0C77A935811D}"/>
              </a:ext>
            </a:extLst>
          </p:cNvPr>
          <p:cNvCxnSpPr/>
          <p:nvPr/>
        </p:nvCxnSpPr>
        <p:spPr>
          <a:xfrm>
            <a:off x="1175657" y="1643359"/>
            <a:ext cx="7612743" cy="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98D2A2-8FD0-D16C-6AF5-97038D3897E4}"/>
              </a:ext>
            </a:extLst>
          </p:cNvPr>
          <p:cNvSpPr txBox="1"/>
          <p:nvPr/>
        </p:nvSpPr>
        <p:spPr>
          <a:xfrm>
            <a:off x="1393371" y="1315532"/>
            <a:ext cx="1985555" cy="369332"/>
          </a:xfrm>
          <a:prstGeom prst="rect">
            <a:avLst/>
          </a:prstGeom>
          <a:noFill/>
        </p:spPr>
        <p:txBody>
          <a:bodyPr wrap="square" rtlCol="0">
            <a:spAutoFit/>
          </a:bodyPr>
          <a:lstStyle/>
          <a:p>
            <a:r>
              <a:rPr lang="en-US" b="1" i="1" dirty="0">
                <a:solidFill>
                  <a:srgbClr val="C00000"/>
                </a:solidFill>
                <a:latin typeface="Cambria" panose="02040503050406030204" pitchFamily="18" charset="0"/>
              </a:rPr>
              <a:t>Baseline SSD</a:t>
            </a:r>
          </a:p>
        </p:txBody>
      </p:sp>
      <p:cxnSp>
        <p:nvCxnSpPr>
          <p:cNvPr id="15" name="Straight Arrow Connector 14">
            <a:extLst>
              <a:ext uri="{FF2B5EF4-FFF2-40B4-BE49-F238E27FC236}">
                <a16:creationId xmlns:a16="http://schemas.microsoft.com/office/drawing/2014/main" id="{0447BFA9-3323-E310-6177-7E4652E0DEA1}"/>
              </a:ext>
            </a:extLst>
          </p:cNvPr>
          <p:cNvCxnSpPr>
            <a:cxnSpLocks/>
          </p:cNvCxnSpPr>
          <p:nvPr/>
        </p:nvCxnSpPr>
        <p:spPr>
          <a:xfrm>
            <a:off x="8632835" y="1656806"/>
            <a:ext cx="0" cy="1069844"/>
          </a:xfrm>
          <a:prstGeom prst="straightConnector1">
            <a:avLst/>
          </a:prstGeom>
          <a:ln w="254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3E8FDB-8D8B-D39B-D552-3BDCD1C97B45}"/>
              </a:ext>
            </a:extLst>
          </p:cNvPr>
          <p:cNvSpPr txBox="1"/>
          <p:nvPr/>
        </p:nvSpPr>
        <p:spPr>
          <a:xfrm>
            <a:off x="8186237" y="1287474"/>
            <a:ext cx="672012" cy="369332"/>
          </a:xfrm>
          <a:prstGeom prst="rect">
            <a:avLst/>
          </a:prstGeom>
          <a:noFill/>
        </p:spPr>
        <p:txBody>
          <a:bodyPr wrap="square" rtlCol="0">
            <a:spAutoFit/>
          </a:bodyPr>
          <a:lstStyle/>
          <a:p>
            <a:r>
              <a:rPr lang="en-US" dirty="0">
                <a:solidFill>
                  <a:srgbClr val="C00000"/>
                </a:solidFill>
                <a:latin typeface="Cambria" panose="02040503050406030204" pitchFamily="18" charset="0"/>
              </a:rPr>
              <a:t>61%</a:t>
            </a:r>
          </a:p>
        </p:txBody>
      </p:sp>
      <p:sp>
        <p:nvSpPr>
          <p:cNvPr id="17" name="TextBox 16">
            <a:extLst>
              <a:ext uri="{FF2B5EF4-FFF2-40B4-BE49-F238E27FC236}">
                <a16:creationId xmlns:a16="http://schemas.microsoft.com/office/drawing/2014/main" id="{1CA00817-4CA2-7308-7C68-C0FCFD0AED68}"/>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29</a:t>
            </a:r>
            <a:endParaRPr lang="en-US" sz="14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F147F2E0-247C-CB07-2BD1-6F7EE0C031F7}"/>
              </a:ext>
            </a:extLst>
          </p:cNvPr>
          <p:cNvCxnSpPr>
            <a:cxnSpLocks/>
          </p:cNvCxnSpPr>
          <p:nvPr/>
        </p:nvCxnSpPr>
        <p:spPr>
          <a:xfrm>
            <a:off x="8234679" y="2126356"/>
            <a:ext cx="445282" cy="0"/>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DB30AD1-890B-2E5C-2EFB-0C65E2A221B5}"/>
              </a:ext>
            </a:extLst>
          </p:cNvPr>
          <p:cNvSpPr txBox="1"/>
          <p:nvPr/>
        </p:nvSpPr>
        <p:spPr>
          <a:xfrm>
            <a:off x="8074570" y="1814900"/>
            <a:ext cx="672012" cy="298010"/>
          </a:xfrm>
          <a:prstGeom prst="rect">
            <a:avLst/>
          </a:prstGeom>
          <a:noFill/>
        </p:spPr>
        <p:txBody>
          <a:bodyPr wrap="square" rtlCol="0">
            <a:noAutofit/>
          </a:bodyPr>
          <a:lstStyle/>
          <a:p>
            <a:r>
              <a:rPr lang="en-US" dirty="0">
                <a:solidFill>
                  <a:srgbClr val="C00000"/>
                </a:solidFill>
                <a:latin typeface="Cambria" panose="02040503050406030204" pitchFamily="18" charset="0"/>
              </a:rPr>
              <a:t>46%</a:t>
            </a:r>
            <a:endParaRPr lang="en-US" sz="1400" dirty="0">
              <a:solidFill>
                <a:srgbClr val="C00000"/>
              </a:solidFill>
              <a:latin typeface="Cambria" panose="02040503050406030204" pitchFamily="18" charset="0"/>
            </a:endParaRPr>
          </a:p>
        </p:txBody>
      </p:sp>
      <p:cxnSp>
        <p:nvCxnSpPr>
          <p:cNvPr id="13" name="Straight Arrow Connector 12">
            <a:extLst>
              <a:ext uri="{FF2B5EF4-FFF2-40B4-BE49-F238E27FC236}">
                <a16:creationId xmlns:a16="http://schemas.microsoft.com/office/drawing/2014/main" id="{8ACC7E1F-CD91-2501-9FB6-62A1C8D77AD4}"/>
              </a:ext>
            </a:extLst>
          </p:cNvPr>
          <p:cNvCxnSpPr>
            <a:cxnSpLocks/>
          </p:cNvCxnSpPr>
          <p:nvPr/>
        </p:nvCxnSpPr>
        <p:spPr>
          <a:xfrm>
            <a:off x="8512126" y="2126356"/>
            <a:ext cx="0" cy="600294"/>
          </a:xfrm>
          <a:prstGeom prst="straightConnector1">
            <a:avLst/>
          </a:prstGeom>
          <a:ln w="254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5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5" dur="500"/>
                                        <p:tgtEl>
                                          <p:spTgt spid="4">
                                            <p:graphicEl>
                                              <a:chart seriesIdx="0" categoryIdx="-4" bldStep="series"/>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18" dur="500"/>
                                        <p:tgtEl>
                                          <p:spTgt spid="4">
                                            <p:graphicEl>
                                              <a:chart seriesIdx="1" categoryIdx="-4" bldStep="series"/>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down)">
                                      <p:cBhvr>
                                        <p:cTn id="21" dur="500"/>
                                        <p:tgtEl>
                                          <p:spTgt spid="4">
                                            <p:graphicEl>
                                              <a:chart seriesIdx="2"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down)">
                                      <p:cBhvr>
                                        <p:cTn id="26" dur="500"/>
                                        <p:tgtEl>
                                          <p:spTgt spid="4">
                                            <p:graphicEl>
                                              <a:chart seriesIdx="3"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22" presetClass="entr" presetSubtype="1"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5" grpId="0"/>
      <p:bldP spid="6" grpId="0" animBg="1"/>
      <p:bldP spid="7" grpId="0" animBg="1"/>
      <p:bldP spid="9" grpId="0"/>
      <p:bldP spid="16"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67EC-EFD2-808B-ED6A-B25296A468E9}"/>
              </a:ext>
            </a:extLst>
          </p:cNvPr>
          <p:cNvSpPr>
            <a:spLocks noGrp="1"/>
          </p:cNvSpPr>
          <p:nvPr>
            <p:ph type="title"/>
          </p:nvPr>
        </p:nvSpPr>
        <p:spPr/>
        <p:txBody>
          <a:bodyPr/>
          <a:lstStyle/>
          <a:p>
            <a:r>
              <a:rPr lang="en-US" dirty="0"/>
              <a:t>Overview of a Modern Solid-State Drive</a:t>
            </a:r>
          </a:p>
        </p:txBody>
      </p:sp>
      <p:sp>
        <p:nvSpPr>
          <p:cNvPr id="124" name="Rounded Rectangle 123">
            <a:extLst>
              <a:ext uri="{FF2B5EF4-FFF2-40B4-BE49-F238E27FC236}">
                <a16:creationId xmlns:a16="http://schemas.microsoft.com/office/drawing/2014/main" id="{C1774725-2B55-EB20-D4EE-CD4E44497399}"/>
              </a:ext>
            </a:extLst>
          </p:cNvPr>
          <p:cNvSpPr/>
          <p:nvPr/>
        </p:nvSpPr>
        <p:spPr>
          <a:xfrm>
            <a:off x="424070" y="1476446"/>
            <a:ext cx="8362578" cy="4417776"/>
          </a:xfrm>
          <a:prstGeom prst="roundRect">
            <a:avLst>
              <a:gd name="adj" fmla="val 4652"/>
            </a:avLst>
          </a:prstGeom>
          <a:solidFill>
            <a:sysClr val="window" lastClr="FFFFFF">
              <a:lumMod val="95000"/>
            </a:sysClr>
          </a:solidFill>
          <a:ln w="381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5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endParaRPr>
          </a:p>
        </p:txBody>
      </p:sp>
      <p:sp>
        <p:nvSpPr>
          <p:cNvPr id="125" name="Rectangle 124">
            <a:extLst>
              <a:ext uri="{FF2B5EF4-FFF2-40B4-BE49-F238E27FC236}">
                <a16:creationId xmlns:a16="http://schemas.microsoft.com/office/drawing/2014/main" id="{CF90A524-5D1E-E763-DAF2-D962159BA95C}"/>
              </a:ext>
            </a:extLst>
          </p:cNvPr>
          <p:cNvSpPr/>
          <p:nvPr/>
        </p:nvSpPr>
        <p:spPr>
          <a:xfrm>
            <a:off x="530087" y="1603396"/>
            <a:ext cx="4759518" cy="3510279"/>
          </a:xfrm>
          <a:prstGeom prst="rect">
            <a:avLst/>
          </a:prstGeom>
          <a:solidFill>
            <a:srgbClr val="F6C2DB">
              <a:alpha val="20000"/>
            </a:srgbClr>
          </a:solidFill>
          <a:ln w="3810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80" name="Rounded Rectangle 179">
            <a:extLst>
              <a:ext uri="{FF2B5EF4-FFF2-40B4-BE49-F238E27FC236}">
                <a16:creationId xmlns:a16="http://schemas.microsoft.com/office/drawing/2014/main" id="{7C05B8DC-826B-5A8C-8B14-3BF703D40776}"/>
              </a:ext>
            </a:extLst>
          </p:cNvPr>
          <p:cNvSpPr/>
          <p:nvPr/>
        </p:nvSpPr>
        <p:spPr>
          <a:xfrm>
            <a:off x="631158" y="2149583"/>
            <a:ext cx="2750361" cy="753879"/>
          </a:xfrm>
          <a:prstGeom prst="roundRect">
            <a:avLst>
              <a:gd name="adj" fmla="val 14975"/>
            </a:avLst>
          </a:prstGeom>
          <a:solidFill>
            <a:srgbClr val="FFC968"/>
          </a:solidFill>
          <a:ln w="38100" cap="flat" cmpd="sng" algn="ctr">
            <a:solidFill>
              <a:srgbClr val="FF92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Host</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Interface</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Layer</a:t>
            </a:r>
          </a:p>
        </p:txBody>
      </p:sp>
      <p:sp>
        <p:nvSpPr>
          <p:cNvPr id="183" name="Rounded Rectangle 182">
            <a:extLst>
              <a:ext uri="{FF2B5EF4-FFF2-40B4-BE49-F238E27FC236}">
                <a16:creationId xmlns:a16="http://schemas.microsoft.com/office/drawing/2014/main" id="{DFA9D6AF-8FDD-6891-F17A-3A0A25FFD17D}"/>
              </a:ext>
            </a:extLst>
          </p:cNvPr>
          <p:cNvSpPr/>
          <p:nvPr/>
        </p:nvSpPr>
        <p:spPr>
          <a:xfrm>
            <a:off x="652560" y="5299209"/>
            <a:ext cx="4449628" cy="432951"/>
          </a:xfrm>
          <a:prstGeom prst="roundRect">
            <a:avLst>
              <a:gd name="adj" fmla="val 7113"/>
            </a:avLst>
          </a:prstGeom>
          <a:solidFill>
            <a:srgbClr val="D0D07A"/>
          </a:solidFill>
          <a:ln w="38100" cap="flat" cmpd="sng" algn="ctr">
            <a:solidFill>
              <a:srgbClr val="7B790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DRAM</a:t>
            </a:r>
            <a:endPar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endParaRPr>
          </a:p>
        </p:txBody>
      </p:sp>
      <p:sp>
        <p:nvSpPr>
          <p:cNvPr id="184" name="Rounded Rectangle 183">
            <a:extLst>
              <a:ext uri="{FF2B5EF4-FFF2-40B4-BE49-F238E27FC236}">
                <a16:creationId xmlns:a16="http://schemas.microsoft.com/office/drawing/2014/main" id="{0D55AF26-ECA1-164D-0407-E5C52D1C56FD}"/>
              </a:ext>
            </a:extLst>
          </p:cNvPr>
          <p:cNvSpPr/>
          <p:nvPr/>
        </p:nvSpPr>
        <p:spPr>
          <a:xfrm>
            <a:off x="3530163" y="2166053"/>
            <a:ext cx="1484412" cy="697587"/>
          </a:xfrm>
          <a:prstGeom prst="roundRect">
            <a:avLst>
              <a:gd name="adj" fmla="val 14975"/>
            </a:avLst>
          </a:prstGeom>
          <a:solidFill>
            <a:srgbClr val="F6C8A4"/>
          </a:solidFill>
          <a:ln w="38100" cap="flat" cmpd="sng" algn="ctr">
            <a:solidFill>
              <a:srgbClr val="FD910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Controller</a:t>
            </a:r>
          </a:p>
        </p:txBody>
      </p:sp>
      <p:sp>
        <p:nvSpPr>
          <p:cNvPr id="185" name="Rounded Rectangle 184">
            <a:extLst>
              <a:ext uri="{FF2B5EF4-FFF2-40B4-BE49-F238E27FC236}">
                <a16:creationId xmlns:a16="http://schemas.microsoft.com/office/drawing/2014/main" id="{A0226FC3-A77A-91EE-189B-CFDD342AAA0E}"/>
              </a:ext>
            </a:extLst>
          </p:cNvPr>
          <p:cNvSpPr/>
          <p:nvPr/>
        </p:nvSpPr>
        <p:spPr>
          <a:xfrm>
            <a:off x="3535718" y="3187946"/>
            <a:ext cx="1476768" cy="725802"/>
          </a:xfrm>
          <a:prstGeom prst="roundRect">
            <a:avLst>
              <a:gd name="adj" fmla="val 14975"/>
            </a:avLst>
          </a:prstGeom>
          <a:solidFill>
            <a:srgbClr val="F6C8A4"/>
          </a:solidFill>
          <a:ln w="38100" cap="flat" cmpd="sng" algn="ctr">
            <a:solidFill>
              <a:srgbClr val="FD910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Controller</a:t>
            </a:r>
          </a:p>
        </p:txBody>
      </p:sp>
      <p:sp>
        <p:nvSpPr>
          <p:cNvPr id="186" name="Rounded Rectangle 185">
            <a:extLst>
              <a:ext uri="{FF2B5EF4-FFF2-40B4-BE49-F238E27FC236}">
                <a16:creationId xmlns:a16="http://schemas.microsoft.com/office/drawing/2014/main" id="{D1B5AE63-63B7-E63A-7FAA-6659E81A07AF}"/>
              </a:ext>
            </a:extLst>
          </p:cNvPr>
          <p:cNvSpPr/>
          <p:nvPr/>
        </p:nvSpPr>
        <p:spPr>
          <a:xfrm>
            <a:off x="3522432" y="4311876"/>
            <a:ext cx="1489590" cy="697587"/>
          </a:xfrm>
          <a:prstGeom prst="roundRect">
            <a:avLst>
              <a:gd name="adj" fmla="val 14975"/>
            </a:avLst>
          </a:prstGeom>
          <a:solidFill>
            <a:srgbClr val="F6C8A4"/>
          </a:solidFill>
          <a:ln w="38100" cap="flat" cmpd="sng" algn="ctr">
            <a:solidFill>
              <a:srgbClr val="FD910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Controller</a:t>
            </a:r>
          </a:p>
        </p:txBody>
      </p:sp>
      <p:grpSp>
        <p:nvGrpSpPr>
          <p:cNvPr id="187" name="Group 186">
            <a:extLst>
              <a:ext uri="{FF2B5EF4-FFF2-40B4-BE49-F238E27FC236}">
                <a16:creationId xmlns:a16="http://schemas.microsoft.com/office/drawing/2014/main" id="{FC00CD29-1E8D-4FD8-0AA6-32EAF6634423}"/>
              </a:ext>
            </a:extLst>
          </p:cNvPr>
          <p:cNvGrpSpPr/>
          <p:nvPr/>
        </p:nvGrpSpPr>
        <p:grpSpPr>
          <a:xfrm>
            <a:off x="5012022" y="2439577"/>
            <a:ext cx="3600277" cy="923688"/>
            <a:chOff x="9066829" y="1605738"/>
            <a:chExt cx="4874067" cy="1291292"/>
          </a:xfrm>
        </p:grpSpPr>
        <p:sp>
          <p:nvSpPr>
            <p:cNvPr id="224" name="Rounded Rectangle 223">
              <a:extLst>
                <a:ext uri="{FF2B5EF4-FFF2-40B4-BE49-F238E27FC236}">
                  <a16:creationId xmlns:a16="http://schemas.microsoft.com/office/drawing/2014/main" id="{1BD2D191-9221-CB4A-6D92-DCC5A2B5C49F}"/>
                </a:ext>
              </a:extLst>
            </p:cNvPr>
            <p:cNvSpPr/>
            <p:nvPr/>
          </p:nvSpPr>
          <p:spPr>
            <a:xfrm>
              <a:off x="9642190" y="1972934"/>
              <a:ext cx="1238308" cy="924096"/>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sp>
          <p:nvSpPr>
            <p:cNvPr id="225" name="Rounded Rectangle 224">
              <a:extLst>
                <a:ext uri="{FF2B5EF4-FFF2-40B4-BE49-F238E27FC236}">
                  <a16:creationId xmlns:a16="http://schemas.microsoft.com/office/drawing/2014/main" id="{989C26DF-8D2A-DCE7-32AC-E5374E714FB8}"/>
                </a:ext>
              </a:extLst>
            </p:cNvPr>
            <p:cNvSpPr/>
            <p:nvPr/>
          </p:nvSpPr>
          <p:spPr>
            <a:xfrm>
              <a:off x="11031490" y="1972932"/>
              <a:ext cx="1238308" cy="924093"/>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sp>
          <p:nvSpPr>
            <p:cNvPr id="226" name="Rounded Rectangle 225">
              <a:extLst>
                <a:ext uri="{FF2B5EF4-FFF2-40B4-BE49-F238E27FC236}">
                  <a16:creationId xmlns:a16="http://schemas.microsoft.com/office/drawing/2014/main" id="{23E7D73B-79D0-707D-C35E-F3423BB6BB9C}"/>
                </a:ext>
              </a:extLst>
            </p:cNvPr>
            <p:cNvSpPr/>
            <p:nvPr/>
          </p:nvSpPr>
          <p:spPr>
            <a:xfrm>
              <a:off x="12670383" y="1996384"/>
              <a:ext cx="1238308" cy="896639"/>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cxnSp>
          <p:nvCxnSpPr>
            <p:cNvPr id="227" name="Straight Arrow Connector 226">
              <a:extLst>
                <a:ext uri="{FF2B5EF4-FFF2-40B4-BE49-F238E27FC236}">
                  <a16:creationId xmlns:a16="http://schemas.microsoft.com/office/drawing/2014/main" id="{A394BA57-F989-DF5F-FD37-7E82F443CD15}"/>
                </a:ext>
              </a:extLst>
            </p:cNvPr>
            <p:cNvCxnSpPr>
              <a:cxnSpLocks/>
            </p:cNvCxnSpPr>
            <p:nvPr/>
          </p:nvCxnSpPr>
          <p:spPr>
            <a:xfrm>
              <a:off x="9066829" y="1623912"/>
              <a:ext cx="4874067" cy="10743"/>
            </a:xfrm>
            <a:prstGeom prst="straightConnector1">
              <a:avLst/>
            </a:prstGeom>
            <a:noFill/>
            <a:ln w="44450" cap="flat" cmpd="sng" algn="ctr">
              <a:solidFill>
                <a:sysClr val="windowText" lastClr="000000"/>
              </a:solidFill>
              <a:prstDash val="solid"/>
              <a:miter lim="800000"/>
              <a:headEnd type="triangle"/>
              <a:tailEnd type="triangle"/>
            </a:ln>
            <a:effectLst/>
          </p:spPr>
        </p:cxnSp>
        <p:cxnSp>
          <p:nvCxnSpPr>
            <p:cNvPr id="228" name="Straight Arrow Connector 227">
              <a:extLst>
                <a:ext uri="{FF2B5EF4-FFF2-40B4-BE49-F238E27FC236}">
                  <a16:creationId xmlns:a16="http://schemas.microsoft.com/office/drawing/2014/main" id="{C14CE3F0-3869-310A-D4DD-609BEFCC5CBF}"/>
                </a:ext>
              </a:extLst>
            </p:cNvPr>
            <p:cNvCxnSpPr>
              <a:cxnSpLocks/>
            </p:cNvCxnSpPr>
            <p:nvPr/>
          </p:nvCxnSpPr>
          <p:spPr>
            <a:xfrm>
              <a:off x="10226957" y="1605738"/>
              <a:ext cx="0" cy="367196"/>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229" name="Straight Arrow Connector 228">
              <a:extLst>
                <a:ext uri="{FF2B5EF4-FFF2-40B4-BE49-F238E27FC236}">
                  <a16:creationId xmlns:a16="http://schemas.microsoft.com/office/drawing/2014/main" id="{501AB411-C497-0582-E51E-28391C10637E}"/>
                </a:ext>
              </a:extLst>
            </p:cNvPr>
            <p:cNvCxnSpPr>
              <a:cxnSpLocks/>
              <a:endCxn id="225" idx="0"/>
            </p:cNvCxnSpPr>
            <p:nvPr/>
          </p:nvCxnSpPr>
          <p:spPr>
            <a:xfrm>
              <a:off x="11650644" y="1634677"/>
              <a:ext cx="0" cy="338254"/>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230" name="Straight Arrow Connector 229">
              <a:extLst>
                <a:ext uri="{FF2B5EF4-FFF2-40B4-BE49-F238E27FC236}">
                  <a16:creationId xmlns:a16="http://schemas.microsoft.com/office/drawing/2014/main" id="{43FAF839-0DE2-85F8-EF3C-5F4F9C552831}"/>
                </a:ext>
              </a:extLst>
            </p:cNvPr>
            <p:cNvCxnSpPr>
              <a:cxnSpLocks/>
              <a:endCxn id="226" idx="0"/>
            </p:cNvCxnSpPr>
            <p:nvPr/>
          </p:nvCxnSpPr>
          <p:spPr>
            <a:xfrm>
              <a:off x="13289537" y="1634655"/>
              <a:ext cx="0" cy="36172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sp>
          <p:nvSpPr>
            <p:cNvPr id="231" name="TextBox 230">
              <a:extLst>
                <a:ext uri="{FF2B5EF4-FFF2-40B4-BE49-F238E27FC236}">
                  <a16:creationId xmlns:a16="http://schemas.microsoft.com/office/drawing/2014/main" id="{76111257-7C8D-E883-1080-7BBA13A50C64}"/>
                </a:ext>
              </a:extLst>
            </p:cNvPr>
            <p:cNvSpPr txBox="1"/>
            <p:nvPr/>
          </p:nvSpPr>
          <p:spPr>
            <a:xfrm>
              <a:off x="12292642" y="1984224"/>
              <a:ext cx="729770" cy="3872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2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88" name="Group 187">
            <a:extLst>
              <a:ext uri="{FF2B5EF4-FFF2-40B4-BE49-F238E27FC236}">
                <a16:creationId xmlns:a16="http://schemas.microsoft.com/office/drawing/2014/main" id="{7FEDDB5C-F419-2032-9092-E69DCFD00423}"/>
              </a:ext>
            </a:extLst>
          </p:cNvPr>
          <p:cNvGrpSpPr/>
          <p:nvPr/>
        </p:nvGrpSpPr>
        <p:grpSpPr>
          <a:xfrm>
            <a:off x="5012023" y="3518061"/>
            <a:ext cx="3598667" cy="924806"/>
            <a:chOff x="9066773" y="1606927"/>
            <a:chExt cx="4874123" cy="1292854"/>
          </a:xfrm>
        </p:grpSpPr>
        <p:sp>
          <p:nvSpPr>
            <p:cNvPr id="216" name="Rounded Rectangle 215">
              <a:extLst>
                <a:ext uri="{FF2B5EF4-FFF2-40B4-BE49-F238E27FC236}">
                  <a16:creationId xmlns:a16="http://schemas.microsoft.com/office/drawing/2014/main" id="{5F0AC77C-7B1D-2E6C-0DAF-0AC827ED34E7}"/>
                </a:ext>
              </a:extLst>
            </p:cNvPr>
            <p:cNvSpPr/>
            <p:nvPr/>
          </p:nvSpPr>
          <p:spPr>
            <a:xfrm>
              <a:off x="9633573" y="1955182"/>
              <a:ext cx="1238307" cy="944599"/>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sp>
          <p:nvSpPr>
            <p:cNvPr id="217" name="Rounded Rectangle 216">
              <a:extLst>
                <a:ext uri="{FF2B5EF4-FFF2-40B4-BE49-F238E27FC236}">
                  <a16:creationId xmlns:a16="http://schemas.microsoft.com/office/drawing/2014/main" id="{4F678539-9B6D-F120-BC39-B4BAF52659CE}"/>
                </a:ext>
              </a:extLst>
            </p:cNvPr>
            <p:cNvSpPr/>
            <p:nvPr/>
          </p:nvSpPr>
          <p:spPr>
            <a:xfrm>
              <a:off x="11041161" y="1955182"/>
              <a:ext cx="1238307" cy="944599"/>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sp>
          <p:nvSpPr>
            <p:cNvPr id="218" name="Rounded Rectangle 217">
              <a:extLst>
                <a:ext uri="{FF2B5EF4-FFF2-40B4-BE49-F238E27FC236}">
                  <a16:creationId xmlns:a16="http://schemas.microsoft.com/office/drawing/2014/main" id="{3BCD7DFE-1470-38F4-19D1-71225F9525D5}"/>
                </a:ext>
              </a:extLst>
            </p:cNvPr>
            <p:cNvSpPr/>
            <p:nvPr/>
          </p:nvSpPr>
          <p:spPr>
            <a:xfrm>
              <a:off x="12661767" y="1978629"/>
              <a:ext cx="1238307" cy="916536"/>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cxnSp>
          <p:nvCxnSpPr>
            <p:cNvPr id="219" name="Straight Arrow Connector 218">
              <a:extLst>
                <a:ext uri="{FF2B5EF4-FFF2-40B4-BE49-F238E27FC236}">
                  <a16:creationId xmlns:a16="http://schemas.microsoft.com/office/drawing/2014/main" id="{757AC283-016F-2A51-A6CA-F82E8A43F1A5}"/>
                </a:ext>
              </a:extLst>
            </p:cNvPr>
            <p:cNvCxnSpPr>
              <a:cxnSpLocks/>
            </p:cNvCxnSpPr>
            <p:nvPr/>
          </p:nvCxnSpPr>
          <p:spPr>
            <a:xfrm>
              <a:off x="9066773" y="1631147"/>
              <a:ext cx="4874123" cy="3508"/>
            </a:xfrm>
            <a:prstGeom prst="straightConnector1">
              <a:avLst/>
            </a:prstGeom>
            <a:noFill/>
            <a:ln w="44450" cap="flat" cmpd="sng" algn="ctr">
              <a:solidFill>
                <a:sysClr val="windowText" lastClr="000000"/>
              </a:solidFill>
              <a:prstDash val="solid"/>
              <a:miter lim="800000"/>
              <a:headEnd type="triangle"/>
              <a:tailEnd type="triangle"/>
            </a:ln>
            <a:effectLst/>
          </p:spPr>
        </p:cxnSp>
        <p:cxnSp>
          <p:nvCxnSpPr>
            <p:cNvPr id="220" name="Straight Arrow Connector 219">
              <a:extLst>
                <a:ext uri="{FF2B5EF4-FFF2-40B4-BE49-F238E27FC236}">
                  <a16:creationId xmlns:a16="http://schemas.microsoft.com/office/drawing/2014/main" id="{292477C7-3CB5-82B4-8E4B-4F8D43DDE5EB}"/>
                </a:ext>
              </a:extLst>
            </p:cNvPr>
            <p:cNvCxnSpPr>
              <a:cxnSpLocks/>
            </p:cNvCxnSpPr>
            <p:nvPr/>
          </p:nvCxnSpPr>
          <p:spPr>
            <a:xfrm>
              <a:off x="10196364" y="1606927"/>
              <a:ext cx="4758" cy="348255"/>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221" name="Straight Arrow Connector 220">
              <a:extLst>
                <a:ext uri="{FF2B5EF4-FFF2-40B4-BE49-F238E27FC236}">
                  <a16:creationId xmlns:a16="http://schemas.microsoft.com/office/drawing/2014/main" id="{8B221BD6-1FCA-54E9-B0BD-932382895BD3}"/>
                </a:ext>
              </a:extLst>
            </p:cNvPr>
            <p:cNvCxnSpPr>
              <a:cxnSpLocks/>
              <a:endCxn id="217" idx="0"/>
            </p:cNvCxnSpPr>
            <p:nvPr/>
          </p:nvCxnSpPr>
          <p:spPr>
            <a:xfrm>
              <a:off x="11658082" y="1631147"/>
              <a:ext cx="2232" cy="324035"/>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222" name="Straight Arrow Connector 221">
              <a:extLst>
                <a:ext uri="{FF2B5EF4-FFF2-40B4-BE49-F238E27FC236}">
                  <a16:creationId xmlns:a16="http://schemas.microsoft.com/office/drawing/2014/main" id="{60ECAB97-8F22-DBDF-92B9-E591435197DD}"/>
                </a:ext>
              </a:extLst>
            </p:cNvPr>
            <p:cNvCxnSpPr>
              <a:cxnSpLocks/>
            </p:cNvCxnSpPr>
            <p:nvPr/>
          </p:nvCxnSpPr>
          <p:spPr>
            <a:xfrm>
              <a:off x="13287749" y="1616942"/>
              <a:ext cx="1772" cy="361686"/>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sp>
          <p:nvSpPr>
            <p:cNvPr id="223" name="TextBox 222">
              <a:extLst>
                <a:ext uri="{FF2B5EF4-FFF2-40B4-BE49-F238E27FC236}">
                  <a16:creationId xmlns:a16="http://schemas.microsoft.com/office/drawing/2014/main" id="{D810349B-B25B-0D98-2843-ADAC54A73A79}"/>
                </a:ext>
              </a:extLst>
            </p:cNvPr>
            <p:cNvSpPr txBox="1"/>
            <p:nvPr/>
          </p:nvSpPr>
          <p:spPr>
            <a:xfrm>
              <a:off x="12292641" y="1984224"/>
              <a:ext cx="729769" cy="3872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2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189" name="TextBox 188">
            <a:extLst>
              <a:ext uri="{FF2B5EF4-FFF2-40B4-BE49-F238E27FC236}">
                <a16:creationId xmlns:a16="http://schemas.microsoft.com/office/drawing/2014/main" id="{CD9F0340-8761-246D-F43E-4E196CF56360}"/>
              </a:ext>
            </a:extLst>
          </p:cNvPr>
          <p:cNvSpPr txBox="1"/>
          <p:nvPr/>
        </p:nvSpPr>
        <p:spPr>
          <a:xfrm rot="5400000">
            <a:off x="4037385" y="4133107"/>
            <a:ext cx="522020"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050" b="1" i="0" u="none" strike="noStrike" kern="0" cap="none" spc="0" normalizeH="0" baseline="0" noProof="0" dirty="0">
              <a:ln>
                <a:noFill/>
              </a:ln>
              <a:solidFill>
                <a:prstClr val="black"/>
              </a:solidFill>
              <a:effectLst/>
              <a:uLnTx/>
              <a:uFillTx/>
              <a:latin typeface="Cambria" panose="02040503050406030204" pitchFamily="18" charset="0"/>
            </a:endParaRPr>
          </a:p>
        </p:txBody>
      </p:sp>
      <p:sp>
        <p:nvSpPr>
          <p:cNvPr id="191" name="TextBox 190">
            <a:extLst>
              <a:ext uri="{FF2B5EF4-FFF2-40B4-BE49-F238E27FC236}">
                <a16:creationId xmlns:a16="http://schemas.microsoft.com/office/drawing/2014/main" id="{528B986A-200C-2C65-485A-3DDFE8EBE644}"/>
              </a:ext>
            </a:extLst>
          </p:cNvPr>
          <p:cNvSpPr txBox="1"/>
          <p:nvPr/>
        </p:nvSpPr>
        <p:spPr>
          <a:xfrm>
            <a:off x="7504273" y="1464424"/>
            <a:ext cx="123828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rPr>
              <a:t>SSD</a:t>
            </a:r>
            <a:endParaRPr kumimoji="0" lang="en-US" sz="2000" b="1" i="0"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endParaRPr>
          </a:p>
        </p:txBody>
      </p:sp>
      <p:sp>
        <p:nvSpPr>
          <p:cNvPr id="192" name="TextBox 191">
            <a:extLst>
              <a:ext uri="{FF2B5EF4-FFF2-40B4-BE49-F238E27FC236}">
                <a16:creationId xmlns:a16="http://schemas.microsoft.com/office/drawing/2014/main" id="{6613AB1F-9868-49CC-B74E-F9B2AE14814D}"/>
              </a:ext>
            </a:extLst>
          </p:cNvPr>
          <p:cNvSpPr txBox="1"/>
          <p:nvPr/>
        </p:nvSpPr>
        <p:spPr>
          <a:xfrm>
            <a:off x="868374" y="1560162"/>
            <a:ext cx="4271921" cy="451406"/>
          </a:xfrm>
          <a:prstGeom prst="rect">
            <a:avLst/>
          </a:prstGeom>
          <a:noFill/>
        </p:spPr>
        <p:txBody>
          <a:bodyPr wrap="square" rtlCol="0">
            <a:spAutoFit/>
          </a:bodyPr>
          <a:lstStyle/>
          <a:p>
            <a:pPr marL="0" marR="0" lvl="0" indent="0" algn="ctr" defTabSz="914400" eaLnBrk="1" fontAlgn="auto" latinLnBrk="0" hangingPunct="1">
              <a:lnSpc>
                <a:spcPts val="28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rPr>
              <a:t>SSD</a:t>
            </a:r>
            <a:r>
              <a:rPr kumimoji="0" lang="zh-CN" altLang="en-US" sz="2400" b="1" i="0"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rPr>
              <a:t> </a:t>
            </a:r>
            <a:r>
              <a:rPr kumimoji="0" lang="en-US" altLang="zh-CN" sz="2400" b="1" i="0"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rPr>
              <a:t>Controller</a:t>
            </a:r>
            <a:endParaRPr kumimoji="0" lang="en-US" sz="2400" b="1" i="0"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F280B314-7EFF-9928-3B6A-5BB248477B95}"/>
              </a:ext>
            </a:extLst>
          </p:cNvPr>
          <p:cNvGrpSpPr/>
          <p:nvPr/>
        </p:nvGrpSpPr>
        <p:grpSpPr>
          <a:xfrm>
            <a:off x="665290" y="3360399"/>
            <a:ext cx="2701295" cy="1615079"/>
            <a:chOff x="956840" y="3525196"/>
            <a:chExt cx="2834356" cy="1457657"/>
          </a:xfrm>
        </p:grpSpPr>
        <p:sp>
          <p:nvSpPr>
            <p:cNvPr id="232" name="Rounded Rectangle 231">
              <a:extLst>
                <a:ext uri="{FF2B5EF4-FFF2-40B4-BE49-F238E27FC236}">
                  <a16:creationId xmlns:a16="http://schemas.microsoft.com/office/drawing/2014/main" id="{AC9CD7A0-4714-EC05-E262-EF1F7EAEE3BB}"/>
                </a:ext>
              </a:extLst>
            </p:cNvPr>
            <p:cNvSpPr/>
            <p:nvPr/>
          </p:nvSpPr>
          <p:spPr>
            <a:xfrm>
              <a:off x="956840" y="3525196"/>
              <a:ext cx="2834356" cy="1455986"/>
            </a:xfrm>
            <a:prstGeom prst="roundRect">
              <a:avLst>
                <a:gd name="adj" fmla="val 7113"/>
              </a:avLst>
            </a:prstGeom>
            <a:solidFill>
              <a:srgbClr val="D2E4DA"/>
            </a:solidFill>
            <a:ln w="38100" cap="flat" cmpd="sng" algn="ctr">
              <a:solidFill>
                <a:srgbClr val="018E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5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endParaRPr>
            </a:p>
          </p:txBody>
        </p:sp>
        <p:sp>
          <p:nvSpPr>
            <p:cNvPr id="193" name="TextBox 192">
              <a:extLst>
                <a:ext uri="{FF2B5EF4-FFF2-40B4-BE49-F238E27FC236}">
                  <a16:creationId xmlns:a16="http://schemas.microsoft.com/office/drawing/2014/main" id="{2737CD51-8B37-ADCC-22B9-0AC1845C0530}"/>
                </a:ext>
              </a:extLst>
            </p:cNvPr>
            <p:cNvSpPr txBox="1"/>
            <p:nvPr/>
          </p:nvSpPr>
          <p:spPr>
            <a:xfrm>
              <a:off x="966309" y="3615913"/>
              <a:ext cx="2791830" cy="1366940"/>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t>Flash</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t> </a:t>
              </a:r>
              <a:b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b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t>Translation</a:t>
              </a:r>
              <a:r>
                <a:rPr kumimoji="0" lang="zh-CN" alt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t> </a:t>
              </a:r>
              <a:b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br>
              <a:r>
                <a:rPr kumimoji="0" lang="en-US" altLang="zh-CN"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rPr>
                <a:t>Layer</a:t>
              </a:r>
              <a:endParaRPr kumimoji="0" lang="en-US" sz="2000" b="1" i="0" u="none" strike="noStrike" kern="0" cap="none" spc="0" normalizeH="0" baseline="0" noProof="0" dirty="0">
                <a:ln>
                  <a:noFill/>
                </a:ln>
                <a:solidFill>
                  <a:srgbClr val="4472C4">
                    <a:lumMod val="50000"/>
                  </a:srgbClr>
                </a:solidFill>
                <a:effectLst/>
                <a:uLnTx/>
                <a:uFillTx/>
                <a:latin typeface="Cambria" panose="02040503050406030204" pitchFamily="18" charset="0"/>
                <a:cs typeface="Times New Roman" panose="02020603050405020304" pitchFamily="18" charset="0"/>
              </a:endParaRPr>
            </a:p>
          </p:txBody>
        </p:sp>
      </p:grpSp>
      <p:cxnSp>
        <p:nvCxnSpPr>
          <p:cNvPr id="194" name="Straight Arrow Connector 193">
            <a:extLst>
              <a:ext uri="{FF2B5EF4-FFF2-40B4-BE49-F238E27FC236}">
                <a16:creationId xmlns:a16="http://schemas.microsoft.com/office/drawing/2014/main" id="{C1116C4E-C875-D969-2851-EE4EDF14D79C}"/>
              </a:ext>
            </a:extLst>
          </p:cNvPr>
          <p:cNvCxnSpPr>
            <a:cxnSpLocks/>
            <a:stCxn id="180" idx="2"/>
          </p:cNvCxnSpPr>
          <p:nvPr/>
        </p:nvCxnSpPr>
        <p:spPr>
          <a:xfrm>
            <a:off x="2006339" y="2903462"/>
            <a:ext cx="1378" cy="484571"/>
          </a:xfrm>
          <a:prstGeom prst="straightConnector1">
            <a:avLst/>
          </a:prstGeom>
          <a:noFill/>
          <a:ln w="44450" cap="flat" cmpd="sng" algn="ctr">
            <a:solidFill>
              <a:sysClr val="windowText" lastClr="000000"/>
            </a:solidFill>
            <a:prstDash val="solid"/>
            <a:miter lim="800000"/>
            <a:headEnd type="triangle"/>
            <a:tailEnd type="triangle"/>
          </a:ln>
          <a:effectLst/>
        </p:spPr>
      </p:cxnSp>
      <p:sp>
        <p:nvSpPr>
          <p:cNvPr id="200" name="TextBox 199">
            <a:extLst>
              <a:ext uri="{FF2B5EF4-FFF2-40B4-BE49-F238E27FC236}">
                <a16:creationId xmlns:a16="http://schemas.microsoft.com/office/drawing/2014/main" id="{59A0AB18-1C45-BA39-BA72-1D7F80F5DDAB}"/>
              </a:ext>
            </a:extLst>
          </p:cNvPr>
          <p:cNvSpPr txBox="1"/>
          <p:nvPr/>
        </p:nvSpPr>
        <p:spPr>
          <a:xfrm>
            <a:off x="6240696" y="1993966"/>
            <a:ext cx="1933265" cy="414152"/>
          </a:xfrm>
          <a:prstGeom prst="rect">
            <a:avLst/>
          </a:prstGeom>
          <a:noFill/>
        </p:spPr>
        <p:txBody>
          <a:bodyPr wrap="square" rtlCol="0">
            <a:spAutoFit/>
          </a:bodyPr>
          <a:lstStyle/>
          <a:p>
            <a:pPr marL="0" marR="0" lvl="0" indent="0" algn="ctr" defTabSz="914400" eaLnBrk="1" fontAlgn="auto" latinLnBrk="0" hangingPunct="1">
              <a:lnSpc>
                <a:spcPts val="2800"/>
              </a:lnSpc>
              <a:spcBef>
                <a:spcPts val="0"/>
              </a:spcBef>
              <a:spcAft>
                <a:spcPts val="0"/>
              </a:spcAft>
              <a:buClrTx/>
              <a:buSzTx/>
              <a:buFontTx/>
              <a:buNone/>
              <a:tabLst/>
              <a:defRPr/>
            </a:pPr>
            <a:r>
              <a:rPr kumimoji="0" lang="en-US" altLang="zh-CN" b="1" i="1"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rPr>
              <a:t>Shared Channel</a:t>
            </a:r>
            <a:endParaRPr kumimoji="0" lang="en-US" sz="1200" b="1" i="1" u="none" strike="noStrike" kern="0" cap="none" spc="0" normalizeH="0" baseline="0" noProof="0" dirty="0">
              <a:ln>
                <a:noFill/>
              </a:ln>
              <a:solidFill>
                <a:prstClr val="black"/>
              </a:solidFill>
              <a:effectLst/>
              <a:uLnTx/>
              <a:uFillTx/>
              <a:latin typeface="Cambria" panose="02040503050406030204" pitchFamily="18" charset="0"/>
              <a:cs typeface="Times New Roman" panose="02020603050405020304" pitchFamily="18" charset="0"/>
            </a:endParaRPr>
          </a:p>
        </p:txBody>
      </p:sp>
      <p:sp>
        <p:nvSpPr>
          <p:cNvPr id="203" name="TextBox 202">
            <a:extLst>
              <a:ext uri="{FF2B5EF4-FFF2-40B4-BE49-F238E27FC236}">
                <a16:creationId xmlns:a16="http://schemas.microsoft.com/office/drawing/2014/main" id="{CC04DABB-BBD4-2D1B-77A2-7543BD4E7764}"/>
              </a:ext>
            </a:extLst>
          </p:cNvPr>
          <p:cNvSpPr txBox="1"/>
          <p:nvPr/>
        </p:nvSpPr>
        <p:spPr>
          <a:xfrm rot="5400000">
            <a:off x="5661166" y="4522814"/>
            <a:ext cx="522020"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050" b="1" i="0" u="none" strike="noStrike" kern="0" cap="none" spc="0" normalizeH="0" baseline="0" noProof="0" dirty="0">
              <a:ln>
                <a:noFill/>
              </a:ln>
              <a:solidFill>
                <a:prstClr val="black"/>
              </a:solidFill>
              <a:effectLst/>
              <a:uLnTx/>
              <a:uFillTx/>
              <a:latin typeface="Cambria" panose="02040503050406030204" pitchFamily="18" charset="0"/>
            </a:endParaRPr>
          </a:p>
        </p:txBody>
      </p:sp>
      <p:sp>
        <p:nvSpPr>
          <p:cNvPr id="204" name="TextBox 203">
            <a:extLst>
              <a:ext uri="{FF2B5EF4-FFF2-40B4-BE49-F238E27FC236}">
                <a16:creationId xmlns:a16="http://schemas.microsoft.com/office/drawing/2014/main" id="{CD09011E-4C8C-A8D3-B9CB-B4126590579E}"/>
              </a:ext>
            </a:extLst>
          </p:cNvPr>
          <p:cNvSpPr txBox="1"/>
          <p:nvPr/>
        </p:nvSpPr>
        <p:spPr>
          <a:xfrm rot="5400000">
            <a:off x="6704735" y="4508942"/>
            <a:ext cx="522020"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050" b="1" i="0" u="none" strike="noStrike" kern="0" cap="none" spc="0" normalizeH="0" baseline="0" noProof="0" dirty="0">
              <a:ln>
                <a:noFill/>
              </a:ln>
              <a:solidFill>
                <a:prstClr val="black"/>
              </a:solidFill>
              <a:effectLst/>
              <a:uLnTx/>
              <a:uFillTx/>
              <a:latin typeface="Cambria" panose="02040503050406030204" pitchFamily="18" charset="0"/>
            </a:endParaRPr>
          </a:p>
        </p:txBody>
      </p:sp>
      <p:grpSp>
        <p:nvGrpSpPr>
          <p:cNvPr id="205" name="Group 204">
            <a:extLst>
              <a:ext uri="{FF2B5EF4-FFF2-40B4-BE49-F238E27FC236}">
                <a16:creationId xmlns:a16="http://schemas.microsoft.com/office/drawing/2014/main" id="{BBBCBCD3-F149-210B-6881-422AA29CEA0A}"/>
              </a:ext>
            </a:extLst>
          </p:cNvPr>
          <p:cNvGrpSpPr/>
          <p:nvPr/>
        </p:nvGrpSpPr>
        <p:grpSpPr>
          <a:xfrm>
            <a:off x="5012022" y="4660671"/>
            <a:ext cx="3598667" cy="985001"/>
            <a:chOff x="9066717" y="1544129"/>
            <a:chExt cx="4876360" cy="1377003"/>
          </a:xfrm>
        </p:grpSpPr>
        <p:sp>
          <p:nvSpPr>
            <p:cNvPr id="208" name="Rounded Rectangle 207">
              <a:extLst>
                <a:ext uri="{FF2B5EF4-FFF2-40B4-BE49-F238E27FC236}">
                  <a16:creationId xmlns:a16="http://schemas.microsoft.com/office/drawing/2014/main" id="{D50D4A4B-1F8C-2AC2-1E02-F442D2A39971}"/>
                </a:ext>
              </a:extLst>
            </p:cNvPr>
            <p:cNvSpPr/>
            <p:nvPr/>
          </p:nvSpPr>
          <p:spPr>
            <a:xfrm>
              <a:off x="9616889" y="1901918"/>
              <a:ext cx="1238308" cy="1019213"/>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sp>
          <p:nvSpPr>
            <p:cNvPr id="209" name="Rounded Rectangle 208">
              <a:extLst>
                <a:ext uri="{FF2B5EF4-FFF2-40B4-BE49-F238E27FC236}">
                  <a16:creationId xmlns:a16="http://schemas.microsoft.com/office/drawing/2014/main" id="{27837AAC-C387-4587-C957-9A7950F55CA3}"/>
                </a:ext>
              </a:extLst>
            </p:cNvPr>
            <p:cNvSpPr/>
            <p:nvPr/>
          </p:nvSpPr>
          <p:spPr>
            <a:xfrm>
              <a:off x="11065877" y="1901919"/>
              <a:ext cx="1238307" cy="1019213"/>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sp>
          <p:nvSpPr>
            <p:cNvPr id="210" name="Rounded Rectangle 209">
              <a:extLst>
                <a:ext uri="{FF2B5EF4-FFF2-40B4-BE49-F238E27FC236}">
                  <a16:creationId xmlns:a16="http://schemas.microsoft.com/office/drawing/2014/main" id="{780BD918-CF3D-B0E7-56AD-9C9F8A725626}"/>
                </a:ext>
              </a:extLst>
            </p:cNvPr>
            <p:cNvSpPr/>
            <p:nvPr/>
          </p:nvSpPr>
          <p:spPr>
            <a:xfrm>
              <a:off x="12704770" y="1925367"/>
              <a:ext cx="1238307" cy="988932"/>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Flash</a:t>
              </a:r>
              <a:r>
                <a:rPr kumimoji="0" lang="zh-CN" altLang="en-US"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Chip</a:t>
              </a:r>
            </a:p>
          </p:txBody>
        </p:sp>
        <p:cxnSp>
          <p:nvCxnSpPr>
            <p:cNvPr id="211" name="Straight Arrow Connector 210">
              <a:extLst>
                <a:ext uri="{FF2B5EF4-FFF2-40B4-BE49-F238E27FC236}">
                  <a16:creationId xmlns:a16="http://schemas.microsoft.com/office/drawing/2014/main" id="{F801DF6E-4EB4-F9CE-D9DD-6D1127159366}"/>
                </a:ext>
              </a:extLst>
            </p:cNvPr>
            <p:cNvCxnSpPr>
              <a:cxnSpLocks/>
              <a:stCxn id="186" idx="3"/>
            </p:cNvCxnSpPr>
            <p:nvPr/>
          </p:nvCxnSpPr>
          <p:spPr>
            <a:xfrm>
              <a:off x="9066717" y="1544129"/>
              <a:ext cx="4876360" cy="3488"/>
            </a:xfrm>
            <a:prstGeom prst="straightConnector1">
              <a:avLst/>
            </a:prstGeom>
            <a:noFill/>
            <a:ln w="44450" cap="flat" cmpd="sng" algn="ctr">
              <a:solidFill>
                <a:sysClr val="windowText" lastClr="000000"/>
              </a:solidFill>
              <a:prstDash val="solid"/>
              <a:miter lim="800000"/>
              <a:headEnd type="triangle"/>
              <a:tailEnd type="triangle"/>
            </a:ln>
            <a:effectLst/>
          </p:spPr>
        </p:cxnSp>
        <p:cxnSp>
          <p:nvCxnSpPr>
            <p:cNvPr id="212" name="Straight Arrow Connector 211">
              <a:extLst>
                <a:ext uri="{FF2B5EF4-FFF2-40B4-BE49-F238E27FC236}">
                  <a16:creationId xmlns:a16="http://schemas.microsoft.com/office/drawing/2014/main" id="{44602F87-EF21-71BD-B511-B5591362054E}"/>
                </a:ext>
              </a:extLst>
            </p:cNvPr>
            <p:cNvCxnSpPr>
              <a:cxnSpLocks/>
            </p:cNvCxnSpPr>
            <p:nvPr/>
          </p:nvCxnSpPr>
          <p:spPr>
            <a:xfrm>
              <a:off x="10197286" y="1554452"/>
              <a:ext cx="6144" cy="368203"/>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213" name="Straight Arrow Connector 212">
              <a:extLst>
                <a:ext uri="{FF2B5EF4-FFF2-40B4-BE49-F238E27FC236}">
                  <a16:creationId xmlns:a16="http://schemas.microsoft.com/office/drawing/2014/main" id="{60B94B86-C229-FA1E-FECB-57ACB6885AE3}"/>
                </a:ext>
              </a:extLst>
            </p:cNvPr>
            <p:cNvCxnSpPr>
              <a:cxnSpLocks/>
            </p:cNvCxnSpPr>
            <p:nvPr/>
          </p:nvCxnSpPr>
          <p:spPr>
            <a:xfrm>
              <a:off x="11659217" y="1554451"/>
              <a:ext cx="1" cy="347467"/>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214" name="Straight Arrow Connector 213">
              <a:extLst>
                <a:ext uri="{FF2B5EF4-FFF2-40B4-BE49-F238E27FC236}">
                  <a16:creationId xmlns:a16="http://schemas.microsoft.com/office/drawing/2014/main" id="{23A974CE-D1DD-12B8-3381-7347EE7624E8}"/>
                </a:ext>
              </a:extLst>
            </p:cNvPr>
            <p:cNvCxnSpPr>
              <a:cxnSpLocks/>
            </p:cNvCxnSpPr>
            <p:nvPr/>
          </p:nvCxnSpPr>
          <p:spPr>
            <a:xfrm>
              <a:off x="13301146" y="1554452"/>
              <a:ext cx="0" cy="370915"/>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sp>
          <p:nvSpPr>
            <p:cNvPr id="215" name="TextBox 214">
              <a:extLst>
                <a:ext uri="{FF2B5EF4-FFF2-40B4-BE49-F238E27FC236}">
                  <a16:creationId xmlns:a16="http://schemas.microsoft.com/office/drawing/2014/main" id="{C1DFBF3B-24D1-159B-AB6E-F395C1105BA9}"/>
                </a:ext>
              </a:extLst>
            </p:cNvPr>
            <p:cNvSpPr txBox="1"/>
            <p:nvPr/>
          </p:nvSpPr>
          <p:spPr>
            <a:xfrm>
              <a:off x="12292642" y="1984224"/>
              <a:ext cx="729770" cy="3872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2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206" name="TextBox 205">
            <a:extLst>
              <a:ext uri="{FF2B5EF4-FFF2-40B4-BE49-F238E27FC236}">
                <a16:creationId xmlns:a16="http://schemas.microsoft.com/office/drawing/2014/main" id="{81133E7D-28F8-9B5A-79AA-70B2ACEEA242}"/>
              </a:ext>
            </a:extLst>
          </p:cNvPr>
          <p:cNvSpPr txBox="1"/>
          <p:nvPr/>
        </p:nvSpPr>
        <p:spPr>
          <a:xfrm rot="5400000">
            <a:off x="7912951" y="4512048"/>
            <a:ext cx="522020"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Cambria" panose="02040503050406030204" pitchFamily="18" charset="0"/>
              </a:rPr>
              <a:t>…</a:t>
            </a:r>
            <a:endParaRPr kumimoji="0" lang="en-US" sz="1050" b="1" i="0" u="none" strike="noStrike" kern="0" cap="none" spc="0" normalizeH="0" baseline="0" noProof="0" dirty="0">
              <a:ln>
                <a:noFill/>
              </a:ln>
              <a:solidFill>
                <a:prstClr val="black"/>
              </a:solidFill>
              <a:effectLst/>
              <a:uLnTx/>
              <a:uFillTx/>
              <a:latin typeface="Cambria" panose="02040503050406030204" pitchFamily="18" charset="0"/>
            </a:endParaRPr>
          </a:p>
        </p:txBody>
      </p:sp>
      <p:cxnSp>
        <p:nvCxnSpPr>
          <p:cNvPr id="207" name="Curved Connector 206">
            <a:extLst>
              <a:ext uri="{FF2B5EF4-FFF2-40B4-BE49-F238E27FC236}">
                <a16:creationId xmlns:a16="http://schemas.microsoft.com/office/drawing/2014/main" id="{095513F8-69BD-E86B-5E73-5AED9B2FE793}"/>
              </a:ext>
            </a:extLst>
          </p:cNvPr>
          <p:cNvCxnSpPr>
            <a:cxnSpLocks/>
          </p:cNvCxnSpPr>
          <p:nvPr/>
        </p:nvCxnSpPr>
        <p:spPr>
          <a:xfrm flipV="1">
            <a:off x="5959176" y="2252637"/>
            <a:ext cx="417345" cy="194118"/>
          </a:xfrm>
          <a:prstGeom prst="curvedConnector3">
            <a:avLst>
              <a:gd name="adj1" fmla="val 4354"/>
            </a:avLst>
          </a:prstGeom>
          <a:noFill/>
          <a:ln w="38100" cap="flat" cmpd="sng" algn="ctr">
            <a:solidFill>
              <a:schemeClr val="tx1"/>
            </a:solidFill>
            <a:prstDash val="sysDot"/>
            <a:miter lim="800000"/>
            <a:tailEnd type="triangle"/>
          </a:ln>
          <a:effectLst/>
        </p:spPr>
      </p:cxnSp>
      <p:sp>
        <p:nvSpPr>
          <p:cNvPr id="3" name="Slide Number Placeholder 4">
            <a:extLst>
              <a:ext uri="{FF2B5EF4-FFF2-40B4-BE49-F238E27FC236}">
                <a16:creationId xmlns:a16="http://schemas.microsoft.com/office/drawing/2014/main" id="{68D237BB-18DB-3D95-89CA-56524928AE60}"/>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3</a:t>
            </a:r>
            <a:endParaRPr lang="en-CH" sz="1400" dirty="0">
              <a:latin typeface="Cambria" panose="02040503050406030204" pitchFamily="18" charset="0"/>
            </a:endParaRPr>
          </a:p>
        </p:txBody>
      </p:sp>
    </p:spTree>
    <p:extLst>
      <p:ext uri="{BB962C8B-B14F-4D97-AF65-F5344CB8AC3E}">
        <p14:creationId xmlns:p14="http://schemas.microsoft.com/office/powerpoint/2010/main" val="158881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P spid="180" grpId="0" animBg="1"/>
      <p:bldP spid="183" grpId="0" animBg="1"/>
      <p:bldP spid="184" grpId="0" animBg="1"/>
      <p:bldP spid="185" grpId="0" animBg="1"/>
      <p:bldP spid="186" grpId="0" animBg="1"/>
      <p:bldP spid="189" grpId="0"/>
      <p:bldP spid="191" grpId="0"/>
      <p:bldP spid="192" grpId="0"/>
      <p:bldP spid="200" grpId="0"/>
      <p:bldP spid="203" grpId="0"/>
      <p:bldP spid="204" grpId="0"/>
      <p:bldP spid="20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FF9F-EB05-0EA2-2608-0A9AB021C366}"/>
              </a:ext>
            </a:extLst>
          </p:cNvPr>
          <p:cNvSpPr>
            <a:spLocks noGrp="1"/>
          </p:cNvSpPr>
          <p:nvPr>
            <p:ph type="title"/>
          </p:nvPr>
        </p:nvSpPr>
        <p:spPr/>
        <p:txBody>
          <a:bodyPr/>
          <a:lstStyle/>
          <a:p>
            <a:r>
              <a:rPr lang="en-US" dirty="0"/>
              <a:t>More in the Paper</a:t>
            </a:r>
          </a:p>
        </p:txBody>
      </p:sp>
      <p:sp>
        <p:nvSpPr>
          <p:cNvPr id="3" name="Content Placeholder 2">
            <a:extLst>
              <a:ext uri="{FF2B5EF4-FFF2-40B4-BE49-F238E27FC236}">
                <a16:creationId xmlns:a16="http://schemas.microsoft.com/office/drawing/2014/main" id="{306DD1AF-9877-505F-EE18-1B623D359961}"/>
              </a:ext>
            </a:extLst>
          </p:cNvPr>
          <p:cNvSpPr>
            <a:spLocks noGrp="1"/>
          </p:cNvSpPr>
          <p:nvPr>
            <p:ph idx="1"/>
          </p:nvPr>
        </p:nvSpPr>
        <p:spPr/>
        <p:txBody>
          <a:bodyPr>
            <a:normAutofit/>
          </a:bodyPr>
          <a:lstStyle/>
          <a:p>
            <a:pPr>
              <a:lnSpc>
                <a:spcPct val="150000"/>
              </a:lnSpc>
              <a:spcAft>
                <a:spcPts val="600"/>
              </a:spcAft>
              <a:buClr>
                <a:schemeClr val="tx1"/>
              </a:buClr>
            </a:pPr>
            <a:r>
              <a:rPr lang="en-US" sz="3200" b="0" dirty="0">
                <a:solidFill>
                  <a:srgbClr val="AA7900"/>
                </a:solidFill>
              </a:rPr>
              <a:t>Power</a:t>
            </a:r>
            <a:r>
              <a:rPr lang="en-US" sz="3200" b="0" dirty="0"/>
              <a:t> and </a:t>
            </a:r>
            <a:r>
              <a:rPr lang="en-US" sz="3200" b="0" dirty="0">
                <a:solidFill>
                  <a:srgbClr val="AA7900"/>
                </a:solidFill>
              </a:rPr>
              <a:t>area overhead analysis</a:t>
            </a:r>
            <a:endParaRPr lang="en-US" sz="3200" b="0" dirty="0">
              <a:solidFill>
                <a:srgbClr val="0070C0"/>
              </a:solidFill>
            </a:endParaRPr>
          </a:p>
          <a:p>
            <a:pPr>
              <a:lnSpc>
                <a:spcPct val="150000"/>
              </a:lnSpc>
              <a:spcAft>
                <a:spcPts val="600"/>
              </a:spcAft>
              <a:buClr>
                <a:schemeClr val="tx1"/>
              </a:buClr>
            </a:pPr>
            <a:r>
              <a:rPr lang="en-US" sz="3200" b="0" dirty="0">
                <a:solidFill>
                  <a:srgbClr val="0070C0"/>
                </a:solidFill>
              </a:rPr>
              <a:t>Tail latency analysis</a:t>
            </a:r>
          </a:p>
          <a:p>
            <a:pPr>
              <a:lnSpc>
                <a:spcPct val="150000"/>
              </a:lnSpc>
              <a:spcAft>
                <a:spcPts val="600"/>
              </a:spcAft>
              <a:buClr>
                <a:schemeClr val="tx1"/>
              </a:buClr>
            </a:pPr>
            <a:r>
              <a:rPr lang="en-US" sz="3200" b="0" dirty="0">
                <a:solidFill>
                  <a:srgbClr val="00B050"/>
                </a:solidFill>
              </a:rPr>
              <a:t>Sensitivity</a:t>
            </a:r>
            <a:r>
              <a:rPr lang="en-US" sz="3200" b="0" dirty="0"/>
              <a:t> to </a:t>
            </a:r>
            <a:r>
              <a:rPr lang="en-US" sz="3200" b="0" dirty="0">
                <a:solidFill>
                  <a:srgbClr val="00B050"/>
                </a:solidFill>
              </a:rPr>
              <a:t>interconnection network configurations</a:t>
            </a:r>
          </a:p>
          <a:p>
            <a:pPr>
              <a:lnSpc>
                <a:spcPct val="150000"/>
              </a:lnSpc>
              <a:spcAft>
                <a:spcPts val="600"/>
              </a:spcAft>
              <a:buClr>
                <a:schemeClr val="tx1"/>
              </a:buClr>
            </a:pPr>
            <a:r>
              <a:rPr lang="en-US" sz="3200" b="0" dirty="0">
                <a:solidFill>
                  <a:schemeClr val="bg2">
                    <a:lumMod val="50000"/>
                  </a:schemeClr>
                </a:solidFill>
              </a:rPr>
              <a:t>Performance </a:t>
            </a:r>
            <a:r>
              <a:rPr lang="en-US" sz="3200" b="0" dirty="0"/>
              <a:t>on </a:t>
            </a:r>
            <a:r>
              <a:rPr lang="en-US" sz="3200" b="0" dirty="0">
                <a:solidFill>
                  <a:schemeClr val="bg2">
                    <a:lumMod val="50000"/>
                  </a:schemeClr>
                </a:solidFill>
              </a:rPr>
              <a:t>mixed workloads</a:t>
            </a:r>
          </a:p>
          <a:p>
            <a:pPr>
              <a:lnSpc>
                <a:spcPct val="150000"/>
              </a:lnSpc>
              <a:spcAft>
                <a:spcPts val="600"/>
              </a:spcAft>
            </a:pPr>
            <a:r>
              <a:rPr lang="en-US" sz="3200" b="0" dirty="0"/>
              <a:t>Detailed </a:t>
            </a:r>
            <a:r>
              <a:rPr lang="en-US" sz="3200" b="0" dirty="0">
                <a:solidFill>
                  <a:srgbClr val="7030A0"/>
                </a:solidFill>
              </a:rPr>
              <a:t>evaluation methodology</a:t>
            </a:r>
          </a:p>
        </p:txBody>
      </p:sp>
      <p:sp>
        <p:nvSpPr>
          <p:cNvPr id="4" name="TextBox 3">
            <a:extLst>
              <a:ext uri="{FF2B5EF4-FFF2-40B4-BE49-F238E27FC236}">
                <a16:creationId xmlns:a16="http://schemas.microsoft.com/office/drawing/2014/main" id="{6B2A67B8-ABD4-D895-D3FA-73BAEA105C27}"/>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30</a:t>
            </a:r>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68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0DC2-8880-0C46-1870-4E576AB98BB2}"/>
              </a:ext>
            </a:extLst>
          </p:cNvPr>
          <p:cNvSpPr>
            <a:spLocks noGrp="1"/>
          </p:cNvSpPr>
          <p:nvPr>
            <p:ph type="title"/>
          </p:nvPr>
        </p:nvSpPr>
        <p:spPr/>
        <p:txBody>
          <a:bodyPr/>
          <a:lstStyle/>
          <a:p>
            <a:r>
              <a:rPr lang="en-US" dirty="0"/>
              <a:t>More in the Paper</a:t>
            </a:r>
          </a:p>
        </p:txBody>
      </p:sp>
      <p:pic>
        <p:nvPicPr>
          <p:cNvPr id="5" name="Content Placeholder 4" descr="A picture containing text, font, white, algebra&#10;&#10;Description automatically generated">
            <a:extLst>
              <a:ext uri="{FF2B5EF4-FFF2-40B4-BE49-F238E27FC236}">
                <a16:creationId xmlns:a16="http://schemas.microsoft.com/office/drawing/2014/main" id="{338BFF5A-F758-797C-76D6-A618F96D1B46}"/>
              </a:ext>
            </a:extLst>
          </p:cNvPr>
          <p:cNvPicPr>
            <a:picLocks noGrp="1" noChangeAspect="1"/>
          </p:cNvPicPr>
          <p:nvPr>
            <p:ph idx="1"/>
          </p:nvPr>
        </p:nvPicPr>
        <p:blipFill>
          <a:blip r:embed="rId3"/>
          <a:stretch>
            <a:fillRect/>
          </a:stretch>
        </p:blipFill>
        <p:spPr>
          <a:xfrm>
            <a:off x="149225" y="1056990"/>
            <a:ext cx="8845550" cy="1848150"/>
          </a:xfrm>
        </p:spPr>
      </p:pic>
      <p:sp>
        <p:nvSpPr>
          <p:cNvPr id="6" name="TextBox 5">
            <a:extLst>
              <a:ext uri="{FF2B5EF4-FFF2-40B4-BE49-F238E27FC236}">
                <a16:creationId xmlns:a16="http://schemas.microsoft.com/office/drawing/2014/main" id="{8C0D0B3B-1DF5-7B3E-FE0B-4F0D8EB6CBB1}"/>
              </a:ext>
            </a:extLst>
          </p:cNvPr>
          <p:cNvSpPr txBox="1"/>
          <p:nvPr/>
        </p:nvSpPr>
        <p:spPr>
          <a:xfrm>
            <a:off x="1746472" y="5740570"/>
            <a:ext cx="5586662" cy="461665"/>
          </a:xfrm>
          <a:prstGeom prst="rect">
            <a:avLst/>
          </a:prstGeom>
          <a:noFill/>
        </p:spPr>
        <p:txBody>
          <a:bodyPr wrap="square">
            <a:spAutoFit/>
          </a:bodyPr>
          <a:lstStyle/>
          <a:p>
            <a:pPr algn="ctr"/>
            <a:r>
              <a:rPr lang="en-GB" sz="2400" dirty="0">
                <a:solidFill>
                  <a:schemeClr val="accent6">
                    <a:lumMod val="50000"/>
                  </a:schemeClr>
                </a:solidFill>
                <a:latin typeface="Cambria" panose="02040503050406030204" pitchFamily="18" charset="0"/>
                <a:hlinkClick r:id="rId4">
                  <a:extLst>
                    <a:ext uri="{A12FA001-AC4F-418D-AE19-62706E023703}">
                      <ahyp:hlinkClr xmlns:ahyp="http://schemas.microsoft.com/office/drawing/2018/hyperlinkcolor" val="tx"/>
                    </a:ext>
                  </a:extLst>
                </a:hlinkClick>
              </a:rPr>
              <a:t>https://arxiv.org/abs/2305.07768</a:t>
            </a:r>
            <a:endParaRPr lang="en-US" sz="2400" dirty="0">
              <a:solidFill>
                <a:srgbClr val="084483"/>
              </a:solidFill>
              <a:latin typeface="Cambria" panose="02040503050406030204" pitchFamily="18" charset="0"/>
            </a:endParaRPr>
          </a:p>
        </p:txBody>
      </p:sp>
      <p:pic>
        <p:nvPicPr>
          <p:cNvPr id="7" name="Picture 6">
            <a:extLst>
              <a:ext uri="{FF2B5EF4-FFF2-40B4-BE49-F238E27FC236}">
                <a16:creationId xmlns:a16="http://schemas.microsoft.com/office/drawing/2014/main" id="{B9D99E17-8E78-A9C3-4402-A30F59EB12EF}"/>
              </a:ext>
            </a:extLst>
          </p:cNvPr>
          <p:cNvPicPr>
            <a:picLocks noChangeAspect="1"/>
          </p:cNvPicPr>
          <p:nvPr/>
        </p:nvPicPr>
        <p:blipFill>
          <a:blip r:embed="rId5"/>
          <a:stretch>
            <a:fillRect/>
          </a:stretch>
        </p:blipFill>
        <p:spPr>
          <a:xfrm>
            <a:off x="3241166" y="2992021"/>
            <a:ext cx="2661667" cy="2661667"/>
          </a:xfrm>
          <a:prstGeom prst="rect">
            <a:avLst/>
          </a:prstGeom>
        </p:spPr>
      </p:pic>
      <p:sp>
        <p:nvSpPr>
          <p:cNvPr id="3" name="TextBox 2">
            <a:extLst>
              <a:ext uri="{FF2B5EF4-FFF2-40B4-BE49-F238E27FC236}">
                <a16:creationId xmlns:a16="http://schemas.microsoft.com/office/drawing/2014/main" id="{CBB76EB2-A3FF-6990-3144-E7F1F736B0D3}"/>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31</a:t>
            </a:r>
          </a:p>
        </p:txBody>
      </p:sp>
    </p:spTree>
    <p:extLst>
      <p:ext uri="{BB962C8B-B14F-4D97-AF65-F5344CB8AC3E}">
        <p14:creationId xmlns:p14="http://schemas.microsoft.com/office/powerpoint/2010/main" val="11268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0043" y="1201023"/>
            <a:ext cx="8823914" cy="867515"/>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rPr>
              <a:t>Motivation</a:t>
            </a:r>
            <a:endParaRPr lang="en-US" sz="2800" b="1" dirty="0">
              <a:latin typeface="Cambria" panose="02040503050406030204" pitchFamily="18" charset="0"/>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2537258"/>
            <a:ext cx="8823914" cy="891742"/>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rPr>
              <a:t>Venice</a:t>
            </a:r>
            <a:endParaRPr lang="en-US" sz="2800" b="1" dirty="0">
              <a:latin typeface="Cambria" panose="02040503050406030204" pitchFamily="18" charset="0"/>
            </a:endParaRP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3897720"/>
            <a:ext cx="8823914" cy="8917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rPr>
              <a:t>Evaluation</a:t>
            </a:r>
            <a:endParaRPr lang="en-US" sz="2800" b="1" dirty="0">
              <a:latin typeface="Cambria" panose="02040503050406030204" pitchFamily="18" charset="0"/>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258183"/>
            <a:ext cx="8823914" cy="89174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Cambria" panose="02040503050406030204" pitchFamily="18" charset="0"/>
              </a:rPr>
              <a:t>Summary</a:t>
            </a:r>
          </a:p>
        </p:txBody>
      </p:sp>
      <p:sp>
        <p:nvSpPr>
          <p:cNvPr id="2" name="TextBox 1">
            <a:extLst>
              <a:ext uri="{FF2B5EF4-FFF2-40B4-BE49-F238E27FC236}">
                <a16:creationId xmlns:a16="http://schemas.microsoft.com/office/drawing/2014/main" id="{2DF0B06E-19AB-7282-909F-D8BCFFE69B41}"/>
              </a:ext>
            </a:extLst>
          </p:cNvPr>
          <p:cNvSpPr txBox="1"/>
          <p:nvPr/>
        </p:nvSpPr>
        <p:spPr>
          <a:xfrm>
            <a:off x="8327547" y="6558363"/>
            <a:ext cx="800100" cy="307777"/>
          </a:xfrm>
          <a:prstGeom prst="rect">
            <a:avLst/>
          </a:prstGeom>
          <a:noFill/>
        </p:spPr>
        <p:txBody>
          <a:bodyPr wrap="square" rtlCol="0">
            <a:spAutoFit/>
          </a:bodyPr>
          <a:lstStyle/>
          <a:p>
            <a:pPr algn="r"/>
            <a:r>
              <a:rPr lang="en-IN" sz="1400" dirty="0">
                <a:latin typeface="Cambria" panose="02040503050406030204" pitchFamily="18" charset="0"/>
                <a:ea typeface="Cambria" panose="02040503050406030204" pitchFamily="18" charset="0"/>
              </a:rPr>
              <a:t>32</a:t>
            </a:r>
          </a:p>
        </p:txBody>
      </p:sp>
    </p:spTree>
    <p:extLst>
      <p:ext uri="{BB962C8B-B14F-4D97-AF65-F5344CB8AC3E}">
        <p14:creationId xmlns:p14="http://schemas.microsoft.com/office/powerpoint/2010/main" val="2598019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3CF4-FEF6-F745-949F-E29F2ADC4374}"/>
              </a:ext>
            </a:extLst>
          </p:cNvPr>
          <p:cNvSpPr>
            <a:spLocks noGrp="1"/>
          </p:cNvSpPr>
          <p:nvPr>
            <p:ph type="title"/>
          </p:nvPr>
        </p:nvSpPr>
        <p:spPr/>
        <p:txBody>
          <a:bodyPr/>
          <a:lstStyle/>
          <a:p>
            <a:r>
              <a:rPr lang="en-US" dirty="0"/>
              <a:t>Venice: Summary</a:t>
            </a:r>
            <a:endParaRPr lang="en-CH" dirty="0"/>
          </a:p>
        </p:txBody>
      </p:sp>
      <p:grpSp>
        <p:nvGrpSpPr>
          <p:cNvPr id="15" name="Group 14">
            <a:extLst>
              <a:ext uri="{FF2B5EF4-FFF2-40B4-BE49-F238E27FC236}">
                <a16:creationId xmlns:a16="http://schemas.microsoft.com/office/drawing/2014/main" id="{C480A72E-F794-6449-C42F-1CDBF5A6278B}"/>
              </a:ext>
            </a:extLst>
          </p:cNvPr>
          <p:cNvGrpSpPr/>
          <p:nvPr/>
        </p:nvGrpSpPr>
        <p:grpSpPr>
          <a:xfrm>
            <a:off x="163902" y="1069648"/>
            <a:ext cx="8636977" cy="1238123"/>
            <a:chOff x="163902" y="1069648"/>
            <a:chExt cx="8636977" cy="1238123"/>
          </a:xfrm>
        </p:grpSpPr>
        <p:sp>
          <p:nvSpPr>
            <p:cNvPr id="6" name="Content Placeholder 3">
              <a:extLst>
                <a:ext uri="{FF2B5EF4-FFF2-40B4-BE49-F238E27FC236}">
                  <a16:creationId xmlns:a16="http://schemas.microsoft.com/office/drawing/2014/main" id="{6B82CE9F-E1FF-F12B-FFF3-21DF9AF594C8}"/>
                </a:ext>
              </a:extLst>
            </p:cNvPr>
            <p:cNvSpPr txBox="1">
              <a:spLocks/>
            </p:cNvSpPr>
            <p:nvPr/>
          </p:nvSpPr>
          <p:spPr>
            <a:xfrm>
              <a:off x="1240268" y="1069648"/>
              <a:ext cx="7560611" cy="1238123"/>
            </a:xfrm>
            <a:prstGeom prst="roundRect">
              <a:avLst>
                <a:gd name="adj" fmla="val 4777"/>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lnSpc>
                  <a:spcPct val="110000"/>
                </a:lnSpc>
                <a:spcAft>
                  <a:spcPts val="300"/>
                </a:spcAft>
                <a:buNone/>
                <a:defRPr/>
              </a:pPr>
              <a:r>
                <a:rPr lang="en-US" sz="2400" b="0" dirty="0">
                  <a:solidFill>
                    <a:schemeClr val="accent6"/>
                  </a:solidFill>
                </a:rPr>
                <a:t>Mitigates path conflicts </a:t>
              </a:r>
              <a:r>
                <a:rPr lang="en-US" sz="2400" b="0" dirty="0"/>
                <a:t>by efficiently utilizing the </a:t>
              </a:r>
              <a:br>
                <a:rPr lang="en-US" sz="2400" b="0" dirty="0"/>
              </a:br>
              <a:r>
                <a:rPr lang="en-US" sz="2400" b="0" dirty="0">
                  <a:solidFill>
                    <a:schemeClr val="accent6"/>
                  </a:solidFill>
                </a:rPr>
                <a:t>path diversity </a:t>
              </a:r>
              <a:r>
                <a:rPr lang="en-US" sz="2400" b="0" dirty="0"/>
                <a:t>of the SSD </a:t>
              </a:r>
              <a:r>
                <a:rPr lang="en-US" sz="2400" b="0" dirty="0">
                  <a:solidFill>
                    <a:schemeClr val="accent6"/>
                  </a:solidFill>
                </a:rPr>
                <a:t>interconnection network</a:t>
              </a:r>
            </a:p>
          </p:txBody>
        </p:sp>
        <p:pic>
          <p:nvPicPr>
            <p:cNvPr id="11" name="Graphic 10" descr="Badge Tick with solid fill">
              <a:extLst>
                <a:ext uri="{FF2B5EF4-FFF2-40B4-BE49-F238E27FC236}">
                  <a16:creationId xmlns:a16="http://schemas.microsoft.com/office/drawing/2014/main" id="{FFD78D8D-E1E2-5F7F-09C2-39BEE44D6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902" y="1182442"/>
              <a:ext cx="914400" cy="914400"/>
            </a:xfrm>
            <a:prstGeom prst="rect">
              <a:avLst/>
            </a:prstGeom>
          </p:spPr>
        </p:pic>
      </p:grpSp>
      <p:grpSp>
        <p:nvGrpSpPr>
          <p:cNvPr id="9" name="Group 8">
            <a:extLst>
              <a:ext uri="{FF2B5EF4-FFF2-40B4-BE49-F238E27FC236}">
                <a16:creationId xmlns:a16="http://schemas.microsoft.com/office/drawing/2014/main" id="{17FF359D-4B1F-55B1-201E-09F569D8C549}"/>
              </a:ext>
            </a:extLst>
          </p:cNvPr>
          <p:cNvGrpSpPr/>
          <p:nvPr/>
        </p:nvGrpSpPr>
        <p:grpSpPr>
          <a:xfrm>
            <a:off x="163902" y="2456876"/>
            <a:ext cx="8636977" cy="1238122"/>
            <a:chOff x="163902" y="3443992"/>
            <a:chExt cx="8636977" cy="1238122"/>
          </a:xfrm>
        </p:grpSpPr>
        <p:sp>
          <p:nvSpPr>
            <p:cNvPr id="8" name="Content Placeholder 3">
              <a:extLst>
                <a:ext uri="{FF2B5EF4-FFF2-40B4-BE49-F238E27FC236}">
                  <a16:creationId xmlns:a16="http://schemas.microsoft.com/office/drawing/2014/main" id="{EA4A6804-65B6-7AF9-09DE-2F0C78AE9531}"/>
                </a:ext>
              </a:extLst>
            </p:cNvPr>
            <p:cNvSpPr txBox="1">
              <a:spLocks/>
            </p:cNvSpPr>
            <p:nvPr/>
          </p:nvSpPr>
          <p:spPr>
            <a:xfrm>
              <a:off x="1240268" y="3443992"/>
              <a:ext cx="7560611" cy="1238122"/>
            </a:xfrm>
            <a:prstGeom prst="roundRect">
              <a:avLst>
                <a:gd name="adj" fmla="val 4777"/>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solidFill>
                    <a:srgbClr val="9437FF"/>
                  </a:solidFill>
                </a:rPr>
                <a:t>Improves performance </a:t>
              </a:r>
              <a:br>
                <a:rPr lang="en-US" dirty="0">
                  <a:solidFill>
                    <a:srgbClr val="9437FF"/>
                  </a:solidFill>
                </a:rPr>
              </a:br>
              <a:r>
                <a:rPr lang="en-US" dirty="0"/>
                <a:t>by </a:t>
              </a:r>
              <a:r>
                <a:rPr lang="en-US" dirty="0">
                  <a:solidFill>
                    <a:srgbClr val="9437FF"/>
                  </a:solidFill>
                </a:rPr>
                <a:t>1.9x/1.5x </a:t>
              </a:r>
              <a:r>
                <a:rPr lang="en-US" dirty="0"/>
                <a:t>over the </a:t>
              </a:r>
              <a:r>
                <a:rPr lang="en-US" dirty="0">
                  <a:solidFill>
                    <a:srgbClr val="9437FF"/>
                  </a:solidFill>
                </a:rPr>
                <a:t>best-performing prior work</a:t>
              </a:r>
              <a:br>
                <a:rPr lang="en-US" dirty="0">
                  <a:solidFill>
                    <a:srgbClr val="9437FF"/>
                  </a:solidFill>
                </a:rPr>
              </a:br>
              <a:r>
                <a:rPr lang="en-US" dirty="0"/>
                <a:t>on performance-optimized/cost-optimized SSD</a:t>
              </a:r>
            </a:p>
          </p:txBody>
        </p:sp>
        <p:pic>
          <p:nvPicPr>
            <p:cNvPr id="22" name="Graphic 21" descr="Bar graph with upward trend with solid fill">
              <a:extLst>
                <a:ext uri="{FF2B5EF4-FFF2-40B4-BE49-F238E27FC236}">
                  <a16:creationId xmlns:a16="http://schemas.microsoft.com/office/drawing/2014/main" id="{9EBF5EE4-8F3A-1D95-73C6-16AABA0EFC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902" y="3595064"/>
              <a:ext cx="914400" cy="914400"/>
            </a:xfrm>
            <a:prstGeom prst="rect">
              <a:avLst/>
            </a:prstGeom>
          </p:spPr>
        </p:pic>
      </p:grpSp>
      <p:grpSp>
        <p:nvGrpSpPr>
          <p:cNvPr id="10" name="Group 9">
            <a:extLst>
              <a:ext uri="{FF2B5EF4-FFF2-40B4-BE49-F238E27FC236}">
                <a16:creationId xmlns:a16="http://schemas.microsoft.com/office/drawing/2014/main" id="{9E833626-D025-F544-FE17-CC206B611E47}"/>
              </a:ext>
            </a:extLst>
          </p:cNvPr>
          <p:cNvGrpSpPr/>
          <p:nvPr/>
        </p:nvGrpSpPr>
        <p:grpSpPr>
          <a:xfrm>
            <a:off x="163902" y="3864910"/>
            <a:ext cx="8636976" cy="1030490"/>
            <a:chOff x="163902" y="4830765"/>
            <a:chExt cx="8636976" cy="1030490"/>
          </a:xfrm>
        </p:grpSpPr>
        <p:sp>
          <p:nvSpPr>
            <p:cNvPr id="5" name="Content Placeholder 3">
              <a:extLst>
                <a:ext uri="{FF2B5EF4-FFF2-40B4-BE49-F238E27FC236}">
                  <a16:creationId xmlns:a16="http://schemas.microsoft.com/office/drawing/2014/main" id="{A109F4DA-3FC3-5414-52B2-5CF7D62D2499}"/>
                </a:ext>
              </a:extLst>
            </p:cNvPr>
            <p:cNvSpPr txBox="1">
              <a:spLocks/>
            </p:cNvSpPr>
            <p:nvPr/>
          </p:nvSpPr>
          <p:spPr>
            <a:xfrm>
              <a:off x="1240268" y="4830765"/>
              <a:ext cx="7560610" cy="1030490"/>
            </a:xfrm>
            <a:prstGeom prst="roundRect">
              <a:avLst>
                <a:gd name="adj" fmla="val 4777"/>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solidFill>
                    <a:srgbClr val="00B050"/>
                  </a:solidFill>
                </a:rPr>
                <a:t>Reduces energy consumption </a:t>
              </a:r>
              <a:br>
                <a:rPr lang="en-US" dirty="0">
                  <a:solidFill>
                    <a:srgbClr val="00B050"/>
                  </a:solidFill>
                </a:rPr>
              </a:br>
              <a:r>
                <a:rPr lang="en-US" dirty="0"/>
                <a:t>by </a:t>
              </a:r>
              <a:r>
                <a:rPr lang="en-US" dirty="0">
                  <a:solidFill>
                    <a:srgbClr val="00B050"/>
                  </a:solidFill>
                </a:rPr>
                <a:t>46%</a:t>
              </a:r>
              <a:r>
                <a:rPr lang="en-US" dirty="0"/>
                <a:t> on average over the</a:t>
              </a:r>
              <a:r>
                <a:rPr lang="en-US" dirty="0">
                  <a:solidFill>
                    <a:srgbClr val="00B050"/>
                  </a:solidFill>
                </a:rPr>
                <a:t> most efficient prior work</a:t>
              </a:r>
            </a:p>
          </p:txBody>
        </p:sp>
        <p:pic>
          <p:nvPicPr>
            <p:cNvPr id="24" name="Graphic 23" descr="Renewable Energy with solid fill">
              <a:extLst>
                <a:ext uri="{FF2B5EF4-FFF2-40B4-BE49-F238E27FC236}">
                  <a16:creationId xmlns:a16="http://schemas.microsoft.com/office/drawing/2014/main" id="{46DACC40-058C-D8E5-1D24-89BB56203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902" y="4888810"/>
              <a:ext cx="914400" cy="914400"/>
            </a:xfrm>
            <a:prstGeom prst="rect">
              <a:avLst/>
            </a:prstGeom>
          </p:spPr>
        </p:pic>
      </p:grpSp>
      <p:sp>
        <p:nvSpPr>
          <p:cNvPr id="3" name="TextBox 2">
            <a:extLst>
              <a:ext uri="{FF2B5EF4-FFF2-40B4-BE49-F238E27FC236}">
                <a16:creationId xmlns:a16="http://schemas.microsoft.com/office/drawing/2014/main" id="{430722B7-BD56-7BA9-44B0-510576B8AA4F}"/>
              </a:ext>
            </a:extLst>
          </p:cNvPr>
          <p:cNvSpPr txBox="1"/>
          <p:nvPr/>
        </p:nvSpPr>
        <p:spPr>
          <a:xfrm>
            <a:off x="8327547" y="6558363"/>
            <a:ext cx="800100" cy="307777"/>
          </a:xfrm>
          <a:prstGeom prst="rect">
            <a:avLst/>
          </a:prstGeom>
          <a:noFill/>
        </p:spPr>
        <p:txBody>
          <a:bodyPr wrap="square" rtlCol="0">
            <a:spAutoFit/>
          </a:bodyPr>
          <a:lstStyle/>
          <a:p>
            <a:pPr algn="r"/>
            <a:r>
              <a:rPr lang="en-US" sz="1400" dirty="0">
                <a:latin typeface="Cambria" panose="02040503050406030204" pitchFamily="18" charset="0"/>
                <a:ea typeface="Cambria" panose="02040503050406030204" pitchFamily="18" charset="0"/>
              </a:rPr>
              <a:t>33</a:t>
            </a:r>
          </a:p>
        </p:txBody>
      </p:sp>
      <p:grpSp>
        <p:nvGrpSpPr>
          <p:cNvPr id="13" name="Group 12">
            <a:extLst>
              <a:ext uri="{FF2B5EF4-FFF2-40B4-BE49-F238E27FC236}">
                <a16:creationId xmlns:a16="http://schemas.microsoft.com/office/drawing/2014/main" id="{C895C01D-8954-6A8B-4F29-0E11EA39FA85}"/>
              </a:ext>
            </a:extLst>
          </p:cNvPr>
          <p:cNvGrpSpPr/>
          <p:nvPr/>
        </p:nvGrpSpPr>
        <p:grpSpPr>
          <a:xfrm>
            <a:off x="182125" y="5060677"/>
            <a:ext cx="8618753" cy="1030490"/>
            <a:chOff x="227402" y="5176866"/>
            <a:chExt cx="8618753" cy="1030490"/>
          </a:xfrm>
        </p:grpSpPr>
        <p:sp>
          <p:nvSpPr>
            <p:cNvPr id="30" name="Content Placeholder 3">
              <a:extLst>
                <a:ext uri="{FF2B5EF4-FFF2-40B4-BE49-F238E27FC236}">
                  <a16:creationId xmlns:a16="http://schemas.microsoft.com/office/drawing/2014/main" id="{A8D02809-EA24-5B6A-286D-2D93BB4D3992}"/>
                </a:ext>
              </a:extLst>
            </p:cNvPr>
            <p:cNvSpPr txBox="1">
              <a:spLocks/>
            </p:cNvSpPr>
            <p:nvPr/>
          </p:nvSpPr>
          <p:spPr>
            <a:xfrm>
              <a:off x="1285545" y="5176866"/>
              <a:ext cx="7560610" cy="1030490"/>
            </a:xfrm>
            <a:prstGeom prst="roundRect">
              <a:avLst>
                <a:gd name="adj" fmla="val 3155"/>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400" b="0">
                  <a:latin typeface="Cambria" panose="02040503050406030204" pitchFamily="18"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GB" dirty="0">
                  <a:solidFill>
                    <a:srgbClr val="AA7900"/>
                  </a:solidFill>
                </a:rPr>
                <a:t>Low-cost</a:t>
              </a:r>
              <a:r>
                <a:rPr lang="en-GB" u="none" strike="noStrike" dirty="0">
                  <a:solidFill>
                    <a:srgbClr val="FF9300"/>
                  </a:solidFill>
                  <a:effectLst/>
                  <a:ea typeface="Cambria" panose="02040503050406030204" pitchFamily="18" charset="0"/>
                </a:rPr>
                <a:t> </a:t>
              </a:r>
              <a:r>
                <a:rPr lang="en-GB" dirty="0">
                  <a:ea typeface="Cambria" panose="02040503050406030204" pitchFamily="18" charset="0"/>
                </a:rPr>
                <a:t>and</a:t>
              </a:r>
              <a:r>
                <a:rPr lang="en-GB" u="none" strike="noStrike" dirty="0">
                  <a:effectLst/>
                  <a:ea typeface="Cambria" panose="02040503050406030204" pitchFamily="18" charset="0"/>
                </a:rPr>
                <a:t> </a:t>
              </a:r>
              <a:r>
                <a:rPr lang="en-GB" dirty="0"/>
                <a:t>requires </a:t>
              </a:r>
              <a:br>
                <a:rPr lang="en-GB" dirty="0"/>
              </a:br>
              <a:r>
                <a:rPr lang="en-GB" dirty="0">
                  <a:solidFill>
                    <a:srgbClr val="AA7900"/>
                  </a:solidFill>
                </a:rPr>
                <a:t>no changes </a:t>
              </a:r>
              <a:r>
                <a:rPr lang="en-GB" u="none" strike="noStrike" dirty="0">
                  <a:effectLst/>
                  <a:ea typeface="Cambria" panose="02040503050406030204" pitchFamily="18" charset="0"/>
                </a:rPr>
                <a:t>to commodity flash chips</a:t>
              </a:r>
              <a:endParaRPr lang="en-US" dirty="0">
                <a:ea typeface="Cambria" panose="02040503050406030204" pitchFamily="18" charset="0"/>
              </a:endParaRPr>
            </a:p>
          </p:txBody>
        </p:sp>
        <p:grpSp>
          <p:nvGrpSpPr>
            <p:cNvPr id="4" name="Group 3">
              <a:extLst>
                <a:ext uri="{FF2B5EF4-FFF2-40B4-BE49-F238E27FC236}">
                  <a16:creationId xmlns:a16="http://schemas.microsoft.com/office/drawing/2014/main" id="{CA7E7396-A55C-1A4D-D19F-9288D4778BBB}"/>
                </a:ext>
              </a:extLst>
            </p:cNvPr>
            <p:cNvGrpSpPr/>
            <p:nvPr/>
          </p:nvGrpSpPr>
          <p:grpSpPr>
            <a:xfrm>
              <a:off x="227402" y="5319725"/>
              <a:ext cx="813998" cy="769138"/>
              <a:chOff x="1096939" y="4159253"/>
              <a:chExt cx="762855" cy="762855"/>
            </a:xfrm>
            <a:solidFill>
              <a:schemeClr val="accent1">
                <a:lumMod val="75000"/>
              </a:schemeClr>
            </a:solidFill>
          </p:grpSpPr>
          <p:pic>
            <p:nvPicPr>
              <p:cNvPr id="7" name="Graphic 6" descr="Dollar with solid fill">
                <a:extLst>
                  <a:ext uri="{FF2B5EF4-FFF2-40B4-BE49-F238E27FC236}">
                    <a16:creationId xmlns:a16="http://schemas.microsoft.com/office/drawing/2014/main" id="{46B3F7EE-0B39-EF03-7533-02408BB915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9817" y="4180100"/>
                <a:ext cx="721163" cy="721163"/>
              </a:xfrm>
              <a:prstGeom prst="rect">
                <a:avLst/>
              </a:prstGeom>
            </p:spPr>
          </p:pic>
          <p:sp>
            <p:nvSpPr>
              <p:cNvPr id="12" name="&quot;No&quot; Symbol 11">
                <a:extLst>
                  <a:ext uri="{FF2B5EF4-FFF2-40B4-BE49-F238E27FC236}">
                    <a16:creationId xmlns:a16="http://schemas.microsoft.com/office/drawing/2014/main" id="{103DF4B9-4724-51C0-C4E8-63316AA2B07D}"/>
                  </a:ext>
                </a:extLst>
              </p:cNvPr>
              <p:cNvSpPr/>
              <p:nvPr/>
            </p:nvSpPr>
            <p:spPr>
              <a:xfrm>
                <a:off x="1096939" y="4159253"/>
                <a:ext cx="762855" cy="762855"/>
              </a:xfrm>
              <a:prstGeom prst="noSmoking">
                <a:avLst>
                  <a:gd name="adj" fmla="val 8744"/>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grpSp>
      </p:grpSp>
    </p:spTree>
    <p:extLst>
      <p:ext uri="{BB962C8B-B14F-4D97-AF65-F5344CB8AC3E}">
        <p14:creationId xmlns:p14="http://schemas.microsoft.com/office/powerpoint/2010/main" val="38057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5E5E-5978-894A-B70D-61EE131AD8CA}"/>
              </a:ext>
            </a:extLst>
          </p:cNvPr>
          <p:cNvSpPr>
            <a:spLocks noGrp="1"/>
          </p:cNvSpPr>
          <p:nvPr>
            <p:ph type="ctrTitle"/>
          </p:nvPr>
        </p:nvSpPr>
        <p:spPr>
          <a:xfrm>
            <a:off x="0" y="-1"/>
            <a:ext cx="9144000" cy="3548547"/>
          </a:xfrm>
        </p:spPr>
        <p:txBody>
          <a:bodyPr>
            <a:normAutofit/>
          </a:bodyPr>
          <a:lstStyle/>
          <a:p>
            <a:pPr>
              <a:spcAft>
                <a:spcPts val="1200"/>
              </a:spcAft>
            </a:pPr>
            <a:r>
              <a:rPr lang="en-US" sz="8800" dirty="0"/>
              <a:t>Venice</a:t>
            </a:r>
            <a:r>
              <a:rPr lang="en-US" dirty="0"/>
              <a:t> </a:t>
            </a:r>
            <a:br>
              <a:rPr lang="en-US" sz="3600" dirty="0"/>
            </a:br>
            <a:r>
              <a:rPr lang="en-US" sz="4000" b="0" dirty="0"/>
              <a:t>Improving Solid-State Drive Parallelism</a:t>
            </a:r>
            <a:br>
              <a:rPr lang="en-US" sz="4000" b="0" dirty="0"/>
            </a:br>
            <a:r>
              <a:rPr lang="en-US" sz="4000" b="0" dirty="0"/>
              <a:t>at Low Cost via Conflict-Free Accesses</a:t>
            </a:r>
            <a:endParaRPr lang="en-CH" sz="3600" b="0" dirty="0"/>
          </a:p>
        </p:txBody>
      </p:sp>
      <p:sp>
        <p:nvSpPr>
          <p:cNvPr id="3" name="Subtitle 2">
            <a:extLst>
              <a:ext uri="{FF2B5EF4-FFF2-40B4-BE49-F238E27FC236}">
                <a16:creationId xmlns:a16="http://schemas.microsoft.com/office/drawing/2014/main" id="{5644D60D-2DF1-7940-9BD1-BA77210487C4}"/>
              </a:ext>
            </a:extLst>
          </p:cNvPr>
          <p:cNvSpPr>
            <a:spLocks noGrp="1"/>
          </p:cNvSpPr>
          <p:nvPr>
            <p:ph type="subTitle" idx="1"/>
          </p:nvPr>
        </p:nvSpPr>
        <p:spPr>
          <a:xfrm>
            <a:off x="-43514" y="3612995"/>
            <a:ext cx="9127998" cy="3111190"/>
          </a:xfrm>
        </p:spPr>
        <p:txBody>
          <a:bodyPr>
            <a:normAutofit/>
          </a:bodyPr>
          <a:lstStyle/>
          <a:p>
            <a:endParaRPr lang="en-US" sz="2200"/>
          </a:p>
          <a:p>
            <a:endParaRPr lang="en-US" sz="2800" b="1"/>
          </a:p>
          <a:p>
            <a:endParaRPr lang="en-US" sz="2800" b="1" dirty="0"/>
          </a:p>
        </p:txBody>
      </p:sp>
      <p:pic>
        <p:nvPicPr>
          <p:cNvPr id="12" name="Graphic 11">
            <a:extLst>
              <a:ext uri="{FF2B5EF4-FFF2-40B4-BE49-F238E27FC236}">
                <a16:creationId xmlns:a16="http://schemas.microsoft.com/office/drawing/2014/main" id="{E3BEB771-D568-AFAD-1640-31F1C24A44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1604" y="5600105"/>
            <a:ext cx="1123420" cy="1123420"/>
          </a:xfrm>
          <a:prstGeom prst="rect">
            <a:avLst/>
          </a:prstGeom>
        </p:spPr>
      </p:pic>
      <p:pic>
        <p:nvPicPr>
          <p:cNvPr id="1026" name="Picture 2">
            <a:extLst>
              <a:ext uri="{FF2B5EF4-FFF2-40B4-BE49-F238E27FC236}">
                <a16:creationId xmlns:a16="http://schemas.microsoft.com/office/drawing/2014/main" id="{BA44C315-8CAB-6D6E-7447-5013136D7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7148" y="5878402"/>
            <a:ext cx="2801727" cy="467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75AF8E-E675-5100-E64F-413C27BF8FD8}"/>
              </a:ext>
            </a:extLst>
          </p:cNvPr>
          <p:cNvSpPr txBox="1"/>
          <p:nvPr/>
        </p:nvSpPr>
        <p:spPr>
          <a:xfrm>
            <a:off x="59516" y="3635154"/>
            <a:ext cx="9024967" cy="1468987"/>
          </a:xfrm>
          <a:prstGeom prst="rect">
            <a:avLst/>
          </a:prstGeom>
          <a:noFill/>
        </p:spPr>
        <p:txBody>
          <a:bodyPr wrap="square" rtlCol="0" anchor="ctr">
            <a:noAutofit/>
          </a:bodyPr>
          <a:lstStyle/>
          <a:p>
            <a:pPr algn="ctr"/>
            <a:r>
              <a:rPr lang="en-US" sz="2400" b="1" dirty="0">
                <a:latin typeface="Cambria" panose="02040503050406030204" pitchFamily="18" charset="0"/>
              </a:rPr>
              <a:t>Rakesh Nadig*</a:t>
            </a:r>
            <a:r>
              <a:rPr lang="en-US" sz="2400" dirty="0">
                <a:latin typeface="Cambria" panose="02040503050406030204" pitchFamily="18" charset="0"/>
              </a:rPr>
              <a:t>, Mohammad Sadrosadati*, Haiyu Mao, </a:t>
            </a:r>
            <a:br>
              <a:rPr lang="en-US" sz="2400" dirty="0">
                <a:latin typeface="Cambria" panose="02040503050406030204" pitchFamily="18" charset="0"/>
              </a:rPr>
            </a:br>
            <a:r>
              <a:rPr lang="en-US" sz="2400" dirty="0">
                <a:latin typeface="Cambria" panose="02040503050406030204" pitchFamily="18" charset="0"/>
              </a:rPr>
              <a:t>Nika Mansouri Ghiasi, Arash Tavakkol, Jisung Park, </a:t>
            </a:r>
            <a:br>
              <a:rPr lang="en-US" sz="2400" dirty="0">
                <a:latin typeface="Cambria" panose="02040503050406030204" pitchFamily="18" charset="0"/>
              </a:rPr>
            </a:br>
            <a:r>
              <a:rPr lang="en-US" sz="2400" dirty="0">
                <a:latin typeface="Cambria" panose="02040503050406030204" pitchFamily="18" charset="0"/>
              </a:rPr>
              <a:t>Hamid Sarbazi-Azad, Juan Gómez Luna, and Onur Mutlu</a:t>
            </a:r>
            <a:endParaRPr lang="en-IN" sz="24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F28CF7E-11CA-57DE-94D2-5AE9EE53DF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121" y="5597032"/>
            <a:ext cx="1154751" cy="1127153"/>
          </a:xfrm>
          <a:prstGeom prst="rect">
            <a:avLst/>
          </a:prstGeom>
        </p:spPr>
      </p:pic>
      <p:pic>
        <p:nvPicPr>
          <p:cNvPr id="6" name="Picture 5">
            <a:extLst>
              <a:ext uri="{FF2B5EF4-FFF2-40B4-BE49-F238E27FC236}">
                <a16:creationId xmlns:a16="http://schemas.microsoft.com/office/drawing/2014/main" id="{AED12C80-58C9-4D23-61F6-6ED18A0F4DF7}"/>
              </a:ext>
            </a:extLst>
          </p:cNvPr>
          <p:cNvPicPr>
            <a:picLocks noChangeAspect="1"/>
          </p:cNvPicPr>
          <p:nvPr/>
        </p:nvPicPr>
        <p:blipFill>
          <a:blip r:embed="rId7"/>
          <a:stretch>
            <a:fillRect/>
          </a:stretch>
        </p:blipFill>
        <p:spPr>
          <a:xfrm>
            <a:off x="314128" y="5848712"/>
            <a:ext cx="1992923" cy="788865"/>
          </a:xfrm>
          <a:prstGeom prst="rect">
            <a:avLst/>
          </a:prstGeom>
        </p:spPr>
      </p:pic>
      <p:pic>
        <p:nvPicPr>
          <p:cNvPr id="5" name="Picture 4">
            <a:extLst>
              <a:ext uri="{FF2B5EF4-FFF2-40B4-BE49-F238E27FC236}">
                <a16:creationId xmlns:a16="http://schemas.microsoft.com/office/drawing/2014/main" id="{59F5D70C-667F-339D-8036-C6E78CFB0115}"/>
              </a:ext>
            </a:extLst>
          </p:cNvPr>
          <p:cNvPicPr>
            <a:picLocks noChangeAspect="1"/>
          </p:cNvPicPr>
          <p:nvPr/>
        </p:nvPicPr>
        <p:blipFill>
          <a:blip r:embed="rId8"/>
          <a:stretch>
            <a:fillRect/>
          </a:stretch>
        </p:blipFill>
        <p:spPr>
          <a:xfrm>
            <a:off x="7447722" y="0"/>
            <a:ext cx="1696278" cy="1696278"/>
          </a:xfrm>
          <a:prstGeom prst="rect">
            <a:avLst/>
          </a:prstGeom>
        </p:spPr>
      </p:pic>
      <p:sp>
        <p:nvSpPr>
          <p:cNvPr id="7" name="TextBox 6">
            <a:extLst>
              <a:ext uri="{FF2B5EF4-FFF2-40B4-BE49-F238E27FC236}">
                <a16:creationId xmlns:a16="http://schemas.microsoft.com/office/drawing/2014/main" id="{940D83B5-D6D9-2072-5837-A697F4923674}"/>
              </a:ext>
            </a:extLst>
          </p:cNvPr>
          <p:cNvSpPr txBox="1"/>
          <p:nvPr/>
        </p:nvSpPr>
        <p:spPr>
          <a:xfrm>
            <a:off x="1778668" y="5051832"/>
            <a:ext cx="5586662" cy="461665"/>
          </a:xfrm>
          <a:prstGeom prst="rect">
            <a:avLst/>
          </a:prstGeom>
          <a:noFill/>
        </p:spPr>
        <p:txBody>
          <a:bodyPr wrap="square">
            <a:spAutoFit/>
          </a:bodyPr>
          <a:lstStyle/>
          <a:p>
            <a:pPr algn="ctr"/>
            <a:r>
              <a:rPr lang="en-GB" sz="2400" dirty="0">
                <a:solidFill>
                  <a:schemeClr val="accent6">
                    <a:lumMod val="50000"/>
                  </a:schemeClr>
                </a:solidFill>
                <a:latin typeface="Cambria" panose="02040503050406030204" pitchFamily="18" charset="0"/>
                <a:hlinkClick r:id="rId9">
                  <a:extLst>
                    <a:ext uri="{A12FA001-AC4F-418D-AE19-62706E023703}">
                      <ahyp:hlinkClr xmlns:ahyp="http://schemas.microsoft.com/office/drawing/2018/hyperlinkcolor" val="tx"/>
                    </a:ext>
                  </a:extLst>
                </a:hlinkClick>
              </a:rPr>
              <a:t>https://arxiv.org/abs/2305.07768</a:t>
            </a:r>
            <a:endParaRPr lang="en-US" sz="2400" dirty="0">
              <a:solidFill>
                <a:srgbClr val="084483"/>
              </a:solidFill>
              <a:latin typeface="Cambria" panose="02040503050406030204" pitchFamily="18" charset="0"/>
            </a:endParaRPr>
          </a:p>
        </p:txBody>
      </p:sp>
    </p:spTree>
    <p:extLst>
      <p:ext uri="{BB962C8B-B14F-4D97-AF65-F5344CB8AC3E}">
        <p14:creationId xmlns:p14="http://schemas.microsoft.com/office/powerpoint/2010/main" val="24905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BBC62-D4A8-1C88-4871-6059F3030342}"/>
              </a:ext>
            </a:extLst>
          </p:cNvPr>
          <p:cNvSpPr>
            <a:spLocks noGrp="1"/>
          </p:cNvSpPr>
          <p:nvPr>
            <p:ph type="title"/>
          </p:nvPr>
        </p:nvSpPr>
        <p:spPr/>
        <p:txBody>
          <a:bodyPr/>
          <a:lstStyle/>
          <a:p>
            <a:r>
              <a:rPr lang="en-US" dirty="0"/>
              <a:t>FAQ</a:t>
            </a:r>
          </a:p>
        </p:txBody>
      </p:sp>
      <p:sp>
        <p:nvSpPr>
          <p:cNvPr id="2" name="Content Placeholder 1">
            <a:extLst>
              <a:ext uri="{FF2B5EF4-FFF2-40B4-BE49-F238E27FC236}">
                <a16:creationId xmlns:a16="http://schemas.microsoft.com/office/drawing/2014/main" id="{A835F026-4C53-877A-858D-6BCFEA93A2F8}"/>
              </a:ext>
            </a:extLst>
          </p:cNvPr>
          <p:cNvSpPr>
            <a:spLocks noGrp="1"/>
          </p:cNvSpPr>
          <p:nvPr>
            <p:ph idx="1"/>
          </p:nvPr>
        </p:nvSpPr>
        <p:spPr/>
        <p:txBody>
          <a:bodyPr>
            <a:normAutofit/>
          </a:bodyPr>
          <a:lstStyle/>
          <a:p>
            <a:pPr>
              <a:lnSpc>
                <a:spcPts val="2000"/>
              </a:lnSpc>
              <a:spcAft>
                <a:spcPts val="600"/>
              </a:spcAft>
            </a:pPr>
            <a:r>
              <a:rPr lang="en-US" sz="2200" dirty="0">
                <a:solidFill>
                  <a:schemeClr val="tx2">
                    <a:lumMod val="75000"/>
                  </a:schemeClr>
                </a:solidFill>
                <a:hlinkClick r:id="rId2" action="ppaction://hlinksldjump"/>
              </a:rPr>
              <a:t>Scout Packet Structure</a:t>
            </a:r>
            <a:endParaRPr lang="en-US" sz="2200" dirty="0">
              <a:solidFill>
                <a:schemeClr val="tx2">
                  <a:lumMod val="75000"/>
                </a:schemeClr>
              </a:solidFill>
              <a:hlinkClick r:id="rId3" action="ppaction://hlinksldjump"/>
            </a:endParaRPr>
          </a:p>
          <a:p>
            <a:pPr>
              <a:lnSpc>
                <a:spcPts val="2000"/>
              </a:lnSpc>
              <a:spcAft>
                <a:spcPts val="600"/>
              </a:spcAft>
            </a:pPr>
            <a:r>
              <a:rPr lang="en-US" sz="2200" dirty="0">
                <a:solidFill>
                  <a:schemeClr val="tx2">
                    <a:lumMod val="75000"/>
                  </a:schemeClr>
                </a:solidFill>
                <a:hlinkClick r:id="rId3" action="ppaction://hlinksldjump"/>
              </a:rPr>
              <a:t>Power Overhead</a:t>
            </a:r>
          </a:p>
          <a:p>
            <a:pPr>
              <a:lnSpc>
                <a:spcPts val="2000"/>
              </a:lnSpc>
              <a:spcAft>
                <a:spcPts val="600"/>
              </a:spcAft>
            </a:pPr>
            <a:r>
              <a:rPr lang="en-US" sz="2200" dirty="0">
                <a:solidFill>
                  <a:schemeClr val="tx2">
                    <a:lumMod val="75000"/>
                  </a:schemeClr>
                </a:solidFill>
                <a:hlinkClick r:id="rId3" action="ppaction://hlinksldjump"/>
              </a:rPr>
              <a:t>Area Overhead</a:t>
            </a:r>
          </a:p>
          <a:p>
            <a:pPr>
              <a:lnSpc>
                <a:spcPts val="2000"/>
              </a:lnSpc>
              <a:spcAft>
                <a:spcPts val="600"/>
              </a:spcAft>
            </a:pPr>
            <a:r>
              <a:rPr lang="en-US" sz="2200" dirty="0">
                <a:solidFill>
                  <a:schemeClr val="tx2">
                    <a:lumMod val="75000"/>
                  </a:schemeClr>
                </a:solidFill>
                <a:hlinkClick r:id="rId3" action="ppaction://hlinksldjump"/>
              </a:rPr>
              <a:t>Evaluated Configurations</a:t>
            </a:r>
          </a:p>
          <a:p>
            <a:pPr>
              <a:lnSpc>
                <a:spcPts val="2000"/>
              </a:lnSpc>
              <a:spcAft>
                <a:spcPts val="600"/>
              </a:spcAft>
            </a:pPr>
            <a:r>
              <a:rPr lang="en-US" sz="2200" dirty="0">
                <a:solidFill>
                  <a:schemeClr val="tx2">
                    <a:lumMod val="75000"/>
                  </a:schemeClr>
                </a:solidFill>
                <a:hlinkClick r:id="rId3" action="ppaction://hlinksldjump"/>
              </a:rPr>
              <a:t>Workload Characteristics</a:t>
            </a:r>
          </a:p>
          <a:p>
            <a:pPr>
              <a:lnSpc>
                <a:spcPts val="2000"/>
              </a:lnSpc>
              <a:spcAft>
                <a:spcPts val="600"/>
              </a:spcAft>
            </a:pPr>
            <a:r>
              <a:rPr lang="en-US" sz="2200" dirty="0">
                <a:solidFill>
                  <a:schemeClr val="tx2">
                    <a:lumMod val="75000"/>
                  </a:schemeClr>
                </a:solidFill>
                <a:hlinkClick r:id="rId3" action="ppaction://hlinksldjump"/>
              </a:rPr>
              <a:t>Mixed Workloads</a:t>
            </a:r>
          </a:p>
          <a:p>
            <a:pPr>
              <a:lnSpc>
                <a:spcPts val="2000"/>
              </a:lnSpc>
              <a:spcAft>
                <a:spcPts val="600"/>
              </a:spcAft>
            </a:pPr>
            <a:r>
              <a:rPr lang="en-US" sz="2200" dirty="0">
                <a:solidFill>
                  <a:schemeClr val="tx2">
                    <a:lumMod val="75000"/>
                  </a:schemeClr>
                </a:solidFill>
                <a:hlinkClick r:id="rId3" action="ppaction://hlinksldjump"/>
              </a:rPr>
              <a:t>Results</a:t>
            </a:r>
          </a:p>
          <a:p>
            <a:pPr lvl="1">
              <a:lnSpc>
                <a:spcPts val="2000"/>
              </a:lnSpc>
              <a:spcAft>
                <a:spcPts val="600"/>
              </a:spcAft>
            </a:pPr>
            <a:r>
              <a:rPr lang="en-US" sz="1800" dirty="0">
                <a:solidFill>
                  <a:schemeClr val="tx2">
                    <a:lumMod val="75000"/>
                  </a:schemeClr>
                </a:solidFill>
                <a:hlinkClick r:id="rId3" action="ppaction://hlinksldjump"/>
              </a:rPr>
              <a:t>Throughput Analysis</a:t>
            </a:r>
            <a:endParaRPr lang="en-US" sz="1800" dirty="0">
              <a:solidFill>
                <a:schemeClr val="tx2">
                  <a:lumMod val="75000"/>
                </a:schemeClr>
              </a:solidFill>
              <a:hlinkClick r:id="rId4" action="ppaction://hlinksldjump"/>
            </a:endParaRPr>
          </a:p>
          <a:p>
            <a:pPr lvl="1">
              <a:lnSpc>
                <a:spcPts val="2000"/>
              </a:lnSpc>
              <a:spcAft>
                <a:spcPts val="600"/>
              </a:spcAft>
            </a:pPr>
            <a:r>
              <a:rPr lang="en-US" sz="1800" dirty="0">
                <a:solidFill>
                  <a:schemeClr val="tx2">
                    <a:lumMod val="75000"/>
                  </a:schemeClr>
                </a:solidFill>
                <a:hlinkClick r:id="rId4" action="ppaction://hlinksldjump"/>
              </a:rPr>
              <a:t>Tail Latency</a:t>
            </a:r>
            <a:endParaRPr lang="en-US" sz="1800" dirty="0">
              <a:solidFill>
                <a:schemeClr val="tx2">
                  <a:lumMod val="75000"/>
                </a:schemeClr>
              </a:solidFill>
              <a:hlinkClick r:id="rId5" action="ppaction://hlinksldjump"/>
            </a:endParaRPr>
          </a:p>
          <a:p>
            <a:pPr lvl="1">
              <a:lnSpc>
                <a:spcPts val="2000"/>
              </a:lnSpc>
              <a:spcAft>
                <a:spcPts val="600"/>
              </a:spcAft>
            </a:pPr>
            <a:r>
              <a:rPr lang="en-US" sz="1800" dirty="0">
                <a:solidFill>
                  <a:schemeClr val="tx2">
                    <a:lumMod val="75000"/>
                  </a:schemeClr>
                </a:solidFill>
                <a:hlinkClick r:id="rId5" action="ppaction://hlinksldjump"/>
              </a:rPr>
              <a:t>Power Consumption</a:t>
            </a:r>
            <a:endParaRPr lang="en-US" sz="1800" dirty="0">
              <a:solidFill>
                <a:schemeClr val="tx2">
                  <a:lumMod val="75000"/>
                </a:schemeClr>
              </a:solidFill>
            </a:endParaRPr>
          </a:p>
          <a:p>
            <a:pPr lvl="1">
              <a:lnSpc>
                <a:spcPts val="2000"/>
              </a:lnSpc>
              <a:spcAft>
                <a:spcPts val="600"/>
              </a:spcAft>
            </a:pPr>
            <a:r>
              <a:rPr lang="en-US" sz="1800" dirty="0">
                <a:solidFill>
                  <a:schemeClr val="tx2">
                    <a:lumMod val="75000"/>
                  </a:schemeClr>
                </a:solidFill>
                <a:hlinkClick r:id="rId6" action="ppaction://hlinksldjump"/>
              </a:rPr>
              <a:t>Performance on Mixed Workloads</a:t>
            </a:r>
            <a:endParaRPr lang="en-US" sz="1800" dirty="0">
              <a:solidFill>
                <a:schemeClr val="tx2">
                  <a:lumMod val="75000"/>
                </a:schemeClr>
              </a:solidFill>
            </a:endParaRPr>
          </a:p>
          <a:p>
            <a:pPr lvl="1">
              <a:lnSpc>
                <a:spcPts val="2000"/>
              </a:lnSpc>
              <a:spcAft>
                <a:spcPts val="600"/>
              </a:spcAft>
            </a:pPr>
            <a:r>
              <a:rPr lang="en-US" sz="1800" dirty="0">
                <a:solidFill>
                  <a:schemeClr val="tx2">
                    <a:lumMod val="75000"/>
                  </a:schemeClr>
                </a:solidFill>
                <a:hlinkClick r:id="rId7" action="ppaction://hlinksldjump"/>
              </a:rPr>
              <a:t>Sensitivity to Interconnection Network Configuration</a:t>
            </a:r>
            <a:endParaRPr lang="en-US" sz="1800" dirty="0">
              <a:solidFill>
                <a:schemeClr val="tx2">
                  <a:lumMod val="75000"/>
                </a:schemeClr>
              </a:solidFill>
            </a:endParaRPr>
          </a:p>
        </p:txBody>
      </p:sp>
    </p:spTree>
    <p:extLst>
      <p:ext uri="{BB962C8B-B14F-4D97-AF65-F5344CB8AC3E}">
        <p14:creationId xmlns:p14="http://schemas.microsoft.com/office/powerpoint/2010/main" val="1658157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69EB-5D86-1E89-B8E6-30204A4D5194}"/>
              </a:ext>
            </a:extLst>
          </p:cNvPr>
          <p:cNvSpPr>
            <a:spLocks noGrp="1"/>
          </p:cNvSpPr>
          <p:nvPr>
            <p:ph type="title"/>
          </p:nvPr>
        </p:nvSpPr>
        <p:spPr/>
        <p:txBody>
          <a:bodyPr/>
          <a:lstStyle/>
          <a:p>
            <a:r>
              <a:rPr lang="en-CH" dirty="0"/>
              <a:t>Structure of a Scout Packet</a:t>
            </a:r>
          </a:p>
        </p:txBody>
      </p:sp>
      <p:sp>
        <p:nvSpPr>
          <p:cNvPr id="3" name="Content Placeholder 2">
            <a:extLst>
              <a:ext uri="{FF2B5EF4-FFF2-40B4-BE49-F238E27FC236}">
                <a16:creationId xmlns:a16="http://schemas.microsoft.com/office/drawing/2014/main" id="{C25B7732-82D7-6A5B-CAF9-EFC968420337}"/>
              </a:ext>
            </a:extLst>
          </p:cNvPr>
          <p:cNvSpPr>
            <a:spLocks noGrp="1"/>
          </p:cNvSpPr>
          <p:nvPr>
            <p:ph idx="1"/>
          </p:nvPr>
        </p:nvSpPr>
        <p:spPr/>
        <p:txBody>
          <a:bodyPr/>
          <a:lstStyle/>
          <a:p>
            <a:r>
              <a:rPr lang="en-CH" b="0" dirty="0"/>
              <a:t>A </a:t>
            </a:r>
            <a:r>
              <a:rPr lang="en-CH" b="0" i="1" dirty="0">
                <a:solidFill>
                  <a:srgbClr val="C00000"/>
                </a:solidFill>
              </a:rPr>
              <a:t>scout packet </a:t>
            </a:r>
            <a:r>
              <a:rPr lang="en-CH" b="0" dirty="0"/>
              <a:t>consists of </a:t>
            </a:r>
            <a:r>
              <a:rPr lang="en-CH" b="0" dirty="0">
                <a:solidFill>
                  <a:srgbClr val="C00000"/>
                </a:solidFill>
              </a:rPr>
              <a:t>two 8 bit flits</a:t>
            </a:r>
            <a:r>
              <a:rPr lang="en-CH" b="0" dirty="0"/>
              <a:t>, a </a:t>
            </a:r>
            <a:r>
              <a:rPr lang="en-CH" b="0" dirty="0">
                <a:solidFill>
                  <a:srgbClr val="C00000"/>
                </a:solidFill>
              </a:rPr>
              <a:t>header flit </a:t>
            </a:r>
            <a:r>
              <a:rPr lang="en-CH" b="0" dirty="0"/>
              <a:t>and a </a:t>
            </a:r>
            <a:r>
              <a:rPr lang="en-CH" b="0" dirty="0">
                <a:solidFill>
                  <a:srgbClr val="C00000"/>
                </a:solidFill>
              </a:rPr>
              <a:t>tail flit</a:t>
            </a:r>
          </a:p>
          <a:p>
            <a:r>
              <a:rPr lang="en-CH" b="0" dirty="0"/>
              <a:t>The </a:t>
            </a:r>
            <a:r>
              <a:rPr lang="en-CH" b="0" dirty="0">
                <a:solidFill>
                  <a:srgbClr val="0070C0"/>
                </a:solidFill>
              </a:rPr>
              <a:t>flash controller </a:t>
            </a:r>
            <a:r>
              <a:rPr lang="en-CH" b="0" dirty="0"/>
              <a:t>sends a </a:t>
            </a:r>
            <a:r>
              <a:rPr lang="en-CH" b="0" dirty="0">
                <a:solidFill>
                  <a:srgbClr val="C00000"/>
                </a:solidFill>
              </a:rPr>
              <a:t>scout packet </a:t>
            </a:r>
            <a:r>
              <a:rPr lang="en-CH" b="0" dirty="0"/>
              <a:t>to </a:t>
            </a:r>
            <a:r>
              <a:rPr lang="en-CH" b="0" dirty="0">
                <a:solidFill>
                  <a:srgbClr val="0070C0"/>
                </a:solidFill>
              </a:rPr>
              <a:t>identify</a:t>
            </a:r>
            <a:r>
              <a:rPr lang="en-CH" b="0" dirty="0"/>
              <a:t> a </a:t>
            </a:r>
            <a:r>
              <a:rPr lang="en-CH" b="0" dirty="0">
                <a:solidFill>
                  <a:srgbClr val="0070C0"/>
                </a:solidFill>
              </a:rPr>
              <a:t>conflict-free path </a:t>
            </a:r>
            <a:r>
              <a:rPr lang="en-CH" b="0" dirty="0"/>
              <a:t>for the </a:t>
            </a:r>
            <a:r>
              <a:rPr lang="en-CH" b="0" dirty="0">
                <a:solidFill>
                  <a:srgbClr val="0070C0"/>
                </a:solidFill>
              </a:rPr>
              <a:t>I/O request</a:t>
            </a:r>
          </a:p>
        </p:txBody>
      </p:sp>
      <p:sp>
        <p:nvSpPr>
          <p:cNvPr id="55" name="Rounded Rectangle 54">
            <a:extLst>
              <a:ext uri="{FF2B5EF4-FFF2-40B4-BE49-F238E27FC236}">
                <a16:creationId xmlns:a16="http://schemas.microsoft.com/office/drawing/2014/main" id="{E4DA82A0-90DF-6AA6-9763-D079A9262940}"/>
              </a:ext>
            </a:extLst>
          </p:cNvPr>
          <p:cNvSpPr/>
          <p:nvPr/>
        </p:nvSpPr>
        <p:spPr>
          <a:xfrm>
            <a:off x="492328" y="5100004"/>
            <a:ext cx="5235330" cy="693320"/>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ounded Rectangle 55">
            <a:extLst>
              <a:ext uri="{FF2B5EF4-FFF2-40B4-BE49-F238E27FC236}">
                <a16:creationId xmlns:a16="http://schemas.microsoft.com/office/drawing/2014/main" id="{537833D9-7E00-0010-B3EF-39C4C1EEC0B2}"/>
              </a:ext>
            </a:extLst>
          </p:cNvPr>
          <p:cNvSpPr/>
          <p:nvPr/>
        </p:nvSpPr>
        <p:spPr>
          <a:xfrm>
            <a:off x="484403" y="4251024"/>
            <a:ext cx="5235330" cy="674025"/>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16240D2-178C-CADD-E57F-B3676EF531C3}"/>
              </a:ext>
            </a:extLst>
          </p:cNvPr>
          <p:cNvSpPr/>
          <p:nvPr/>
        </p:nvSpPr>
        <p:spPr>
          <a:xfrm>
            <a:off x="1764252" y="4267095"/>
            <a:ext cx="983008" cy="638103"/>
          </a:xfrm>
          <a:prstGeom prst="rect">
            <a:avLst/>
          </a:prstGeom>
          <a:solidFill>
            <a:srgbClr val="8DCDD9"/>
          </a:solidFill>
          <a:ln w="38100" cap="flat" cmpd="sng" algn="ctr">
            <a:solidFill>
              <a:srgbClr val="3858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Type</a:t>
            </a:r>
            <a:endParaRPr kumimoji="0" lang="en-US"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8" name="Rectangle 57">
            <a:extLst>
              <a:ext uri="{FF2B5EF4-FFF2-40B4-BE49-F238E27FC236}">
                <a16:creationId xmlns:a16="http://schemas.microsoft.com/office/drawing/2014/main" id="{984D6D49-00B7-08D1-D12E-66938E1BD552}"/>
              </a:ext>
            </a:extLst>
          </p:cNvPr>
          <p:cNvSpPr/>
          <p:nvPr/>
        </p:nvSpPr>
        <p:spPr>
          <a:xfrm>
            <a:off x="1764252" y="5133184"/>
            <a:ext cx="983008" cy="638103"/>
          </a:xfrm>
          <a:prstGeom prst="rect">
            <a:avLst/>
          </a:prstGeom>
          <a:solidFill>
            <a:srgbClr val="8DCDD9"/>
          </a:solidFill>
          <a:ln w="38100" cap="flat" cmpd="sng" algn="ctr">
            <a:solidFill>
              <a:srgbClr val="3858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Type</a:t>
            </a:r>
            <a:endParaRPr kumimoji="0" lang="en-US"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58">
            <a:extLst>
              <a:ext uri="{FF2B5EF4-FFF2-40B4-BE49-F238E27FC236}">
                <a16:creationId xmlns:a16="http://schemas.microsoft.com/office/drawing/2014/main" id="{B57B02D2-1F84-129D-4F2E-45A5D0BE9CFB}"/>
              </a:ext>
            </a:extLst>
          </p:cNvPr>
          <p:cNvSpPr/>
          <p:nvPr/>
        </p:nvSpPr>
        <p:spPr>
          <a:xfrm>
            <a:off x="2756863" y="4278058"/>
            <a:ext cx="2949025" cy="638103"/>
          </a:xfrm>
          <a:prstGeom prst="rect">
            <a:avLst/>
          </a:prstGeom>
          <a:solidFill>
            <a:srgbClr val="ED7D31">
              <a:lumMod val="60000"/>
              <a:lumOff val="40000"/>
            </a:srgbClr>
          </a:solidFill>
          <a:ln w="381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Destination</a:t>
            </a:r>
            <a:r>
              <a:rPr kumimoji="0" lang="zh-CN" altLang="en-US"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Flash</a:t>
            </a:r>
            <a:r>
              <a:rPr kumimoji="0" lang="zh-CN" altLang="en-US"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Chip</a:t>
            </a:r>
            <a:r>
              <a:rPr kumimoji="0" lang="zh-CN" altLang="en-US"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6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ID</a:t>
            </a:r>
            <a:endParaRPr kumimoji="0" lang="en-US" sz="1400" b="1" i="0" u="none" strike="noStrike" kern="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59">
            <a:extLst>
              <a:ext uri="{FF2B5EF4-FFF2-40B4-BE49-F238E27FC236}">
                <a16:creationId xmlns:a16="http://schemas.microsoft.com/office/drawing/2014/main" id="{9FDBE56E-2352-A6A7-1376-BC178BCBCE33}"/>
              </a:ext>
            </a:extLst>
          </p:cNvPr>
          <p:cNvSpPr/>
          <p:nvPr/>
        </p:nvSpPr>
        <p:spPr>
          <a:xfrm>
            <a:off x="2756864" y="5130991"/>
            <a:ext cx="1474513" cy="638103"/>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Source</a:t>
            </a:r>
            <a:r>
              <a:rPr kumimoji="0" lang="zh-CN" altLang="en-US"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Flash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Controller</a:t>
            </a:r>
            <a:r>
              <a:rPr kumimoji="0" lang="zh-CN" altLang="en-US"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ID</a:t>
            </a:r>
            <a:r>
              <a:rPr kumimoji="0" lang="zh-CN" altLang="en-US"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en-US" sz="1400" b="1" i="0" u="none" strike="noStrike" kern="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endParaRPr>
          </a:p>
        </p:txBody>
      </p:sp>
      <p:sp>
        <p:nvSpPr>
          <p:cNvPr id="61" name="Rectangle 60">
            <a:extLst>
              <a:ext uri="{FF2B5EF4-FFF2-40B4-BE49-F238E27FC236}">
                <a16:creationId xmlns:a16="http://schemas.microsoft.com/office/drawing/2014/main" id="{98992CF4-FB23-C92C-9F4B-36DB137455D1}"/>
              </a:ext>
            </a:extLst>
          </p:cNvPr>
          <p:cNvSpPr/>
          <p:nvPr/>
        </p:nvSpPr>
        <p:spPr>
          <a:xfrm>
            <a:off x="4231376" y="5130991"/>
            <a:ext cx="1474513" cy="638103"/>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385723"/>
                </a:solidFill>
                <a:effectLst/>
                <a:uLnTx/>
                <a:uFillTx/>
                <a:latin typeface="Times New Roman" panose="02020603050405020304" pitchFamily="18" charset="0"/>
                <a:ea typeface="等线" panose="02010600030101010101" pitchFamily="2" charset="-122"/>
                <a:cs typeface="Times New Roman" panose="02020603050405020304" pitchFamily="18" charset="0"/>
              </a:rPr>
              <a:t>Unused Bits</a:t>
            </a:r>
            <a:endParaRPr kumimoji="0" lang="en-US" sz="1400" b="1" i="0" u="none" strike="noStrike" kern="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endParaRPr>
          </a:p>
        </p:txBody>
      </p:sp>
      <p:cxnSp>
        <p:nvCxnSpPr>
          <p:cNvPr id="62" name="Straight Arrow Connector 61">
            <a:extLst>
              <a:ext uri="{FF2B5EF4-FFF2-40B4-BE49-F238E27FC236}">
                <a16:creationId xmlns:a16="http://schemas.microsoft.com/office/drawing/2014/main" id="{5384D7B4-7811-4C78-3382-FB51EA939839}"/>
              </a:ext>
            </a:extLst>
          </p:cNvPr>
          <p:cNvCxnSpPr/>
          <p:nvPr/>
        </p:nvCxnSpPr>
        <p:spPr>
          <a:xfrm>
            <a:off x="1764252" y="4101495"/>
            <a:ext cx="992611" cy="0"/>
          </a:xfrm>
          <a:prstGeom prst="straightConnector1">
            <a:avLst/>
          </a:prstGeom>
          <a:noFill/>
          <a:ln w="38100" cap="flat" cmpd="sng" algn="ctr">
            <a:solidFill>
              <a:sysClr val="windowText" lastClr="000000">
                <a:lumMod val="85000"/>
                <a:lumOff val="15000"/>
              </a:sysClr>
            </a:solidFill>
            <a:prstDash val="solid"/>
            <a:miter lim="800000"/>
            <a:headEnd type="triangle"/>
            <a:tailEnd type="triangle"/>
          </a:ln>
          <a:effectLst/>
        </p:spPr>
      </p:cxnSp>
      <p:grpSp>
        <p:nvGrpSpPr>
          <p:cNvPr id="63" name="Group 62">
            <a:extLst>
              <a:ext uri="{FF2B5EF4-FFF2-40B4-BE49-F238E27FC236}">
                <a16:creationId xmlns:a16="http://schemas.microsoft.com/office/drawing/2014/main" id="{DB69A9F5-5216-4FFD-50A7-AD978C8079DE}"/>
              </a:ext>
            </a:extLst>
          </p:cNvPr>
          <p:cNvGrpSpPr/>
          <p:nvPr/>
        </p:nvGrpSpPr>
        <p:grpSpPr>
          <a:xfrm>
            <a:off x="1876852" y="3922132"/>
            <a:ext cx="773579" cy="396841"/>
            <a:chOff x="4491430" y="645613"/>
            <a:chExt cx="849907" cy="358219"/>
          </a:xfrm>
        </p:grpSpPr>
        <p:sp>
          <p:nvSpPr>
            <p:cNvPr id="64" name="Rectangle 63">
              <a:extLst>
                <a:ext uri="{FF2B5EF4-FFF2-40B4-BE49-F238E27FC236}">
                  <a16:creationId xmlns:a16="http://schemas.microsoft.com/office/drawing/2014/main" id="{6A494009-CA3B-0FBD-820B-3097D89B943B}"/>
                </a:ext>
              </a:extLst>
            </p:cNvPr>
            <p:cNvSpPr/>
            <p:nvPr/>
          </p:nvSpPr>
          <p:spPr>
            <a:xfrm>
              <a:off x="4572000" y="645613"/>
              <a:ext cx="688769" cy="2968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 name="Rectangle 64">
              <a:extLst>
                <a:ext uri="{FF2B5EF4-FFF2-40B4-BE49-F238E27FC236}">
                  <a16:creationId xmlns:a16="http://schemas.microsoft.com/office/drawing/2014/main" id="{C4240274-FCB9-1451-AF1C-5405F3920107}"/>
                </a:ext>
              </a:extLst>
            </p:cNvPr>
            <p:cNvSpPr/>
            <p:nvPr/>
          </p:nvSpPr>
          <p:spPr>
            <a:xfrm>
              <a:off x="4491430" y="680667"/>
              <a:ext cx="849907" cy="323165"/>
            </a:xfrm>
            <a:prstGeom prst="rect">
              <a:avLst/>
            </a:prstGeom>
            <a:noFill/>
          </p:spPr>
          <p:txBody>
            <a:bodyPr wrap="square">
              <a:spAutoFit/>
            </a:bodyP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2</a:t>
              </a:r>
              <a:r>
                <a:rPr kumimoji="0" lang="zh-CN" altLang="en-US"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 </a:t>
              </a: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bits</a:t>
              </a:r>
            </a:p>
          </p:txBody>
        </p:sp>
      </p:grpSp>
      <p:cxnSp>
        <p:nvCxnSpPr>
          <p:cNvPr id="66" name="Straight Arrow Connector 65">
            <a:extLst>
              <a:ext uri="{FF2B5EF4-FFF2-40B4-BE49-F238E27FC236}">
                <a16:creationId xmlns:a16="http://schemas.microsoft.com/office/drawing/2014/main" id="{C7B4CDAD-EACA-7C71-0EE6-66E392979A31}"/>
              </a:ext>
            </a:extLst>
          </p:cNvPr>
          <p:cNvCxnSpPr/>
          <p:nvPr/>
        </p:nvCxnSpPr>
        <p:spPr>
          <a:xfrm>
            <a:off x="1762450" y="5993726"/>
            <a:ext cx="992611" cy="0"/>
          </a:xfrm>
          <a:prstGeom prst="straightConnector1">
            <a:avLst/>
          </a:prstGeom>
          <a:noFill/>
          <a:ln w="38100" cap="flat" cmpd="sng" algn="ctr">
            <a:solidFill>
              <a:sysClr val="windowText" lastClr="000000">
                <a:lumMod val="85000"/>
                <a:lumOff val="15000"/>
              </a:sysClr>
            </a:solidFill>
            <a:prstDash val="solid"/>
            <a:miter lim="800000"/>
            <a:headEnd type="triangle"/>
            <a:tailEnd type="triangle"/>
          </a:ln>
          <a:effectLst/>
        </p:spPr>
      </p:cxnSp>
      <p:grpSp>
        <p:nvGrpSpPr>
          <p:cNvPr id="67" name="Group 66">
            <a:extLst>
              <a:ext uri="{FF2B5EF4-FFF2-40B4-BE49-F238E27FC236}">
                <a16:creationId xmlns:a16="http://schemas.microsoft.com/office/drawing/2014/main" id="{F073AE4A-1157-8093-5982-D9AE0FBA1FE2}"/>
              </a:ext>
            </a:extLst>
          </p:cNvPr>
          <p:cNvGrpSpPr/>
          <p:nvPr/>
        </p:nvGrpSpPr>
        <p:grpSpPr>
          <a:xfrm>
            <a:off x="1875050" y="5814363"/>
            <a:ext cx="773579" cy="396841"/>
            <a:chOff x="4491430" y="645613"/>
            <a:chExt cx="849907" cy="358219"/>
          </a:xfrm>
        </p:grpSpPr>
        <p:sp>
          <p:nvSpPr>
            <p:cNvPr id="68" name="Rectangle 67">
              <a:extLst>
                <a:ext uri="{FF2B5EF4-FFF2-40B4-BE49-F238E27FC236}">
                  <a16:creationId xmlns:a16="http://schemas.microsoft.com/office/drawing/2014/main" id="{F47AA784-C7B7-6025-8B72-BC777FF0A92A}"/>
                </a:ext>
              </a:extLst>
            </p:cNvPr>
            <p:cNvSpPr/>
            <p:nvPr/>
          </p:nvSpPr>
          <p:spPr>
            <a:xfrm>
              <a:off x="4572000" y="645613"/>
              <a:ext cx="688769" cy="2968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 name="Rectangle 68">
              <a:extLst>
                <a:ext uri="{FF2B5EF4-FFF2-40B4-BE49-F238E27FC236}">
                  <a16:creationId xmlns:a16="http://schemas.microsoft.com/office/drawing/2014/main" id="{DD3543F9-269A-BEB4-ECF4-2075283638C9}"/>
                </a:ext>
              </a:extLst>
            </p:cNvPr>
            <p:cNvSpPr/>
            <p:nvPr/>
          </p:nvSpPr>
          <p:spPr>
            <a:xfrm>
              <a:off x="4491430" y="680667"/>
              <a:ext cx="849907" cy="323165"/>
            </a:xfrm>
            <a:prstGeom prst="rect">
              <a:avLst/>
            </a:prstGeom>
            <a:noFill/>
          </p:spPr>
          <p:txBody>
            <a:bodyPr wrap="square">
              <a:spAutoFit/>
            </a:bodyP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2</a:t>
              </a:r>
              <a:r>
                <a:rPr kumimoji="0" lang="zh-CN" altLang="en-US"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 </a:t>
              </a: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bits</a:t>
              </a:r>
            </a:p>
          </p:txBody>
        </p:sp>
      </p:grpSp>
      <p:cxnSp>
        <p:nvCxnSpPr>
          <p:cNvPr id="70" name="Straight Arrow Connector 69">
            <a:extLst>
              <a:ext uri="{FF2B5EF4-FFF2-40B4-BE49-F238E27FC236}">
                <a16:creationId xmlns:a16="http://schemas.microsoft.com/office/drawing/2014/main" id="{19F22E72-EAA2-2080-7BEF-9B0783895250}"/>
              </a:ext>
            </a:extLst>
          </p:cNvPr>
          <p:cNvCxnSpPr/>
          <p:nvPr/>
        </p:nvCxnSpPr>
        <p:spPr>
          <a:xfrm>
            <a:off x="2755062" y="6002494"/>
            <a:ext cx="1474513" cy="0"/>
          </a:xfrm>
          <a:prstGeom prst="straightConnector1">
            <a:avLst/>
          </a:prstGeom>
          <a:noFill/>
          <a:ln w="38100" cap="flat" cmpd="sng" algn="ctr">
            <a:solidFill>
              <a:sysClr val="windowText" lastClr="000000">
                <a:lumMod val="85000"/>
                <a:lumOff val="15000"/>
              </a:sysClr>
            </a:solidFill>
            <a:prstDash val="solid"/>
            <a:miter lim="800000"/>
            <a:headEnd type="triangle"/>
            <a:tailEnd type="triangle"/>
          </a:ln>
          <a:effectLst/>
        </p:spPr>
      </p:cxnSp>
      <p:cxnSp>
        <p:nvCxnSpPr>
          <p:cNvPr id="71" name="Straight Arrow Connector 70">
            <a:extLst>
              <a:ext uri="{FF2B5EF4-FFF2-40B4-BE49-F238E27FC236}">
                <a16:creationId xmlns:a16="http://schemas.microsoft.com/office/drawing/2014/main" id="{763FC52F-D76F-E51E-639F-862EFE414F97}"/>
              </a:ext>
            </a:extLst>
          </p:cNvPr>
          <p:cNvCxnSpPr/>
          <p:nvPr/>
        </p:nvCxnSpPr>
        <p:spPr>
          <a:xfrm>
            <a:off x="4212454" y="6000300"/>
            <a:ext cx="1507280" cy="0"/>
          </a:xfrm>
          <a:prstGeom prst="straightConnector1">
            <a:avLst/>
          </a:prstGeom>
          <a:noFill/>
          <a:ln w="38100" cap="flat" cmpd="sng" algn="ctr">
            <a:solidFill>
              <a:sysClr val="windowText" lastClr="000000">
                <a:lumMod val="85000"/>
                <a:lumOff val="15000"/>
              </a:sysClr>
            </a:solidFill>
            <a:prstDash val="solid"/>
            <a:miter lim="800000"/>
            <a:headEnd type="triangle"/>
            <a:tailEnd type="triangle"/>
          </a:ln>
          <a:effectLst/>
        </p:spPr>
      </p:cxnSp>
      <p:cxnSp>
        <p:nvCxnSpPr>
          <p:cNvPr id="72" name="Straight Arrow Connector 71">
            <a:extLst>
              <a:ext uri="{FF2B5EF4-FFF2-40B4-BE49-F238E27FC236}">
                <a16:creationId xmlns:a16="http://schemas.microsoft.com/office/drawing/2014/main" id="{A23628D9-C6C9-B45F-A929-D0D44A54D931}"/>
              </a:ext>
            </a:extLst>
          </p:cNvPr>
          <p:cNvCxnSpPr/>
          <p:nvPr/>
        </p:nvCxnSpPr>
        <p:spPr>
          <a:xfrm>
            <a:off x="2755062" y="4103681"/>
            <a:ext cx="2949025" cy="0"/>
          </a:xfrm>
          <a:prstGeom prst="straightConnector1">
            <a:avLst/>
          </a:prstGeom>
          <a:noFill/>
          <a:ln w="38100" cap="flat" cmpd="sng" algn="ctr">
            <a:solidFill>
              <a:sysClr val="windowText" lastClr="000000">
                <a:lumMod val="85000"/>
                <a:lumOff val="15000"/>
              </a:sysClr>
            </a:solidFill>
            <a:prstDash val="solid"/>
            <a:miter lim="800000"/>
            <a:headEnd type="triangle"/>
            <a:tailEnd type="triangle"/>
          </a:ln>
          <a:effectLst/>
        </p:spPr>
      </p:cxnSp>
      <p:grpSp>
        <p:nvGrpSpPr>
          <p:cNvPr id="73" name="Group 72">
            <a:extLst>
              <a:ext uri="{FF2B5EF4-FFF2-40B4-BE49-F238E27FC236}">
                <a16:creationId xmlns:a16="http://schemas.microsoft.com/office/drawing/2014/main" id="{79856AE0-2138-D087-FF5A-C29F07194461}"/>
              </a:ext>
            </a:extLst>
          </p:cNvPr>
          <p:cNvGrpSpPr/>
          <p:nvPr/>
        </p:nvGrpSpPr>
        <p:grpSpPr>
          <a:xfrm>
            <a:off x="3825663" y="3922132"/>
            <a:ext cx="773579" cy="396841"/>
            <a:chOff x="4491430" y="645613"/>
            <a:chExt cx="849907" cy="358219"/>
          </a:xfrm>
        </p:grpSpPr>
        <p:sp>
          <p:nvSpPr>
            <p:cNvPr id="74" name="Rectangle 73">
              <a:extLst>
                <a:ext uri="{FF2B5EF4-FFF2-40B4-BE49-F238E27FC236}">
                  <a16:creationId xmlns:a16="http://schemas.microsoft.com/office/drawing/2014/main" id="{BF6DAF60-2AFA-9491-04F5-D113CF59F0CA}"/>
                </a:ext>
              </a:extLst>
            </p:cNvPr>
            <p:cNvSpPr/>
            <p:nvPr/>
          </p:nvSpPr>
          <p:spPr>
            <a:xfrm>
              <a:off x="4572000" y="645613"/>
              <a:ext cx="688769" cy="2968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5" name="Rectangle 74">
              <a:extLst>
                <a:ext uri="{FF2B5EF4-FFF2-40B4-BE49-F238E27FC236}">
                  <a16:creationId xmlns:a16="http://schemas.microsoft.com/office/drawing/2014/main" id="{B3F00276-30ED-69AE-3727-AFF395484F79}"/>
                </a:ext>
              </a:extLst>
            </p:cNvPr>
            <p:cNvSpPr/>
            <p:nvPr/>
          </p:nvSpPr>
          <p:spPr>
            <a:xfrm>
              <a:off x="4491430" y="680667"/>
              <a:ext cx="849907" cy="323165"/>
            </a:xfrm>
            <a:prstGeom prst="rect">
              <a:avLst/>
            </a:prstGeom>
            <a:noFill/>
          </p:spPr>
          <p:txBody>
            <a:bodyPr wrap="square">
              <a:spAutoFit/>
            </a:bodyP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6</a:t>
              </a:r>
              <a:r>
                <a:rPr kumimoji="0" lang="zh-CN" altLang="en-US"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 </a:t>
              </a: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bits</a:t>
              </a:r>
            </a:p>
          </p:txBody>
        </p:sp>
      </p:grpSp>
      <p:grpSp>
        <p:nvGrpSpPr>
          <p:cNvPr id="76" name="Group 75">
            <a:extLst>
              <a:ext uri="{FF2B5EF4-FFF2-40B4-BE49-F238E27FC236}">
                <a16:creationId xmlns:a16="http://schemas.microsoft.com/office/drawing/2014/main" id="{5F6A819B-2DCD-E9C5-290A-155B0571B260}"/>
              </a:ext>
            </a:extLst>
          </p:cNvPr>
          <p:cNvGrpSpPr/>
          <p:nvPr/>
        </p:nvGrpSpPr>
        <p:grpSpPr>
          <a:xfrm>
            <a:off x="3122851" y="5814363"/>
            <a:ext cx="773579" cy="396841"/>
            <a:chOff x="4491430" y="645613"/>
            <a:chExt cx="849907" cy="358219"/>
          </a:xfrm>
        </p:grpSpPr>
        <p:sp>
          <p:nvSpPr>
            <p:cNvPr id="77" name="Rectangle 76">
              <a:extLst>
                <a:ext uri="{FF2B5EF4-FFF2-40B4-BE49-F238E27FC236}">
                  <a16:creationId xmlns:a16="http://schemas.microsoft.com/office/drawing/2014/main" id="{7B53F0CE-F199-6ACC-D54C-E925E880F11A}"/>
                </a:ext>
              </a:extLst>
            </p:cNvPr>
            <p:cNvSpPr/>
            <p:nvPr/>
          </p:nvSpPr>
          <p:spPr>
            <a:xfrm>
              <a:off x="4572000" y="645613"/>
              <a:ext cx="688769" cy="2968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8" name="Rectangle 77">
              <a:extLst>
                <a:ext uri="{FF2B5EF4-FFF2-40B4-BE49-F238E27FC236}">
                  <a16:creationId xmlns:a16="http://schemas.microsoft.com/office/drawing/2014/main" id="{DC69DD08-5FBE-97A8-B373-C9F2C7D4596F}"/>
                </a:ext>
              </a:extLst>
            </p:cNvPr>
            <p:cNvSpPr/>
            <p:nvPr/>
          </p:nvSpPr>
          <p:spPr>
            <a:xfrm>
              <a:off x="4491430" y="680667"/>
              <a:ext cx="849907" cy="323165"/>
            </a:xfrm>
            <a:prstGeom prst="rect">
              <a:avLst/>
            </a:prstGeom>
            <a:noFill/>
          </p:spPr>
          <p:txBody>
            <a:bodyPr wrap="square">
              <a:spAutoFit/>
            </a:bodyP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3</a:t>
              </a:r>
              <a:r>
                <a:rPr kumimoji="0" lang="zh-CN" altLang="en-US"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 </a:t>
              </a: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bits</a:t>
              </a:r>
            </a:p>
          </p:txBody>
        </p:sp>
      </p:grpSp>
      <p:grpSp>
        <p:nvGrpSpPr>
          <p:cNvPr id="79" name="Group 78">
            <a:extLst>
              <a:ext uri="{FF2B5EF4-FFF2-40B4-BE49-F238E27FC236}">
                <a16:creationId xmlns:a16="http://schemas.microsoft.com/office/drawing/2014/main" id="{9E23F419-6E71-D0CC-AF5E-402D456B47F7}"/>
              </a:ext>
            </a:extLst>
          </p:cNvPr>
          <p:cNvGrpSpPr/>
          <p:nvPr/>
        </p:nvGrpSpPr>
        <p:grpSpPr>
          <a:xfrm>
            <a:off x="4605191" y="5814363"/>
            <a:ext cx="773579" cy="396841"/>
            <a:chOff x="4491430" y="645613"/>
            <a:chExt cx="849907" cy="358219"/>
          </a:xfrm>
        </p:grpSpPr>
        <p:sp>
          <p:nvSpPr>
            <p:cNvPr id="80" name="Rectangle 79">
              <a:extLst>
                <a:ext uri="{FF2B5EF4-FFF2-40B4-BE49-F238E27FC236}">
                  <a16:creationId xmlns:a16="http://schemas.microsoft.com/office/drawing/2014/main" id="{F4314327-8382-94E3-88D9-0D5998D18DD1}"/>
                </a:ext>
              </a:extLst>
            </p:cNvPr>
            <p:cNvSpPr/>
            <p:nvPr/>
          </p:nvSpPr>
          <p:spPr>
            <a:xfrm>
              <a:off x="4572000" y="645613"/>
              <a:ext cx="688769" cy="2968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1" name="Rectangle 80">
              <a:extLst>
                <a:ext uri="{FF2B5EF4-FFF2-40B4-BE49-F238E27FC236}">
                  <a16:creationId xmlns:a16="http://schemas.microsoft.com/office/drawing/2014/main" id="{349EF582-1162-4AF0-98D2-A0E862BDA038}"/>
                </a:ext>
              </a:extLst>
            </p:cNvPr>
            <p:cNvSpPr/>
            <p:nvPr/>
          </p:nvSpPr>
          <p:spPr>
            <a:xfrm>
              <a:off x="4491430" y="680667"/>
              <a:ext cx="849907" cy="323165"/>
            </a:xfrm>
            <a:prstGeom prst="rect">
              <a:avLst/>
            </a:prstGeom>
            <a:noFill/>
          </p:spPr>
          <p:txBody>
            <a:bodyPr wrap="square">
              <a:spAutoFit/>
            </a:bodyP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3</a:t>
              </a:r>
              <a:r>
                <a:rPr kumimoji="0" lang="zh-CN" altLang="en-US"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 </a:t>
              </a: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bits</a:t>
              </a:r>
            </a:p>
          </p:txBody>
        </p:sp>
      </p:grpSp>
      <p:sp>
        <p:nvSpPr>
          <p:cNvPr id="82" name="Rounded Rectangle 81">
            <a:extLst>
              <a:ext uri="{FF2B5EF4-FFF2-40B4-BE49-F238E27FC236}">
                <a16:creationId xmlns:a16="http://schemas.microsoft.com/office/drawing/2014/main" id="{A8FE3EEA-96CE-6E67-F306-9E2D5D8536A8}"/>
              </a:ext>
            </a:extLst>
          </p:cNvPr>
          <p:cNvSpPr/>
          <p:nvPr/>
        </p:nvSpPr>
        <p:spPr>
          <a:xfrm>
            <a:off x="1615112" y="3838387"/>
            <a:ext cx="4226256" cy="2399128"/>
          </a:xfrm>
          <a:prstGeom prst="roundRect">
            <a:avLst>
              <a:gd name="adj" fmla="val 4055"/>
            </a:avLst>
          </a:prstGeom>
          <a:noFill/>
          <a:ln w="3810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3" name="Rounded Rectangle 82">
            <a:extLst>
              <a:ext uri="{FF2B5EF4-FFF2-40B4-BE49-F238E27FC236}">
                <a16:creationId xmlns:a16="http://schemas.microsoft.com/office/drawing/2014/main" id="{0416ABF6-761E-2B01-9233-2B334B683810}"/>
              </a:ext>
            </a:extLst>
          </p:cNvPr>
          <p:cNvSpPr/>
          <p:nvPr/>
        </p:nvSpPr>
        <p:spPr>
          <a:xfrm>
            <a:off x="1615112" y="3291627"/>
            <a:ext cx="4226256" cy="543149"/>
          </a:xfrm>
          <a:prstGeom prst="roundRect">
            <a:avLst>
              <a:gd name="adj" fmla="val 4055"/>
            </a:avLst>
          </a:prstGeom>
          <a:solidFill>
            <a:srgbClr val="FFC000">
              <a:lumMod val="40000"/>
              <a:lumOff val="60000"/>
            </a:srgbClr>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Scout</a:t>
            </a:r>
            <a:r>
              <a:rPr kumimoji="0" lang="zh-CN" altLang="en-US" sz="16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6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Packet</a:t>
            </a:r>
            <a:endParaRPr kumimoji="0" lang="en-US" sz="1600" b="1" i="0" u="none" strike="noStrike" kern="0" cap="none" spc="0" normalizeH="0" baseline="0" noProof="0" dirty="0">
              <a:ln>
                <a:noFill/>
              </a:ln>
              <a:solidFill>
                <a:srgbClr val="FFC000">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84" name="Straight Arrow Connector 83">
            <a:extLst>
              <a:ext uri="{FF2B5EF4-FFF2-40B4-BE49-F238E27FC236}">
                <a16:creationId xmlns:a16="http://schemas.microsoft.com/office/drawing/2014/main" id="{F502BA32-35BB-9072-A5CA-E07D10E408A2}"/>
              </a:ext>
            </a:extLst>
          </p:cNvPr>
          <p:cNvCxnSpPr>
            <a:cxnSpLocks/>
          </p:cNvCxnSpPr>
          <p:nvPr/>
        </p:nvCxnSpPr>
        <p:spPr>
          <a:xfrm>
            <a:off x="1607524" y="3022721"/>
            <a:ext cx="4233844" cy="0"/>
          </a:xfrm>
          <a:prstGeom prst="straightConnector1">
            <a:avLst/>
          </a:prstGeom>
          <a:noFill/>
          <a:ln w="38100" cap="flat" cmpd="sng" algn="ctr">
            <a:solidFill>
              <a:sysClr val="windowText" lastClr="000000">
                <a:lumMod val="85000"/>
                <a:lumOff val="15000"/>
              </a:sysClr>
            </a:solidFill>
            <a:prstDash val="solid"/>
            <a:miter lim="800000"/>
            <a:headEnd type="triangle"/>
            <a:tailEnd type="triangle"/>
          </a:ln>
          <a:effectLst/>
        </p:spPr>
      </p:cxnSp>
      <p:grpSp>
        <p:nvGrpSpPr>
          <p:cNvPr id="85" name="Group 84">
            <a:extLst>
              <a:ext uri="{FF2B5EF4-FFF2-40B4-BE49-F238E27FC236}">
                <a16:creationId xmlns:a16="http://schemas.microsoft.com/office/drawing/2014/main" id="{D59E4B8E-FC14-2172-F108-DCA887A53CE6}"/>
              </a:ext>
            </a:extLst>
          </p:cNvPr>
          <p:cNvGrpSpPr/>
          <p:nvPr/>
        </p:nvGrpSpPr>
        <p:grpSpPr>
          <a:xfrm>
            <a:off x="3326657" y="2841172"/>
            <a:ext cx="773579" cy="396841"/>
            <a:chOff x="4491430" y="645613"/>
            <a:chExt cx="849907" cy="358219"/>
          </a:xfrm>
        </p:grpSpPr>
        <p:sp>
          <p:nvSpPr>
            <p:cNvPr id="86" name="Rectangle 85">
              <a:extLst>
                <a:ext uri="{FF2B5EF4-FFF2-40B4-BE49-F238E27FC236}">
                  <a16:creationId xmlns:a16="http://schemas.microsoft.com/office/drawing/2014/main" id="{B69BE2C0-2DDF-32D6-20D3-C3D6BE842B31}"/>
                </a:ext>
              </a:extLst>
            </p:cNvPr>
            <p:cNvSpPr/>
            <p:nvPr/>
          </p:nvSpPr>
          <p:spPr>
            <a:xfrm>
              <a:off x="4572000" y="645613"/>
              <a:ext cx="688769" cy="29688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7" name="Rectangle 86">
              <a:extLst>
                <a:ext uri="{FF2B5EF4-FFF2-40B4-BE49-F238E27FC236}">
                  <a16:creationId xmlns:a16="http://schemas.microsoft.com/office/drawing/2014/main" id="{7A693648-B5E2-7434-147D-DA6AF52B8502}"/>
                </a:ext>
              </a:extLst>
            </p:cNvPr>
            <p:cNvSpPr/>
            <p:nvPr/>
          </p:nvSpPr>
          <p:spPr>
            <a:xfrm>
              <a:off x="4491430" y="680667"/>
              <a:ext cx="849907" cy="323165"/>
            </a:xfrm>
            <a:prstGeom prst="rect">
              <a:avLst/>
            </a:prstGeom>
            <a:noFill/>
          </p:spPr>
          <p:txBody>
            <a:bodyPr wrap="square">
              <a:spAutoFit/>
            </a:bodyPr>
            <a:lstStyle/>
            <a:p>
              <a:pPr marL="0" marR="0" lvl="0" indent="0" algn="ctr" defTabSz="914400" eaLnBrk="1" fontAlgn="auto" latinLnBrk="0" hangingPunct="1">
                <a:lnSpc>
                  <a:spcPts val="18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8</a:t>
              </a:r>
              <a:r>
                <a:rPr kumimoji="0" lang="zh-CN" altLang="en-US"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 </a:t>
              </a:r>
              <a:r>
                <a:rPr kumimoji="0" lang="en-US" altLang="zh-CN" sz="1600" b="1" i="0" u="none" strike="noStrike" kern="0" cap="none" spc="0" normalizeH="0" baseline="0" noProof="0" dirty="0">
                  <a:ln>
                    <a:noFill/>
                  </a:ln>
                  <a:solidFill>
                    <a:srgbClr val="E7E6E6">
                      <a:lumMod val="25000"/>
                    </a:srgbClr>
                  </a:solidFill>
                  <a:effectLst/>
                  <a:uLnTx/>
                  <a:uFillTx/>
                  <a:latin typeface="Times New Roman" panose="02020603050405020304" pitchFamily="18" charset="0"/>
                  <a:cs typeface="Times New Roman" panose="02020603050405020304" pitchFamily="18" charset="0"/>
                </a:rPr>
                <a:t>bits</a:t>
              </a:r>
            </a:p>
          </p:txBody>
        </p:sp>
      </p:grpSp>
      <p:sp>
        <p:nvSpPr>
          <p:cNvPr id="88" name="Rounded Rectangle 87">
            <a:extLst>
              <a:ext uri="{FF2B5EF4-FFF2-40B4-BE49-F238E27FC236}">
                <a16:creationId xmlns:a16="http://schemas.microsoft.com/office/drawing/2014/main" id="{F2ECA11C-5830-49BF-FB53-1EB992DAD7A5}"/>
              </a:ext>
            </a:extLst>
          </p:cNvPr>
          <p:cNvSpPr/>
          <p:nvPr/>
        </p:nvSpPr>
        <p:spPr>
          <a:xfrm>
            <a:off x="6228682" y="3295294"/>
            <a:ext cx="2609581" cy="543149"/>
          </a:xfrm>
          <a:prstGeom prst="roundRect">
            <a:avLst>
              <a:gd name="adj" fmla="val 4055"/>
            </a:avLst>
          </a:prstGeom>
          <a:solidFill>
            <a:srgbClr val="8DCDD9"/>
          </a:solidFill>
          <a:ln w="38100" cap="flat" cmpd="sng" algn="ctr">
            <a:solidFill>
              <a:srgbClr val="3858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2-bit</a:t>
            </a:r>
            <a:r>
              <a:rPr kumimoji="0" lang="zh-CN" altLang="en-US"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Type</a:t>
            </a:r>
            <a:r>
              <a:rPr kumimoji="0" lang="zh-CN" altLang="en-US"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Info</a:t>
            </a:r>
            <a:endParaRPr kumimoji="0" lang="en-US" sz="16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9" name="Rectangle 88">
            <a:extLst>
              <a:ext uri="{FF2B5EF4-FFF2-40B4-BE49-F238E27FC236}">
                <a16:creationId xmlns:a16="http://schemas.microsoft.com/office/drawing/2014/main" id="{2C44CA1D-8011-CB4A-80F2-36351A1B6F92}"/>
              </a:ext>
            </a:extLst>
          </p:cNvPr>
          <p:cNvSpPr/>
          <p:nvPr/>
        </p:nvSpPr>
        <p:spPr>
          <a:xfrm>
            <a:off x="6361235" y="4251024"/>
            <a:ext cx="617610" cy="638103"/>
          </a:xfrm>
          <a:prstGeom prst="rect">
            <a:avLst/>
          </a:prstGeom>
          <a:solidFill>
            <a:srgbClr val="8DCDD9"/>
          </a:solidFill>
          <a:ln w="38100" cap="flat" cmpd="sng" algn="ctr">
            <a:solidFill>
              <a:srgbClr val="3858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1st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Bit</a:t>
            </a:r>
            <a:endParaRPr kumimoji="0" lang="en-US"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90" name="Rectangle 89">
            <a:extLst>
              <a:ext uri="{FF2B5EF4-FFF2-40B4-BE49-F238E27FC236}">
                <a16:creationId xmlns:a16="http://schemas.microsoft.com/office/drawing/2014/main" id="{8DB26A65-7C8F-93BC-A861-60A5CC7CE505}"/>
              </a:ext>
            </a:extLst>
          </p:cNvPr>
          <p:cNvSpPr/>
          <p:nvPr/>
        </p:nvSpPr>
        <p:spPr>
          <a:xfrm>
            <a:off x="6357495" y="5406633"/>
            <a:ext cx="597039" cy="638103"/>
          </a:xfrm>
          <a:prstGeom prst="rect">
            <a:avLst/>
          </a:prstGeom>
          <a:solidFill>
            <a:srgbClr val="8DCDD9"/>
          </a:solidFill>
          <a:ln w="38100" cap="flat" cmpd="sng" algn="ctr">
            <a:solidFill>
              <a:srgbClr val="3858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2nd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Bit</a:t>
            </a:r>
            <a:endParaRPr kumimoji="0" lang="en-US" sz="1400" b="1" i="0" u="none" strike="noStrike" kern="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91" name="Group 90">
            <a:extLst>
              <a:ext uri="{FF2B5EF4-FFF2-40B4-BE49-F238E27FC236}">
                <a16:creationId xmlns:a16="http://schemas.microsoft.com/office/drawing/2014/main" id="{C19F27E1-68A7-A629-1D77-62FBB132EAF6}"/>
              </a:ext>
            </a:extLst>
          </p:cNvPr>
          <p:cNvGrpSpPr/>
          <p:nvPr/>
        </p:nvGrpSpPr>
        <p:grpSpPr>
          <a:xfrm>
            <a:off x="7190998" y="5331727"/>
            <a:ext cx="1375968" cy="805231"/>
            <a:chOff x="6967245" y="2831129"/>
            <a:chExt cx="1511732" cy="726862"/>
          </a:xfrm>
        </p:grpSpPr>
        <p:sp>
          <p:nvSpPr>
            <p:cNvPr id="92" name="Rectangle 91">
              <a:extLst>
                <a:ext uri="{FF2B5EF4-FFF2-40B4-BE49-F238E27FC236}">
                  <a16:creationId xmlns:a16="http://schemas.microsoft.com/office/drawing/2014/main" id="{02C000E4-5F30-86DB-6E45-5CF703CF0450}"/>
                </a:ext>
              </a:extLst>
            </p:cNvPr>
            <p:cNvSpPr/>
            <p:nvPr/>
          </p:nvSpPr>
          <p:spPr>
            <a:xfrm>
              <a:off x="6967246" y="2831129"/>
              <a:ext cx="1369227" cy="323165"/>
            </a:xfrm>
            <a:prstGeom prst="rect">
              <a:avLst/>
            </a:prstGeom>
            <a:noFill/>
          </p:spPr>
          <p:txBody>
            <a:bodyPr wrap="square">
              <a:spAutoFit/>
            </a:bodyPr>
            <a:lstStyle/>
            <a:p>
              <a:pPr algn="ctr" defTabSz="914400">
                <a:lnSpc>
                  <a:spcPts val="1800"/>
                </a:lnSpc>
              </a:pP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0:</a:t>
              </a:r>
              <a:r>
                <a:rPr lang="zh-CN" altLang="en-US" sz="1600" b="1" dirty="0">
                  <a:solidFill>
                    <a:srgbClr val="E7E6E6">
                      <a:lumMod val="25000"/>
                    </a:srgbClr>
                  </a:solidFill>
                  <a:latin typeface="Times New Roman" panose="02020603050405020304" pitchFamily="18" charset="0"/>
                  <a:cs typeface="Times New Roman" panose="02020603050405020304" pitchFamily="18" charset="0"/>
                </a:rPr>
                <a:t> </a:t>
              </a: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Cancel</a:t>
              </a:r>
            </a:p>
          </p:txBody>
        </p:sp>
        <p:sp>
          <p:nvSpPr>
            <p:cNvPr id="93" name="Rectangle 92">
              <a:extLst>
                <a:ext uri="{FF2B5EF4-FFF2-40B4-BE49-F238E27FC236}">
                  <a16:creationId xmlns:a16="http://schemas.microsoft.com/office/drawing/2014/main" id="{0DD555AC-8465-1D51-C605-581AE423F47F}"/>
                </a:ext>
              </a:extLst>
            </p:cNvPr>
            <p:cNvSpPr/>
            <p:nvPr/>
          </p:nvSpPr>
          <p:spPr>
            <a:xfrm>
              <a:off x="6967245" y="3234120"/>
              <a:ext cx="1511732" cy="323871"/>
            </a:xfrm>
            <a:prstGeom prst="rect">
              <a:avLst/>
            </a:prstGeom>
            <a:noFill/>
          </p:spPr>
          <p:txBody>
            <a:bodyPr wrap="square">
              <a:spAutoFit/>
            </a:bodyPr>
            <a:lstStyle/>
            <a:p>
              <a:pPr algn="ctr" defTabSz="914400">
                <a:lnSpc>
                  <a:spcPts val="1800"/>
                </a:lnSpc>
              </a:pP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1:</a:t>
              </a:r>
              <a:r>
                <a:rPr lang="zh-CN" altLang="en-US" sz="1600" b="1" dirty="0">
                  <a:solidFill>
                    <a:srgbClr val="E7E6E6">
                      <a:lumMod val="25000"/>
                    </a:srgbClr>
                  </a:solidFill>
                  <a:latin typeface="Times New Roman" panose="02020603050405020304" pitchFamily="18" charset="0"/>
                  <a:cs typeface="Times New Roman" panose="02020603050405020304" pitchFamily="18" charset="0"/>
                </a:rPr>
                <a:t> </a:t>
              </a: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Reserve</a:t>
              </a:r>
            </a:p>
          </p:txBody>
        </p:sp>
      </p:grpSp>
      <p:grpSp>
        <p:nvGrpSpPr>
          <p:cNvPr id="94" name="Group 93">
            <a:extLst>
              <a:ext uri="{FF2B5EF4-FFF2-40B4-BE49-F238E27FC236}">
                <a16:creationId xmlns:a16="http://schemas.microsoft.com/office/drawing/2014/main" id="{62C27E15-1EEB-01DB-985D-8E4878F31A5F}"/>
              </a:ext>
            </a:extLst>
          </p:cNvPr>
          <p:cNvGrpSpPr/>
          <p:nvPr/>
        </p:nvGrpSpPr>
        <p:grpSpPr>
          <a:xfrm>
            <a:off x="7256308" y="4192557"/>
            <a:ext cx="1581955" cy="830046"/>
            <a:chOff x="6958743" y="3864375"/>
            <a:chExt cx="1738043" cy="749262"/>
          </a:xfrm>
        </p:grpSpPr>
        <p:sp>
          <p:nvSpPr>
            <p:cNvPr id="95" name="Rectangle 94">
              <a:extLst>
                <a:ext uri="{FF2B5EF4-FFF2-40B4-BE49-F238E27FC236}">
                  <a16:creationId xmlns:a16="http://schemas.microsoft.com/office/drawing/2014/main" id="{6682F879-ED47-BACE-DCCD-F9A7278037F1}"/>
                </a:ext>
              </a:extLst>
            </p:cNvPr>
            <p:cNvSpPr/>
            <p:nvPr/>
          </p:nvSpPr>
          <p:spPr>
            <a:xfrm>
              <a:off x="6958746" y="3864375"/>
              <a:ext cx="1738040" cy="317347"/>
            </a:xfrm>
            <a:prstGeom prst="rect">
              <a:avLst/>
            </a:prstGeom>
            <a:noFill/>
          </p:spPr>
          <p:txBody>
            <a:bodyPr wrap="square">
              <a:spAutoFit/>
            </a:bodyPr>
            <a:lstStyle/>
            <a:p>
              <a:pPr defTabSz="914400">
                <a:lnSpc>
                  <a:spcPts val="1800"/>
                </a:lnSpc>
              </a:pP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0:</a:t>
              </a:r>
              <a:r>
                <a:rPr lang="zh-CN" altLang="en-US" sz="1600" b="1" dirty="0">
                  <a:solidFill>
                    <a:srgbClr val="E7E6E6">
                      <a:lumMod val="25000"/>
                    </a:srgbClr>
                  </a:solidFill>
                  <a:latin typeface="Times New Roman" panose="02020603050405020304" pitchFamily="18" charset="0"/>
                  <a:cs typeface="Times New Roman" panose="02020603050405020304" pitchFamily="18" charset="0"/>
                </a:rPr>
                <a:t> </a:t>
              </a: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Header</a:t>
              </a:r>
              <a:r>
                <a:rPr lang="zh-CN" altLang="en-US" sz="1600" b="1" dirty="0">
                  <a:solidFill>
                    <a:srgbClr val="E7E6E6">
                      <a:lumMod val="25000"/>
                    </a:srgbClr>
                  </a:solidFill>
                  <a:latin typeface="Times New Roman" panose="02020603050405020304" pitchFamily="18" charset="0"/>
                  <a:cs typeface="Times New Roman" panose="02020603050405020304" pitchFamily="18" charset="0"/>
                </a:rPr>
                <a:t> </a:t>
              </a: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Flit</a:t>
              </a:r>
            </a:p>
          </p:txBody>
        </p:sp>
        <p:sp>
          <p:nvSpPr>
            <p:cNvPr id="96" name="Rectangle 95">
              <a:extLst>
                <a:ext uri="{FF2B5EF4-FFF2-40B4-BE49-F238E27FC236}">
                  <a16:creationId xmlns:a16="http://schemas.microsoft.com/office/drawing/2014/main" id="{AEB4CD9B-0FC9-CF09-658C-C8F68FA662E2}"/>
                </a:ext>
              </a:extLst>
            </p:cNvPr>
            <p:cNvSpPr/>
            <p:nvPr/>
          </p:nvSpPr>
          <p:spPr>
            <a:xfrm>
              <a:off x="6958743" y="4289766"/>
              <a:ext cx="1460859" cy="323871"/>
            </a:xfrm>
            <a:prstGeom prst="rect">
              <a:avLst/>
            </a:prstGeom>
            <a:noFill/>
          </p:spPr>
          <p:txBody>
            <a:bodyPr wrap="square">
              <a:spAutoFit/>
            </a:bodyPr>
            <a:lstStyle/>
            <a:p>
              <a:pPr defTabSz="914400">
                <a:lnSpc>
                  <a:spcPts val="1800"/>
                </a:lnSpc>
              </a:pP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1:</a:t>
              </a:r>
              <a:r>
                <a:rPr lang="zh-CN" altLang="en-US" sz="1600" b="1" dirty="0">
                  <a:solidFill>
                    <a:srgbClr val="E7E6E6">
                      <a:lumMod val="25000"/>
                    </a:srgbClr>
                  </a:solidFill>
                  <a:latin typeface="Times New Roman" panose="02020603050405020304" pitchFamily="18" charset="0"/>
                  <a:cs typeface="Times New Roman" panose="02020603050405020304" pitchFamily="18" charset="0"/>
                </a:rPr>
                <a:t> </a:t>
              </a: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Tail</a:t>
              </a:r>
              <a:r>
                <a:rPr lang="zh-CN" altLang="en-US" sz="1600" b="1" dirty="0">
                  <a:solidFill>
                    <a:srgbClr val="E7E6E6">
                      <a:lumMod val="25000"/>
                    </a:srgbClr>
                  </a:solidFill>
                  <a:latin typeface="Times New Roman" panose="02020603050405020304" pitchFamily="18" charset="0"/>
                  <a:cs typeface="Times New Roman" panose="02020603050405020304" pitchFamily="18" charset="0"/>
                </a:rPr>
                <a:t> </a:t>
              </a:r>
              <a:r>
                <a:rPr lang="en-US" altLang="zh-CN" sz="1600" b="1" dirty="0">
                  <a:solidFill>
                    <a:srgbClr val="E7E6E6">
                      <a:lumMod val="25000"/>
                    </a:srgbClr>
                  </a:solidFill>
                  <a:latin typeface="Times New Roman" panose="02020603050405020304" pitchFamily="18" charset="0"/>
                  <a:cs typeface="Times New Roman" panose="02020603050405020304" pitchFamily="18" charset="0"/>
                </a:rPr>
                <a:t>Flit</a:t>
              </a:r>
            </a:p>
          </p:txBody>
        </p:sp>
      </p:grpSp>
      <p:sp>
        <p:nvSpPr>
          <p:cNvPr id="97" name="Rounded Rectangle 96">
            <a:extLst>
              <a:ext uri="{FF2B5EF4-FFF2-40B4-BE49-F238E27FC236}">
                <a16:creationId xmlns:a16="http://schemas.microsoft.com/office/drawing/2014/main" id="{72A4AFDE-5079-8DAD-AEE3-8025BFECB05E}"/>
              </a:ext>
            </a:extLst>
          </p:cNvPr>
          <p:cNvSpPr/>
          <p:nvPr/>
        </p:nvSpPr>
        <p:spPr>
          <a:xfrm>
            <a:off x="6207065" y="3823039"/>
            <a:ext cx="2631198" cy="2399128"/>
          </a:xfrm>
          <a:prstGeom prst="roundRect">
            <a:avLst>
              <a:gd name="adj" fmla="val 4055"/>
            </a:avLst>
          </a:prstGeom>
          <a:noFill/>
          <a:ln w="38100" cap="flat" cmpd="sng" algn="ctr">
            <a:solidFill>
              <a:sysClr val="windowText" lastClr="000000">
                <a:lumMod val="75000"/>
                <a:lumOff val="25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98" name="Straight Arrow Connector 97">
            <a:extLst>
              <a:ext uri="{FF2B5EF4-FFF2-40B4-BE49-F238E27FC236}">
                <a16:creationId xmlns:a16="http://schemas.microsoft.com/office/drawing/2014/main" id="{39E3C38F-5F7F-CED3-4469-C666442C67A4}"/>
              </a:ext>
            </a:extLst>
          </p:cNvPr>
          <p:cNvCxnSpPr>
            <a:stCxn id="89" idx="3"/>
          </p:cNvCxnSpPr>
          <p:nvPr/>
        </p:nvCxnSpPr>
        <p:spPr>
          <a:xfrm flipV="1">
            <a:off x="6978845" y="4318973"/>
            <a:ext cx="231995" cy="251102"/>
          </a:xfrm>
          <a:prstGeom prst="straightConnector1">
            <a:avLst/>
          </a:prstGeom>
          <a:noFill/>
          <a:ln w="31750" cap="flat" cmpd="sng" algn="ctr">
            <a:solidFill>
              <a:sysClr val="windowText" lastClr="000000">
                <a:lumMod val="85000"/>
                <a:lumOff val="15000"/>
              </a:sysClr>
            </a:solidFill>
            <a:prstDash val="solid"/>
            <a:miter lim="800000"/>
            <a:tailEnd type="triangle"/>
          </a:ln>
          <a:effectLst/>
        </p:spPr>
      </p:cxnSp>
      <p:cxnSp>
        <p:nvCxnSpPr>
          <p:cNvPr id="99" name="Straight Arrow Connector 98">
            <a:extLst>
              <a:ext uri="{FF2B5EF4-FFF2-40B4-BE49-F238E27FC236}">
                <a16:creationId xmlns:a16="http://schemas.microsoft.com/office/drawing/2014/main" id="{80D865D1-3A76-86FC-4A53-FE4F3E954FE3}"/>
              </a:ext>
            </a:extLst>
          </p:cNvPr>
          <p:cNvCxnSpPr>
            <a:stCxn id="89" idx="3"/>
          </p:cNvCxnSpPr>
          <p:nvPr/>
        </p:nvCxnSpPr>
        <p:spPr>
          <a:xfrm>
            <a:off x="6978845" y="4570075"/>
            <a:ext cx="231995" cy="215524"/>
          </a:xfrm>
          <a:prstGeom prst="straightConnector1">
            <a:avLst/>
          </a:prstGeom>
          <a:noFill/>
          <a:ln w="31750" cap="flat" cmpd="sng" algn="ctr">
            <a:solidFill>
              <a:sysClr val="windowText" lastClr="000000">
                <a:lumMod val="85000"/>
                <a:lumOff val="15000"/>
              </a:sysClr>
            </a:solidFill>
            <a:prstDash val="solid"/>
            <a:miter lim="800000"/>
            <a:tailEnd type="triangle"/>
          </a:ln>
          <a:effectLst/>
        </p:spPr>
      </p:cxnSp>
      <p:cxnSp>
        <p:nvCxnSpPr>
          <p:cNvPr id="100" name="Straight Arrow Connector 99">
            <a:extLst>
              <a:ext uri="{FF2B5EF4-FFF2-40B4-BE49-F238E27FC236}">
                <a16:creationId xmlns:a16="http://schemas.microsoft.com/office/drawing/2014/main" id="{99F14286-2E0B-9076-A897-D5CDC915DF15}"/>
              </a:ext>
            </a:extLst>
          </p:cNvPr>
          <p:cNvCxnSpPr>
            <a:stCxn id="90" idx="3"/>
          </p:cNvCxnSpPr>
          <p:nvPr/>
        </p:nvCxnSpPr>
        <p:spPr>
          <a:xfrm flipV="1">
            <a:off x="6954535" y="5509161"/>
            <a:ext cx="256306" cy="216523"/>
          </a:xfrm>
          <a:prstGeom prst="straightConnector1">
            <a:avLst/>
          </a:prstGeom>
          <a:noFill/>
          <a:ln w="31750" cap="flat" cmpd="sng" algn="ctr">
            <a:solidFill>
              <a:sysClr val="windowText" lastClr="000000">
                <a:lumMod val="85000"/>
                <a:lumOff val="15000"/>
              </a:sysClr>
            </a:solidFill>
            <a:prstDash val="solid"/>
            <a:miter lim="800000"/>
            <a:tailEnd type="triangle"/>
          </a:ln>
          <a:effectLst/>
        </p:spPr>
      </p:cxnSp>
      <p:cxnSp>
        <p:nvCxnSpPr>
          <p:cNvPr id="101" name="Straight Arrow Connector 100">
            <a:extLst>
              <a:ext uri="{FF2B5EF4-FFF2-40B4-BE49-F238E27FC236}">
                <a16:creationId xmlns:a16="http://schemas.microsoft.com/office/drawing/2014/main" id="{601B2730-CA22-4382-4D85-0BFFE1D0A831}"/>
              </a:ext>
            </a:extLst>
          </p:cNvPr>
          <p:cNvCxnSpPr>
            <a:cxnSpLocks/>
            <a:stCxn id="90" idx="3"/>
          </p:cNvCxnSpPr>
          <p:nvPr/>
        </p:nvCxnSpPr>
        <p:spPr>
          <a:xfrm>
            <a:off x="6954535" y="5725684"/>
            <a:ext cx="279266" cy="200435"/>
          </a:xfrm>
          <a:prstGeom prst="straightConnector1">
            <a:avLst/>
          </a:prstGeom>
          <a:noFill/>
          <a:ln w="31750" cap="flat" cmpd="sng" algn="ctr">
            <a:solidFill>
              <a:sysClr val="windowText" lastClr="000000">
                <a:lumMod val="85000"/>
                <a:lumOff val="15000"/>
              </a:sysClr>
            </a:solidFill>
            <a:prstDash val="solid"/>
            <a:miter lim="800000"/>
            <a:tailEnd type="triangle"/>
          </a:ln>
          <a:effectLst/>
        </p:spPr>
      </p:cxnSp>
      <p:sp>
        <p:nvSpPr>
          <p:cNvPr id="102" name="Oval 101">
            <a:extLst>
              <a:ext uri="{FF2B5EF4-FFF2-40B4-BE49-F238E27FC236}">
                <a16:creationId xmlns:a16="http://schemas.microsoft.com/office/drawing/2014/main" id="{8ACE4DD8-4724-2DDE-C0D5-A4F71B6E4C7C}"/>
              </a:ext>
            </a:extLst>
          </p:cNvPr>
          <p:cNvSpPr/>
          <p:nvPr/>
        </p:nvSpPr>
        <p:spPr>
          <a:xfrm>
            <a:off x="295816" y="4364604"/>
            <a:ext cx="380977" cy="463695"/>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1</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 name="Oval 102">
            <a:extLst>
              <a:ext uri="{FF2B5EF4-FFF2-40B4-BE49-F238E27FC236}">
                <a16:creationId xmlns:a16="http://schemas.microsoft.com/office/drawing/2014/main" id="{7DFF6579-9B38-56C5-7F83-52B32561A678}"/>
              </a:ext>
            </a:extLst>
          </p:cNvPr>
          <p:cNvSpPr/>
          <p:nvPr/>
        </p:nvSpPr>
        <p:spPr>
          <a:xfrm>
            <a:off x="293915" y="5199791"/>
            <a:ext cx="380977" cy="463695"/>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2</a:t>
            </a:r>
            <a:endParaRPr kumimoji="0" lang="en-US" sz="2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4" name="Rectangle 103">
            <a:extLst>
              <a:ext uri="{FF2B5EF4-FFF2-40B4-BE49-F238E27FC236}">
                <a16:creationId xmlns:a16="http://schemas.microsoft.com/office/drawing/2014/main" id="{65881C04-926E-F322-20DE-E2ECCE8E9C6D}"/>
              </a:ext>
            </a:extLst>
          </p:cNvPr>
          <p:cNvSpPr/>
          <p:nvPr/>
        </p:nvSpPr>
        <p:spPr>
          <a:xfrm>
            <a:off x="654732" y="4193138"/>
            <a:ext cx="949728" cy="636161"/>
          </a:xfrm>
          <a:prstGeom prst="rect">
            <a:avLst/>
          </a:prstGeom>
        </p:spPr>
        <p:txBody>
          <a:bodyPr wrap="square">
            <a:spAutoFit/>
          </a:bodyPr>
          <a:lstStyle/>
          <a:p>
            <a:pPr algn="ctr" defTabSz="914400"/>
            <a:r>
              <a:rPr lang="en-US" altLang="zh-CN" sz="1600" b="1" dirty="0">
                <a:solidFill>
                  <a:prstClr val="black"/>
                </a:solidFill>
                <a:latin typeface="Times New Roman" panose="02020603050405020304" pitchFamily="18" charset="0"/>
                <a:cs typeface="Times New Roman" panose="02020603050405020304" pitchFamily="18" charset="0"/>
              </a:rPr>
              <a:t>Header</a:t>
            </a:r>
            <a:r>
              <a:rPr lang="zh-CN" altLang="en-US" sz="1600" b="1" dirty="0">
                <a:solidFill>
                  <a:prstClr val="black"/>
                </a:solidFill>
                <a:latin typeface="Times New Roman" panose="02020603050405020304" pitchFamily="18" charset="0"/>
                <a:cs typeface="Times New Roman" panose="02020603050405020304" pitchFamily="18" charset="0"/>
              </a:rPr>
              <a:t> </a:t>
            </a:r>
            <a:endParaRPr lang="en-US" altLang="zh-CN" sz="1600" b="1" dirty="0">
              <a:solidFill>
                <a:prstClr val="black"/>
              </a:solidFill>
              <a:latin typeface="Times New Roman" panose="02020603050405020304" pitchFamily="18" charset="0"/>
              <a:cs typeface="Times New Roman" panose="02020603050405020304" pitchFamily="18" charset="0"/>
            </a:endParaRPr>
          </a:p>
          <a:p>
            <a:pPr algn="ctr" defTabSz="914400"/>
            <a:r>
              <a:rPr lang="en-US" altLang="zh-CN" sz="1600" b="1" dirty="0">
                <a:solidFill>
                  <a:prstClr val="black"/>
                </a:solidFill>
                <a:latin typeface="Times New Roman" panose="02020603050405020304" pitchFamily="18" charset="0"/>
                <a:cs typeface="Times New Roman" panose="02020603050405020304" pitchFamily="18" charset="0"/>
              </a:rPr>
              <a:t>Flit</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105" name="Rectangle 104">
            <a:extLst>
              <a:ext uri="{FF2B5EF4-FFF2-40B4-BE49-F238E27FC236}">
                <a16:creationId xmlns:a16="http://schemas.microsoft.com/office/drawing/2014/main" id="{72C22DE7-604A-3BA9-1C71-59A52DCF8459}"/>
              </a:ext>
            </a:extLst>
          </p:cNvPr>
          <p:cNvSpPr/>
          <p:nvPr/>
        </p:nvSpPr>
        <p:spPr>
          <a:xfrm>
            <a:off x="651544" y="5057938"/>
            <a:ext cx="949728" cy="636161"/>
          </a:xfrm>
          <a:prstGeom prst="rect">
            <a:avLst/>
          </a:prstGeom>
        </p:spPr>
        <p:txBody>
          <a:bodyPr wrap="square">
            <a:spAutoFit/>
          </a:bodyPr>
          <a:lstStyle/>
          <a:p>
            <a:pPr algn="ctr" defTabSz="914400"/>
            <a:r>
              <a:rPr lang="en-US" altLang="zh-CN" sz="1600" b="1" dirty="0">
                <a:solidFill>
                  <a:prstClr val="black"/>
                </a:solidFill>
                <a:latin typeface="Times New Roman" panose="02020603050405020304" pitchFamily="18" charset="0"/>
                <a:cs typeface="Times New Roman" panose="02020603050405020304" pitchFamily="18" charset="0"/>
              </a:rPr>
              <a:t>Tail</a:t>
            </a:r>
            <a:r>
              <a:rPr lang="zh-CN" altLang="en-US" sz="1600" b="1" dirty="0">
                <a:solidFill>
                  <a:prstClr val="black"/>
                </a:solidFill>
                <a:latin typeface="Times New Roman" panose="02020603050405020304" pitchFamily="18" charset="0"/>
                <a:cs typeface="Times New Roman" panose="02020603050405020304" pitchFamily="18" charset="0"/>
              </a:rPr>
              <a:t> </a:t>
            </a:r>
            <a:endParaRPr lang="en-US" altLang="zh-CN" sz="1600" b="1" dirty="0">
              <a:solidFill>
                <a:prstClr val="black"/>
              </a:solidFill>
              <a:latin typeface="Times New Roman" panose="02020603050405020304" pitchFamily="18" charset="0"/>
              <a:cs typeface="Times New Roman" panose="02020603050405020304" pitchFamily="18" charset="0"/>
            </a:endParaRPr>
          </a:p>
          <a:p>
            <a:pPr algn="ctr" defTabSz="914400"/>
            <a:r>
              <a:rPr lang="en-US" altLang="zh-CN" sz="1600" b="1" dirty="0">
                <a:solidFill>
                  <a:prstClr val="black"/>
                </a:solidFill>
                <a:latin typeface="Times New Roman" panose="02020603050405020304" pitchFamily="18" charset="0"/>
                <a:cs typeface="Times New Roman" panose="02020603050405020304" pitchFamily="18" charset="0"/>
              </a:rPr>
              <a:t>Flit</a:t>
            </a:r>
            <a:endParaRPr lang="en-US" sz="1600" b="1" dirty="0">
              <a:solidFill>
                <a:prstClr val="black"/>
              </a:solidFill>
              <a:latin typeface="Times New Roman" panose="02020603050405020304" pitchFamily="18" charset="0"/>
              <a:cs typeface="Times New Roman" panose="02020603050405020304" pitchFamily="18" charset="0"/>
            </a:endParaRPr>
          </a:p>
        </p:txBody>
      </p:sp>
      <p:pic>
        <p:nvPicPr>
          <p:cNvPr id="107" name="Graphic 106" descr="Home with solid fill">
            <a:hlinkClick r:id="rId2" action="ppaction://hlinksldjump"/>
            <a:extLst>
              <a:ext uri="{FF2B5EF4-FFF2-40B4-BE49-F238E27FC236}">
                <a16:creationId xmlns:a16="http://schemas.microsoft.com/office/drawing/2014/main" id="{994F7137-4754-5455-A7C8-CEFDE3A903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489" y="46490"/>
            <a:ext cx="717104" cy="717104"/>
          </a:xfrm>
          <a:prstGeom prst="rect">
            <a:avLst/>
          </a:prstGeom>
        </p:spPr>
      </p:pic>
    </p:spTree>
    <p:extLst>
      <p:ext uri="{BB962C8B-B14F-4D97-AF65-F5344CB8AC3E}">
        <p14:creationId xmlns:p14="http://schemas.microsoft.com/office/powerpoint/2010/main" val="4959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5" grpId="0" animBg="1"/>
      <p:bldP spid="56" grpId="0" animBg="1"/>
      <p:bldP spid="57" grpId="0" animBg="1"/>
      <p:bldP spid="58" grpId="0" animBg="1"/>
      <p:bldP spid="59" grpId="0" animBg="1"/>
      <p:bldP spid="60" grpId="0" animBg="1"/>
      <p:bldP spid="61" grpId="0" animBg="1"/>
      <p:bldP spid="82" grpId="0" animBg="1"/>
      <p:bldP spid="83" grpId="0" animBg="1"/>
      <p:bldP spid="88" grpId="0" animBg="1"/>
      <p:bldP spid="89" grpId="0" animBg="1"/>
      <p:bldP spid="90" grpId="0" animBg="1"/>
      <p:bldP spid="97" grpId="0" animBg="1"/>
      <p:bldP spid="102" grpId="0" animBg="1"/>
      <p:bldP spid="103" grpId="0" animBg="1"/>
      <p:bldP spid="104" grpId="0"/>
      <p:bldP spid="10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040A-6E14-787D-018B-197855078905}"/>
              </a:ext>
            </a:extLst>
          </p:cNvPr>
          <p:cNvSpPr>
            <a:spLocks noGrp="1"/>
          </p:cNvSpPr>
          <p:nvPr>
            <p:ph type="title"/>
          </p:nvPr>
        </p:nvSpPr>
        <p:spPr/>
        <p:txBody>
          <a:bodyPr/>
          <a:lstStyle/>
          <a:p>
            <a:r>
              <a:rPr lang="en-US" dirty="0"/>
              <a:t>Power Consumption (I)</a:t>
            </a:r>
          </a:p>
        </p:txBody>
      </p:sp>
      <p:sp>
        <p:nvSpPr>
          <p:cNvPr id="19" name="Content Placeholder 18">
            <a:extLst>
              <a:ext uri="{FF2B5EF4-FFF2-40B4-BE49-F238E27FC236}">
                <a16:creationId xmlns:a16="http://schemas.microsoft.com/office/drawing/2014/main" id="{AEF7C785-463F-B401-820E-062F180439F1}"/>
              </a:ext>
            </a:extLst>
          </p:cNvPr>
          <p:cNvSpPr>
            <a:spLocks noGrp="1"/>
          </p:cNvSpPr>
          <p:nvPr>
            <p:ph idx="1"/>
          </p:nvPr>
        </p:nvSpPr>
        <p:spPr>
          <a:xfrm>
            <a:off x="149703" y="972064"/>
            <a:ext cx="8844594" cy="4608465"/>
          </a:xfrm>
        </p:spPr>
        <p:txBody>
          <a:bodyPr>
            <a:normAutofit lnSpcReduction="10000"/>
          </a:bodyPr>
          <a:lstStyle/>
          <a:p>
            <a:r>
              <a:rPr lang="en-CH" dirty="0"/>
              <a:t>Router</a:t>
            </a:r>
          </a:p>
          <a:p>
            <a:pPr lvl="1"/>
            <a:r>
              <a:rPr lang="en-CH" b="0" dirty="0"/>
              <a:t>We implement the HDL and synthesize it using UMC 65nm technology node</a:t>
            </a:r>
          </a:p>
          <a:p>
            <a:pPr lvl="1"/>
            <a:r>
              <a:rPr lang="en-CH" b="0" dirty="0"/>
              <a:t>Router consumes 0.241mW for a 4KB page transfer</a:t>
            </a:r>
          </a:p>
          <a:p>
            <a:r>
              <a:rPr lang="en-CH" dirty="0"/>
              <a:t>Network Link</a:t>
            </a:r>
          </a:p>
          <a:p>
            <a:pPr lvl="1"/>
            <a:r>
              <a:rPr lang="en-CH" b="0" dirty="0"/>
              <a:t>ORION 3.0 power model tool</a:t>
            </a:r>
          </a:p>
          <a:p>
            <a:pPr lvl="1"/>
            <a:r>
              <a:rPr lang="en-CH" b="0" dirty="0"/>
              <a:t>Each network link consumes about 1.08mW for a 4KB page transfer</a:t>
            </a:r>
          </a:p>
          <a:p>
            <a:pPr lvl="1"/>
            <a:r>
              <a:rPr lang="en-CH" dirty="0">
                <a:solidFill>
                  <a:srgbClr val="00B050"/>
                </a:solidFill>
              </a:rPr>
              <a:t>Link capacitance is lower than bus capacitance </a:t>
            </a:r>
            <a:r>
              <a:rPr lang="en-CH" b="0" dirty="0"/>
              <a:t>-&gt; 90% less power than that of the shared channel bus</a:t>
            </a:r>
          </a:p>
          <a:p>
            <a:pPr lvl="2"/>
            <a:r>
              <a:rPr lang="en-CH" b="0" dirty="0"/>
              <a:t>Links are shorter and thinner than a shared bus</a:t>
            </a:r>
          </a:p>
          <a:p>
            <a:pPr lvl="2"/>
            <a:r>
              <a:rPr lang="en-CH" b="0" dirty="0"/>
              <a:t>Two drivers in links compared to several drivers in a bus</a:t>
            </a:r>
          </a:p>
        </p:txBody>
      </p:sp>
      <p:pic>
        <p:nvPicPr>
          <p:cNvPr id="4" name="Graphic 3" descr="Home with solid fill">
            <a:hlinkClick r:id="rId2" action="ppaction://hlinksldjump"/>
            <a:extLst>
              <a:ext uri="{FF2B5EF4-FFF2-40B4-BE49-F238E27FC236}">
                <a16:creationId xmlns:a16="http://schemas.microsoft.com/office/drawing/2014/main" id="{0E5F4CD8-0596-801C-8D6B-69BB38C3C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6896" y="46490"/>
            <a:ext cx="717104" cy="717104"/>
          </a:xfrm>
          <a:prstGeom prst="rect">
            <a:avLst/>
          </a:prstGeom>
        </p:spPr>
      </p:pic>
      <p:pic>
        <p:nvPicPr>
          <p:cNvPr id="16" name="Picture 15" descr="A picture containing text, font, screenshot, line&#10;&#10;Description automatically generated">
            <a:extLst>
              <a:ext uri="{FF2B5EF4-FFF2-40B4-BE49-F238E27FC236}">
                <a16:creationId xmlns:a16="http://schemas.microsoft.com/office/drawing/2014/main" id="{678E869F-1935-B655-AD01-414A599F2A31}"/>
              </a:ext>
            </a:extLst>
          </p:cNvPr>
          <p:cNvPicPr>
            <a:picLocks noChangeAspect="1"/>
          </p:cNvPicPr>
          <p:nvPr/>
        </p:nvPicPr>
        <p:blipFill>
          <a:blip r:embed="rId5"/>
          <a:stretch>
            <a:fillRect/>
          </a:stretch>
        </p:blipFill>
        <p:spPr>
          <a:xfrm>
            <a:off x="918918" y="5197354"/>
            <a:ext cx="7772400" cy="1377163"/>
          </a:xfrm>
          <a:prstGeom prst="rect">
            <a:avLst/>
          </a:prstGeom>
        </p:spPr>
      </p:pic>
    </p:spTree>
    <p:extLst>
      <p:ext uri="{BB962C8B-B14F-4D97-AF65-F5344CB8AC3E}">
        <p14:creationId xmlns:p14="http://schemas.microsoft.com/office/powerpoint/2010/main" val="1658007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3B50-70E4-F780-52E9-98E1B4CB7F93}"/>
              </a:ext>
            </a:extLst>
          </p:cNvPr>
          <p:cNvSpPr>
            <a:spLocks noGrp="1"/>
          </p:cNvSpPr>
          <p:nvPr>
            <p:ph type="title"/>
          </p:nvPr>
        </p:nvSpPr>
        <p:spPr/>
        <p:txBody>
          <a:bodyPr/>
          <a:lstStyle/>
          <a:p>
            <a:r>
              <a:rPr lang="en-CH" dirty="0"/>
              <a:t>Area Overhead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3ED9C3-DC00-F83F-2AAC-7F5C957AA41D}"/>
                  </a:ext>
                </a:extLst>
              </p:cNvPr>
              <p:cNvSpPr>
                <a:spLocks noGrp="1"/>
              </p:cNvSpPr>
              <p:nvPr>
                <p:ph idx="1"/>
              </p:nvPr>
            </p:nvSpPr>
            <p:spPr/>
            <p:txBody>
              <a:bodyPr>
                <a:normAutofit/>
              </a:bodyPr>
              <a:lstStyle/>
              <a:p>
                <a:r>
                  <a:rPr lang="en-CH" b="0" dirty="0"/>
                  <a:t>Router </a:t>
                </a:r>
              </a:p>
              <a:p>
                <a:pPr lvl="1"/>
                <a:r>
                  <a:rPr lang="en-CH" b="0" dirty="0"/>
                  <a:t>Area overhead estimated using router’s HDL model</a:t>
                </a:r>
              </a:p>
              <a:p>
                <a:pPr lvl="1"/>
                <a:r>
                  <a:rPr lang="en-CH" b="0" dirty="0"/>
                  <a:t>Each router has </a:t>
                </a:r>
              </a:p>
              <a:p>
                <a:pPr lvl="2"/>
                <a:r>
                  <a:rPr lang="en-CH" b="0" dirty="0"/>
                  <a:t>an area of 614 </a:t>
                </a:r>
                <a14:m>
                  <m:oMath xmlns:m="http://schemas.openxmlformats.org/officeDocument/2006/math">
                    <m:r>
                      <a:rPr lang="en-CH" b="0" i="1" smtClean="0">
                        <a:latin typeface="Cambria Math" panose="02040503050406030204" pitchFamily="18" charset="0"/>
                        <a:ea typeface="Cambria Math" panose="02040503050406030204" pitchFamily="18" charset="0"/>
                      </a:rPr>
                      <m:t>𝜇</m:t>
                    </m:r>
                  </m:oMath>
                </a14:m>
                <a:r>
                  <a:rPr lang="en-CH" b="0" dirty="0"/>
                  <a:t>m</a:t>
                </a:r>
                <a:r>
                  <a:rPr lang="en-CH" b="0" baseline="30000" dirty="0"/>
                  <a:t>2</a:t>
                </a:r>
                <a:r>
                  <a:rPr lang="en-CH" b="0" dirty="0"/>
                  <a:t> + 40 I/O</a:t>
                </a:r>
              </a:p>
              <a:p>
                <a:pPr lvl="2"/>
                <a:r>
                  <a:rPr lang="en-CH" b="0" dirty="0"/>
                  <a:t>A total area of 8mm</a:t>
                </a:r>
                <a:r>
                  <a:rPr lang="en-CH" b="0" baseline="30000" dirty="0"/>
                  <a:t>2</a:t>
                </a:r>
                <a:r>
                  <a:rPr lang="en-CH" b="0" dirty="0"/>
                  <a:t> </a:t>
                </a:r>
                <a:r>
                  <a:rPr lang="en-US" b="0" dirty="0"/>
                  <a:t>-&gt; </a:t>
                </a:r>
                <a:r>
                  <a:rPr lang="en-CH" b="0" dirty="0"/>
                  <a:t>8% of a typical 100mm</a:t>
                </a:r>
                <a:r>
                  <a:rPr lang="en-CH" b="0" baseline="30000" dirty="0"/>
                  <a:t>2</a:t>
                </a:r>
                <a:r>
                  <a:rPr lang="en-CH" b="0" dirty="0"/>
                  <a:t> flash chip</a:t>
                </a:r>
              </a:p>
              <a:p>
                <a:pPr marL="914400" lvl="2" indent="0">
                  <a:buNone/>
                </a:pPr>
                <a:endParaRPr lang="en-CH" b="0" dirty="0"/>
              </a:p>
              <a:p>
                <a:pPr marL="914400" lvl="2" indent="0">
                  <a:buNone/>
                </a:pPr>
                <a:endParaRPr lang="en-CH" b="0" dirty="0"/>
              </a:p>
              <a:p>
                <a:r>
                  <a:rPr lang="en-CH" b="0" dirty="0"/>
                  <a:t>Network Link</a:t>
                </a:r>
              </a:p>
              <a:p>
                <a:pPr lvl="1"/>
                <a:r>
                  <a:rPr lang="en-CH" b="0" dirty="0"/>
                  <a:t>ORION 3.0 model for area analysis of network links</a:t>
                </a:r>
              </a:p>
              <a:p>
                <a:pPr lvl="1"/>
                <a:r>
                  <a:rPr lang="en-CH" b="0" dirty="0"/>
                  <a:t>112 network links for a 8x8 flash array configuration</a:t>
                </a:r>
              </a:p>
              <a:p>
                <a:pPr lvl="1"/>
                <a:r>
                  <a:rPr lang="en-CH" b="0" dirty="0"/>
                  <a:t>44% lower area than a baseline multi-channel shared bus architecture</a:t>
                </a:r>
              </a:p>
              <a:p>
                <a:pPr lvl="1"/>
                <a:r>
                  <a:rPr lang="en-CH" dirty="0">
                    <a:solidFill>
                      <a:srgbClr val="00B050"/>
                    </a:solidFill>
                  </a:rPr>
                  <a:t>Links are thinner and require lower pitch sizes</a:t>
                </a:r>
              </a:p>
              <a:p>
                <a:pPr lvl="1"/>
                <a:endParaRPr lang="en-CH" b="0" dirty="0"/>
              </a:p>
            </p:txBody>
          </p:sp>
        </mc:Choice>
        <mc:Fallback xmlns="">
          <p:sp>
            <p:nvSpPr>
              <p:cNvPr id="3" name="Content Placeholder 2">
                <a:extLst>
                  <a:ext uri="{FF2B5EF4-FFF2-40B4-BE49-F238E27FC236}">
                    <a16:creationId xmlns:a16="http://schemas.microsoft.com/office/drawing/2014/main" id="{683ED9C3-DC00-F83F-2AAC-7F5C957AA41D}"/>
                  </a:ext>
                </a:extLst>
              </p:cNvPr>
              <p:cNvSpPr>
                <a:spLocks noGrp="1" noRot="1" noChangeAspect="1" noMove="1" noResize="1" noEditPoints="1" noAdjustHandles="1" noChangeArrowheads="1" noChangeShapeType="1" noTextEdit="1"/>
              </p:cNvSpPr>
              <p:nvPr>
                <p:ph idx="1"/>
              </p:nvPr>
            </p:nvSpPr>
            <p:spPr>
              <a:blipFill>
                <a:blip r:embed="rId2"/>
                <a:stretch>
                  <a:fillRect l="-1293" t="-1882"/>
                </a:stretch>
              </a:blipFill>
            </p:spPr>
            <p:txBody>
              <a:bodyPr/>
              <a:lstStyle/>
              <a:p>
                <a:r>
                  <a:rPr lang="en-CH">
                    <a:noFill/>
                  </a:rPr>
                  <a:t> </a:t>
                </a:r>
              </a:p>
            </p:txBody>
          </p:sp>
        </mc:Fallback>
      </mc:AlternateContent>
      <p:pic>
        <p:nvPicPr>
          <p:cNvPr id="4" name="Graphic 3" descr="Home with solid fill">
            <a:hlinkClick r:id="rId3" action="ppaction://hlinksldjump"/>
            <a:extLst>
              <a:ext uri="{FF2B5EF4-FFF2-40B4-BE49-F238E27FC236}">
                <a16:creationId xmlns:a16="http://schemas.microsoft.com/office/drawing/2014/main" id="{7418F1F1-9C0E-BC16-372B-85ACBE5F38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489" y="46490"/>
            <a:ext cx="717104" cy="717104"/>
          </a:xfrm>
          <a:prstGeom prst="rect">
            <a:avLst/>
          </a:prstGeom>
        </p:spPr>
      </p:pic>
    </p:spTree>
    <p:extLst>
      <p:ext uri="{BB962C8B-B14F-4D97-AF65-F5344CB8AC3E}">
        <p14:creationId xmlns:p14="http://schemas.microsoft.com/office/powerpoint/2010/main" val="2195501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4FBD-63D2-7CC1-E703-3FBF5B0199AE}"/>
              </a:ext>
            </a:extLst>
          </p:cNvPr>
          <p:cNvSpPr>
            <a:spLocks noGrp="1"/>
          </p:cNvSpPr>
          <p:nvPr>
            <p:ph type="title"/>
          </p:nvPr>
        </p:nvSpPr>
        <p:spPr/>
        <p:txBody>
          <a:bodyPr/>
          <a:lstStyle/>
          <a:p>
            <a:r>
              <a:rPr lang="en-CH" dirty="0"/>
              <a:t>Evaluated Configurations	</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FC78D6B7-477C-F3D1-3D2A-EB299507333E}"/>
              </a:ext>
            </a:extLst>
          </p:cNvPr>
          <p:cNvPicPr>
            <a:picLocks noGrp="1" noChangeAspect="1"/>
          </p:cNvPicPr>
          <p:nvPr>
            <p:ph idx="1"/>
          </p:nvPr>
        </p:nvPicPr>
        <p:blipFill>
          <a:blip r:embed="rId2"/>
          <a:stretch>
            <a:fillRect/>
          </a:stretch>
        </p:blipFill>
        <p:spPr>
          <a:xfrm>
            <a:off x="867112" y="971550"/>
            <a:ext cx="7409775" cy="5384800"/>
          </a:xfrm>
        </p:spPr>
      </p:pic>
      <p:pic>
        <p:nvPicPr>
          <p:cNvPr id="6" name="Graphic 5" descr="Home with solid fill">
            <a:hlinkClick r:id="rId3" action="ppaction://hlinksldjump"/>
            <a:extLst>
              <a:ext uri="{FF2B5EF4-FFF2-40B4-BE49-F238E27FC236}">
                <a16:creationId xmlns:a16="http://schemas.microsoft.com/office/drawing/2014/main" id="{CFBBA674-63E2-DF37-4F15-571489827A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489" y="46490"/>
            <a:ext cx="717104" cy="717104"/>
          </a:xfrm>
          <a:prstGeom prst="rect">
            <a:avLst/>
          </a:prstGeom>
        </p:spPr>
      </p:pic>
    </p:spTree>
    <p:extLst>
      <p:ext uri="{BB962C8B-B14F-4D97-AF65-F5344CB8AC3E}">
        <p14:creationId xmlns:p14="http://schemas.microsoft.com/office/powerpoint/2010/main" val="177203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9B75-7408-6D21-4072-2687EAD55C41}"/>
              </a:ext>
            </a:extLst>
          </p:cNvPr>
          <p:cNvSpPr>
            <a:spLocks noGrp="1"/>
          </p:cNvSpPr>
          <p:nvPr>
            <p:ph type="title"/>
          </p:nvPr>
        </p:nvSpPr>
        <p:spPr/>
        <p:txBody>
          <a:bodyPr>
            <a:normAutofit fontScale="90000"/>
          </a:bodyPr>
          <a:lstStyle/>
          <a:p>
            <a:r>
              <a:rPr lang="en-CH" dirty="0"/>
              <a:t>Key Problem: Path Conflicts in Modern SSDs</a:t>
            </a:r>
          </a:p>
        </p:txBody>
      </p:sp>
      <p:sp>
        <p:nvSpPr>
          <p:cNvPr id="4" name="Rounded Rectangle 3">
            <a:extLst>
              <a:ext uri="{FF2B5EF4-FFF2-40B4-BE49-F238E27FC236}">
                <a16:creationId xmlns:a16="http://schemas.microsoft.com/office/drawing/2014/main" id="{06A9DB0F-2439-2EEC-E5C5-D8204D55DF6F}"/>
              </a:ext>
            </a:extLst>
          </p:cNvPr>
          <p:cNvSpPr/>
          <p:nvPr/>
        </p:nvSpPr>
        <p:spPr>
          <a:xfrm>
            <a:off x="336884" y="899051"/>
            <a:ext cx="8506326" cy="921738"/>
          </a:xfrm>
          <a:prstGeom prst="roundRect">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83C6">
                    <a:lumMod val="75000"/>
                  </a:srgbClr>
                </a:solidFill>
                <a:effectLst/>
                <a:uLnTx/>
                <a:uFillTx/>
                <a:latin typeface="Cambria" panose="02040503050406030204" pitchFamily="18" charset="0"/>
                <a:ea typeface="+mn-ea"/>
                <a:cs typeface="+mn-cs"/>
              </a:rPr>
              <a:t>Multiple flash memory chips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connected to the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SSD Controller using a </a:t>
            </a:r>
            <a:r>
              <a:rPr kumimoji="0" lang="en-US" sz="2800" b="0" i="0" u="none" strike="noStrike" kern="1200" cap="none" spc="0" normalizeH="0" baseline="0" noProof="0" dirty="0">
                <a:ln>
                  <a:noFill/>
                </a:ln>
                <a:solidFill>
                  <a:srgbClr val="2683C6">
                    <a:lumMod val="75000"/>
                  </a:srgbClr>
                </a:solidFill>
                <a:effectLst/>
                <a:uLnTx/>
                <a:uFillTx/>
                <a:latin typeface="Cambria" panose="02040503050406030204" pitchFamily="18" charset="0"/>
                <a:ea typeface="+mn-ea"/>
                <a:cs typeface="+mn-cs"/>
              </a:rPr>
              <a:t>shared channel </a:t>
            </a:r>
          </a:p>
        </p:txBody>
      </p:sp>
      <p:sp>
        <p:nvSpPr>
          <p:cNvPr id="5" name="Down Arrow 4">
            <a:extLst>
              <a:ext uri="{FF2B5EF4-FFF2-40B4-BE49-F238E27FC236}">
                <a16:creationId xmlns:a16="http://schemas.microsoft.com/office/drawing/2014/main" id="{75C2CC2C-7E40-5C64-9B86-26AED4DE82B0}"/>
              </a:ext>
            </a:extLst>
          </p:cNvPr>
          <p:cNvSpPr/>
          <p:nvPr/>
        </p:nvSpPr>
        <p:spPr>
          <a:xfrm>
            <a:off x="4209529" y="1904774"/>
            <a:ext cx="420221" cy="510373"/>
          </a:xfrm>
          <a:prstGeom prst="downArrow">
            <a:avLst>
              <a:gd name="adj1" fmla="val 33607"/>
              <a:gd name="adj2" fmla="val 4757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B14B486-C0F4-08DE-C44D-24681D9D2349}"/>
              </a:ext>
            </a:extLst>
          </p:cNvPr>
          <p:cNvSpPr/>
          <p:nvPr/>
        </p:nvSpPr>
        <p:spPr>
          <a:xfrm>
            <a:off x="336883" y="2480959"/>
            <a:ext cx="8506327" cy="971667"/>
          </a:xfrm>
          <a:prstGeom prst="roundRect">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I/O requests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attempt to </a:t>
            </a: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simultaneously access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flash chips</a:t>
            </a: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using a </a:t>
            </a: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single path       </a:t>
            </a:r>
            <a:r>
              <a:rPr kumimoji="0" lang="en-US" sz="3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Path Conflict</a:t>
            </a: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p:txBody>
      </p:sp>
      <p:sp>
        <p:nvSpPr>
          <p:cNvPr id="7" name="Rounded Rectangle 6">
            <a:extLst>
              <a:ext uri="{FF2B5EF4-FFF2-40B4-BE49-F238E27FC236}">
                <a16:creationId xmlns:a16="http://schemas.microsoft.com/office/drawing/2014/main" id="{FD62DBF5-8B9E-1C77-4107-435333EA0F85}"/>
              </a:ext>
            </a:extLst>
          </p:cNvPr>
          <p:cNvSpPr/>
          <p:nvPr/>
        </p:nvSpPr>
        <p:spPr>
          <a:xfrm>
            <a:off x="336883" y="4098743"/>
            <a:ext cx="8506327" cy="901736"/>
          </a:xfrm>
          <a:prstGeom prst="roundRect">
            <a:avLst/>
          </a:prstGeom>
          <a:solidFill>
            <a:schemeClr val="accent1">
              <a:lumMod val="20000"/>
              <a:lumOff val="80000"/>
            </a:schemeClr>
          </a:solidFill>
          <a:ln w="317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Path Conflicts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cause</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I/O requests to be </a:t>
            </a:r>
            <a:b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transferred serially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the shared channel</a:t>
            </a:r>
          </a:p>
        </p:txBody>
      </p:sp>
      <p:sp>
        <p:nvSpPr>
          <p:cNvPr id="10" name="Down Arrow 9">
            <a:extLst>
              <a:ext uri="{FF2B5EF4-FFF2-40B4-BE49-F238E27FC236}">
                <a16:creationId xmlns:a16="http://schemas.microsoft.com/office/drawing/2014/main" id="{ED9423EF-4704-D85A-A98A-957F9F6E853F}"/>
              </a:ext>
            </a:extLst>
          </p:cNvPr>
          <p:cNvSpPr/>
          <p:nvPr/>
        </p:nvSpPr>
        <p:spPr>
          <a:xfrm>
            <a:off x="4214484" y="3543638"/>
            <a:ext cx="420221" cy="510373"/>
          </a:xfrm>
          <a:prstGeom prst="downArrow">
            <a:avLst>
              <a:gd name="adj1" fmla="val 33607"/>
              <a:gd name="adj2" fmla="val 4757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8412772F-657B-8C0B-28D1-1327F7DEB230}"/>
              </a:ext>
            </a:extLst>
          </p:cNvPr>
          <p:cNvSpPr/>
          <p:nvPr/>
        </p:nvSpPr>
        <p:spPr>
          <a:xfrm>
            <a:off x="336884" y="5692876"/>
            <a:ext cx="8506326" cy="746151"/>
          </a:xfrm>
          <a:prstGeom prst="roundRect">
            <a:avLst/>
          </a:prstGeom>
          <a:solidFill>
            <a:srgbClr val="941100"/>
          </a:solidFill>
          <a:ln w="317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Limits SSD parallelism and reduces performance</a:t>
            </a:r>
          </a:p>
        </p:txBody>
      </p:sp>
      <p:sp>
        <p:nvSpPr>
          <p:cNvPr id="12" name="Down Arrow 11">
            <a:extLst>
              <a:ext uri="{FF2B5EF4-FFF2-40B4-BE49-F238E27FC236}">
                <a16:creationId xmlns:a16="http://schemas.microsoft.com/office/drawing/2014/main" id="{5EDACC5D-3BCC-DCEC-D7FD-04E1B7FAA599}"/>
              </a:ext>
            </a:extLst>
          </p:cNvPr>
          <p:cNvSpPr/>
          <p:nvPr/>
        </p:nvSpPr>
        <p:spPr>
          <a:xfrm>
            <a:off x="4209529" y="5091491"/>
            <a:ext cx="420221" cy="510373"/>
          </a:xfrm>
          <a:prstGeom prst="downArrow">
            <a:avLst>
              <a:gd name="adj1" fmla="val 33607"/>
              <a:gd name="adj2" fmla="val 4757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4">
            <a:extLst>
              <a:ext uri="{FF2B5EF4-FFF2-40B4-BE49-F238E27FC236}">
                <a16:creationId xmlns:a16="http://schemas.microsoft.com/office/drawing/2014/main" id="{8DA6B85C-B7E6-9FEB-06F4-F342F9EC9499}"/>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mbria" panose="02040503050406030204" pitchFamily="18" charset="0"/>
              </a:rPr>
              <a:t>4</a:t>
            </a:r>
            <a:endParaRPr kumimoji="0" lang="en-CH"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ight Arrow 7">
            <a:extLst>
              <a:ext uri="{FF2B5EF4-FFF2-40B4-BE49-F238E27FC236}">
                <a16:creationId xmlns:a16="http://schemas.microsoft.com/office/drawing/2014/main" id="{D8CBE0B2-3149-8433-4B10-7A9CCFB072B8}"/>
              </a:ext>
            </a:extLst>
          </p:cNvPr>
          <p:cNvSpPr/>
          <p:nvPr/>
        </p:nvSpPr>
        <p:spPr>
          <a:xfrm>
            <a:off x="5652654" y="3107882"/>
            <a:ext cx="270164" cy="185606"/>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69C08B6-A8E5-9BEE-945A-D6EAD4B28692}"/>
              </a:ext>
            </a:extLst>
          </p:cNvPr>
          <p:cNvSpPr/>
          <p:nvPr/>
        </p:nvSpPr>
        <p:spPr>
          <a:xfrm>
            <a:off x="5995555" y="2933700"/>
            <a:ext cx="2221345" cy="48476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par>
                          <p:cTn id="20" fill="hold">
                            <p:stCondLst>
                              <p:cond delay="250"/>
                            </p:stCondLst>
                            <p:childTnLst>
                              <p:par>
                                <p:cTn id="21" presetID="1" presetClass="exit"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1" grpId="0" animBg="1"/>
      <p:bldP spid="12" grpId="0" animBg="1"/>
      <p:bldP spid="8" grpId="0" animBg="1"/>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8112-3CDB-3F3E-6CB1-C1F126336A37}"/>
              </a:ext>
            </a:extLst>
          </p:cNvPr>
          <p:cNvSpPr>
            <a:spLocks noGrp="1"/>
          </p:cNvSpPr>
          <p:nvPr>
            <p:ph type="title"/>
          </p:nvPr>
        </p:nvSpPr>
        <p:spPr/>
        <p:txBody>
          <a:bodyPr/>
          <a:lstStyle/>
          <a:p>
            <a:r>
              <a:rPr lang="en-CH" dirty="0"/>
              <a:t>Workload Characteristics</a:t>
            </a:r>
          </a:p>
        </p:txBody>
      </p:sp>
      <p:pic>
        <p:nvPicPr>
          <p:cNvPr id="5" name="Content Placeholder 4" descr="A picture containing text, number, receipt, font&#10;&#10;Description automatically generated">
            <a:extLst>
              <a:ext uri="{FF2B5EF4-FFF2-40B4-BE49-F238E27FC236}">
                <a16:creationId xmlns:a16="http://schemas.microsoft.com/office/drawing/2014/main" id="{4B003ABF-04A3-6E9B-231B-5BB20788F976}"/>
              </a:ext>
            </a:extLst>
          </p:cNvPr>
          <p:cNvPicPr>
            <a:picLocks noGrp="1" noChangeAspect="1"/>
          </p:cNvPicPr>
          <p:nvPr>
            <p:ph idx="1"/>
          </p:nvPr>
        </p:nvPicPr>
        <p:blipFill>
          <a:blip r:embed="rId2"/>
          <a:stretch>
            <a:fillRect/>
          </a:stretch>
        </p:blipFill>
        <p:spPr>
          <a:xfrm>
            <a:off x="149226" y="1001166"/>
            <a:ext cx="8837631" cy="5320800"/>
          </a:xfrm>
        </p:spPr>
      </p:pic>
      <p:pic>
        <p:nvPicPr>
          <p:cNvPr id="6" name="Graphic 5" descr="Home with solid fill">
            <a:hlinkClick r:id="rId3" action="ppaction://hlinksldjump"/>
            <a:extLst>
              <a:ext uri="{FF2B5EF4-FFF2-40B4-BE49-F238E27FC236}">
                <a16:creationId xmlns:a16="http://schemas.microsoft.com/office/drawing/2014/main" id="{A3FD55B1-DDED-4B93-C76E-37834E77D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489" y="46490"/>
            <a:ext cx="717104" cy="717104"/>
          </a:xfrm>
          <a:prstGeom prst="rect">
            <a:avLst/>
          </a:prstGeom>
        </p:spPr>
      </p:pic>
    </p:spTree>
    <p:extLst>
      <p:ext uri="{BB962C8B-B14F-4D97-AF65-F5344CB8AC3E}">
        <p14:creationId xmlns:p14="http://schemas.microsoft.com/office/powerpoint/2010/main" val="2293811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0677-17DC-8B39-7C68-6F6E066F9A1B}"/>
              </a:ext>
            </a:extLst>
          </p:cNvPr>
          <p:cNvSpPr>
            <a:spLocks noGrp="1"/>
          </p:cNvSpPr>
          <p:nvPr>
            <p:ph type="title"/>
          </p:nvPr>
        </p:nvSpPr>
        <p:spPr/>
        <p:txBody>
          <a:bodyPr/>
          <a:lstStyle/>
          <a:p>
            <a:r>
              <a:rPr lang="en-CH" dirty="0"/>
              <a:t>Mixed Workloads</a:t>
            </a:r>
          </a:p>
        </p:txBody>
      </p:sp>
      <p:pic>
        <p:nvPicPr>
          <p:cNvPr id="5" name="Content Placeholder 4" descr="A picture containing text, screenshot, font, receipt&#10;&#10;Description automatically generated">
            <a:extLst>
              <a:ext uri="{FF2B5EF4-FFF2-40B4-BE49-F238E27FC236}">
                <a16:creationId xmlns:a16="http://schemas.microsoft.com/office/drawing/2014/main" id="{A41C9DB9-AD2B-808A-C12F-86EE94A6FA46}"/>
              </a:ext>
            </a:extLst>
          </p:cNvPr>
          <p:cNvPicPr>
            <a:picLocks noGrp="1" noChangeAspect="1"/>
          </p:cNvPicPr>
          <p:nvPr>
            <p:ph idx="1"/>
          </p:nvPr>
        </p:nvPicPr>
        <p:blipFill>
          <a:blip r:embed="rId2"/>
          <a:stretch>
            <a:fillRect/>
          </a:stretch>
        </p:blipFill>
        <p:spPr>
          <a:xfrm>
            <a:off x="149225" y="2039716"/>
            <a:ext cx="8845550" cy="3248467"/>
          </a:xfrm>
        </p:spPr>
      </p:pic>
      <p:pic>
        <p:nvPicPr>
          <p:cNvPr id="6" name="Graphic 5" descr="Home with solid fill">
            <a:hlinkClick r:id="rId3" action="ppaction://hlinksldjump"/>
            <a:extLst>
              <a:ext uri="{FF2B5EF4-FFF2-40B4-BE49-F238E27FC236}">
                <a16:creationId xmlns:a16="http://schemas.microsoft.com/office/drawing/2014/main" id="{92995E9A-DCD1-0694-AF50-8A819A46E5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489" y="46490"/>
            <a:ext cx="717104" cy="717104"/>
          </a:xfrm>
          <a:prstGeom prst="rect">
            <a:avLst/>
          </a:prstGeom>
        </p:spPr>
      </p:pic>
    </p:spTree>
    <p:extLst>
      <p:ext uri="{BB962C8B-B14F-4D97-AF65-F5344CB8AC3E}">
        <p14:creationId xmlns:p14="http://schemas.microsoft.com/office/powerpoint/2010/main" val="87972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2915-FC72-4817-6B3D-9319B2AC1AD3}"/>
              </a:ext>
            </a:extLst>
          </p:cNvPr>
          <p:cNvSpPr>
            <a:spLocks noGrp="1"/>
          </p:cNvSpPr>
          <p:nvPr>
            <p:ph type="title"/>
          </p:nvPr>
        </p:nvSpPr>
        <p:spPr/>
        <p:txBody>
          <a:bodyPr/>
          <a:lstStyle/>
          <a:p>
            <a:r>
              <a:rPr lang="en-US" dirty="0"/>
              <a:t>SSD Throughput  Analysis</a:t>
            </a:r>
          </a:p>
        </p:txBody>
      </p:sp>
      <p:sp>
        <p:nvSpPr>
          <p:cNvPr id="3" name="Content Placeholder 2">
            <a:extLst>
              <a:ext uri="{FF2B5EF4-FFF2-40B4-BE49-F238E27FC236}">
                <a16:creationId xmlns:a16="http://schemas.microsoft.com/office/drawing/2014/main" id="{E4B98057-AD17-6FD1-402F-A51C69A67890}"/>
              </a:ext>
            </a:extLst>
          </p:cNvPr>
          <p:cNvSpPr>
            <a:spLocks noGrp="1"/>
          </p:cNvSpPr>
          <p:nvPr>
            <p:ph idx="1"/>
          </p:nvPr>
        </p:nvSpPr>
        <p:spPr>
          <a:xfrm>
            <a:off x="149703" y="972064"/>
            <a:ext cx="8844594" cy="5568643"/>
          </a:xfrm>
        </p:spPr>
        <p:txBody>
          <a:bodyPr/>
          <a:lstStyle/>
          <a:p>
            <a:r>
              <a:rPr lang="en-US" sz="2400" b="0" dirty="0"/>
              <a:t>Performance-Optimized SSD</a:t>
            </a:r>
          </a:p>
          <a:p>
            <a:endParaRPr lang="en-US" sz="2400" b="0" dirty="0"/>
          </a:p>
          <a:p>
            <a:endParaRPr lang="en-US" sz="2400" b="0" dirty="0"/>
          </a:p>
          <a:p>
            <a:endParaRPr lang="en-US" sz="2400" b="0" dirty="0"/>
          </a:p>
          <a:p>
            <a:endParaRPr lang="en-US" sz="2400" b="0" dirty="0"/>
          </a:p>
          <a:p>
            <a:endParaRPr lang="en-US" sz="2400" b="0" dirty="0"/>
          </a:p>
          <a:p>
            <a:r>
              <a:rPr lang="en-US" sz="2400" b="0" dirty="0"/>
              <a:t>Cost-Optimized SSD</a:t>
            </a:r>
          </a:p>
          <a:p>
            <a:pPr marL="0" indent="0">
              <a:buNone/>
            </a:pPr>
            <a:endParaRPr lang="en-US" sz="2400" b="0" dirty="0"/>
          </a:p>
          <a:p>
            <a:pPr marL="0" indent="0">
              <a:buNone/>
            </a:pPr>
            <a:endParaRPr lang="en-US" dirty="0"/>
          </a:p>
        </p:txBody>
      </p:sp>
      <p:graphicFrame>
        <p:nvGraphicFramePr>
          <p:cNvPr id="4" name="Chart 3">
            <a:extLst>
              <a:ext uri="{FF2B5EF4-FFF2-40B4-BE49-F238E27FC236}">
                <a16:creationId xmlns:a16="http://schemas.microsoft.com/office/drawing/2014/main" id="{4D6B6EA3-9F9B-BB4D-96B4-37F71ACEB6DD}"/>
              </a:ext>
            </a:extLst>
          </p:cNvPr>
          <p:cNvGraphicFramePr>
            <a:graphicFrameLocks/>
          </p:cNvGraphicFramePr>
          <p:nvPr>
            <p:extLst>
              <p:ext uri="{D42A27DB-BD31-4B8C-83A1-F6EECF244321}">
                <p14:modId xmlns:p14="http://schemas.microsoft.com/office/powerpoint/2010/main" val="1359324112"/>
              </p:ext>
            </p:extLst>
          </p:nvPr>
        </p:nvGraphicFramePr>
        <p:xfrm>
          <a:off x="852754" y="1447352"/>
          <a:ext cx="7679205" cy="227189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7DD0722-B62F-9643-3979-2F5725A0A513}"/>
              </a:ext>
            </a:extLst>
          </p:cNvPr>
          <p:cNvSpPr txBox="1"/>
          <p:nvPr/>
        </p:nvSpPr>
        <p:spPr>
          <a:xfrm rot="16200000">
            <a:off x="-481996" y="2079052"/>
            <a:ext cx="1909729" cy="646331"/>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SSD Throughput</a:t>
            </a:r>
            <a:br>
              <a:rPr lang="en-US" sz="1400" b="1" dirty="0">
                <a:latin typeface="Cambria" panose="02040503050406030204" pitchFamily="18" charset="0"/>
              </a:rPr>
            </a:br>
            <a:r>
              <a:rPr lang="en-US" sz="1400" b="1" dirty="0">
                <a:latin typeface="Cambria" panose="02040503050406030204" pitchFamily="18" charset="0"/>
              </a:rPr>
              <a:t> (Norm. to </a:t>
            </a:r>
            <a:br>
              <a:rPr lang="en-US" sz="1400" b="1" dirty="0">
                <a:latin typeface="Cambria" panose="02040503050406030204" pitchFamily="18" charset="0"/>
              </a:rPr>
            </a:br>
            <a:r>
              <a:rPr lang="en-US" sz="1400" b="1" dirty="0">
                <a:latin typeface="Cambria" panose="02040503050406030204" pitchFamily="18" charset="0"/>
              </a:rPr>
              <a:t>Path-conflict-free SSD)</a:t>
            </a:r>
            <a:endParaRPr lang="en-CH" sz="1400" b="1" dirty="0">
              <a:latin typeface="Cambria" panose="02040503050406030204" pitchFamily="18" charset="0"/>
            </a:endParaRPr>
          </a:p>
        </p:txBody>
      </p:sp>
      <p:sp>
        <p:nvSpPr>
          <p:cNvPr id="7" name="Rectangle 6">
            <a:extLst>
              <a:ext uri="{FF2B5EF4-FFF2-40B4-BE49-F238E27FC236}">
                <a16:creationId xmlns:a16="http://schemas.microsoft.com/office/drawing/2014/main" id="{7BA6965D-6AB6-0F82-674F-4730CACD9937}"/>
              </a:ext>
            </a:extLst>
          </p:cNvPr>
          <p:cNvSpPr/>
          <p:nvPr/>
        </p:nvSpPr>
        <p:spPr>
          <a:xfrm>
            <a:off x="7210269" y="1763843"/>
            <a:ext cx="1189220" cy="1449049"/>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95C9E420-804F-1B48-B5C1-C27F3C2FAD1D}"/>
              </a:ext>
            </a:extLst>
          </p:cNvPr>
          <p:cNvGraphicFramePr>
            <a:graphicFrameLocks/>
          </p:cNvGraphicFramePr>
          <p:nvPr>
            <p:extLst>
              <p:ext uri="{D42A27DB-BD31-4B8C-83A1-F6EECF244321}">
                <p14:modId xmlns:p14="http://schemas.microsoft.com/office/powerpoint/2010/main" val="178349237"/>
              </p:ext>
            </p:extLst>
          </p:nvPr>
        </p:nvGraphicFramePr>
        <p:xfrm>
          <a:off x="852754" y="4113665"/>
          <a:ext cx="7679205" cy="247248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B424BB6-B8FF-A080-984A-174BAD1D3FF6}"/>
              </a:ext>
            </a:extLst>
          </p:cNvPr>
          <p:cNvSpPr txBox="1"/>
          <p:nvPr/>
        </p:nvSpPr>
        <p:spPr>
          <a:xfrm rot="16200000">
            <a:off x="-481997" y="5026739"/>
            <a:ext cx="1909729" cy="646331"/>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SSD Throughput</a:t>
            </a:r>
            <a:br>
              <a:rPr lang="en-US" sz="1400" b="1" dirty="0">
                <a:latin typeface="Cambria" panose="02040503050406030204" pitchFamily="18" charset="0"/>
              </a:rPr>
            </a:br>
            <a:r>
              <a:rPr lang="en-US" sz="1400" b="1" dirty="0">
                <a:latin typeface="Cambria" panose="02040503050406030204" pitchFamily="18" charset="0"/>
              </a:rPr>
              <a:t> (Norm. to </a:t>
            </a:r>
            <a:br>
              <a:rPr lang="en-US" sz="1400" b="1" dirty="0">
                <a:latin typeface="Cambria" panose="02040503050406030204" pitchFamily="18" charset="0"/>
              </a:rPr>
            </a:br>
            <a:r>
              <a:rPr lang="en-US" sz="1400" b="1" dirty="0">
                <a:latin typeface="Cambria" panose="02040503050406030204" pitchFamily="18" charset="0"/>
              </a:rPr>
              <a:t>Path-conflict-free SSD)</a:t>
            </a:r>
            <a:endParaRPr lang="en-CH" sz="1400" b="1" dirty="0">
              <a:latin typeface="Cambria" panose="02040503050406030204" pitchFamily="18" charset="0"/>
            </a:endParaRPr>
          </a:p>
        </p:txBody>
      </p:sp>
      <p:sp>
        <p:nvSpPr>
          <p:cNvPr id="10" name="Rectangle 9">
            <a:extLst>
              <a:ext uri="{FF2B5EF4-FFF2-40B4-BE49-F238E27FC236}">
                <a16:creationId xmlns:a16="http://schemas.microsoft.com/office/drawing/2014/main" id="{54827E84-0B9B-8D62-FCFE-5FD96B8A4668}"/>
              </a:ext>
            </a:extLst>
          </p:cNvPr>
          <p:cNvSpPr/>
          <p:nvPr/>
        </p:nvSpPr>
        <p:spPr>
          <a:xfrm>
            <a:off x="7309519" y="4483067"/>
            <a:ext cx="1222440" cy="1594745"/>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ome with solid fill">
            <a:hlinkClick r:id="rId4" action="ppaction://hlinksldjump"/>
            <a:extLst>
              <a:ext uri="{FF2B5EF4-FFF2-40B4-BE49-F238E27FC236}">
                <a16:creationId xmlns:a16="http://schemas.microsoft.com/office/drawing/2014/main" id="{FB9B173A-C1BB-1019-584E-26D46812F1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9489" y="46490"/>
            <a:ext cx="717104" cy="717104"/>
          </a:xfrm>
          <a:prstGeom prst="rect">
            <a:avLst/>
          </a:prstGeom>
        </p:spPr>
      </p:pic>
      <p:cxnSp>
        <p:nvCxnSpPr>
          <p:cNvPr id="13" name="Straight Arrow Connector 12">
            <a:extLst>
              <a:ext uri="{FF2B5EF4-FFF2-40B4-BE49-F238E27FC236}">
                <a16:creationId xmlns:a16="http://schemas.microsoft.com/office/drawing/2014/main" id="{1D62A247-238F-CD6A-B82B-8B59941519AA}"/>
              </a:ext>
            </a:extLst>
          </p:cNvPr>
          <p:cNvCxnSpPr>
            <a:cxnSpLocks/>
          </p:cNvCxnSpPr>
          <p:nvPr/>
        </p:nvCxnSpPr>
        <p:spPr>
          <a:xfrm flipV="1">
            <a:off x="7389091" y="2221345"/>
            <a:ext cx="0" cy="563419"/>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982306-0116-D547-AD92-878493AA9C1A}"/>
              </a:ext>
            </a:extLst>
          </p:cNvPr>
          <p:cNvSpPr txBox="1"/>
          <p:nvPr/>
        </p:nvSpPr>
        <p:spPr>
          <a:xfrm rot="19147488">
            <a:off x="7090478" y="1788248"/>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176%</a:t>
            </a:r>
          </a:p>
        </p:txBody>
      </p:sp>
      <p:cxnSp>
        <p:nvCxnSpPr>
          <p:cNvPr id="16" name="Straight Connector 15">
            <a:extLst>
              <a:ext uri="{FF2B5EF4-FFF2-40B4-BE49-F238E27FC236}">
                <a16:creationId xmlns:a16="http://schemas.microsoft.com/office/drawing/2014/main" id="{14BCE758-CFBC-B062-77CB-CC5BCB6522B8}"/>
              </a:ext>
            </a:extLst>
          </p:cNvPr>
          <p:cNvCxnSpPr>
            <a:cxnSpLocks/>
          </p:cNvCxnSpPr>
          <p:nvPr/>
        </p:nvCxnSpPr>
        <p:spPr>
          <a:xfrm>
            <a:off x="7309519" y="2221345"/>
            <a:ext cx="892372"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B4C6DC2-57F8-FB1D-8C73-9AEE4EE16075}"/>
              </a:ext>
            </a:extLst>
          </p:cNvPr>
          <p:cNvCxnSpPr>
            <a:cxnSpLocks/>
          </p:cNvCxnSpPr>
          <p:nvPr/>
        </p:nvCxnSpPr>
        <p:spPr>
          <a:xfrm flipV="1">
            <a:off x="7596910" y="2221345"/>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EA4EC85-31B8-AB62-1E61-95035B10F4A7}"/>
              </a:ext>
            </a:extLst>
          </p:cNvPr>
          <p:cNvSpPr txBox="1"/>
          <p:nvPr/>
        </p:nvSpPr>
        <p:spPr>
          <a:xfrm rot="19147488">
            <a:off x="7351421" y="1801505"/>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120%</a:t>
            </a:r>
          </a:p>
        </p:txBody>
      </p:sp>
      <p:cxnSp>
        <p:nvCxnSpPr>
          <p:cNvPr id="22" name="Straight Arrow Connector 21">
            <a:extLst>
              <a:ext uri="{FF2B5EF4-FFF2-40B4-BE49-F238E27FC236}">
                <a16:creationId xmlns:a16="http://schemas.microsoft.com/office/drawing/2014/main" id="{23D6D4B5-0B73-A5B0-6EAE-729791C495DE}"/>
              </a:ext>
            </a:extLst>
          </p:cNvPr>
          <p:cNvCxnSpPr>
            <a:cxnSpLocks/>
          </p:cNvCxnSpPr>
          <p:nvPr/>
        </p:nvCxnSpPr>
        <p:spPr>
          <a:xfrm flipV="1">
            <a:off x="7804879" y="2221345"/>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7C7480-B0A5-31D7-8927-FF70DCEFF661}"/>
              </a:ext>
            </a:extLst>
          </p:cNvPr>
          <p:cNvSpPr txBox="1"/>
          <p:nvPr/>
        </p:nvSpPr>
        <p:spPr>
          <a:xfrm rot="19147488">
            <a:off x="7594711" y="1801505"/>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113%</a:t>
            </a:r>
          </a:p>
        </p:txBody>
      </p:sp>
      <p:cxnSp>
        <p:nvCxnSpPr>
          <p:cNvPr id="24" name="Straight Arrow Connector 23">
            <a:extLst>
              <a:ext uri="{FF2B5EF4-FFF2-40B4-BE49-F238E27FC236}">
                <a16:creationId xmlns:a16="http://schemas.microsoft.com/office/drawing/2014/main" id="{25FFE9BF-DA63-6E5E-1A5F-BDAE557A03A4}"/>
              </a:ext>
            </a:extLst>
          </p:cNvPr>
          <p:cNvCxnSpPr>
            <a:cxnSpLocks/>
          </p:cNvCxnSpPr>
          <p:nvPr/>
        </p:nvCxnSpPr>
        <p:spPr>
          <a:xfrm flipV="1">
            <a:off x="7991466" y="2221344"/>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BF8EEE9-7768-1073-390A-9FDDB5A5B69D}"/>
              </a:ext>
            </a:extLst>
          </p:cNvPr>
          <p:cNvSpPr txBox="1"/>
          <p:nvPr/>
        </p:nvSpPr>
        <p:spPr>
          <a:xfrm rot="19147488">
            <a:off x="7819894" y="1801504"/>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102%</a:t>
            </a:r>
          </a:p>
        </p:txBody>
      </p:sp>
      <p:cxnSp>
        <p:nvCxnSpPr>
          <p:cNvPr id="26" name="Straight Arrow Connector 25">
            <a:extLst>
              <a:ext uri="{FF2B5EF4-FFF2-40B4-BE49-F238E27FC236}">
                <a16:creationId xmlns:a16="http://schemas.microsoft.com/office/drawing/2014/main" id="{48CFDBEA-33DD-C4A5-D65C-E55AE18F7330}"/>
              </a:ext>
            </a:extLst>
          </p:cNvPr>
          <p:cNvCxnSpPr>
            <a:cxnSpLocks/>
          </p:cNvCxnSpPr>
          <p:nvPr/>
        </p:nvCxnSpPr>
        <p:spPr>
          <a:xfrm flipV="1">
            <a:off x="7509902" y="4673606"/>
            <a:ext cx="0" cy="517230"/>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13750A0-C1E3-C318-6F02-20858DB5CE1A}"/>
              </a:ext>
            </a:extLst>
          </p:cNvPr>
          <p:cNvSpPr txBox="1"/>
          <p:nvPr/>
        </p:nvSpPr>
        <p:spPr>
          <a:xfrm rot="19147488">
            <a:off x="7242878" y="4240510"/>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76%</a:t>
            </a:r>
          </a:p>
        </p:txBody>
      </p:sp>
      <p:cxnSp>
        <p:nvCxnSpPr>
          <p:cNvPr id="28" name="Straight Connector 27">
            <a:extLst>
              <a:ext uri="{FF2B5EF4-FFF2-40B4-BE49-F238E27FC236}">
                <a16:creationId xmlns:a16="http://schemas.microsoft.com/office/drawing/2014/main" id="{0A67E030-5A91-8B85-C721-CC31D627EA2E}"/>
              </a:ext>
            </a:extLst>
          </p:cNvPr>
          <p:cNvCxnSpPr>
            <a:cxnSpLocks/>
          </p:cNvCxnSpPr>
          <p:nvPr/>
        </p:nvCxnSpPr>
        <p:spPr>
          <a:xfrm>
            <a:off x="7461919" y="4673607"/>
            <a:ext cx="892372"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76D4F27-E2E3-D61A-275B-C4F60275FD32}"/>
              </a:ext>
            </a:extLst>
          </p:cNvPr>
          <p:cNvCxnSpPr>
            <a:cxnSpLocks/>
          </p:cNvCxnSpPr>
          <p:nvPr/>
        </p:nvCxnSpPr>
        <p:spPr>
          <a:xfrm flipV="1">
            <a:off x="7698510" y="4673606"/>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2B3CC8-227F-B22D-C65B-BB1C5FD33694}"/>
              </a:ext>
            </a:extLst>
          </p:cNvPr>
          <p:cNvSpPr txBox="1"/>
          <p:nvPr/>
        </p:nvSpPr>
        <p:spPr>
          <a:xfrm rot="19147488">
            <a:off x="7503821" y="4253767"/>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58%</a:t>
            </a:r>
          </a:p>
        </p:txBody>
      </p:sp>
      <p:cxnSp>
        <p:nvCxnSpPr>
          <p:cNvPr id="31" name="Straight Arrow Connector 30">
            <a:extLst>
              <a:ext uri="{FF2B5EF4-FFF2-40B4-BE49-F238E27FC236}">
                <a16:creationId xmlns:a16="http://schemas.microsoft.com/office/drawing/2014/main" id="{599223CD-BA6C-1BA6-1F41-06211D31AC82}"/>
              </a:ext>
            </a:extLst>
          </p:cNvPr>
          <p:cNvCxnSpPr>
            <a:cxnSpLocks/>
          </p:cNvCxnSpPr>
          <p:nvPr/>
        </p:nvCxnSpPr>
        <p:spPr>
          <a:xfrm flipV="1">
            <a:off x="7911654" y="4673606"/>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E908AD-D9B8-1CA3-9D06-A6A704E23E69}"/>
              </a:ext>
            </a:extLst>
          </p:cNvPr>
          <p:cNvSpPr txBox="1"/>
          <p:nvPr/>
        </p:nvSpPr>
        <p:spPr>
          <a:xfrm rot="19147488">
            <a:off x="7747111" y="4253767"/>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61%</a:t>
            </a:r>
          </a:p>
        </p:txBody>
      </p:sp>
      <p:cxnSp>
        <p:nvCxnSpPr>
          <p:cNvPr id="33" name="Straight Arrow Connector 32">
            <a:extLst>
              <a:ext uri="{FF2B5EF4-FFF2-40B4-BE49-F238E27FC236}">
                <a16:creationId xmlns:a16="http://schemas.microsoft.com/office/drawing/2014/main" id="{BF9E00F4-A6F5-26E9-6DF8-D5DA50B027DB}"/>
              </a:ext>
            </a:extLst>
          </p:cNvPr>
          <p:cNvCxnSpPr>
            <a:cxnSpLocks/>
          </p:cNvCxnSpPr>
          <p:nvPr/>
        </p:nvCxnSpPr>
        <p:spPr>
          <a:xfrm flipV="1">
            <a:off x="8131322" y="4645900"/>
            <a:ext cx="0" cy="447955"/>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E9DB12-6C8D-BAAC-B3F4-F377EF36E786}"/>
              </a:ext>
            </a:extLst>
          </p:cNvPr>
          <p:cNvSpPr txBox="1"/>
          <p:nvPr/>
        </p:nvSpPr>
        <p:spPr>
          <a:xfrm rot="19147488">
            <a:off x="7972294" y="4253766"/>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51%</a:t>
            </a:r>
          </a:p>
        </p:txBody>
      </p:sp>
    </p:spTree>
    <p:extLst>
      <p:ext uri="{BB962C8B-B14F-4D97-AF65-F5344CB8AC3E}">
        <p14:creationId xmlns:p14="http://schemas.microsoft.com/office/powerpoint/2010/main" val="32082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11" dur="500"/>
                                        <p:tgtEl>
                                          <p:spTgt spid="4">
                                            <p:graphicEl>
                                              <a:chart seriesIdx="-3" categoryIdx="-3" bldStep="gridLegend"/>
                                            </p:graphicEl>
                                          </p:spTgt>
                                        </p:tgtEl>
                                      </p:cBhvr>
                                    </p:animEffect>
                                  </p:childTnLst>
                                </p:cTn>
                              </p:par>
                              <p:par>
                                <p:cTn id="12" presetID="22" presetClass="entr" presetSubtype="8" fill="hold" grpId="1"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9" dur="500"/>
                                        <p:tgtEl>
                                          <p:spTgt spid="4">
                                            <p:graphicEl>
                                              <a:chart seriesIdx="0" categoryIdx="-4" bldStep="series"/>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down)">
                                      <p:cBhvr>
                                        <p:cTn id="25" dur="500"/>
                                        <p:tgtEl>
                                          <p:spTgt spid="4">
                                            <p:graphicEl>
                                              <a:chart seriesIdx="2" categoryIdx="-4" bldStep="series"/>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down)">
                                      <p:cBhvr>
                                        <p:cTn id="28" dur="500"/>
                                        <p:tgtEl>
                                          <p:spTgt spid="4">
                                            <p:graphicEl>
                                              <a:chart seriesIdx="3" categoryIdx="-4" bldStep="series"/>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down)">
                                      <p:cBhvr>
                                        <p:cTn id="31" dur="500"/>
                                        <p:tgtEl>
                                          <p:spTgt spid="4">
                                            <p:graphicEl>
                                              <a:chart seriesIdx="4" categoryIdx="-4" bldStep="series"/>
                                            </p:graphicEl>
                                          </p:spTgt>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par>
                          <p:cTn id="56" fill="hold">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par>
                          <p:cTn id="60" fill="hold">
                            <p:stCondLst>
                              <p:cond delay="1500"/>
                            </p:stCondLst>
                            <p:childTnLst>
                              <p:par>
                                <p:cTn id="61" presetID="22" presetClass="entr" presetSubtype="4"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par>
                          <p:cTn id="64" fill="hold">
                            <p:stCondLst>
                              <p:cond delay="2000"/>
                            </p:stCondLst>
                            <p:childTnLst>
                              <p:par>
                                <p:cTn id="65" presetID="22" presetClass="entr" presetSubtype="4"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left)">
                                      <p:cBhvr>
                                        <p:cTn id="76" dur="500"/>
                                        <p:tgtEl>
                                          <p:spTgt spid="8">
                                            <p:graphicEl>
                                              <a:chart seriesIdx="-3" categoryIdx="-3" bldStep="gridLegend"/>
                                            </p:graphicEl>
                                          </p:spTgt>
                                        </p:tgtEl>
                                      </p:cBhvr>
                                    </p:animEffect>
                                  </p:childTnLst>
                                </p:cTn>
                              </p:par>
                              <p:par>
                                <p:cTn id="77" presetID="22" presetClass="entr" presetSubtype="8" fill="hold" grpId="1"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82" dur="500"/>
                                        <p:tgtEl>
                                          <p:spTgt spid="8">
                                            <p:graphicEl>
                                              <a:chart seriesIdx="0" categoryIdx="-4" bldStep="series"/>
                                            </p:graphicEl>
                                          </p:spTgt>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85" dur="500"/>
                                        <p:tgtEl>
                                          <p:spTgt spid="8">
                                            <p:graphicEl>
                                              <a:chart seriesIdx="1" categoryIdx="-4" bldStep="series"/>
                                            </p:graphicEl>
                                          </p:spTgt>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88" dur="500"/>
                                        <p:tgtEl>
                                          <p:spTgt spid="8">
                                            <p:graphicEl>
                                              <a:chart seriesIdx="2" categoryIdx="-4" bldStep="series"/>
                                            </p:graphicEl>
                                          </p:spTgt>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91" dur="500"/>
                                        <p:tgtEl>
                                          <p:spTgt spid="8">
                                            <p:graphicEl>
                                              <a:chart seriesIdx="3" categoryIdx="-4" bldStep="series"/>
                                            </p:graphicEl>
                                          </p:spTgt>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8">
                                            <p:graphicEl>
                                              <a:chart seriesIdx="4" categoryIdx="-4" bldStep="series"/>
                                            </p:graphicEl>
                                          </p:spTgt>
                                        </p:tgtEl>
                                        <p:attrNameLst>
                                          <p:attrName>style.visibility</p:attrName>
                                        </p:attrNameLst>
                                      </p:cBhvr>
                                      <p:to>
                                        <p:strVal val="visible"/>
                                      </p:to>
                                    </p:set>
                                    <p:animEffect transition="in" filter="wipe(down)">
                                      <p:cBhvr>
                                        <p:cTn id="94" dur="500"/>
                                        <p:tgtEl>
                                          <p:spTgt spid="8">
                                            <p:graphicEl>
                                              <a:chart seriesIdx="4" categoryIdx="-4" bldStep="series"/>
                                            </p:graphicEl>
                                          </p:spTgt>
                                        </p:tgtEl>
                                      </p:cBhvr>
                                    </p:animEffect>
                                  </p:childTnLst>
                                </p:cTn>
                              </p:par>
                              <p:par>
                                <p:cTn id="95" presetID="1" presetClass="entr" presetSubtype="0" fill="hold" grpId="1" nodeType="withEffect">
                                  <p:stCondLst>
                                    <p:cond delay="0"/>
                                  </p:stCondLst>
                                  <p:childTnLst>
                                    <p:set>
                                      <p:cBhvr>
                                        <p:cTn id="96" dur="1" fill="hold">
                                          <p:stCondLst>
                                            <p:cond delay="0"/>
                                          </p:stCondLst>
                                        </p:cTn>
                                        <p:tgtEl>
                                          <p:spTgt spid="1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par>
                                <p:cTn id="101" presetID="22" presetClass="entr" presetSubtype="4"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down)">
                                      <p:cBhvr>
                                        <p:cTn id="103" dur="500"/>
                                        <p:tgtEl>
                                          <p:spTgt spid="26"/>
                                        </p:tgtEl>
                                      </p:cBhvr>
                                    </p:animEffect>
                                  </p:childTnLst>
                                </p:cTn>
                              </p:par>
                              <p:par>
                                <p:cTn id="104" presetID="22" presetClass="entr" presetSubtype="4"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wipe(down)">
                                      <p:cBhvr>
                                        <p:cTn id="106" dur="500"/>
                                        <p:tgtEl>
                                          <p:spTgt spid="29"/>
                                        </p:tgtEl>
                                      </p:cBhvr>
                                    </p:animEffect>
                                  </p:childTnLst>
                                </p:cTn>
                              </p:par>
                              <p:par>
                                <p:cTn id="107" presetID="22" presetClass="entr" presetSubtype="4"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wipe(down)">
                                      <p:cBhvr>
                                        <p:cTn id="109" dur="500"/>
                                        <p:tgtEl>
                                          <p:spTgt spid="31"/>
                                        </p:tgtEl>
                                      </p:cBhvr>
                                    </p:animEffect>
                                  </p:childTnLst>
                                </p:cTn>
                              </p:par>
                              <p:par>
                                <p:cTn id="110" presetID="22" presetClass="entr" presetSubtype="4"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down)">
                                      <p:cBhvr>
                                        <p:cTn id="112" dur="500"/>
                                        <p:tgtEl>
                                          <p:spTgt spid="33"/>
                                        </p:tgtEl>
                                      </p:cBhvr>
                                    </p:animEffect>
                                  </p:childTnLst>
                                </p:cTn>
                              </p:par>
                            </p:childTnLst>
                          </p:cTn>
                        </p:par>
                        <p:par>
                          <p:cTn id="113" fill="hold">
                            <p:stCondLst>
                              <p:cond delay="500"/>
                            </p:stCondLst>
                            <p:childTnLst>
                              <p:par>
                                <p:cTn id="114" presetID="22" presetClass="entr" presetSubtype="4" fill="hold" grpId="0" nodeType="after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down)">
                                      <p:cBhvr>
                                        <p:cTn id="116" dur="500"/>
                                        <p:tgtEl>
                                          <p:spTgt spid="27"/>
                                        </p:tgtEl>
                                      </p:cBhvr>
                                    </p:animEffect>
                                  </p:childTnLst>
                                </p:cTn>
                              </p:par>
                            </p:childTnLst>
                          </p:cTn>
                        </p:par>
                        <p:par>
                          <p:cTn id="117" fill="hold">
                            <p:stCondLst>
                              <p:cond delay="1000"/>
                            </p:stCondLst>
                            <p:childTnLst>
                              <p:par>
                                <p:cTn id="118" presetID="22" presetClass="entr" presetSubtype="4"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down)">
                                      <p:cBhvr>
                                        <p:cTn id="120" dur="500"/>
                                        <p:tgtEl>
                                          <p:spTgt spid="30"/>
                                        </p:tgtEl>
                                      </p:cBhvr>
                                    </p:animEffect>
                                  </p:childTnLst>
                                </p:cTn>
                              </p:par>
                            </p:childTnLst>
                          </p:cTn>
                        </p:par>
                        <p:par>
                          <p:cTn id="121" fill="hold">
                            <p:stCondLst>
                              <p:cond delay="1500"/>
                            </p:stCondLst>
                            <p:childTnLst>
                              <p:par>
                                <p:cTn id="122" presetID="22" presetClass="entr" presetSubtype="4" fill="hold" grpId="0" nodeType="after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down)">
                                      <p:cBhvr>
                                        <p:cTn id="124" dur="500"/>
                                        <p:tgtEl>
                                          <p:spTgt spid="32"/>
                                        </p:tgtEl>
                                      </p:cBhvr>
                                    </p:animEffect>
                                  </p:childTnLst>
                                </p:cTn>
                              </p:par>
                            </p:childTnLst>
                          </p:cTn>
                        </p:par>
                        <p:par>
                          <p:cTn id="125" fill="hold">
                            <p:stCondLst>
                              <p:cond delay="2000"/>
                            </p:stCondLst>
                            <p:childTnLst>
                              <p:par>
                                <p:cTn id="126" presetID="22" presetClass="entr" presetSubtype="4" fill="hold" grpId="0" nodeType="after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wipe(down)">
                                      <p:cBhvr>
                                        <p:cTn id="1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Graphic spid="4" grpId="0" uiExpand="1">
        <p:bldSub>
          <a:bldChart bld="series"/>
        </p:bldSub>
      </p:bldGraphic>
      <p:bldP spid="6" grpId="1"/>
      <p:bldP spid="7" grpId="0" animBg="1"/>
      <p:bldGraphic spid="8" grpId="0" uiExpand="1">
        <p:bldSub>
          <a:bldChart bld="series"/>
        </p:bldSub>
      </p:bldGraphic>
      <p:bldP spid="9" grpId="1"/>
      <p:bldP spid="10" grpId="1" animBg="1"/>
      <p:bldP spid="14" grpId="0"/>
      <p:bldP spid="21" grpId="0"/>
      <p:bldP spid="23" grpId="0"/>
      <p:bldP spid="25" grpId="0"/>
      <p:bldP spid="27" grpId="0"/>
      <p:bldP spid="30" grpId="0"/>
      <p:bldP spid="32"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72915-FC72-4817-6B3D-9319B2AC1AD3}"/>
              </a:ext>
            </a:extLst>
          </p:cNvPr>
          <p:cNvSpPr>
            <a:spLocks noGrp="1"/>
          </p:cNvSpPr>
          <p:nvPr>
            <p:ph type="title"/>
          </p:nvPr>
        </p:nvSpPr>
        <p:spPr/>
        <p:txBody>
          <a:bodyPr/>
          <a:lstStyle/>
          <a:p>
            <a:r>
              <a:rPr lang="en-US" dirty="0"/>
              <a:t>SSD Throughput  Analysis</a:t>
            </a:r>
          </a:p>
        </p:txBody>
      </p:sp>
      <p:sp>
        <p:nvSpPr>
          <p:cNvPr id="3" name="Content Placeholder 2">
            <a:extLst>
              <a:ext uri="{FF2B5EF4-FFF2-40B4-BE49-F238E27FC236}">
                <a16:creationId xmlns:a16="http://schemas.microsoft.com/office/drawing/2014/main" id="{E4B98057-AD17-6FD1-402F-A51C69A67890}"/>
              </a:ext>
            </a:extLst>
          </p:cNvPr>
          <p:cNvSpPr>
            <a:spLocks noGrp="1"/>
          </p:cNvSpPr>
          <p:nvPr>
            <p:ph idx="1"/>
          </p:nvPr>
        </p:nvSpPr>
        <p:spPr>
          <a:xfrm>
            <a:off x="149703" y="972064"/>
            <a:ext cx="8844594" cy="5568643"/>
          </a:xfrm>
        </p:spPr>
        <p:txBody>
          <a:bodyPr/>
          <a:lstStyle/>
          <a:p>
            <a:r>
              <a:rPr lang="en-US" sz="2400" b="0" dirty="0"/>
              <a:t>Performance-Optimized SSD</a:t>
            </a:r>
          </a:p>
          <a:p>
            <a:endParaRPr lang="en-US" sz="2400" b="0" dirty="0"/>
          </a:p>
          <a:p>
            <a:endParaRPr lang="en-US" sz="2400" b="0" dirty="0"/>
          </a:p>
          <a:p>
            <a:endParaRPr lang="en-US" sz="2400" b="0" dirty="0"/>
          </a:p>
          <a:p>
            <a:endParaRPr lang="en-US" sz="2400" b="0" dirty="0"/>
          </a:p>
          <a:p>
            <a:endParaRPr lang="en-US" sz="2400" b="0" dirty="0"/>
          </a:p>
          <a:p>
            <a:r>
              <a:rPr lang="en-US" sz="2400" b="0" dirty="0"/>
              <a:t>Cost-Optimized SSD</a:t>
            </a:r>
          </a:p>
          <a:p>
            <a:pPr marL="0" indent="0">
              <a:buNone/>
            </a:pPr>
            <a:endParaRPr lang="en-US" sz="2400" b="0" dirty="0"/>
          </a:p>
          <a:p>
            <a:pPr marL="0" indent="0">
              <a:buNone/>
            </a:pPr>
            <a:endParaRPr lang="en-US" dirty="0"/>
          </a:p>
        </p:txBody>
      </p:sp>
      <p:graphicFrame>
        <p:nvGraphicFramePr>
          <p:cNvPr id="4" name="Chart 3">
            <a:extLst>
              <a:ext uri="{FF2B5EF4-FFF2-40B4-BE49-F238E27FC236}">
                <a16:creationId xmlns:a16="http://schemas.microsoft.com/office/drawing/2014/main" id="{4D6B6EA3-9F9B-BB4D-96B4-37F71ACEB6DD}"/>
              </a:ext>
            </a:extLst>
          </p:cNvPr>
          <p:cNvGraphicFramePr>
            <a:graphicFrameLocks/>
          </p:cNvGraphicFramePr>
          <p:nvPr/>
        </p:nvGraphicFramePr>
        <p:xfrm>
          <a:off x="852754" y="1447352"/>
          <a:ext cx="7679205" cy="227189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7DD0722-B62F-9643-3979-2F5725A0A513}"/>
              </a:ext>
            </a:extLst>
          </p:cNvPr>
          <p:cNvSpPr txBox="1"/>
          <p:nvPr/>
        </p:nvSpPr>
        <p:spPr>
          <a:xfrm rot="16200000">
            <a:off x="-481996" y="2079052"/>
            <a:ext cx="1909729" cy="646331"/>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SSD Throughput</a:t>
            </a:r>
            <a:br>
              <a:rPr lang="en-US" sz="1400" b="1" dirty="0">
                <a:latin typeface="Cambria" panose="02040503050406030204" pitchFamily="18" charset="0"/>
              </a:rPr>
            </a:br>
            <a:r>
              <a:rPr lang="en-US" sz="1400" b="1" dirty="0">
                <a:latin typeface="Cambria" panose="02040503050406030204" pitchFamily="18" charset="0"/>
              </a:rPr>
              <a:t> (Norm. to </a:t>
            </a:r>
            <a:br>
              <a:rPr lang="en-US" sz="1400" b="1" dirty="0">
                <a:latin typeface="Cambria" panose="02040503050406030204" pitchFamily="18" charset="0"/>
              </a:rPr>
            </a:br>
            <a:r>
              <a:rPr lang="en-US" sz="1400" b="1" dirty="0">
                <a:latin typeface="Cambria" panose="02040503050406030204" pitchFamily="18" charset="0"/>
              </a:rPr>
              <a:t>Path-conflict-free SSD)</a:t>
            </a:r>
            <a:endParaRPr lang="en-CH" sz="1400" b="1" dirty="0">
              <a:latin typeface="Cambria" panose="02040503050406030204" pitchFamily="18" charset="0"/>
            </a:endParaRPr>
          </a:p>
        </p:txBody>
      </p:sp>
      <p:sp>
        <p:nvSpPr>
          <p:cNvPr id="7" name="Rectangle 6">
            <a:extLst>
              <a:ext uri="{FF2B5EF4-FFF2-40B4-BE49-F238E27FC236}">
                <a16:creationId xmlns:a16="http://schemas.microsoft.com/office/drawing/2014/main" id="{7BA6965D-6AB6-0F82-674F-4730CACD9937}"/>
              </a:ext>
            </a:extLst>
          </p:cNvPr>
          <p:cNvSpPr/>
          <p:nvPr/>
        </p:nvSpPr>
        <p:spPr>
          <a:xfrm>
            <a:off x="7210269" y="1763843"/>
            <a:ext cx="1189220" cy="1449049"/>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95C9E420-804F-1B48-B5C1-C27F3C2FAD1D}"/>
              </a:ext>
            </a:extLst>
          </p:cNvPr>
          <p:cNvGraphicFramePr>
            <a:graphicFrameLocks/>
          </p:cNvGraphicFramePr>
          <p:nvPr/>
        </p:nvGraphicFramePr>
        <p:xfrm>
          <a:off x="852754" y="4113665"/>
          <a:ext cx="7679205" cy="247248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B424BB6-B8FF-A080-984A-174BAD1D3FF6}"/>
              </a:ext>
            </a:extLst>
          </p:cNvPr>
          <p:cNvSpPr txBox="1"/>
          <p:nvPr/>
        </p:nvSpPr>
        <p:spPr>
          <a:xfrm rot="16200000">
            <a:off x="-481997" y="5026739"/>
            <a:ext cx="1909729" cy="646331"/>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SSD Throughput</a:t>
            </a:r>
            <a:br>
              <a:rPr lang="en-US" sz="1400" b="1" dirty="0">
                <a:latin typeface="Cambria" panose="02040503050406030204" pitchFamily="18" charset="0"/>
              </a:rPr>
            </a:br>
            <a:r>
              <a:rPr lang="en-US" sz="1400" b="1" dirty="0">
                <a:latin typeface="Cambria" panose="02040503050406030204" pitchFamily="18" charset="0"/>
              </a:rPr>
              <a:t> (Norm. to </a:t>
            </a:r>
            <a:br>
              <a:rPr lang="en-US" sz="1400" b="1" dirty="0">
                <a:latin typeface="Cambria" panose="02040503050406030204" pitchFamily="18" charset="0"/>
              </a:rPr>
            </a:br>
            <a:r>
              <a:rPr lang="en-US" sz="1400" b="1" dirty="0">
                <a:latin typeface="Cambria" panose="02040503050406030204" pitchFamily="18" charset="0"/>
              </a:rPr>
              <a:t>Path-conflict-free SSD)</a:t>
            </a:r>
            <a:endParaRPr lang="en-CH" sz="1400" b="1" dirty="0">
              <a:latin typeface="Cambria" panose="02040503050406030204" pitchFamily="18" charset="0"/>
            </a:endParaRPr>
          </a:p>
        </p:txBody>
      </p:sp>
      <p:sp>
        <p:nvSpPr>
          <p:cNvPr id="10" name="Rectangle 9">
            <a:extLst>
              <a:ext uri="{FF2B5EF4-FFF2-40B4-BE49-F238E27FC236}">
                <a16:creationId xmlns:a16="http://schemas.microsoft.com/office/drawing/2014/main" id="{54827E84-0B9B-8D62-FCFE-5FD96B8A4668}"/>
              </a:ext>
            </a:extLst>
          </p:cNvPr>
          <p:cNvSpPr/>
          <p:nvPr/>
        </p:nvSpPr>
        <p:spPr>
          <a:xfrm>
            <a:off x="7309519" y="4483067"/>
            <a:ext cx="1222440" cy="1594745"/>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ome with solid fill">
            <a:hlinkClick r:id="rId4" action="ppaction://hlinksldjump"/>
            <a:extLst>
              <a:ext uri="{FF2B5EF4-FFF2-40B4-BE49-F238E27FC236}">
                <a16:creationId xmlns:a16="http://schemas.microsoft.com/office/drawing/2014/main" id="{FB9B173A-C1BB-1019-584E-26D46812F1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9489" y="46490"/>
            <a:ext cx="717104" cy="717104"/>
          </a:xfrm>
          <a:prstGeom prst="rect">
            <a:avLst/>
          </a:prstGeom>
        </p:spPr>
      </p:pic>
      <p:cxnSp>
        <p:nvCxnSpPr>
          <p:cNvPr id="13" name="Straight Arrow Connector 12">
            <a:extLst>
              <a:ext uri="{FF2B5EF4-FFF2-40B4-BE49-F238E27FC236}">
                <a16:creationId xmlns:a16="http://schemas.microsoft.com/office/drawing/2014/main" id="{1D62A247-238F-CD6A-B82B-8B59941519AA}"/>
              </a:ext>
            </a:extLst>
          </p:cNvPr>
          <p:cNvCxnSpPr>
            <a:cxnSpLocks/>
          </p:cNvCxnSpPr>
          <p:nvPr/>
        </p:nvCxnSpPr>
        <p:spPr>
          <a:xfrm flipV="1">
            <a:off x="7389091" y="2221345"/>
            <a:ext cx="0" cy="563419"/>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982306-0116-D547-AD92-878493AA9C1A}"/>
              </a:ext>
            </a:extLst>
          </p:cNvPr>
          <p:cNvSpPr txBox="1"/>
          <p:nvPr/>
        </p:nvSpPr>
        <p:spPr>
          <a:xfrm rot="19147488">
            <a:off x="7090478" y="1788248"/>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176%</a:t>
            </a:r>
          </a:p>
        </p:txBody>
      </p:sp>
      <p:cxnSp>
        <p:nvCxnSpPr>
          <p:cNvPr id="16" name="Straight Connector 15">
            <a:extLst>
              <a:ext uri="{FF2B5EF4-FFF2-40B4-BE49-F238E27FC236}">
                <a16:creationId xmlns:a16="http://schemas.microsoft.com/office/drawing/2014/main" id="{14BCE758-CFBC-B062-77CB-CC5BCB6522B8}"/>
              </a:ext>
            </a:extLst>
          </p:cNvPr>
          <p:cNvCxnSpPr>
            <a:cxnSpLocks/>
          </p:cNvCxnSpPr>
          <p:nvPr/>
        </p:nvCxnSpPr>
        <p:spPr>
          <a:xfrm>
            <a:off x="7309519" y="2221345"/>
            <a:ext cx="892372"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B4C6DC2-57F8-FB1D-8C73-9AEE4EE16075}"/>
              </a:ext>
            </a:extLst>
          </p:cNvPr>
          <p:cNvCxnSpPr>
            <a:cxnSpLocks/>
          </p:cNvCxnSpPr>
          <p:nvPr/>
        </p:nvCxnSpPr>
        <p:spPr>
          <a:xfrm flipV="1">
            <a:off x="7596910" y="2221345"/>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EA4EC85-31B8-AB62-1E61-95035B10F4A7}"/>
              </a:ext>
            </a:extLst>
          </p:cNvPr>
          <p:cNvSpPr txBox="1"/>
          <p:nvPr/>
        </p:nvSpPr>
        <p:spPr>
          <a:xfrm rot="19147488">
            <a:off x="7351421" y="1801505"/>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120%</a:t>
            </a:r>
          </a:p>
        </p:txBody>
      </p:sp>
      <p:cxnSp>
        <p:nvCxnSpPr>
          <p:cNvPr id="22" name="Straight Arrow Connector 21">
            <a:extLst>
              <a:ext uri="{FF2B5EF4-FFF2-40B4-BE49-F238E27FC236}">
                <a16:creationId xmlns:a16="http://schemas.microsoft.com/office/drawing/2014/main" id="{23D6D4B5-0B73-A5B0-6EAE-729791C495DE}"/>
              </a:ext>
            </a:extLst>
          </p:cNvPr>
          <p:cNvCxnSpPr>
            <a:cxnSpLocks/>
          </p:cNvCxnSpPr>
          <p:nvPr/>
        </p:nvCxnSpPr>
        <p:spPr>
          <a:xfrm flipV="1">
            <a:off x="7804879" y="2221345"/>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7C7480-B0A5-31D7-8927-FF70DCEFF661}"/>
              </a:ext>
            </a:extLst>
          </p:cNvPr>
          <p:cNvSpPr txBox="1"/>
          <p:nvPr/>
        </p:nvSpPr>
        <p:spPr>
          <a:xfrm rot="19147488">
            <a:off x="7594711" y="1801505"/>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113%</a:t>
            </a:r>
          </a:p>
        </p:txBody>
      </p:sp>
      <p:cxnSp>
        <p:nvCxnSpPr>
          <p:cNvPr id="24" name="Straight Arrow Connector 23">
            <a:extLst>
              <a:ext uri="{FF2B5EF4-FFF2-40B4-BE49-F238E27FC236}">
                <a16:creationId xmlns:a16="http://schemas.microsoft.com/office/drawing/2014/main" id="{25FFE9BF-DA63-6E5E-1A5F-BDAE557A03A4}"/>
              </a:ext>
            </a:extLst>
          </p:cNvPr>
          <p:cNvCxnSpPr>
            <a:cxnSpLocks/>
          </p:cNvCxnSpPr>
          <p:nvPr/>
        </p:nvCxnSpPr>
        <p:spPr>
          <a:xfrm flipV="1">
            <a:off x="7991466" y="2221344"/>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BF8EEE9-7768-1073-390A-9FDDB5A5B69D}"/>
              </a:ext>
            </a:extLst>
          </p:cNvPr>
          <p:cNvSpPr txBox="1"/>
          <p:nvPr/>
        </p:nvSpPr>
        <p:spPr>
          <a:xfrm rot="19147488">
            <a:off x="7819894" y="1801504"/>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102%</a:t>
            </a:r>
          </a:p>
        </p:txBody>
      </p:sp>
      <p:cxnSp>
        <p:nvCxnSpPr>
          <p:cNvPr id="26" name="Straight Arrow Connector 25">
            <a:extLst>
              <a:ext uri="{FF2B5EF4-FFF2-40B4-BE49-F238E27FC236}">
                <a16:creationId xmlns:a16="http://schemas.microsoft.com/office/drawing/2014/main" id="{48CFDBEA-33DD-C4A5-D65C-E55AE18F7330}"/>
              </a:ext>
            </a:extLst>
          </p:cNvPr>
          <p:cNvCxnSpPr>
            <a:cxnSpLocks/>
          </p:cNvCxnSpPr>
          <p:nvPr/>
        </p:nvCxnSpPr>
        <p:spPr>
          <a:xfrm flipV="1">
            <a:off x="7509902" y="4673606"/>
            <a:ext cx="0" cy="517230"/>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13750A0-C1E3-C318-6F02-20858DB5CE1A}"/>
              </a:ext>
            </a:extLst>
          </p:cNvPr>
          <p:cNvSpPr txBox="1"/>
          <p:nvPr/>
        </p:nvSpPr>
        <p:spPr>
          <a:xfrm rot="19147488">
            <a:off x="7242878" y="4240510"/>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76%</a:t>
            </a:r>
          </a:p>
        </p:txBody>
      </p:sp>
      <p:cxnSp>
        <p:nvCxnSpPr>
          <p:cNvPr id="28" name="Straight Connector 27">
            <a:extLst>
              <a:ext uri="{FF2B5EF4-FFF2-40B4-BE49-F238E27FC236}">
                <a16:creationId xmlns:a16="http://schemas.microsoft.com/office/drawing/2014/main" id="{0A67E030-5A91-8B85-C721-CC31D627EA2E}"/>
              </a:ext>
            </a:extLst>
          </p:cNvPr>
          <p:cNvCxnSpPr>
            <a:cxnSpLocks/>
          </p:cNvCxnSpPr>
          <p:nvPr/>
        </p:nvCxnSpPr>
        <p:spPr>
          <a:xfrm>
            <a:off x="7461919" y="4673607"/>
            <a:ext cx="892372" cy="0"/>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76D4F27-E2E3-D61A-275B-C4F60275FD32}"/>
              </a:ext>
            </a:extLst>
          </p:cNvPr>
          <p:cNvCxnSpPr>
            <a:cxnSpLocks/>
          </p:cNvCxnSpPr>
          <p:nvPr/>
        </p:nvCxnSpPr>
        <p:spPr>
          <a:xfrm flipV="1">
            <a:off x="7698510" y="4673606"/>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2B3CC8-227F-B22D-C65B-BB1C5FD33694}"/>
              </a:ext>
            </a:extLst>
          </p:cNvPr>
          <p:cNvSpPr txBox="1"/>
          <p:nvPr/>
        </p:nvSpPr>
        <p:spPr>
          <a:xfrm rot="19147488">
            <a:off x="7503821" y="4253767"/>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58%</a:t>
            </a:r>
          </a:p>
        </p:txBody>
      </p:sp>
      <p:cxnSp>
        <p:nvCxnSpPr>
          <p:cNvPr id="31" name="Straight Arrow Connector 30">
            <a:extLst>
              <a:ext uri="{FF2B5EF4-FFF2-40B4-BE49-F238E27FC236}">
                <a16:creationId xmlns:a16="http://schemas.microsoft.com/office/drawing/2014/main" id="{599223CD-BA6C-1BA6-1F41-06211D31AC82}"/>
              </a:ext>
            </a:extLst>
          </p:cNvPr>
          <p:cNvCxnSpPr>
            <a:cxnSpLocks/>
          </p:cNvCxnSpPr>
          <p:nvPr/>
        </p:nvCxnSpPr>
        <p:spPr>
          <a:xfrm flipV="1">
            <a:off x="7911654" y="4673606"/>
            <a:ext cx="0" cy="462581"/>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E908AD-D9B8-1CA3-9D06-A6A704E23E69}"/>
              </a:ext>
            </a:extLst>
          </p:cNvPr>
          <p:cNvSpPr txBox="1"/>
          <p:nvPr/>
        </p:nvSpPr>
        <p:spPr>
          <a:xfrm rot="19147488">
            <a:off x="7747111" y="4253767"/>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61%</a:t>
            </a:r>
          </a:p>
        </p:txBody>
      </p:sp>
      <p:cxnSp>
        <p:nvCxnSpPr>
          <p:cNvPr id="33" name="Straight Arrow Connector 32">
            <a:extLst>
              <a:ext uri="{FF2B5EF4-FFF2-40B4-BE49-F238E27FC236}">
                <a16:creationId xmlns:a16="http://schemas.microsoft.com/office/drawing/2014/main" id="{BF9E00F4-A6F5-26E9-6DF8-D5DA50B027DB}"/>
              </a:ext>
            </a:extLst>
          </p:cNvPr>
          <p:cNvCxnSpPr>
            <a:cxnSpLocks/>
          </p:cNvCxnSpPr>
          <p:nvPr/>
        </p:nvCxnSpPr>
        <p:spPr>
          <a:xfrm flipV="1">
            <a:off x="8131322" y="4645900"/>
            <a:ext cx="0" cy="447955"/>
          </a:xfrm>
          <a:prstGeom prst="straightConnector1">
            <a:avLst/>
          </a:prstGeom>
          <a:ln w="254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E9DB12-6C8D-BAAC-B3F4-F377EF36E786}"/>
              </a:ext>
            </a:extLst>
          </p:cNvPr>
          <p:cNvSpPr txBox="1"/>
          <p:nvPr/>
        </p:nvSpPr>
        <p:spPr>
          <a:xfrm rot="19147488">
            <a:off x="7972294" y="4253766"/>
            <a:ext cx="793207" cy="307777"/>
          </a:xfrm>
          <a:prstGeom prst="rect">
            <a:avLst/>
          </a:prstGeom>
          <a:noFill/>
        </p:spPr>
        <p:txBody>
          <a:bodyPr wrap="square" rtlCol="0">
            <a:spAutoFit/>
          </a:bodyPr>
          <a:lstStyle/>
          <a:p>
            <a:r>
              <a:rPr lang="en-US" sz="1400" dirty="0">
                <a:solidFill>
                  <a:srgbClr val="C00000"/>
                </a:solidFill>
                <a:latin typeface="Cambria" panose="02040503050406030204" pitchFamily="18" charset="0"/>
              </a:rPr>
              <a:t>51%</a:t>
            </a:r>
          </a:p>
        </p:txBody>
      </p:sp>
      <p:sp>
        <p:nvSpPr>
          <p:cNvPr id="5" name="Rectangle 4">
            <a:extLst>
              <a:ext uri="{FF2B5EF4-FFF2-40B4-BE49-F238E27FC236}">
                <a16:creationId xmlns:a16="http://schemas.microsoft.com/office/drawing/2014/main" id="{1502C972-3322-AA55-DA74-238105E27CC6}"/>
              </a:ext>
            </a:extLst>
          </p:cNvPr>
          <p:cNvSpPr/>
          <p:nvPr/>
        </p:nvSpPr>
        <p:spPr>
          <a:xfrm>
            <a:off x="149702" y="810085"/>
            <a:ext cx="8844595" cy="5730622"/>
          </a:xfrm>
          <a:prstGeom prst="rect">
            <a:avLst/>
          </a:prstGeom>
          <a:solidFill>
            <a:schemeClr val="lt1">
              <a:alpha val="752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3">
            <a:extLst>
              <a:ext uri="{FF2B5EF4-FFF2-40B4-BE49-F238E27FC236}">
                <a16:creationId xmlns:a16="http://schemas.microsoft.com/office/drawing/2014/main" id="{3C9FE222-A30B-45CA-0C52-69BFC627BCA5}"/>
              </a:ext>
            </a:extLst>
          </p:cNvPr>
          <p:cNvSpPr txBox="1">
            <a:spLocks/>
          </p:cNvSpPr>
          <p:nvPr/>
        </p:nvSpPr>
        <p:spPr>
          <a:xfrm>
            <a:off x="149701" y="2590747"/>
            <a:ext cx="8844593" cy="1747559"/>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sz="3200" b="0" dirty="0">
                <a:solidFill>
                  <a:schemeClr val="accent6">
                    <a:lumMod val="75000"/>
                  </a:schemeClr>
                </a:solidFill>
              </a:rPr>
              <a:t>Venice</a:t>
            </a:r>
            <a:r>
              <a:rPr lang="en-IN" sz="3200" b="0" dirty="0"/>
              <a:t> </a:t>
            </a:r>
            <a:r>
              <a:rPr lang="en-IN" sz="3200" b="0" dirty="0">
                <a:solidFill>
                  <a:schemeClr val="accent6">
                    <a:lumMod val="75000"/>
                  </a:schemeClr>
                </a:solidFill>
              </a:rPr>
              <a:t>improves SSD throughput </a:t>
            </a:r>
            <a:r>
              <a:rPr lang="en-IN" sz="3200" b="0" dirty="0"/>
              <a:t>over prior approaches by </a:t>
            </a:r>
            <a:r>
              <a:rPr lang="en-IN" sz="3200" b="0" dirty="0">
                <a:solidFill>
                  <a:schemeClr val="accent6">
                    <a:lumMod val="75000"/>
                  </a:schemeClr>
                </a:solidFill>
              </a:rPr>
              <a:t>effectively mitigating </a:t>
            </a:r>
            <a:br>
              <a:rPr lang="en-IN" sz="3200" b="0" dirty="0">
                <a:solidFill>
                  <a:schemeClr val="accent6">
                    <a:lumMod val="75000"/>
                  </a:schemeClr>
                </a:solidFill>
              </a:rPr>
            </a:br>
            <a:r>
              <a:rPr lang="en-IN" sz="3200" b="0" dirty="0"/>
              <a:t>path conflicts</a:t>
            </a:r>
            <a:endParaRPr lang="en-CH" sz="3200" b="0" dirty="0"/>
          </a:p>
        </p:txBody>
      </p:sp>
    </p:spTree>
    <p:extLst>
      <p:ext uri="{BB962C8B-B14F-4D97-AF65-F5344CB8AC3E}">
        <p14:creationId xmlns:p14="http://schemas.microsoft.com/office/powerpoint/2010/main" val="3296502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9D8F-12DE-8875-5B02-79DD443E4D83}"/>
              </a:ext>
            </a:extLst>
          </p:cNvPr>
          <p:cNvSpPr>
            <a:spLocks noGrp="1"/>
          </p:cNvSpPr>
          <p:nvPr>
            <p:ph type="title"/>
          </p:nvPr>
        </p:nvSpPr>
        <p:spPr/>
        <p:txBody>
          <a:bodyPr/>
          <a:lstStyle/>
          <a:p>
            <a:r>
              <a:rPr lang="en-US" dirty="0"/>
              <a:t>Tail Latency</a:t>
            </a:r>
          </a:p>
        </p:txBody>
      </p:sp>
      <p:sp>
        <p:nvSpPr>
          <p:cNvPr id="4" name="Content Placeholder 3">
            <a:extLst>
              <a:ext uri="{FF2B5EF4-FFF2-40B4-BE49-F238E27FC236}">
                <a16:creationId xmlns:a16="http://schemas.microsoft.com/office/drawing/2014/main" id="{695B1D65-CA1C-AEB3-EA99-D8B5038FFE25}"/>
              </a:ext>
            </a:extLst>
          </p:cNvPr>
          <p:cNvSpPr>
            <a:spLocks noGrp="1"/>
          </p:cNvSpPr>
          <p:nvPr>
            <p:ph idx="1"/>
          </p:nvPr>
        </p:nvSpPr>
        <p:spPr/>
        <p:txBody>
          <a:bodyPr>
            <a:normAutofit/>
          </a:bodyPr>
          <a:lstStyle/>
          <a:p>
            <a:r>
              <a:rPr lang="en-US" sz="2400" b="0" dirty="0"/>
              <a:t>Comparison of tail latencies in the 99th percentile of </a:t>
            </a:r>
            <a:br>
              <a:rPr lang="en-US" sz="2400" b="0" dirty="0"/>
            </a:br>
            <a:r>
              <a:rPr lang="en-US" sz="2400" b="0" dirty="0"/>
              <a:t>I/O requests </a:t>
            </a:r>
          </a:p>
        </p:txBody>
      </p:sp>
      <p:pic>
        <p:nvPicPr>
          <p:cNvPr id="42" name="Picture 41">
            <a:extLst>
              <a:ext uri="{FF2B5EF4-FFF2-40B4-BE49-F238E27FC236}">
                <a16:creationId xmlns:a16="http://schemas.microsoft.com/office/drawing/2014/main" id="{67B4DD32-370E-C641-AC84-C02FF8F6A4C1}"/>
              </a:ext>
            </a:extLst>
          </p:cNvPr>
          <p:cNvPicPr>
            <a:picLocks noChangeAspect="1"/>
          </p:cNvPicPr>
          <p:nvPr/>
        </p:nvPicPr>
        <p:blipFill>
          <a:blip r:embed="rId2"/>
          <a:stretch>
            <a:fillRect/>
          </a:stretch>
        </p:blipFill>
        <p:spPr>
          <a:xfrm>
            <a:off x="121107" y="1956473"/>
            <a:ext cx="8901785" cy="4443654"/>
          </a:xfrm>
          <a:prstGeom prst="rect">
            <a:avLst/>
          </a:prstGeom>
        </p:spPr>
      </p:pic>
      <p:pic>
        <p:nvPicPr>
          <p:cNvPr id="3" name="Graphic 2" descr="Home with solid fill">
            <a:hlinkClick r:id="rId3" action="ppaction://hlinksldjump"/>
            <a:extLst>
              <a:ext uri="{FF2B5EF4-FFF2-40B4-BE49-F238E27FC236}">
                <a16:creationId xmlns:a16="http://schemas.microsoft.com/office/drawing/2014/main" id="{46E16414-2B84-00B2-76C0-5F02069092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6896" y="46490"/>
            <a:ext cx="717104" cy="717104"/>
          </a:xfrm>
          <a:prstGeom prst="rect">
            <a:avLst/>
          </a:prstGeom>
        </p:spPr>
      </p:pic>
      <p:sp>
        <p:nvSpPr>
          <p:cNvPr id="7" name="TextBox 6">
            <a:extLst>
              <a:ext uri="{FF2B5EF4-FFF2-40B4-BE49-F238E27FC236}">
                <a16:creationId xmlns:a16="http://schemas.microsoft.com/office/drawing/2014/main" id="{87FE4978-23DC-10D1-4012-A13695842926}"/>
              </a:ext>
            </a:extLst>
          </p:cNvPr>
          <p:cNvSpPr txBox="1"/>
          <p:nvPr/>
        </p:nvSpPr>
        <p:spPr>
          <a:xfrm>
            <a:off x="2641598" y="4711700"/>
            <a:ext cx="1930401" cy="400110"/>
          </a:xfrm>
          <a:prstGeom prst="rect">
            <a:avLst/>
          </a:prstGeom>
          <a:noFill/>
        </p:spPr>
        <p:txBody>
          <a:bodyPr wrap="square" rtlCol="0">
            <a:spAutoFit/>
          </a:bodyPr>
          <a:lstStyle/>
          <a:p>
            <a:r>
              <a:rPr lang="en-US" sz="2000" b="1" i="1" dirty="0">
                <a:solidFill>
                  <a:srgbClr val="C00000"/>
                </a:solidFill>
                <a:latin typeface="Cambria" panose="02040503050406030204" pitchFamily="18" charset="0"/>
              </a:rPr>
              <a:t>32% reduction</a:t>
            </a:r>
          </a:p>
        </p:txBody>
      </p:sp>
      <p:sp>
        <p:nvSpPr>
          <p:cNvPr id="9" name="TextBox 8">
            <a:extLst>
              <a:ext uri="{FF2B5EF4-FFF2-40B4-BE49-F238E27FC236}">
                <a16:creationId xmlns:a16="http://schemas.microsoft.com/office/drawing/2014/main" id="{844835DB-46B4-A1A0-EC10-3144EAF9C29C}"/>
              </a:ext>
            </a:extLst>
          </p:cNvPr>
          <p:cNvSpPr txBox="1"/>
          <p:nvPr/>
        </p:nvSpPr>
        <p:spPr>
          <a:xfrm>
            <a:off x="6159040" y="4711700"/>
            <a:ext cx="1930401" cy="400110"/>
          </a:xfrm>
          <a:prstGeom prst="rect">
            <a:avLst/>
          </a:prstGeom>
          <a:noFill/>
        </p:spPr>
        <p:txBody>
          <a:bodyPr wrap="square" rtlCol="0">
            <a:spAutoFit/>
          </a:bodyPr>
          <a:lstStyle/>
          <a:p>
            <a:r>
              <a:rPr lang="en-US" sz="2000" b="1" i="1" dirty="0">
                <a:solidFill>
                  <a:srgbClr val="C00000"/>
                </a:solidFill>
                <a:latin typeface="Cambria" panose="02040503050406030204" pitchFamily="18" charset="0"/>
              </a:rPr>
              <a:t>22% reduction</a:t>
            </a:r>
          </a:p>
        </p:txBody>
      </p:sp>
      <p:cxnSp>
        <p:nvCxnSpPr>
          <p:cNvPr id="12" name="Straight Arrow Connector 11">
            <a:extLst>
              <a:ext uri="{FF2B5EF4-FFF2-40B4-BE49-F238E27FC236}">
                <a16:creationId xmlns:a16="http://schemas.microsoft.com/office/drawing/2014/main" id="{47229598-E846-2E73-D95A-CF58B1476ECA}"/>
              </a:ext>
            </a:extLst>
          </p:cNvPr>
          <p:cNvCxnSpPr/>
          <p:nvPr/>
        </p:nvCxnSpPr>
        <p:spPr>
          <a:xfrm flipH="1">
            <a:off x="1930400" y="4911755"/>
            <a:ext cx="71119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E6CD5D-B619-5CA3-EE7B-D90522B10BA4}"/>
              </a:ext>
            </a:extLst>
          </p:cNvPr>
          <p:cNvCxnSpPr>
            <a:cxnSpLocks/>
          </p:cNvCxnSpPr>
          <p:nvPr/>
        </p:nvCxnSpPr>
        <p:spPr>
          <a:xfrm flipH="1">
            <a:off x="5308600" y="4911755"/>
            <a:ext cx="85044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0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9D8F-12DE-8875-5B02-79DD443E4D83}"/>
              </a:ext>
            </a:extLst>
          </p:cNvPr>
          <p:cNvSpPr>
            <a:spLocks noGrp="1"/>
          </p:cNvSpPr>
          <p:nvPr>
            <p:ph type="title"/>
          </p:nvPr>
        </p:nvSpPr>
        <p:spPr/>
        <p:txBody>
          <a:bodyPr/>
          <a:lstStyle/>
          <a:p>
            <a:r>
              <a:rPr lang="en-US" dirty="0"/>
              <a:t>Tail Latency</a:t>
            </a:r>
          </a:p>
        </p:txBody>
      </p:sp>
      <p:sp>
        <p:nvSpPr>
          <p:cNvPr id="4" name="Content Placeholder 3">
            <a:extLst>
              <a:ext uri="{FF2B5EF4-FFF2-40B4-BE49-F238E27FC236}">
                <a16:creationId xmlns:a16="http://schemas.microsoft.com/office/drawing/2014/main" id="{695B1D65-CA1C-AEB3-EA99-D8B5038FFE25}"/>
              </a:ext>
            </a:extLst>
          </p:cNvPr>
          <p:cNvSpPr>
            <a:spLocks noGrp="1"/>
          </p:cNvSpPr>
          <p:nvPr>
            <p:ph idx="1"/>
          </p:nvPr>
        </p:nvSpPr>
        <p:spPr/>
        <p:txBody>
          <a:bodyPr>
            <a:normAutofit/>
          </a:bodyPr>
          <a:lstStyle/>
          <a:p>
            <a:r>
              <a:rPr lang="en-US" sz="2400" b="0" dirty="0"/>
              <a:t>Comparison of tail latencies in the 99th percentile of </a:t>
            </a:r>
            <a:br>
              <a:rPr lang="en-US" sz="2400" b="0" dirty="0"/>
            </a:br>
            <a:r>
              <a:rPr lang="en-US" sz="2400" b="0" dirty="0"/>
              <a:t>I/O requests </a:t>
            </a:r>
          </a:p>
        </p:txBody>
      </p:sp>
      <p:pic>
        <p:nvPicPr>
          <p:cNvPr id="42" name="Picture 41">
            <a:extLst>
              <a:ext uri="{FF2B5EF4-FFF2-40B4-BE49-F238E27FC236}">
                <a16:creationId xmlns:a16="http://schemas.microsoft.com/office/drawing/2014/main" id="{67B4DD32-370E-C641-AC84-C02FF8F6A4C1}"/>
              </a:ext>
            </a:extLst>
          </p:cNvPr>
          <p:cNvPicPr>
            <a:picLocks noChangeAspect="1"/>
          </p:cNvPicPr>
          <p:nvPr/>
        </p:nvPicPr>
        <p:blipFill>
          <a:blip r:embed="rId2"/>
          <a:stretch>
            <a:fillRect/>
          </a:stretch>
        </p:blipFill>
        <p:spPr>
          <a:xfrm>
            <a:off x="121107" y="1956473"/>
            <a:ext cx="8901785" cy="4443654"/>
          </a:xfrm>
          <a:prstGeom prst="rect">
            <a:avLst/>
          </a:prstGeom>
        </p:spPr>
      </p:pic>
      <p:pic>
        <p:nvPicPr>
          <p:cNvPr id="3" name="Graphic 2" descr="Home with solid fill">
            <a:hlinkClick r:id="rId3" action="ppaction://hlinksldjump"/>
            <a:extLst>
              <a:ext uri="{FF2B5EF4-FFF2-40B4-BE49-F238E27FC236}">
                <a16:creationId xmlns:a16="http://schemas.microsoft.com/office/drawing/2014/main" id="{46E16414-2B84-00B2-76C0-5F02069092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6896" y="46490"/>
            <a:ext cx="717104" cy="717104"/>
          </a:xfrm>
          <a:prstGeom prst="rect">
            <a:avLst/>
          </a:prstGeom>
        </p:spPr>
      </p:pic>
      <p:sp>
        <p:nvSpPr>
          <p:cNvPr id="7" name="TextBox 6">
            <a:extLst>
              <a:ext uri="{FF2B5EF4-FFF2-40B4-BE49-F238E27FC236}">
                <a16:creationId xmlns:a16="http://schemas.microsoft.com/office/drawing/2014/main" id="{87FE4978-23DC-10D1-4012-A13695842926}"/>
              </a:ext>
            </a:extLst>
          </p:cNvPr>
          <p:cNvSpPr txBox="1"/>
          <p:nvPr/>
        </p:nvSpPr>
        <p:spPr>
          <a:xfrm>
            <a:off x="2641598" y="4711700"/>
            <a:ext cx="1930401" cy="400110"/>
          </a:xfrm>
          <a:prstGeom prst="rect">
            <a:avLst/>
          </a:prstGeom>
          <a:noFill/>
        </p:spPr>
        <p:txBody>
          <a:bodyPr wrap="square" rtlCol="0">
            <a:spAutoFit/>
          </a:bodyPr>
          <a:lstStyle/>
          <a:p>
            <a:r>
              <a:rPr lang="en-US" sz="2000" b="1" i="1" dirty="0">
                <a:solidFill>
                  <a:srgbClr val="C00000"/>
                </a:solidFill>
                <a:latin typeface="Cambria" panose="02040503050406030204" pitchFamily="18" charset="0"/>
              </a:rPr>
              <a:t>32% reduction</a:t>
            </a:r>
          </a:p>
        </p:txBody>
      </p:sp>
      <p:sp>
        <p:nvSpPr>
          <p:cNvPr id="9" name="TextBox 8">
            <a:extLst>
              <a:ext uri="{FF2B5EF4-FFF2-40B4-BE49-F238E27FC236}">
                <a16:creationId xmlns:a16="http://schemas.microsoft.com/office/drawing/2014/main" id="{844835DB-46B4-A1A0-EC10-3144EAF9C29C}"/>
              </a:ext>
            </a:extLst>
          </p:cNvPr>
          <p:cNvSpPr txBox="1"/>
          <p:nvPr/>
        </p:nvSpPr>
        <p:spPr>
          <a:xfrm>
            <a:off x="6159040" y="4711700"/>
            <a:ext cx="1930401" cy="400110"/>
          </a:xfrm>
          <a:prstGeom prst="rect">
            <a:avLst/>
          </a:prstGeom>
          <a:noFill/>
        </p:spPr>
        <p:txBody>
          <a:bodyPr wrap="square" rtlCol="0">
            <a:spAutoFit/>
          </a:bodyPr>
          <a:lstStyle/>
          <a:p>
            <a:r>
              <a:rPr lang="en-US" sz="2000" b="1" i="1" dirty="0">
                <a:solidFill>
                  <a:srgbClr val="C00000"/>
                </a:solidFill>
                <a:latin typeface="Cambria" panose="02040503050406030204" pitchFamily="18" charset="0"/>
              </a:rPr>
              <a:t>22% reduction</a:t>
            </a:r>
          </a:p>
        </p:txBody>
      </p:sp>
      <p:cxnSp>
        <p:nvCxnSpPr>
          <p:cNvPr id="12" name="Straight Arrow Connector 11">
            <a:extLst>
              <a:ext uri="{FF2B5EF4-FFF2-40B4-BE49-F238E27FC236}">
                <a16:creationId xmlns:a16="http://schemas.microsoft.com/office/drawing/2014/main" id="{47229598-E846-2E73-D95A-CF58B1476ECA}"/>
              </a:ext>
            </a:extLst>
          </p:cNvPr>
          <p:cNvCxnSpPr/>
          <p:nvPr/>
        </p:nvCxnSpPr>
        <p:spPr>
          <a:xfrm flipH="1">
            <a:off x="1930400" y="4911755"/>
            <a:ext cx="71119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E6CD5D-B619-5CA3-EE7B-D90522B10BA4}"/>
              </a:ext>
            </a:extLst>
          </p:cNvPr>
          <p:cNvCxnSpPr>
            <a:cxnSpLocks/>
          </p:cNvCxnSpPr>
          <p:nvPr/>
        </p:nvCxnSpPr>
        <p:spPr>
          <a:xfrm flipH="1">
            <a:off x="5308600" y="4911755"/>
            <a:ext cx="85044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6C456E-1260-4BA6-78B4-62A87065DE19}"/>
              </a:ext>
            </a:extLst>
          </p:cNvPr>
          <p:cNvSpPr/>
          <p:nvPr/>
        </p:nvSpPr>
        <p:spPr>
          <a:xfrm>
            <a:off x="149702" y="810085"/>
            <a:ext cx="8844595" cy="5730622"/>
          </a:xfrm>
          <a:prstGeom prst="rect">
            <a:avLst/>
          </a:prstGeom>
          <a:solidFill>
            <a:schemeClr val="lt1">
              <a:alpha val="752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3">
            <a:extLst>
              <a:ext uri="{FF2B5EF4-FFF2-40B4-BE49-F238E27FC236}">
                <a16:creationId xmlns:a16="http://schemas.microsoft.com/office/drawing/2014/main" id="{C8C860F5-CD9B-E01C-7C3B-AB34ADC8F95B}"/>
              </a:ext>
            </a:extLst>
          </p:cNvPr>
          <p:cNvSpPr txBox="1">
            <a:spLocks/>
          </p:cNvSpPr>
          <p:nvPr/>
        </p:nvSpPr>
        <p:spPr>
          <a:xfrm>
            <a:off x="149701" y="2656435"/>
            <a:ext cx="8844593" cy="1545130"/>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sz="3200" b="0" dirty="0">
                <a:solidFill>
                  <a:schemeClr val="accent6">
                    <a:lumMod val="75000"/>
                  </a:schemeClr>
                </a:solidFill>
              </a:rPr>
              <a:t>Venice</a:t>
            </a:r>
            <a:r>
              <a:rPr lang="en-IN" sz="3200" b="0" dirty="0"/>
              <a:t> reduces </a:t>
            </a:r>
            <a:r>
              <a:rPr lang="en-IN" sz="3200" b="0" dirty="0">
                <a:solidFill>
                  <a:schemeClr val="accent6">
                    <a:lumMod val="75000"/>
                  </a:schemeClr>
                </a:solidFill>
              </a:rPr>
              <a:t>tail latencies </a:t>
            </a:r>
            <a:br>
              <a:rPr lang="en-IN" sz="3200" b="0" dirty="0">
                <a:solidFill>
                  <a:schemeClr val="accent6">
                    <a:lumMod val="75000"/>
                  </a:schemeClr>
                </a:solidFill>
              </a:rPr>
            </a:br>
            <a:r>
              <a:rPr lang="en-IN" sz="3200" b="0" dirty="0"/>
              <a:t>by effectively </a:t>
            </a:r>
            <a:r>
              <a:rPr lang="en-IN" sz="3200" b="0" dirty="0">
                <a:solidFill>
                  <a:schemeClr val="accent6">
                    <a:lumMod val="75000"/>
                  </a:schemeClr>
                </a:solidFill>
              </a:rPr>
              <a:t>mitigating path conflicts</a:t>
            </a:r>
            <a:endParaRPr lang="en-CH" sz="3200" b="0" dirty="0">
              <a:solidFill>
                <a:schemeClr val="accent6">
                  <a:lumMod val="75000"/>
                </a:schemeClr>
              </a:solidFill>
            </a:endParaRPr>
          </a:p>
        </p:txBody>
      </p:sp>
    </p:spTree>
    <p:extLst>
      <p:ext uri="{BB962C8B-B14F-4D97-AF65-F5344CB8AC3E}">
        <p14:creationId xmlns:p14="http://schemas.microsoft.com/office/powerpoint/2010/main" val="421268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040A-6E14-787D-018B-197855078905}"/>
              </a:ext>
            </a:extLst>
          </p:cNvPr>
          <p:cNvSpPr>
            <a:spLocks noGrp="1"/>
          </p:cNvSpPr>
          <p:nvPr>
            <p:ph type="title"/>
          </p:nvPr>
        </p:nvSpPr>
        <p:spPr/>
        <p:txBody>
          <a:bodyPr/>
          <a:lstStyle/>
          <a:p>
            <a:r>
              <a:rPr lang="en-US" dirty="0"/>
              <a:t>Power Consumption (II)</a:t>
            </a:r>
          </a:p>
        </p:txBody>
      </p:sp>
      <p:sp>
        <p:nvSpPr>
          <p:cNvPr id="7" name="Content Placeholder 3">
            <a:extLst>
              <a:ext uri="{FF2B5EF4-FFF2-40B4-BE49-F238E27FC236}">
                <a16:creationId xmlns:a16="http://schemas.microsoft.com/office/drawing/2014/main" id="{09C1587E-9620-DDE3-F8B0-3B34FAA94F02}"/>
              </a:ext>
            </a:extLst>
          </p:cNvPr>
          <p:cNvSpPr txBox="1">
            <a:spLocks/>
          </p:cNvSpPr>
          <p:nvPr/>
        </p:nvSpPr>
        <p:spPr>
          <a:xfrm>
            <a:off x="283934" y="4767890"/>
            <a:ext cx="8594960" cy="1142738"/>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sz="3200" b="0" dirty="0">
                <a:solidFill>
                  <a:schemeClr val="accent6">
                    <a:lumMod val="75000"/>
                  </a:schemeClr>
                </a:solidFill>
              </a:rPr>
              <a:t>Venice</a:t>
            </a:r>
            <a:r>
              <a:rPr lang="en-IN" sz="3200" b="0" dirty="0"/>
              <a:t> </a:t>
            </a:r>
            <a:r>
              <a:rPr lang="en-IN" sz="3200" b="0" dirty="0">
                <a:solidFill>
                  <a:schemeClr val="accent6">
                    <a:lumMod val="75000"/>
                  </a:schemeClr>
                </a:solidFill>
              </a:rPr>
              <a:t>reduces</a:t>
            </a:r>
            <a:r>
              <a:rPr lang="en-IN" sz="3200" b="0" dirty="0"/>
              <a:t> the </a:t>
            </a:r>
            <a:r>
              <a:rPr lang="en-IN" sz="3200" b="0" dirty="0">
                <a:solidFill>
                  <a:schemeClr val="accent6">
                    <a:lumMod val="75000"/>
                  </a:schemeClr>
                </a:solidFill>
              </a:rPr>
              <a:t>average power consumption </a:t>
            </a:r>
            <a:r>
              <a:rPr lang="en-IN" sz="3200" b="0" dirty="0"/>
              <a:t>by </a:t>
            </a:r>
            <a:r>
              <a:rPr lang="en-IN" sz="3200" b="0" dirty="0">
                <a:solidFill>
                  <a:schemeClr val="accent6">
                    <a:lumMod val="75000"/>
                  </a:schemeClr>
                </a:solidFill>
              </a:rPr>
              <a:t>4%</a:t>
            </a:r>
            <a:r>
              <a:rPr lang="en-IN" sz="3200" b="0" dirty="0"/>
              <a:t> over </a:t>
            </a:r>
            <a:r>
              <a:rPr lang="en-IN" sz="3200" b="0" dirty="0">
                <a:solidFill>
                  <a:schemeClr val="accent6">
                    <a:lumMod val="75000"/>
                  </a:schemeClr>
                </a:solidFill>
              </a:rPr>
              <a:t>Baseline SSD   </a:t>
            </a:r>
            <a:endParaRPr lang="en-CH" sz="3200" b="0" dirty="0">
              <a:solidFill>
                <a:schemeClr val="accent6">
                  <a:lumMod val="75000"/>
                </a:schemeClr>
              </a:solidFill>
            </a:endParaRPr>
          </a:p>
        </p:txBody>
      </p:sp>
      <p:graphicFrame>
        <p:nvGraphicFramePr>
          <p:cNvPr id="3" name="Chart 2">
            <a:extLst>
              <a:ext uri="{FF2B5EF4-FFF2-40B4-BE49-F238E27FC236}">
                <a16:creationId xmlns:a16="http://schemas.microsoft.com/office/drawing/2014/main" id="{55A730B5-B978-DC4B-91EC-33FDFAA37BB5}"/>
              </a:ext>
            </a:extLst>
          </p:cNvPr>
          <p:cNvGraphicFramePr>
            <a:graphicFrameLocks/>
          </p:cNvGraphicFramePr>
          <p:nvPr/>
        </p:nvGraphicFramePr>
        <p:xfrm>
          <a:off x="533468" y="910630"/>
          <a:ext cx="8460828" cy="29922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802FD7A-ABA3-6E55-33A5-878FCCA614B1}"/>
              </a:ext>
            </a:extLst>
          </p:cNvPr>
          <p:cNvSpPr txBox="1"/>
          <p:nvPr/>
        </p:nvSpPr>
        <p:spPr>
          <a:xfrm rot="16200000">
            <a:off x="-768580" y="2191317"/>
            <a:ext cx="2105028" cy="430887"/>
          </a:xfrm>
          <a:prstGeom prst="rect">
            <a:avLst/>
          </a:prstGeom>
          <a:noFill/>
        </p:spPr>
        <p:txBody>
          <a:bodyPr wrap="square" lIns="0" tIns="0" rIns="0" bIns="0" rtlCol="0" anchor="ctr">
            <a:spAutoFit/>
          </a:bodyPr>
          <a:lstStyle/>
          <a:p>
            <a:pPr algn="ctr"/>
            <a:r>
              <a:rPr lang="en-US" sz="1400" b="1" dirty="0">
                <a:latin typeface="Cambria" panose="02040503050406030204" pitchFamily="18" charset="0"/>
              </a:rPr>
              <a:t>Power Consumption (Norm. to Baseline SSD)</a:t>
            </a:r>
            <a:endParaRPr lang="en-CH" sz="1400" b="1" dirty="0">
              <a:latin typeface="Cambria" panose="02040503050406030204" pitchFamily="18" charset="0"/>
            </a:endParaRPr>
          </a:p>
        </p:txBody>
      </p:sp>
      <p:sp>
        <p:nvSpPr>
          <p:cNvPr id="9" name="Rectangle 8">
            <a:extLst>
              <a:ext uri="{FF2B5EF4-FFF2-40B4-BE49-F238E27FC236}">
                <a16:creationId xmlns:a16="http://schemas.microsoft.com/office/drawing/2014/main" id="{140FCBD4-FAF2-E6A5-247B-26D9E014D546}"/>
              </a:ext>
            </a:extLst>
          </p:cNvPr>
          <p:cNvSpPr/>
          <p:nvPr/>
        </p:nvSpPr>
        <p:spPr>
          <a:xfrm>
            <a:off x="7557111" y="1438022"/>
            <a:ext cx="1313620" cy="2064303"/>
          </a:xfrm>
          <a:prstGeom prst="rect">
            <a:avLst/>
          </a:prstGeom>
          <a:solidFill>
            <a:schemeClr val="bg1">
              <a:lumMod val="65000"/>
              <a:alpha val="2484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Home with solid fill">
            <a:hlinkClick r:id="rId3" action="ppaction://hlinksldjump"/>
            <a:extLst>
              <a:ext uri="{FF2B5EF4-FFF2-40B4-BE49-F238E27FC236}">
                <a16:creationId xmlns:a16="http://schemas.microsoft.com/office/drawing/2014/main" id="{0E5F4CD8-0596-801C-8D6B-69BB38C3C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6896" y="46490"/>
            <a:ext cx="717104" cy="717104"/>
          </a:xfrm>
          <a:prstGeom prst="rect">
            <a:avLst/>
          </a:prstGeom>
        </p:spPr>
      </p:pic>
      <p:cxnSp>
        <p:nvCxnSpPr>
          <p:cNvPr id="6" name="Straight Connector 5">
            <a:extLst>
              <a:ext uri="{FF2B5EF4-FFF2-40B4-BE49-F238E27FC236}">
                <a16:creationId xmlns:a16="http://schemas.microsoft.com/office/drawing/2014/main" id="{812841BC-CCAC-0631-1F9D-6475894D6FC2}"/>
              </a:ext>
            </a:extLst>
          </p:cNvPr>
          <p:cNvCxnSpPr>
            <a:cxnSpLocks/>
            <a:endCxn id="9" idx="3"/>
          </p:cNvCxnSpPr>
          <p:nvPr/>
        </p:nvCxnSpPr>
        <p:spPr>
          <a:xfrm>
            <a:off x="997789" y="2448902"/>
            <a:ext cx="7872942" cy="21272"/>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32FCFF1-1B2E-B023-4507-FA8A4B19A2F7}"/>
              </a:ext>
            </a:extLst>
          </p:cNvPr>
          <p:cNvSpPr txBox="1"/>
          <p:nvPr/>
        </p:nvSpPr>
        <p:spPr>
          <a:xfrm>
            <a:off x="963699" y="2459538"/>
            <a:ext cx="1985555" cy="369332"/>
          </a:xfrm>
          <a:prstGeom prst="rect">
            <a:avLst/>
          </a:prstGeom>
          <a:solidFill>
            <a:schemeClr val="bg1">
              <a:alpha val="49813"/>
            </a:schemeClr>
          </a:solidFill>
        </p:spPr>
        <p:txBody>
          <a:bodyPr wrap="square" rtlCol="0">
            <a:spAutoFit/>
          </a:bodyPr>
          <a:lstStyle/>
          <a:p>
            <a:r>
              <a:rPr lang="en-US" b="1" i="1" dirty="0">
                <a:solidFill>
                  <a:srgbClr val="C00000"/>
                </a:solidFill>
                <a:latin typeface="Cambria" panose="02040503050406030204" pitchFamily="18" charset="0"/>
              </a:rPr>
              <a:t>Baseline SSD</a:t>
            </a:r>
          </a:p>
        </p:txBody>
      </p:sp>
      <p:cxnSp>
        <p:nvCxnSpPr>
          <p:cNvPr id="11" name="Straight Arrow Connector 10">
            <a:extLst>
              <a:ext uri="{FF2B5EF4-FFF2-40B4-BE49-F238E27FC236}">
                <a16:creationId xmlns:a16="http://schemas.microsoft.com/office/drawing/2014/main" id="{230789DB-63D0-B117-0F6D-34B1D3B86C99}"/>
              </a:ext>
            </a:extLst>
          </p:cNvPr>
          <p:cNvCxnSpPr>
            <a:cxnSpLocks/>
          </p:cNvCxnSpPr>
          <p:nvPr/>
        </p:nvCxnSpPr>
        <p:spPr>
          <a:xfrm>
            <a:off x="7811555" y="2055903"/>
            <a:ext cx="0" cy="392999"/>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9907A13-B5E8-46E9-97B6-24CAEF8DCC3F}"/>
              </a:ext>
            </a:extLst>
          </p:cNvPr>
          <p:cNvSpPr txBox="1"/>
          <p:nvPr/>
        </p:nvSpPr>
        <p:spPr>
          <a:xfrm rot="18549961">
            <a:off x="7571031" y="1703445"/>
            <a:ext cx="66843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1.07x</a:t>
            </a:r>
            <a:endParaRPr lang="en-US" sz="1100" b="1" dirty="0">
              <a:solidFill>
                <a:srgbClr val="C00000"/>
              </a:solidFill>
              <a:latin typeface="Cambria" panose="02040503050406030204" pitchFamily="18" charset="0"/>
            </a:endParaRPr>
          </a:p>
        </p:txBody>
      </p:sp>
      <p:cxnSp>
        <p:nvCxnSpPr>
          <p:cNvPr id="15" name="Straight Arrow Connector 14">
            <a:extLst>
              <a:ext uri="{FF2B5EF4-FFF2-40B4-BE49-F238E27FC236}">
                <a16:creationId xmlns:a16="http://schemas.microsoft.com/office/drawing/2014/main" id="{A4DF2545-22BC-25D6-BEC9-D93C4423A9CD}"/>
              </a:ext>
            </a:extLst>
          </p:cNvPr>
          <p:cNvCxnSpPr>
            <a:cxnSpLocks/>
          </p:cNvCxnSpPr>
          <p:nvPr/>
        </p:nvCxnSpPr>
        <p:spPr>
          <a:xfrm>
            <a:off x="8082560" y="2119229"/>
            <a:ext cx="0" cy="350944"/>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321BBD-6BB0-3151-AA67-BFC5357D5B74}"/>
              </a:ext>
            </a:extLst>
          </p:cNvPr>
          <p:cNvSpPr txBox="1"/>
          <p:nvPr/>
        </p:nvSpPr>
        <p:spPr>
          <a:xfrm rot="18549961">
            <a:off x="7865904" y="1726839"/>
            <a:ext cx="66843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1.06x</a:t>
            </a:r>
            <a:endParaRPr lang="en-US" sz="1100" b="1" dirty="0">
              <a:solidFill>
                <a:srgbClr val="C00000"/>
              </a:solidFill>
              <a:latin typeface="Cambria" panose="02040503050406030204" pitchFamily="18" charset="0"/>
            </a:endParaRPr>
          </a:p>
        </p:txBody>
      </p:sp>
      <p:cxnSp>
        <p:nvCxnSpPr>
          <p:cNvPr id="18" name="Straight Arrow Connector 17">
            <a:extLst>
              <a:ext uri="{FF2B5EF4-FFF2-40B4-BE49-F238E27FC236}">
                <a16:creationId xmlns:a16="http://schemas.microsoft.com/office/drawing/2014/main" id="{A516546D-0571-28F4-5236-664ACA6FD0BD}"/>
              </a:ext>
            </a:extLst>
          </p:cNvPr>
          <p:cNvCxnSpPr>
            <a:cxnSpLocks/>
          </p:cNvCxnSpPr>
          <p:nvPr/>
        </p:nvCxnSpPr>
        <p:spPr>
          <a:xfrm>
            <a:off x="8350377" y="2470173"/>
            <a:ext cx="0" cy="192682"/>
          </a:xfrm>
          <a:prstGeom prst="straightConnector1">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196142-47D1-848C-ED23-73A2BD9A2080}"/>
              </a:ext>
            </a:extLst>
          </p:cNvPr>
          <p:cNvSpPr txBox="1"/>
          <p:nvPr/>
        </p:nvSpPr>
        <p:spPr>
          <a:xfrm rot="18549961">
            <a:off x="8145549" y="2078134"/>
            <a:ext cx="66843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0.96x</a:t>
            </a:r>
            <a:endParaRPr lang="en-US" sz="1100" b="1" dirty="0">
              <a:solidFill>
                <a:srgbClr val="C00000"/>
              </a:solidFill>
              <a:latin typeface="Cambria" panose="02040503050406030204" pitchFamily="18" charset="0"/>
            </a:endParaRPr>
          </a:p>
        </p:txBody>
      </p:sp>
      <p:cxnSp>
        <p:nvCxnSpPr>
          <p:cNvPr id="21" name="Straight Arrow Connector 20">
            <a:extLst>
              <a:ext uri="{FF2B5EF4-FFF2-40B4-BE49-F238E27FC236}">
                <a16:creationId xmlns:a16="http://schemas.microsoft.com/office/drawing/2014/main" id="{4CEA9990-DAC3-4677-501A-DC93B052194F}"/>
              </a:ext>
            </a:extLst>
          </p:cNvPr>
          <p:cNvCxnSpPr>
            <a:cxnSpLocks/>
          </p:cNvCxnSpPr>
          <p:nvPr/>
        </p:nvCxnSpPr>
        <p:spPr>
          <a:xfrm>
            <a:off x="8606077" y="2470173"/>
            <a:ext cx="0" cy="219464"/>
          </a:xfrm>
          <a:prstGeom prst="straightConnector1">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0A0B58E-C31F-57AE-B6E0-6CF251F6589B}"/>
              </a:ext>
            </a:extLst>
          </p:cNvPr>
          <p:cNvSpPr txBox="1"/>
          <p:nvPr/>
        </p:nvSpPr>
        <p:spPr>
          <a:xfrm rot="18549961">
            <a:off x="8394313" y="2091135"/>
            <a:ext cx="66843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0.95x</a:t>
            </a:r>
            <a:endParaRPr lang="en-US" sz="11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0457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10" dur="500"/>
                                        <p:tgtEl>
                                          <p:spTgt spid="3">
                                            <p:graphicEl>
                                              <a:chart seriesIdx="-3" categoryIdx="-3" bldStep="gridLegen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down)">
                                      <p:cBhvr>
                                        <p:cTn id="15" dur="500"/>
                                        <p:tgtEl>
                                          <p:spTgt spid="3">
                                            <p:graphicEl>
                                              <a:chart seriesIdx="0" categoryIdx="-4" bldStep="series"/>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down)">
                                      <p:cBhvr>
                                        <p:cTn id="18" dur="500"/>
                                        <p:tgtEl>
                                          <p:spTgt spid="3">
                                            <p:graphicEl>
                                              <a:chart seriesIdx="1" categoryIdx="-4" bldStep="series"/>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down)">
                                      <p:cBhvr>
                                        <p:cTn id="21" dur="500"/>
                                        <p:tgtEl>
                                          <p:spTgt spid="3">
                                            <p:graphicEl>
                                              <a:chart seriesIdx="2"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wipe(down)">
                                      <p:cBhvr>
                                        <p:cTn id="26" dur="500"/>
                                        <p:tgtEl>
                                          <p:spTgt spid="3">
                                            <p:graphicEl>
                                              <a:chart seriesIdx="3"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par>
                          <p:cTn id="69" fill="hold">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par>
                          <p:cTn id="77" fill="hold">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down)">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3" grpId="0" uiExpand="1">
        <p:bldSub>
          <a:bldChart bld="series"/>
        </p:bldSub>
      </p:bldGraphic>
      <p:bldP spid="5" grpId="0"/>
      <p:bldP spid="9" grpId="0" animBg="1"/>
      <p:bldP spid="8" grpId="0" animBg="1"/>
      <p:bldP spid="8" grpId="1" animBg="1"/>
      <p:bldP spid="12" grpId="0"/>
      <p:bldP spid="12" grpId="1"/>
      <p:bldP spid="17" grpId="0"/>
      <p:bldP spid="17" grpId="1"/>
      <p:bldP spid="20" grpId="0"/>
      <p:bldP spid="20" grpId="1"/>
      <p:bldP spid="23" grpId="0"/>
      <p:bldP spid="2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66F5-9EEB-764A-D7EF-224734B0BD26}"/>
              </a:ext>
            </a:extLst>
          </p:cNvPr>
          <p:cNvSpPr>
            <a:spLocks noGrp="1"/>
          </p:cNvSpPr>
          <p:nvPr>
            <p:ph type="title"/>
          </p:nvPr>
        </p:nvSpPr>
        <p:spPr/>
        <p:txBody>
          <a:bodyPr/>
          <a:lstStyle/>
          <a:p>
            <a:r>
              <a:rPr lang="en-US" dirty="0"/>
              <a:t>Performance on Mixed Workloads</a:t>
            </a:r>
          </a:p>
        </p:txBody>
      </p:sp>
      <p:graphicFrame>
        <p:nvGraphicFramePr>
          <p:cNvPr id="4" name="Content Placeholder 3">
            <a:extLst>
              <a:ext uri="{FF2B5EF4-FFF2-40B4-BE49-F238E27FC236}">
                <a16:creationId xmlns:a16="http://schemas.microsoft.com/office/drawing/2014/main" id="{EC3043C4-98BB-4590-B11C-39204549B2BE}"/>
              </a:ext>
            </a:extLst>
          </p:cNvPr>
          <p:cNvGraphicFramePr>
            <a:graphicFrameLocks noGrp="1"/>
          </p:cNvGraphicFramePr>
          <p:nvPr>
            <p:ph idx="1"/>
            <p:extLst>
              <p:ext uri="{D42A27DB-BD31-4B8C-83A1-F6EECF244321}">
                <p14:modId xmlns:p14="http://schemas.microsoft.com/office/powerpoint/2010/main" val="1744804675"/>
              </p:ext>
            </p:extLst>
          </p:nvPr>
        </p:nvGraphicFramePr>
        <p:xfrm>
          <a:off x="335869" y="1132113"/>
          <a:ext cx="8472261" cy="25690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99B718F-825F-9C85-E74A-C1F17B268C10}"/>
              </a:ext>
            </a:extLst>
          </p:cNvPr>
          <p:cNvSpPr txBox="1"/>
          <p:nvPr/>
        </p:nvSpPr>
        <p:spPr>
          <a:xfrm rot="16200000">
            <a:off x="-405495" y="2182474"/>
            <a:ext cx="1834784" cy="553998"/>
          </a:xfrm>
          <a:prstGeom prst="rect">
            <a:avLst/>
          </a:prstGeom>
          <a:noFill/>
        </p:spPr>
        <p:txBody>
          <a:bodyPr wrap="square" lIns="0" tIns="0" rIns="0" bIns="0" rtlCol="0" anchor="ctr">
            <a:spAutoFit/>
          </a:bodyPr>
          <a:lstStyle/>
          <a:p>
            <a:pPr algn="ctr"/>
            <a:r>
              <a:rPr lang="en-US" b="1" dirty="0">
                <a:latin typeface="Cambria" panose="02040503050406030204" pitchFamily="18" charset="0"/>
              </a:rPr>
              <a:t>Speedup over Baseline SSD</a:t>
            </a:r>
            <a:endParaRPr lang="en-CH" b="1" dirty="0">
              <a:latin typeface="Cambria" panose="02040503050406030204" pitchFamily="18" charset="0"/>
            </a:endParaRPr>
          </a:p>
        </p:txBody>
      </p:sp>
      <p:sp>
        <p:nvSpPr>
          <p:cNvPr id="3" name="Content Placeholder 3">
            <a:extLst>
              <a:ext uri="{FF2B5EF4-FFF2-40B4-BE49-F238E27FC236}">
                <a16:creationId xmlns:a16="http://schemas.microsoft.com/office/drawing/2014/main" id="{05CDB3E8-C982-B9CD-B666-8250611345FF}"/>
              </a:ext>
            </a:extLst>
          </p:cNvPr>
          <p:cNvSpPr txBox="1">
            <a:spLocks/>
          </p:cNvSpPr>
          <p:nvPr/>
        </p:nvSpPr>
        <p:spPr>
          <a:xfrm>
            <a:off x="335869" y="4626209"/>
            <a:ext cx="8594960" cy="1545130"/>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sz="3200" b="0" dirty="0">
                <a:solidFill>
                  <a:schemeClr val="accent6">
                    <a:lumMod val="75000"/>
                  </a:schemeClr>
                </a:solidFill>
              </a:rPr>
              <a:t>Venice</a:t>
            </a:r>
            <a:r>
              <a:rPr lang="en-IN" sz="3200" b="0" dirty="0"/>
              <a:t> </a:t>
            </a:r>
            <a:r>
              <a:rPr lang="en-IN" sz="3200" b="0" dirty="0">
                <a:solidFill>
                  <a:schemeClr val="accent6">
                    <a:lumMod val="75000"/>
                  </a:schemeClr>
                </a:solidFill>
              </a:rPr>
              <a:t>outperforms</a:t>
            </a:r>
            <a:r>
              <a:rPr lang="en-IN" sz="3200" b="0" dirty="0"/>
              <a:t> prior approaches </a:t>
            </a:r>
            <a:br>
              <a:rPr lang="en-IN" sz="3200" b="0" dirty="0"/>
            </a:br>
            <a:r>
              <a:rPr lang="en-IN" sz="3200" b="0" dirty="0"/>
              <a:t>on </a:t>
            </a:r>
            <a:r>
              <a:rPr lang="en-IN" sz="3200" b="0" dirty="0">
                <a:solidFill>
                  <a:schemeClr val="accent6">
                    <a:lumMod val="75000"/>
                  </a:schemeClr>
                </a:solidFill>
              </a:rPr>
              <a:t>high-intensity mixed workloads </a:t>
            </a:r>
            <a:br>
              <a:rPr lang="en-IN" sz="3200" b="0" dirty="0">
                <a:solidFill>
                  <a:schemeClr val="accent6">
                    <a:lumMod val="75000"/>
                  </a:schemeClr>
                </a:solidFill>
              </a:rPr>
            </a:br>
            <a:r>
              <a:rPr lang="en-IN" sz="3200" b="0" dirty="0"/>
              <a:t>by effectively </a:t>
            </a:r>
            <a:r>
              <a:rPr lang="en-IN" sz="3200" b="0" dirty="0">
                <a:solidFill>
                  <a:schemeClr val="accent6">
                    <a:lumMod val="75000"/>
                  </a:schemeClr>
                </a:solidFill>
              </a:rPr>
              <a:t>mitigating path conflicts</a:t>
            </a:r>
            <a:endParaRPr lang="en-CH" sz="3200" b="0" dirty="0">
              <a:solidFill>
                <a:schemeClr val="accent6">
                  <a:lumMod val="75000"/>
                </a:schemeClr>
              </a:solidFill>
            </a:endParaRPr>
          </a:p>
        </p:txBody>
      </p:sp>
      <p:pic>
        <p:nvPicPr>
          <p:cNvPr id="7" name="Graphic 6" descr="Home with solid fill">
            <a:hlinkClick r:id="rId3" action="ppaction://hlinksldjump"/>
            <a:extLst>
              <a:ext uri="{FF2B5EF4-FFF2-40B4-BE49-F238E27FC236}">
                <a16:creationId xmlns:a16="http://schemas.microsoft.com/office/drawing/2014/main" id="{3744E638-6281-2F2C-3D8C-D5AC0DAA6E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489" y="46490"/>
            <a:ext cx="717104" cy="717104"/>
          </a:xfrm>
          <a:prstGeom prst="rect">
            <a:avLst/>
          </a:prstGeom>
        </p:spPr>
      </p:pic>
      <p:cxnSp>
        <p:nvCxnSpPr>
          <p:cNvPr id="6" name="Straight Connector 5">
            <a:extLst>
              <a:ext uri="{FF2B5EF4-FFF2-40B4-BE49-F238E27FC236}">
                <a16:creationId xmlns:a16="http://schemas.microsoft.com/office/drawing/2014/main" id="{B1EB9F2C-1D55-CE1E-91B7-69C87E51C1E4}"/>
              </a:ext>
            </a:extLst>
          </p:cNvPr>
          <p:cNvCxnSpPr>
            <a:cxnSpLocks/>
          </p:cNvCxnSpPr>
          <p:nvPr/>
        </p:nvCxnSpPr>
        <p:spPr>
          <a:xfrm>
            <a:off x="1123432" y="3049032"/>
            <a:ext cx="7601759" cy="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490F90A-6B8D-B238-9B93-8713A054D3EF}"/>
              </a:ext>
            </a:extLst>
          </p:cNvPr>
          <p:cNvSpPr txBox="1"/>
          <p:nvPr/>
        </p:nvSpPr>
        <p:spPr>
          <a:xfrm>
            <a:off x="1089342" y="3059668"/>
            <a:ext cx="1985555" cy="369332"/>
          </a:xfrm>
          <a:prstGeom prst="rect">
            <a:avLst/>
          </a:prstGeom>
          <a:solidFill>
            <a:schemeClr val="bg1">
              <a:alpha val="49813"/>
            </a:schemeClr>
          </a:solidFill>
        </p:spPr>
        <p:txBody>
          <a:bodyPr wrap="square" rtlCol="0">
            <a:spAutoFit/>
          </a:bodyPr>
          <a:lstStyle/>
          <a:p>
            <a:r>
              <a:rPr lang="en-US" b="1" i="1" dirty="0">
                <a:solidFill>
                  <a:srgbClr val="C00000"/>
                </a:solidFill>
                <a:latin typeface="Cambria" panose="02040503050406030204" pitchFamily="18" charset="0"/>
              </a:rPr>
              <a:t>Baseline SSD</a:t>
            </a:r>
          </a:p>
        </p:txBody>
      </p:sp>
      <p:sp>
        <p:nvSpPr>
          <p:cNvPr id="10" name="TextBox 9">
            <a:extLst>
              <a:ext uri="{FF2B5EF4-FFF2-40B4-BE49-F238E27FC236}">
                <a16:creationId xmlns:a16="http://schemas.microsoft.com/office/drawing/2014/main" id="{0F862B1E-98B6-DD1C-DF4E-35EB44FE28AC}"/>
              </a:ext>
            </a:extLst>
          </p:cNvPr>
          <p:cNvSpPr txBox="1"/>
          <p:nvPr/>
        </p:nvSpPr>
        <p:spPr>
          <a:xfrm rot="17581585">
            <a:off x="7492310" y="2685936"/>
            <a:ext cx="59986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1.01x</a:t>
            </a:r>
            <a:endParaRPr lang="en-US" sz="1100" b="1" dirty="0">
              <a:solidFill>
                <a:srgbClr val="C00000"/>
              </a:solidFill>
              <a:latin typeface="Cambria" panose="02040503050406030204" pitchFamily="18" charset="0"/>
            </a:endParaRPr>
          </a:p>
        </p:txBody>
      </p:sp>
      <p:sp>
        <p:nvSpPr>
          <p:cNvPr id="11" name="TextBox 10">
            <a:extLst>
              <a:ext uri="{FF2B5EF4-FFF2-40B4-BE49-F238E27FC236}">
                <a16:creationId xmlns:a16="http://schemas.microsoft.com/office/drawing/2014/main" id="{EE502A60-11F0-E218-47FA-63B117F57C5E}"/>
              </a:ext>
            </a:extLst>
          </p:cNvPr>
          <p:cNvSpPr txBox="1"/>
          <p:nvPr/>
        </p:nvSpPr>
        <p:spPr>
          <a:xfrm rot="17581585">
            <a:off x="7691540" y="2694340"/>
            <a:ext cx="59986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1.01x</a:t>
            </a:r>
            <a:endParaRPr lang="en-US" sz="11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9512C98B-D553-B509-2294-AC8EE7D28892}"/>
              </a:ext>
            </a:extLst>
          </p:cNvPr>
          <p:cNvSpPr txBox="1"/>
          <p:nvPr/>
        </p:nvSpPr>
        <p:spPr>
          <a:xfrm rot="17134100">
            <a:off x="7850046" y="2663504"/>
            <a:ext cx="59986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1.12x</a:t>
            </a:r>
            <a:endParaRPr lang="en-US" sz="1100" b="1" dirty="0">
              <a:solidFill>
                <a:srgbClr val="C00000"/>
              </a:solidFill>
              <a:latin typeface="Cambria" panose="02040503050406030204" pitchFamily="18" charset="0"/>
            </a:endParaRPr>
          </a:p>
        </p:txBody>
      </p:sp>
      <p:cxnSp>
        <p:nvCxnSpPr>
          <p:cNvPr id="13" name="Straight Arrow Connector 12">
            <a:extLst>
              <a:ext uri="{FF2B5EF4-FFF2-40B4-BE49-F238E27FC236}">
                <a16:creationId xmlns:a16="http://schemas.microsoft.com/office/drawing/2014/main" id="{29AE6FAF-7E70-3BB1-860B-5451FDE36CDF}"/>
              </a:ext>
            </a:extLst>
          </p:cNvPr>
          <p:cNvCxnSpPr>
            <a:cxnSpLocks/>
          </p:cNvCxnSpPr>
          <p:nvPr/>
        </p:nvCxnSpPr>
        <p:spPr>
          <a:xfrm>
            <a:off x="8358785" y="2741529"/>
            <a:ext cx="0" cy="318139"/>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AB5B86C-F48A-1085-266F-A8C73DD4C341}"/>
              </a:ext>
            </a:extLst>
          </p:cNvPr>
          <p:cNvSpPr txBox="1"/>
          <p:nvPr/>
        </p:nvSpPr>
        <p:spPr>
          <a:xfrm rot="17596334">
            <a:off x="8058852" y="2395188"/>
            <a:ext cx="59986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1.83x</a:t>
            </a:r>
            <a:endParaRPr lang="en-US" sz="1100" b="1" dirty="0">
              <a:solidFill>
                <a:srgbClr val="C00000"/>
              </a:solidFill>
              <a:latin typeface="Cambria" panose="02040503050406030204" pitchFamily="18" charset="0"/>
            </a:endParaRPr>
          </a:p>
        </p:txBody>
      </p:sp>
      <p:cxnSp>
        <p:nvCxnSpPr>
          <p:cNvPr id="18" name="Straight Arrow Connector 17">
            <a:extLst>
              <a:ext uri="{FF2B5EF4-FFF2-40B4-BE49-F238E27FC236}">
                <a16:creationId xmlns:a16="http://schemas.microsoft.com/office/drawing/2014/main" id="{183B95E7-7EFC-C2A8-995D-5AEB5FCB577E}"/>
              </a:ext>
            </a:extLst>
          </p:cNvPr>
          <p:cNvCxnSpPr>
            <a:cxnSpLocks/>
          </p:cNvCxnSpPr>
          <p:nvPr/>
        </p:nvCxnSpPr>
        <p:spPr>
          <a:xfrm>
            <a:off x="8539760" y="2508325"/>
            <a:ext cx="0" cy="540707"/>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1AEDA4A-CA82-A4CB-8ED9-1B752D790910}"/>
              </a:ext>
            </a:extLst>
          </p:cNvPr>
          <p:cNvSpPr txBox="1"/>
          <p:nvPr/>
        </p:nvSpPr>
        <p:spPr>
          <a:xfrm rot="17895841">
            <a:off x="8332114" y="2156064"/>
            <a:ext cx="599865" cy="276999"/>
          </a:xfrm>
          <a:prstGeom prst="rect">
            <a:avLst/>
          </a:prstGeom>
          <a:noFill/>
        </p:spPr>
        <p:txBody>
          <a:bodyPr wrap="square" rtlCol="0">
            <a:spAutoFit/>
          </a:bodyPr>
          <a:lstStyle/>
          <a:p>
            <a:r>
              <a:rPr lang="en-US" sz="1200" b="1" dirty="0">
                <a:solidFill>
                  <a:srgbClr val="C00000"/>
                </a:solidFill>
                <a:latin typeface="Cambria" panose="02040503050406030204" pitchFamily="18" charset="0"/>
              </a:rPr>
              <a:t>2.47x</a:t>
            </a:r>
            <a:endParaRPr lang="en-US" sz="11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1084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4" dur="500"/>
                                        <p:tgtEl>
                                          <p:spTgt spid="4">
                                            <p:graphicEl>
                                              <a:chart seriesIdx="0" categoryIdx="-4" bldStep="series"/>
                                            </p:graphic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17" dur="500"/>
                                        <p:tgtEl>
                                          <p:spTgt spid="4">
                                            <p:graphicEl>
                                              <a:chart seriesIdx="1" categoryIdx="-4" bldStep="series"/>
                                            </p:graphic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down)">
                                      <p:cBhvr>
                                        <p:cTn id="20" dur="500"/>
                                        <p:tgtEl>
                                          <p:spTgt spid="4">
                                            <p:graphicEl>
                                              <a:chart seriesIdx="2"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down)">
                                      <p:cBhvr>
                                        <p:cTn id="25" dur="500"/>
                                        <p:tgtEl>
                                          <p:spTgt spid="4">
                                            <p:graphicEl>
                                              <a:chart seriesIdx="3"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graphicEl>
                                              <a:chart seriesIdx="4" categoryIdx="-4" bldStep="series"/>
                                            </p:graphicEl>
                                          </p:spTgt>
                                        </p:tgtEl>
                                        <p:attrNameLst>
                                          <p:attrName>style.visibility</p:attrName>
                                        </p:attrNameLst>
                                      </p:cBhvr>
                                      <p:to>
                                        <p:strVal val="visible"/>
                                      </p:to>
                                    </p:set>
                                    <p:animEffect transition="in" filter="wipe(down)">
                                      <p:cBhvr>
                                        <p:cTn id="30" dur="500"/>
                                        <p:tgtEl>
                                          <p:spTgt spid="4">
                                            <p:graphicEl>
                                              <a:chart seriesIdx="4" categoryIdx="-4" bldStep="series"/>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down)">
                                      <p:cBhvr>
                                        <p:cTn id="69" dur="500"/>
                                        <p:tgtEl>
                                          <p:spTgt spid="18"/>
                                        </p:tgtEl>
                                      </p:cBhvr>
                                    </p:animEffect>
                                  </p:childTnLst>
                                </p:cTn>
                              </p:par>
                            </p:childTnLst>
                          </p:cTn>
                        </p:par>
                        <p:par>
                          <p:cTn id="70" fill="hold">
                            <p:stCondLst>
                              <p:cond delay="500"/>
                            </p:stCondLst>
                            <p:childTnLst>
                              <p:par>
                                <p:cTn id="71" presetID="22" presetClass="entr" presetSubtype="4"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 nodeType="clickEffect">
                                  <p:stCondLst>
                                    <p:cond delay="0"/>
                                  </p:stCondLst>
                                  <p:childTnLst>
                                    <p:set>
                                      <p:cBhvr>
                                        <p:cTn id="7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5" grpId="1"/>
      <p:bldP spid="3" grpId="1" animBg="1"/>
      <p:bldP spid="8" grpId="0" animBg="1"/>
      <p:bldP spid="8" grpId="1" animBg="1"/>
      <p:bldP spid="10" grpId="0"/>
      <p:bldP spid="11" grpId="0"/>
      <p:bldP spid="12" grpId="0"/>
      <p:bldP spid="14"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6F21-7884-AEA8-7C20-7235680595F7}"/>
              </a:ext>
            </a:extLst>
          </p:cNvPr>
          <p:cNvSpPr>
            <a:spLocks noGrp="1"/>
          </p:cNvSpPr>
          <p:nvPr>
            <p:ph type="title"/>
          </p:nvPr>
        </p:nvSpPr>
        <p:spPr/>
        <p:txBody>
          <a:bodyPr>
            <a:normAutofit/>
          </a:bodyPr>
          <a:lstStyle/>
          <a:p>
            <a:r>
              <a:rPr lang="en-US" dirty="0"/>
              <a:t>Sensitivity to Network Configurations</a:t>
            </a:r>
          </a:p>
        </p:txBody>
      </p:sp>
      <p:graphicFrame>
        <p:nvGraphicFramePr>
          <p:cNvPr id="7" name="Chart 6">
            <a:extLst>
              <a:ext uri="{FF2B5EF4-FFF2-40B4-BE49-F238E27FC236}">
                <a16:creationId xmlns:a16="http://schemas.microsoft.com/office/drawing/2014/main" id="{6638BAAF-F5D6-6C44-9592-3BEE24CF64E9}"/>
              </a:ext>
            </a:extLst>
          </p:cNvPr>
          <p:cNvGraphicFramePr>
            <a:graphicFrameLocks/>
          </p:cNvGraphicFramePr>
          <p:nvPr>
            <p:extLst>
              <p:ext uri="{D42A27DB-BD31-4B8C-83A1-F6EECF244321}">
                <p14:modId xmlns:p14="http://schemas.microsoft.com/office/powerpoint/2010/main" val="4240598062"/>
              </p:ext>
            </p:extLst>
          </p:nvPr>
        </p:nvGraphicFramePr>
        <p:xfrm>
          <a:off x="647272" y="1061963"/>
          <a:ext cx="7921375" cy="258536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2BD9D860-0E48-6760-27EB-178DFD3E7C33}"/>
              </a:ext>
            </a:extLst>
          </p:cNvPr>
          <p:cNvSpPr txBox="1"/>
          <p:nvPr/>
        </p:nvSpPr>
        <p:spPr>
          <a:xfrm rot="16200000">
            <a:off x="-436318" y="2077645"/>
            <a:ext cx="1834784" cy="553998"/>
          </a:xfrm>
          <a:prstGeom prst="rect">
            <a:avLst/>
          </a:prstGeom>
          <a:noFill/>
        </p:spPr>
        <p:txBody>
          <a:bodyPr wrap="square" lIns="0" tIns="0" rIns="0" bIns="0" rtlCol="0" anchor="ctr">
            <a:spAutoFit/>
          </a:bodyPr>
          <a:lstStyle/>
          <a:p>
            <a:pPr algn="ctr"/>
            <a:r>
              <a:rPr lang="en-US" b="1" dirty="0">
                <a:latin typeface="Cambria" panose="02040503050406030204" pitchFamily="18" charset="0"/>
              </a:rPr>
              <a:t>Speedup over Baseline SSD</a:t>
            </a:r>
            <a:endParaRPr lang="en-CH" b="1" dirty="0">
              <a:latin typeface="Cambria" panose="02040503050406030204" pitchFamily="18" charset="0"/>
            </a:endParaRPr>
          </a:p>
        </p:txBody>
      </p:sp>
      <p:sp>
        <p:nvSpPr>
          <p:cNvPr id="10" name="Content Placeholder 3">
            <a:extLst>
              <a:ext uri="{FF2B5EF4-FFF2-40B4-BE49-F238E27FC236}">
                <a16:creationId xmlns:a16="http://schemas.microsoft.com/office/drawing/2014/main" id="{3C1C1DE8-1498-40F3-8E6E-C08B9F6291D6}"/>
              </a:ext>
            </a:extLst>
          </p:cNvPr>
          <p:cNvSpPr txBox="1">
            <a:spLocks/>
          </p:cNvSpPr>
          <p:nvPr/>
        </p:nvSpPr>
        <p:spPr>
          <a:xfrm>
            <a:off x="327491" y="4716622"/>
            <a:ext cx="8594960" cy="984899"/>
          </a:xfrm>
          <a:prstGeom prst="roundRect">
            <a:avLst>
              <a:gd name="adj" fmla="val 4777"/>
            </a:avLst>
          </a:prstGeom>
          <a:solidFill>
            <a:schemeClr val="accent6">
              <a:lumMod val="20000"/>
              <a:lumOff val="80000"/>
            </a:schemeClr>
          </a:solidFill>
          <a:ln w="31750">
            <a:solidFill>
              <a:schemeClr val="accent6">
                <a:lumMod val="75000"/>
              </a:schemeClr>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N" b="0" dirty="0">
                <a:solidFill>
                  <a:schemeClr val="accent6">
                    <a:lumMod val="75000"/>
                  </a:schemeClr>
                </a:solidFill>
              </a:rPr>
              <a:t>Venice</a:t>
            </a:r>
            <a:r>
              <a:rPr lang="en-IN" b="0" dirty="0"/>
              <a:t> provides </a:t>
            </a:r>
            <a:r>
              <a:rPr lang="en-IN" b="0" dirty="0">
                <a:solidFill>
                  <a:schemeClr val="accent6">
                    <a:lumMod val="75000"/>
                  </a:schemeClr>
                </a:solidFill>
              </a:rPr>
              <a:t>higher performance improvement </a:t>
            </a:r>
            <a:br>
              <a:rPr lang="en-IN" b="0" dirty="0">
                <a:solidFill>
                  <a:schemeClr val="accent6">
                    <a:lumMod val="75000"/>
                  </a:schemeClr>
                </a:solidFill>
              </a:rPr>
            </a:br>
            <a:r>
              <a:rPr lang="en-IN" b="0" dirty="0"/>
              <a:t>for </a:t>
            </a:r>
            <a:r>
              <a:rPr lang="en-IN" b="0" dirty="0">
                <a:solidFill>
                  <a:schemeClr val="accent6">
                    <a:lumMod val="75000"/>
                  </a:schemeClr>
                </a:solidFill>
              </a:rPr>
              <a:t>8x8</a:t>
            </a:r>
            <a:r>
              <a:rPr lang="en-IN" b="0" dirty="0"/>
              <a:t> compared to </a:t>
            </a:r>
            <a:r>
              <a:rPr lang="en-IN" b="0" dirty="0">
                <a:solidFill>
                  <a:schemeClr val="accent6">
                    <a:lumMod val="75000"/>
                  </a:schemeClr>
                </a:solidFill>
              </a:rPr>
              <a:t>4x16 and 16x4   </a:t>
            </a:r>
            <a:endParaRPr lang="en-CH" b="0" dirty="0">
              <a:solidFill>
                <a:schemeClr val="accent6">
                  <a:lumMod val="75000"/>
                </a:schemeClr>
              </a:solidFill>
            </a:endParaRPr>
          </a:p>
        </p:txBody>
      </p:sp>
      <p:pic>
        <p:nvPicPr>
          <p:cNvPr id="11" name="Graphic 10" descr="Home with solid fill">
            <a:hlinkClick r:id="rId3" action="ppaction://hlinksldjump"/>
            <a:extLst>
              <a:ext uri="{FF2B5EF4-FFF2-40B4-BE49-F238E27FC236}">
                <a16:creationId xmlns:a16="http://schemas.microsoft.com/office/drawing/2014/main" id="{FDD82C42-6F2C-2FB2-326A-48841A0591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9489" y="46490"/>
            <a:ext cx="717104" cy="717104"/>
          </a:xfrm>
          <a:prstGeom prst="rect">
            <a:avLst/>
          </a:prstGeom>
        </p:spPr>
      </p:pic>
      <p:cxnSp>
        <p:nvCxnSpPr>
          <p:cNvPr id="3" name="Straight Connector 2">
            <a:extLst>
              <a:ext uri="{FF2B5EF4-FFF2-40B4-BE49-F238E27FC236}">
                <a16:creationId xmlns:a16="http://schemas.microsoft.com/office/drawing/2014/main" id="{7CA76238-C11F-86BC-6E1D-F51802F2C011}"/>
              </a:ext>
            </a:extLst>
          </p:cNvPr>
          <p:cNvCxnSpPr>
            <a:cxnSpLocks/>
          </p:cNvCxnSpPr>
          <p:nvPr/>
        </p:nvCxnSpPr>
        <p:spPr>
          <a:xfrm>
            <a:off x="1169011" y="2998999"/>
            <a:ext cx="7318943" cy="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5E07177-52A0-D62F-0A70-2CC75663E989}"/>
              </a:ext>
            </a:extLst>
          </p:cNvPr>
          <p:cNvSpPr txBox="1"/>
          <p:nvPr/>
        </p:nvSpPr>
        <p:spPr>
          <a:xfrm>
            <a:off x="1134921" y="3009635"/>
            <a:ext cx="1985555" cy="369332"/>
          </a:xfrm>
          <a:prstGeom prst="rect">
            <a:avLst/>
          </a:prstGeom>
          <a:solidFill>
            <a:schemeClr val="bg1">
              <a:alpha val="49813"/>
            </a:schemeClr>
          </a:solidFill>
        </p:spPr>
        <p:txBody>
          <a:bodyPr wrap="square" rtlCol="0">
            <a:spAutoFit/>
          </a:bodyPr>
          <a:lstStyle/>
          <a:p>
            <a:r>
              <a:rPr lang="en-US" b="1" i="1" dirty="0">
                <a:solidFill>
                  <a:srgbClr val="C00000"/>
                </a:solidFill>
                <a:latin typeface="Cambria" panose="02040503050406030204" pitchFamily="18" charset="0"/>
              </a:rPr>
              <a:t>Baseline SSD</a:t>
            </a:r>
          </a:p>
        </p:txBody>
      </p:sp>
      <p:sp>
        <p:nvSpPr>
          <p:cNvPr id="8" name="TextBox 7">
            <a:extLst>
              <a:ext uri="{FF2B5EF4-FFF2-40B4-BE49-F238E27FC236}">
                <a16:creationId xmlns:a16="http://schemas.microsoft.com/office/drawing/2014/main" id="{647FF1B9-7366-200E-7EDB-6735115FBD52}"/>
              </a:ext>
            </a:extLst>
          </p:cNvPr>
          <p:cNvSpPr txBox="1"/>
          <p:nvPr/>
        </p:nvSpPr>
        <p:spPr>
          <a:xfrm rot="18476628">
            <a:off x="1376464" y="2541797"/>
            <a:ext cx="680982"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1.22x</a:t>
            </a:r>
            <a:endParaRPr lang="en-US" sz="12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2B75F445-CA34-DDB6-419D-1BA22AC89C9A}"/>
              </a:ext>
            </a:extLst>
          </p:cNvPr>
          <p:cNvSpPr txBox="1"/>
          <p:nvPr/>
        </p:nvSpPr>
        <p:spPr>
          <a:xfrm rot="18476628">
            <a:off x="1830009" y="2494759"/>
            <a:ext cx="710039"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1.34x</a:t>
            </a:r>
            <a:endParaRPr lang="en-US" sz="1200" b="1" dirty="0">
              <a:solidFill>
                <a:srgbClr val="C00000"/>
              </a:solidFill>
              <a:latin typeface="Cambria" panose="02040503050406030204" pitchFamily="18" charset="0"/>
            </a:endParaRPr>
          </a:p>
        </p:txBody>
      </p:sp>
      <p:cxnSp>
        <p:nvCxnSpPr>
          <p:cNvPr id="13" name="Straight Arrow Connector 12">
            <a:extLst>
              <a:ext uri="{FF2B5EF4-FFF2-40B4-BE49-F238E27FC236}">
                <a16:creationId xmlns:a16="http://schemas.microsoft.com/office/drawing/2014/main" id="{21A82334-FC49-CABD-E4A6-49C20D297FF9}"/>
              </a:ext>
            </a:extLst>
          </p:cNvPr>
          <p:cNvCxnSpPr>
            <a:cxnSpLocks/>
          </p:cNvCxnSpPr>
          <p:nvPr/>
        </p:nvCxnSpPr>
        <p:spPr>
          <a:xfrm>
            <a:off x="2642098" y="2657487"/>
            <a:ext cx="0" cy="353868"/>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C305A92-EC6F-5A0F-3EC6-A53C76AF6C40}"/>
              </a:ext>
            </a:extLst>
          </p:cNvPr>
          <p:cNvSpPr txBox="1"/>
          <p:nvPr/>
        </p:nvSpPr>
        <p:spPr>
          <a:xfrm rot="18549961">
            <a:off x="2351313" y="2262119"/>
            <a:ext cx="681002"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2.03x</a:t>
            </a:r>
            <a:endParaRPr lang="en-US" sz="1200" b="1" dirty="0">
              <a:solidFill>
                <a:srgbClr val="C00000"/>
              </a:solidFill>
              <a:latin typeface="Cambria" panose="02040503050406030204" pitchFamily="18" charset="0"/>
            </a:endParaRPr>
          </a:p>
        </p:txBody>
      </p:sp>
      <p:cxnSp>
        <p:nvCxnSpPr>
          <p:cNvPr id="16" name="Straight Arrow Connector 15">
            <a:extLst>
              <a:ext uri="{FF2B5EF4-FFF2-40B4-BE49-F238E27FC236}">
                <a16:creationId xmlns:a16="http://schemas.microsoft.com/office/drawing/2014/main" id="{477976AD-FD4B-82F0-24A0-E0E3DEC2AC5F}"/>
              </a:ext>
            </a:extLst>
          </p:cNvPr>
          <p:cNvCxnSpPr>
            <a:cxnSpLocks/>
          </p:cNvCxnSpPr>
          <p:nvPr/>
        </p:nvCxnSpPr>
        <p:spPr>
          <a:xfrm>
            <a:off x="3120476" y="1629546"/>
            <a:ext cx="0" cy="1369453"/>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17FDAB0-B37B-F5B9-4692-B24E6E9ABB61}"/>
              </a:ext>
            </a:extLst>
          </p:cNvPr>
          <p:cNvSpPr txBox="1"/>
          <p:nvPr/>
        </p:nvSpPr>
        <p:spPr>
          <a:xfrm>
            <a:off x="2863077" y="1355354"/>
            <a:ext cx="668726"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5.22x</a:t>
            </a:r>
            <a:endParaRPr lang="en-US" sz="1200" b="1" dirty="0">
              <a:solidFill>
                <a:srgbClr val="C00000"/>
              </a:solidFill>
              <a:latin typeface="Cambria" panose="02040503050406030204" pitchFamily="18" charset="0"/>
            </a:endParaRPr>
          </a:p>
        </p:txBody>
      </p:sp>
      <p:sp>
        <p:nvSpPr>
          <p:cNvPr id="19" name="TextBox 18">
            <a:extLst>
              <a:ext uri="{FF2B5EF4-FFF2-40B4-BE49-F238E27FC236}">
                <a16:creationId xmlns:a16="http://schemas.microsoft.com/office/drawing/2014/main" id="{93BDAFBF-2B60-1A62-A796-0BEA247E8E79}"/>
              </a:ext>
            </a:extLst>
          </p:cNvPr>
          <p:cNvSpPr txBox="1"/>
          <p:nvPr/>
        </p:nvSpPr>
        <p:spPr>
          <a:xfrm rot="18476628">
            <a:off x="3841583" y="2517485"/>
            <a:ext cx="665881"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1.27x</a:t>
            </a:r>
            <a:endParaRPr lang="en-US" sz="1200" b="1" dirty="0">
              <a:solidFill>
                <a:srgbClr val="C00000"/>
              </a:solidFill>
              <a:latin typeface="Cambria" panose="02040503050406030204" pitchFamily="18" charset="0"/>
            </a:endParaRPr>
          </a:p>
        </p:txBody>
      </p:sp>
      <p:sp>
        <p:nvSpPr>
          <p:cNvPr id="20" name="TextBox 19">
            <a:extLst>
              <a:ext uri="{FF2B5EF4-FFF2-40B4-BE49-F238E27FC236}">
                <a16:creationId xmlns:a16="http://schemas.microsoft.com/office/drawing/2014/main" id="{45DABF21-2DA3-A2C4-F851-6BB36A1FDA2A}"/>
              </a:ext>
            </a:extLst>
          </p:cNvPr>
          <p:cNvSpPr txBox="1"/>
          <p:nvPr/>
        </p:nvSpPr>
        <p:spPr>
          <a:xfrm rot="18476628">
            <a:off x="4306170" y="2493055"/>
            <a:ext cx="637602"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1.33x</a:t>
            </a:r>
            <a:endParaRPr lang="en-US" sz="1200" b="1" dirty="0">
              <a:solidFill>
                <a:srgbClr val="C00000"/>
              </a:solidFill>
              <a:latin typeface="Cambria" panose="02040503050406030204" pitchFamily="18" charset="0"/>
            </a:endParaRPr>
          </a:p>
        </p:txBody>
      </p:sp>
      <p:cxnSp>
        <p:nvCxnSpPr>
          <p:cNvPr id="21" name="Straight Arrow Connector 20">
            <a:extLst>
              <a:ext uri="{FF2B5EF4-FFF2-40B4-BE49-F238E27FC236}">
                <a16:creationId xmlns:a16="http://schemas.microsoft.com/office/drawing/2014/main" id="{064C0E5A-E763-A1E0-0BC1-3966BAADB576}"/>
              </a:ext>
            </a:extLst>
          </p:cNvPr>
          <p:cNvCxnSpPr>
            <a:cxnSpLocks/>
          </p:cNvCxnSpPr>
          <p:nvPr/>
        </p:nvCxnSpPr>
        <p:spPr>
          <a:xfrm>
            <a:off x="5090680" y="2495863"/>
            <a:ext cx="0" cy="503136"/>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BB2272A-265B-F1E1-2218-DB389D300124}"/>
              </a:ext>
            </a:extLst>
          </p:cNvPr>
          <p:cNvSpPr txBox="1"/>
          <p:nvPr/>
        </p:nvSpPr>
        <p:spPr>
          <a:xfrm rot="18549961">
            <a:off x="4802247" y="2105444"/>
            <a:ext cx="668235"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2.56x</a:t>
            </a:r>
            <a:endParaRPr lang="en-US" sz="1200" b="1" dirty="0">
              <a:solidFill>
                <a:srgbClr val="C00000"/>
              </a:solidFill>
              <a:latin typeface="Cambria" panose="02040503050406030204" pitchFamily="18" charset="0"/>
            </a:endParaRPr>
          </a:p>
        </p:txBody>
      </p:sp>
      <p:cxnSp>
        <p:nvCxnSpPr>
          <p:cNvPr id="25" name="Straight Arrow Connector 24">
            <a:extLst>
              <a:ext uri="{FF2B5EF4-FFF2-40B4-BE49-F238E27FC236}">
                <a16:creationId xmlns:a16="http://schemas.microsoft.com/office/drawing/2014/main" id="{C53F6140-6631-DF5F-A7EF-0D20D63C285E}"/>
              </a:ext>
            </a:extLst>
          </p:cNvPr>
          <p:cNvCxnSpPr>
            <a:cxnSpLocks/>
          </p:cNvCxnSpPr>
          <p:nvPr/>
        </p:nvCxnSpPr>
        <p:spPr>
          <a:xfrm>
            <a:off x="5567310" y="2092996"/>
            <a:ext cx="0" cy="906003"/>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0CFE218-247B-F04F-A633-450A01546404}"/>
              </a:ext>
            </a:extLst>
          </p:cNvPr>
          <p:cNvSpPr txBox="1"/>
          <p:nvPr/>
        </p:nvSpPr>
        <p:spPr>
          <a:xfrm rot="18476628">
            <a:off x="6250878" y="2569015"/>
            <a:ext cx="754675"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1.05x</a:t>
            </a:r>
            <a:endParaRPr lang="en-US" sz="1200" b="1" dirty="0">
              <a:solidFill>
                <a:srgbClr val="C00000"/>
              </a:solidFill>
              <a:latin typeface="Cambria" panose="02040503050406030204" pitchFamily="18" charset="0"/>
            </a:endParaRPr>
          </a:p>
        </p:txBody>
      </p:sp>
      <p:sp>
        <p:nvSpPr>
          <p:cNvPr id="31" name="TextBox 30">
            <a:extLst>
              <a:ext uri="{FF2B5EF4-FFF2-40B4-BE49-F238E27FC236}">
                <a16:creationId xmlns:a16="http://schemas.microsoft.com/office/drawing/2014/main" id="{542D68E6-093E-755B-27B7-C060002F0DB8}"/>
              </a:ext>
            </a:extLst>
          </p:cNvPr>
          <p:cNvSpPr txBox="1"/>
          <p:nvPr/>
        </p:nvSpPr>
        <p:spPr>
          <a:xfrm rot="18476628">
            <a:off x="6712431" y="2538372"/>
            <a:ext cx="742152"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1.11x</a:t>
            </a:r>
            <a:endParaRPr lang="en-US" sz="1200" b="1" dirty="0">
              <a:solidFill>
                <a:srgbClr val="C00000"/>
              </a:solidFill>
              <a:latin typeface="Cambria" panose="02040503050406030204" pitchFamily="18" charset="0"/>
            </a:endParaRPr>
          </a:p>
        </p:txBody>
      </p:sp>
      <p:cxnSp>
        <p:nvCxnSpPr>
          <p:cNvPr id="32" name="Straight Arrow Connector 31">
            <a:extLst>
              <a:ext uri="{FF2B5EF4-FFF2-40B4-BE49-F238E27FC236}">
                <a16:creationId xmlns:a16="http://schemas.microsoft.com/office/drawing/2014/main" id="{2AFF13D4-A09E-98CB-B62E-45A267247012}"/>
              </a:ext>
            </a:extLst>
          </p:cNvPr>
          <p:cNvCxnSpPr>
            <a:cxnSpLocks/>
          </p:cNvCxnSpPr>
          <p:nvPr/>
        </p:nvCxnSpPr>
        <p:spPr>
          <a:xfrm>
            <a:off x="7523272" y="2697400"/>
            <a:ext cx="0" cy="312234"/>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D03061F-A1E9-66C1-3F26-F8C51A864C7F}"/>
              </a:ext>
            </a:extLst>
          </p:cNvPr>
          <p:cNvSpPr txBox="1"/>
          <p:nvPr/>
        </p:nvSpPr>
        <p:spPr>
          <a:xfrm rot="18549961">
            <a:off x="7231660" y="2300293"/>
            <a:ext cx="685489"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1.90x</a:t>
            </a:r>
            <a:endParaRPr lang="en-US" sz="1200" b="1" dirty="0">
              <a:solidFill>
                <a:srgbClr val="C00000"/>
              </a:solidFill>
              <a:latin typeface="Cambria" panose="02040503050406030204" pitchFamily="18" charset="0"/>
            </a:endParaRPr>
          </a:p>
        </p:txBody>
      </p:sp>
      <p:cxnSp>
        <p:nvCxnSpPr>
          <p:cNvPr id="36" name="Straight Arrow Connector 35">
            <a:extLst>
              <a:ext uri="{FF2B5EF4-FFF2-40B4-BE49-F238E27FC236}">
                <a16:creationId xmlns:a16="http://schemas.microsoft.com/office/drawing/2014/main" id="{346BCE12-1E5C-763F-060C-34507789011D}"/>
              </a:ext>
            </a:extLst>
          </p:cNvPr>
          <p:cNvCxnSpPr>
            <a:cxnSpLocks/>
          </p:cNvCxnSpPr>
          <p:nvPr/>
        </p:nvCxnSpPr>
        <p:spPr>
          <a:xfrm>
            <a:off x="8001400" y="2625170"/>
            <a:ext cx="0" cy="384464"/>
          </a:xfrm>
          <a:prstGeom prst="straightConnector1">
            <a:avLst/>
          </a:prstGeom>
          <a:ln w="25400">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24C1D7A-1897-6C04-D75F-F9242A3EAE4F}"/>
              </a:ext>
            </a:extLst>
          </p:cNvPr>
          <p:cNvSpPr txBox="1"/>
          <p:nvPr/>
        </p:nvSpPr>
        <p:spPr>
          <a:xfrm rot="18549961">
            <a:off x="7698260" y="2203802"/>
            <a:ext cx="748070"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2.14x</a:t>
            </a:r>
            <a:endParaRPr lang="en-US" sz="1200" b="1" dirty="0">
              <a:solidFill>
                <a:srgbClr val="C00000"/>
              </a:solidFill>
              <a:latin typeface="Cambria" panose="02040503050406030204" pitchFamily="18" charset="0"/>
            </a:endParaRPr>
          </a:p>
        </p:txBody>
      </p:sp>
      <p:sp>
        <p:nvSpPr>
          <p:cNvPr id="39" name="TextBox 38">
            <a:extLst>
              <a:ext uri="{FF2B5EF4-FFF2-40B4-BE49-F238E27FC236}">
                <a16:creationId xmlns:a16="http://schemas.microsoft.com/office/drawing/2014/main" id="{23B6848D-37B2-3521-FDB0-521D7525394D}"/>
              </a:ext>
            </a:extLst>
          </p:cNvPr>
          <p:cNvSpPr txBox="1"/>
          <p:nvPr/>
        </p:nvSpPr>
        <p:spPr>
          <a:xfrm rot="18549961">
            <a:off x="5310821" y="1603807"/>
            <a:ext cx="738762"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rPr>
              <a:t>3.81x</a:t>
            </a:r>
            <a:endParaRPr lang="en-US" sz="12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5473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11" dur="500"/>
                                        <p:tgtEl>
                                          <p:spTgt spid="7">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6" dur="500"/>
                                        <p:tgtEl>
                                          <p:spTgt spid="7">
                                            <p:graphicEl>
                                              <a:chart seriesIdx="0" categoryIdx="-4" bldStep="series"/>
                                            </p:graphic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20" dur="500"/>
                                        <p:tgtEl>
                                          <p:spTgt spid="7">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25" dur="500"/>
                                        <p:tgtEl>
                                          <p:spTgt spid="7">
                                            <p:graphicEl>
                                              <a:chart seriesIdx="2"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30" dur="500"/>
                                        <p:tgtEl>
                                          <p:spTgt spid="7">
                                            <p:graphicEl>
                                              <a:chart seriesIdx="3" categoryIdx="-4" bldStep="series"/>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P spid="9" grpId="0"/>
      <p:bldP spid="10" grpId="0" animBg="1"/>
      <p:bldP spid="4" grpId="0" animBg="1"/>
      <p:bldP spid="8" grpId="0"/>
      <p:bldP spid="12" grpId="0"/>
      <p:bldP spid="14" grpId="0"/>
      <p:bldP spid="18" grpId="0"/>
      <p:bldP spid="19" grpId="0"/>
      <p:bldP spid="20" grpId="0"/>
      <p:bldP spid="22" grpId="0"/>
      <p:bldP spid="30" grpId="0"/>
      <p:bldP spid="31" grpId="0"/>
      <p:bldP spid="33" grpId="0"/>
      <p:bldP spid="37"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5851-D29D-2BC3-D261-14098B6A7080}"/>
              </a:ext>
            </a:extLst>
          </p:cNvPr>
          <p:cNvSpPr>
            <a:spLocks noGrp="1"/>
          </p:cNvSpPr>
          <p:nvPr>
            <p:ph type="title"/>
          </p:nvPr>
        </p:nvSpPr>
        <p:spPr/>
        <p:txBody>
          <a:bodyPr>
            <a:normAutofit fontScale="90000"/>
          </a:bodyPr>
          <a:lstStyle/>
          <a:p>
            <a:r>
              <a:rPr lang="en-US" dirty="0"/>
              <a:t>Prior Approaches to Address Path Conflicts</a:t>
            </a:r>
          </a:p>
        </p:txBody>
      </p:sp>
      <p:sp>
        <p:nvSpPr>
          <p:cNvPr id="3" name="Content Placeholder 2">
            <a:extLst>
              <a:ext uri="{FF2B5EF4-FFF2-40B4-BE49-F238E27FC236}">
                <a16:creationId xmlns:a16="http://schemas.microsoft.com/office/drawing/2014/main" id="{3938875F-2573-370B-8412-6FFE0030CB4E}"/>
              </a:ext>
            </a:extLst>
          </p:cNvPr>
          <p:cNvSpPr>
            <a:spLocks noGrp="1"/>
          </p:cNvSpPr>
          <p:nvPr>
            <p:ph idx="1"/>
          </p:nvPr>
        </p:nvSpPr>
        <p:spPr/>
        <p:txBody>
          <a:bodyPr/>
          <a:lstStyle/>
          <a:p>
            <a:r>
              <a:rPr lang="en-US" dirty="0"/>
              <a:t>Network-On-SSD [2]</a:t>
            </a:r>
          </a:p>
          <a:p>
            <a:pPr lvl="1"/>
            <a:r>
              <a:rPr lang="en-US" b="0" dirty="0"/>
              <a:t>Replaces a multi-channel shared bus architecture with an interconnection network of flash chips</a:t>
            </a:r>
          </a:p>
          <a:p>
            <a:pPr lvl="1"/>
            <a:r>
              <a:rPr lang="en-US" b="0" dirty="0"/>
              <a:t>Significantly increases path diversity than a typical SSD</a:t>
            </a:r>
          </a:p>
        </p:txBody>
      </p:sp>
      <p:sp>
        <p:nvSpPr>
          <p:cNvPr id="33" name="Rectangle 32">
            <a:extLst>
              <a:ext uri="{FF2B5EF4-FFF2-40B4-BE49-F238E27FC236}">
                <a16:creationId xmlns:a16="http://schemas.microsoft.com/office/drawing/2014/main" id="{B3F658ED-0913-B674-4F3A-788F32CE0FC7}"/>
              </a:ext>
            </a:extLst>
          </p:cNvPr>
          <p:cNvSpPr/>
          <p:nvPr/>
        </p:nvSpPr>
        <p:spPr>
          <a:xfrm>
            <a:off x="7177833" y="3882130"/>
            <a:ext cx="854458" cy="325538"/>
          </a:xfrm>
          <a:prstGeom prst="rect">
            <a:avLst/>
          </a:prstGeom>
        </p:spPr>
        <p:txBody>
          <a:bodyPr wrap="square">
            <a:spAutoFit/>
          </a:bodyPr>
          <a:lstStyle/>
          <a:p>
            <a:pPr algn="ctr">
              <a:lnSpc>
                <a:spcPts val="1800"/>
              </a:lnSpc>
            </a:pPr>
            <a:r>
              <a:rPr lang="en-US" altLang="zh-CN" sz="2000" b="1" dirty="0">
                <a:solidFill>
                  <a:schemeClr val="accent1">
                    <a:lumMod val="50000"/>
                  </a:schemeClr>
                </a:solidFill>
                <a:latin typeface="Times New Roman" panose="02020603050405020304" pitchFamily="18" charset="0"/>
                <a:cs typeface="Times New Roman" panose="02020603050405020304" pitchFamily="18" charset="0"/>
              </a:rPr>
              <a:t>Links</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CA0D2D26-38A9-BE74-5BCC-F74D3664788E}"/>
              </a:ext>
            </a:extLst>
          </p:cNvPr>
          <p:cNvCxnSpPr>
            <a:cxnSpLocks/>
          </p:cNvCxnSpPr>
          <p:nvPr/>
        </p:nvCxnSpPr>
        <p:spPr>
          <a:xfrm>
            <a:off x="2863842" y="3268630"/>
            <a:ext cx="3676838"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C6805D-09DB-423B-6E39-8C56368DAE50}"/>
              </a:ext>
            </a:extLst>
          </p:cNvPr>
          <p:cNvCxnSpPr>
            <a:cxnSpLocks/>
          </p:cNvCxnSpPr>
          <p:nvPr/>
        </p:nvCxnSpPr>
        <p:spPr>
          <a:xfrm>
            <a:off x="2897489" y="4252302"/>
            <a:ext cx="3609899" cy="9257"/>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2A71FA9-82C3-A804-9F48-B4700E5E57BF}"/>
              </a:ext>
            </a:extLst>
          </p:cNvPr>
          <p:cNvCxnSpPr>
            <a:cxnSpLocks/>
          </p:cNvCxnSpPr>
          <p:nvPr/>
        </p:nvCxnSpPr>
        <p:spPr>
          <a:xfrm>
            <a:off x="2919260" y="5235974"/>
            <a:ext cx="362142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CED8CD-D7D0-A05D-9AEA-7FF3790D9A8F}"/>
              </a:ext>
            </a:extLst>
          </p:cNvPr>
          <p:cNvCxnSpPr>
            <a:cxnSpLocks/>
          </p:cNvCxnSpPr>
          <p:nvPr/>
        </p:nvCxnSpPr>
        <p:spPr>
          <a:xfrm>
            <a:off x="2893531" y="6184021"/>
            <a:ext cx="3613857"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391DA2-2D79-C150-74C9-296B47DEAFDE}"/>
              </a:ext>
            </a:extLst>
          </p:cNvPr>
          <p:cNvCxnSpPr>
            <a:cxnSpLocks/>
          </p:cNvCxnSpPr>
          <p:nvPr/>
        </p:nvCxnSpPr>
        <p:spPr>
          <a:xfrm flipV="1">
            <a:off x="3647830" y="3234958"/>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8E42C0-5284-ADF6-C058-A3F9EDBADF52}"/>
              </a:ext>
            </a:extLst>
          </p:cNvPr>
          <p:cNvCxnSpPr>
            <a:cxnSpLocks/>
          </p:cNvCxnSpPr>
          <p:nvPr/>
        </p:nvCxnSpPr>
        <p:spPr>
          <a:xfrm flipV="1">
            <a:off x="4575117" y="3225891"/>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2D328-78CA-6E11-E081-FDF749FCA26D}"/>
              </a:ext>
            </a:extLst>
          </p:cNvPr>
          <p:cNvCxnSpPr>
            <a:cxnSpLocks/>
          </p:cNvCxnSpPr>
          <p:nvPr/>
        </p:nvCxnSpPr>
        <p:spPr>
          <a:xfrm flipV="1">
            <a:off x="5523218" y="3268630"/>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47410A-6208-3D1B-F04D-C8C82CC305D6}"/>
              </a:ext>
            </a:extLst>
          </p:cNvPr>
          <p:cNvCxnSpPr>
            <a:cxnSpLocks/>
          </p:cNvCxnSpPr>
          <p:nvPr/>
        </p:nvCxnSpPr>
        <p:spPr>
          <a:xfrm flipV="1">
            <a:off x="6507388" y="3234958"/>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9B37A5-95DD-BF05-CD74-00B23326C375}"/>
              </a:ext>
            </a:extLst>
          </p:cNvPr>
          <p:cNvSpPr/>
          <p:nvPr/>
        </p:nvSpPr>
        <p:spPr>
          <a:xfrm>
            <a:off x="3378570" y="3025381"/>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F0</a:t>
            </a:r>
          </a:p>
        </p:txBody>
      </p:sp>
      <p:sp>
        <p:nvSpPr>
          <p:cNvPr id="14" name="Rectangle 13">
            <a:extLst>
              <a:ext uri="{FF2B5EF4-FFF2-40B4-BE49-F238E27FC236}">
                <a16:creationId xmlns:a16="http://schemas.microsoft.com/office/drawing/2014/main" id="{C394F07B-E9E7-BD9B-1FC1-4A60A284727F}"/>
              </a:ext>
            </a:extLst>
          </p:cNvPr>
          <p:cNvSpPr/>
          <p:nvPr/>
        </p:nvSpPr>
        <p:spPr>
          <a:xfrm>
            <a:off x="4315082" y="3028067"/>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a:t>
            </a:r>
          </a:p>
        </p:txBody>
      </p:sp>
      <p:sp>
        <p:nvSpPr>
          <p:cNvPr id="15" name="Rectangle 14">
            <a:extLst>
              <a:ext uri="{FF2B5EF4-FFF2-40B4-BE49-F238E27FC236}">
                <a16:creationId xmlns:a16="http://schemas.microsoft.com/office/drawing/2014/main" id="{30545016-C979-7600-305F-7201AC73D8C9}"/>
              </a:ext>
            </a:extLst>
          </p:cNvPr>
          <p:cNvSpPr/>
          <p:nvPr/>
        </p:nvSpPr>
        <p:spPr>
          <a:xfrm>
            <a:off x="5264579" y="3023531"/>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F2</a:t>
            </a:r>
          </a:p>
        </p:txBody>
      </p:sp>
      <p:sp>
        <p:nvSpPr>
          <p:cNvPr id="16" name="Rectangle 15">
            <a:extLst>
              <a:ext uri="{FF2B5EF4-FFF2-40B4-BE49-F238E27FC236}">
                <a16:creationId xmlns:a16="http://schemas.microsoft.com/office/drawing/2014/main" id="{1E3F32F2-6F64-ED5E-E196-E015CCEBEEA5}"/>
              </a:ext>
            </a:extLst>
          </p:cNvPr>
          <p:cNvSpPr/>
          <p:nvPr/>
        </p:nvSpPr>
        <p:spPr>
          <a:xfrm>
            <a:off x="6251224" y="3026134"/>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F3</a:t>
            </a:r>
          </a:p>
        </p:txBody>
      </p:sp>
      <p:sp>
        <p:nvSpPr>
          <p:cNvPr id="17" name="Rectangle 16">
            <a:extLst>
              <a:ext uri="{FF2B5EF4-FFF2-40B4-BE49-F238E27FC236}">
                <a16:creationId xmlns:a16="http://schemas.microsoft.com/office/drawing/2014/main" id="{4A528E13-84BD-F0C8-EB1C-3CA1B656F933}"/>
              </a:ext>
            </a:extLst>
          </p:cNvPr>
          <p:cNvSpPr/>
          <p:nvPr/>
        </p:nvSpPr>
        <p:spPr>
          <a:xfrm>
            <a:off x="3379651" y="4010837"/>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F4</a:t>
            </a:r>
          </a:p>
        </p:txBody>
      </p:sp>
      <p:sp>
        <p:nvSpPr>
          <p:cNvPr id="18" name="Rectangle 17">
            <a:extLst>
              <a:ext uri="{FF2B5EF4-FFF2-40B4-BE49-F238E27FC236}">
                <a16:creationId xmlns:a16="http://schemas.microsoft.com/office/drawing/2014/main" id="{B86FA628-22AD-F3E8-5777-7C592570C205}"/>
              </a:ext>
            </a:extLst>
          </p:cNvPr>
          <p:cNvSpPr/>
          <p:nvPr/>
        </p:nvSpPr>
        <p:spPr>
          <a:xfrm>
            <a:off x="4324291" y="4008945"/>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F5</a:t>
            </a:r>
          </a:p>
        </p:txBody>
      </p:sp>
      <p:sp>
        <p:nvSpPr>
          <p:cNvPr id="19" name="Rectangle 18">
            <a:extLst>
              <a:ext uri="{FF2B5EF4-FFF2-40B4-BE49-F238E27FC236}">
                <a16:creationId xmlns:a16="http://schemas.microsoft.com/office/drawing/2014/main" id="{6AEEFCD4-B9E4-A07F-95BC-B48E444E8B5B}"/>
              </a:ext>
            </a:extLst>
          </p:cNvPr>
          <p:cNvSpPr/>
          <p:nvPr/>
        </p:nvSpPr>
        <p:spPr>
          <a:xfrm>
            <a:off x="5263069" y="4024373"/>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F6</a:t>
            </a:r>
          </a:p>
        </p:txBody>
      </p:sp>
      <p:sp>
        <p:nvSpPr>
          <p:cNvPr id="20" name="Rectangle 19">
            <a:extLst>
              <a:ext uri="{FF2B5EF4-FFF2-40B4-BE49-F238E27FC236}">
                <a16:creationId xmlns:a16="http://schemas.microsoft.com/office/drawing/2014/main" id="{2EB49BE4-D002-DC80-3619-BDDFEB785ABA}"/>
              </a:ext>
            </a:extLst>
          </p:cNvPr>
          <p:cNvSpPr/>
          <p:nvPr/>
        </p:nvSpPr>
        <p:spPr>
          <a:xfrm>
            <a:off x="6247850" y="4024373"/>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F7</a:t>
            </a:r>
          </a:p>
        </p:txBody>
      </p:sp>
      <p:sp>
        <p:nvSpPr>
          <p:cNvPr id="21" name="Rectangle 20">
            <a:extLst>
              <a:ext uri="{FF2B5EF4-FFF2-40B4-BE49-F238E27FC236}">
                <a16:creationId xmlns:a16="http://schemas.microsoft.com/office/drawing/2014/main" id="{35E85ED4-A086-0453-6BB0-59B09EE32B60}"/>
              </a:ext>
            </a:extLst>
          </p:cNvPr>
          <p:cNvSpPr/>
          <p:nvPr/>
        </p:nvSpPr>
        <p:spPr>
          <a:xfrm>
            <a:off x="3382014" y="4986985"/>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F8</a:t>
            </a:r>
          </a:p>
        </p:txBody>
      </p:sp>
      <p:sp>
        <p:nvSpPr>
          <p:cNvPr id="22" name="Rectangle 21">
            <a:extLst>
              <a:ext uri="{FF2B5EF4-FFF2-40B4-BE49-F238E27FC236}">
                <a16:creationId xmlns:a16="http://schemas.microsoft.com/office/drawing/2014/main" id="{15C59E1A-ED27-91B9-00FC-21A5E4858CCE}"/>
              </a:ext>
            </a:extLst>
          </p:cNvPr>
          <p:cNvSpPr/>
          <p:nvPr/>
        </p:nvSpPr>
        <p:spPr>
          <a:xfrm>
            <a:off x="4313627" y="4985605"/>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F9</a:t>
            </a:r>
          </a:p>
        </p:txBody>
      </p:sp>
      <p:sp>
        <p:nvSpPr>
          <p:cNvPr id="23" name="Rectangle 22">
            <a:extLst>
              <a:ext uri="{FF2B5EF4-FFF2-40B4-BE49-F238E27FC236}">
                <a16:creationId xmlns:a16="http://schemas.microsoft.com/office/drawing/2014/main" id="{3F0A260A-BA45-C8EE-5729-5044E9245CFC}"/>
              </a:ext>
            </a:extLst>
          </p:cNvPr>
          <p:cNvSpPr/>
          <p:nvPr/>
        </p:nvSpPr>
        <p:spPr>
          <a:xfrm>
            <a:off x="5269561" y="4988124"/>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F10</a:t>
            </a:r>
          </a:p>
        </p:txBody>
      </p:sp>
      <p:sp>
        <p:nvSpPr>
          <p:cNvPr id="24" name="Rectangle 23">
            <a:extLst>
              <a:ext uri="{FF2B5EF4-FFF2-40B4-BE49-F238E27FC236}">
                <a16:creationId xmlns:a16="http://schemas.microsoft.com/office/drawing/2014/main" id="{84DD7714-991A-BD32-1336-9F0912BF8149}"/>
              </a:ext>
            </a:extLst>
          </p:cNvPr>
          <p:cNvSpPr/>
          <p:nvPr/>
        </p:nvSpPr>
        <p:spPr>
          <a:xfrm>
            <a:off x="6248711" y="4992231"/>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F11</a:t>
            </a:r>
          </a:p>
        </p:txBody>
      </p:sp>
      <p:sp>
        <p:nvSpPr>
          <p:cNvPr id="25" name="Rectangle 24">
            <a:extLst>
              <a:ext uri="{FF2B5EF4-FFF2-40B4-BE49-F238E27FC236}">
                <a16:creationId xmlns:a16="http://schemas.microsoft.com/office/drawing/2014/main" id="{FF772EE6-63B2-DFB0-2773-A9E841603946}"/>
              </a:ext>
            </a:extLst>
          </p:cNvPr>
          <p:cNvSpPr/>
          <p:nvPr/>
        </p:nvSpPr>
        <p:spPr>
          <a:xfrm>
            <a:off x="3380378" y="5944103"/>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F12</a:t>
            </a:r>
          </a:p>
        </p:txBody>
      </p:sp>
      <p:sp>
        <p:nvSpPr>
          <p:cNvPr id="26" name="Rectangle 25">
            <a:extLst>
              <a:ext uri="{FF2B5EF4-FFF2-40B4-BE49-F238E27FC236}">
                <a16:creationId xmlns:a16="http://schemas.microsoft.com/office/drawing/2014/main" id="{6E3E047B-EBFC-E114-B7B3-4DA9924A311E}"/>
              </a:ext>
            </a:extLst>
          </p:cNvPr>
          <p:cNvSpPr/>
          <p:nvPr/>
        </p:nvSpPr>
        <p:spPr>
          <a:xfrm>
            <a:off x="4314965" y="5941767"/>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F13</a:t>
            </a:r>
          </a:p>
        </p:txBody>
      </p:sp>
      <p:sp>
        <p:nvSpPr>
          <p:cNvPr id="27" name="Rectangle 26">
            <a:extLst>
              <a:ext uri="{FF2B5EF4-FFF2-40B4-BE49-F238E27FC236}">
                <a16:creationId xmlns:a16="http://schemas.microsoft.com/office/drawing/2014/main" id="{674DEE9E-152F-B2A6-69F1-D25475F58A42}"/>
              </a:ext>
            </a:extLst>
          </p:cNvPr>
          <p:cNvSpPr/>
          <p:nvPr/>
        </p:nvSpPr>
        <p:spPr>
          <a:xfrm>
            <a:off x="5263069" y="5945010"/>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F14</a:t>
            </a:r>
          </a:p>
        </p:txBody>
      </p:sp>
      <p:sp>
        <p:nvSpPr>
          <p:cNvPr id="28" name="Rectangle 27">
            <a:extLst>
              <a:ext uri="{FF2B5EF4-FFF2-40B4-BE49-F238E27FC236}">
                <a16:creationId xmlns:a16="http://schemas.microsoft.com/office/drawing/2014/main" id="{8F3EB5FE-4248-2A35-7D10-C0E75045EA90}"/>
              </a:ext>
            </a:extLst>
          </p:cNvPr>
          <p:cNvSpPr/>
          <p:nvPr/>
        </p:nvSpPr>
        <p:spPr>
          <a:xfrm>
            <a:off x="6250815" y="5944103"/>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F15</a:t>
            </a:r>
          </a:p>
        </p:txBody>
      </p:sp>
      <p:sp>
        <p:nvSpPr>
          <p:cNvPr id="29" name="Rounded Rectangle 28">
            <a:extLst>
              <a:ext uri="{FF2B5EF4-FFF2-40B4-BE49-F238E27FC236}">
                <a16:creationId xmlns:a16="http://schemas.microsoft.com/office/drawing/2014/main" id="{D6CF0AD3-6683-8BDD-B891-16067D00ECAB}"/>
              </a:ext>
            </a:extLst>
          </p:cNvPr>
          <p:cNvSpPr/>
          <p:nvPr/>
        </p:nvSpPr>
        <p:spPr>
          <a:xfrm>
            <a:off x="2366734" y="2953726"/>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FC0</a:t>
            </a:r>
          </a:p>
        </p:txBody>
      </p:sp>
      <p:sp>
        <p:nvSpPr>
          <p:cNvPr id="30" name="Rounded Rectangle 29">
            <a:extLst>
              <a:ext uri="{FF2B5EF4-FFF2-40B4-BE49-F238E27FC236}">
                <a16:creationId xmlns:a16="http://schemas.microsoft.com/office/drawing/2014/main" id="{69591DDB-A659-ADBD-24ED-6281DF3FD5D1}"/>
              </a:ext>
            </a:extLst>
          </p:cNvPr>
          <p:cNvSpPr/>
          <p:nvPr/>
        </p:nvSpPr>
        <p:spPr>
          <a:xfrm>
            <a:off x="2366734" y="3937078"/>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FC1</a:t>
            </a:r>
          </a:p>
        </p:txBody>
      </p:sp>
      <p:sp>
        <p:nvSpPr>
          <p:cNvPr id="31" name="Rounded Rectangle 30">
            <a:extLst>
              <a:ext uri="{FF2B5EF4-FFF2-40B4-BE49-F238E27FC236}">
                <a16:creationId xmlns:a16="http://schemas.microsoft.com/office/drawing/2014/main" id="{4A049D8C-81C3-4196-6682-BCEF2F01D11D}"/>
              </a:ext>
            </a:extLst>
          </p:cNvPr>
          <p:cNvSpPr/>
          <p:nvPr/>
        </p:nvSpPr>
        <p:spPr>
          <a:xfrm>
            <a:off x="2365847" y="4920431"/>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FC2</a:t>
            </a:r>
          </a:p>
        </p:txBody>
      </p:sp>
      <p:sp>
        <p:nvSpPr>
          <p:cNvPr id="32" name="Rounded Rectangle 31">
            <a:extLst>
              <a:ext uri="{FF2B5EF4-FFF2-40B4-BE49-F238E27FC236}">
                <a16:creationId xmlns:a16="http://schemas.microsoft.com/office/drawing/2014/main" id="{139E884C-80D8-C822-1FAE-3E021F7C5449}"/>
              </a:ext>
            </a:extLst>
          </p:cNvPr>
          <p:cNvSpPr/>
          <p:nvPr/>
        </p:nvSpPr>
        <p:spPr>
          <a:xfrm>
            <a:off x="2365847" y="5872682"/>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FC3</a:t>
            </a:r>
          </a:p>
        </p:txBody>
      </p:sp>
      <p:cxnSp>
        <p:nvCxnSpPr>
          <p:cNvPr id="34" name="Curved Connector 33">
            <a:extLst>
              <a:ext uri="{FF2B5EF4-FFF2-40B4-BE49-F238E27FC236}">
                <a16:creationId xmlns:a16="http://schemas.microsoft.com/office/drawing/2014/main" id="{E52AFAA6-870A-C2E5-57C4-ED077B6EAD81}"/>
              </a:ext>
            </a:extLst>
          </p:cNvPr>
          <p:cNvCxnSpPr>
            <a:cxnSpLocks/>
          </p:cNvCxnSpPr>
          <p:nvPr/>
        </p:nvCxnSpPr>
        <p:spPr>
          <a:xfrm flipV="1">
            <a:off x="6495887" y="4125889"/>
            <a:ext cx="720179" cy="704086"/>
          </a:xfrm>
          <a:prstGeom prst="curvedConnector3">
            <a:avLst>
              <a:gd name="adj1" fmla="val 5000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E177A3F3-1FCA-513A-DD7B-6611718785D4}"/>
              </a:ext>
            </a:extLst>
          </p:cNvPr>
          <p:cNvCxnSpPr>
            <a:cxnSpLocks/>
          </p:cNvCxnSpPr>
          <p:nvPr/>
        </p:nvCxnSpPr>
        <p:spPr>
          <a:xfrm>
            <a:off x="6477099" y="3820604"/>
            <a:ext cx="738967" cy="147783"/>
          </a:xfrm>
          <a:prstGeom prst="curvedConnector3">
            <a:avLst>
              <a:gd name="adj1" fmla="val 5000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4">
            <a:extLst>
              <a:ext uri="{FF2B5EF4-FFF2-40B4-BE49-F238E27FC236}">
                <a16:creationId xmlns:a16="http://schemas.microsoft.com/office/drawing/2014/main" id="{809F9304-243B-A422-679D-2B5DFF875A02}"/>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Cambria" panose="02040503050406030204" pitchFamily="18" charset="0"/>
              </a:rPr>
              <a:t>5</a:t>
            </a:r>
            <a:endParaRPr lang="en-CH" sz="1600">
              <a:latin typeface="Cambria" panose="02040503050406030204" pitchFamily="18" charset="0"/>
            </a:endParaRPr>
          </a:p>
        </p:txBody>
      </p:sp>
      <p:sp>
        <p:nvSpPr>
          <p:cNvPr id="36" name="TextBox 35">
            <a:extLst>
              <a:ext uri="{FF2B5EF4-FFF2-40B4-BE49-F238E27FC236}">
                <a16:creationId xmlns:a16="http://schemas.microsoft.com/office/drawing/2014/main" id="{5ADAE0DA-C9E3-9324-25EE-432356AC3A3B}"/>
              </a:ext>
            </a:extLst>
          </p:cNvPr>
          <p:cNvSpPr txBox="1"/>
          <p:nvPr/>
        </p:nvSpPr>
        <p:spPr>
          <a:xfrm>
            <a:off x="1177640" y="6563173"/>
            <a:ext cx="7609008" cy="253916"/>
          </a:xfrm>
          <a:prstGeom prst="rect">
            <a:avLst/>
          </a:prstGeom>
          <a:noFill/>
        </p:spPr>
        <p:txBody>
          <a:bodyPr wrap="square" rtlCol="0">
            <a:spAutoFit/>
          </a:bodyPr>
          <a:lstStyle/>
          <a:p>
            <a:r>
              <a:rPr lang="en-US" sz="1050" dirty="0">
                <a:latin typeface="Cambria" panose="02040503050406030204" pitchFamily="18" charset="0"/>
              </a:rPr>
              <a:t>[2] </a:t>
            </a:r>
            <a:r>
              <a:rPr lang="en-US" sz="1050" dirty="0" err="1">
                <a:latin typeface="Cambria" panose="02040503050406030204" pitchFamily="18" charset="0"/>
              </a:rPr>
              <a:t>Tavakkol</a:t>
            </a:r>
            <a:r>
              <a:rPr lang="en-US" sz="1050" dirty="0">
                <a:latin typeface="Cambria" panose="02040503050406030204" pitchFamily="18" charset="0"/>
              </a:rPr>
              <a:t>+, “</a:t>
            </a:r>
            <a:r>
              <a:rPr lang="en-IN" sz="1050" dirty="0">
                <a:latin typeface="Cambria" panose="02040503050406030204" pitchFamily="18" charset="0"/>
              </a:rPr>
              <a:t>Network-on-SSD: A Scalable and High-Performance Communication Design Paradigm for SSDs</a:t>
            </a:r>
            <a:r>
              <a:rPr lang="en-US" sz="1050" dirty="0">
                <a:latin typeface="Cambria" panose="02040503050406030204" pitchFamily="18" charset="0"/>
              </a:rPr>
              <a:t>”, IEEE CAL 2012</a:t>
            </a:r>
          </a:p>
        </p:txBody>
      </p:sp>
    </p:spTree>
    <p:extLst>
      <p:ext uri="{BB962C8B-B14F-4D97-AF65-F5344CB8AC3E}">
        <p14:creationId xmlns:p14="http://schemas.microsoft.com/office/powerpoint/2010/main" val="6302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C99B-CB48-5CAD-6E7F-75C127D9EBED}"/>
              </a:ext>
            </a:extLst>
          </p:cNvPr>
          <p:cNvSpPr>
            <a:spLocks noGrp="1"/>
          </p:cNvSpPr>
          <p:nvPr>
            <p:ph type="title"/>
          </p:nvPr>
        </p:nvSpPr>
        <p:spPr/>
        <p:txBody>
          <a:bodyPr/>
          <a:lstStyle/>
          <a:p>
            <a:r>
              <a:rPr lang="en-US" dirty="0"/>
              <a:t>Delay Caused by Path Conflicts</a:t>
            </a:r>
          </a:p>
        </p:txBody>
      </p:sp>
      <p:sp>
        <p:nvSpPr>
          <p:cNvPr id="86" name="Content Placeholder 85">
            <a:extLst>
              <a:ext uri="{FF2B5EF4-FFF2-40B4-BE49-F238E27FC236}">
                <a16:creationId xmlns:a16="http://schemas.microsoft.com/office/drawing/2014/main" id="{5FDE5637-A35F-83C8-34B6-B75D9B9D6C56}"/>
              </a:ext>
            </a:extLst>
          </p:cNvPr>
          <p:cNvSpPr>
            <a:spLocks noGrp="1"/>
          </p:cNvSpPr>
          <p:nvPr>
            <p:ph idx="1"/>
          </p:nvPr>
        </p:nvSpPr>
        <p:spPr>
          <a:xfrm>
            <a:off x="149703" y="883920"/>
            <a:ext cx="8844594" cy="5618480"/>
          </a:xfrm>
        </p:spPr>
        <p:txBody>
          <a:bodyPr/>
          <a:lstStyle/>
          <a:p>
            <a:r>
              <a:rPr lang="en-US" sz="2400" b="0" dirty="0"/>
              <a:t>Case 1: Same Channel</a:t>
            </a:r>
          </a:p>
          <a:p>
            <a:endParaRPr lang="en-US" sz="2400" dirty="0"/>
          </a:p>
          <a:p>
            <a:endParaRPr lang="en-US" sz="2400" dirty="0"/>
          </a:p>
          <a:p>
            <a:endParaRPr lang="en-US" sz="2400" dirty="0"/>
          </a:p>
          <a:p>
            <a:endParaRPr lang="en-US" sz="2400" dirty="0"/>
          </a:p>
          <a:p>
            <a:endParaRPr lang="en-US" sz="2400" dirty="0"/>
          </a:p>
          <a:p>
            <a:r>
              <a:rPr lang="en-US" sz="2400" b="0" dirty="0"/>
              <a:t>Case 2: Different Channels</a:t>
            </a:r>
            <a:endParaRPr lang="en-US" sz="2400" dirty="0"/>
          </a:p>
          <a:p>
            <a:endParaRPr lang="en-US" dirty="0"/>
          </a:p>
          <a:p>
            <a:endParaRPr lang="en-US" dirty="0"/>
          </a:p>
          <a:p>
            <a:endParaRPr lang="en-US" dirty="0"/>
          </a:p>
          <a:p>
            <a:endParaRPr lang="en-US" dirty="0"/>
          </a:p>
        </p:txBody>
      </p:sp>
      <p:sp>
        <p:nvSpPr>
          <p:cNvPr id="142" name="Rounded Rectangle 141">
            <a:extLst>
              <a:ext uri="{FF2B5EF4-FFF2-40B4-BE49-F238E27FC236}">
                <a16:creationId xmlns:a16="http://schemas.microsoft.com/office/drawing/2014/main" id="{9120EF61-8A65-7C9C-ADDC-309CC0FF18F4}"/>
              </a:ext>
            </a:extLst>
          </p:cNvPr>
          <p:cNvSpPr/>
          <p:nvPr/>
        </p:nvSpPr>
        <p:spPr>
          <a:xfrm>
            <a:off x="562248" y="1355185"/>
            <a:ext cx="1504372" cy="721819"/>
          </a:xfrm>
          <a:prstGeom prst="roundRect">
            <a:avLst>
              <a:gd name="adj" fmla="val 14975"/>
            </a:avLst>
          </a:prstGeom>
          <a:solidFill>
            <a:srgbClr val="F6C8A4"/>
          </a:solidFill>
          <a:ln w="38100" cap="flat" cmpd="sng" algn="ctr">
            <a:solidFill>
              <a:srgbClr val="FD910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FC0</a:t>
            </a:r>
            <a:endParaRPr kumimoji="0" lang="en-US" altLang="zh-CN" sz="12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endParaRPr>
          </a:p>
        </p:txBody>
      </p:sp>
      <p:grpSp>
        <p:nvGrpSpPr>
          <p:cNvPr id="143" name="Group 142">
            <a:extLst>
              <a:ext uri="{FF2B5EF4-FFF2-40B4-BE49-F238E27FC236}">
                <a16:creationId xmlns:a16="http://schemas.microsoft.com/office/drawing/2014/main" id="{8C15D5F9-D897-1E72-1404-EF6BE418597B}"/>
              </a:ext>
            </a:extLst>
          </p:cNvPr>
          <p:cNvGrpSpPr/>
          <p:nvPr/>
        </p:nvGrpSpPr>
        <p:grpSpPr>
          <a:xfrm>
            <a:off x="2080459" y="1684813"/>
            <a:ext cx="4505964" cy="685369"/>
            <a:chOff x="2987651" y="1619148"/>
            <a:chExt cx="4505964" cy="685369"/>
          </a:xfrm>
        </p:grpSpPr>
        <p:grpSp>
          <p:nvGrpSpPr>
            <p:cNvPr id="144" name="Group 143">
              <a:extLst>
                <a:ext uri="{FF2B5EF4-FFF2-40B4-BE49-F238E27FC236}">
                  <a16:creationId xmlns:a16="http://schemas.microsoft.com/office/drawing/2014/main" id="{205B7F19-AADA-1F01-4EE3-76635CB00688}"/>
                </a:ext>
              </a:extLst>
            </p:cNvPr>
            <p:cNvGrpSpPr/>
            <p:nvPr/>
          </p:nvGrpSpPr>
          <p:grpSpPr>
            <a:xfrm>
              <a:off x="2987651" y="1628356"/>
              <a:ext cx="4505964" cy="676161"/>
              <a:chOff x="9188896" y="1634655"/>
              <a:chExt cx="7411492" cy="945255"/>
            </a:xfrm>
          </p:grpSpPr>
          <p:sp>
            <p:nvSpPr>
              <p:cNvPr id="147" name="Rounded Rectangle 146">
                <a:extLst>
                  <a:ext uri="{FF2B5EF4-FFF2-40B4-BE49-F238E27FC236}">
                    <a16:creationId xmlns:a16="http://schemas.microsoft.com/office/drawing/2014/main" id="{30F6CCD2-773F-984F-7D45-B9F4B3AB02E8}"/>
                  </a:ext>
                </a:extLst>
              </p:cNvPr>
              <p:cNvSpPr/>
              <p:nvPr/>
            </p:nvSpPr>
            <p:spPr>
              <a:xfrm>
                <a:off x="9538254" y="1901919"/>
                <a:ext cx="1376631" cy="650216"/>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F0</a:t>
                </a:r>
              </a:p>
            </p:txBody>
          </p:sp>
          <p:sp>
            <p:nvSpPr>
              <p:cNvPr id="148" name="Rounded Rectangle 147">
                <a:extLst>
                  <a:ext uri="{FF2B5EF4-FFF2-40B4-BE49-F238E27FC236}">
                    <a16:creationId xmlns:a16="http://schemas.microsoft.com/office/drawing/2014/main" id="{CDD0757D-832C-AF2F-B0AF-1B9142CF1A14}"/>
                  </a:ext>
                </a:extLst>
              </p:cNvPr>
              <p:cNvSpPr/>
              <p:nvPr/>
            </p:nvSpPr>
            <p:spPr>
              <a:xfrm>
                <a:off x="11198107" y="1916704"/>
                <a:ext cx="1376631" cy="635431"/>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F1</a:t>
                </a:r>
              </a:p>
            </p:txBody>
          </p:sp>
          <p:sp>
            <p:nvSpPr>
              <p:cNvPr id="149" name="Rounded Rectangle 148">
                <a:extLst>
                  <a:ext uri="{FF2B5EF4-FFF2-40B4-BE49-F238E27FC236}">
                    <a16:creationId xmlns:a16="http://schemas.microsoft.com/office/drawing/2014/main" id="{72ACA4D8-0480-C1A3-312E-D02B75D59A52}"/>
                  </a:ext>
                </a:extLst>
              </p:cNvPr>
              <p:cNvSpPr/>
              <p:nvPr/>
            </p:nvSpPr>
            <p:spPr>
              <a:xfrm>
                <a:off x="12835703" y="1920107"/>
                <a:ext cx="1458219" cy="659803"/>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F2</a:t>
                </a:r>
              </a:p>
            </p:txBody>
          </p:sp>
          <p:cxnSp>
            <p:nvCxnSpPr>
              <p:cNvPr id="150" name="Straight Arrow Connector 149">
                <a:extLst>
                  <a:ext uri="{FF2B5EF4-FFF2-40B4-BE49-F238E27FC236}">
                    <a16:creationId xmlns:a16="http://schemas.microsoft.com/office/drawing/2014/main" id="{51A6755F-8CC0-9336-8D3A-473DB3B0E5CF}"/>
                  </a:ext>
                </a:extLst>
              </p:cNvPr>
              <p:cNvCxnSpPr>
                <a:cxnSpLocks/>
              </p:cNvCxnSpPr>
              <p:nvPr/>
            </p:nvCxnSpPr>
            <p:spPr>
              <a:xfrm>
                <a:off x="9188896" y="1634656"/>
                <a:ext cx="7411492" cy="0"/>
              </a:xfrm>
              <a:prstGeom prst="straightConnector1">
                <a:avLst/>
              </a:prstGeom>
              <a:noFill/>
              <a:ln w="44450" cap="flat" cmpd="sng" algn="ctr">
                <a:solidFill>
                  <a:sysClr val="windowText" lastClr="000000"/>
                </a:solidFill>
                <a:prstDash val="solid"/>
                <a:miter lim="800000"/>
                <a:headEnd type="triangle"/>
                <a:tailEnd type="triangle"/>
              </a:ln>
              <a:effectLst/>
            </p:spPr>
          </p:cxnSp>
          <p:cxnSp>
            <p:nvCxnSpPr>
              <p:cNvPr id="151" name="Straight Arrow Connector 150">
                <a:extLst>
                  <a:ext uri="{FF2B5EF4-FFF2-40B4-BE49-F238E27FC236}">
                    <a16:creationId xmlns:a16="http://schemas.microsoft.com/office/drawing/2014/main" id="{B5399FF4-718E-7ED2-2D15-01A4268E172A}"/>
                  </a:ext>
                </a:extLst>
              </p:cNvPr>
              <p:cNvCxnSpPr/>
              <p:nvPr/>
            </p:nvCxnSpPr>
            <p:spPr>
              <a:xfrm>
                <a:off x="10241280" y="1634655"/>
                <a:ext cx="0" cy="288000"/>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152" name="Straight Arrow Connector 151">
                <a:extLst>
                  <a:ext uri="{FF2B5EF4-FFF2-40B4-BE49-F238E27FC236}">
                    <a16:creationId xmlns:a16="http://schemas.microsoft.com/office/drawing/2014/main" id="{FFA84DFB-D9F0-6BE2-24D3-7568DC8F7B66}"/>
                  </a:ext>
                </a:extLst>
              </p:cNvPr>
              <p:cNvCxnSpPr/>
              <p:nvPr/>
            </p:nvCxnSpPr>
            <p:spPr>
              <a:xfrm>
                <a:off x="11877593" y="1648007"/>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153" name="Straight Arrow Connector 152">
                <a:extLst>
                  <a:ext uri="{FF2B5EF4-FFF2-40B4-BE49-F238E27FC236}">
                    <a16:creationId xmlns:a16="http://schemas.microsoft.com/office/drawing/2014/main" id="{8C416238-900E-7845-AD95-CE008BE33696}"/>
                  </a:ext>
                </a:extLst>
              </p:cNvPr>
              <p:cNvCxnSpPr>
                <a:cxnSpLocks/>
              </p:cNvCxnSpPr>
              <p:nvPr/>
            </p:nvCxnSpPr>
            <p:spPr>
              <a:xfrm>
                <a:off x="13564800" y="1648007"/>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grpSp>
        <p:sp>
          <p:nvSpPr>
            <p:cNvPr id="145" name="Rounded Rectangle 144">
              <a:extLst>
                <a:ext uri="{FF2B5EF4-FFF2-40B4-BE49-F238E27FC236}">
                  <a16:creationId xmlns:a16="http://schemas.microsoft.com/office/drawing/2014/main" id="{BEADAC65-F3C5-F041-6E7A-31ABE3314DDA}"/>
                </a:ext>
              </a:extLst>
            </p:cNvPr>
            <p:cNvSpPr/>
            <p:nvPr/>
          </p:nvSpPr>
          <p:spPr>
            <a:xfrm>
              <a:off x="6251003" y="1817881"/>
              <a:ext cx="911702" cy="471972"/>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F3</a:t>
              </a:r>
            </a:p>
          </p:txBody>
        </p:sp>
        <p:cxnSp>
          <p:nvCxnSpPr>
            <p:cNvPr id="146" name="Straight Arrow Connector 145">
              <a:extLst>
                <a:ext uri="{FF2B5EF4-FFF2-40B4-BE49-F238E27FC236}">
                  <a16:creationId xmlns:a16="http://schemas.microsoft.com/office/drawing/2014/main" id="{FFF83DB7-D401-47F4-2F51-7B56C23B0E8B}"/>
                </a:ext>
              </a:extLst>
            </p:cNvPr>
            <p:cNvCxnSpPr>
              <a:cxnSpLocks/>
            </p:cNvCxnSpPr>
            <p:nvPr/>
          </p:nvCxnSpPr>
          <p:spPr>
            <a:xfrm>
              <a:off x="6706854" y="1619148"/>
              <a:ext cx="0" cy="206012"/>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grpSp>
      <p:sp>
        <p:nvSpPr>
          <p:cNvPr id="154" name="TextBox 153">
            <a:extLst>
              <a:ext uri="{FF2B5EF4-FFF2-40B4-BE49-F238E27FC236}">
                <a16:creationId xmlns:a16="http://schemas.microsoft.com/office/drawing/2014/main" id="{4A5CEEC7-E934-BDE3-80D3-B05B8D82A8FC}"/>
              </a:ext>
            </a:extLst>
          </p:cNvPr>
          <p:cNvSpPr txBox="1"/>
          <p:nvPr/>
        </p:nvSpPr>
        <p:spPr>
          <a:xfrm>
            <a:off x="6429368" y="1419704"/>
            <a:ext cx="1184422" cy="402482"/>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Channel 0</a:t>
            </a: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155" name="Straight Arrow Connector 154">
            <a:extLst>
              <a:ext uri="{FF2B5EF4-FFF2-40B4-BE49-F238E27FC236}">
                <a16:creationId xmlns:a16="http://schemas.microsoft.com/office/drawing/2014/main" id="{C9E42E58-57A6-6760-9679-85F61E26069E}"/>
              </a:ext>
            </a:extLst>
          </p:cNvPr>
          <p:cNvCxnSpPr>
            <a:cxnSpLocks/>
          </p:cNvCxnSpPr>
          <p:nvPr/>
        </p:nvCxnSpPr>
        <p:spPr>
          <a:xfrm flipV="1">
            <a:off x="3295018" y="2831007"/>
            <a:ext cx="5253241" cy="13353"/>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6" name="Rounded Rectangle 155">
            <a:extLst>
              <a:ext uri="{FF2B5EF4-FFF2-40B4-BE49-F238E27FC236}">
                <a16:creationId xmlns:a16="http://schemas.microsoft.com/office/drawing/2014/main" id="{ADC3976C-0478-48A6-0BDA-DCE5084B2B49}"/>
              </a:ext>
            </a:extLst>
          </p:cNvPr>
          <p:cNvSpPr/>
          <p:nvPr/>
        </p:nvSpPr>
        <p:spPr>
          <a:xfrm>
            <a:off x="3442282" y="2744700"/>
            <a:ext cx="628756" cy="180289"/>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CMD</a:t>
            </a:r>
            <a:endParaRPr kumimoji="0" lang="en-US"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57" name="Rounded Rectangle 156">
            <a:extLst>
              <a:ext uri="{FF2B5EF4-FFF2-40B4-BE49-F238E27FC236}">
                <a16:creationId xmlns:a16="http://schemas.microsoft.com/office/drawing/2014/main" id="{6CEE4AA5-2855-CFFE-37C9-D93313FBDC72}"/>
              </a:ext>
            </a:extLst>
          </p:cNvPr>
          <p:cNvSpPr/>
          <p:nvPr/>
        </p:nvSpPr>
        <p:spPr>
          <a:xfrm>
            <a:off x="4096521" y="2744700"/>
            <a:ext cx="1314080" cy="180289"/>
          </a:xfrm>
          <a:prstGeom prst="roundRect">
            <a:avLst/>
          </a:prstGeom>
          <a:solidFill>
            <a:schemeClr val="accent6">
              <a:lumMod val="40000"/>
              <a:lumOff val="60000"/>
            </a:schemeClr>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RD</a:t>
            </a: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Operation</a:t>
            </a:r>
            <a:endParaRPr kumimoji="0" 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mn-ea"/>
              <a:cs typeface="Times New Roman" panose="02020603050405020304" pitchFamily="18" charset="0"/>
            </a:endParaRPr>
          </a:p>
        </p:txBody>
      </p:sp>
      <p:sp>
        <p:nvSpPr>
          <p:cNvPr id="158" name="Rounded Rectangle 157">
            <a:extLst>
              <a:ext uri="{FF2B5EF4-FFF2-40B4-BE49-F238E27FC236}">
                <a16:creationId xmlns:a16="http://schemas.microsoft.com/office/drawing/2014/main" id="{6FDB923F-703A-0223-E709-ECD2046A5246}"/>
              </a:ext>
            </a:extLst>
          </p:cNvPr>
          <p:cNvSpPr/>
          <p:nvPr/>
        </p:nvSpPr>
        <p:spPr>
          <a:xfrm>
            <a:off x="5437764" y="2744700"/>
            <a:ext cx="1319616" cy="180289"/>
          </a:xfrm>
          <a:prstGeom prst="roundRect">
            <a:avLst/>
          </a:prstGeom>
          <a:solidFill>
            <a:srgbClr val="8DCDD9"/>
          </a:solidFill>
          <a:ln w="38100">
            <a:solidFill>
              <a:srgbClr val="385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Data</a:t>
            </a:r>
            <a:r>
              <a:rPr kumimoji="0" lang="zh-CN" alt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Transfer</a:t>
            </a:r>
            <a:endParaRPr kumimoji="0" 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mn-ea"/>
              <a:cs typeface="Times New Roman" panose="02020603050405020304" pitchFamily="18" charset="0"/>
            </a:endParaRPr>
          </a:p>
        </p:txBody>
      </p:sp>
      <p:sp>
        <p:nvSpPr>
          <p:cNvPr id="159" name="TextBox 158">
            <a:extLst>
              <a:ext uri="{FF2B5EF4-FFF2-40B4-BE49-F238E27FC236}">
                <a16:creationId xmlns:a16="http://schemas.microsoft.com/office/drawing/2014/main" id="{2A931A5B-BC41-40FF-2AB1-4238FD1377FA}"/>
              </a:ext>
            </a:extLst>
          </p:cNvPr>
          <p:cNvSpPr txBox="1"/>
          <p:nvPr/>
        </p:nvSpPr>
        <p:spPr>
          <a:xfrm>
            <a:off x="1944227" y="2596906"/>
            <a:ext cx="1408433" cy="409728"/>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Flash</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chip</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a:t>
            </a:r>
            <a:endParaRPr kumimoji="0" lang="en-US"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0" name="Straight Arrow Connector 159">
            <a:extLst>
              <a:ext uri="{FF2B5EF4-FFF2-40B4-BE49-F238E27FC236}">
                <a16:creationId xmlns:a16="http://schemas.microsoft.com/office/drawing/2014/main" id="{4B242F0E-9097-6D13-CD6E-02E9AA5E6B2B}"/>
              </a:ext>
            </a:extLst>
          </p:cNvPr>
          <p:cNvCxnSpPr>
            <a:cxnSpLocks/>
          </p:cNvCxnSpPr>
          <p:nvPr/>
        </p:nvCxnSpPr>
        <p:spPr>
          <a:xfrm>
            <a:off x="3295018" y="3174621"/>
            <a:ext cx="5284228" cy="97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ADBAF6B9-170A-B4E4-07BD-CF0775D70A9E}"/>
              </a:ext>
            </a:extLst>
          </p:cNvPr>
          <p:cNvSpPr txBox="1"/>
          <p:nvPr/>
        </p:nvSpPr>
        <p:spPr>
          <a:xfrm>
            <a:off x="1927398" y="2912126"/>
            <a:ext cx="1408433" cy="409728"/>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Flash</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chip</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a:t>
            </a:r>
            <a:endParaRPr kumimoji="0" lang="en-US"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2" name="TextBox 161">
            <a:extLst>
              <a:ext uri="{FF2B5EF4-FFF2-40B4-BE49-F238E27FC236}">
                <a16:creationId xmlns:a16="http://schemas.microsoft.com/office/drawing/2014/main" id="{336ECB51-5022-5CB5-7131-6977B6B3AC28}"/>
              </a:ext>
            </a:extLst>
          </p:cNvPr>
          <p:cNvSpPr txBox="1"/>
          <p:nvPr/>
        </p:nvSpPr>
        <p:spPr>
          <a:xfrm>
            <a:off x="781422" y="2758886"/>
            <a:ext cx="1162805" cy="409728"/>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Channel</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3" name="Left Brace 162">
            <a:extLst>
              <a:ext uri="{FF2B5EF4-FFF2-40B4-BE49-F238E27FC236}">
                <a16:creationId xmlns:a16="http://schemas.microsoft.com/office/drawing/2014/main" id="{A900BCC9-3187-A99B-3B76-01FA16C0FBF3}"/>
              </a:ext>
            </a:extLst>
          </p:cNvPr>
          <p:cNvSpPr/>
          <p:nvPr/>
        </p:nvSpPr>
        <p:spPr>
          <a:xfrm>
            <a:off x="1869429" y="2831007"/>
            <a:ext cx="154393" cy="344584"/>
          </a:xfrm>
          <a:prstGeom prst="leftBrace">
            <a:avLst>
              <a:gd name="adj1" fmla="val 39878"/>
              <a:gd name="adj2" fmla="val 50000"/>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ounded Rectangle 163">
            <a:extLst>
              <a:ext uri="{FF2B5EF4-FFF2-40B4-BE49-F238E27FC236}">
                <a16:creationId xmlns:a16="http://schemas.microsoft.com/office/drawing/2014/main" id="{98D30797-31E8-32C7-F516-C489B0AE2776}"/>
              </a:ext>
            </a:extLst>
          </p:cNvPr>
          <p:cNvSpPr/>
          <p:nvPr/>
        </p:nvSpPr>
        <p:spPr>
          <a:xfrm>
            <a:off x="4096640" y="3088281"/>
            <a:ext cx="628756" cy="180289"/>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CMD</a:t>
            </a:r>
            <a:endParaRPr kumimoji="0" lang="en-US"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65" name="Rounded Rectangle 164">
            <a:extLst>
              <a:ext uri="{FF2B5EF4-FFF2-40B4-BE49-F238E27FC236}">
                <a16:creationId xmlns:a16="http://schemas.microsoft.com/office/drawing/2014/main" id="{851BD844-48C6-7C8F-5A6A-6E85395C0309}"/>
              </a:ext>
            </a:extLst>
          </p:cNvPr>
          <p:cNvSpPr/>
          <p:nvPr/>
        </p:nvSpPr>
        <p:spPr>
          <a:xfrm>
            <a:off x="4750878" y="3088281"/>
            <a:ext cx="1314080" cy="180289"/>
          </a:xfrm>
          <a:prstGeom prst="roundRect">
            <a:avLst/>
          </a:prstGeom>
          <a:solidFill>
            <a:schemeClr val="accent6">
              <a:lumMod val="40000"/>
              <a:lumOff val="60000"/>
            </a:schemeClr>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RD</a:t>
            </a: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Operation</a:t>
            </a:r>
            <a:endParaRPr kumimoji="0" 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mn-ea"/>
              <a:cs typeface="Times New Roman" panose="02020603050405020304" pitchFamily="18" charset="0"/>
            </a:endParaRPr>
          </a:p>
        </p:txBody>
      </p:sp>
      <p:sp>
        <p:nvSpPr>
          <p:cNvPr id="166" name="Rounded Rectangle 165">
            <a:extLst>
              <a:ext uri="{FF2B5EF4-FFF2-40B4-BE49-F238E27FC236}">
                <a16:creationId xmlns:a16="http://schemas.microsoft.com/office/drawing/2014/main" id="{3C1C735B-AC38-E213-B1CB-48906ADA3656}"/>
              </a:ext>
            </a:extLst>
          </p:cNvPr>
          <p:cNvSpPr/>
          <p:nvPr/>
        </p:nvSpPr>
        <p:spPr>
          <a:xfrm>
            <a:off x="6761509" y="3088281"/>
            <a:ext cx="1319616" cy="180289"/>
          </a:xfrm>
          <a:prstGeom prst="roundRect">
            <a:avLst/>
          </a:prstGeom>
          <a:solidFill>
            <a:srgbClr val="8DCDD9"/>
          </a:solidFill>
          <a:ln w="38100">
            <a:solidFill>
              <a:srgbClr val="385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Data</a:t>
            </a:r>
            <a:r>
              <a:rPr kumimoji="0" lang="zh-CN" alt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Transfer</a:t>
            </a:r>
            <a:endParaRPr kumimoji="0" 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F55DF5FE-E990-637F-9BCE-6093E39D4EB6}"/>
              </a:ext>
            </a:extLst>
          </p:cNvPr>
          <p:cNvSpPr/>
          <p:nvPr/>
        </p:nvSpPr>
        <p:spPr>
          <a:xfrm>
            <a:off x="785565" y="1433523"/>
            <a:ext cx="1117745" cy="265029"/>
          </a:xfrm>
          <a:prstGeom prst="rect">
            <a:avLst/>
          </a:prstGeom>
          <a:solidFill>
            <a:srgbClr val="B3EBFF"/>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Read Request 1</a:t>
            </a:r>
          </a:p>
        </p:txBody>
      </p:sp>
      <p:sp>
        <p:nvSpPr>
          <p:cNvPr id="6" name="Rectangle 5">
            <a:extLst>
              <a:ext uri="{FF2B5EF4-FFF2-40B4-BE49-F238E27FC236}">
                <a16:creationId xmlns:a16="http://schemas.microsoft.com/office/drawing/2014/main" id="{1E097F7A-7D04-AA9F-D95B-24FB90297D39}"/>
              </a:ext>
            </a:extLst>
          </p:cNvPr>
          <p:cNvSpPr/>
          <p:nvPr/>
        </p:nvSpPr>
        <p:spPr>
          <a:xfrm>
            <a:off x="788134" y="1714512"/>
            <a:ext cx="1117745" cy="265029"/>
          </a:xfrm>
          <a:prstGeom prst="rect">
            <a:avLst/>
          </a:prstGeom>
          <a:solidFill>
            <a:srgbClr val="B3EBFF"/>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Read Request 2</a:t>
            </a:r>
          </a:p>
        </p:txBody>
      </p:sp>
      <p:sp>
        <p:nvSpPr>
          <p:cNvPr id="21" name="TextBox 20">
            <a:extLst>
              <a:ext uri="{FF2B5EF4-FFF2-40B4-BE49-F238E27FC236}">
                <a16:creationId xmlns:a16="http://schemas.microsoft.com/office/drawing/2014/main" id="{0C39011D-3E7A-EFCF-AE91-7E63BF6139B2}"/>
              </a:ext>
            </a:extLst>
          </p:cNvPr>
          <p:cNvSpPr txBox="1"/>
          <p:nvPr/>
        </p:nvSpPr>
        <p:spPr>
          <a:xfrm>
            <a:off x="4154048" y="3471442"/>
            <a:ext cx="2097097" cy="414152"/>
          </a:xfrm>
          <a:prstGeom prst="rect">
            <a:avLst/>
          </a:prstGeom>
          <a:noFill/>
        </p:spPr>
        <p:txBody>
          <a:bodyPr wrap="square" rtlCol="0">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C00000"/>
                </a:solidFill>
                <a:effectLst/>
                <a:uLnTx/>
                <a:uFillTx/>
                <a:latin typeface="Cambria" panose="02040503050406030204" pitchFamily="18" charset="0"/>
                <a:ea typeface="+mn-ea"/>
                <a:cs typeface="Times New Roman" panose="02020603050405020304" pitchFamily="18" charset="0"/>
              </a:rPr>
              <a:t>Served serially</a:t>
            </a:r>
            <a:endParaRPr kumimoji="0" lang="en-US" sz="1200" b="1" i="1" u="none" strike="noStrike" kern="0" cap="none" spc="0" normalizeH="0" baseline="0" noProof="0" dirty="0">
              <a:ln>
                <a:noFill/>
              </a:ln>
              <a:solidFill>
                <a:srgbClr val="C00000"/>
              </a:solidFill>
              <a:effectLst/>
              <a:uLnTx/>
              <a:uFillTx/>
              <a:latin typeface="Cambria" panose="02040503050406030204" pitchFamily="18" charset="0"/>
              <a:ea typeface="+mn-ea"/>
              <a:cs typeface="Times New Roman" panose="02020603050405020304" pitchFamily="18" charset="0"/>
            </a:endParaRPr>
          </a:p>
        </p:txBody>
      </p:sp>
      <p:cxnSp>
        <p:nvCxnSpPr>
          <p:cNvPr id="22" name="Curved Connector 21">
            <a:extLst>
              <a:ext uri="{FF2B5EF4-FFF2-40B4-BE49-F238E27FC236}">
                <a16:creationId xmlns:a16="http://schemas.microsoft.com/office/drawing/2014/main" id="{7A060630-F5BB-7072-11E3-BF506B2EEFE5}"/>
              </a:ext>
            </a:extLst>
          </p:cNvPr>
          <p:cNvCxnSpPr>
            <a:cxnSpLocks/>
            <a:stCxn id="156" idx="2"/>
          </p:cNvCxnSpPr>
          <p:nvPr/>
        </p:nvCxnSpPr>
        <p:spPr>
          <a:xfrm rot="16200000" flipH="1">
            <a:off x="3663198" y="3018450"/>
            <a:ext cx="792765" cy="605841"/>
          </a:xfrm>
          <a:prstGeom prst="curvedConnector3">
            <a:avLst>
              <a:gd name="adj1" fmla="val 90584"/>
            </a:avLst>
          </a:prstGeom>
          <a:noFill/>
          <a:ln w="38100" cap="flat" cmpd="sng" algn="ctr">
            <a:solidFill>
              <a:srgbClr val="C00000"/>
            </a:solidFill>
            <a:prstDash val="sysDot"/>
            <a:miter lim="800000"/>
            <a:tailEnd type="triangle"/>
          </a:ln>
          <a:effectLst/>
        </p:spPr>
      </p:cxnSp>
      <p:cxnSp>
        <p:nvCxnSpPr>
          <p:cNvPr id="24" name="Curved Connector 23">
            <a:extLst>
              <a:ext uri="{FF2B5EF4-FFF2-40B4-BE49-F238E27FC236}">
                <a16:creationId xmlns:a16="http://schemas.microsoft.com/office/drawing/2014/main" id="{59360E08-CD0D-3001-9083-0CDE66D0CEF7}"/>
              </a:ext>
            </a:extLst>
          </p:cNvPr>
          <p:cNvCxnSpPr>
            <a:cxnSpLocks/>
          </p:cNvCxnSpPr>
          <p:nvPr/>
        </p:nvCxnSpPr>
        <p:spPr>
          <a:xfrm rot="16200000" flipH="1">
            <a:off x="4416677" y="3326190"/>
            <a:ext cx="358343" cy="259096"/>
          </a:xfrm>
          <a:prstGeom prst="curvedConnector3">
            <a:avLst>
              <a:gd name="adj1" fmla="val 50000"/>
            </a:avLst>
          </a:prstGeom>
          <a:noFill/>
          <a:ln w="38100" cap="flat" cmpd="sng" algn="ctr">
            <a:solidFill>
              <a:srgbClr val="C00000"/>
            </a:solidFill>
            <a:prstDash val="sysDot"/>
            <a:miter lim="800000"/>
            <a:tailEnd type="triangle"/>
          </a:ln>
          <a:effectLst/>
        </p:spPr>
      </p:cxnSp>
      <p:cxnSp>
        <p:nvCxnSpPr>
          <p:cNvPr id="33" name="Curved Connector 32">
            <a:extLst>
              <a:ext uri="{FF2B5EF4-FFF2-40B4-BE49-F238E27FC236}">
                <a16:creationId xmlns:a16="http://schemas.microsoft.com/office/drawing/2014/main" id="{1AED5B45-D55F-69B5-0C45-D14992898ADA}"/>
              </a:ext>
            </a:extLst>
          </p:cNvPr>
          <p:cNvCxnSpPr>
            <a:cxnSpLocks/>
          </p:cNvCxnSpPr>
          <p:nvPr/>
        </p:nvCxnSpPr>
        <p:spPr>
          <a:xfrm rot="5400000">
            <a:off x="5646797" y="3006095"/>
            <a:ext cx="636665" cy="520839"/>
          </a:xfrm>
          <a:prstGeom prst="curvedConnector3">
            <a:avLst>
              <a:gd name="adj1" fmla="val 75392"/>
            </a:avLst>
          </a:prstGeom>
          <a:noFill/>
          <a:ln w="38100" cap="flat" cmpd="sng" algn="ctr">
            <a:solidFill>
              <a:srgbClr val="C00000"/>
            </a:solidFill>
            <a:prstDash val="sysDot"/>
            <a:miter lim="800000"/>
            <a:tailEnd type="triangle"/>
          </a:ln>
          <a:effectLst/>
        </p:spPr>
      </p:cxnSp>
      <p:cxnSp>
        <p:nvCxnSpPr>
          <p:cNvPr id="36" name="Curved Connector 35">
            <a:extLst>
              <a:ext uri="{FF2B5EF4-FFF2-40B4-BE49-F238E27FC236}">
                <a16:creationId xmlns:a16="http://schemas.microsoft.com/office/drawing/2014/main" id="{8BECA2A6-49B9-DF58-B182-35EC67E79343}"/>
              </a:ext>
            </a:extLst>
          </p:cNvPr>
          <p:cNvCxnSpPr>
            <a:cxnSpLocks/>
            <a:stCxn id="166" idx="2"/>
          </p:cNvCxnSpPr>
          <p:nvPr/>
        </p:nvCxnSpPr>
        <p:spPr>
          <a:xfrm rot="5400000">
            <a:off x="6486887" y="2771678"/>
            <a:ext cx="437538" cy="1431322"/>
          </a:xfrm>
          <a:prstGeom prst="curvedConnector2">
            <a:avLst/>
          </a:prstGeom>
          <a:noFill/>
          <a:ln w="38100" cap="flat" cmpd="sng" algn="ctr">
            <a:solidFill>
              <a:srgbClr val="C00000"/>
            </a:solidFill>
            <a:prstDash val="sysDot"/>
            <a:miter lim="800000"/>
            <a:tailEnd type="triangle"/>
          </a:ln>
          <a:effectLst/>
        </p:spPr>
      </p:cxnSp>
      <p:sp>
        <p:nvSpPr>
          <p:cNvPr id="4" name="Rectangle 3">
            <a:extLst>
              <a:ext uri="{FF2B5EF4-FFF2-40B4-BE49-F238E27FC236}">
                <a16:creationId xmlns:a16="http://schemas.microsoft.com/office/drawing/2014/main" id="{1337E90D-3A4D-EBFC-8365-C10B1F2B9083}"/>
              </a:ext>
            </a:extLst>
          </p:cNvPr>
          <p:cNvSpPr/>
          <p:nvPr/>
        </p:nvSpPr>
        <p:spPr>
          <a:xfrm>
            <a:off x="490863" y="1283705"/>
            <a:ext cx="3730128" cy="1144244"/>
          </a:xfrm>
          <a:prstGeom prst="rect">
            <a:avLst/>
          </a:prstGeom>
          <a:solidFill>
            <a:srgbClr val="C00000">
              <a:alpha val="9000"/>
            </a:srgbClr>
          </a:solid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6AD4D5-835C-1BC0-A8D6-EBCA90CA5958}"/>
              </a:ext>
            </a:extLst>
          </p:cNvPr>
          <p:cNvSpPr txBox="1"/>
          <p:nvPr/>
        </p:nvSpPr>
        <p:spPr>
          <a:xfrm>
            <a:off x="4151561" y="865838"/>
            <a:ext cx="3266145" cy="597165"/>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Path conflict!</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A564433-A4C9-C90D-FB80-927B590D3566}"/>
              </a:ext>
            </a:extLst>
          </p:cNvPr>
          <p:cNvSpPr txBox="1"/>
          <p:nvPr/>
        </p:nvSpPr>
        <p:spPr>
          <a:xfrm>
            <a:off x="8431360" y="2717869"/>
            <a:ext cx="712640" cy="403765"/>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time</a:t>
            </a:r>
            <a:endParaRPr kumimoji="0" lang="en-US"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9" name="Slide Number Placeholder 4">
            <a:extLst>
              <a:ext uri="{FF2B5EF4-FFF2-40B4-BE49-F238E27FC236}">
                <a16:creationId xmlns:a16="http://schemas.microsoft.com/office/drawing/2014/main" id="{E3593E4E-6588-8423-14D5-4EFC220C17F9}"/>
              </a:ext>
            </a:extLst>
          </p:cNvPr>
          <p:cNvSpPr txBox="1">
            <a:spLocks/>
          </p:cNvSpPr>
          <p:nvPr/>
        </p:nvSpPr>
        <p:spPr>
          <a:xfrm>
            <a:off x="8815621" y="655123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mbria" panose="02040503050406030204" pitchFamily="18" charset="0"/>
              </a:rPr>
              <a:t>5</a:t>
            </a:r>
            <a:endParaRPr kumimoji="0" lang="en-CH"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0" name="TextBox 79">
            <a:extLst>
              <a:ext uri="{FF2B5EF4-FFF2-40B4-BE49-F238E27FC236}">
                <a16:creationId xmlns:a16="http://schemas.microsoft.com/office/drawing/2014/main" id="{79B93C3B-4F86-1035-36E0-E0CA7FE34C7C}"/>
              </a:ext>
            </a:extLst>
          </p:cNvPr>
          <p:cNvSpPr txBox="1"/>
          <p:nvPr/>
        </p:nvSpPr>
        <p:spPr>
          <a:xfrm>
            <a:off x="6266399" y="3837888"/>
            <a:ext cx="1184422" cy="402482"/>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Channel 0</a:t>
            </a: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1" name="TextBox 80">
            <a:extLst>
              <a:ext uri="{FF2B5EF4-FFF2-40B4-BE49-F238E27FC236}">
                <a16:creationId xmlns:a16="http://schemas.microsoft.com/office/drawing/2014/main" id="{B1B5E0BB-8636-273E-6649-FE655C8B45D0}"/>
              </a:ext>
            </a:extLst>
          </p:cNvPr>
          <p:cNvSpPr txBox="1"/>
          <p:nvPr/>
        </p:nvSpPr>
        <p:spPr>
          <a:xfrm>
            <a:off x="1954277" y="5849350"/>
            <a:ext cx="1408433" cy="409728"/>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Flash</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chip</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a:t>
            </a:r>
            <a:endParaRPr kumimoji="0" lang="en-US"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82" name="Straight Arrow Connector 81">
            <a:extLst>
              <a:ext uri="{FF2B5EF4-FFF2-40B4-BE49-F238E27FC236}">
                <a16:creationId xmlns:a16="http://schemas.microsoft.com/office/drawing/2014/main" id="{C0F3D0AE-86CA-2323-CA70-8956DC0CA872}"/>
              </a:ext>
            </a:extLst>
          </p:cNvPr>
          <p:cNvCxnSpPr>
            <a:cxnSpLocks/>
          </p:cNvCxnSpPr>
          <p:nvPr/>
        </p:nvCxnSpPr>
        <p:spPr>
          <a:xfrm>
            <a:off x="3292327" y="6106315"/>
            <a:ext cx="5237471"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DEB17AB-1C01-25A9-7F1C-92E266C3330C}"/>
              </a:ext>
            </a:extLst>
          </p:cNvPr>
          <p:cNvCxnSpPr>
            <a:cxnSpLocks/>
          </p:cNvCxnSpPr>
          <p:nvPr/>
        </p:nvCxnSpPr>
        <p:spPr>
          <a:xfrm>
            <a:off x="3292327" y="6436577"/>
            <a:ext cx="5237471"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7F04056-7BDD-0B98-AF20-580A9C0BF669}"/>
              </a:ext>
            </a:extLst>
          </p:cNvPr>
          <p:cNvSpPr txBox="1"/>
          <p:nvPr/>
        </p:nvSpPr>
        <p:spPr>
          <a:xfrm>
            <a:off x="8356509" y="6009031"/>
            <a:ext cx="712640" cy="403765"/>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time</a:t>
            </a:r>
            <a:endParaRPr kumimoji="0" lang="en-US"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9" name="TextBox 98">
            <a:extLst>
              <a:ext uri="{FF2B5EF4-FFF2-40B4-BE49-F238E27FC236}">
                <a16:creationId xmlns:a16="http://schemas.microsoft.com/office/drawing/2014/main" id="{0C7D2D29-A357-E0ED-AAE7-28A676050EF5}"/>
              </a:ext>
            </a:extLst>
          </p:cNvPr>
          <p:cNvSpPr txBox="1"/>
          <p:nvPr/>
        </p:nvSpPr>
        <p:spPr>
          <a:xfrm>
            <a:off x="1943935" y="6227431"/>
            <a:ext cx="1408433" cy="409728"/>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Flash</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chip</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4</a:t>
            </a:r>
            <a:endParaRPr kumimoji="0" lang="en-US" sz="1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99">
            <a:extLst>
              <a:ext uri="{FF2B5EF4-FFF2-40B4-BE49-F238E27FC236}">
                <a16:creationId xmlns:a16="http://schemas.microsoft.com/office/drawing/2014/main" id="{35A676FF-7191-C43C-4046-A94E324F5074}"/>
              </a:ext>
            </a:extLst>
          </p:cNvPr>
          <p:cNvSpPr txBox="1"/>
          <p:nvPr/>
        </p:nvSpPr>
        <p:spPr>
          <a:xfrm>
            <a:off x="805151" y="5873188"/>
            <a:ext cx="1162805" cy="409728"/>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Channel</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0</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100">
            <a:extLst>
              <a:ext uri="{FF2B5EF4-FFF2-40B4-BE49-F238E27FC236}">
                <a16:creationId xmlns:a16="http://schemas.microsoft.com/office/drawing/2014/main" id="{36006E9E-A837-2152-7048-B815E163193C}"/>
              </a:ext>
            </a:extLst>
          </p:cNvPr>
          <p:cNvSpPr txBox="1"/>
          <p:nvPr/>
        </p:nvSpPr>
        <p:spPr>
          <a:xfrm>
            <a:off x="735466" y="6227431"/>
            <a:ext cx="1288497" cy="403765"/>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Channel</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2" name="Rounded Rectangle 101">
            <a:extLst>
              <a:ext uri="{FF2B5EF4-FFF2-40B4-BE49-F238E27FC236}">
                <a16:creationId xmlns:a16="http://schemas.microsoft.com/office/drawing/2014/main" id="{2FA9FAD8-03EF-C5ED-BA8B-8D312585687C}"/>
              </a:ext>
            </a:extLst>
          </p:cNvPr>
          <p:cNvSpPr/>
          <p:nvPr/>
        </p:nvSpPr>
        <p:spPr>
          <a:xfrm>
            <a:off x="3450985" y="6007292"/>
            <a:ext cx="628756" cy="180289"/>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CMD</a:t>
            </a:r>
            <a:endParaRPr kumimoji="0" lang="en-US"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03" name="Rounded Rectangle 102">
            <a:extLst>
              <a:ext uri="{FF2B5EF4-FFF2-40B4-BE49-F238E27FC236}">
                <a16:creationId xmlns:a16="http://schemas.microsoft.com/office/drawing/2014/main" id="{0BFDAA89-8478-229A-E7E2-3793D0CD0565}"/>
              </a:ext>
            </a:extLst>
          </p:cNvPr>
          <p:cNvSpPr/>
          <p:nvPr/>
        </p:nvSpPr>
        <p:spPr>
          <a:xfrm>
            <a:off x="4105223" y="6007292"/>
            <a:ext cx="1314080" cy="180289"/>
          </a:xfrm>
          <a:prstGeom prst="roundRect">
            <a:avLst/>
          </a:prstGeom>
          <a:solidFill>
            <a:schemeClr val="accent6">
              <a:lumMod val="40000"/>
              <a:lumOff val="60000"/>
            </a:schemeClr>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RD</a:t>
            </a: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Operation</a:t>
            </a:r>
            <a:endParaRPr kumimoji="0" 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mn-ea"/>
              <a:cs typeface="Times New Roman" panose="02020603050405020304" pitchFamily="18" charset="0"/>
            </a:endParaRPr>
          </a:p>
        </p:txBody>
      </p:sp>
      <p:sp>
        <p:nvSpPr>
          <p:cNvPr id="104" name="Rounded Rectangle 103">
            <a:extLst>
              <a:ext uri="{FF2B5EF4-FFF2-40B4-BE49-F238E27FC236}">
                <a16:creationId xmlns:a16="http://schemas.microsoft.com/office/drawing/2014/main" id="{032CE8F4-6F72-A3B2-5D02-6FD925FE39E2}"/>
              </a:ext>
            </a:extLst>
          </p:cNvPr>
          <p:cNvSpPr/>
          <p:nvPr/>
        </p:nvSpPr>
        <p:spPr>
          <a:xfrm>
            <a:off x="5437659" y="6007292"/>
            <a:ext cx="1319616" cy="180289"/>
          </a:xfrm>
          <a:prstGeom prst="roundRect">
            <a:avLst/>
          </a:prstGeom>
          <a:solidFill>
            <a:srgbClr val="8DCDD9"/>
          </a:solidFill>
          <a:ln w="38100">
            <a:solidFill>
              <a:srgbClr val="385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Data Transfer</a:t>
            </a:r>
            <a:endParaRPr kumimoji="0" 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mn-ea"/>
              <a:cs typeface="Times New Roman" panose="02020603050405020304" pitchFamily="18" charset="0"/>
            </a:endParaRPr>
          </a:p>
        </p:txBody>
      </p:sp>
      <p:sp>
        <p:nvSpPr>
          <p:cNvPr id="105" name="Rounded Rectangle 104">
            <a:extLst>
              <a:ext uri="{FF2B5EF4-FFF2-40B4-BE49-F238E27FC236}">
                <a16:creationId xmlns:a16="http://schemas.microsoft.com/office/drawing/2014/main" id="{BF840D1C-5B10-31B0-A58F-C54C1656A1DF}"/>
              </a:ext>
            </a:extLst>
          </p:cNvPr>
          <p:cNvSpPr/>
          <p:nvPr/>
        </p:nvSpPr>
        <p:spPr>
          <a:xfrm>
            <a:off x="3450985" y="6337776"/>
            <a:ext cx="628756" cy="180289"/>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rPr>
              <a:t>CMD</a:t>
            </a:r>
            <a:endParaRPr kumimoji="0" lang="en-US" sz="1100" b="1" i="1" u="none" strike="noStrike" kern="1200" cap="none" spc="0" normalizeH="0" baseline="0" noProof="0" dirty="0">
              <a:ln>
                <a:noFill/>
              </a:ln>
              <a:solidFill>
                <a:srgbClr val="58B6C0">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06" name="Rounded Rectangle 105">
            <a:extLst>
              <a:ext uri="{FF2B5EF4-FFF2-40B4-BE49-F238E27FC236}">
                <a16:creationId xmlns:a16="http://schemas.microsoft.com/office/drawing/2014/main" id="{C2338ED5-C626-022E-CBBD-8E114D17463E}"/>
              </a:ext>
            </a:extLst>
          </p:cNvPr>
          <p:cNvSpPr/>
          <p:nvPr/>
        </p:nvSpPr>
        <p:spPr>
          <a:xfrm>
            <a:off x="4105223" y="6337776"/>
            <a:ext cx="1314080" cy="180289"/>
          </a:xfrm>
          <a:prstGeom prst="roundRect">
            <a:avLst/>
          </a:prstGeom>
          <a:solidFill>
            <a:schemeClr val="accent6">
              <a:lumMod val="40000"/>
              <a:lumOff val="60000"/>
            </a:schemeClr>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RD</a:t>
            </a:r>
            <a:r>
              <a:rPr kumimoji="0" lang="zh-CN" alt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100" b="1" i="1" u="none" strike="noStrike" kern="1200" cap="none" spc="0" normalizeH="0" baseline="0" noProof="0" dirty="0">
                <a:ln>
                  <a:noFill/>
                </a:ln>
                <a:solidFill>
                  <a:srgbClr val="528330"/>
                </a:solidFill>
                <a:effectLst/>
                <a:uLnTx/>
                <a:uFillTx/>
                <a:latin typeface="Times New Roman" panose="02020603050405020304" pitchFamily="18" charset="0"/>
                <a:ea typeface="等线" panose="02010600030101010101" pitchFamily="2" charset="-122"/>
                <a:cs typeface="Times New Roman" panose="02020603050405020304" pitchFamily="18" charset="0"/>
              </a:rPr>
              <a:t>Operation</a:t>
            </a:r>
            <a:endParaRPr kumimoji="0" lang="en-US" sz="1100" b="1" i="1" u="none" strike="noStrike" kern="1200" cap="none" spc="0" normalizeH="0" baseline="0" noProof="0" dirty="0">
              <a:ln>
                <a:noFill/>
              </a:ln>
              <a:solidFill>
                <a:srgbClr val="528330"/>
              </a:solidFill>
              <a:effectLst/>
              <a:uLnTx/>
              <a:uFillTx/>
              <a:latin typeface="Times New Roman" panose="02020603050405020304" pitchFamily="18" charset="0"/>
              <a:ea typeface="+mn-ea"/>
              <a:cs typeface="Times New Roman" panose="02020603050405020304" pitchFamily="18" charset="0"/>
            </a:endParaRPr>
          </a:p>
        </p:txBody>
      </p:sp>
      <p:sp>
        <p:nvSpPr>
          <p:cNvPr id="107" name="Rounded Rectangle 106">
            <a:extLst>
              <a:ext uri="{FF2B5EF4-FFF2-40B4-BE49-F238E27FC236}">
                <a16:creationId xmlns:a16="http://schemas.microsoft.com/office/drawing/2014/main" id="{0C410397-460F-E0EA-17A8-F0CE3AB2FE4A}"/>
              </a:ext>
            </a:extLst>
          </p:cNvPr>
          <p:cNvSpPr/>
          <p:nvPr/>
        </p:nvSpPr>
        <p:spPr>
          <a:xfrm>
            <a:off x="5437659" y="6337776"/>
            <a:ext cx="1319616" cy="180289"/>
          </a:xfrm>
          <a:prstGeom prst="roundRect">
            <a:avLst/>
          </a:prstGeom>
          <a:solidFill>
            <a:srgbClr val="8DCDD9"/>
          </a:solidFill>
          <a:ln w="38100">
            <a:solidFill>
              <a:srgbClr val="3858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srgbClr val="385892"/>
                </a:solidFill>
                <a:effectLst/>
                <a:uLnTx/>
                <a:uFillTx/>
                <a:latin typeface="Times New Roman" panose="02020603050405020304" pitchFamily="18" charset="0"/>
                <a:ea typeface="等线" panose="02010600030101010101" pitchFamily="2" charset="-122"/>
                <a:cs typeface="Times New Roman" panose="02020603050405020304" pitchFamily="18" charset="0"/>
              </a:rPr>
              <a:t>Data Transfer</a:t>
            </a:r>
            <a:endParaRPr kumimoji="0" lang="en-US" sz="1100" b="1" i="1" u="none" strike="noStrike" kern="1200" cap="none" spc="0" normalizeH="0" baseline="0" noProof="0" dirty="0">
              <a:ln>
                <a:noFill/>
              </a:ln>
              <a:solidFill>
                <a:srgbClr val="385892"/>
              </a:solidFill>
              <a:effectLst/>
              <a:uLnTx/>
              <a:uFillTx/>
              <a:latin typeface="Times New Roman" panose="02020603050405020304" pitchFamily="18" charset="0"/>
              <a:ea typeface="+mn-ea"/>
              <a:cs typeface="Times New Roman" panose="02020603050405020304" pitchFamily="18" charset="0"/>
            </a:endParaRPr>
          </a:p>
        </p:txBody>
      </p:sp>
      <p:sp>
        <p:nvSpPr>
          <p:cNvPr id="108" name="TextBox 107">
            <a:extLst>
              <a:ext uri="{FF2B5EF4-FFF2-40B4-BE49-F238E27FC236}">
                <a16:creationId xmlns:a16="http://schemas.microsoft.com/office/drawing/2014/main" id="{052021C2-D59A-1FCE-B6A1-0EF415F2893F}"/>
              </a:ext>
            </a:extLst>
          </p:cNvPr>
          <p:cNvSpPr txBox="1"/>
          <p:nvPr/>
        </p:nvSpPr>
        <p:spPr>
          <a:xfrm>
            <a:off x="6266399" y="4609357"/>
            <a:ext cx="1184422" cy="402482"/>
          </a:xfrm>
          <a:prstGeom prst="rect">
            <a:avLst/>
          </a:prstGeom>
          <a:noFill/>
        </p:spPr>
        <p:txBody>
          <a:bodyPr wrap="square" rtlCol="0">
            <a:spAutoFit/>
          </a:bodyPr>
          <a:lstStyle/>
          <a:p>
            <a:pPr marL="0" marR="0" lvl="0" indent="0" algn="ctr" defTabSz="457200" rtl="0" eaLnBrk="1" fontAlgn="auto" latinLnBrk="0" hangingPunct="1">
              <a:lnSpc>
                <a:spcPts val="28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Times New Roman" panose="02020603050405020304" pitchFamily="18" charset="0"/>
              </a:rPr>
              <a:t>Channel 1</a:t>
            </a: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109" name="Rounded Rectangle 108">
            <a:extLst>
              <a:ext uri="{FF2B5EF4-FFF2-40B4-BE49-F238E27FC236}">
                <a16:creationId xmlns:a16="http://schemas.microsoft.com/office/drawing/2014/main" id="{92010825-302C-3869-B79A-514125902C83}"/>
              </a:ext>
            </a:extLst>
          </p:cNvPr>
          <p:cNvSpPr/>
          <p:nvPr/>
        </p:nvSpPr>
        <p:spPr>
          <a:xfrm>
            <a:off x="525880" y="4059297"/>
            <a:ext cx="1504372" cy="490702"/>
          </a:xfrm>
          <a:prstGeom prst="roundRect">
            <a:avLst>
              <a:gd name="adj" fmla="val 14975"/>
            </a:avLst>
          </a:prstGeom>
          <a:solidFill>
            <a:srgbClr val="F6C8A4"/>
          </a:solidFill>
          <a:ln w="38100" cap="flat" cmpd="sng" algn="ctr">
            <a:solidFill>
              <a:srgbClr val="FD910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FC0</a:t>
            </a:r>
            <a:endParaRPr kumimoji="0" lang="en-US" altLang="zh-CN" sz="12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endParaRPr>
          </a:p>
        </p:txBody>
      </p:sp>
      <p:sp>
        <p:nvSpPr>
          <p:cNvPr id="110" name="Rounded Rectangle 109">
            <a:extLst>
              <a:ext uri="{FF2B5EF4-FFF2-40B4-BE49-F238E27FC236}">
                <a16:creationId xmlns:a16="http://schemas.microsoft.com/office/drawing/2014/main" id="{1F22DC5B-A732-8E8B-41CF-4CE916AAE7D0}"/>
              </a:ext>
            </a:extLst>
          </p:cNvPr>
          <p:cNvSpPr/>
          <p:nvPr/>
        </p:nvSpPr>
        <p:spPr>
          <a:xfrm>
            <a:off x="548180" y="4860584"/>
            <a:ext cx="1504372" cy="510797"/>
          </a:xfrm>
          <a:prstGeom prst="roundRect">
            <a:avLst>
              <a:gd name="adj" fmla="val 14975"/>
            </a:avLst>
          </a:prstGeom>
          <a:solidFill>
            <a:srgbClr val="F6C8A4"/>
          </a:solidFill>
          <a:ln w="38100" cap="flat" cmpd="sng" algn="ctr">
            <a:solidFill>
              <a:srgbClr val="FD910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FC1</a:t>
            </a:r>
          </a:p>
        </p:txBody>
      </p:sp>
      <p:grpSp>
        <p:nvGrpSpPr>
          <p:cNvPr id="111" name="Group 110">
            <a:extLst>
              <a:ext uri="{FF2B5EF4-FFF2-40B4-BE49-F238E27FC236}">
                <a16:creationId xmlns:a16="http://schemas.microsoft.com/office/drawing/2014/main" id="{090432BF-4D47-0B5C-8B16-7FB5AB5719A8}"/>
              </a:ext>
            </a:extLst>
          </p:cNvPr>
          <p:cNvGrpSpPr/>
          <p:nvPr/>
        </p:nvGrpSpPr>
        <p:grpSpPr>
          <a:xfrm>
            <a:off x="2039804" y="4267129"/>
            <a:ext cx="4561718" cy="691498"/>
            <a:chOff x="2987651" y="1613018"/>
            <a:chExt cx="4561718" cy="691498"/>
          </a:xfrm>
        </p:grpSpPr>
        <p:grpSp>
          <p:nvGrpSpPr>
            <p:cNvPr id="114" name="Group 113">
              <a:extLst>
                <a:ext uri="{FF2B5EF4-FFF2-40B4-BE49-F238E27FC236}">
                  <a16:creationId xmlns:a16="http://schemas.microsoft.com/office/drawing/2014/main" id="{181EA950-6535-8A72-37F7-A81E9DF7AC03}"/>
                </a:ext>
              </a:extLst>
            </p:cNvPr>
            <p:cNvGrpSpPr/>
            <p:nvPr/>
          </p:nvGrpSpPr>
          <p:grpSpPr>
            <a:xfrm>
              <a:off x="2987651" y="1613018"/>
              <a:ext cx="4561718" cy="691498"/>
              <a:chOff x="9188896" y="1613214"/>
              <a:chExt cx="7503198" cy="966696"/>
            </a:xfrm>
          </p:grpSpPr>
          <p:sp>
            <p:nvSpPr>
              <p:cNvPr id="117" name="Rounded Rectangle 116">
                <a:extLst>
                  <a:ext uri="{FF2B5EF4-FFF2-40B4-BE49-F238E27FC236}">
                    <a16:creationId xmlns:a16="http://schemas.microsoft.com/office/drawing/2014/main" id="{AEC58DC5-5894-A0F2-BA8F-E606699F32FD}"/>
                  </a:ext>
                </a:extLst>
              </p:cNvPr>
              <p:cNvSpPr/>
              <p:nvPr/>
            </p:nvSpPr>
            <p:spPr>
              <a:xfrm>
                <a:off x="9538254" y="1901919"/>
                <a:ext cx="1376631" cy="650216"/>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F0</a:t>
                </a:r>
              </a:p>
            </p:txBody>
          </p:sp>
          <p:sp>
            <p:nvSpPr>
              <p:cNvPr id="118" name="Rounded Rectangle 117">
                <a:extLst>
                  <a:ext uri="{FF2B5EF4-FFF2-40B4-BE49-F238E27FC236}">
                    <a16:creationId xmlns:a16="http://schemas.microsoft.com/office/drawing/2014/main" id="{8C6A2065-A804-0CC7-010B-79AE0AD83288}"/>
                  </a:ext>
                </a:extLst>
              </p:cNvPr>
              <p:cNvSpPr/>
              <p:nvPr/>
            </p:nvSpPr>
            <p:spPr>
              <a:xfrm>
                <a:off x="11198107" y="1916704"/>
                <a:ext cx="1376631" cy="635431"/>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F1</a:t>
                </a:r>
              </a:p>
            </p:txBody>
          </p:sp>
          <p:sp>
            <p:nvSpPr>
              <p:cNvPr id="119" name="Rounded Rectangle 118">
                <a:extLst>
                  <a:ext uri="{FF2B5EF4-FFF2-40B4-BE49-F238E27FC236}">
                    <a16:creationId xmlns:a16="http://schemas.microsoft.com/office/drawing/2014/main" id="{A1EEF5E7-7BDF-7B7A-2B77-35CFBBC81231}"/>
                  </a:ext>
                </a:extLst>
              </p:cNvPr>
              <p:cNvSpPr/>
              <p:nvPr/>
            </p:nvSpPr>
            <p:spPr>
              <a:xfrm>
                <a:off x="12835703" y="1920107"/>
                <a:ext cx="1458219" cy="659803"/>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F2</a:t>
                </a:r>
              </a:p>
            </p:txBody>
          </p:sp>
          <p:cxnSp>
            <p:nvCxnSpPr>
              <p:cNvPr id="120" name="Straight Arrow Connector 119">
                <a:extLst>
                  <a:ext uri="{FF2B5EF4-FFF2-40B4-BE49-F238E27FC236}">
                    <a16:creationId xmlns:a16="http://schemas.microsoft.com/office/drawing/2014/main" id="{DBCFB69C-CA37-1843-CB14-805DC7BB766C}"/>
                  </a:ext>
                </a:extLst>
              </p:cNvPr>
              <p:cNvCxnSpPr>
                <a:cxnSpLocks/>
              </p:cNvCxnSpPr>
              <p:nvPr/>
            </p:nvCxnSpPr>
            <p:spPr>
              <a:xfrm>
                <a:off x="9188896" y="1634656"/>
                <a:ext cx="7503198" cy="0"/>
              </a:xfrm>
              <a:prstGeom prst="straightConnector1">
                <a:avLst/>
              </a:prstGeom>
              <a:noFill/>
              <a:ln w="44450" cap="flat" cmpd="sng" algn="ctr">
                <a:solidFill>
                  <a:sysClr val="windowText" lastClr="000000"/>
                </a:solidFill>
                <a:prstDash val="solid"/>
                <a:miter lim="800000"/>
                <a:headEnd type="triangle"/>
                <a:tailEnd type="triangle"/>
              </a:ln>
              <a:effectLst/>
            </p:spPr>
          </p:cxnSp>
          <p:cxnSp>
            <p:nvCxnSpPr>
              <p:cNvPr id="121" name="Straight Arrow Connector 120">
                <a:extLst>
                  <a:ext uri="{FF2B5EF4-FFF2-40B4-BE49-F238E27FC236}">
                    <a16:creationId xmlns:a16="http://schemas.microsoft.com/office/drawing/2014/main" id="{A0889AF1-7D6B-6200-0EE7-C333E4EA0334}"/>
                  </a:ext>
                </a:extLst>
              </p:cNvPr>
              <p:cNvCxnSpPr/>
              <p:nvPr/>
            </p:nvCxnSpPr>
            <p:spPr>
              <a:xfrm>
                <a:off x="10241280" y="1634655"/>
                <a:ext cx="0" cy="288000"/>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122" name="Straight Arrow Connector 121">
                <a:extLst>
                  <a:ext uri="{FF2B5EF4-FFF2-40B4-BE49-F238E27FC236}">
                    <a16:creationId xmlns:a16="http://schemas.microsoft.com/office/drawing/2014/main" id="{9B5584F2-ACF9-39E2-4149-5F9DDDDCB46C}"/>
                  </a:ext>
                </a:extLst>
              </p:cNvPr>
              <p:cNvCxnSpPr/>
              <p:nvPr/>
            </p:nvCxnSpPr>
            <p:spPr>
              <a:xfrm>
                <a:off x="11871501" y="1613214"/>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123" name="Straight Arrow Connector 122">
                <a:extLst>
                  <a:ext uri="{FF2B5EF4-FFF2-40B4-BE49-F238E27FC236}">
                    <a16:creationId xmlns:a16="http://schemas.microsoft.com/office/drawing/2014/main" id="{17380C04-CA4D-132A-328F-9A843CE4839C}"/>
                  </a:ext>
                </a:extLst>
              </p:cNvPr>
              <p:cNvCxnSpPr>
                <a:cxnSpLocks/>
              </p:cNvCxnSpPr>
              <p:nvPr/>
            </p:nvCxnSpPr>
            <p:spPr>
              <a:xfrm>
                <a:off x="13527754" y="1661818"/>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grpSp>
        <p:sp>
          <p:nvSpPr>
            <p:cNvPr id="115" name="Rounded Rectangle 114">
              <a:extLst>
                <a:ext uri="{FF2B5EF4-FFF2-40B4-BE49-F238E27FC236}">
                  <a16:creationId xmlns:a16="http://schemas.microsoft.com/office/drawing/2014/main" id="{A7F369EA-E584-04C2-E01B-670D07FADA3A}"/>
                </a:ext>
              </a:extLst>
            </p:cNvPr>
            <p:cNvSpPr/>
            <p:nvPr/>
          </p:nvSpPr>
          <p:spPr>
            <a:xfrm>
              <a:off x="6251003" y="1817881"/>
              <a:ext cx="911702" cy="471972"/>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F3</a:t>
              </a:r>
            </a:p>
          </p:txBody>
        </p:sp>
        <p:cxnSp>
          <p:nvCxnSpPr>
            <p:cNvPr id="116" name="Straight Arrow Connector 115">
              <a:extLst>
                <a:ext uri="{FF2B5EF4-FFF2-40B4-BE49-F238E27FC236}">
                  <a16:creationId xmlns:a16="http://schemas.microsoft.com/office/drawing/2014/main" id="{377DE4A3-6A94-E6B3-7D03-66B9A48AA113}"/>
                </a:ext>
              </a:extLst>
            </p:cNvPr>
            <p:cNvCxnSpPr>
              <a:cxnSpLocks/>
            </p:cNvCxnSpPr>
            <p:nvPr/>
          </p:nvCxnSpPr>
          <p:spPr>
            <a:xfrm>
              <a:off x="6635499" y="1613524"/>
              <a:ext cx="0" cy="206012"/>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grpSp>
      <p:grpSp>
        <p:nvGrpSpPr>
          <p:cNvPr id="124" name="Group 123">
            <a:extLst>
              <a:ext uri="{FF2B5EF4-FFF2-40B4-BE49-F238E27FC236}">
                <a16:creationId xmlns:a16="http://schemas.microsoft.com/office/drawing/2014/main" id="{A79AC22B-236A-C5EA-E3A2-1022CAF81B5C}"/>
              </a:ext>
            </a:extLst>
          </p:cNvPr>
          <p:cNvGrpSpPr/>
          <p:nvPr/>
        </p:nvGrpSpPr>
        <p:grpSpPr>
          <a:xfrm>
            <a:off x="2062104" y="5080150"/>
            <a:ext cx="4552763" cy="690993"/>
            <a:chOff x="2987651" y="1613524"/>
            <a:chExt cx="4552763" cy="690993"/>
          </a:xfrm>
        </p:grpSpPr>
        <p:grpSp>
          <p:nvGrpSpPr>
            <p:cNvPr id="125" name="Group 124">
              <a:extLst>
                <a:ext uri="{FF2B5EF4-FFF2-40B4-BE49-F238E27FC236}">
                  <a16:creationId xmlns:a16="http://schemas.microsoft.com/office/drawing/2014/main" id="{9C745B99-EE0C-B194-8A9B-B7CECF3469BA}"/>
                </a:ext>
              </a:extLst>
            </p:cNvPr>
            <p:cNvGrpSpPr/>
            <p:nvPr/>
          </p:nvGrpSpPr>
          <p:grpSpPr>
            <a:xfrm>
              <a:off x="2987651" y="1613524"/>
              <a:ext cx="4552763" cy="690993"/>
              <a:chOff x="9188896" y="1613920"/>
              <a:chExt cx="7488468" cy="965990"/>
            </a:xfrm>
          </p:grpSpPr>
          <p:sp>
            <p:nvSpPr>
              <p:cNvPr id="128" name="Rounded Rectangle 127">
                <a:extLst>
                  <a:ext uri="{FF2B5EF4-FFF2-40B4-BE49-F238E27FC236}">
                    <a16:creationId xmlns:a16="http://schemas.microsoft.com/office/drawing/2014/main" id="{09B1921F-3554-819F-68D6-987F9F7AB19D}"/>
                  </a:ext>
                </a:extLst>
              </p:cNvPr>
              <p:cNvSpPr/>
              <p:nvPr/>
            </p:nvSpPr>
            <p:spPr>
              <a:xfrm>
                <a:off x="9538254" y="1901919"/>
                <a:ext cx="1376631" cy="650216"/>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F4</a:t>
                </a:r>
              </a:p>
            </p:txBody>
          </p:sp>
          <p:sp>
            <p:nvSpPr>
              <p:cNvPr id="129" name="Rounded Rectangle 128">
                <a:extLst>
                  <a:ext uri="{FF2B5EF4-FFF2-40B4-BE49-F238E27FC236}">
                    <a16:creationId xmlns:a16="http://schemas.microsoft.com/office/drawing/2014/main" id="{8BFC294D-C23C-9CD0-776A-196AD9840E1A}"/>
                  </a:ext>
                </a:extLst>
              </p:cNvPr>
              <p:cNvSpPr/>
              <p:nvPr/>
            </p:nvSpPr>
            <p:spPr>
              <a:xfrm>
                <a:off x="11198107" y="1916704"/>
                <a:ext cx="1376631" cy="635431"/>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F5</a:t>
                </a:r>
              </a:p>
            </p:txBody>
          </p:sp>
          <p:sp>
            <p:nvSpPr>
              <p:cNvPr id="167" name="Rounded Rectangle 166">
                <a:extLst>
                  <a:ext uri="{FF2B5EF4-FFF2-40B4-BE49-F238E27FC236}">
                    <a16:creationId xmlns:a16="http://schemas.microsoft.com/office/drawing/2014/main" id="{8435C94B-4B22-63C9-632A-ED07CF24482F}"/>
                  </a:ext>
                </a:extLst>
              </p:cNvPr>
              <p:cNvSpPr/>
              <p:nvPr/>
            </p:nvSpPr>
            <p:spPr>
              <a:xfrm>
                <a:off x="12835703" y="1920107"/>
                <a:ext cx="1458219" cy="659803"/>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F6</a:t>
                </a:r>
              </a:p>
            </p:txBody>
          </p:sp>
          <p:cxnSp>
            <p:nvCxnSpPr>
              <p:cNvPr id="168" name="Straight Arrow Connector 167">
                <a:extLst>
                  <a:ext uri="{FF2B5EF4-FFF2-40B4-BE49-F238E27FC236}">
                    <a16:creationId xmlns:a16="http://schemas.microsoft.com/office/drawing/2014/main" id="{1F107728-F898-B3AC-6C21-6C73005B19E3}"/>
                  </a:ext>
                </a:extLst>
              </p:cNvPr>
              <p:cNvCxnSpPr>
                <a:cxnSpLocks/>
              </p:cNvCxnSpPr>
              <p:nvPr/>
            </p:nvCxnSpPr>
            <p:spPr>
              <a:xfrm flipV="1">
                <a:off x="9188896" y="1613920"/>
                <a:ext cx="7488468" cy="20736"/>
              </a:xfrm>
              <a:prstGeom prst="straightConnector1">
                <a:avLst/>
              </a:prstGeom>
              <a:noFill/>
              <a:ln w="44450" cap="flat" cmpd="sng" algn="ctr">
                <a:solidFill>
                  <a:sysClr val="windowText" lastClr="000000"/>
                </a:solidFill>
                <a:prstDash val="solid"/>
                <a:miter lim="800000"/>
                <a:headEnd type="triangle"/>
                <a:tailEnd type="triangle"/>
              </a:ln>
              <a:effectLst/>
            </p:spPr>
          </p:cxnSp>
          <p:cxnSp>
            <p:nvCxnSpPr>
              <p:cNvPr id="169" name="Straight Arrow Connector 168">
                <a:extLst>
                  <a:ext uri="{FF2B5EF4-FFF2-40B4-BE49-F238E27FC236}">
                    <a16:creationId xmlns:a16="http://schemas.microsoft.com/office/drawing/2014/main" id="{849C7574-9CC0-22C8-0AE6-D813B4BBD099}"/>
                  </a:ext>
                </a:extLst>
              </p:cNvPr>
              <p:cNvCxnSpPr/>
              <p:nvPr/>
            </p:nvCxnSpPr>
            <p:spPr>
              <a:xfrm>
                <a:off x="10169848" y="1634656"/>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170" name="Straight Arrow Connector 169">
                <a:extLst>
                  <a:ext uri="{FF2B5EF4-FFF2-40B4-BE49-F238E27FC236}">
                    <a16:creationId xmlns:a16="http://schemas.microsoft.com/office/drawing/2014/main" id="{B7F8F98F-91BE-122E-1443-933D21A6E005}"/>
                  </a:ext>
                </a:extLst>
              </p:cNvPr>
              <p:cNvCxnSpPr/>
              <p:nvPr/>
            </p:nvCxnSpPr>
            <p:spPr>
              <a:xfrm>
                <a:off x="11834821" y="1637870"/>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cxnSp>
            <p:nvCxnSpPr>
              <p:cNvPr id="171" name="Straight Arrow Connector 170">
                <a:extLst>
                  <a:ext uri="{FF2B5EF4-FFF2-40B4-BE49-F238E27FC236}">
                    <a16:creationId xmlns:a16="http://schemas.microsoft.com/office/drawing/2014/main" id="{2B0CCFB9-AF06-61F6-9F83-4C526235023C}"/>
                  </a:ext>
                </a:extLst>
              </p:cNvPr>
              <p:cNvCxnSpPr>
                <a:cxnSpLocks/>
              </p:cNvCxnSpPr>
              <p:nvPr/>
            </p:nvCxnSpPr>
            <p:spPr>
              <a:xfrm>
                <a:off x="13511710" y="1637870"/>
                <a:ext cx="0" cy="287999"/>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grpSp>
        <p:sp>
          <p:nvSpPr>
            <p:cNvPr id="126" name="Rounded Rectangle 125">
              <a:extLst>
                <a:ext uri="{FF2B5EF4-FFF2-40B4-BE49-F238E27FC236}">
                  <a16:creationId xmlns:a16="http://schemas.microsoft.com/office/drawing/2014/main" id="{60A629F6-F9DB-A461-548A-D9AE5AD74C30}"/>
                </a:ext>
              </a:extLst>
            </p:cNvPr>
            <p:cNvSpPr/>
            <p:nvPr/>
          </p:nvSpPr>
          <p:spPr>
            <a:xfrm>
              <a:off x="6251003" y="1817881"/>
              <a:ext cx="911702" cy="471972"/>
            </a:xfrm>
            <a:prstGeom prst="roundRect">
              <a:avLst>
                <a:gd name="adj" fmla="val 14975"/>
              </a:avLst>
            </a:prstGeom>
            <a:solidFill>
              <a:srgbClr val="70AD47">
                <a:lumMod val="60000"/>
                <a:lumOff val="40000"/>
              </a:srgbClr>
            </a:solidFill>
            <a:ln w="381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4472C4">
                      <a:lumMod val="50000"/>
                    </a:srgbClr>
                  </a:solidFill>
                  <a:effectLst/>
                  <a:uLnTx/>
                  <a:uFillTx/>
                  <a:latin typeface="Cambria" panose="02040503050406030204" pitchFamily="18" charset="0"/>
                  <a:ea typeface="等线" panose="02010600030101010101" pitchFamily="2" charset="-122"/>
                  <a:cs typeface="Times New Roman" panose="02020603050405020304" pitchFamily="18" charset="0"/>
                </a:rPr>
                <a:t>F7</a:t>
              </a:r>
            </a:p>
          </p:txBody>
        </p:sp>
        <p:cxnSp>
          <p:nvCxnSpPr>
            <p:cNvPr id="127" name="Straight Arrow Connector 126">
              <a:extLst>
                <a:ext uri="{FF2B5EF4-FFF2-40B4-BE49-F238E27FC236}">
                  <a16:creationId xmlns:a16="http://schemas.microsoft.com/office/drawing/2014/main" id="{E50BC44B-BCCA-4CA8-C633-5A5B8323DBA6}"/>
                </a:ext>
              </a:extLst>
            </p:cNvPr>
            <p:cNvCxnSpPr>
              <a:cxnSpLocks/>
            </p:cNvCxnSpPr>
            <p:nvPr/>
          </p:nvCxnSpPr>
          <p:spPr>
            <a:xfrm>
              <a:off x="6635499" y="1613524"/>
              <a:ext cx="0" cy="206012"/>
            </a:xfrm>
            <a:prstGeom prst="straightConnector1">
              <a:avLst/>
            </a:prstGeom>
            <a:noFill/>
            <a:ln w="44450" cap="flat" cmpd="sng" algn="ctr">
              <a:solidFill>
                <a:sysClr val="windowText" lastClr="000000"/>
              </a:solidFill>
              <a:prstDash val="solid"/>
              <a:miter lim="800000"/>
              <a:headEnd type="triangle" w="sm" len="sm"/>
              <a:tailEnd type="triangle" w="sm" len="sm"/>
            </a:ln>
            <a:effectLst/>
          </p:spPr>
        </p:cxnSp>
      </p:grpSp>
      <p:sp>
        <p:nvSpPr>
          <p:cNvPr id="172" name="Rectangle 171">
            <a:extLst>
              <a:ext uri="{FF2B5EF4-FFF2-40B4-BE49-F238E27FC236}">
                <a16:creationId xmlns:a16="http://schemas.microsoft.com/office/drawing/2014/main" id="{92E692AC-D7C4-DF95-4E5E-FAD4CF5C0FE4}"/>
              </a:ext>
            </a:extLst>
          </p:cNvPr>
          <p:cNvSpPr/>
          <p:nvPr/>
        </p:nvSpPr>
        <p:spPr>
          <a:xfrm>
            <a:off x="681546" y="4169741"/>
            <a:ext cx="1117745" cy="265029"/>
          </a:xfrm>
          <a:prstGeom prst="rect">
            <a:avLst/>
          </a:prstGeom>
          <a:solidFill>
            <a:srgbClr val="B3EBFF"/>
          </a:solidFill>
          <a:ln w="127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FF0000"/>
                </a:solidFill>
                <a:effectLst/>
                <a:uLnTx/>
                <a:uFillTx/>
                <a:latin typeface="Cambria" panose="02040503050406030204" pitchFamily="18" charset="0"/>
                <a:ea typeface="+mn-ea"/>
                <a:cs typeface="+mn-cs"/>
              </a:rPr>
              <a:t>Read Request 1</a:t>
            </a:r>
            <a:endParaRPr kumimoji="0" lang="en-US" sz="1100" b="0" i="1"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73" name="Rectangle 172">
            <a:extLst>
              <a:ext uri="{FF2B5EF4-FFF2-40B4-BE49-F238E27FC236}">
                <a16:creationId xmlns:a16="http://schemas.microsoft.com/office/drawing/2014/main" id="{8F1C76F5-A914-3CAD-C0D6-8A7E030464B2}"/>
              </a:ext>
            </a:extLst>
          </p:cNvPr>
          <p:cNvSpPr/>
          <p:nvPr/>
        </p:nvSpPr>
        <p:spPr>
          <a:xfrm>
            <a:off x="719193" y="4985974"/>
            <a:ext cx="1117745" cy="265029"/>
          </a:xfrm>
          <a:prstGeom prst="rect">
            <a:avLst/>
          </a:prstGeom>
          <a:solidFill>
            <a:srgbClr val="B3EBFF"/>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FF0000"/>
                </a:solidFill>
                <a:effectLst/>
                <a:uLnTx/>
                <a:uFillTx/>
                <a:latin typeface="Cambria" panose="02040503050406030204" pitchFamily="18" charset="0"/>
                <a:ea typeface="+mn-ea"/>
                <a:cs typeface="+mn-cs"/>
              </a:rPr>
              <a:t>Read Request 2</a:t>
            </a:r>
            <a:endParaRPr kumimoji="0" lang="en-US" sz="1100" b="0" i="1"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174" name="Rectangle 173">
            <a:extLst>
              <a:ext uri="{FF2B5EF4-FFF2-40B4-BE49-F238E27FC236}">
                <a16:creationId xmlns:a16="http://schemas.microsoft.com/office/drawing/2014/main" id="{993384F7-160D-0DBD-C99F-465F45CE2D91}"/>
              </a:ext>
            </a:extLst>
          </p:cNvPr>
          <p:cNvSpPr/>
          <p:nvPr/>
        </p:nvSpPr>
        <p:spPr>
          <a:xfrm>
            <a:off x="3352368" y="5922334"/>
            <a:ext cx="3490794" cy="673045"/>
          </a:xfrm>
          <a:prstGeom prst="rect">
            <a:avLst/>
          </a:prstGeom>
          <a:noFill/>
          <a:ln w="25400">
            <a:solidFill>
              <a:srgbClr val="4E8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E8F00"/>
              </a:solidFill>
              <a:effectLst/>
              <a:uLnTx/>
              <a:uFillTx/>
              <a:latin typeface="Calibri" panose="020F0502020204030204"/>
              <a:ea typeface="+mn-ea"/>
              <a:cs typeface="+mn-cs"/>
            </a:endParaRPr>
          </a:p>
        </p:txBody>
      </p:sp>
      <p:sp>
        <p:nvSpPr>
          <p:cNvPr id="175" name="TextBox 174">
            <a:extLst>
              <a:ext uri="{FF2B5EF4-FFF2-40B4-BE49-F238E27FC236}">
                <a16:creationId xmlns:a16="http://schemas.microsoft.com/office/drawing/2014/main" id="{EE8268F5-8767-91D5-3E4D-0F5478BB6B99}"/>
              </a:ext>
            </a:extLst>
          </p:cNvPr>
          <p:cNvSpPr txBox="1"/>
          <p:nvPr/>
        </p:nvSpPr>
        <p:spPr>
          <a:xfrm>
            <a:off x="6759972" y="5677868"/>
            <a:ext cx="2083305" cy="414152"/>
          </a:xfrm>
          <a:prstGeom prst="rect">
            <a:avLst/>
          </a:prstGeom>
          <a:noFill/>
        </p:spPr>
        <p:txBody>
          <a:bodyPr wrap="square" rtlCol="0">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srgbClr val="4E8F00"/>
                </a:solidFill>
                <a:effectLst/>
                <a:uLnTx/>
                <a:uFillTx/>
                <a:latin typeface="Cambria" panose="02040503050406030204" pitchFamily="18" charset="0"/>
                <a:ea typeface="等线" panose="02010600030101010101" pitchFamily="2" charset="-122"/>
                <a:cs typeface="Times New Roman" panose="02020603050405020304" pitchFamily="18" charset="0"/>
              </a:rPr>
              <a:t>Served in parallel</a:t>
            </a:r>
            <a:endParaRPr kumimoji="0" lang="en-US" sz="1200" b="1" i="1" u="none" strike="noStrike" kern="0" cap="none" spc="0" normalizeH="0" baseline="0" noProof="0" dirty="0">
              <a:ln>
                <a:noFill/>
              </a:ln>
              <a:solidFill>
                <a:srgbClr val="4E8F00"/>
              </a:solidFill>
              <a:effectLst/>
              <a:uLnTx/>
              <a:uFillTx/>
              <a:latin typeface="Cambria" panose="02040503050406030204" pitchFamily="18" charset="0"/>
              <a:ea typeface="+mn-ea"/>
              <a:cs typeface="Times New Roman" panose="02020603050405020304" pitchFamily="18" charset="0"/>
            </a:endParaRPr>
          </a:p>
        </p:txBody>
      </p:sp>
      <p:cxnSp>
        <p:nvCxnSpPr>
          <p:cNvPr id="177" name="Straight Connector 176">
            <a:extLst>
              <a:ext uri="{FF2B5EF4-FFF2-40B4-BE49-F238E27FC236}">
                <a16:creationId xmlns:a16="http://schemas.microsoft.com/office/drawing/2014/main" id="{FE0EAC54-BF2B-45A9-76B5-4630DA3C43C7}"/>
              </a:ext>
            </a:extLst>
          </p:cNvPr>
          <p:cNvCxnSpPr>
            <a:cxnSpLocks/>
          </p:cNvCxnSpPr>
          <p:nvPr/>
        </p:nvCxnSpPr>
        <p:spPr>
          <a:xfrm flipH="1">
            <a:off x="6762112" y="2433693"/>
            <a:ext cx="4638" cy="4187997"/>
          </a:xfrm>
          <a:prstGeom prst="line">
            <a:avLst/>
          </a:prstGeom>
          <a:ln w="254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B53819D-ECC0-8AF6-BCD0-91798DC3A8AE}"/>
              </a:ext>
            </a:extLst>
          </p:cNvPr>
          <p:cNvCxnSpPr>
            <a:cxnSpLocks/>
          </p:cNvCxnSpPr>
          <p:nvPr/>
        </p:nvCxnSpPr>
        <p:spPr>
          <a:xfrm>
            <a:off x="6783579" y="5645587"/>
            <a:ext cx="1297546" cy="0"/>
          </a:xfrm>
          <a:prstGeom prst="straightConnector1">
            <a:avLst/>
          </a:prstGeom>
          <a:ln w="28575">
            <a:solidFill>
              <a:srgbClr val="4E8F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43833D66-07B4-E1ED-EAF4-22F5313023D2}"/>
              </a:ext>
            </a:extLst>
          </p:cNvPr>
          <p:cNvSpPr txBox="1"/>
          <p:nvPr/>
        </p:nvSpPr>
        <p:spPr>
          <a:xfrm>
            <a:off x="6732316" y="5268711"/>
            <a:ext cx="1490420" cy="3539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Saved</a:t>
            </a:r>
            <a:r>
              <a:rPr kumimoji="0" lang="en-US" sz="1700" b="1" i="1"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1700" b="1" i="1" u="none" strike="noStrike" kern="1200" cap="none" spc="0" normalizeH="0" baseline="0" noProof="0" dirty="0">
                <a:ln>
                  <a:noFill/>
                </a:ln>
                <a:solidFill>
                  <a:srgbClr val="4E8F00"/>
                </a:solidFill>
                <a:effectLst/>
                <a:uLnTx/>
                <a:uFillTx/>
                <a:latin typeface="Cambria" panose="02040503050406030204" pitchFamily="18" charset="0"/>
                <a:ea typeface="+mn-ea"/>
                <a:cs typeface="+mn-cs"/>
              </a:rPr>
              <a:t>Cycles</a:t>
            </a:r>
          </a:p>
        </p:txBody>
      </p:sp>
      <p:cxnSp>
        <p:nvCxnSpPr>
          <p:cNvPr id="192" name="Straight Connector 191">
            <a:extLst>
              <a:ext uri="{FF2B5EF4-FFF2-40B4-BE49-F238E27FC236}">
                <a16:creationId xmlns:a16="http://schemas.microsoft.com/office/drawing/2014/main" id="{0861AEBB-F26C-1C5A-9C55-BD907D078901}"/>
              </a:ext>
            </a:extLst>
          </p:cNvPr>
          <p:cNvCxnSpPr>
            <a:cxnSpLocks/>
          </p:cNvCxnSpPr>
          <p:nvPr/>
        </p:nvCxnSpPr>
        <p:spPr>
          <a:xfrm flipV="1">
            <a:off x="8081125" y="2427949"/>
            <a:ext cx="0" cy="4209210"/>
          </a:xfrm>
          <a:prstGeom prst="line">
            <a:avLst/>
          </a:prstGeom>
          <a:ln w="254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7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1.38889E-6 -7.40741E-7 L 0.04375 -7.40741E-7 " pathEditMode="relative" rAng="0" ptsTypes="AA">
                                      <p:cBhvr>
                                        <p:cTn id="22" dur="500" fill="hold"/>
                                        <p:tgtEl>
                                          <p:spTgt spid="5"/>
                                        </p:tgtEl>
                                        <p:attrNameLst>
                                          <p:attrName>ppt_x</p:attrName>
                                          <p:attrName>ppt_y</p:attrName>
                                        </p:attrNameLst>
                                      </p:cBhvr>
                                      <p:rCtr x="2187" y="0"/>
                                    </p:animMotion>
                                  </p:childTnLst>
                                </p:cTn>
                              </p:par>
                              <p:par>
                                <p:cTn id="23" presetID="0" presetClass="path" presetSubtype="0" accel="50000" decel="50000" fill="hold" grpId="1" nodeType="withEffect">
                                  <p:stCondLst>
                                    <p:cond delay="0"/>
                                  </p:stCondLst>
                                  <p:childTnLst>
                                    <p:animMotion origin="layout" path="M -2.22222E-6 -2.96296E-6 L 0.04375 -2.96296E-6 " pathEditMode="relative" rAng="0" ptsTypes="AA">
                                      <p:cBhvr>
                                        <p:cTn id="24" dur="500" fill="hold"/>
                                        <p:tgtEl>
                                          <p:spTgt spid="6"/>
                                        </p:tgtEl>
                                        <p:attrNameLst>
                                          <p:attrName>ppt_x</p:attrName>
                                          <p:attrName>ppt_y</p:attrName>
                                        </p:attrNameLst>
                                      </p:cBhvr>
                                      <p:rCtr x="2187" y="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6">
                                            <p:txEl>
                                              <p:pRg st="6" end="6"/>
                                            </p:tx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2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7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7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0" presetClass="path" presetSubtype="0" accel="50000" decel="50000" fill="hold" grpId="1" nodeType="clickEffect">
                                  <p:stCondLst>
                                    <p:cond delay="0"/>
                                  </p:stCondLst>
                                  <p:childTnLst>
                                    <p:animMotion origin="layout" path="M -2.77778E-7 -4.81481E-6 L 0.15747 -0.00069 " pathEditMode="relative" rAng="0" ptsTypes="AA">
                                      <p:cBhvr>
                                        <p:cTn id="124" dur="500" fill="hold"/>
                                        <p:tgtEl>
                                          <p:spTgt spid="172"/>
                                        </p:tgtEl>
                                        <p:attrNameLst>
                                          <p:attrName>ppt_x</p:attrName>
                                          <p:attrName>ppt_y</p:attrName>
                                        </p:attrNameLst>
                                      </p:cBhvr>
                                      <p:rCtr x="7865" y="-46"/>
                                    </p:animMotion>
                                  </p:childTnLst>
                                </p:cTn>
                              </p:par>
                              <p:par>
                                <p:cTn id="125" presetID="0" presetClass="path" presetSubtype="0" accel="50000" decel="50000" fill="hold" grpId="1" nodeType="withEffect">
                                  <p:stCondLst>
                                    <p:cond delay="0"/>
                                  </p:stCondLst>
                                  <p:childTnLst>
                                    <p:animMotion origin="layout" path="M 3.05556E-6 3.7037E-6 L 0.15521 3.7037E-6 " pathEditMode="relative" rAng="0" ptsTypes="AA">
                                      <p:cBhvr>
                                        <p:cTn id="126" dur="500" fill="hold"/>
                                        <p:tgtEl>
                                          <p:spTgt spid="173"/>
                                        </p:tgtEl>
                                        <p:attrNameLst>
                                          <p:attrName>ppt_x</p:attrName>
                                          <p:attrName>ppt_y</p:attrName>
                                        </p:attrNameLst>
                                      </p:cBhvr>
                                      <p:rCtr x="7760" y="0"/>
                                    </p:animMotion>
                                  </p:childTnLst>
                                </p:cTn>
                              </p:par>
                            </p:childTnLst>
                          </p:cTn>
                        </p:par>
                        <p:par>
                          <p:cTn id="127" fill="hold">
                            <p:stCondLst>
                              <p:cond delay="500"/>
                            </p:stCondLst>
                            <p:childTnLst>
                              <p:par>
                                <p:cTn id="128" presetID="0" presetClass="path" presetSubtype="0" accel="50000" decel="50000" fill="hold" grpId="2" nodeType="afterEffect">
                                  <p:stCondLst>
                                    <p:cond delay="0"/>
                                  </p:stCondLst>
                                  <p:childTnLst>
                                    <p:animMotion origin="layout" path="M 0.15747 -0.00069 L 0.15747 0.05788 " pathEditMode="relative" rAng="0" ptsTypes="AA">
                                      <p:cBhvr>
                                        <p:cTn id="129" dur="500" fill="hold"/>
                                        <p:tgtEl>
                                          <p:spTgt spid="172"/>
                                        </p:tgtEl>
                                        <p:attrNameLst>
                                          <p:attrName>ppt_x</p:attrName>
                                          <p:attrName>ppt_y</p:attrName>
                                        </p:attrNameLst>
                                      </p:cBhvr>
                                      <p:rCtr x="0" y="2917"/>
                                    </p:animMotion>
                                  </p:childTnLst>
                                </p:cTn>
                              </p:par>
                              <p:par>
                                <p:cTn id="130" presetID="0" presetClass="path" presetSubtype="0" accel="50000" decel="50000" fill="hold" grpId="2" nodeType="withEffect">
                                  <p:stCondLst>
                                    <p:cond delay="0"/>
                                  </p:stCondLst>
                                  <p:childTnLst>
                                    <p:animMotion origin="layout" path="M 0.15521 3.7037E-6 L 0.15625 0.05601 " pathEditMode="relative" rAng="0" ptsTypes="AA">
                                      <p:cBhvr>
                                        <p:cTn id="131" dur="500" fill="hold"/>
                                        <p:tgtEl>
                                          <p:spTgt spid="173"/>
                                        </p:tgtEl>
                                        <p:attrNameLst>
                                          <p:attrName>ppt_x</p:attrName>
                                          <p:attrName>ppt_y</p:attrName>
                                        </p:attrNameLst>
                                      </p:cBhvr>
                                      <p:rCtr x="52" y="2801"/>
                                    </p:animMotion>
                                  </p:childTnLst>
                                </p:cTn>
                              </p:par>
                            </p:childTnLst>
                          </p:cTn>
                        </p:par>
                        <p:par>
                          <p:cTn id="132" fill="hold">
                            <p:stCondLst>
                              <p:cond delay="1000"/>
                            </p:stCondLst>
                            <p:childTnLst>
                              <p:par>
                                <p:cTn id="133" presetID="1" presetClass="exit" presetSubtype="0" fill="hold" grpId="3" nodeType="afterEffect">
                                  <p:stCondLst>
                                    <p:cond delay="0"/>
                                  </p:stCondLst>
                                  <p:childTnLst>
                                    <p:set>
                                      <p:cBhvr>
                                        <p:cTn id="134" dur="1" fill="hold">
                                          <p:stCondLst>
                                            <p:cond delay="0"/>
                                          </p:stCondLst>
                                        </p:cTn>
                                        <p:tgtEl>
                                          <p:spTgt spid="172"/>
                                        </p:tgtEl>
                                        <p:attrNameLst>
                                          <p:attrName>style.visibility</p:attrName>
                                        </p:attrNameLst>
                                      </p:cBhvr>
                                      <p:to>
                                        <p:strVal val="hidden"/>
                                      </p:to>
                                    </p:set>
                                  </p:childTnLst>
                                </p:cTn>
                              </p:par>
                            </p:childTnLst>
                          </p:cTn>
                        </p:par>
                        <p:par>
                          <p:cTn id="135" fill="hold">
                            <p:stCondLst>
                              <p:cond delay="1000"/>
                            </p:stCondLst>
                            <p:childTnLst>
                              <p:par>
                                <p:cTn id="136" presetID="1" presetClass="exit" presetSubtype="0" fill="hold" grpId="3" nodeType="afterEffect">
                                  <p:stCondLst>
                                    <p:cond delay="0"/>
                                  </p:stCondLst>
                                  <p:childTnLst>
                                    <p:set>
                                      <p:cBhvr>
                                        <p:cTn id="137" dur="1" fill="hold">
                                          <p:stCondLst>
                                            <p:cond delay="0"/>
                                          </p:stCondLst>
                                        </p:cTn>
                                        <p:tgtEl>
                                          <p:spTgt spid="17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0"/>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101"/>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81"/>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99"/>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82"/>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83"/>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87"/>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02"/>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05"/>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106"/>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03"/>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04"/>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107"/>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74"/>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175"/>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xit" presetSubtype="0" fill="hold" grpId="1" nodeType="clickEffect">
                                  <p:stCondLst>
                                    <p:cond delay="0"/>
                                  </p:stCondLst>
                                  <p:childTnLst>
                                    <p:set>
                                      <p:cBhvr>
                                        <p:cTn id="181" dur="1" fill="hold">
                                          <p:stCondLst>
                                            <p:cond delay="0"/>
                                          </p:stCondLst>
                                        </p:cTn>
                                        <p:tgtEl>
                                          <p:spTgt spid="174"/>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175"/>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9" presetClass="emph" presetSubtype="0" grpId="1" nodeType="clickEffect">
                                  <p:stCondLst>
                                    <p:cond delay="0"/>
                                  </p:stCondLst>
                                  <p:childTnLst>
                                    <p:set>
                                      <p:cBhvr>
                                        <p:cTn id="187" dur="indefinite"/>
                                        <p:tgtEl>
                                          <p:spTgt spid="80"/>
                                        </p:tgtEl>
                                        <p:attrNameLst>
                                          <p:attrName>style.opacity</p:attrName>
                                        </p:attrNameLst>
                                      </p:cBhvr>
                                      <p:to>
                                        <p:strVal val="0.2"/>
                                      </p:to>
                                    </p:set>
                                    <p:animEffect filter="image" prLst="opacity: 0.2">
                                      <p:cBhvr rctx="IE">
                                        <p:cTn id="188" dur="indefinite"/>
                                        <p:tgtEl>
                                          <p:spTgt spid="80"/>
                                        </p:tgtEl>
                                      </p:cBhvr>
                                    </p:animEffect>
                                  </p:childTnLst>
                                </p:cTn>
                              </p:par>
                              <p:par>
                                <p:cTn id="189" presetID="9" presetClass="emph" presetSubtype="0" grpId="1" nodeType="withEffect">
                                  <p:stCondLst>
                                    <p:cond delay="0"/>
                                  </p:stCondLst>
                                  <p:childTnLst>
                                    <p:set>
                                      <p:cBhvr>
                                        <p:cTn id="190" dur="indefinite"/>
                                        <p:tgtEl>
                                          <p:spTgt spid="108"/>
                                        </p:tgtEl>
                                        <p:attrNameLst>
                                          <p:attrName>style.opacity</p:attrName>
                                        </p:attrNameLst>
                                      </p:cBhvr>
                                      <p:to>
                                        <p:strVal val="0.2"/>
                                      </p:to>
                                    </p:set>
                                    <p:animEffect filter="image" prLst="opacity: 0.2">
                                      <p:cBhvr rctx="IE">
                                        <p:cTn id="191" dur="indefinite"/>
                                        <p:tgtEl>
                                          <p:spTgt spid="108"/>
                                        </p:tgtEl>
                                      </p:cBhvr>
                                    </p:animEffect>
                                  </p:childTnLst>
                                </p:cTn>
                              </p:par>
                              <p:par>
                                <p:cTn id="192" presetID="1" presetClass="entr" presetSubtype="0" fill="hold" nodeType="withEffect">
                                  <p:stCondLst>
                                    <p:cond delay="0"/>
                                  </p:stCondLst>
                                  <p:childTnLst>
                                    <p:set>
                                      <p:cBhvr>
                                        <p:cTn id="193" dur="1" fill="hold">
                                          <p:stCondLst>
                                            <p:cond delay="0"/>
                                          </p:stCondLst>
                                        </p:cTn>
                                        <p:tgtEl>
                                          <p:spTgt spid="177"/>
                                        </p:tgtEl>
                                        <p:attrNameLst>
                                          <p:attrName>style.visibility</p:attrName>
                                        </p:attrNameLst>
                                      </p:cBhvr>
                                      <p:to>
                                        <p:strVal val="visible"/>
                                      </p:to>
                                    </p:set>
                                  </p:childTnLst>
                                </p:cTn>
                              </p:par>
                              <p:par>
                                <p:cTn id="194" presetID="1" presetClass="entr" presetSubtype="0" fill="hold" nodeType="withEffect">
                                  <p:stCondLst>
                                    <p:cond delay="0"/>
                                  </p:stCondLst>
                                  <p:childTnLst>
                                    <p:set>
                                      <p:cBhvr>
                                        <p:cTn id="195" dur="1" fill="hold">
                                          <p:stCondLst>
                                            <p:cond delay="0"/>
                                          </p:stCondLst>
                                        </p:cTn>
                                        <p:tgtEl>
                                          <p:spTgt spid="192"/>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nodeType="clickEffect">
                                  <p:stCondLst>
                                    <p:cond delay="0"/>
                                  </p:stCondLst>
                                  <p:childTnLst>
                                    <p:set>
                                      <p:cBhvr>
                                        <p:cTn id="199" dur="1" fill="hold">
                                          <p:stCondLst>
                                            <p:cond delay="0"/>
                                          </p:stCondLst>
                                        </p:cTn>
                                        <p:tgtEl>
                                          <p:spTgt spid="179"/>
                                        </p:tgtEl>
                                        <p:attrNameLst>
                                          <p:attrName>style.visibility</p:attrName>
                                        </p:attrNameLst>
                                      </p:cBhvr>
                                      <p:to>
                                        <p:strVal val="visible"/>
                                      </p:to>
                                    </p:set>
                                  </p:childTnLst>
                                </p:cTn>
                              </p:par>
                              <p:par>
                                <p:cTn id="200" presetID="1" presetClass="entr" presetSubtype="0" fill="hold" grpId="0" nodeType="withEffect">
                                  <p:stCondLst>
                                    <p:cond delay="0"/>
                                  </p:stCondLst>
                                  <p:childTnLst>
                                    <p:set>
                                      <p:cBhvr>
                                        <p:cTn id="201"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54" grpId="0"/>
      <p:bldP spid="156" grpId="0" animBg="1"/>
      <p:bldP spid="157" grpId="0" animBg="1"/>
      <p:bldP spid="158" grpId="0" animBg="1"/>
      <p:bldP spid="159" grpId="0"/>
      <p:bldP spid="161" grpId="0"/>
      <p:bldP spid="162" grpId="0"/>
      <p:bldP spid="163" grpId="0" animBg="1"/>
      <p:bldP spid="164" grpId="0" animBg="1"/>
      <p:bldP spid="165" grpId="0" animBg="1"/>
      <p:bldP spid="166" grpId="0" animBg="1"/>
      <p:bldP spid="5" grpId="0" animBg="1"/>
      <p:bldP spid="5" grpId="1" animBg="1"/>
      <p:bldP spid="5" grpId="2" animBg="1"/>
      <p:bldP spid="6" grpId="0" animBg="1"/>
      <p:bldP spid="6" grpId="1" animBg="1"/>
      <p:bldP spid="6" grpId="2" animBg="1"/>
      <p:bldP spid="21" grpId="0"/>
      <p:bldP spid="21" grpId="1"/>
      <p:bldP spid="4" grpId="0" animBg="1"/>
      <p:bldP spid="4" grpId="1" animBg="1"/>
      <p:bldP spid="7" grpId="0"/>
      <p:bldP spid="7" grpId="1"/>
      <p:bldP spid="8" grpId="0"/>
      <p:bldP spid="80" grpId="0"/>
      <p:bldP spid="80" grpId="1"/>
      <p:bldP spid="81" grpId="0"/>
      <p:bldP spid="87" grpId="0"/>
      <p:bldP spid="99" grpId="0"/>
      <p:bldP spid="100" grpId="0"/>
      <p:bldP spid="101" grpId="0"/>
      <p:bldP spid="102" grpId="0" animBg="1"/>
      <p:bldP spid="103" grpId="0" animBg="1"/>
      <p:bldP spid="104" grpId="0" animBg="1"/>
      <p:bldP spid="105" grpId="0" animBg="1"/>
      <p:bldP spid="106" grpId="0" animBg="1"/>
      <p:bldP spid="107" grpId="0" animBg="1"/>
      <p:bldP spid="108" grpId="0"/>
      <p:bldP spid="108" grpId="1"/>
      <p:bldP spid="109" grpId="0" animBg="1"/>
      <p:bldP spid="110" grpId="0" animBg="1"/>
      <p:bldP spid="172" grpId="0" animBg="1"/>
      <p:bldP spid="172" grpId="1" animBg="1"/>
      <p:bldP spid="172" grpId="2" animBg="1"/>
      <p:bldP spid="172" grpId="3" animBg="1"/>
      <p:bldP spid="173" grpId="0" animBg="1"/>
      <p:bldP spid="173" grpId="1" animBg="1"/>
      <p:bldP spid="173" grpId="2" animBg="1"/>
      <p:bldP spid="173" grpId="3" animBg="1"/>
      <p:bldP spid="174" grpId="0" animBg="1"/>
      <p:bldP spid="174" grpId="1" animBg="1"/>
      <p:bldP spid="175" grpId="0"/>
      <p:bldP spid="175" grpId="1"/>
      <p:bldP spid="18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5851-D29D-2BC3-D261-14098B6A7080}"/>
              </a:ext>
            </a:extLst>
          </p:cNvPr>
          <p:cNvSpPr>
            <a:spLocks noGrp="1"/>
          </p:cNvSpPr>
          <p:nvPr>
            <p:ph type="title"/>
          </p:nvPr>
        </p:nvSpPr>
        <p:spPr/>
        <p:txBody>
          <a:bodyPr>
            <a:normAutofit fontScale="90000"/>
          </a:bodyPr>
          <a:lstStyle/>
          <a:p>
            <a:r>
              <a:rPr lang="en-US" dirty="0"/>
              <a:t>Prior Approaches to Address Path Conflicts</a:t>
            </a:r>
          </a:p>
        </p:txBody>
      </p:sp>
      <p:sp>
        <p:nvSpPr>
          <p:cNvPr id="3" name="Content Placeholder 2">
            <a:extLst>
              <a:ext uri="{FF2B5EF4-FFF2-40B4-BE49-F238E27FC236}">
                <a16:creationId xmlns:a16="http://schemas.microsoft.com/office/drawing/2014/main" id="{3938875F-2573-370B-8412-6FFE0030CB4E}"/>
              </a:ext>
            </a:extLst>
          </p:cNvPr>
          <p:cNvSpPr>
            <a:spLocks noGrp="1"/>
          </p:cNvSpPr>
          <p:nvPr>
            <p:ph idx="1"/>
          </p:nvPr>
        </p:nvSpPr>
        <p:spPr/>
        <p:txBody>
          <a:bodyPr/>
          <a:lstStyle/>
          <a:p>
            <a:r>
              <a:rPr lang="en-US" dirty="0"/>
              <a:t>Network-On-SSD [2]</a:t>
            </a:r>
          </a:p>
          <a:p>
            <a:pPr lvl="1"/>
            <a:r>
              <a:rPr lang="en-US" b="0" dirty="0"/>
              <a:t>Replaces a multi-channel shared bus architecture with an interconnection network of flash chips</a:t>
            </a:r>
          </a:p>
          <a:p>
            <a:pPr lvl="1"/>
            <a:r>
              <a:rPr lang="en-US" b="0" dirty="0"/>
              <a:t>Significantly increases path diversity than a typical SSD</a:t>
            </a:r>
          </a:p>
        </p:txBody>
      </p:sp>
      <p:sp>
        <p:nvSpPr>
          <p:cNvPr id="33" name="Rectangle 32">
            <a:extLst>
              <a:ext uri="{FF2B5EF4-FFF2-40B4-BE49-F238E27FC236}">
                <a16:creationId xmlns:a16="http://schemas.microsoft.com/office/drawing/2014/main" id="{B3F658ED-0913-B674-4F3A-788F32CE0FC7}"/>
              </a:ext>
            </a:extLst>
          </p:cNvPr>
          <p:cNvSpPr/>
          <p:nvPr/>
        </p:nvSpPr>
        <p:spPr>
          <a:xfrm>
            <a:off x="6980874" y="3658892"/>
            <a:ext cx="1828533" cy="556371"/>
          </a:xfrm>
          <a:prstGeom prst="rect">
            <a:avLst/>
          </a:prstGeom>
        </p:spPr>
        <p:txBody>
          <a:bodyPr wrap="square">
            <a:spAutoFit/>
          </a:bodyPr>
          <a:lstStyle/>
          <a:p>
            <a:pPr algn="ctr">
              <a:lnSpc>
                <a:spcPts val="1800"/>
              </a:lnSpc>
            </a:pPr>
            <a:r>
              <a:rPr lang="en-US" b="1" i="1" dirty="0">
                <a:solidFill>
                  <a:srgbClr val="C00000"/>
                </a:solidFill>
                <a:latin typeface="Cambria" panose="02040503050406030204" pitchFamily="18" charset="0"/>
                <a:cs typeface="Times New Roman" panose="02020603050405020304" pitchFamily="18" charset="0"/>
              </a:rPr>
              <a:t>Ongoing I/O request </a:t>
            </a:r>
          </a:p>
        </p:txBody>
      </p:sp>
      <p:cxnSp>
        <p:nvCxnSpPr>
          <p:cNvPr id="5" name="Straight Connector 4">
            <a:extLst>
              <a:ext uri="{FF2B5EF4-FFF2-40B4-BE49-F238E27FC236}">
                <a16:creationId xmlns:a16="http://schemas.microsoft.com/office/drawing/2014/main" id="{CA0D2D26-38A9-BE74-5BCC-F74D3664788E}"/>
              </a:ext>
            </a:extLst>
          </p:cNvPr>
          <p:cNvCxnSpPr>
            <a:cxnSpLocks/>
          </p:cNvCxnSpPr>
          <p:nvPr/>
        </p:nvCxnSpPr>
        <p:spPr>
          <a:xfrm>
            <a:off x="2863842" y="3268630"/>
            <a:ext cx="3676838"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C6805D-09DB-423B-6E39-8C56368DAE50}"/>
              </a:ext>
            </a:extLst>
          </p:cNvPr>
          <p:cNvCxnSpPr>
            <a:cxnSpLocks/>
          </p:cNvCxnSpPr>
          <p:nvPr/>
        </p:nvCxnSpPr>
        <p:spPr>
          <a:xfrm>
            <a:off x="2897489" y="4252302"/>
            <a:ext cx="3609899" cy="9257"/>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2A71FA9-82C3-A804-9F48-B4700E5E57BF}"/>
              </a:ext>
            </a:extLst>
          </p:cNvPr>
          <p:cNvCxnSpPr>
            <a:cxnSpLocks/>
          </p:cNvCxnSpPr>
          <p:nvPr/>
        </p:nvCxnSpPr>
        <p:spPr>
          <a:xfrm>
            <a:off x="2919260" y="5235974"/>
            <a:ext cx="362142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CED8CD-D7D0-A05D-9AEA-7FF3790D9A8F}"/>
              </a:ext>
            </a:extLst>
          </p:cNvPr>
          <p:cNvCxnSpPr>
            <a:cxnSpLocks/>
          </p:cNvCxnSpPr>
          <p:nvPr/>
        </p:nvCxnSpPr>
        <p:spPr>
          <a:xfrm>
            <a:off x="2893531" y="6184021"/>
            <a:ext cx="3613857"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391DA2-2D79-C150-74C9-296B47DEAFDE}"/>
              </a:ext>
            </a:extLst>
          </p:cNvPr>
          <p:cNvCxnSpPr>
            <a:cxnSpLocks/>
          </p:cNvCxnSpPr>
          <p:nvPr/>
        </p:nvCxnSpPr>
        <p:spPr>
          <a:xfrm flipV="1">
            <a:off x="3647830" y="3234958"/>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8E42C0-5284-ADF6-C058-A3F9EDBADF52}"/>
              </a:ext>
            </a:extLst>
          </p:cNvPr>
          <p:cNvCxnSpPr>
            <a:cxnSpLocks/>
          </p:cNvCxnSpPr>
          <p:nvPr/>
        </p:nvCxnSpPr>
        <p:spPr>
          <a:xfrm flipV="1">
            <a:off x="4575117" y="3225891"/>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2D328-78CA-6E11-E081-FDF749FCA26D}"/>
              </a:ext>
            </a:extLst>
          </p:cNvPr>
          <p:cNvCxnSpPr>
            <a:cxnSpLocks/>
          </p:cNvCxnSpPr>
          <p:nvPr/>
        </p:nvCxnSpPr>
        <p:spPr>
          <a:xfrm flipV="1">
            <a:off x="5523218" y="3268630"/>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47410A-6208-3D1B-F04D-C8C82CC305D6}"/>
              </a:ext>
            </a:extLst>
          </p:cNvPr>
          <p:cNvCxnSpPr>
            <a:cxnSpLocks/>
          </p:cNvCxnSpPr>
          <p:nvPr/>
        </p:nvCxnSpPr>
        <p:spPr>
          <a:xfrm flipV="1">
            <a:off x="6507388" y="3234958"/>
            <a:ext cx="0" cy="295813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9B37A5-95DD-BF05-CD74-00B23326C375}"/>
              </a:ext>
            </a:extLst>
          </p:cNvPr>
          <p:cNvSpPr/>
          <p:nvPr/>
        </p:nvSpPr>
        <p:spPr>
          <a:xfrm>
            <a:off x="3378570" y="3025381"/>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F0</a:t>
            </a:r>
          </a:p>
        </p:txBody>
      </p:sp>
      <p:sp>
        <p:nvSpPr>
          <p:cNvPr id="14" name="Rectangle 13">
            <a:extLst>
              <a:ext uri="{FF2B5EF4-FFF2-40B4-BE49-F238E27FC236}">
                <a16:creationId xmlns:a16="http://schemas.microsoft.com/office/drawing/2014/main" id="{C394F07B-E9E7-BD9B-1FC1-4A60A284727F}"/>
              </a:ext>
            </a:extLst>
          </p:cNvPr>
          <p:cNvSpPr/>
          <p:nvPr/>
        </p:nvSpPr>
        <p:spPr>
          <a:xfrm>
            <a:off x="4321432" y="3028067"/>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a:t>
            </a:r>
          </a:p>
        </p:txBody>
      </p:sp>
      <p:sp>
        <p:nvSpPr>
          <p:cNvPr id="15" name="Rectangle 14">
            <a:extLst>
              <a:ext uri="{FF2B5EF4-FFF2-40B4-BE49-F238E27FC236}">
                <a16:creationId xmlns:a16="http://schemas.microsoft.com/office/drawing/2014/main" id="{30545016-C979-7600-305F-7201AC73D8C9}"/>
              </a:ext>
            </a:extLst>
          </p:cNvPr>
          <p:cNvSpPr/>
          <p:nvPr/>
        </p:nvSpPr>
        <p:spPr>
          <a:xfrm>
            <a:off x="5264579" y="3023531"/>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effectLst>
                  <a:glow>
                    <a:schemeClr val="bg1"/>
                  </a:glow>
                </a:effectLst>
                <a:latin typeface="Cambria" panose="02040503050406030204" pitchFamily="18" charset="0"/>
              </a:rPr>
              <a:t>F2</a:t>
            </a:r>
          </a:p>
        </p:txBody>
      </p:sp>
      <p:sp>
        <p:nvSpPr>
          <p:cNvPr id="16" name="Rectangle 15">
            <a:extLst>
              <a:ext uri="{FF2B5EF4-FFF2-40B4-BE49-F238E27FC236}">
                <a16:creationId xmlns:a16="http://schemas.microsoft.com/office/drawing/2014/main" id="{1E3F32F2-6F64-ED5E-E196-E015CCEBEEA5}"/>
              </a:ext>
            </a:extLst>
          </p:cNvPr>
          <p:cNvSpPr/>
          <p:nvPr/>
        </p:nvSpPr>
        <p:spPr>
          <a:xfrm>
            <a:off x="6251224" y="3026134"/>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F3</a:t>
            </a:r>
          </a:p>
        </p:txBody>
      </p:sp>
      <p:sp>
        <p:nvSpPr>
          <p:cNvPr id="17" name="Rectangle 16">
            <a:extLst>
              <a:ext uri="{FF2B5EF4-FFF2-40B4-BE49-F238E27FC236}">
                <a16:creationId xmlns:a16="http://schemas.microsoft.com/office/drawing/2014/main" id="{4A528E13-84BD-F0C8-EB1C-3CA1B656F933}"/>
              </a:ext>
            </a:extLst>
          </p:cNvPr>
          <p:cNvSpPr/>
          <p:nvPr/>
        </p:nvSpPr>
        <p:spPr>
          <a:xfrm>
            <a:off x="3379651" y="4010837"/>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F4</a:t>
            </a:r>
          </a:p>
        </p:txBody>
      </p:sp>
      <p:sp>
        <p:nvSpPr>
          <p:cNvPr id="18" name="Rectangle 17">
            <a:extLst>
              <a:ext uri="{FF2B5EF4-FFF2-40B4-BE49-F238E27FC236}">
                <a16:creationId xmlns:a16="http://schemas.microsoft.com/office/drawing/2014/main" id="{B86FA628-22AD-F3E8-5777-7C592570C205}"/>
              </a:ext>
            </a:extLst>
          </p:cNvPr>
          <p:cNvSpPr/>
          <p:nvPr/>
        </p:nvSpPr>
        <p:spPr>
          <a:xfrm>
            <a:off x="4324291" y="4008945"/>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F5</a:t>
            </a:r>
          </a:p>
        </p:txBody>
      </p:sp>
      <p:sp>
        <p:nvSpPr>
          <p:cNvPr id="19" name="Rectangle 18">
            <a:extLst>
              <a:ext uri="{FF2B5EF4-FFF2-40B4-BE49-F238E27FC236}">
                <a16:creationId xmlns:a16="http://schemas.microsoft.com/office/drawing/2014/main" id="{6AEEFCD4-B9E4-A07F-95BC-B48E444E8B5B}"/>
              </a:ext>
            </a:extLst>
          </p:cNvPr>
          <p:cNvSpPr/>
          <p:nvPr/>
        </p:nvSpPr>
        <p:spPr>
          <a:xfrm>
            <a:off x="5263069" y="4024373"/>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F6</a:t>
            </a:r>
          </a:p>
        </p:txBody>
      </p:sp>
      <p:sp>
        <p:nvSpPr>
          <p:cNvPr id="20" name="Rectangle 19">
            <a:extLst>
              <a:ext uri="{FF2B5EF4-FFF2-40B4-BE49-F238E27FC236}">
                <a16:creationId xmlns:a16="http://schemas.microsoft.com/office/drawing/2014/main" id="{2EB49BE4-D002-DC80-3619-BDDFEB785ABA}"/>
              </a:ext>
            </a:extLst>
          </p:cNvPr>
          <p:cNvSpPr/>
          <p:nvPr/>
        </p:nvSpPr>
        <p:spPr>
          <a:xfrm>
            <a:off x="6247850" y="4024373"/>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F7</a:t>
            </a:r>
          </a:p>
        </p:txBody>
      </p:sp>
      <p:sp>
        <p:nvSpPr>
          <p:cNvPr id="21" name="Rectangle 20">
            <a:extLst>
              <a:ext uri="{FF2B5EF4-FFF2-40B4-BE49-F238E27FC236}">
                <a16:creationId xmlns:a16="http://schemas.microsoft.com/office/drawing/2014/main" id="{35E85ED4-A086-0453-6BB0-59B09EE32B60}"/>
              </a:ext>
            </a:extLst>
          </p:cNvPr>
          <p:cNvSpPr/>
          <p:nvPr/>
        </p:nvSpPr>
        <p:spPr>
          <a:xfrm>
            <a:off x="3382014" y="4986985"/>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F8</a:t>
            </a:r>
          </a:p>
        </p:txBody>
      </p:sp>
      <p:sp>
        <p:nvSpPr>
          <p:cNvPr id="22" name="Rectangle 21">
            <a:extLst>
              <a:ext uri="{FF2B5EF4-FFF2-40B4-BE49-F238E27FC236}">
                <a16:creationId xmlns:a16="http://schemas.microsoft.com/office/drawing/2014/main" id="{15C59E1A-ED27-91B9-00FC-21A5E4858CCE}"/>
              </a:ext>
            </a:extLst>
          </p:cNvPr>
          <p:cNvSpPr/>
          <p:nvPr/>
        </p:nvSpPr>
        <p:spPr>
          <a:xfrm>
            <a:off x="4313627" y="4985605"/>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F9</a:t>
            </a:r>
          </a:p>
        </p:txBody>
      </p:sp>
      <p:sp>
        <p:nvSpPr>
          <p:cNvPr id="23" name="Rectangle 22">
            <a:extLst>
              <a:ext uri="{FF2B5EF4-FFF2-40B4-BE49-F238E27FC236}">
                <a16:creationId xmlns:a16="http://schemas.microsoft.com/office/drawing/2014/main" id="{3F0A260A-BA45-C8EE-5729-5044E9245CFC}"/>
              </a:ext>
            </a:extLst>
          </p:cNvPr>
          <p:cNvSpPr/>
          <p:nvPr/>
        </p:nvSpPr>
        <p:spPr>
          <a:xfrm>
            <a:off x="5269561" y="4988124"/>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F10</a:t>
            </a:r>
          </a:p>
        </p:txBody>
      </p:sp>
      <p:sp>
        <p:nvSpPr>
          <p:cNvPr id="24" name="Rectangle 23">
            <a:extLst>
              <a:ext uri="{FF2B5EF4-FFF2-40B4-BE49-F238E27FC236}">
                <a16:creationId xmlns:a16="http://schemas.microsoft.com/office/drawing/2014/main" id="{84DD7714-991A-BD32-1336-9F0912BF8149}"/>
              </a:ext>
            </a:extLst>
          </p:cNvPr>
          <p:cNvSpPr/>
          <p:nvPr/>
        </p:nvSpPr>
        <p:spPr>
          <a:xfrm>
            <a:off x="6248711" y="4992231"/>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F11</a:t>
            </a:r>
          </a:p>
        </p:txBody>
      </p:sp>
      <p:sp>
        <p:nvSpPr>
          <p:cNvPr id="25" name="Rectangle 24">
            <a:extLst>
              <a:ext uri="{FF2B5EF4-FFF2-40B4-BE49-F238E27FC236}">
                <a16:creationId xmlns:a16="http://schemas.microsoft.com/office/drawing/2014/main" id="{FF772EE6-63B2-DFB0-2773-A9E841603946}"/>
              </a:ext>
            </a:extLst>
          </p:cNvPr>
          <p:cNvSpPr/>
          <p:nvPr/>
        </p:nvSpPr>
        <p:spPr>
          <a:xfrm>
            <a:off x="3380378" y="5944103"/>
            <a:ext cx="536388"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F12</a:t>
            </a:r>
          </a:p>
        </p:txBody>
      </p:sp>
      <p:sp>
        <p:nvSpPr>
          <p:cNvPr id="26" name="Rectangle 25">
            <a:extLst>
              <a:ext uri="{FF2B5EF4-FFF2-40B4-BE49-F238E27FC236}">
                <a16:creationId xmlns:a16="http://schemas.microsoft.com/office/drawing/2014/main" id="{6E3E047B-EBFC-E114-B7B3-4DA9924A311E}"/>
              </a:ext>
            </a:extLst>
          </p:cNvPr>
          <p:cNvSpPr/>
          <p:nvPr/>
        </p:nvSpPr>
        <p:spPr>
          <a:xfrm>
            <a:off x="4314965" y="5941767"/>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F13</a:t>
            </a:r>
          </a:p>
        </p:txBody>
      </p:sp>
      <p:sp>
        <p:nvSpPr>
          <p:cNvPr id="27" name="Rectangle 26">
            <a:extLst>
              <a:ext uri="{FF2B5EF4-FFF2-40B4-BE49-F238E27FC236}">
                <a16:creationId xmlns:a16="http://schemas.microsoft.com/office/drawing/2014/main" id="{674DEE9E-152F-B2A6-69F1-D25475F58A42}"/>
              </a:ext>
            </a:extLst>
          </p:cNvPr>
          <p:cNvSpPr/>
          <p:nvPr/>
        </p:nvSpPr>
        <p:spPr>
          <a:xfrm>
            <a:off x="5263069" y="5945010"/>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F14</a:t>
            </a:r>
          </a:p>
        </p:txBody>
      </p:sp>
      <p:sp>
        <p:nvSpPr>
          <p:cNvPr id="28" name="Rectangle 27">
            <a:extLst>
              <a:ext uri="{FF2B5EF4-FFF2-40B4-BE49-F238E27FC236}">
                <a16:creationId xmlns:a16="http://schemas.microsoft.com/office/drawing/2014/main" id="{8F3EB5FE-4248-2A35-7D10-C0E75045EA90}"/>
              </a:ext>
            </a:extLst>
          </p:cNvPr>
          <p:cNvSpPr/>
          <p:nvPr/>
        </p:nvSpPr>
        <p:spPr>
          <a:xfrm>
            <a:off x="6250815" y="5944103"/>
            <a:ext cx="520303" cy="482929"/>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F15</a:t>
            </a:r>
          </a:p>
        </p:txBody>
      </p:sp>
      <p:sp>
        <p:nvSpPr>
          <p:cNvPr id="29" name="Rounded Rectangle 28">
            <a:extLst>
              <a:ext uri="{FF2B5EF4-FFF2-40B4-BE49-F238E27FC236}">
                <a16:creationId xmlns:a16="http://schemas.microsoft.com/office/drawing/2014/main" id="{D6CF0AD3-6683-8BDD-B891-16067D00ECAB}"/>
              </a:ext>
            </a:extLst>
          </p:cNvPr>
          <p:cNvSpPr/>
          <p:nvPr/>
        </p:nvSpPr>
        <p:spPr>
          <a:xfrm>
            <a:off x="2366734" y="2953726"/>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FC0</a:t>
            </a:r>
          </a:p>
        </p:txBody>
      </p:sp>
      <p:sp>
        <p:nvSpPr>
          <p:cNvPr id="30" name="Rounded Rectangle 29">
            <a:extLst>
              <a:ext uri="{FF2B5EF4-FFF2-40B4-BE49-F238E27FC236}">
                <a16:creationId xmlns:a16="http://schemas.microsoft.com/office/drawing/2014/main" id="{69591DDB-A659-ADBD-24ED-6281DF3FD5D1}"/>
              </a:ext>
            </a:extLst>
          </p:cNvPr>
          <p:cNvSpPr/>
          <p:nvPr/>
        </p:nvSpPr>
        <p:spPr>
          <a:xfrm>
            <a:off x="2366734" y="3937078"/>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FC1</a:t>
            </a:r>
          </a:p>
        </p:txBody>
      </p:sp>
      <p:sp>
        <p:nvSpPr>
          <p:cNvPr id="31" name="Rounded Rectangle 30">
            <a:extLst>
              <a:ext uri="{FF2B5EF4-FFF2-40B4-BE49-F238E27FC236}">
                <a16:creationId xmlns:a16="http://schemas.microsoft.com/office/drawing/2014/main" id="{4A049D8C-81C3-4196-6682-BCEF2F01D11D}"/>
              </a:ext>
            </a:extLst>
          </p:cNvPr>
          <p:cNvSpPr/>
          <p:nvPr/>
        </p:nvSpPr>
        <p:spPr>
          <a:xfrm>
            <a:off x="2365847" y="4920431"/>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FC2</a:t>
            </a:r>
          </a:p>
        </p:txBody>
      </p:sp>
      <p:sp>
        <p:nvSpPr>
          <p:cNvPr id="32" name="Rounded Rectangle 31">
            <a:extLst>
              <a:ext uri="{FF2B5EF4-FFF2-40B4-BE49-F238E27FC236}">
                <a16:creationId xmlns:a16="http://schemas.microsoft.com/office/drawing/2014/main" id="{139E884C-80D8-C822-1FAE-3E021F7C5449}"/>
              </a:ext>
            </a:extLst>
          </p:cNvPr>
          <p:cNvSpPr/>
          <p:nvPr/>
        </p:nvSpPr>
        <p:spPr>
          <a:xfrm>
            <a:off x="2365847" y="5872682"/>
            <a:ext cx="628432" cy="62908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Cambria" panose="02040503050406030204" pitchFamily="18" charset="0"/>
              </a:rPr>
              <a:t>FC3</a:t>
            </a:r>
          </a:p>
        </p:txBody>
      </p:sp>
      <p:cxnSp>
        <p:nvCxnSpPr>
          <p:cNvPr id="35" name="Curved Connector 34">
            <a:extLst>
              <a:ext uri="{FF2B5EF4-FFF2-40B4-BE49-F238E27FC236}">
                <a16:creationId xmlns:a16="http://schemas.microsoft.com/office/drawing/2014/main" id="{E177A3F3-1FCA-513A-DD7B-6611718785D4}"/>
              </a:ext>
            </a:extLst>
          </p:cNvPr>
          <p:cNvCxnSpPr>
            <a:cxnSpLocks/>
          </p:cNvCxnSpPr>
          <p:nvPr/>
        </p:nvCxnSpPr>
        <p:spPr>
          <a:xfrm flipV="1">
            <a:off x="5920826" y="3820986"/>
            <a:ext cx="1283167" cy="426785"/>
          </a:xfrm>
          <a:prstGeom prst="curvedConnector3">
            <a:avLst>
              <a:gd name="adj1" fmla="val -1446"/>
            </a:avLst>
          </a:prstGeom>
          <a:ln w="3492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11CF572-2A60-C8C6-4019-E00DA73A303D}"/>
              </a:ext>
            </a:extLst>
          </p:cNvPr>
          <p:cNvCxnSpPr>
            <a:cxnSpLocks/>
            <a:endCxn id="14" idx="1"/>
          </p:cNvCxnSpPr>
          <p:nvPr/>
        </p:nvCxnSpPr>
        <p:spPr>
          <a:xfrm>
            <a:off x="3921308" y="3266846"/>
            <a:ext cx="400124" cy="268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176F4F-210B-B1F4-B619-E74CC79CCD78}"/>
              </a:ext>
            </a:extLst>
          </p:cNvPr>
          <p:cNvCxnSpPr>
            <a:cxnSpLocks/>
            <a:endCxn id="13" idx="1"/>
          </p:cNvCxnSpPr>
          <p:nvPr/>
        </p:nvCxnSpPr>
        <p:spPr>
          <a:xfrm flipV="1">
            <a:off x="2994279" y="3266846"/>
            <a:ext cx="384291" cy="1784"/>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34D84ED-63A3-0C07-1D3E-18639DBE7E12}"/>
              </a:ext>
            </a:extLst>
          </p:cNvPr>
          <p:cNvCxnSpPr>
            <a:cxnSpLocks/>
          </p:cNvCxnSpPr>
          <p:nvPr/>
        </p:nvCxnSpPr>
        <p:spPr>
          <a:xfrm>
            <a:off x="4575234" y="3510996"/>
            <a:ext cx="2859" cy="49794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200556-941F-F1CB-86FB-29417C4A08EB}"/>
              </a:ext>
            </a:extLst>
          </p:cNvPr>
          <p:cNvCxnSpPr>
            <a:cxnSpLocks/>
            <a:stCxn id="30" idx="3"/>
          </p:cNvCxnSpPr>
          <p:nvPr/>
        </p:nvCxnSpPr>
        <p:spPr>
          <a:xfrm>
            <a:off x="2995166" y="4251620"/>
            <a:ext cx="418475" cy="252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92E3B5-BC3D-C24C-BAD2-B5ED6B5804A5}"/>
              </a:ext>
            </a:extLst>
          </p:cNvPr>
          <p:cNvCxnSpPr>
            <a:cxnSpLocks/>
          </p:cNvCxnSpPr>
          <p:nvPr/>
        </p:nvCxnSpPr>
        <p:spPr>
          <a:xfrm>
            <a:off x="3945254" y="4255574"/>
            <a:ext cx="418475" cy="252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F814472-49DA-DDBF-07D6-0FF63C3931AC}"/>
              </a:ext>
            </a:extLst>
          </p:cNvPr>
          <p:cNvCxnSpPr>
            <a:cxnSpLocks/>
          </p:cNvCxnSpPr>
          <p:nvPr/>
        </p:nvCxnSpPr>
        <p:spPr>
          <a:xfrm>
            <a:off x="4870317" y="4258741"/>
            <a:ext cx="418475" cy="252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364B03-E7F2-0D57-4CEF-C268FAE6845F}"/>
              </a:ext>
            </a:extLst>
          </p:cNvPr>
          <p:cNvCxnSpPr>
            <a:cxnSpLocks/>
            <a:endCxn id="20" idx="1"/>
          </p:cNvCxnSpPr>
          <p:nvPr/>
        </p:nvCxnSpPr>
        <p:spPr>
          <a:xfrm>
            <a:off x="5802060" y="4256837"/>
            <a:ext cx="445790" cy="9001"/>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4C8C216-DD79-8DEB-F4B6-C5EB8CB62AC3}"/>
              </a:ext>
            </a:extLst>
          </p:cNvPr>
          <p:cNvCxnSpPr>
            <a:cxnSpLocks/>
          </p:cNvCxnSpPr>
          <p:nvPr/>
        </p:nvCxnSpPr>
        <p:spPr>
          <a:xfrm>
            <a:off x="3004973" y="5232431"/>
            <a:ext cx="418475" cy="252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DAAC399-1BF3-7CAB-1034-231CE8D1F0F0}"/>
              </a:ext>
            </a:extLst>
          </p:cNvPr>
          <p:cNvCxnSpPr>
            <a:cxnSpLocks/>
          </p:cNvCxnSpPr>
          <p:nvPr/>
        </p:nvCxnSpPr>
        <p:spPr>
          <a:xfrm>
            <a:off x="3923347" y="5231167"/>
            <a:ext cx="418475" cy="252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92727B6-2C79-442E-99B9-C0493BE7106D}"/>
              </a:ext>
            </a:extLst>
          </p:cNvPr>
          <p:cNvCxnSpPr>
            <a:cxnSpLocks/>
          </p:cNvCxnSpPr>
          <p:nvPr/>
        </p:nvCxnSpPr>
        <p:spPr>
          <a:xfrm>
            <a:off x="4859411" y="5234710"/>
            <a:ext cx="418475" cy="252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208B3C-1037-30C7-4ADC-A67AD00D4884}"/>
              </a:ext>
            </a:extLst>
          </p:cNvPr>
          <p:cNvCxnSpPr>
            <a:cxnSpLocks/>
            <a:stCxn id="23" idx="0"/>
          </p:cNvCxnSpPr>
          <p:nvPr/>
        </p:nvCxnSpPr>
        <p:spPr>
          <a:xfrm flipH="1" flipV="1">
            <a:off x="5527142" y="4514167"/>
            <a:ext cx="2571" cy="47395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D6A9969-0CE1-30A5-2ECD-57F485D76685}"/>
              </a:ext>
            </a:extLst>
          </p:cNvPr>
          <p:cNvSpPr/>
          <p:nvPr/>
        </p:nvSpPr>
        <p:spPr>
          <a:xfrm>
            <a:off x="4930706" y="2703244"/>
            <a:ext cx="1198012" cy="277549"/>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C00000"/>
                </a:solidFill>
                <a:latin typeface="Cambria" panose="02040503050406030204" pitchFamily="18" charset="0"/>
              </a:rPr>
              <a:t>Target Chip</a:t>
            </a:r>
          </a:p>
        </p:txBody>
      </p:sp>
      <p:cxnSp>
        <p:nvCxnSpPr>
          <p:cNvPr id="60" name="Straight Arrow Connector 59">
            <a:extLst>
              <a:ext uri="{FF2B5EF4-FFF2-40B4-BE49-F238E27FC236}">
                <a16:creationId xmlns:a16="http://schemas.microsoft.com/office/drawing/2014/main" id="{1811C0E4-5BEF-D602-EEC8-734B2644752C}"/>
              </a:ext>
            </a:extLst>
          </p:cNvPr>
          <p:cNvCxnSpPr>
            <a:cxnSpLocks/>
            <a:endCxn id="25" idx="1"/>
          </p:cNvCxnSpPr>
          <p:nvPr/>
        </p:nvCxnSpPr>
        <p:spPr>
          <a:xfrm>
            <a:off x="2994279" y="6184021"/>
            <a:ext cx="386099" cy="1547"/>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6A8A482-845A-A21D-2C22-72EDF1754760}"/>
              </a:ext>
            </a:extLst>
          </p:cNvPr>
          <p:cNvCxnSpPr>
            <a:cxnSpLocks/>
          </p:cNvCxnSpPr>
          <p:nvPr/>
        </p:nvCxnSpPr>
        <p:spPr>
          <a:xfrm>
            <a:off x="3923623" y="6181502"/>
            <a:ext cx="386099" cy="1547"/>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0A8A4A9-9D70-5F9F-4762-28D0AECD86C0}"/>
              </a:ext>
            </a:extLst>
          </p:cNvPr>
          <p:cNvCxnSpPr>
            <a:cxnSpLocks/>
          </p:cNvCxnSpPr>
          <p:nvPr/>
        </p:nvCxnSpPr>
        <p:spPr>
          <a:xfrm>
            <a:off x="4852774" y="6192314"/>
            <a:ext cx="386099" cy="1547"/>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3187BCF-19B6-616E-1A24-ADEC49FAE60B}"/>
              </a:ext>
            </a:extLst>
          </p:cNvPr>
          <p:cNvCxnSpPr>
            <a:cxnSpLocks/>
          </p:cNvCxnSpPr>
          <p:nvPr/>
        </p:nvCxnSpPr>
        <p:spPr>
          <a:xfrm flipH="1" flipV="1">
            <a:off x="5528218" y="5468534"/>
            <a:ext cx="2571" cy="473957"/>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2F9E0479-9894-FC2B-BA9D-94378A977D27}"/>
              </a:ext>
            </a:extLst>
          </p:cNvPr>
          <p:cNvSpPr/>
          <p:nvPr/>
        </p:nvSpPr>
        <p:spPr>
          <a:xfrm>
            <a:off x="194538" y="6019919"/>
            <a:ext cx="2182049" cy="323165"/>
          </a:xfrm>
          <a:prstGeom prst="rect">
            <a:avLst/>
          </a:prstGeom>
        </p:spPr>
        <p:txBody>
          <a:bodyPr wrap="square">
            <a:spAutoFit/>
          </a:bodyPr>
          <a:lstStyle/>
          <a:p>
            <a:pPr algn="ctr">
              <a:lnSpc>
                <a:spcPts val="1800"/>
              </a:lnSpc>
            </a:pPr>
            <a:r>
              <a:rPr lang="en-US" b="1" i="1" dirty="0">
                <a:solidFill>
                  <a:srgbClr val="C00000"/>
                </a:solidFill>
                <a:latin typeface="Cambria" panose="02040503050406030204" pitchFamily="18" charset="0"/>
                <a:cs typeface="Times New Roman" panose="02020603050405020304" pitchFamily="18" charset="0"/>
              </a:rPr>
              <a:t>I/O Request to F2</a:t>
            </a:r>
          </a:p>
        </p:txBody>
      </p:sp>
      <p:pic>
        <p:nvPicPr>
          <p:cNvPr id="72" name="Graphic 71" descr="Close with solid fill">
            <a:extLst>
              <a:ext uri="{FF2B5EF4-FFF2-40B4-BE49-F238E27FC236}">
                <a16:creationId xmlns:a16="http://schemas.microsoft.com/office/drawing/2014/main" id="{58B5C003-2BBB-03C6-E66E-95C2ED39E6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0423" y="4465045"/>
            <a:ext cx="647004" cy="647004"/>
          </a:xfrm>
          <a:prstGeom prst="rect">
            <a:avLst/>
          </a:prstGeom>
        </p:spPr>
      </p:pic>
      <p:cxnSp>
        <p:nvCxnSpPr>
          <p:cNvPr id="73" name="Curved Connector 72">
            <a:extLst>
              <a:ext uri="{FF2B5EF4-FFF2-40B4-BE49-F238E27FC236}">
                <a16:creationId xmlns:a16="http://schemas.microsoft.com/office/drawing/2014/main" id="{B4A60E1F-C469-86A3-69B7-CBE73C29AE3A}"/>
              </a:ext>
            </a:extLst>
          </p:cNvPr>
          <p:cNvCxnSpPr>
            <a:cxnSpLocks/>
          </p:cNvCxnSpPr>
          <p:nvPr/>
        </p:nvCxnSpPr>
        <p:spPr>
          <a:xfrm flipV="1">
            <a:off x="5540824" y="4704956"/>
            <a:ext cx="1784536" cy="60728"/>
          </a:xfrm>
          <a:prstGeom prst="curvedConnector3">
            <a:avLst>
              <a:gd name="adj1" fmla="val 50000"/>
            </a:avLst>
          </a:prstGeom>
          <a:ln w="3492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63153BEF-B1CB-2BF4-747C-33E07198F7A0}"/>
              </a:ext>
            </a:extLst>
          </p:cNvPr>
          <p:cNvSpPr/>
          <p:nvPr/>
        </p:nvSpPr>
        <p:spPr>
          <a:xfrm>
            <a:off x="7245562" y="4543052"/>
            <a:ext cx="1828533" cy="323807"/>
          </a:xfrm>
          <a:prstGeom prst="rect">
            <a:avLst/>
          </a:prstGeom>
          <a:ln w="25400">
            <a:solidFill>
              <a:srgbClr val="FF0000"/>
            </a:solidFill>
            <a:prstDash val="dash"/>
          </a:ln>
        </p:spPr>
        <p:txBody>
          <a:bodyPr wrap="square">
            <a:spAutoFit/>
          </a:bodyPr>
          <a:lstStyle/>
          <a:p>
            <a:pPr algn="ctr">
              <a:lnSpc>
                <a:spcPts val="1800"/>
              </a:lnSpc>
            </a:pPr>
            <a:r>
              <a:rPr lang="en-US" sz="2000" b="1" i="1" dirty="0">
                <a:solidFill>
                  <a:srgbClr val="FF0000"/>
                </a:solidFill>
                <a:latin typeface="Cambria" panose="02040503050406030204" pitchFamily="18" charset="0"/>
                <a:cs typeface="Times New Roman" panose="02020603050405020304" pitchFamily="18" charset="0"/>
              </a:rPr>
              <a:t>Path Conflict</a:t>
            </a:r>
          </a:p>
        </p:txBody>
      </p:sp>
      <p:sp>
        <p:nvSpPr>
          <p:cNvPr id="37" name="TextBox 36">
            <a:extLst>
              <a:ext uri="{FF2B5EF4-FFF2-40B4-BE49-F238E27FC236}">
                <a16:creationId xmlns:a16="http://schemas.microsoft.com/office/drawing/2014/main" id="{C533D866-B428-11FB-1AC8-E412E8A843CF}"/>
              </a:ext>
            </a:extLst>
          </p:cNvPr>
          <p:cNvSpPr txBox="1"/>
          <p:nvPr/>
        </p:nvSpPr>
        <p:spPr>
          <a:xfrm>
            <a:off x="1177640" y="6563173"/>
            <a:ext cx="7609008" cy="253916"/>
          </a:xfrm>
          <a:prstGeom prst="rect">
            <a:avLst/>
          </a:prstGeom>
          <a:noFill/>
        </p:spPr>
        <p:txBody>
          <a:bodyPr wrap="square" rtlCol="0">
            <a:spAutoFit/>
          </a:bodyPr>
          <a:lstStyle/>
          <a:p>
            <a:r>
              <a:rPr lang="en-US" sz="1050" dirty="0">
                <a:latin typeface="Cambria" panose="02040503050406030204" pitchFamily="18" charset="0"/>
              </a:rPr>
              <a:t>[2] </a:t>
            </a:r>
            <a:r>
              <a:rPr lang="en-US" sz="1050" dirty="0" err="1">
                <a:latin typeface="Cambria" panose="02040503050406030204" pitchFamily="18" charset="0"/>
              </a:rPr>
              <a:t>Tavakkol</a:t>
            </a:r>
            <a:r>
              <a:rPr lang="en-US" sz="1050" dirty="0">
                <a:latin typeface="Cambria" panose="02040503050406030204" pitchFamily="18" charset="0"/>
              </a:rPr>
              <a:t>+, “</a:t>
            </a:r>
            <a:r>
              <a:rPr lang="en-IN" sz="1050" dirty="0">
                <a:latin typeface="Cambria" panose="02040503050406030204" pitchFamily="18" charset="0"/>
              </a:rPr>
              <a:t>Network-on-SSD: A Scalable and High-Performance Communication Design Paradigm for SSDs</a:t>
            </a:r>
            <a:r>
              <a:rPr lang="en-US" sz="1050" dirty="0">
                <a:latin typeface="Cambria" panose="02040503050406030204" pitchFamily="18" charset="0"/>
              </a:rPr>
              <a:t>”, IEEE CAL 2012</a:t>
            </a:r>
          </a:p>
        </p:txBody>
      </p:sp>
      <p:sp>
        <p:nvSpPr>
          <p:cNvPr id="38" name="Rectangle 37">
            <a:extLst>
              <a:ext uri="{FF2B5EF4-FFF2-40B4-BE49-F238E27FC236}">
                <a16:creationId xmlns:a16="http://schemas.microsoft.com/office/drawing/2014/main" id="{0AA1BDEC-D696-9E77-27C1-52B2E19B3B32}"/>
              </a:ext>
            </a:extLst>
          </p:cNvPr>
          <p:cNvSpPr/>
          <p:nvPr/>
        </p:nvSpPr>
        <p:spPr>
          <a:xfrm>
            <a:off x="149704" y="898216"/>
            <a:ext cx="8844594" cy="586114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3">
            <a:extLst>
              <a:ext uri="{FF2B5EF4-FFF2-40B4-BE49-F238E27FC236}">
                <a16:creationId xmlns:a16="http://schemas.microsoft.com/office/drawing/2014/main" id="{7F9351F5-713D-045C-5888-7773CB07D4C6}"/>
              </a:ext>
            </a:extLst>
          </p:cNvPr>
          <p:cNvSpPr txBox="1">
            <a:spLocks/>
          </p:cNvSpPr>
          <p:nvPr/>
        </p:nvSpPr>
        <p:spPr>
          <a:xfrm>
            <a:off x="165566" y="2932597"/>
            <a:ext cx="8799758" cy="1306574"/>
          </a:xfrm>
          <a:prstGeom prst="roundRect">
            <a:avLst>
              <a:gd name="adj" fmla="val 4777"/>
            </a:avLst>
          </a:prstGeom>
          <a:solidFill>
            <a:srgbClr val="FFE3E1"/>
          </a:solidFill>
          <a:ln w="12700">
            <a:solidFill>
              <a:srgbClr val="1982C3"/>
            </a:solidFill>
          </a:ln>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US" sz="3200" b="0" dirty="0"/>
              <a:t>Network-On-SSD’s </a:t>
            </a:r>
            <a:r>
              <a:rPr lang="en-US" sz="3200" b="0" dirty="0">
                <a:solidFill>
                  <a:srgbClr val="C00000"/>
                </a:solidFill>
              </a:rPr>
              <a:t>simple routing algorithm fails</a:t>
            </a:r>
            <a:r>
              <a:rPr lang="en-US" sz="3200" b="0" dirty="0"/>
              <a:t> to </a:t>
            </a:r>
            <a:r>
              <a:rPr lang="en-US" sz="3200" b="0" dirty="0">
                <a:solidFill>
                  <a:srgbClr val="C00000"/>
                </a:solidFill>
              </a:rPr>
              <a:t>mitigate</a:t>
            </a:r>
            <a:r>
              <a:rPr lang="en-US" sz="3200" b="0" dirty="0"/>
              <a:t> </a:t>
            </a:r>
            <a:r>
              <a:rPr lang="en-US" sz="3200" b="0" dirty="0">
                <a:solidFill>
                  <a:srgbClr val="C00000"/>
                </a:solidFill>
              </a:rPr>
              <a:t>path conflicts </a:t>
            </a:r>
            <a:r>
              <a:rPr lang="en-US" sz="3200" b="0" dirty="0"/>
              <a:t>in SSDs</a:t>
            </a:r>
          </a:p>
        </p:txBody>
      </p:sp>
    </p:spTree>
    <p:extLst>
      <p:ext uri="{BB962C8B-B14F-4D97-AF65-F5344CB8AC3E}">
        <p14:creationId xmlns:p14="http://schemas.microsoft.com/office/powerpoint/2010/main" val="270067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500"/>
                                        <p:tgtEl>
                                          <p:spTgt spid="49"/>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left)">
                                      <p:cBhvr>
                                        <p:cTn id="55" dur="500"/>
                                        <p:tgtEl>
                                          <p:spTgt spid="50"/>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1"/>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left)">
                                      <p:cBhvr>
                                        <p:cTn id="71" dur="500"/>
                                        <p:tgtEl>
                                          <p:spTgt spid="60"/>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left)">
                                      <p:cBhvr>
                                        <p:cTn id="75" dur="500"/>
                                        <p:tgtEl>
                                          <p:spTgt spid="62"/>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left)">
                                      <p:cBhvr>
                                        <p:cTn id="79" dur="500"/>
                                        <p:tgtEl>
                                          <p:spTgt spid="63"/>
                                        </p:tgtEl>
                                      </p:cBhvr>
                                    </p:animEffect>
                                  </p:childTnLst>
                                </p:cTn>
                              </p:par>
                            </p:childTnLst>
                          </p:cTn>
                        </p:par>
                        <p:par>
                          <p:cTn id="80" fill="hold">
                            <p:stCondLst>
                              <p:cond delay="1500"/>
                            </p:stCondLst>
                            <p:childTnLst>
                              <p:par>
                                <p:cTn id="81" presetID="22" presetClass="entr" presetSubtype="4"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wipe(down)">
                                      <p:cBhvr>
                                        <p:cTn id="83" dur="500"/>
                                        <p:tgtEl>
                                          <p:spTgt spid="6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72"/>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7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7" grpId="0" animBg="1"/>
      <p:bldP spid="71" grpId="0"/>
      <p:bldP spid="76" grpId="0" animBg="1"/>
      <p:bldP spid="37" grpId="0"/>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97E24-1C1C-B760-EB51-4AA56251D566}"/>
              </a:ext>
            </a:extLst>
          </p:cNvPr>
          <p:cNvSpPr>
            <a:spLocks noGrp="1"/>
          </p:cNvSpPr>
          <p:nvPr>
            <p:ph type="title"/>
          </p:nvPr>
        </p:nvSpPr>
        <p:spPr/>
        <p:txBody>
          <a:bodyPr/>
          <a:lstStyle/>
          <a:p>
            <a:r>
              <a:rPr lang="en-CH" dirty="0"/>
              <a:t>Performance Impact of Path Conflicts</a:t>
            </a:r>
          </a:p>
        </p:txBody>
      </p:sp>
      <p:sp>
        <p:nvSpPr>
          <p:cNvPr id="4" name="Content Placeholder 3">
            <a:extLst>
              <a:ext uri="{FF2B5EF4-FFF2-40B4-BE49-F238E27FC236}">
                <a16:creationId xmlns:a16="http://schemas.microsoft.com/office/drawing/2014/main" id="{67B4CF9E-7660-B468-E11B-74D75E224980}"/>
              </a:ext>
            </a:extLst>
          </p:cNvPr>
          <p:cNvSpPr txBox="1">
            <a:spLocks/>
          </p:cNvSpPr>
          <p:nvPr/>
        </p:nvSpPr>
        <p:spPr>
          <a:xfrm>
            <a:off x="451505" y="1692651"/>
            <a:ext cx="8240985" cy="1667037"/>
          </a:xfrm>
          <a:prstGeom prst="roundRect">
            <a:avLst>
              <a:gd name="adj" fmla="val 4777"/>
            </a:avLst>
          </a:prstGeom>
          <a:solidFill>
            <a:schemeClr val="accent1">
              <a:lumMod val="20000"/>
              <a:lumOff val="80000"/>
            </a:schemeClr>
          </a:solidFill>
          <a:ln w="31750">
            <a:solidFill>
              <a:schemeClr val="accent6">
                <a:lumMod val="75000"/>
              </a:schemeClr>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IN" sz="3200" b="0" dirty="0">
                <a:solidFill>
                  <a:srgbClr val="C00000"/>
                </a:solidFill>
              </a:rPr>
              <a:t>Path conflicts increase</a:t>
            </a:r>
            <a:r>
              <a:rPr lang="en-IN" sz="3200" b="0" dirty="0"/>
              <a:t> the </a:t>
            </a:r>
            <a:r>
              <a:rPr lang="en-IN" sz="3200" b="0" dirty="0">
                <a:solidFill>
                  <a:srgbClr val="C00000"/>
                </a:solidFill>
              </a:rPr>
              <a:t>average I/O latency </a:t>
            </a:r>
            <a:r>
              <a:rPr lang="en-IN" sz="3200" b="0" dirty="0"/>
              <a:t>by </a:t>
            </a:r>
            <a:r>
              <a:rPr lang="en-IN" sz="3200" b="0" dirty="0">
                <a:solidFill>
                  <a:srgbClr val="C00000"/>
                </a:solidFill>
              </a:rPr>
              <a:t>57%</a:t>
            </a:r>
            <a:r>
              <a:rPr lang="en-IN" sz="3200" b="0" dirty="0"/>
              <a:t> in our experiments </a:t>
            </a:r>
            <a:br>
              <a:rPr lang="en-IN" sz="3200" b="0" dirty="0"/>
            </a:br>
            <a:r>
              <a:rPr lang="en-IN" sz="3200" b="0" dirty="0"/>
              <a:t>on a performance-optimized SSD</a:t>
            </a:r>
            <a:endParaRPr lang="en-US" sz="3200" b="0" dirty="0"/>
          </a:p>
        </p:txBody>
      </p:sp>
      <p:sp>
        <p:nvSpPr>
          <p:cNvPr id="5" name="Content Placeholder 3">
            <a:extLst>
              <a:ext uri="{FF2B5EF4-FFF2-40B4-BE49-F238E27FC236}">
                <a16:creationId xmlns:a16="http://schemas.microsoft.com/office/drawing/2014/main" id="{D7912F09-571F-AD39-160F-39AC3BEA87AE}"/>
              </a:ext>
            </a:extLst>
          </p:cNvPr>
          <p:cNvSpPr txBox="1">
            <a:spLocks/>
          </p:cNvSpPr>
          <p:nvPr/>
        </p:nvSpPr>
        <p:spPr>
          <a:xfrm>
            <a:off x="451507" y="4331831"/>
            <a:ext cx="8240985" cy="1667036"/>
          </a:xfrm>
          <a:prstGeom prst="roundRect">
            <a:avLst>
              <a:gd name="adj" fmla="val 4777"/>
            </a:avLst>
          </a:prstGeom>
          <a:solidFill>
            <a:srgbClr val="FFE3E1"/>
          </a:solidFill>
          <a:ln w="31750">
            <a:solidFill>
              <a:srgbClr val="C00000"/>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IN" sz="3200" b="0" dirty="0"/>
              <a:t>The </a:t>
            </a:r>
            <a:r>
              <a:rPr lang="en-IN" sz="3200" b="0" dirty="0">
                <a:solidFill>
                  <a:srgbClr val="C00000"/>
                </a:solidFill>
              </a:rPr>
              <a:t>performance overhead </a:t>
            </a:r>
            <a:r>
              <a:rPr lang="en-IN" sz="3200" b="0" dirty="0"/>
              <a:t>of </a:t>
            </a:r>
            <a:r>
              <a:rPr lang="en-IN" sz="3200" b="0" dirty="0">
                <a:solidFill>
                  <a:srgbClr val="C00000"/>
                </a:solidFill>
              </a:rPr>
              <a:t>path conflicts increases </a:t>
            </a:r>
            <a:r>
              <a:rPr lang="en-IN" sz="3200" b="0" dirty="0"/>
              <a:t>by</a:t>
            </a:r>
            <a:r>
              <a:rPr lang="en-IN" sz="3200" b="0" dirty="0">
                <a:solidFill>
                  <a:srgbClr val="C00000"/>
                </a:solidFill>
              </a:rPr>
              <a:t> 1.6x </a:t>
            </a:r>
            <a:r>
              <a:rPr lang="en-IN" sz="3200" b="0" dirty="0"/>
              <a:t>in our experiments</a:t>
            </a:r>
            <a:br>
              <a:rPr lang="en-IN" sz="3200" b="0" dirty="0">
                <a:solidFill>
                  <a:srgbClr val="C00000"/>
                </a:solidFill>
              </a:rPr>
            </a:br>
            <a:r>
              <a:rPr lang="en-IN" sz="3200" b="0" dirty="0"/>
              <a:t> for </a:t>
            </a:r>
            <a:r>
              <a:rPr lang="en-IN" sz="3200" b="0" dirty="0">
                <a:solidFill>
                  <a:srgbClr val="C00000"/>
                </a:solidFill>
              </a:rPr>
              <a:t>high-I/O-intensity </a:t>
            </a:r>
            <a:r>
              <a:rPr lang="en-IN" sz="3200" b="0" dirty="0"/>
              <a:t>workloads</a:t>
            </a:r>
            <a:endParaRPr lang="en-US" sz="3200" b="0" dirty="0">
              <a:solidFill>
                <a:srgbClr val="C00000"/>
              </a:solidFill>
            </a:endParaRPr>
          </a:p>
        </p:txBody>
      </p:sp>
      <p:sp>
        <p:nvSpPr>
          <p:cNvPr id="6" name="Slide Number Placeholder 4">
            <a:extLst>
              <a:ext uri="{FF2B5EF4-FFF2-40B4-BE49-F238E27FC236}">
                <a16:creationId xmlns:a16="http://schemas.microsoft.com/office/drawing/2014/main" id="{7E2C565F-363D-11CA-C97E-310BAEB6E248}"/>
              </a:ext>
            </a:extLst>
          </p:cNvPr>
          <p:cNvSpPr txBox="1">
            <a:spLocks/>
          </p:cNvSpPr>
          <p:nvPr/>
        </p:nvSpPr>
        <p:spPr>
          <a:xfrm>
            <a:off x="8815621" y="655123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H" sz="1400" dirty="0">
                <a:latin typeface="Cambria" panose="02040503050406030204" pitchFamily="18" charset="0"/>
              </a:rPr>
              <a:t>6</a:t>
            </a:r>
          </a:p>
        </p:txBody>
      </p:sp>
    </p:spTree>
    <p:extLst>
      <p:ext uri="{BB962C8B-B14F-4D97-AF65-F5344CB8AC3E}">
        <p14:creationId xmlns:p14="http://schemas.microsoft.com/office/powerpoint/2010/main" val="17877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CB14-6B58-9432-4E64-7094A79A3C3E}"/>
              </a:ext>
            </a:extLst>
          </p:cNvPr>
          <p:cNvSpPr>
            <a:spLocks noGrp="1"/>
          </p:cNvSpPr>
          <p:nvPr>
            <p:ph type="title"/>
          </p:nvPr>
        </p:nvSpPr>
        <p:spPr/>
        <p:txBody>
          <a:bodyPr/>
          <a:lstStyle/>
          <a:p>
            <a:r>
              <a:rPr lang="en-CH" dirty="0"/>
              <a:t>Prior Approaches</a:t>
            </a:r>
          </a:p>
        </p:txBody>
      </p:sp>
      <p:grpSp>
        <p:nvGrpSpPr>
          <p:cNvPr id="475" name="Group 474">
            <a:extLst>
              <a:ext uri="{FF2B5EF4-FFF2-40B4-BE49-F238E27FC236}">
                <a16:creationId xmlns:a16="http://schemas.microsoft.com/office/drawing/2014/main" id="{E983D4B6-9062-3C17-850A-37191DCC3BCB}"/>
              </a:ext>
            </a:extLst>
          </p:cNvPr>
          <p:cNvGrpSpPr/>
          <p:nvPr/>
        </p:nvGrpSpPr>
        <p:grpSpPr>
          <a:xfrm>
            <a:off x="609735" y="1155478"/>
            <a:ext cx="3837472" cy="2421203"/>
            <a:chOff x="609735" y="1212122"/>
            <a:chExt cx="3837472" cy="2421203"/>
          </a:xfrm>
        </p:grpSpPr>
        <p:sp>
          <p:nvSpPr>
            <p:cNvPr id="59" name="Rectangle 58">
              <a:extLst>
                <a:ext uri="{FF2B5EF4-FFF2-40B4-BE49-F238E27FC236}">
                  <a16:creationId xmlns:a16="http://schemas.microsoft.com/office/drawing/2014/main" id="{AB95982C-FEB1-3977-7E59-1BBCA35DCE67}"/>
                </a:ext>
              </a:extLst>
            </p:cNvPr>
            <p:cNvSpPr/>
            <p:nvPr/>
          </p:nvSpPr>
          <p:spPr>
            <a:xfrm>
              <a:off x="1650946" y="1212122"/>
              <a:ext cx="2034733" cy="306302"/>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Shared</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DDFD8E8-7B37-491C-D12C-2F4C1F9457D9}"/>
                </a:ext>
              </a:extLst>
            </p:cNvPr>
            <p:cNvGrpSpPr/>
            <p:nvPr/>
          </p:nvGrpSpPr>
          <p:grpSpPr>
            <a:xfrm>
              <a:off x="609735" y="1382053"/>
              <a:ext cx="3837472" cy="2251272"/>
              <a:chOff x="609735" y="1382053"/>
              <a:chExt cx="3837472" cy="2251272"/>
            </a:xfrm>
          </p:grpSpPr>
          <p:grpSp>
            <p:nvGrpSpPr>
              <p:cNvPr id="4" name="Group 3">
                <a:extLst>
                  <a:ext uri="{FF2B5EF4-FFF2-40B4-BE49-F238E27FC236}">
                    <a16:creationId xmlns:a16="http://schemas.microsoft.com/office/drawing/2014/main" id="{4C3404D2-195B-8C83-D570-711DD3F0076C}"/>
                  </a:ext>
                </a:extLst>
              </p:cNvPr>
              <p:cNvGrpSpPr/>
              <p:nvPr/>
            </p:nvGrpSpPr>
            <p:grpSpPr>
              <a:xfrm>
                <a:off x="609735" y="1400505"/>
                <a:ext cx="3031681" cy="2232820"/>
                <a:chOff x="166766" y="1447096"/>
                <a:chExt cx="3311597" cy="2566411"/>
              </a:xfrm>
            </p:grpSpPr>
            <p:grpSp>
              <p:nvGrpSpPr>
                <p:cNvPr id="5" name="Group 4">
                  <a:extLst>
                    <a:ext uri="{FF2B5EF4-FFF2-40B4-BE49-F238E27FC236}">
                      <a16:creationId xmlns:a16="http://schemas.microsoft.com/office/drawing/2014/main" id="{09FEF818-47FE-9EB1-1224-CEF78B18C763}"/>
                    </a:ext>
                  </a:extLst>
                </p:cNvPr>
                <p:cNvGrpSpPr/>
                <p:nvPr/>
              </p:nvGrpSpPr>
              <p:grpSpPr>
                <a:xfrm>
                  <a:off x="664225" y="1632055"/>
                  <a:ext cx="2803827" cy="525821"/>
                  <a:chOff x="683069" y="1629455"/>
                  <a:chExt cx="2803827" cy="525821"/>
                </a:xfrm>
              </p:grpSpPr>
              <p:cxnSp>
                <p:nvCxnSpPr>
                  <p:cNvPr id="48" name="Straight Connector 47">
                    <a:extLst>
                      <a:ext uri="{FF2B5EF4-FFF2-40B4-BE49-F238E27FC236}">
                        <a16:creationId xmlns:a16="http://schemas.microsoft.com/office/drawing/2014/main" id="{735EA1C7-FA20-0F47-9565-EA34B423C804}"/>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265DF3-6023-DAF5-8864-6774D7DCE59E}"/>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804061-0901-F533-0696-35D4E0C2311E}"/>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983584-5FF4-2882-3766-A16384250635}"/>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273FA4-DC6A-B189-8492-C03144D7B249}"/>
                      </a:ext>
                    </a:extLst>
                  </p:cNvPr>
                  <p:cNvCxnSpPr/>
                  <p:nvPr/>
                </p:nvCxnSpPr>
                <p:spPr>
                  <a:xfrm rot="16200000">
                    <a:off x="3138428"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252F7F4-11FE-B54E-79A2-20BA1D31EEB3}"/>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0AF9AB-3889-261F-6590-F55933C55FAF}"/>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854786A-44F1-67C4-C5B9-C31729B80E9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054E084-98AA-97C1-A02A-0AE0F6798C9A}"/>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9301592-2643-DDAD-CCDF-DDD2E61B82CA}"/>
                    </a:ext>
                  </a:extLst>
                </p:cNvPr>
                <p:cNvGrpSpPr/>
                <p:nvPr/>
              </p:nvGrpSpPr>
              <p:grpSpPr>
                <a:xfrm>
                  <a:off x="674536" y="2251944"/>
                  <a:ext cx="2803827" cy="525821"/>
                  <a:chOff x="683069" y="1629455"/>
                  <a:chExt cx="2803827" cy="525821"/>
                </a:xfrm>
              </p:grpSpPr>
              <p:cxnSp>
                <p:nvCxnSpPr>
                  <p:cNvPr id="39" name="Straight Connector 38">
                    <a:extLst>
                      <a:ext uri="{FF2B5EF4-FFF2-40B4-BE49-F238E27FC236}">
                        <a16:creationId xmlns:a16="http://schemas.microsoft.com/office/drawing/2014/main" id="{D6469255-6310-FB70-408C-AAE857CE0B63}"/>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2DA2B1B-EE1E-4226-7739-70C74630A180}"/>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2B2BDB-58C7-C3E5-0F08-E2BA968DD79B}"/>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DB657C-A2B4-9640-0430-EFBAB7CF0119}"/>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7B0A68-394E-BCF0-0F23-0D7DD7C902F2}"/>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BCEE61D-4BEE-7EE7-E0A2-5C5CD9286D2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ED027FB-49CC-1B7C-466A-6A70811AA0B9}"/>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7A0C73-DBC8-F5D1-0999-1980F60E656B}"/>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90C4DB-DB4B-203C-9649-5C170B44A0F0}"/>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3A69B82-8F8F-BE18-DC75-3209446B2393}"/>
                    </a:ext>
                  </a:extLst>
                </p:cNvPr>
                <p:cNvGrpSpPr/>
                <p:nvPr/>
              </p:nvGrpSpPr>
              <p:grpSpPr>
                <a:xfrm>
                  <a:off x="663862" y="2864627"/>
                  <a:ext cx="2803827" cy="525821"/>
                  <a:chOff x="683069" y="1629455"/>
                  <a:chExt cx="2803827" cy="525821"/>
                </a:xfrm>
              </p:grpSpPr>
              <p:cxnSp>
                <p:nvCxnSpPr>
                  <p:cNvPr id="30" name="Straight Connector 29">
                    <a:extLst>
                      <a:ext uri="{FF2B5EF4-FFF2-40B4-BE49-F238E27FC236}">
                        <a16:creationId xmlns:a16="http://schemas.microsoft.com/office/drawing/2014/main" id="{5EC4B007-6CCD-0436-23E3-44EFB24A694A}"/>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F8126A-4680-3F49-3C3D-815D2BDBA2FD}"/>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81FE5-5565-86BD-551F-7CDA87B1804D}"/>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D3CB0-19F1-EF60-6168-DE1317720F0A}"/>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459F0BD-DD5F-9445-6587-D0C89ADF47E7}"/>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92E0055-DAE8-E736-C271-592955674DD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970B60-0E87-3229-2349-131CC968FFF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632B11A-27E9-BD26-91CF-3F13020B72EC}"/>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E0082D7-F1F3-7C2F-B255-4357745B6FC9}"/>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03A1B06-7505-F291-2798-52DB78E45DD6}"/>
                    </a:ext>
                  </a:extLst>
                </p:cNvPr>
                <p:cNvGrpSpPr/>
                <p:nvPr/>
              </p:nvGrpSpPr>
              <p:grpSpPr>
                <a:xfrm>
                  <a:off x="672907" y="3487686"/>
                  <a:ext cx="2803827" cy="525821"/>
                  <a:chOff x="683069" y="1629455"/>
                  <a:chExt cx="2803827" cy="525821"/>
                </a:xfrm>
              </p:grpSpPr>
              <p:cxnSp>
                <p:nvCxnSpPr>
                  <p:cNvPr id="21" name="Straight Connector 20">
                    <a:extLst>
                      <a:ext uri="{FF2B5EF4-FFF2-40B4-BE49-F238E27FC236}">
                        <a16:creationId xmlns:a16="http://schemas.microsoft.com/office/drawing/2014/main" id="{C966B254-3FA6-DC11-8F52-F132AE42BAB7}"/>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165B8F-0C59-F723-9462-BE6F7558D489}"/>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74EDD0-95CA-ABE7-9AA5-1F86953563C3}"/>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7C07CB-F1FD-609C-1D6D-8D8FB6F78B4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4B7B5C-F57F-581B-E726-782F5378650C}"/>
                      </a:ext>
                    </a:extLst>
                  </p:cNvPr>
                  <p:cNvCxnSpPr>
                    <a:cxnSpLocks/>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CEA66BB-EA15-E185-3DF8-712EAE26E49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E6AAC5-8442-9FCC-3E73-BBCA2C8EF4E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E51D3D-5F98-41A6-D8F2-7E04E1BDECB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B7B3BC-0DD2-EC33-3F22-B55A28FEA9D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6916751-130B-8CF8-354D-F6095CB7487B}"/>
                    </a:ext>
                  </a:extLst>
                </p:cNvPr>
                <p:cNvGrpSpPr/>
                <p:nvPr/>
              </p:nvGrpSpPr>
              <p:grpSpPr>
                <a:xfrm>
                  <a:off x="166766" y="1447096"/>
                  <a:ext cx="544307" cy="471322"/>
                  <a:chOff x="386458" y="1367831"/>
                  <a:chExt cx="544307" cy="471322"/>
                </a:xfrm>
              </p:grpSpPr>
              <p:sp>
                <p:nvSpPr>
                  <p:cNvPr id="19" name="Rounded Rectangle 18">
                    <a:extLst>
                      <a:ext uri="{FF2B5EF4-FFF2-40B4-BE49-F238E27FC236}">
                        <a16:creationId xmlns:a16="http://schemas.microsoft.com/office/drawing/2014/main" id="{1BC8E913-D9F4-81BD-7EC3-02526AD280BB}"/>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94336A-C9FE-75D8-2C13-C92F73519698}"/>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D2437249-5D54-9DE7-EAF1-F9506370B458}"/>
                    </a:ext>
                  </a:extLst>
                </p:cNvPr>
                <p:cNvGrpSpPr/>
                <p:nvPr/>
              </p:nvGrpSpPr>
              <p:grpSpPr>
                <a:xfrm>
                  <a:off x="184253" y="2060552"/>
                  <a:ext cx="512145" cy="452304"/>
                  <a:chOff x="393439" y="1935872"/>
                  <a:chExt cx="512145" cy="452304"/>
                </a:xfrm>
              </p:grpSpPr>
              <p:sp>
                <p:nvSpPr>
                  <p:cNvPr id="17" name="Rounded Rectangle 16">
                    <a:extLst>
                      <a:ext uri="{FF2B5EF4-FFF2-40B4-BE49-F238E27FC236}">
                        <a16:creationId xmlns:a16="http://schemas.microsoft.com/office/drawing/2014/main" id="{B267CDEE-BC1F-E940-F82B-D40C867313C5}"/>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1391A5-A83E-F3F1-AA6A-E515932FC466}"/>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A88EDE83-E6E9-70B4-F1B6-50C2351B29EE}"/>
                    </a:ext>
                  </a:extLst>
                </p:cNvPr>
                <p:cNvGrpSpPr/>
                <p:nvPr/>
              </p:nvGrpSpPr>
              <p:grpSpPr>
                <a:xfrm>
                  <a:off x="175190" y="2667745"/>
                  <a:ext cx="520603" cy="475890"/>
                  <a:chOff x="394898" y="2503913"/>
                  <a:chExt cx="520603" cy="475890"/>
                </a:xfrm>
              </p:grpSpPr>
              <p:sp>
                <p:nvSpPr>
                  <p:cNvPr id="15" name="Rounded Rectangle 14">
                    <a:extLst>
                      <a:ext uri="{FF2B5EF4-FFF2-40B4-BE49-F238E27FC236}">
                        <a16:creationId xmlns:a16="http://schemas.microsoft.com/office/drawing/2014/main" id="{C6A9664C-AA09-6B22-F492-3251A74B2E92}"/>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6" name="Rectangle 15">
                    <a:extLst>
                      <a:ext uri="{FF2B5EF4-FFF2-40B4-BE49-F238E27FC236}">
                        <a16:creationId xmlns:a16="http://schemas.microsoft.com/office/drawing/2014/main" id="{6A1C04D5-9810-632F-A8A5-C815546A3086}"/>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BFF5BCE-8FC2-C9ED-87D2-5E735027830B}"/>
                    </a:ext>
                  </a:extLst>
                </p:cNvPr>
                <p:cNvGrpSpPr/>
                <p:nvPr/>
              </p:nvGrpSpPr>
              <p:grpSpPr>
                <a:xfrm>
                  <a:off x="181864" y="3274924"/>
                  <a:ext cx="511389" cy="467195"/>
                  <a:chOff x="391602" y="3359300"/>
                  <a:chExt cx="511389" cy="467195"/>
                </a:xfrm>
              </p:grpSpPr>
              <p:sp>
                <p:nvSpPr>
                  <p:cNvPr id="13" name="Rounded Rectangle 12">
                    <a:extLst>
                      <a:ext uri="{FF2B5EF4-FFF2-40B4-BE49-F238E27FC236}">
                        <a16:creationId xmlns:a16="http://schemas.microsoft.com/office/drawing/2014/main" id="{CAC4BB96-8B9D-A501-A38A-5967AF3C70E7}"/>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4" name="Rectangle 13">
                    <a:extLst>
                      <a:ext uri="{FF2B5EF4-FFF2-40B4-BE49-F238E27FC236}">
                        <a16:creationId xmlns:a16="http://schemas.microsoft.com/office/drawing/2014/main" id="{4227A851-2EC9-87E9-F1A0-98A649B9DEA2}"/>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57" name="Rectangle 56">
                <a:extLst>
                  <a:ext uri="{FF2B5EF4-FFF2-40B4-BE49-F238E27FC236}">
                    <a16:creationId xmlns:a16="http://schemas.microsoft.com/office/drawing/2014/main" id="{9C78AA1D-0402-EEA2-2A1F-5F7833CACD5D}"/>
                  </a:ext>
                </a:extLst>
              </p:cNvPr>
              <p:cNvSpPr/>
              <p:nvPr/>
            </p:nvSpPr>
            <p:spPr>
              <a:xfrm>
                <a:off x="3519504" y="2092029"/>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0EF2D274-1EC9-15DC-EDF8-D9BEE55A4553}"/>
                  </a:ext>
                </a:extLst>
              </p:cNvPr>
              <p:cNvCxnSpPr>
                <a:cxnSpLocks/>
              </p:cNvCxnSpPr>
              <p:nvPr/>
            </p:nvCxnSpPr>
            <p:spPr>
              <a:xfrm>
                <a:off x="3629943" y="1835311"/>
                <a:ext cx="242183" cy="26199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E0C65D62-0193-4009-8B5F-52897728D83A}"/>
                  </a:ext>
                </a:extLst>
              </p:cNvPr>
              <p:cNvCxnSpPr>
                <a:cxnSpLocks/>
              </p:cNvCxnSpPr>
              <p:nvPr/>
            </p:nvCxnSpPr>
            <p:spPr>
              <a:xfrm flipV="1">
                <a:off x="1651255" y="1382053"/>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D22F1C21-5514-FAD0-0BD1-E47C372FFCF3}"/>
              </a:ext>
            </a:extLst>
          </p:cNvPr>
          <p:cNvSpPr txBox="1"/>
          <p:nvPr/>
        </p:nvSpPr>
        <p:spPr>
          <a:xfrm>
            <a:off x="1472274" y="776357"/>
            <a:ext cx="1612821" cy="369332"/>
          </a:xfrm>
          <a:prstGeom prst="rect">
            <a:avLst/>
          </a:prstGeom>
          <a:noFill/>
        </p:spPr>
        <p:txBody>
          <a:bodyPr wrap="square" rtlCol="0">
            <a:spAutoFit/>
          </a:bodyPr>
          <a:lstStyle/>
          <a:p>
            <a:r>
              <a:rPr lang="en-CH" b="1" i="1" dirty="0">
                <a:latin typeface="Cambria" panose="02040503050406030204" pitchFamily="18" charset="0"/>
              </a:rPr>
              <a:t>Baseline SSD</a:t>
            </a:r>
          </a:p>
        </p:txBody>
      </p:sp>
      <p:grpSp>
        <p:nvGrpSpPr>
          <p:cNvPr id="62" name="Group 61">
            <a:extLst>
              <a:ext uri="{FF2B5EF4-FFF2-40B4-BE49-F238E27FC236}">
                <a16:creationId xmlns:a16="http://schemas.microsoft.com/office/drawing/2014/main" id="{331EABE8-B0A1-89D1-4465-03EBED64EBCA}"/>
              </a:ext>
            </a:extLst>
          </p:cNvPr>
          <p:cNvGrpSpPr/>
          <p:nvPr/>
        </p:nvGrpSpPr>
        <p:grpSpPr>
          <a:xfrm>
            <a:off x="5181600" y="1184682"/>
            <a:ext cx="3837472" cy="2433293"/>
            <a:chOff x="5181600" y="1241326"/>
            <a:chExt cx="3837472" cy="2433293"/>
          </a:xfrm>
        </p:grpSpPr>
        <p:grpSp>
          <p:nvGrpSpPr>
            <p:cNvPr id="112" name="Group 111">
              <a:extLst>
                <a:ext uri="{FF2B5EF4-FFF2-40B4-BE49-F238E27FC236}">
                  <a16:creationId xmlns:a16="http://schemas.microsoft.com/office/drawing/2014/main" id="{B8CBE6F8-50B3-9325-5FCD-72D29845804B}"/>
                </a:ext>
              </a:extLst>
            </p:cNvPr>
            <p:cNvGrpSpPr/>
            <p:nvPr/>
          </p:nvGrpSpPr>
          <p:grpSpPr>
            <a:xfrm>
              <a:off x="5181600" y="1441799"/>
              <a:ext cx="3031681" cy="2232820"/>
              <a:chOff x="166766" y="1447096"/>
              <a:chExt cx="3311597" cy="2566411"/>
            </a:xfrm>
          </p:grpSpPr>
          <p:grpSp>
            <p:nvGrpSpPr>
              <p:cNvPr id="113" name="Group 112">
                <a:extLst>
                  <a:ext uri="{FF2B5EF4-FFF2-40B4-BE49-F238E27FC236}">
                    <a16:creationId xmlns:a16="http://schemas.microsoft.com/office/drawing/2014/main" id="{1C0B7029-8A17-610E-ABA5-8582B4C1731A}"/>
                  </a:ext>
                </a:extLst>
              </p:cNvPr>
              <p:cNvGrpSpPr/>
              <p:nvPr/>
            </p:nvGrpSpPr>
            <p:grpSpPr>
              <a:xfrm>
                <a:off x="664225" y="1632055"/>
                <a:ext cx="2803827" cy="525821"/>
                <a:chOff x="683069" y="1629455"/>
                <a:chExt cx="2803827" cy="525821"/>
              </a:xfrm>
            </p:grpSpPr>
            <p:cxnSp>
              <p:nvCxnSpPr>
                <p:cNvPr id="156" name="Straight Connector 155">
                  <a:extLst>
                    <a:ext uri="{FF2B5EF4-FFF2-40B4-BE49-F238E27FC236}">
                      <a16:creationId xmlns:a16="http://schemas.microsoft.com/office/drawing/2014/main" id="{0AFDE2ED-BEE0-0FA2-33B5-AE9F0678215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D6FA292-FAD2-2CF8-0578-46916FD08780}"/>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CFED93A-CC8D-D1B8-6BE1-D72CD97FE44B}"/>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B62C16D-3AE6-870F-233B-5FF3B635C46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951AFD0-BD9E-3A3F-BE32-EADD7562681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F3278E9B-4D0B-0748-D4F3-B3141A7599C9}"/>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A85F8D8-4BD7-1060-D7AF-64F15C42848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0650690-0E40-B560-0CC8-1F9332E2593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8C5E2CCD-5D0D-CBCD-B407-068EC1817586}"/>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DEBA89C3-747E-83AA-ADC6-F7E683E598F6}"/>
                  </a:ext>
                </a:extLst>
              </p:cNvPr>
              <p:cNvGrpSpPr/>
              <p:nvPr/>
            </p:nvGrpSpPr>
            <p:grpSpPr>
              <a:xfrm>
                <a:off x="674536" y="2251944"/>
                <a:ext cx="2803827" cy="525821"/>
                <a:chOff x="683069" y="1629455"/>
                <a:chExt cx="2803827" cy="525821"/>
              </a:xfrm>
            </p:grpSpPr>
            <p:cxnSp>
              <p:nvCxnSpPr>
                <p:cNvPr id="147" name="Straight Connector 146">
                  <a:extLst>
                    <a:ext uri="{FF2B5EF4-FFF2-40B4-BE49-F238E27FC236}">
                      <a16:creationId xmlns:a16="http://schemas.microsoft.com/office/drawing/2014/main" id="{BFC0B45A-5B6D-5F44-546E-94895D2E3A0B}"/>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72E8E4-5194-1CA1-A25B-9B699018ED82}"/>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1703139-7EE9-FE3F-5C12-5A122920B2D4}"/>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E6261-B55D-130B-5587-EC1B95887593}"/>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574FB13-D73E-6DC1-DD88-42E674163CAF}"/>
                    </a:ext>
                  </a:extLst>
                </p:cNvPr>
                <p:cNvCxnSpPr/>
                <p:nvPr/>
              </p:nvCxnSpPr>
              <p:spPr>
                <a:xfrm rot="16200000">
                  <a:off x="3122519"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CD1678F5-3B3E-EC7B-4918-A19D5C93E5F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568F0807-16A2-1F59-432E-8B1291084FF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4D53290-AA7B-E0A2-7F97-73D95F3FB250}"/>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BE6F8B-A857-4FFC-074C-BFF67E6CC6C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7F68AD18-EBDA-D7AE-92F5-661A8994AEBE}"/>
                  </a:ext>
                </a:extLst>
              </p:cNvPr>
              <p:cNvGrpSpPr/>
              <p:nvPr/>
            </p:nvGrpSpPr>
            <p:grpSpPr>
              <a:xfrm>
                <a:off x="663862" y="2864627"/>
                <a:ext cx="2803827" cy="525821"/>
                <a:chOff x="683069" y="1629455"/>
                <a:chExt cx="2803827" cy="525821"/>
              </a:xfrm>
            </p:grpSpPr>
            <p:cxnSp>
              <p:nvCxnSpPr>
                <p:cNvPr id="138" name="Straight Connector 137">
                  <a:extLst>
                    <a:ext uri="{FF2B5EF4-FFF2-40B4-BE49-F238E27FC236}">
                      <a16:creationId xmlns:a16="http://schemas.microsoft.com/office/drawing/2014/main" id="{FCC0CAE2-37D1-63E7-1AD6-2B1320038568}"/>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D88B149-9000-3010-AE7C-DBBA79DF7CAF}"/>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6187A25-CE08-576E-F1F1-0AA67726F978}"/>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3F1737A-830B-F1BA-9307-5A4D785F1D8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19174FE-6BAD-9A37-1294-441C1E67E621}"/>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D5466527-09A0-8CE4-6969-24AA36F7BDC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91FC4FE-5B8C-699C-752B-85F779F5FEA7}"/>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0CD4AE8-D49E-120D-4B2A-36E44338DE73}"/>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57C8D171-3605-CE29-B919-1249754BAF28}"/>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EAB4713D-E4CB-E14C-48BA-A47573B57553}"/>
                  </a:ext>
                </a:extLst>
              </p:cNvPr>
              <p:cNvGrpSpPr/>
              <p:nvPr/>
            </p:nvGrpSpPr>
            <p:grpSpPr>
              <a:xfrm>
                <a:off x="672907" y="3487686"/>
                <a:ext cx="2803827" cy="525821"/>
                <a:chOff x="683069" y="1629455"/>
                <a:chExt cx="2803827" cy="525821"/>
              </a:xfrm>
            </p:grpSpPr>
            <p:cxnSp>
              <p:nvCxnSpPr>
                <p:cNvPr id="129" name="Straight Connector 128">
                  <a:extLst>
                    <a:ext uri="{FF2B5EF4-FFF2-40B4-BE49-F238E27FC236}">
                      <a16:creationId xmlns:a16="http://schemas.microsoft.com/office/drawing/2014/main" id="{DBA9CBD1-6194-0E84-66E3-02395689199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B390E3E-CFCE-17A2-B0F0-E985FF724688}"/>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FFE88F7-001A-8334-8BF8-AAEFA4022989}"/>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6A956D6-04DE-3903-3D9E-EF9F1A4175D9}"/>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811DC81-3D61-504F-2F5C-5347216B738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BF023585-142A-0609-8C6E-9F1AA35A58C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4E15EE3-4E02-F950-519B-83A6F59B62B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4A063DA-66C8-57B0-012B-7D1492D3E80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7A55E02-9E85-5C8E-A3FE-E7F2E0B3AE82}"/>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158A2C12-35A8-EE0E-C229-9FA51451AD1B}"/>
                  </a:ext>
                </a:extLst>
              </p:cNvPr>
              <p:cNvGrpSpPr/>
              <p:nvPr/>
            </p:nvGrpSpPr>
            <p:grpSpPr>
              <a:xfrm>
                <a:off x="166766" y="1447096"/>
                <a:ext cx="544307" cy="471322"/>
                <a:chOff x="386458" y="1367831"/>
                <a:chExt cx="544307" cy="471322"/>
              </a:xfrm>
            </p:grpSpPr>
            <p:sp>
              <p:nvSpPr>
                <p:cNvPr id="127" name="Rounded Rectangle 126">
                  <a:extLst>
                    <a:ext uri="{FF2B5EF4-FFF2-40B4-BE49-F238E27FC236}">
                      <a16:creationId xmlns:a16="http://schemas.microsoft.com/office/drawing/2014/main" id="{03879E21-86F1-6E5A-1A2F-D5919268EAB0}"/>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9EC4622-E016-6D13-16CD-8D4BBAFAC7C3}"/>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F8A2CA0D-1FD2-7B26-6683-5D1ED1B95F50}"/>
                  </a:ext>
                </a:extLst>
              </p:cNvPr>
              <p:cNvGrpSpPr/>
              <p:nvPr/>
            </p:nvGrpSpPr>
            <p:grpSpPr>
              <a:xfrm>
                <a:off x="184253" y="2060552"/>
                <a:ext cx="512145" cy="452304"/>
                <a:chOff x="393439" y="1935872"/>
                <a:chExt cx="512145" cy="452304"/>
              </a:xfrm>
            </p:grpSpPr>
            <p:sp>
              <p:nvSpPr>
                <p:cNvPr id="125" name="Rounded Rectangle 124">
                  <a:extLst>
                    <a:ext uri="{FF2B5EF4-FFF2-40B4-BE49-F238E27FC236}">
                      <a16:creationId xmlns:a16="http://schemas.microsoft.com/office/drawing/2014/main" id="{F0F81AE3-DBE3-3896-60A8-703A3085562D}"/>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4777106-62A3-4E18-805C-648A5EC62E7F}"/>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9" name="Group 118">
                <a:extLst>
                  <a:ext uri="{FF2B5EF4-FFF2-40B4-BE49-F238E27FC236}">
                    <a16:creationId xmlns:a16="http://schemas.microsoft.com/office/drawing/2014/main" id="{CF6B62AD-CA75-E678-0698-7C19D43B575E}"/>
                  </a:ext>
                </a:extLst>
              </p:cNvPr>
              <p:cNvGrpSpPr/>
              <p:nvPr/>
            </p:nvGrpSpPr>
            <p:grpSpPr>
              <a:xfrm>
                <a:off x="175190" y="2667745"/>
                <a:ext cx="520603" cy="475890"/>
                <a:chOff x="394898" y="2503913"/>
                <a:chExt cx="520603" cy="475890"/>
              </a:xfrm>
            </p:grpSpPr>
            <p:sp>
              <p:nvSpPr>
                <p:cNvPr id="123" name="Rounded Rectangle 122">
                  <a:extLst>
                    <a:ext uri="{FF2B5EF4-FFF2-40B4-BE49-F238E27FC236}">
                      <a16:creationId xmlns:a16="http://schemas.microsoft.com/office/drawing/2014/main" id="{BECE5C70-A2BD-1F70-DD86-C11948BC67D5}"/>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4" name="Rectangle 123">
                  <a:extLst>
                    <a:ext uri="{FF2B5EF4-FFF2-40B4-BE49-F238E27FC236}">
                      <a16:creationId xmlns:a16="http://schemas.microsoft.com/office/drawing/2014/main" id="{D3EEB297-3C9E-2105-8833-34BF1343B45B}"/>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0" name="Group 119">
                <a:extLst>
                  <a:ext uri="{FF2B5EF4-FFF2-40B4-BE49-F238E27FC236}">
                    <a16:creationId xmlns:a16="http://schemas.microsoft.com/office/drawing/2014/main" id="{35434704-D016-722E-D4B8-D2A40F0DD99E}"/>
                  </a:ext>
                </a:extLst>
              </p:cNvPr>
              <p:cNvGrpSpPr/>
              <p:nvPr/>
            </p:nvGrpSpPr>
            <p:grpSpPr>
              <a:xfrm>
                <a:off x="181864" y="3274924"/>
                <a:ext cx="511389" cy="467195"/>
                <a:chOff x="391602" y="3359300"/>
                <a:chExt cx="511389" cy="467195"/>
              </a:xfrm>
            </p:grpSpPr>
            <p:sp>
              <p:nvSpPr>
                <p:cNvPr id="121" name="Rounded Rectangle 120">
                  <a:extLst>
                    <a:ext uri="{FF2B5EF4-FFF2-40B4-BE49-F238E27FC236}">
                      <a16:creationId xmlns:a16="http://schemas.microsoft.com/office/drawing/2014/main" id="{907AED85-BF28-82D9-B3A4-A85E08FA2EEC}"/>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2" name="Rectangle 121">
                  <a:extLst>
                    <a:ext uri="{FF2B5EF4-FFF2-40B4-BE49-F238E27FC236}">
                      <a16:creationId xmlns:a16="http://schemas.microsoft.com/office/drawing/2014/main" id="{42A7D331-C7E7-98BB-8027-770A3864B6AF}"/>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165" name="Rectangle 164">
              <a:extLst>
                <a:ext uri="{FF2B5EF4-FFF2-40B4-BE49-F238E27FC236}">
                  <a16:creationId xmlns:a16="http://schemas.microsoft.com/office/drawing/2014/main" id="{D879418A-ACAC-A2E2-0076-61914CF309C7}"/>
                </a:ext>
              </a:extLst>
            </p:cNvPr>
            <p:cNvSpPr/>
            <p:nvPr/>
          </p:nvSpPr>
          <p:spPr>
            <a:xfrm>
              <a:off x="8091369" y="2097305"/>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166" name="Straight Arrow Connector 165">
              <a:extLst>
                <a:ext uri="{FF2B5EF4-FFF2-40B4-BE49-F238E27FC236}">
                  <a16:creationId xmlns:a16="http://schemas.microsoft.com/office/drawing/2014/main" id="{EF20B182-948A-87D6-89B4-8D125C6C295E}"/>
                </a:ext>
              </a:extLst>
            </p:cNvPr>
            <p:cNvCxnSpPr>
              <a:cxnSpLocks/>
            </p:cNvCxnSpPr>
            <p:nvPr/>
          </p:nvCxnSpPr>
          <p:spPr>
            <a:xfrm>
              <a:off x="8211790" y="1887554"/>
              <a:ext cx="217290" cy="23254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B6D2F08B-A4A3-A0B7-357C-16123C3216A2}"/>
                </a:ext>
              </a:extLst>
            </p:cNvPr>
            <p:cNvSpPr/>
            <p:nvPr/>
          </p:nvSpPr>
          <p:spPr>
            <a:xfrm>
              <a:off x="6116426" y="1241326"/>
              <a:ext cx="2626670" cy="306302"/>
            </a:xfrm>
            <a:prstGeom prst="rect">
              <a:avLst/>
            </a:prstGeom>
          </p:spPr>
          <p:txBody>
            <a:bodyPr wrap="square">
              <a:spAutoFit/>
            </a:bodyPr>
            <a:lstStyle/>
            <a:p>
              <a:pPr algn="ctr">
                <a:lnSpc>
                  <a:spcPts val="1800"/>
                </a:lnSpc>
              </a:pPr>
              <a:r>
                <a:rPr lang="en-US" sz="1400" b="1" i="1" dirty="0">
                  <a:latin typeface="Cambria" panose="02040503050406030204" pitchFamily="18" charset="0"/>
                  <a:cs typeface="Times New Roman" panose="02020603050405020304" pitchFamily="18" charset="0"/>
                </a:rPr>
                <a:t>2x Wider Shared Channel</a:t>
              </a:r>
            </a:p>
          </p:txBody>
        </p:sp>
        <p:cxnSp>
          <p:nvCxnSpPr>
            <p:cNvPr id="176" name="Curved Connector 175">
              <a:extLst>
                <a:ext uri="{FF2B5EF4-FFF2-40B4-BE49-F238E27FC236}">
                  <a16:creationId xmlns:a16="http://schemas.microsoft.com/office/drawing/2014/main" id="{65D6F532-0F7B-17FE-8E22-5D11F1F89815}"/>
                </a:ext>
              </a:extLst>
            </p:cNvPr>
            <p:cNvCxnSpPr>
              <a:cxnSpLocks/>
            </p:cNvCxnSpPr>
            <p:nvPr/>
          </p:nvCxnSpPr>
          <p:spPr>
            <a:xfrm flipV="1">
              <a:off x="5938800" y="1413452"/>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1E1D071E-F989-3138-B084-A862CB1799F5}"/>
              </a:ext>
            </a:extLst>
          </p:cNvPr>
          <p:cNvSpPr txBox="1"/>
          <p:nvPr/>
        </p:nvSpPr>
        <p:spPr>
          <a:xfrm>
            <a:off x="5466433" y="782589"/>
            <a:ext cx="2844088" cy="369332"/>
          </a:xfrm>
          <a:prstGeom prst="rect">
            <a:avLst/>
          </a:prstGeom>
          <a:noFill/>
        </p:spPr>
        <p:txBody>
          <a:bodyPr wrap="square" rtlCol="0">
            <a:spAutoFit/>
          </a:bodyPr>
          <a:lstStyle/>
          <a:p>
            <a:r>
              <a:rPr lang="en-CH" b="1" i="1" dirty="0">
                <a:latin typeface="Cambria" panose="02040503050406030204" pitchFamily="18" charset="0"/>
              </a:rPr>
              <a:t>Packetized SSD (pSSD) [1] </a:t>
            </a:r>
          </a:p>
        </p:txBody>
      </p:sp>
      <p:cxnSp>
        <p:nvCxnSpPr>
          <p:cNvPr id="477" name="Straight Connector 476">
            <a:extLst>
              <a:ext uri="{FF2B5EF4-FFF2-40B4-BE49-F238E27FC236}">
                <a16:creationId xmlns:a16="http://schemas.microsoft.com/office/drawing/2014/main" id="{472DD9E2-4956-59FC-1BCD-63841D30D1A5}"/>
              </a:ext>
            </a:extLst>
          </p:cNvPr>
          <p:cNvCxnSpPr>
            <a:cxnSpLocks/>
          </p:cNvCxnSpPr>
          <p:nvPr/>
        </p:nvCxnSpPr>
        <p:spPr>
          <a:xfrm>
            <a:off x="4641429" y="838851"/>
            <a:ext cx="0" cy="2993433"/>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84" name="Slide Number Placeholder 4">
            <a:extLst>
              <a:ext uri="{FF2B5EF4-FFF2-40B4-BE49-F238E27FC236}">
                <a16:creationId xmlns:a16="http://schemas.microsoft.com/office/drawing/2014/main" id="{1EC45149-90DE-BE92-ECA4-957C31105954}"/>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7</a:t>
            </a:r>
            <a:endParaRPr lang="en-CH" sz="1400" dirty="0">
              <a:latin typeface="Cambria" panose="02040503050406030204" pitchFamily="18" charset="0"/>
            </a:endParaRPr>
          </a:p>
        </p:txBody>
      </p:sp>
      <p:sp>
        <p:nvSpPr>
          <p:cNvPr id="449" name="TextBox 448">
            <a:extLst>
              <a:ext uri="{FF2B5EF4-FFF2-40B4-BE49-F238E27FC236}">
                <a16:creationId xmlns:a16="http://schemas.microsoft.com/office/drawing/2014/main" id="{AEE446A8-432D-0587-9456-94A28A2C85AC}"/>
              </a:ext>
            </a:extLst>
          </p:cNvPr>
          <p:cNvSpPr txBox="1"/>
          <p:nvPr/>
        </p:nvSpPr>
        <p:spPr>
          <a:xfrm>
            <a:off x="2303956" y="6540142"/>
            <a:ext cx="5700100" cy="500137"/>
          </a:xfrm>
          <a:prstGeom prst="rect">
            <a:avLst/>
          </a:prstGeom>
          <a:noFill/>
        </p:spPr>
        <p:txBody>
          <a:bodyPr wrap="square" rtlCol="0">
            <a:spAutoFit/>
          </a:bodyPr>
          <a:lstStyle/>
          <a:p>
            <a:r>
              <a:rPr lang="en-US" sz="800" dirty="0">
                <a:latin typeface="Cambria" panose="02040503050406030204" pitchFamily="18" charset="0"/>
              </a:rPr>
              <a:t>[1] Kim+, “Networked SSD: Flash Memory Interconnection Network for High-Bandwidth SSD”, MICRO 2022</a:t>
            </a:r>
            <a:br>
              <a:rPr lang="en-US" sz="800" dirty="0">
                <a:latin typeface="Cambria" panose="02040503050406030204" pitchFamily="18" charset="0"/>
              </a:rPr>
            </a:br>
            <a:r>
              <a:rPr lang="en-US" sz="800" dirty="0">
                <a:latin typeface="Cambria" panose="02040503050406030204" pitchFamily="18" charset="0"/>
              </a:rPr>
              <a:t>[2] Tavakkol+, “</a:t>
            </a:r>
            <a:r>
              <a:rPr lang="en-IN" sz="800" dirty="0">
                <a:latin typeface="Cambria" panose="02040503050406030204" pitchFamily="18" charset="0"/>
              </a:rPr>
              <a:t>Network-on-SSD: A Scalable and High-Performance Communication Design Paradigm for SSDs</a:t>
            </a:r>
            <a:r>
              <a:rPr lang="en-US" sz="800" dirty="0">
                <a:latin typeface="Cambria" panose="02040503050406030204" pitchFamily="18" charset="0"/>
              </a:rPr>
              <a:t>”, IEEE CAL 2012</a:t>
            </a:r>
          </a:p>
          <a:p>
            <a:endParaRPr lang="en-US" sz="1000" dirty="0">
              <a:latin typeface="Cambria" panose="02040503050406030204" pitchFamily="18" charset="0"/>
            </a:endParaRPr>
          </a:p>
        </p:txBody>
      </p:sp>
    </p:spTree>
    <p:extLst>
      <p:ext uri="{BB962C8B-B14F-4D97-AF65-F5344CB8AC3E}">
        <p14:creationId xmlns:p14="http://schemas.microsoft.com/office/powerpoint/2010/main" val="16008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79" grpId="0"/>
      <p:bldP spid="4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CB14-6B58-9432-4E64-7094A79A3C3E}"/>
              </a:ext>
            </a:extLst>
          </p:cNvPr>
          <p:cNvSpPr>
            <a:spLocks noGrp="1"/>
          </p:cNvSpPr>
          <p:nvPr>
            <p:ph type="title"/>
          </p:nvPr>
        </p:nvSpPr>
        <p:spPr/>
        <p:txBody>
          <a:bodyPr/>
          <a:lstStyle/>
          <a:p>
            <a:r>
              <a:rPr lang="en-CH" dirty="0"/>
              <a:t>Prior Approaches</a:t>
            </a:r>
          </a:p>
        </p:txBody>
      </p:sp>
      <p:grpSp>
        <p:nvGrpSpPr>
          <p:cNvPr id="475" name="Group 474">
            <a:extLst>
              <a:ext uri="{FF2B5EF4-FFF2-40B4-BE49-F238E27FC236}">
                <a16:creationId xmlns:a16="http://schemas.microsoft.com/office/drawing/2014/main" id="{E983D4B6-9062-3C17-850A-37191DCC3BCB}"/>
              </a:ext>
            </a:extLst>
          </p:cNvPr>
          <p:cNvGrpSpPr/>
          <p:nvPr/>
        </p:nvGrpSpPr>
        <p:grpSpPr>
          <a:xfrm>
            <a:off x="609735" y="1155478"/>
            <a:ext cx="3837472" cy="2421203"/>
            <a:chOff x="609735" y="1212122"/>
            <a:chExt cx="3837472" cy="2421203"/>
          </a:xfrm>
        </p:grpSpPr>
        <p:sp>
          <p:nvSpPr>
            <p:cNvPr id="59" name="Rectangle 58">
              <a:extLst>
                <a:ext uri="{FF2B5EF4-FFF2-40B4-BE49-F238E27FC236}">
                  <a16:creationId xmlns:a16="http://schemas.microsoft.com/office/drawing/2014/main" id="{AB95982C-FEB1-3977-7E59-1BBCA35DCE67}"/>
                </a:ext>
              </a:extLst>
            </p:cNvPr>
            <p:cNvSpPr/>
            <p:nvPr/>
          </p:nvSpPr>
          <p:spPr>
            <a:xfrm>
              <a:off x="1650946" y="1212122"/>
              <a:ext cx="2034733" cy="306302"/>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Shared</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DDFD8E8-7B37-491C-D12C-2F4C1F9457D9}"/>
                </a:ext>
              </a:extLst>
            </p:cNvPr>
            <p:cNvGrpSpPr/>
            <p:nvPr/>
          </p:nvGrpSpPr>
          <p:grpSpPr>
            <a:xfrm>
              <a:off x="609735" y="1382053"/>
              <a:ext cx="3837472" cy="2251272"/>
              <a:chOff x="609735" y="1382053"/>
              <a:chExt cx="3837472" cy="2251272"/>
            </a:xfrm>
          </p:grpSpPr>
          <p:grpSp>
            <p:nvGrpSpPr>
              <p:cNvPr id="4" name="Group 3">
                <a:extLst>
                  <a:ext uri="{FF2B5EF4-FFF2-40B4-BE49-F238E27FC236}">
                    <a16:creationId xmlns:a16="http://schemas.microsoft.com/office/drawing/2014/main" id="{4C3404D2-195B-8C83-D570-711DD3F0076C}"/>
                  </a:ext>
                </a:extLst>
              </p:cNvPr>
              <p:cNvGrpSpPr/>
              <p:nvPr/>
            </p:nvGrpSpPr>
            <p:grpSpPr>
              <a:xfrm>
                <a:off x="609735" y="1400505"/>
                <a:ext cx="3031681" cy="2232820"/>
                <a:chOff x="166766" y="1447096"/>
                <a:chExt cx="3311597" cy="2566411"/>
              </a:xfrm>
            </p:grpSpPr>
            <p:grpSp>
              <p:nvGrpSpPr>
                <p:cNvPr id="5" name="Group 4">
                  <a:extLst>
                    <a:ext uri="{FF2B5EF4-FFF2-40B4-BE49-F238E27FC236}">
                      <a16:creationId xmlns:a16="http://schemas.microsoft.com/office/drawing/2014/main" id="{09FEF818-47FE-9EB1-1224-CEF78B18C763}"/>
                    </a:ext>
                  </a:extLst>
                </p:cNvPr>
                <p:cNvGrpSpPr/>
                <p:nvPr/>
              </p:nvGrpSpPr>
              <p:grpSpPr>
                <a:xfrm>
                  <a:off x="664225" y="1632055"/>
                  <a:ext cx="2803827" cy="525821"/>
                  <a:chOff x="683069" y="1629455"/>
                  <a:chExt cx="2803827" cy="525821"/>
                </a:xfrm>
              </p:grpSpPr>
              <p:cxnSp>
                <p:nvCxnSpPr>
                  <p:cNvPr id="48" name="Straight Connector 47">
                    <a:extLst>
                      <a:ext uri="{FF2B5EF4-FFF2-40B4-BE49-F238E27FC236}">
                        <a16:creationId xmlns:a16="http://schemas.microsoft.com/office/drawing/2014/main" id="{735EA1C7-FA20-0F47-9565-EA34B423C804}"/>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265DF3-6023-DAF5-8864-6774D7DCE59E}"/>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804061-0901-F533-0696-35D4E0C2311E}"/>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983584-5FF4-2882-3766-A16384250635}"/>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273FA4-DC6A-B189-8492-C03144D7B249}"/>
                      </a:ext>
                    </a:extLst>
                  </p:cNvPr>
                  <p:cNvCxnSpPr/>
                  <p:nvPr/>
                </p:nvCxnSpPr>
                <p:spPr>
                  <a:xfrm rot="16200000">
                    <a:off x="3138428"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252F7F4-11FE-B54E-79A2-20BA1D31EEB3}"/>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0AF9AB-3889-261F-6590-F55933C55FAF}"/>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854786A-44F1-67C4-C5B9-C31729B80E9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054E084-98AA-97C1-A02A-0AE0F6798C9A}"/>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9301592-2643-DDAD-CCDF-DDD2E61B82CA}"/>
                    </a:ext>
                  </a:extLst>
                </p:cNvPr>
                <p:cNvGrpSpPr/>
                <p:nvPr/>
              </p:nvGrpSpPr>
              <p:grpSpPr>
                <a:xfrm>
                  <a:off x="674536" y="2251944"/>
                  <a:ext cx="2803827" cy="525821"/>
                  <a:chOff x="683069" y="1629455"/>
                  <a:chExt cx="2803827" cy="525821"/>
                </a:xfrm>
              </p:grpSpPr>
              <p:cxnSp>
                <p:nvCxnSpPr>
                  <p:cNvPr id="39" name="Straight Connector 38">
                    <a:extLst>
                      <a:ext uri="{FF2B5EF4-FFF2-40B4-BE49-F238E27FC236}">
                        <a16:creationId xmlns:a16="http://schemas.microsoft.com/office/drawing/2014/main" id="{D6469255-6310-FB70-408C-AAE857CE0B63}"/>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2DA2B1B-EE1E-4226-7739-70C74630A180}"/>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2B2BDB-58C7-C3E5-0F08-E2BA968DD79B}"/>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DB657C-A2B4-9640-0430-EFBAB7CF0119}"/>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7B0A68-394E-BCF0-0F23-0D7DD7C902F2}"/>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BCEE61D-4BEE-7EE7-E0A2-5C5CD9286D2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ED027FB-49CC-1B7C-466A-6A70811AA0B9}"/>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7A0C73-DBC8-F5D1-0999-1980F60E656B}"/>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90C4DB-DB4B-203C-9649-5C170B44A0F0}"/>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3A69B82-8F8F-BE18-DC75-3209446B2393}"/>
                    </a:ext>
                  </a:extLst>
                </p:cNvPr>
                <p:cNvGrpSpPr/>
                <p:nvPr/>
              </p:nvGrpSpPr>
              <p:grpSpPr>
                <a:xfrm>
                  <a:off x="663862" y="2864627"/>
                  <a:ext cx="2803827" cy="525821"/>
                  <a:chOff x="683069" y="1629455"/>
                  <a:chExt cx="2803827" cy="525821"/>
                </a:xfrm>
              </p:grpSpPr>
              <p:cxnSp>
                <p:nvCxnSpPr>
                  <p:cNvPr id="30" name="Straight Connector 29">
                    <a:extLst>
                      <a:ext uri="{FF2B5EF4-FFF2-40B4-BE49-F238E27FC236}">
                        <a16:creationId xmlns:a16="http://schemas.microsoft.com/office/drawing/2014/main" id="{5EC4B007-6CCD-0436-23E3-44EFB24A694A}"/>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F8126A-4680-3F49-3C3D-815D2BDBA2FD}"/>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81FE5-5565-86BD-551F-7CDA87B1804D}"/>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D3CB0-19F1-EF60-6168-DE1317720F0A}"/>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459F0BD-DD5F-9445-6587-D0C89ADF47E7}"/>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92E0055-DAE8-E736-C271-592955674DD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970B60-0E87-3229-2349-131CC968FFF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632B11A-27E9-BD26-91CF-3F13020B72EC}"/>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E0082D7-F1F3-7C2F-B255-4357745B6FC9}"/>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03A1B06-7505-F291-2798-52DB78E45DD6}"/>
                    </a:ext>
                  </a:extLst>
                </p:cNvPr>
                <p:cNvGrpSpPr/>
                <p:nvPr/>
              </p:nvGrpSpPr>
              <p:grpSpPr>
                <a:xfrm>
                  <a:off x="672907" y="3487686"/>
                  <a:ext cx="2803827" cy="525821"/>
                  <a:chOff x="683069" y="1629455"/>
                  <a:chExt cx="2803827" cy="525821"/>
                </a:xfrm>
              </p:grpSpPr>
              <p:cxnSp>
                <p:nvCxnSpPr>
                  <p:cNvPr id="21" name="Straight Connector 20">
                    <a:extLst>
                      <a:ext uri="{FF2B5EF4-FFF2-40B4-BE49-F238E27FC236}">
                        <a16:creationId xmlns:a16="http://schemas.microsoft.com/office/drawing/2014/main" id="{C966B254-3FA6-DC11-8F52-F132AE42BAB7}"/>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165B8F-0C59-F723-9462-BE6F7558D489}"/>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74EDD0-95CA-ABE7-9AA5-1F86953563C3}"/>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7C07CB-F1FD-609C-1D6D-8D8FB6F78B4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4B7B5C-F57F-581B-E726-782F5378650C}"/>
                      </a:ext>
                    </a:extLst>
                  </p:cNvPr>
                  <p:cNvCxnSpPr>
                    <a:cxnSpLocks/>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CEA66BB-EA15-E185-3DF8-712EAE26E49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E6AAC5-8442-9FCC-3E73-BBCA2C8EF4E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E51D3D-5F98-41A6-D8F2-7E04E1BDECB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B7B3BC-0DD2-EC33-3F22-B55A28FEA9D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6916751-130B-8CF8-354D-F6095CB7487B}"/>
                    </a:ext>
                  </a:extLst>
                </p:cNvPr>
                <p:cNvGrpSpPr/>
                <p:nvPr/>
              </p:nvGrpSpPr>
              <p:grpSpPr>
                <a:xfrm>
                  <a:off x="166766" y="1447096"/>
                  <a:ext cx="544307" cy="471322"/>
                  <a:chOff x="386458" y="1367831"/>
                  <a:chExt cx="544307" cy="471322"/>
                </a:xfrm>
              </p:grpSpPr>
              <p:sp>
                <p:nvSpPr>
                  <p:cNvPr id="19" name="Rounded Rectangle 18">
                    <a:extLst>
                      <a:ext uri="{FF2B5EF4-FFF2-40B4-BE49-F238E27FC236}">
                        <a16:creationId xmlns:a16="http://schemas.microsoft.com/office/drawing/2014/main" id="{1BC8E913-D9F4-81BD-7EC3-02526AD280BB}"/>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94336A-C9FE-75D8-2C13-C92F73519698}"/>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D2437249-5D54-9DE7-EAF1-F9506370B458}"/>
                    </a:ext>
                  </a:extLst>
                </p:cNvPr>
                <p:cNvGrpSpPr/>
                <p:nvPr/>
              </p:nvGrpSpPr>
              <p:grpSpPr>
                <a:xfrm>
                  <a:off x="184253" y="2060552"/>
                  <a:ext cx="512145" cy="452304"/>
                  <a:chOff x="393439" y="1935872"/>
                  <a:chExt cx="512145" cy="452304"/>
                </a:xfrm>
              </p:grpSpPr>
              <p:sp>
                <p:nvSpPr>
                  <p:cNvPr id="17" name="Rounded Rectangle 16">
                    <a:extLst>
                      <a:ext uri="{FF2B5EF4-FFF2-40B4-BE49-F238E27FC236}">
                        <a16:creationId xmlns:a16="http://schemas.microsoft.com/office/drawing/2014/main" id="{B267CDEE-BC1F-E940-F82B-D40C867313C5}"/>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1391A5-A83E-F3F1-AA6A-E515932FC466}"/>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A88EDE83-E6E9-70B4-F1B6-50C2351B29EE}"/>
                    </a:ext>
                  </a:extLst>
                </p:cNvPr>
                <p:cNvGrpSpPr/>
                <p:nvPr/>
              </p:nvGrpSpPr>
              <p:grpSpPr>
                <a:xfrm>
                  <a:off x="175190" y="2667745"/>
                  <a:ext cx="520603" cy="475890"/>
                  <a:chOff x="394898" y="2503913"/>
                  <a:chExt cx="520603" cy="475890"/>
                </a:xfrm>
              </p:grpSpPr>
              <p:sp>
                <p:nvSpPr>
                  <p:cNvPr id="15" name="Rounded Rectangle 14">
                    <a:extLst>
                      <a:ext uri="{FF2B5EF4-FFF2-40B4-BE49-F238E27FC236}">
                        <a16:creationId xmlns:a16="http://schemas.microsoft.com/office/drawing/2014/main" id="{C6A9664C-AA09-6B22-F492-3251A74B2E92}"/>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6" name="Rectangle 15">
                    <a:extLst>
                      <a:ext uri="{FF2B5EF4-FFF2-40B4-BE49-F238E27FC236}">
                        <a16:creationId xmlns:a16="http://schemas.microsoft.com/office/drawing/2014/main" id="{6A1C04D5-9810-632F-A8A5-C815546A3086}"/>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BFF5BCE-8FC2-C9ED-87D2-5E735027830B}"/>
                    </a:ext>
                  </a:extLst>
                </p:cNvPr>
                <p:cNvGrpSpPr/>
                <p:nvPr/>
              </p:nvGrpSpPr>
              <p:grpSpPr>
                <a:xfrm>
                  <a:off x="181864" y="3274924"/>
                  <a:ext cx="511389" cy="467195"/>
                  <a:chOff x="391602" y="3359300"/>
                  <a:chExt cx="511389" cy="467195"/>
                </a:xfrm>
              </p:grpSpPr>
              <p:sp>
                <p:nvSpPr>
                  <p:cNvPr id="13" name="Rounded Rectangle 12">
                    <a:extLst>
                      <a:ext uri="{FF2B5EF4-FFF2-40B4-BE49-F238E27FC236}">
                        <a16:creationId xmlns:a16="http://schemas.microsoft.com/office/drawing/2014/main" id="{CAC4BB96-8B9D-A501-A38A-5967AF3C70E7}"/>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4" name="Rectangle 13">
                    <a:extLst>
                      <a:ext uri="{FF2B5EF4-FFF2-40B4-BE49-F238E27FC236}">
                        <a16:creationId xmlns:a16="http://schemas.microsoft.com/office/drawing/2014/main" id="{4227A851-2EC9-87E9-F1A0-98A649B9DEA2}"/>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57" name="Rectangle 56">
                <a:extLst>
                  <a:ext uri="{FF2B5EF4-FFF2-40B4-BE49-F238E27FC236}">
                    <a16:creationId xmlns:a16="http://schemas.microsoft.com/office/drawing/2014/main" id="{9C78AA1D-0402-EEA2-2A1F-5F7833CACD5D}"/>
                  </a:ext>
                </a:extLst>
              </p:cNvPr>
              <p:cNvSpPr/>
              <p:nvPr/>
            </p:nvSpPr>
            <p:spPr>
              <a:xfrm>
                <a:off x="3519504" y="2092029"/>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0EF2D274-1EC9-15DC-EDF8-D9BEE55A4553}"/>
                  </a:ext>
                </a:extLst>
              </p:cNvPr>
              <p:cNvCxnSpPr>
                <a:cxnSpLocks/>
              </p:cNvCxnSpPr>
              <p:nvPr/>
            </p:nvCxnSpPr>
            <p:spPr>
              <a:xfrm>
                <a:off x="3629943" y="1835311"/>
                <a:ext cx="242183" cy="26199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E0C65D62-0193-4009-8B5F-52897728D83A}"/>
                  </a:ext>
                </a:extLst>
              </p:cNvPr>
              <p:cNvCxnSpPr>
                <a:cxnSpLocks/>
              </p:cNvCxnSpPr>
              <p:nvPr/>
            </p:nvCxnSpPr>
            <p:spPr>
              <a:xfrm flipV="1">
                <a:off x="1651255" y="1382053"/>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D22F1C21-5514-FAD0-0BD1-E47C372FFCF3}"/>
              </a:ext>
            </a:extLst>
          </p:cNvPr>
          <p:cNvSpPr txBox="1"/>
          <p:nvPr/>
        </p:nvSpPr>
        <p:spPr>
          <a:xfrm>
            <a:off x="1472274" y="776357"/>
            <a:ext cx="1612821" cy="369332"/>
          </a:xfrm>
          <a:prstGeom prst="rect">
            <a:avLst/>
          </a:prstGeom>
          <a:noFill/>
        </p:spPr>
        <p:txBody>
          <a:bodyPr wrap="square" rtlCol="0">
            <a:spAutoFit/>
          </a:bodyPr>
          <a:lstStyle/>
          <a:p>
            <a:r>
              <a:rPr lang="en-CH" b="1" i="1" dirty="0">
                <a:latin typeface="Cambria" panose="02040503050406030204" pitchFamily="18" charset="0"/>
              </a:rPr>
              <a:t>Baseline SSD</a:t>
            </a:r>
          </a:p>
        </p:txBody>
      </p:sp>
      <p:grpSp>
        <p:nvGrpSpPr>
          <p:cNvPr id="62" name="Group 61">
            <a:extLst>
              <a:ext uri="{FF2B5EF4-FFF2-40B4-BE49-F238E27FC236}">
                <a16:creationId xmlns:a16="http://schemas.microsoft.com/office/drawing/2014/main" id="{331EABE8-B0A1-89D1-4465-03EBED64EBCA}"/>
              </a:ext>
            </a:extLst>
          </p:cNvPr>
          <p:cNvGrpSpPr/>
          <p:nvPr/>
        </p:nvGrpSpPr>
        <p:grpSpPr>
          <a:xfrm>
            <a:off x="5181600" y="1184682"/>
            <a:ext cx="3837472" cy="2433293"/>
            <a:chOff x="5181600" y="1241326"/>
            <a:chExt cx="3837472" cy="2433293"/>
          </a:xfrm>
        </p:grpSpPr>
        <p:grpSp>
          <p:nvGrpSpPr>
            <p:cNvPr id="112" name="Group 111">
              <a:extLst>
                <a:ext uri="{FF2B5EF4-FFF2-40B4-BE49-F238E27FC236}">
                  <a16:creationId xmlns:a16="http://schemas.microsoft.com/office/drawing/2014/main" id="{B8CBE6F8-50B3-9325-5FCD-72D29845804B}"/>
                </a:ext>
              </a:extLst>
            </p:cNvPr>
            <p:cNvGrpSpPr/>
            <p:nvPr/>
          </p:nvGrpSpPr>
          <p:grpSpPr>
            <a:xfrm>
              <a:off x="5181600" y="1441799"/>
              <a:ext cx="3031681" cy="2232820"/>
              <a:chOff x="166766" y="1447096"/>
              <a:chExt cx="3311597" cy="2566411"/>
            </a:xfrm>
          </p:grpSpPr>
          <p:grpSp>
            <p:nvGrpSpPr>
              <p:cNvPr id="113" name="Group 112">
                <a:extLst>
                  <a:ext uri="{FF2B5EF4-FFF2-40B4-BE49-F238E27FC236}">
                    <a16:creationId xmlns:a16="http://schemas.microsoft.com/office/drawing/2014/main" id="{1C0B7029-8A17-610E-ABA5-8582B4C1731A}"/>
                  </a:ext>
                </a:extLst>
              </p:cNvPr>
              <p:cNvGrpSpPr/>
              <p:nvPr/>
            </p:nvGrpSpPr>
            <p:grpSpPr>
              <a:xfrm>
                <a:off x="664225" y="1632055"/>
                <a:ext cx="2803827" cy="525821"/>
                <a:chOff x="683069" y="1629455"/>
                <a:chExt cx="2803827" cy="525821"/>
              </a:xfrm>
            </p:grpSpPr>
            <p:cxnSp>
              <p:nvCxnSpPr>
                <p:cNvPr id="156" name="Straight Connector 155">
                  <a:extLst>
                    <a:ext uri="{FF2B5EF4-FFF2-40B4-BE49-F238E27FC236}">
                      <a16:creationId xmlns:a16="http://schemas.microsoft.com/office/drawing/2014/main" id="{0AFDE2ED-BEE0-0FA2-33B5-AE9F0678215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D6FA292-FAD2-2CF8-0578-46916FD08780}"/>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CFED93A-CC8D-D1B8-6BE1-D72CD97FE44B}"/>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B62C16D-3AE6-870F-233B-5FF3B635C46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951AFD0-BD9E-3A3F-BE32-EADD7562681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F3278E9B-4D0B-0748-D4F3-B3141A7599C9}"/>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A85F8D8-4BD7-1060-D7AF-64F15C42848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0650690-0E40-B560-0CC8-1F9332E2593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8C5E2CCD-5D0D-CBCD-B407-068EC1817586}"/>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DEBA89C3-747E-83AA-ADC6-F7E683E598F6}"/>
                  </a:ext>
                </a:extLst>
              </p:cNvPr>
              <p:cNvGrpSpPr/>
              <p:nvPr/>
            </p:nvGrpSpPr>
            <p:grpSpPr>
              <a:xfrm>
                <a:off x="674536" y="2251944"/>
                <a:ext cx="2803827" cy="525821"/>
                <a:chOff x="683069" y="1629455"/>
                <a:chExt cx="2803827" cy="525821"/>
              </a:xfrm>
            </p:grpSpPr>
            <p:cxnSp>
              <p:nvCxnSpPr>
                <p:cNvPr id="147" name="Straight Connector 146">
                  <a:extLst>
                    <a:ext uri="{FF2B5EF4-FFF2-40B4-BE49-F238E27FC236}">
                      <a16:creationId xmlns:a16="http://schemas.microsoft.com/office/drawing/2014/main" id="{BFC0B45A-5B6D-5F44-546E-94895D2E3A0B}"/>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72E8E4-5194-1CA1-A25B-9B699018ED82}"/>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1703139-7EE9-FE3F-5C12-5A122920B2D4}"/>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E6261-B55D-130B-5587-EC1B95887593}"/>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574FB13-D73E-6DC1-DD88-42E674163CAF}"/>
                    </a:ext>
                  </a:extLst>
                </p:cNvPr>
                <p:cNvCxnSpPr/>
                <p:nvPr/>
              </p:nvCxnSpPr>
              <p:spPr>
                <a:xfrm rot="16200000">
                  <a:off x="3122519"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CD1678F5-3B3E-EC7B-4918-A19D5C93E5F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568F0807-16A2-1F59-432E-8B1291084FF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4D53290-AA7B-E0A2-7F97-73D95F3FB250}"/>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BE6F8B-A857-4FFC-074C-BFF67E6CC6C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7F68AD18-EBDA-D7AE-92F5-661A8994AEBE}"/>
                  </a:ext>
                </a:extLst>
              </p:cNvPr>
              <p:cNvGrpSpPr/>
              <p:nvPr/>
            </p:nvGrpSpPr>
            <p:grpSpPr>
              <a:xfrm>
                <a:off x="663862" y="2864627"/>
                <a:ext cx="2803827" cy="525821"/>
                <a:chOff x="683069" y="1629455"/>
                <a:chExt cx="2803827" cy="525821"/>
              </a:xfrm>
            </p:grpSpPr>
            <p:cxnSp>
              <p:nvCxnSpPr>
                <p:cNvPr id="138" name="Straight Connector 137">
                  <a:extLst>
                    <a:ext uri="{FF2B5EF4-FFF2-40B4-BE49-F238E27FC236}">
                      <a16:creationId xmlns:a16="http://schemas.microsoft.com/office/drawing/2014/main" id="{FCC0CAE2-37D1-63E7-1AD6-2B1320038568}"/>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D88B149-9000-3010-AE7C-DBBA79DF7CAF}"/>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6187A25-CE08-576E-F1F1-0AA67726F978}"/>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3F1737A-830B-F1BA-9307-5A4D785F1D8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19174FE-6BAD-9A37-1294-441C1E67E621}"/>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D5466527-09A0-8CE4-6969-24AA36F7BDC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91FC4FE-5B8C-699C-752B-85F779F5FEA7}"/>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0CD4AE8-D49E-120D-4B2A-36E44338DE73}"/>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57C8D171-3605-CE29-B919-1249754BAF28}"/>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EAB4713D-E4CB-E14C-48BA-A47573B57553}"/>
                  </a:ext>
                </a:extLst>
              </p:cNvPr>
              <p:cNvGrpSpPr/>
              <p:nvPr/>
            </p:nvGrpSpPr>
            <p:grpSpPr>
              <a:xfrm>
                <a:off x="672907" y="3487686"/>
                <a:ext cx="2803827" cy="525821"/>
                <a:chOff x="683069" y="1629455"/>
                <a:chExt cx="2803827" cy="525821"/>
              </a:xfrm>
            </p:grpSpPr>
            <p:cxnSp>
              <p:nvCxnSpPr>
                <p:cNvPr id="129" name="Straight Connector 128">
                  <a:extLst>
                    <a:ext uri="{FF2B5EF4-FFF2-40B4-BE49-F238E27FC236}">
                      <a16:creationId xmlns:a16="http://schemas.microsoft.com/office/drawing/2014/main" id="{DBA9CBD1-6194-0E84-66E3-02395689199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B390E3E-CFCE-17A2-B0F0-E985FF724688}"/>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FFE88F7-001A-8334-8BF8-AAEFA4022989}"/>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6A956D6-04DE-3903-3D9E-EF9F1A4175D9}"/>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811DC81-3D61-504F-2F5C-5347216B738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BF023585-142A-0609-8C6E-9F1AA35A58C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4E15EE3-4E02-F950-519B-83A6F59B62B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4A063DA-66C8-57B0-012B-7D1492D3E80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7A55E02-9E85-5C8E-A3FE-E7F2E0B3AE82}"/>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158A2C12-35A8-EE0E-C229-9FA51451AD1B}"/>
                  </a:ext>
                </a:extLst>
              </p:cNvPr>
              <p:cNvGrpSpPr/>
              <p:nvPr/>
            </p:nvGrpSpPr>
            <p:grpSpPr>
              <a:xfrm>
                <a:off x="166766" y="1447096"/>
                <a:ext cx="544307" cy="471322"/>
                <a:chOff x="386458" y="1367831"/>
                <a:chExt cx="544307" cy="471322"/>
              </a:xfrm>
            </p:grpSpPr>
            <p:sp>
              <p:nvSpPr>
                <p:cNvPr id="127" name="Rounded Rectangle 126">
                  <a:extLst>
                    <a:ext uri="{FF2B5EF4-FFF2-40B4-BE49-F238E27FC236}">
                      <a16:creationId xmlns:a16="http://schemas.microsoft.com/office/drawing/2014/main" id="{03879E21-86F1-6E5A-1A2F-D5919268EAB0}"/>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9EC4622-E016-6D13-16CD-8D4BBAFAC7C3}"/>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F8A2CA0D-1FD2-7B26-6683-5D1ED1B95F50}"/>
                  </a:ext>
                </a:extLst>
              </p:cNvPr>
              <p:cNvGrpSpPr/>
              <p:nvPr/>
            </p:nvGrpSpPr>
            <p:grpSpPr>
              <a:xfrm>
                <a:off x="184253" y="2060552"/>
                <a:ext cx="512145" cy="452304"/>
                <a:chOff x="393439" y="1935872"/>
                <a:chExt cx="512145" cy="452304"/>
              </a:xfrm>
            </p:grpSpPr>
            <p:sp>
              <p:nvSpPr>
                <p:cNvPr id="125" name="Rounded Rectangle 124">
                  <a:extLst>
                    <a:ext uri="{FF2B5EF4-FFF2-40B4-BE49-F238E27FC236}">
                      <a16:creationId xmlns:a16="http://schemas.microsoft.com/office/drawing/2014/main" id="{F0F81AE3-DBE3-3896-60A8-703A3085562D}"/>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4777106-62A3-4E18-805C-648A5EC62E7F}"/>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9" name="Group 118">
                <a:extLst>
                  <a:ext uri="{FF2B5EF4-FFF2-40B4-BE49-F238E27FC236}">
                    <a16:creationId xmlns:a16="http://schemas.microsoft.com/office/drawing/2014/main" id="{CF6B62AD-CA75-E678-0698-7C19D43B575E}"/>
                  </a:ext>
                </a:extLst>
              </p:cNvPr>
              <p:cNvGrpSpPr/>
              <p:nvPr/>
            </p:nvGrpSpPr>
            <p:grpSpPr>
              <a:xfrm>
                <a:off x="175190" y="2667745"/>
                <a:ext cx="520603" cy="475890"/>
                <a:chOff x="394898" y="2503913"/>
                <a:chExt cx="520603" cy="475890"/>
              </a:xfrm>
            </p:grpSpPr>
            <p:sp>
              <p:nvSpPr>
                <p:cNvPr id="123" name="Rounded Rectangle 122">
                  <a:extLst>
                    <a:ext uri="{FF2B5EF4-FFF2-40B4-BE49-F238E27FC236}">
                      <a16:creationId xmlns:a16="http://schemas.microsoft.com/office/drawing/2014/main" id="{BECE5C70-A2BD-1F70-DD86-C11948BC67D5}"/>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4" name="Rectangle 123">
                  <a:extLst>
                    <a:ext uri="{FF2B5EF4-FFF2-40B4-BE49-F238E27FC236}">
                      <a16:creationId xmlns:a16="http://schemas.microsoft.com/office/drawing/2014/main" id="{D3EEB297-3C9E-2105-8833-34BF1343B45B}"/>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0" name="Group 119">
                <a:extLst>
                  <a:ext uri="{FF2B5EF4-FFF2-40B4-BE49-F238E27FC236}">
                    <a16:creationId xmlns:a16="http://schemas.microsoft.com/office/drawing/2014/main" id="{35434704-D016-722E-D4B8-D2A40F0DD99E}"/>
                  </a:ext>
                </a:extLst>
              </p:cNvPr>
              <p:cNvGrpSpPr/>
              <p:nvPr/>
            </p:nvGrpSpPr>
            <p:grpSpPr>
              <a:xfrm>
                <a:off x="181864" y="3274924"/>
                <a:ext cx="511389" cy="467195"/>
                <a:chOff x="391602" y="3359300"/>
                <a:chExt cx="511389" cy="467195"/>
              </a:xfrm>
            </p:grpSpPr>
            <p:sp>
              <p:nvSpPr>
                <p:cNvPr id="121" name="Rounded Rectangle 120">
                  <a:extLst>
                    <a:ext uri="{FF2B5EF4-FFF2-40B4-BE49-F238E27FC236}">
                      <a16:creationId xmlns:a16="http://schemas.microsoft.com/office/drawing/2014/main" id="{907AED85-BF28-82D9-B3A4-A85E08FA2EEC}"/>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2" name="Rectangle 121">
                  <a:extLst>
                    <a:ext uri="{FF2B5EF4-FFF2-40B4-BE49-F238E27FC236}">
                      <a16:creationId xmlns:a16="http://schemas.microsoft.com/office/drawing/2014/main" id="{42A7D331-C7E7-98BB-8027-770A3864B6AF}"/>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165" name="Rectangle 164">
              <a:extLst>
                <a:ext uri="{FF2B5EF4-FFF2-40B4-BE49-F238E27FC236}">
                  <a16:creationId xmlns:a16="http://schemas.microsoft.com/office/drawing/2014/main" id="{D879418A-ACAC-A2E2-0076-61914CF309C7}"/>
                </a:ext>
              </a:extLst>
            </p:cNvPr>
            <p:cNvSpPr/>
            <p:nvPr/>
          </p:nvSpPr>
          <p:spPr>
            <a:xfrm>
              <a:off x="8091369" y="2097305"/>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166" name="Straight Arrow Connector 165">
              <a:extLst>
                <a:ext uri="{FF2B5EF4-FFF2-40B4-BE49-F238E27FC236}">
                  <a16:creationId xmlns:a16="http://schemas.microsoft.com/office/drawing/2014/main" id="{EF20B182-948A-87D6-89B4-8D125C6C295E}"/>
                </a:ext>
              </a:extLst>
            </p:cNvPr>
            <p:cNvCxnSpPr>
              <a:cxnSpLocks/>
            </p:cNvCxnSpPr>
            <p:nvPr/>
          </p:nvCxnSpPr>
          <p:spPr>
            <a:xfrm>
              <a:off x="8211790" y="1887554"/>
              <a:ext cx="217290" cy="23254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B6D2F08B-A4A3-A0B7-357C-16123C3216A2}"/>
                </a:ext>
              </a:extLst>
            </p:cNvPr>
            <p:cNvSpPr/>
            <p:nvPr/>
          </p:nvSpPr>
          <p:spPr>
            <a:xfrm>
              <a:off x="6116426" y="1241326"/>
              <a:ext cx="2626670" cy="306302"/>
            </a:xfrm>
            <a:prstGeom prst="rect">
              <a:avLst/>
            </a:prstGeom>
          </p:spPr>
          <p:txBody>
            <a:bodyPr wrap="square">
              <a:spAutoFit/>
            </a:bodyPr>
            <a:lstStyle/>
            <a:p>
              <a:pPr algn="ctr">
                <a:lnSpc>
                  <a:spcPts val="1800"/>
                </a:lnSpc>
              </a:pPr>
              <a:r>
                <a:rPr lang="en-US" sz="1400" b="1" i="1" dirty="0">
                  <a:latin typeface="Cambria" panose="02040503050406030204" pitchFamily="18" charset="0"/>
                  <a:cs typeface="Times New Roman" panose="02020603050405020304" pitchFamily="18" charset="0"/>
                </a:rPr>
                <a:t>2x Wider Shared Channel</a:t>
              </a:r>
            </a:p>
          </p:txBody>
        </p:sp>
        <p:cxnSp>
          <p:nvCxnSpPr>
            <p:cNvPr id="176" name="Curved Connector 175">
              <a:extLst>
                <a:ext uri="{FF2B5EF4-FFF2-40B4-BE49-F238E27FC236}">
                  <a16:creationId xmlns:a16="http://schemas.microsoft.com/office/drawing/2014/main" id="{65D6F532-0F7B-17FE-8E22-5D11F1F89815}"/>
                </a:ext>
              </a:extLst>
            </p:cNvPr>
            <p:cNvCxnSpPr>
              <a:cxnSpLocks/>
            </p:cNvCxnSpPr>
            <p:nvPr/>
          </p:nvCxnSpPr>
          <p:spPr>
            <a:xfrm flipV="1">
              <a:off x="5938800" y="1413452"/>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1E1D071E-F989-3138-B084-A862CB1799F5}"/>
              </a:ext>
            </a:extLst>
          </p:cNvPr>
          <p:cNvSpPr txBox="1"/>
          <p:nvPr/>
        </p:nvSpPr>
        <p:spPr>
          <a:xfrm>
            <a:off x="5466433" y="782589"/>
            <a:ext cx="2844088" cy="369332"/>
          </a:xfrm>
          <a:prstGeom prst="rect">
            <a:avLst/>
          </a:prstGeom>
          <a:noFill/>
        </p:spPr>
        <p:txBody>
          <a:bodyPr wrap="square" rtlCol="0">
            <a:spAutoFit/>
          </a:bodyPr>
          <a:lstStyle/>
          <a:p>
            <a:r>
              <a:rPr lang="en-CH" b="1" i="1" dirty="0">
                <a:latin typeface="Cambria" panose="02040503050406030204" pitchFamily="18" charset="0"/>
              </a:rPr>
              <a:t>Packetized SSD (pSSD) [1] </a:t>
            </a:r>
          </a:p>
        </p:txBody>
      </p:sp>
      <p:cxnSp>
        <p:nvCxnSpPr>
          <p:cNvPr id="477" name="Straight Connector 476">
            <a:extLst>
              <a:ext uri="{FF2B5EF4-FFF2-40B4-BE49-F238E27FC236}">
                <a16:creationId xmlns:a16="http://schemas.microsoft.com/office/drawing/2014/main" id="{472DD9E2-4956-59FC-1BCD-63841D30D1A5}"/>
              </a:ext>
            </a:extLst>
          </p:cNvPr>
          <p:cNvCxnSpPr>
            <a:cxnSpLocks/>
          </p:cNvCxnSpPr>
          <p:nvPr/>
        </p:nvCxnSpPr>
        <p:spPr>
          <a:xfrm>
            <a:off x="4641429" y="838851"/>
            <a:ext cx="0" cy="2993433"/>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84" name="Slide Number Placeholder 4">
            <a:extLst>
              <a:ext uri="{FF2B5EF4-FFF2-40B4-BE49-F238E27FC236}">
                <a16:creationId xmlns:a16="http://schemas.microsoft.com/office/drawing/2014/main" id="{1EC45149-90DE-BE92-ECA4-957C31105954}"/>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8</a:t>
            </a:r>
            <a:endParaRPr lang="en-CH" sz="1400" dirty="0">
              <a:latin typeface="Cambria" panose="02040503050406030204" pitchFamily="18" charset="0"/>
            </a:endParaRPr>
          </a:p>
        </p:txBody>
      </p:sp>
      <p:sp>
        <p:nvSpPr>
          <p:cNvPr id="449" name="TextBox 448">
            <a:extLst>
              <a:ext uri="{FF2B5EF4-FFF2-40B4-BE49-F238E27FC236}">
                <a16:creationId xmlns:a16="http://schemas.microsoft.com/office/drawing/2014/main" id="{AEE446A8-432D-0587-9456-94A28A2C85AC}"/>
              </a:ext>
            </a:extLst>
          </p:cNvPr>
          <p:cNvSpPr txBox="1"/>
          <p:nvPr/>
        </p:nvSpPr>
        <p:spPr>
          <a:xfrm>
            <a:off x="2303956" y="6540142"/>
            <a:ext cx="5700100" cy="500137"/>
          </a:xfrm>
          <a:prstGeom prst="rect">
            <a:avLst/>
          </a:prstGeom>
          <a:noFill/>
        </p:spPr>
        <p:txBody>
          <a:bodyPr wrap="square" rtlCol="0">
            <a:spAutoFit/>
          </a:bodyPr>
          <a:lstStyle/>
          <a:p>
            <a:r>
              <a:rPr lang="en-US" sz="800" dirty="0">
                <a:latin typeface="Cambria" panose="02040503050406030204" pitchFamily="18" charset="0"/>
              </a:rPr>
              <a:t>[1] Kim+, “Networked SSD: Flash Memory Interconnection Network for High-Bandwidth SSD”, MICRO 2022</a:t>
            </a:r>
            <a:br>
              <a:rPr lang="en-US" sz="800" dirty="0">
                <a:latin typeface="Cambria" panose="02040503050406030204" pitchFamily="18" charset="0"/>
              </a:rPr>
            </a:br>
            <a:r>
              <a:rPr lang="en-US" sz="800" dirty="0">
                <a:latin typeface="Cambria" panose="02040503050406030204" pitchFamily="18" charset="0"/>
              </a:rPr>
              <a:t>[2] Tavakkol+, “</a:t>
            </a:r>
            <a:r>
              <a:rPr lang="en-IN" sz="800" dirty="0">
                <a:latin typeface="Cambria" panose="02040503050406030204" pitchFamily="18" charset="0"/>
              </a:rPr>
              <a:t>Network-on-SSD: A Scalable and High-Performance Communication Design Paradigm for SSDs</a:t>
            </a:r>
            <a:r>
              <a:rPr lang="en-US" sz="800" dirty="0">
                <a:latin typeface="Cambria" panose="02040503050406030204" pitchFamily="18" charset="0"/>
              </a:rPr>
              <a:t>”, IEEE CAL 2012</a:t>
            </a:r>
          </a:p>
          <a:p>
            <a:endParaRPr lang="en-US" sz="1000" dirty="0">
              <a:latin typeface="Cambria" panose="02040503050406030204" pitchFamily="18" charset="0"/>
            </a:endParaRPr>
          </a:p>
        </p:txBody>
      </p:sp>
      <p:sp>
        <p:nvSpPr>
          <p:cNvPr id="63" name="Rectangle 62">
            <a:extLst>
              <a:ext uri="{FF2B5EF4-FFF2-40B4-BE49-F238E27FC236}">
                <a16:creationId xmlns:a16="http://schemas.microsoft.com/office/drawing/2014/main" id="{0566A4B8-C474-C776-1666-2E15FAC8D7DB}"/>
              </a:ext>
            </a:extLst>
          </p:cNvPr>
          <p:cNvSpPr/>
          <p:nvPr/>
        </p:nvSpPr>
        <p:spPr>
          <a:xfrm>
            <a:off x="0" y="810086"/>
            <a:ext cx="9144000" cy="2989026"/>
          </a:xfrm>
          <a:prstGeom prst="rect">
            <a:avLst/>
          </a:prstGeom>
          <a:solidFill>
            <a:schemeClr val="bg1">
              <a:alpha val="801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48" name="Content Placeholder 3">
            <a:extLst>
              <a:ext uri="{FF2B5EF4-FFF2-40B4-BE49-F238E27FC236}">
                <a16:creationId xmlns:a16="http://schemas.microsoft.com/office/drawing/2014/main" id="{32824A66-DB92-4248-9940-D2B8855A6320}"/>
              </a:ext>
            </a:extLst>
          </p:cNvPr>
          <p:cNvSpPr txBox="1">
            <a:spLocks/>
          </p:cNvSpPr>
          <p:nvPr/>
        </p:nvSpPr>
        <p:spPr>
          <a:xfrm>
            <a:off x="474096" y="1441611"/>
            <a:ext cx="8195808" cy="1197562"/>
          </a:xfrm>
          <a:prstGeom prst="roundRect">
            <a:avLst>
              <a:gd name="adj" fmla="val 4777"/>
            </a:avLst>
          </a:prstGeom>
          <a:solidFill>
            <a:srgbClr val="FFE3E1"/>
          </a:solidFill>
          <a:ln w="31750">
            <a:solidFill>
              <a:srgbClr val="C00000"/>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IN" sz="3200" b="0" dirty="0">
                <a:solidFill>
                  <a:srgbClr val="C00000"/>
                </a:solidFill>
              </a:rPr>
              <a:t>Baseline SSD </a:t>
            </a:r>
            <a:r>
              <a:rPr lang="en-IN" sz="3200" b="0" dirty="0"/>
              <a:t>and </a:t>
            </a:r>
            <a:r>
              <a:rPr lang="en-IN" sz="3200" b="0" dirty="0">
                <a:solidFill>
                  <a:srgbClr val="C00000"/>
                </a:solidFill>
              </a:rPr>
              <a:t>Packetized SSD </a:t>
            </a:r>
            <a:br>
              <a:rPr lang="en-IN" sz="3200" b="0" dirty="0"/>
            </a:br>
            <a:r>
              <a:rPr lang="en-IN" sz="3200" b="0" dirty="0"/>
              <a:t>do </a:t>
            </a:r>
            <a:r>
              <a:rPr lang="en-IN" sz="3200" b="0" i="1" dirty="0">
                <a:solidFill>
                  <a:srgbClr val="C00000"/>
                </a:solidFill>
              </a:rPr>
              <a:t>not</a:t>
            </a:r>
            <a:r>
              <a:rPr lang="en-IN" sz="3200" b="0" dirty="0"/>
              <a:t> provide </a:t>
            </a:r>
            <a:r>
              <a:rPr lang="en-IN" sz="3200" b="0" dirty="0">
                <a:solidFill>
                  <a:srgbClr val="C00000"/>
                </a:solidFill>
              </a:rPr>
              <a:t>path diversity </a:t>
            </a:r>
            <a:r>
              <a:rPr lang="en-IN" sz="3200" b="0" dirty="0"/>
              <a:t>to flash chips</a:t>
            </a:r>
            <a:endParaRPr lang="en-US" sz="3200" b="0" dirty="0">
              <a:solidFill>
                <a:srgbClr val="C00000"/>
              </a:solidFill>
            </a:endParaRPr>
          </a:p>
        </p:txBody>
      </p:sp>
    </p:spTree>
    <p:extLst>
      <p:ext uri="{BB962C8B-B14F-4D97-AF65-F5344CB8AC3E}">
        <p14:creationId xmlns:p14="http://schemas.microsoft.com/office/powerpoint/2010/main" val="25571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CB14-6B58-9432-4E64-7094A79A3C3E}"/>
              </a:ext>
            </a:extLst>
          </p:cNvPr>
          <p:cNvSpPr>
            <a:spLocks noGrp="1"/>
          </p:cNvSpPr>
          <p:nvPr>
            <p:ph type="title"/>
          </p:nvPr>
        </p:nvSpPr>
        <p:spPr/>
        <p:txBody>
          <a:bodyPr/>
          <a:lstStyle/>
          <a:p>
            <a:r>
              <a:rPr lang="en-CH" dirty="0"/>
              <a:t>Prior Approaches</a:t>
            </a:r>
          </a:p>
        </p:txBody>
      </p:sp>
      <p:grpSp>
        <p:nvGrpSpPr>
          <p:cNvPr id="475" name="Group 474">
            <a:extLst>
              <a:ext uri="{FF2B5EF4-FFF2-40B4-BE49-F238E27FC236}">
                <a16:creationId xmlns:a16="http://schemas.microsoft.com/office/drawing/2014/main" id="{E983D4B6-9062-3C17-850A-37191DCC3BCB}"/>
              </a:ext>
            </a:extLst>
          </p:cNvPr>
          <p:cNvGrpSpPr/>
          <p:nvPr/>
        </p:nvGrpSpPr>
        <p:grpSpPr>
          <a:xfrm>
            <a:off x="609735" y="1155478"/>
            <a:ext cx="3837472" cy="2421203"/>
            <a:chOff x="609735" y="1212122"/>
            <a:chExt cx="3837472" cy="2421203"/>
          </a:xfrm>
        </p:grpSpPr>
        <p:sp>
          <p:nvSpPr>
            <p:cNvPr id="59" name="Rectangle 58">
              <a:extLst>
                <a:ext uri="{FF2B5EF4-FFF2-40B4-BE49-F238E27FC236}">
                  <a16:creationId xmlns:a16="http://schemas.microsoft.com/office/drawing/2014/main" id="{AB95982C-FEB1-3977-7E59-1BBCA35DCE67}"/>
                </a:ext>
              </a:extLst>
            </p:cNvPr>
            <p:cNvSpPr/>
            <p:nvPr/>
          </p:nvSpPr>
          <p:spPr>
            <a:xfrm>
              <a:off x="1650946" y="1212122"/>
              <a:ext cx="2034733" cy="306302"/>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Shared</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DDFD8E8-7B37-491C-D12C-2F4C1F9457D9}"/>
                </a:ext>
              </a:extLst>
            </p:cNvPr>
            <p:cNvGrpSpPr/>
            <p:nvPr/>
          </p:nvGrpSpPr>
          <p:grpSpPr>
            <a:xfrm>
              <a:off x="609735" y="1382053"/>
              <a:ext cx="3837472" cy="2251272"/>
              <a:chOff x="609735" y="1382053"/>
              <a:chExt cx="3837472" cy="2251272"/>
            </a:xfrm>
          </p:grpSpPr>
          <p:grpSp>
            <p:nvGrpSpPr>
              <p:cNvPr id="4" name="Group 3">
                <a:extLst>
                  <a:ext uri="{FF2B5EF4-FFF2-40B4-BE49-F238E27FC236}">
                    <a16:creationId xmlns:a16="http://schemas.microsoft.com/office/drawing/2014/main" id="{4C3404D2-195B-8C83-D570-711DD3F0076C}"/>
                  </a:ext>
                </a:extLst>
              </p:cNvPr>
              <p:cNvGrpSpPr/>
              <p:nvPr/>
            </p:nvGrpSpPr>
            <p:grpSpPr>
              <a:xfrm>
                <a:off x="609735" y="1400505"/>
                <a:ext cx="3031681" cy="2232820"/>
                <a:chOff x="166766" y="1447096"/>
                <a:chExt cx="3311597" cy="2566411"/>
              </a:xfrm>
            </p:grpSpPr>
            <p:grpSp>
              <p:nvGrpSpPr>
                <p:cNvPr id="5" name="Group 4">
                  <a:extLst>
                    <a:ext uri="{FF2B5EF4-FFF2-40B4-BE49-F238E27FC236}">
                      <a16:creationId xmlns:a16="http://schemas.microsoft.com/office/drawing/2014/main" id="{09FEF818-47FE-9EB1-1224-CEF78B18C763}"/>
                    </a:ext>
                  </a:extLst>
                </p:cNvPr>
                <p:cNvGrpSpPr/>
                <p:nvPr/>
              </p:nvGrpSpPr>
              <p:grpSpPr>
                <a:xfrm>
                  <a:off x="664225" y="1632055"/>
                  <a:ext cx="2803827" cy="525821"/>
                  <a:chOff x="683069" y="1629455"/>
                  <a:chExt cx="2803827" cy="525821"/>
                </a:xfrm>
              </p:grpSpPr>
              <p:cxnSp>
                <p:nvCxnSpPr>
                  <p:cNvPr id="48" name="Straight Connector 47">
                    <a:extLst>
                      <a:ext uri="{FF2B5EF4-FFF2-40B4-BE49-F238E27FC236}">
                        <a16:creationId xmlns:a16="http://schemas.microsoft.com/office/drawing/2014/main" id="{735EA1C7-FA20-0F47-9565-EA34B423C804}"/>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265DF3-6023-DAF5-8864-6774D7DCE59E}"/>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B804061-0901-F533-0696-35D4E0C2311E}"/>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983584-5FF4-2882-3766-A16384250635}"/>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273FA4-DC6A-B189-8492-C03144D7B249}"/>
                      </a:ext>
                    </a:extLst>
                  </p:cNvPr>
                  <p:cNvCxnSpPr/>
                  <p:nvPr/>
                </p:nvCxnSpPr>
                <p:spPr>
                  <a:xfrm rot="16200000">
                    <a:off x="3138428"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252F7F4-11FE-B54E-79A2-20BA1D31EEB3}"/>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B0AF9AB-3889-261F-6590-F55933C55FAF}"/>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854786A-44F1-67C4-C5B9-C31729B80E9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054E084-98AA-97C1-A02A-0AE0F6798C9A}"/>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9301592-2643-DDAD-CCDF-DDD2E61B82CA}"/>
                    </a:ext>
                  </a:extLst>
                </p:cNvPr>
                <p:cNvGrpSpPr/>
                <p:nvPr/>
              </p:nvGrpSpPr>
              <p:grpSpPr>
                <a:xfrm>
                  <a:off x="674536" y="2251944"/>
                  <a:ext cx="2803827" cy="525821"/>
                  <a:chOff x="683069" y="1629455"/>
                  <a:chExt cx="2803827" cy="525821"/>
                </a:xfrm>
              </p:grpSpPr>
              <p:cxnSp>
                <p:nvCxnSpPr>
                  <p:cNvPr id="39" name="Straight Connector 38">
                    <a:extLst>
                      <a:ext uri="{FF2B5EF4-FFF2-40B4-BE49-F238E27FC236}">
                        <a16:creationId xmlns:a16="http://schemas.microsoft.com/office/drawing/2014/main" id="{D6469255-6310-FB70-408C-AAE857CE0B63}"/>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2DA2B1B-EE1E-4226-7739-70C74630A180}"/>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2B2BDB-58C7-C3E5-0F08-E2BA968DD79B}"/>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DB657C-A2B4-9640-0430-EFBAB7CF0119}"/>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7B0A68-394E-BCF0-0F23-0D7DD7C902F2}"/>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BCEE61D-4BEE-7EE7-E0A2-5C5CD9286D2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ED027FB-49CC-1B7C-466A-6A70811AA0B9}"/>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7A0C73-DBC8-F5D1-0999-1980F60E656B}"/>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90C4DB-DB4B-203C-9649-5C170B44A0F0}"/>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3A69B82-8F8F-BE18-DC75-3209446B2393}"/>
                    </a:ext>
                  </a:extLst>
                </p:cNvPr>
                <p:cNvGrpSpPr/>
                <p:nvPr/>
              </p:nvGrpSpPr>
              <p:grpSpPr>
                <a:xfrm>
                  <a:off x="663862" y="2864627"/>
                  <a:ext cx="2803827" cy="525821"/>
                  <a:chOff x="683069" y="1629455"/>
                  <a:chExt cx="2803827" cy="525821"/>
                </a:xfrm>
              </p:grpSpPr>
              <p:cxnSp>
                <p:nvCxnSpPr>
                  <p:cNvPr id="30" name="Straight Connector 29">
                    <a:extLst>
                      <a:ext uri="{FF2B5EF4-FFF2-40B4-BE49-F238E27FC236}">
                        <a16:creationId xmlns:a16="http://schemas.microsoft.com/office/drawing/2014/main" id="{5EC4B007-6CCD-0436-23E3-44EFB24A694A}"/>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F8126A-4680-3F49-3C3D-815D2BDBA2FD}"/>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81FE5-5565-86BD-551F-7CDA87B1804D}"/>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D3CB0-19F1-EF60-6168-DE1317720F0A}"/>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459F0BD-DD5F-9445-6587-D0C89ADF47E7}"/>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92E0055-DAE8-E736-C271-592955674DDA}"/>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970B60-0E87-3229-2349-131CC968FFF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632B11A-27E9-BD26-91CF-3F13020B72EC}"/>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E0082D7-F1F3-7C2F-B255-4357745B6FC9}"/>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03A1B06-7505-F291-2798-52DB78E45DD6}"/>
                    </a:ext>
                  </a:extLst>
                </p:cNvPr>
                <p:cNvGrpSpPr/>
                <p:nvPr/>
              </p:nvGrpSpPr>
              <p:grpSpPr>
                <a:xfrm>
                  <a:off x="672907" y="3487686"/>
                  <a:ext cx="2803827" cy="525821"/>
                  <a:chOff x="683069" y="1629455"/>
                  <a:chExt cx="2803827" cy="525821"/>
                </a:xfrm>
              </p:grpSpPr>
              <p:cxnSp>
                <p:nvCxnSpPr>
                  <p:cNvPr id="21" name="Straight Connector 20">
                    <a:extLst>
                      <a:ext uri="{FF2B5EF4-FFF2-40B4-BE49-F238E27FC236}">
                        <a16:creationId xmlns:a16="http://schemas.microsoft.com/office/drawing/2014/main" id="{C966B254-3FA6-DC11-8F52-F132AE42BAB7}"/>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165B8F-0C59-F723-9462-BE6F7558D489}"/>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74EDD0-95CA-ABE7-9AA5-1F86953563C3}"/>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7C07CB-F1FD-609C-1D6D-8D8FB6F78B4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4B7B5C-F57F-581B-E726-782F5378650C}"/>
                      </a:ext>
                    </a:extLst>
                  </p:cNvPr>
                  <p:cNvCxnSpPr>
                    <a:cxnSpLocks/>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CEA66BB-EA15-E185-3DF8-712EAE26E49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E6AAC5-8442-9FCC-3E73-BBCA2C8EF4E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E51D3D-5F98-41A6-D8F2-7E04E1BDECB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B7B3BC-0DD2-EC33-3F22-B55A28FEA9D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6916751-130B-8CF8-354D-F6095CB7487B}"/>
                    </a:ext>
                  </a:extLst>
                </p:cNvPr>
                <p:cNvGrpSpPr/>
                <p:nvPr/>
              </p:nvGrpSpPr>
              <p:grpSpPr>
                <a:xfrm>
                  <a:off x="166766" y="1447096"/>
                  <a:ext cx="544307" cy="471322"/>
                  <a:chOff x="386458" y="1367831"/>
                  <a:chExt cx="544307" cy="471322"/>
                </a:xfrm>
              </p:grpSpPr>
              <p:sp>
                <p:nvSpPr>
                  <p:cNvPr id="19" name="Rounded Rectangle 18">
                    <a:extLst>
                      <a:ext uri="{FF2B5EF4-FFF2-40B4-BE49-F238E27FC236}">
                        <a16:creationId xmlns:a16="http://schemas.microsoft.com/office/drawing/2014/main" id="{1BC8E913-D9F4-81BD-7EC3-02526AD280BB}"/>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94336A-C9FE-75D8-2C13-C92F73519698}"/>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D2437249-5D54-9DE7-EAF1-F9506370B458}"/>
                    </a:ext>
                  </a:extLst>
                </p:cNvPr>
                <p:cNvGrpSpPr/>
                <p:nvPr/>
              </p:nvGrpSpPr>
              <p:grpSpPr>
                <a:xfrm>
                  <a:off x="184253" y="2060552"/>
                  <a:ext cx="512145" cy="452304"/>
                  <a:chOff x="393439" y="1935872"/>
                  <a:chExt cx="512145" cy="452304"/>
                </a:xfrm>
              </p:grpSpPr>
              <p:sp>
                <p:nvSpPr>
                  <p:cNvPr id="17" name="Rounded Rectangle 16">
                    <a:extLst>
                      <a:ext uri="{FF2B5EF4-FFF2-40B4-BE49-F238E27FC236}">
                        <a16:creationId xmlns:a16="http://schemas.microsoft.com/office/drawing/2014/main" id="{B267CDEE-BC1F-E940-F82B-D40C867313C5}"/>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1391A5-A83E-F3F1-AA6A-E515932FC466}"/>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A88EDE83-E6E9-70B4-F1B6-50C2351B29EE}"/>
                    </a:ext>
                  </a:extLst>
                </p:cNvPr>
                <p:cNvGrpSpPr/>
                <p:nvPr/>
              </p:nvGrpSpPr>
              <p:grpSpPr>
                <a:xfrm>
                  <a:off x="175190" y="2667745"/>
                  <a:ext cx="520603" cy="475890"/>
                  <a:chOff x="394898" y="2503913"/>
                  <a:chExt cx="520603" cy="475890"/>
                </a:xfrm>
              </p:grpSpPr>
              <p:sp>
                <p:nvSpPr>
                  <p:cNvPr id="15" name="Rounded Rectangle 14">
                    <a:extLst>
                      <a:ext uri="{FF2B5EF4-FFF2-40B4-BE49-F238E27FC236}">
                        <a16:creationId xmlns:a16="http://schemas.microsoft.com/office/drawing/2014/main" id="{C6A9664C-AA09-6B22-F492-3251A74B2E92}"/>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6" name="Rectangle 15">
                    <a:extLst>
                      <a:ext uri="{FF2B5EF4-FFF2-40B4-BE49-F238E27FC236}">
                        <a16:creationId xmlns:a16="http://schemas.microsoft.com/office/drawing/2014/main" id="{6A1C04D5-9810-632F-A8A5-C815546A3086}"/>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BFF5BCE-8FC2-C9ED-87D2-5E735027830B}"/>
                    </a:ext>
                  </a:extLst>
                </p:cNvPr>
                <p:cNvGrpSpPr/>
                <p:nvPr/>
              </p:nvGrpSpPr>
              <p:grpSpPr>
                <a:xfrm>
                  <a:off x="181864" y="3274924"/>
                  <a:ext cx="511389" cy="467195"/>
                  <a:chOff x="391602" y="3359300"/>
                  <a:chExt cx="511389" cy="467195"/>
                </a:xfrm>
              </p:grpSpPr>
              <p:sp>
                <p:nvSpPr>
                  <p:cNvPr id="13" name="Rounded Rectangle 12">
                    <a:extLst>
                      <a:ext uri="{FF2B5EF4-FFF2-40B4-BE49-F238E27FC236}">
                        <a16:creationId xmlns:a16="http://schemas.microsoft.com/office/drawing/2014/main" id="{CAC4BB96-8B9D-A501-A38A-5967AF3C70E7}"/>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4" name="Rectangle 13">
                    <a:extLst>
                      <a:ext uri="{FF2B5EF4-FFF2-40B4-BE49-F238E27FC236}">
                        <a16:creationId xmlns:a16="http://schemas.microsoft.com/office/drawing/2014/main" id="{4227A851-2EC9-87E9-F1A0-98A649B9DEA2}"/>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57" name="Rectangle 56">
                <a:extLst>
                  <a:ext uri="{FF2B5EF4-FFF2-40B4-BE49-F238E27FC236}">
                    <a16:creationId xmlns:a16="http://schemas.microsoft.com/office/drawing/2014/main" id="{9C78AA1D-0402-EEA2-2A1F-5F7833CACD5D}"/>
                  </a:ext>
                </a:extLst>
              </p:cNvPr>
              <p:cNvSpPr/>
              <p:nvPr/>
            </p:nvSpPr>
            <p:spPr>
              <a:xfrm>
                <a:off x="3519504" y="2092029"/>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58" name="Straight Arrow Connector 57">
                <a:extLst>
                  <a:ext uri="{FF2B5EF4-FFF2-40B4-BE49-F238E27FC236}">
                    <a16:creationId xmlns:a16="http://schemas.microsoft.com/office/drawing/2014/main" id="{0EF2D274-1EC9-15DC-EDF8-D9BEE55A4553}"/>
                  </a:ext>
                </a:extLst>
              </p:cNvPr>
              <p:cNvCxnSpPr>
                <a:cxnSpLocks/>
              </p:cNvCxnSpPr>
              <p:nvPr/>
            </p:nvCxnSpPr>
            <p:spPr>
              <a:xfrm>
                <a:off x="3629943" y="1835311"/>
                <a:ext cx="242183" cy="26199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E0C65D62-0193-4009-8B5F-52897728D83A}"/>
                  </a:ext>
                </a:extLst>
              </p:cNvPr>
              <p:cNvCxnSpPr>
                <a:cxnSpLocks/>
              </p:cNvCxnSpPr>
              <p:nvPr/>
            </p:nvCxnSpPr>
            <p:spPr>
              <a:xfrm flipV="1">
                <a:off x="1651255" y="1382053"/>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D22F1C21-5514-FAD0-0BD1-E47C372FFCF3}"/>
              </a:ext>
            </a:extLst>
          </p:cNvPr>
          <p:cNvSpPr txBox="1"/>
          <p:nvPr/>
        </p:nvSpPr>
        <p:spPr>
          <a:xfrm>
            <a:off x="1472274" y="776357"/>
            <a:ext cx="1612821" cy="369332"/>
          </a:xfrm>
          <a:prstGeom prst="rect">
            <a:avLst/>
          </a:prstGeom>
          <a:noFill/>
        </p:spPr>
        <p:txBody>
          <a:bodyPr wrap="square" rtlCol="0">
            <a:spAutoFit/>
          </a:bodyPr>
          <a:lstStyle/>
          <a:p>
            <a:r>
              <a:rPr lang="en-CH" b="1" i="1" dirty="0">
                <a:latin typeface="Cambria" panose="02040503050406030204" pitchFamily="18" charset="0"/>
              </a:rPr>
              <a:t>Baseline SSD</a:t>
            </a:r>
          </a:p>
        </p:txBody>
      </p:sp>
      <p:grpSp>
        <p:nvGrpSpPr>
          <p:cNvPr id="62" name="Group 61">
            <a:extLst>
              <a:ext uri="{FF2B5EF4-FFF2-40B4-BE49-F238E27FC236}">
                <a16:creationId xmlns:a16="http://schemas.microsoft.com/office/drawing/2014/main" id="{331EABE8-B0A1-89D1-4465-03EBED64EBCA}"/>
              </a:ext>
            </a:extLst>
          </p:cNvPr>
          <p:cNvGrpSpPr/>
          <p:nvPr/>
        </p:nvGrpSpPr>
        <p:grpSpPr>
          <a:xfrm>
            <a:off x="5181600" y="1184682"/>
            <a:ext cx="3837472" cy="2433293"/>
            <a:chOff x="5181600" y="1241326"/>
            <a:chExt cx="3837472" cy="2433293"/>
          </a:xfrm>
        </p:grpSpPr>
        <p:grpSp>
          <p:nvGrpSpPr>
            <p:cNvPr id="112" name="Group 111">
              <a:extLst>
                <a:ext uri="{FF2B5EF4-FFF2-40B4-BE49-F238E27FC236}">
                  <a16:creationId xmlns:a16="http://schemas.microsoft.com/office/drawing/2014/main" id="{B8CBE6F8-50B3-9325-5FCD-72D29845804B}"/>
                </a:ext>
              </a:extLst>
            </p:cNvPr>
            <p:cNvGrpSpPr/>
            <p:nvPr/>
          </p:nvGrpSpPr>
          <p:grpSpPr>
            <a:xfrm>
              <a:off x="5181600" y="1441799"/>
              <a:ext cx="3031681" cy="2232820"/>
              <a:chOff x="166766" y="1447096"/>
              <a:chExt cx="3311597" cy="2566411"/>
            </a:xfrm>
          </p:grpSpPr>
          <p:grpSp>
            <p:nvGrpSpPr>
              <p:cNvPr id="113" name="Group 112">
                <a:extLst>
                  <a:ext uri="{FF2B5EF4-FFF2-40B4-BE49-F238E27FC236}">
                    <a16:creationId xmlns:a16="http://schemas.microsoft.com/office/drawing/2014/main" id="{1C0B7029-8A17-610E-ABA5-8582B4C1731A}"/>
                  </a:ext>
                </a:extLst>
              </p:cNvPr>
              <p:cNvGrpSpPr/>
              <p:nvPr/>
            </p:nvGrpSpPr>
            <p:grpSpPr>
              <a:xfrm>
                <a:off x="664225" y="1632055"/>
                <a:ext cx="2803827" cy="525821"/>
                <a:chOff x="683069" y="1629455"/>
                <a:chExt cx="2803827" cy="525821"/>
              </a:xfrm>
            </p:grpSpPr>
            <p:cxnSp>
              <p:nvCxnSpPr>
                <p:cNvPr id="156" name="Straight Connector 155">
                  <a:extLst>
                    <a:ext uri="{FF2B5EF4-FFF2-40B4-BE49-F238E27FC236}">
                      <a16:creationId xmlns:a16="http://schemas.microsoft.com/office/drawing/2014/main" id="{0AFDE2ED-BEE0-0FA2-33B5-AE9F0678215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D6FA292-FAD2-2CF8-0578-46916FD08780}"/>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CFED93A-CC8D-D1B8-6BE1-D72CD97FE44B}"/>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B62C16D-3AE6-870F-233B-5FF3B635C46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951AFD0-BD9E-3A3F-BE32-EADD7562681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F3278E9B-4D0B-0748-D4F3-B3141A7599C9}"/>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A85F8D8-4BD7-1060-D7AF-64F15C42848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20650690-0E40-B560-0CC8-1F9332E25937}"/>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8C5E2CCD-5D0D-CBCD-B407-068EC1817586}"/>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DEBA89C3-747E-83AA-ADC6-F7E683E598F6}"/>
                  </a:ext>
                </a:extLst>
              </p:cNvPr>
              <p:cNvGrpSpPr/>
              <p:nvPr/>
            </p:nvGrpSpPr>
            <p:grpSpPr>
              <a:xfrm>
                <a:off x="674536" y="2251944"/>
                <a:ext cx="2803827" cy="525821"/>
                <a:chOff x="683069" y="1629455"/>
                <a:chExt cx="2803827" cy="525821"/>
              </a:xfrm>
            </p:grpSpPr>
            <p:cxnSp>
              <p:nvCxnSpPr>
                <p:cNvPr id="147" name="Straight Connector 146">
                  <a:extLst>
                    <a:ext uri="{FF2B5EF4-FFF2-40B4-BE49-F238E27FC236}">
                      <a16:creationId xmlns:a16="http://schemas.microsoft.com/office/drawing/2014/main" id="{BFC0B45A-5B6D-5F44-546E-94895D2E3A0B}"/>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E72E8E4-5194-1CA1-A25B-9B699018ED82}"/>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1703139-7EE9-FE3F-5C12-5A122920B2D4}"/>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E6261-B55D-130B-5587-EC1B95887593}"/>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574FB13-D73E-6DC1-DD88-42E674163CAF}"/>
                    </a:ext>
                  </a:extLst>
                </p:cNvPr>
                <p:cNvCxnSpPr/>
                <p:nvPr/>
              </p:nvCxnSpPr>
              <p:spPr>
                <a:xfrm rot="16200000">
                  <a:off x="3122519"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CD1678F5-3B3E-EC7B-4918-A19D5C93E5F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568F0807-16A2-1F59-432E-8B1291084FF0}"/>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4D53290-AA7B-E0A2-7F97-73D95F3FB250}"/>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BE6F8B-A857-4FFC-074C-BFF67E6CC6CD}"/>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7F68AD18-EBDA-D7AE-92F5-661A8994AEBE}"/>
                  </a:ext>
                </a:extLst>
              </p:cNvPr>
              <p:cNvGrpSpPr/>
              <p:nvPr/>
            </p:nvGrpSpPr>
            <p:grpSpPr>
              <a:xfrm>
                <a:off x="663862" y="2864627"/>
                <a:ext cx="2803827" cy="525821"/>
                <a:chOff x="683069" y="1629455"/>
                <a:chExt cx="2803827" cy="525821"/>
              </a:xfrm>
            </p:grpSpPr>
            <p:cxnSp>
              <p:nvCxnSpPr>
                <p:cNvPr id="138" name="Straight Connector 137">
                  <a:extLst>
                    <a:ext uri="{FF2B5EF4-FFF2-40B4-BE49-F238E27FC236}">
                      <a16:creationId xmlns:a16="http://schemas.microsoft.com/office/drawing/2014/main" id="{FCC0CAE2-37D1-63E7-1AD6-2B1320038568}"/>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D88B149-9000-3010-AE7C-DBBA79DF7CAF}"/>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6187A25-CE08-576E-F1F1-0AA67726F978}"/>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3F1737A-830B-F1BA-9307-5A4D785F1D8A}"/>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19174FE-6BAD-9A37-1294-441C1E67E621}"/>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D5466527-09A0-8CE4-6969-24AA36F7BDC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91FC4FE-5B8C-699C-752B-85F779F5FEA7}"/>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0CD4AE8-D49E-120D-4B2A-36E44338DE73}"/>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57C8D171-3605-CE29-B919-1249754BAF28}"/>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EAB4713D-E4CB-E14C-48BA-A47573B57553}"/>
                  </a:ext>
                </a:extLst>
              </p:cNvPr>
              <p:cNvGrpSpPr/>
              <p:nvPr/>
            </p:nvGrpSpPr>
            <p:grpSpPr>
              <a:xfrm>
                <a:off x="672907" y="3487686"/>
                <a:ext cx="2803827" cy="525821"/>
                <a:chOff x="683069" y="1629455"/>
                <a:chExt cx="2803827" cy="525821"/>
              </a:xfrm>
            </p:grpSpPr>
            <p:cxnSp>
              <p:nvCxnSpPr>
                <p:cNvPr id="129" name="Straight Connector 128">
                  <a:extLst>
                    <a:ext uri="{FF2B5EF4-FFF2-40B4-BE49-F238E27FC236}">
                      <a16:creationId xmlns:a16="http://schemas.microsoft.com/office/drawing/2014/main" id="{DBA9CBD1-6194-0E84-66E3-023956891996}"/>
                    </a:ext>
                  </a:extLst>
                </p:cNvPr>
                <p:cNvCxnSpPr>
                  <a:cxnSpLocks/>
                </p:cNvCxnSpPr>
                <p:nvPr/>
              </p:nvCxnSpPr>
              <p:spPr>
                <a:xfrm>
                  <a:off x="683069" y="1654082"/>
                  <a:ext cx="2629597"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B390E3E-CFCE-17A2-B0F0-E985FF724688}"/>
                    </a:ext>
                  </a:extLst>
                </p:cNvPr>
                <p:cNvCxnSpPr/>
                <p:nvPr/>
              </p:nvCxnSpPr>
              <p:spPr>
                <a:xfrm rot="16200000">
                  <a:off x="1039411" y="180546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FFE88F7-001A-8334-8BF8-AAEFA4022989}"/>
                    </a:ext>
                  </a:extLst>
                </p:cNvPr>
                <p:cNvCxnSpPr/>
                <p:nvPr/>
              </p:nvCxnSpPr>
              <p:spPr>
                <a:xfrm rot="16200000">
                  <a:off x="1729787" y="1813095"/>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6A956D6-04DE-3903-3D9E-EF9F1A4175D9}"/>
                    </a:ext>
                  </a:extLst>
                </p:cNvPr>
                <p:cNvCxnSpPr/>
                <p:nvPr/>
              </p:nvCxnSpPr>
              <p:spPr>
                <a:xfrm rot="16200000">
                  <a:off x="2430294" y="1803093"/>
                  <a:ext cx="302766"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811DC81-3D61-504F-2F5C-5347216B7387}"/>
                    </a:ext>
                  </a:extLst>
                </p:cNvPr>
                <p:cNvCxnSpPr/>
                <p:nvPr/>
              </p:nvCxnSpPr>
              <p:spPr>
                <a:xfrm rot="16200000">
                  <a:off x="3117645" y="1780838"/>
                  <a:ext cx="302765" cy="0"/>
                </a:xfrm>
                <a:prstGeom prst="line">
                  <a:avLst/>
                </a:prstGeom>
                <a:ln w="825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BF023585-142A-0609-8C6E-9F1AA35A58C0}"/>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4E15EE3-4E02-F950-519B-83A6F59B62B6}"/>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4A063DA-66C8-57B0-012B-7D1492D3E802}"/>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7A55E02-9E85-5C8E-A3FE-E7F2E0B3AE82}"/>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158A2C12-35A8-EE0E-C229-9FA51451AD1B}"/>
                  </a:ext>
                </a:extLst>
              </p:cNvPr>
              <p:cNvGrpSpPr/>
              <p:nvPr/>
            </p:nvGrpSpPr>
            <p:grpSpPr>
              <a:xfrm>
                <a:off x="166766" y="1447096"/>
                <a:ext cx="544307" cy="471322"/>
                <a:chOff x="386458" y="1367831"/>
                <a:chExt cx="544307" cy="471322"/>
              </a:xfrm>
            </p:grpSpPr>
            <p:sp>
              <p:nvSpPr>
                <p:cNvPr id="127" name="Rounded Rectangle 126">
                  <a:extLst>
                    <a:ext uri="{FF2B5EF4-FFF2-40B4-BE49-F238E27FC236}">
                      <a16:creationId xmlns:a16="http://schemas.microsoft.com/office/drawing/2014/main" id="{03879E21-86F1-6E5A-1A2F-D5919268EAB0}"/>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89EC4622-E016-6D13-16CD-8D4BBAFAC7C3}"/>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8" name="Group 117">
                <a:extLst>
                  <a:ext uri="{FF2B5EF4-FFF2-40B4-BE49-F238E27FC236}">
                    <a16:creationId xmlns:a16="http://schemas.microsoft.com/office/drawing/2014/main" id="{F8A2CA0D-1FD2-7B26-6683-5D1ED1B95F50}"/>
                  </a:ext>
                </a:extLst>
              </p:cNvPr>
              <p:cNvGrpSpPr/>
              <p:nvPr/>
            </p:nvGrpSpPr>
            <p:grpSpPr>
              <a:xfrm>
                <a:off x="184253" y="2060552"/>
                <a:ext cx="512145" cy="452304"/>
                <a:chOff x="393439" y="1935872"/>
                <a:chExt cx="512145" cy="452304"/>
              </a:xfrm>
            </p:grpSpPr>
            <p:sp>
              <p:nvSpPr>
                <p:cNvPr id="125" name="Rounded Rectangle 124">
                  <a:extLst>
                    <a:ext uri="{FF2B5EF4-FFF2-40B4-BE49-F238E27FC236}">
                      <a16:creationId xmlns:a16="http://schemas.microsoft.com/office/drawing/2014/main" id="{F0F81AE3-DBE3-3896-60A8-703A3085562D}"/>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4777106-62A3-4E18-805C-648A5EC62E7F}"/>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19" name="Group 118">
                <a:extLst>
                  <a:ext uri="{FF2B5EF4-FFF2-40B4-BE49-F238E27FC236}">
                    <a16:creationId xmlns:a16="http://schemas.microsoft.com/office/drawing/2014/main" id="{CF6B62AD-CA75-E678-0698-7C19D43B575E}"/>
                  </a:ext>
                </a:extLst>
              </p:cNvPr>
              <p:cNvGrpSpPr/>
              <p:nvPr/>
            </p:nvGrpSpPr>
            <p:grpSpPr>
              <a:xfrm>
                <a:off x="175190" y="2667745"/>
                <a:ext cx="520603" cy="475890"/>
                <a:chOff x="394898" y="2503913"/>
                <a:chExt cx="520603" cy="475890"/>
              </a:xfrm>
            </p:grpSpPr>
            <p:sp>
              <p:nvSpPr>
                <p:cNvPr id="123" name="Rounded Rectangle 122">
                  <a:extLst>
                    <a:ext uri="{FF2B5EF4-FFF2-40B4-BE49-F238E27FC236}">
                      <a16:creationId xmlns:a16="http://schemas.microsoft.com/office/drawing/2014/main" id="{BECE5C70-A2BD-1F70-DD86-C11948BC67D5}"/>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4" name="Rectangle 123">
                  <a:extLst>
                    <a:ext uri="{FF2B5EF4-FFF2-40B4-BE49-F238E27FC236}">
                      <a16:creationId xmlns:a16="http://schemas.microsoft.com/office/drawing/2014/main" id="{D3EEB297-3C9E-2105-8833-34BF1343B45B}"/>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20" name="Group 119">
                <a:extLst>
                  <a:ext uri="{FF2B5EF4-FFF2-40B4-BE49-F238E27FC236}">
                    <a16:creationId xmlns:a16="http://schemas.microsoft.com/office/drawing/2014/main" id="{35434704-D016-722E-D4B8-D2A40F0DD99E}"/>
                  </a:ext>
                </a:extLst>
              </p:cNvPr>
              <p:cNvGrpSpPr/>
              <p:nvPr/>
            </p:nvGrpSpPr>
            <p:grpSpPr>
              <a:xfrm>
                <a:off x="181864" y="3274924"/>
                <a:ext cx="511389" cy="467195"/>
                <a:chOff x="391602" y="3359300"/>
                <a:chExt cx="511389" cy="467195"/>
              </a:xfrm>
            </p:grpSpPr>
            <p:sp>
              <p:nvSpPr>
                <p:cNvPr id="121" name="Rounded Rectangle 120">
                  <a:extLst>
                    <a:ext uri="{FF2B5EF4-FFF2-40B4-BE49-F238E27FC236}">
                      <a16:creationId xmlns:a16="http://schemas.microsoft.com/office/drawing/2014/main" id="{907AED85-BF28-82D9-B3A4-A85E08FA2EEC}"/>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2" name="Rectangle 121">
                  <a:extLst>
                    <a:ext uri="{FF2B5EF4-FFF2-40B4-BE49-F238E27FC236}">
                      <a16:creationId xmlns:a16="http://schemas.microsoft.com/office/drawing/2014/main" id="{42A7D331-C7E7-98BB-8027-770A3864B6AF}"/>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sp>
          <p:nvSpPr>
            <p:cNvPr id="165" name="Rectangle 164">
              <a:extLst>
                <a:ext uri="{FF2B5EF4-FFF2-40B4-BE49-F238E27FC236}">
                  <a16:creationId xmlns:a16="http://schemas.microsoft.com/office/drawing/2014/main" id="{D879418A-ACAC-A2E2-0076-61914CF309C7}"/>
                </a:ext>
              </a:extLst>
            </p:cNvPr>
            <p:cNvSpPr/>
            <p:nvPr/>
          </p:nvSpPr>
          <p:spPr>
            <a:xfrm>
              <a:off x="8091369" y="2097305"/>
              <a:ext cx="927703"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Flash</a:t>
              </a:r>
              <a:r>
                <a:rPr lang="zh-CN" altLang="en-US" sz="1400" b="1" i="1" dirty="0">
                  <a:latin typeface="Cambria" panose="02040503050406030204" pitchFamily="18" charset="0"/>
                  <a:cs typeface="Times New Roman" panose="02020603050405020304" pitchFamily="18" charset="0"/>
                </a:rPr>
                <a:t> </a:t>
              </a:r>
              <a:br>
                <a:rPr lang="en-US" altLang="zh-CN" sz="1400" b="1" i="1" dirty="0">
                  <a:latin typeface="Cambria" panose="02040503050406030204" pitchFamily="18" charset="0"/>
                  <a:cs typeface="Times New Roman" panose="02020603050405020304" pitchFamily="18" charset="0"/>
                </a:rPr>
              </a:br>
              <a:r>
                <a:rPr lang="en-US" altLang="zh-CN" sz="1400" b="1" i="1" dirty="0">
                  <a:latin typeface="Cambria" panose="02040503050406030204" pitchFamily="18" charset="0"/>
                  <a:cs typeface="Times New Roman" panose="02020603050405020304" pitchFamily="18" charset="0"/>
                </a:rPr>
                <a:t>Chip</a:t>
              </a:r>
              <a:endParaRPr lang="en-US" sz="1400" b="1" i="1" dirty="0">
                <a:latin typeface="Cambria" panose="02040503050406030204" pitchFamily="18" charset="0"/>
                <a:cs typeface="Times New Roman" panose="02020603050405020304" pitchFamily="18" charset="0"/>
              </a:endParaRPr>
            </a:p>
          </p:txBody>
        </p:sp>
        <p:cxnSp>
          <p:nvCxnSpPr>
            <p:cNvPr id="166" name="Straight Arrow Connector 165">
              <a:extLst>
                <a:ext uri="{FF2B5EF4-FFF2-40B4-BE49-F238E27FC236}">
                  <a16:creationId xmlns:a16="http://schemas.microsoft.com/office/drawing/2014/main" id="{EF20B182-948A-87D6-89B4-8D125C6C295E}"/>
                </a:ext>
              </a:extLst>
            </p:cNvPr>
            <p:cNvCxnSpPr>
              <a:cxnSpLocks/>
            </p:cNvCxnSpPr>
            <p:nvPr/>
          </p:nvCxnSpPr>
          <p:spPr>
            <a:xfrm>
              <a:off x="8211790" y="1887554"/>
              <a:ext cx="217290" cy="232544"/>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B6D2F08B-A4A3-A0B7-357C-16123C3216A2}"/>
                </a:ext>
              </a:extLst>
            </p:cNvPr>
            <p:cNvSpPr/>
            <p:nvPr/>
          </p:nvSpPr>
          <p:spPr>
            <a:xfrm>
              <a:off x="6116426" y="1241326"/>
              <a:ext cx="2626670" cy="306302"/>
            </a:xfrm>
            <a:prstGeom prst="rect">
              <a:avLst/>
            </a:prstGeom>
          </p:spPr>
          <p:txBody>
            <a:bodyPr wrap="square">
              <a:spAutoFit/>
            </a:bodyPr>
            <a:lstStyle/>
            <a:p>
              <a:pPr algn="ctr">
                <a:lnSpc>
                  <a:spcPts val="1800"/>
                </a:lnSpc>
              </a:pPr>
              <a:r>
                <a:rPr lang="en-US" sz="1400" b="1" i="1" dirty="0">
                  <a:latin typeface="Cambria" panose="02040503050406030204" pitchFamily="18" charset="0"/>
                  <a:cs typeface="Times New Roman" panose="02020603050405020304" pitchFamily="18" charset="0"/>
                </a:rPr>
                <a:t>2x Wider Shared Channel</a:t>
              </a:r>
            </a:p>
          </p:txBody>
        </p:sp>
        <p:cxnSp>
          <p:nvCxnSpPr>
            <p:cNvPr id="176" name="Curved Connector 175">
              <a:extLst>
                <a:ext uri="{FF2B5EF4-FFF2-40B4-BE49-F238E27FC236}">
                  <a16:creationId xmlns:a16="http://schemas.microsoft.com/office/drawing/2014/main" id="{65D6F532-0F7B-17FE-8E22-5D11F1F89815}"/>
                </a:ext>
              </a:extLst>
            </p:cNvPr>
            <p:cNvCxnSpPr>
              <a:cxnSpLocks/>
            </p:cNvCxnSpPr>
            <p:nvPr/>
          </p:nvCxnSpPr>
          <p:spPr>
            <a:xfrm flipV="1">
              <a:off x="5938800" y="1413452"/>
              <a:ext cx="337451" cy="165858"/>
            </a:xfrm>
            <a:prstGeom prst="curvedConnector3">
              <a:avLst>
                <a:gd name="adj1" fmla="val 173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79" name="TextBox 178">
            <a:extLst>
              <a:ext uri="{FF2B5EF4-FFF2-40B4-BE49-F238E27FC236}">
                <a16:creationId xmlns:a16="http://schemas.microsoft.com/office/drawing/2014/main" id="{1E1D071E-F989-3138-B084-A862CB1799F5}"/>
              </a:ext>
            </a:extLst>
          </p:cNvPr>
          <p:cNvSpPr txBox="1"/>
          <p:nvPr/>
        </p:nvSpPr>
        <p:spPr>
          <a:xfrm>
            <a:off x="5466433" y="782589"/>
            <a:ext cx="2844088" cy="369332"/>
          </a:xfrm>
          <a:prstGeom prst="rect">
            <a:avLst/>
          </a:prstGeom>
          <a:noFill/>
        </p:spPr>
        <p:txBody>
          <a:bodyPr wrap="square" rtlCol="0">
            <a:spAutoFit/>
          </a:bodyPr>
          <a:lstStyle/>
          <a:p>
            <a:r>
              <a:rPr lang="en-CH" b="1" i="1" dirty="0">
                <a:latin typeface="Cambria" panose="02040503050406030204" pitchFamily="18" charset="0"/>
              </a:rPr>
              <a:t>Packetized SSD (pSSD) [1] </a:t>
            </a:r>
          </a:p>
        </p:txBody>
      </p:sp>
      <p:cxnSp>
        <p:nvCxnSpPr>
          <p:cNvPr id="477" name="Straight Connector 476">
            <a:extLst>
              <a:ext uri="{FF2B5EF4-FFF2-40B4-BE49-F238E27FC236}">
                <a16:creationId xmlns:a16="http://schemas.microsoft.com/office/drawing/2014/main" id="{472DD9E2-4956-59FC-1BCD-63841D30D1A5}"/>
              </a:ext>
            </a:extLst>
          </p:cNvPr>
          <p:cNvCxnSpPr>
            <a:cxnSpLocks/>
          </p:cNvCxnSpPr>
          <p:nvPr/>
        </p:nvCxnSpPr>
        <p:spPr>
          <a:xfrm>
            <a:off x="4641429" y="838851"/>
            <a:ext cx="0" cy="2993433"/>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84" name="Slide Number Placeholder 4">
            <a:extLst>
              <a:ext uri="{FF2B5EF4-FFF2-40B4-BE49-F238E27FC236}">
                <a16:creationId xmlns:a16="http://schemas.microsoft.com/office/drawing/2014/main" id="{1EC45149-90DE-BE92-ECA4-957C31105954}"/>
              </a:ext>
            </a:extLst>
          </p:cNvPr>
          <p:cNvSpPr txBox="1">
            <a:spLocks/>
          </p:cNvSpPr>
          <p:nvPr/>
        </p:nvSpPr>
        <p:spPr>
          <a:xfrm>
            <a:off x="8786648" y="6560583"/>
            <a:ext cx="357352" cy="29741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Cambria" panose="02040503050406030204" pitchFamily="18" charset="0"/>
              </a:rPr>
              <a:t>9</a:t>
            </a:r>
            <a:endParaRPr lang="en-CH" sz="1400" dirty="0">
              <a:latin typeface="Cambria" panose="02040503050406030204" pitchFamily="18" charset="0"/>
            </a:endParaRPr>
          </a:p>
        </p:txBody>
      </p:sp>
      <p:sp>
        <p:nvSpPr>
          <p:cNvPr id="449" name="TextBox 448">
            <a:extLst>
              <a:ext uri="{FF2B5EF4-FFF2-40B4-BE49-F238E27FC236}">
                <a16:creationId xmlns:a16="http://schemas.microsoft.com/office/drawing/2014/main" id="{AEE446A8-432D-0587-9456-94A28A2C85AC}"/>
              </a:ext>
            </a:extLst>
          </p:cNvPr>
          <p:cNvSpPr txBox="1"/>
          <p:nvPr/>
        </p:nvSpPr>
        <p:spPr>
          <a:xfrm>
            <a:off x="2303956" y="6540142"/>
            <a:ext cx="5700100" cy="500137"/>
          </a:xfrm>
          <a:prstGeom prst="rect">
            <a:avLst/>
          </a:prstGeom>
          <a:noFill/>
        </p:spPr>
        <p:txBody>
          <a:bodyPr wrap="square" rtlCol="0">
            <a:spAutoFit/>
          </a:bodyPr>
          <a:lstStyle/>
          <a:p>
            <a:r>
              <a:rPr lang="en-US" sz="800" dirty="0">
                <a:latin typeface="Cambria" panose="02040503050406030204" pitchFamily="18" charset="0"/>
              </a:rPr>
              <a:t>[1] Kim+, “Networked SSD: Flash Memory Interconnection Network for High-Bandwidth SSD”, MICRO 2022</a:t>
            </a:r>
            <a:br>
              <a:rPr lang="en-US" sz="800" dirty="0">
                <a:latin typeface="Cambria" panose="02040503050406030204" pitchFamily="18" charset="0"/>
              </a:rPr>
            </a:br>
            <a:r>
              <a:rPr lang="en-US" sz="800" dirty="0">
                <a:latin typeface="Cambria" panose="02040503050406030204" pitchFamily="18" charset="0"/>
              </a:rPr>
              <a:t>[2] Tavakkol+, “</a:t>
            </a:r>
            <a:r>
              <a:rPr lang="en-IN" sz="800" dirty="0">
                <a:latin typeface="Cambria" panose="02040503050406030204" pitchFamily="18" charset="0"/>
              </a:rPr>
              <a:t>Network-on-SSD: A Scalable and High-Performance Communication Design Paradigm for SSDs</a:t>
            </a:r>
            <a:r>
              <a:rPr lang="en-US" sz="800" dirty="0">
                <a:latin typeface="Cambria" panose="02040503050406030204" pitchFamily="18" charset="0"/>
              </a:rPr>
              <a:t>”, IEEE CAL 2012</a:t>
            </a:r>
          </a:p>
          <a:p>
            <a:endParaRPr lang="en-US" sz="1000" dirty="0">
              <a:latin typeface="Cambria" panose="02040503050406030204" pitchFamily="18" charset="0"/>
            </a:endParaRPr>
          </a:p>
        </p:txBody>
      </p:sp>
      <p:sp>
        <p:nvSpPr>
          <p:cNvPr id="63" name="Rectangle 62">
            <a:extLst>
              <a:ext uri="{FF2B5EF4-FFF2-40B4-BE49-F238E27FC236}">
                <a16:creationId xmlns:a16="http://schemas.microsoft.com/office/drawing/2014/main" id="{0566A4B8-C474-C776-1666-2E15FAC8D7DB}"/>
              </a:ext>
            </a:extLst>
          </p:cNvPr>
          <p:cNvSpPr/>
          <p:nvPr/>
        </p:nvSpPr>
        <p:spPr>
          <a:xfrm>
            <a:off x="0" y="810086"/>
            <a:ext cx="9144000" cy="2989026"/>
          </a:xfrm>
          <a:prstGeom prst="rect">
            <a:avLst/>
          </a:prstGeom>
          <a:solidFill>
            <a:schemeClr val="bg1">
              <a:alpha val="8011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50" name="TextBox 449">
            <a:extLst>
              <a:ext uri="{FF2B5EF4-FFF2-40B4-BE49-F238E27FC236}">
                <a16:creationId xmlns:a16="http://schemas.microsoft.com/office/drawing/2014/main" id="{05E29545-D3EF-103F-93B2-6E577BC1346B}"/>
              </a:ext>
            </a:extLst>
          </p:cNvPr>
          <p:cNvSpPr txBox="1"/>
          <p:nvPr/>
        </p:nvSpPr>
        <p:spPr>
          <a:xfrm>
            <a:off x="409969" y="3703194"/>
            <a:ext cx="3920686" cy="369332"/>
          </a:xfrm>
          <a:prstGeom prst="rect">
            <a:avLst/>
          </a:prstGeom>
          <a:noFill/>
        </p:spPr>
        <p:txBody>
          <a:bodyPr wrap="square" rtlCol="0">
            <a:spAutoFit/>
          </a:bodyPr>
          <a:lstStyle/>
          <a:p>
            <a:r>
              <a:rPr lang="en-CH" b="1" i="1" dirty="0">
                <a:latin typeface="Cambria" panose="02040503050406030204" pitchFamily="18" charset="0"/>
              </a:rPr>
              <a:t>Packetized Network SSD (pnSSD) [1]</a:t>
            </a:r>
          </a:p>
        </p:txBody>
      </p:sp>
      <p:grpSp>
        <p:nvGrpSpPr>
          <p:cNvPr id="451" name="Group 450">
            <a:extLst>
              <a:ext uri="{FF2B5EF4-FFF2-40B4-BE49-F238E27FC236}">
                <a16:creationId xmlns:a16="http://schemas.microsoft.com/office/drawing/2014/main" id="{F125A645-BDF8-E206-1232-F61DF6C35D0D}"/>
              </a:ext>
            </a:extLst>
          </p:cNvPr>
          <p:cNvGrpSpPr/>
          <p:nvPr/>
        </p:nvGrpSpPr>
        <p:grpSpPr>
          <a:xfrm>
            <a:off x="625744" y="3982231"/>
            <a:ext cx="4113101" cy="2485660"/>
            <a:chOff x="625744" y="4216899"/>
            <a:chExt cx="4113101" cy="2485660"/>
          </a:xfrm>
        </p:grpSpPr>
        <p:cxnSp>
          <p:nvCxnSpPr>
            <p:cNvPr id="452" name="Straight Connector 451">
              <a:extLst>
                <a:ext uri="{FF2B5EF4-FFF2-40B4-BE49-F238E27FC236}">
                  <a16:creationId xmlns:a16="http://schemas.microsoft.com/office/drawing/2014/main" id="{5D1D9A42-689E-10E4-DD36-1CB0D079D2FA}"/>
                </a:ext>
              </a:extLst>
            </p:cNvPr>
            <p:cNvCxnSpPr>
              <a:cxnSpLocks/>
            </p:cNvCxnSpPr>
            <p:nvPr/>
          </p:nvCxnSpPr>
          <p:spPr>
            <a:xfrm>
              <a:off x="1840425" y="4366667"/>
              <a:ext cx="4180" cy="2165851"/>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F0229AC5-195D-2292-1296-7E8529C31B42}"/>
                </a:ext>
              </a:extLst>
            </p:cNvPr>
            <p:cNvCxnSpPr>
              <a:cxnSpLocks/>
            </p:cNvCxnSpPr>
            <p:nvPr/>
          </p:nvCxnSpPr>
          <p:spPr>
            <a:xfrm flipH="1">
              <a:off x="1031132" y="4388753"/>
              <a:ext cx="818142"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CF9BE7F2-07D0-AFE9-73AD-525AF235D1B6}"/>
                </a:ext>
              </a:extLst>
            </p:cNvPr>
            <p:cNvCxnSpPr>
              <a:cxnSpLocks/>
            </p:cNvCxnSpPr>
            <p:nvPr/>
          </p:nvCxnSpPr>
          <p:spPr>
            <a:xfrm flipH="1">
              <a:off x="1489599" y="5330724"/>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75CA82E-5B6B-3D70-C2CA-8AE126DFCBAF}"/>
                </a:ext>
              </a:extLst>
            </p:cNvPr>
            <p:cNvCxnSpPr>
              <a:cxnSpLocks/>
            </p:cNvCxnSpPr>
            <p:nvPr/>
          </p:nvCxnSpPr>
          <p:spPr>
            <a:xfrm flipH="1">
              <a:off x="1487522" y="4727098"/>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FAEC90BE-5CC4-A52D-5CDC-2ED453F98D2C}"/>
                </a:ext>
              </a:extLst>
            </p:cNvPr>
            <p:cNvCxnSpPr>
              <a:cxnSpLocks/>
            </p:cNvCxnSpPr>
            <p:nvPr/>
          </p:nvCxnSpPr>
          <p:spPr>
            <a:xfrm flipH="1">
              <a:off x="1494517" y="5950779"/>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B8DBB38A-96C5-155E-66F8-66744C53ABFD}"/>
                </a:ext>
              </a:extLst>
            </p:cNvPr>
            <p:cNvCxnSpPr>
              <a:cxnSpLocks/>
            </p:cNvCxnSpPr>
            <p:nvPr/>
          </p:nvCxnSpPr>
          <p:spPr>
            <a:xfrm flipH="1">
              <a:off x="1499493" y="6509747"/>
              <a:ext cx="35475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C3DA86E6-0113-1664-5E44-69AC4DB3ED32}"/>
                </a:ext>
              </a:extLst>
            </p:cNvPr>
            <p:cNvCxnSpPr>
              <a:cxnSpLocks/>
            </p:cNvCxnSpPr>
            <p:nvPr/>
          </p:nvCxnSpPr>
          <p:spPr>
            <a:xfrm flipH="1">
              <a:off x="2476722" y="4701925"/>
              <a:ext cx="4669" cy="1832629"/>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D0D9D8EF-D07E-C461-F6BF-D5170E7240D9}"/>
                </a:ext>
              </a:extLst>
            </p:cNvPr>
            <p:cNvCxnSpPr>
              <a:cxnSpLocks/>
            </p:cNvCxnSpPr>
            <p:nvPr/>
          </p:nvCxnSpPr>
          <p:spPr>
            <a:xfrm flipH="1">
              <a:off x="1073094" y="4997146"/>
              <a:ext cx="140829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81E61DB-0EE6-DCBA-E040-030F58BF5BAE}"/>
                </a:ext>
              </a:extLst>
            </p:cNvPr>
            <p:cNvCxnSpPr>
              <a:cxnSpLocks/>
            </p:cNvCxnSpPr>
            <p:nvPr/>
          </p:nvCxnSpPr>
          <p:spPr>
            <a:xfrm flipH="1">
              <a:off x="2121716" y="5332760"/>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C7C4B6DA-5040-8DF5-03A9-FC1A20BC9B2E}"/>
                </a:ext>
              </a:extLst>
            </p:cNvPr>
            <p:cNvCxnSpPr>
              <a:cxnSpLocks/>
            </p:cNvCxnSpPr>
            <p:nvPr/>
          </p:nvCxnSpPr>
          <p:spPr>
            <a:xfrm flipH="1">
              <a:off x="2119639" y="4722997"/>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F0B8B640-F5C9-0ADA-CAA6-AA79CB4AAF93}"/>
                </a:ext>
              </a:extLst>
            </p:cNvPr>
            <p:cNvCxnSpPr>
              <a:cxnSpLocks/>
            </p:cNvCxnSpPr>
            <p:nvPr/>
          </p:nvCxnSpPr>
          <p:spPr>
            <a:xfrm flipH="1">
              <a:off x="2126634" y="5952815"/>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3C97FE0E-7A37-6C8E-46F9-CC3BD6B8435D}"/>
                </a:ext>
              </a:extLst>
            </p:cNvPr>
            <p:cNvCxnSpPr>
              <a:cxnSpLocks/>
            </p:cNvCxnSpPr>
            <p:nvPr/>
          </p:nvCxnSpPr>
          <p:spPr>
            <a:xfrm flipH="1">
              <a:off x="2131610" y="6511783"/>
              <a:ext cx="354757" cy="0"/>
            </a:xfrm>
            <a:prstGeom prst="line">
              <a:avLst/>
            </a:prstGeom>
            <a:ln w="508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20920A09-947D-0E44-08D4-31DAEB41C230}"/>
                </a:ext>
              </a:extLst>
            </p:cNvPr>
            <p:cNvCxnSpPr>
              <a:cxnSpLocks/>
            </p:cNvCxnSpPr>
            <p:nvPr/>
          </p:nvCxnSpPr>
          <p:spPr>
            <a:xfrm flipH="1">
              <a:off x="3109421" y="4701925"/>
              <a:ext cx="4669" cy="1832629"/>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8EE740F9-B3DA-2F2E-6C99-46E8399E917C}"/>
                </a:ext>
              </a:extLst>
            </p:cNvPr>
            <p:cNvCxnSpPr>
              <a:cxnSpLocks/>
            </p:cNvCxnSpPr>
            <p:nvPr/>
          </p:nvCxnSpPr>
          <p:spPr>
            <a:xfrm flipH="1">
              <a:off x="1031132" y="5590535"/>
              <a:ext cx="2082958"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51C0FB57-FB33-D701-DD23-00A48AA48E4C}"/>
                </a:ext>
              </a:extLst>
            </p:cNvPr>
            <p:cNvCxnSpPr>
              <a:cxnSpLocks/>
            </p:cNvCxnSpPr>
            <p:nvPr/>
          </p:nvCxnSpPr>
          <p:spPr>
            <a:xfrm flipH="1">
              <a:off x="2754415" y="5332760"/>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1CA7395B-6213-9BBA-8968-3BD3E570AEB1}"/>
                </a:ext>
              </a:extLst>
            </p:cNvPr>
            <p:cNvCxnSpPr>
              <a:cxnSpLocks/>
            </p:cNvCxnSpPr>
            <p:nvPr/>
          </p:nvCxnSpPr>
          <p:spPr>
            <a:xfrm flipH="1">
              <a:off x="2752338" y="4722997"/>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94588B5D-9243-A5F9-11EA-62FDCD15EFB0}"/>
                </a:ext>
              </a:extLst>
            </p:cNvPr>
            <p:cNvCxnSpPr>
              <a:cxnSpLocks/>
            </p:cNvCxnSpPr>
            <p:nvPr/>
          </p:nvCxnSpPr>
          <p:spPr>
            <a:xfrm flipH="1">
              <a:off x="2759333" y="5952815"/>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1BB1D284-CD85-40D5-C7DF-BDEC166EBC16}"/>
                </a:ext>
              </a:extLst>
            </p:cNvPr>
            <p:cNvCxnSpPr>
              <a:cxnSpLocks/>
            </p:cNvCxnSpPr>
            <p:nvPr/>
          </p:nvCxnSpPr>
          <p:spPr>
            <a:xfrm flipH="1">
              <a:off x="2764309" y="6511783"/>
              <a:ext cx="354757"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BE542DEA-496C-A5FA-D7E6-40CD9242D269}"/>
                </a:ext>
              </a:extLst>
            </p:cNvPr>
            <p:cNvCxnSpPr>
              <a:cxnSpLocks/>
            </p:cNvCxnSpPr>
            <p:nvPr/>
          </p:nvCxnSpPr>
          <p:spPr>
            <a:xfrm flipH="1">
              <a:off x="1120320" y="6183207"/>
              <a:ext cx="2645523"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B8AC075-8857-5CB0-C2F8-E818C8E4E610}"/>
                </a:ext>
              </a:extLst>
            </p:cNvPr>
            <p:cNvCxnSpPr>
              <a:cxnSpLocks/>
            </p:cNvCxnSpPr>
            <p:nvPr/>
          </p:nvCxnSpPr>
          <p:spPr>
            <a:xfrm flipH="1">
              <a:off x="3406168" y="5328800"/>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D6D06FD3-28D0-F469-8CF1-A9D610C184BD}"/>
                </a:ext>
              </a:extLst>
            </p:cNvPr>
            <p:cNvCxnSpPr>
              <a:cxnSpLocks/>
            </p:cNvCxnSpPr>
            <p:nvPr/>
          </p:nvCxnSpPr>
          <p:spPr>
            <a:xfrm flipH="1">
              <a:off x="3404091" y="4725174"/>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000FF49F-0576-F699-1EA9-90288D4F54BD}"/>
                </a:ext>
              </a:extLst>
            </p:cNvPr>
            <p:cNvCxnSpPr>
              <a:cxnSpLocks/>
            </p:cNvCxnSpPr>
            <p:nvPr/>
          </p:nvCxnSpPr>
          <p:spPr>
            <a:xfrm flipH="1">
              <a:off x="3411086" y="5948855"/>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7629F0FC-A4F2-518B-DA94-4525C93468D4}"/>
                </a:ext>
              </a:extLst>
            </p:cNvPr>
            <p:cNvCxnSpPr>
              <a:cxnSpLocks/>
            </p:cNvCxnSpPr>
            <p:nvPr/>
          </p:nvCxnSpPr>
          <p:spPr>
            <a:xfrm flipH="1">
              <a:off x="3416062" y="6507823"/>
              <a:ext cx="354757" cy="0"/>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6" name="Group 475">
              <a:extLst>
                <a:ext uri="{FF2B5EF4-FFF2-40B4-BE49-F238E27FC236}">
                  <a16:creationId xmlns:a16="http://schemas.microsoft.com/office/drawing/2014/main" id="{9908A456-09B8-DAD1-7454-1C4143B069E5}"/>
                </a:ext>
              </a:extLst>
            </p:cNvPr>
            <p:cNvGrpSpPr/>
            <p:nvPr/>
          </p:nvGrpSpPr>
          <p:grpSpPr>
            <a:xfrm>
              <a:off x="1081155" y="4438513"/>
              <a:ext cx="2566831" cy="457473"/>
              <a:chOff x="683069" y="1629455"/>
              <a:chExt cx="2803827" cy="525821"/>
            </a:xfrm>
          </p:grpSpPr>
          <p:cxnSp>
            <p:nvCxnSpPr>
              <p:cNvPr id="78" name="Straight Connector 77">
                <a:extLst>
                  <a:ext uri="{FF2B5EF4-FFF2-40B4-BE49-F238E27FC236}">
                    <a16:creationId xmlns:a16="http://schemas.microsoft.com/office/drawing/2014/main" id="{8BB68B79-811C-FAB3-6812-0008A0D9C6C5}"/>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CD127BD-7027-3509-BF51-3F06E9A45363}"/>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A804070-1C70-B4E3-C67B-D8E0E812E452}"/>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3E24DA9-4441-AE8D-6D9E-BB2BD3F3A37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CDC20E-4BAC-F6B4-DA3F-DD45DDAF9F3E}"/>
                  </a:ext>
                </a:extLst>
              </p:cNvPr>
              <p:cNvCxnSpPr/>
              <p:nvPr/>
            </p:nvCxnSpPr>
            <p:spPr>
              <a:xfrm rot="16200000">
                <a:off x="3130803"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653AAD3-815A-A9E8-B466-901965825AB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CFBADAB-DD54-53B7-D453-24B9B8074CC7}"/>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7AA17D3-E885-3679-02C7-9919E6063405}"/>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51A7D89-F5B4-4C11-1D76-ECFBF6AEA073}"/>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77">
              <a:extLst>
                <a:ext uri="{FF2B5EF4-FFF2-40B4-BE49-F238E27FC236}">
                  <a16:creationId xmlns:a16="http://schemas.microsoft.com/office/drawing/2014/main" id="{09097664-62CF-AF20-1274-89F3D572030E}"/>
                </a:ext>
              </a:extLst>
            </p:cNvPr>
            <p:cNvGrpSpPr/>
            <p:nvPr/>
          </p:nvGrpSpPr>
          <p:grpSpPr>
            <a:xfrm>
              <a:off x="1090594" y="5047148"/>
              <a:ext cx="2566831" cy="457473"/>
              <a:chOff x="683069" y="1629455"/>
              <a:chExt cx="2803827" cy="525821"/>
            </a:xfrm>
          </p:grpSpPr>
          <p:cxnSp>
            <p:nvCxnSpPr>
              <p:cNvPr id="69" name="Straight Connector 68">
                <a:extLst>
                  <a:ext uri="{FF2B5EF4-FFF2-40B4-BE49-F238E27FC236}">
                    <a16:creationId xmlns:a16="http://schemas.microsoft.com/office/drawing/2014/main" id="{B2945535-0BEE-A4CD-1AFB-835795AAB5B2}"/>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03B49E-6EAA-EEF9-E8DB-1C3A78B51DF6}"/>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498199F-96C5-9ABB-3A91-5FEE25FAFCFD}"/>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4232525-5A5A-B92C-C21A-A7278DD91CCC}"/>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AC8DAD8-16A8-9196-9E5A-813AAD3AF030}"/>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0F065AC9-4870-98BB-821E-D1D10F2E388B}"/>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1D7067-193E-0AED-C052-997FBD2D25F3}"/>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7C12958-6AD1-9890-72F2-B05D53826B3E}"/>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9549172-E693-518A-FF78-AD1D2224A879}"/>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a:extLst>
                <a:ext uri="{FF2B5EF4-FFF2-40B4-BE49-F238E27FC236}">
                  <a16:creationId xmlns:a16="http://schemas.microsoft.com/office/drawing/2014/main" id="{2DB773CA-E46F-60E8-613C-9DE7E5C3C650}"/>
                </a:ext>
              </a:extLst>
            </p:cNvPr>
            <p:cNvGrpSpPr/>
            <p:nvPr/>
          </p:nvGrpSpPr>
          <p:grpSpPr>
            <a:xfrm>
              <a:off x="1080822" y="5639610"/>
              <a:ext cx="2566831" cy="457473"/>
              <a:chOff x="683069" y="1629455"/>
              <a:chExt cx="2803827" cy="525821"/>
            </a:xfrm>
          </p:grpSpPr>
          <p:cxnSp>
            <p:nvCxnSpPr>
              <p:cNvPr id="508" name="Straight Connector 507">
                <a:extLst>
                  <a:ext uri="{FF2B5EF4-FFF2-40B4-BE49-F238E27FC236}">
                    <a16:creationId xmlns:a16="http://schemas.microsoft.com/office/drawing/2014/main" id="{576F2C10-56A0-A945-8CBE-3912B74201D6}"/>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7E092E07-AD5A-FFA6-8D9C-A7A8E649F87B}"/>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ECE39D6E-4ADD-408A-FDCF-5F4C6ACC410A}"/>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B0D6A9ED-514D-670E-CC50-7A58C6DE78A6}"/>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7EE8EBF-647C-4966-1C8F-586B9D638C9D}"/>
                  </a:ext>
                </a:extLst>
              </p:cNvPr>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5FB421A-44C9-5CC4-5457-0B97F0156EB5}"/>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A52C9E3-5CD4-46A8-2890-332FF063B418}"/>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D5726FE-2284-D3F3-A64D-6A8ACB360765}"/>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09F49CA-51B4-84E5-3045-A0D4CD1A450C}"/>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0" name="Group 479">
              <a:extLst>
                <a:ext uri="{FF2B5EF4-FFF2-40B4-BE49-F238E27FC236}">
                  <a16:creationId xmlns:a16="http://schemas.microsoft.com/office/drawing/2014/main" id="{EF2115F4-01D5-BC8E-259D-A2791917DDB6}"/>
                </a:ext>
              </a:extLst>
            </p:cNvPr>
            <p:cNvGrpSpPr/>
            <p:nvPr/>
          </p:nvGrpSpPr>
          <p:grpSpPr>
            <a:xfrm>
              <a:off x="1089103" y="6234498"/>
              <a:ext cx="2566831" cy="457473"/>
              <a:chOff x="683069" y="1629455"/>
              <a:chExt cx="2803827" cy="525821"/>
            </a:xfrm>
          </p:grpSpPr>
          <p:cxnSp>
            <p:nvCxnSpPr>
              <p:cNvPr id="499" name="Straight Connector 498">
                <a:extLst>
                  <a:ext uri="{FF2B5EF4-FFF2-40B4-BE49-F238E27FC236}">
                    <a16:creationId xmlns:a16="http://schemas.microsoft.com/office/drawing/2014/main" id="{9A51CC35-6602-8935-A3B7-DB1B931298BE}"/>
                  </a:ext>
                </a:extLst>
              </p:cNvPr>
              <p:cNvCxnSpPr>
                <a:cxnSpLocks/>
              </p:cNvCxnSpPr>
              <p:nvPr/>
            </p:nvCxnSpPr>
            <p:spPr>
              <a:xfrm>
                <a:off x="683069" y="1654082"/>
                <a:ext cx="2629597"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92D25D27-3297-AFF4-BD35-02092B8CA617}"/>
                  </a:ext>
                </a:extLst>
              </p:cNvPr>
              <p:cNvCxnSpPr/>
              <p:nvPr/>
            </p:nvCxnSpPr>
            <p:spPr>
              <a:xfrm rot="16200000">
                <a:off x="1039411" y="180546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76454560-EF3A-D6CA-8D0D-CF620402C392}"/>
                  </a:ext>
                </a:extLst>
              </p:cNvPr>
              <p:cNvCxnSpPr/>
              <p:nvPr/>
            </p:nvCxnSpPr>
            <p:spPr>
              <a:xfrm rot="16200000">
                <a:off x="1729787" y="1813095"/>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353A4318-76D5-8196-062D-119B4F4BE5CA}"/>
                  </a:ext>
                </a:extLst>
              </p:cNvPr>
              <p:cNvCxnSpPr/>
              <p:nvPr/>
            </p:nvCxnSpPr>
            <p:spPr>
              <a:xfrm rot="16200000">
                <a:off x="2430294" y="1803093"/>
                <a:ext cx="302766"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D3C15D1A-D76B-B346-80F1-807E9F3097F9}"/>
                  </a:ext>
                </a:extLst>
              </p:cNvPr>
              <p:cNvCxnSpPr>
                <a:cxnSpLocks/>
              </p:cNvCxnSpPr>
              <p:nvPr/>
            </p:nvCxnSpPr>
            <p:spPr>
              <a:xfrm rot="16200000">
                <a:off x="3135874" y="1780838"/>
                <a:ext cx="302765" cy="0"/>
              </a:xfrm>
              <a:prstGeom prst="line">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4" name="Rectangle 503">
                <a:extLst>
                  <a:ext uri="{FF2B5EF4-FFF2-40B4-BE49-F238E27FC236}">
                    <a16:creationId xmlns:a16="http://schemas.microsoft.com/office/drawing/2014/main" id="{1B79288F-846D-4025-4814-E9091B9D36B4}"/>
                  </a:ext>
                </a:extLst>
              </p:cNvPr>
              <p:cNvSpPr/>
              <p:nvPr/>
            </p:nvSpPr>
            <p:spPr>
              <a:xfrm>
                <a:off x="992239" y="1783996"/>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DE02E925-AF7B-DD82-3C9C-0EC9AFE4EE7C}"/>
                  </a:ext>
                </a:extLst>
              </p:cNvPr>
              <p:cNvSpPr/>
              <p:nvPr/>
            </p:nvSpPr>
            <p:spPr>
              <a:xfrm>
                <a:off x="1683220" y="1776349"/>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a:extLst>
                  <a:ext uri="{FF2B5EF4-FFF2-40B4-BE49-F238E27FC236}">
                    <a16:creationId xmlns:a16="http://schemas.microsoft.com/office/drawing/2014/main" id="{B6B154EA-2724-77BA-8A34-C8A980939941}"/>
                  </a:ext>
                </a:extLst>
              </p:cNvPr>
              <p:cNvSpPr/>
              <p:nvPr/>
            </p:nvSpPr>
            <p:spPr>
              <a:xfrm>
                <a:off x="2374940" y="1777521"/>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ectangle 506">
                <a:extLst>
                  <a:ext uri="{FF2B5EF4-FFF2-40B4-BE49-F238E27FC236}">
                    <a16:creationId xmlns:a16="http://schemas.microsoft.com/office/drawing/2014/main" id="{5D35E90D-9D2C-39C0-E0F8-73DB17D79BAA}"/>
                  </a:ext>
                </a:extLst>
              </p:cNvPr>
              <p:cNvSpPr/>
              <p:nvPr/>
            </p:nvSpPr>
            <p:spPr>
              <a:xfrm>
                <a:off x="3078498" y="1780837"/>
                <a:ext cx="408398" cy="37128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a:extLst>
                <a:ext uri="{FF2B5EF4-FFF2-40B4-BE49-F238E27FC236}">
                  <a16:creationId xmlns:a16="http://schemas.microsoft.com/office/drawing/2014/main" id="{ED44AB5B-CAD4-FC59-8359-46C6CE523D42}"/>
                </a:ext>
              </a:extLst>
            </p:cNvPr>
            <p:cNvGrpSpPr/>
            <p:nvPr/>
          </p:nvGrpSpPr>
          <p:grpSpPr>
            <a:xfrm>
              <a:off x="625744" y="4277596"/>
              <a:ext cx="498299" cy="410058"/>
              <a:chOff x="386458" y="1367831"/>
              <a:chExt cx="544307" cy="471322"/>
            </a:xfrm>
          </p:grpSpPr>
          <p:sp>
            <p:nvSpPr>
              <p:cNvPr id="497" name="Rounded Rectangle 496">
                <a:extLst>
                  <a:ext uri="{FF2B5EF4-FFF2-40B4-BE49-F238E27FC236}">
                    <a16:creationId xmlns:a16="http://schemas.microsoft.com/office/drawing/2014/main" id="{21C09C44-951F-8176-61DA-515E57627F97}"/>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Rectangle 497">
                <a:extLst>
                  <a:ext uri="{FF2B5EF4-FFF2-40B4-BE49-F238E27FC236}">
                    <a16:creationId xmlns:a16="http://schemas.microsoft.com/office/drawing/2014/main" id="{14049A6A-39D1-BAB5-8ACD-4C249621CC8B}"/>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482" name="Group 481">
              <a:extLst>
                <a:ext uri="{FF2B5EF4-FFF2-40B4-BE49-F238E27FC236}">
                  <a16:creationId xmlns:a16="http://schemas.microsoft.com/office/drawing/2014/main" id="{886EB20A-E82C-4013-BCAF-5D842E889846}"/>
                </a:ext>
              </a:extLst>
            </p:cNvPr>
            <p:cNvGrpSpPr/>
            <p:nvPr/>
          </p:nvGrpSpPr>
          <p:grpSpPr>
            <a:xfrm>
              <a:off x="641753" y="4880634"/>
              <a:ext cx="468855" cy="393512"/>
              <a:chOff x="393439" y="1935872"/>
              <a:chExt cx="512145" cy="452304"/>
            </a:xfrm>
          </p:grpSpPr>
          <p:sp>
            <p:nvSpPr>
              <p:cNvPr id="495" name="Rounded Rectangle 494">
                <a:extLst>
                  <a:ext uri="{FF2B5EF4-FFF2-40B4-BE49-F238E27FC236}">
                    <a16:creationId xmlns:a16="http://schemas.microsoft.com/office/drawing/2014/main" id="{7B48AEC3-4DFD-67C8-37EF-933533892E09}"/>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Rectangle 495">
                <a:extLst>
                  <a:ext uri="{FF2B5EF4-FFF2-40B4-BE49-F238E27FC236}">
                    <a16:creationId xmlns:a16="http://schemas.microsoft.com/office/drawing/2014/main" id="{F2F9CA7E-9ED9-F73E-2E6E-A2039897FC22}"/>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483" name="Group 482">
              <a:extLst>
                <a:ext uri="{FF2B5EF4-FFF2-40B4-BE49-F238E27FC236}">
                  <a16:creationId xmlns:a16="http://schemas.microsoft.com/office/drawing/2014/main" id="{6B238749-85A8-EF91-ECE4-6BCBA5EDF267}"/>
                </a:ext>
              </a:extLst>
            </p:cNvPr>
            <p:cNvGrpSpPr/>
            <p:nvPr/>
          </p:nvGrpSpPr>
          <p:grpSpPr>
            <a:xfrm>
              <a:off x="633456" y="5468320"/>
              <a:ext cx="476599" cy="414032"/>
              <a:chOff x="394898" y="2503913"/>
              <a:chExt cx="520603" cy="475890"/>
            </a:xfrm>
          </p:grpSpPr>
          <p:sp>
            <p:nvSpPr>
              <p:cNvPr id="493" name="Rounded Rectangle 492">
                <a:extLst>
                  <a:ext uri="{FF2B5EF4-FFF2-40B4-BE49-F238E27FC236}">
                    <a16:creationId xmlns:a16="http://schemas.microsoft.com/office/drawing/2014/main" id="{32AA2862-6558-AC5E-0248-63142AF1DAD3}"/>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94" name="Rectangle 493">
                <a:extLst>
                  <a:ext uri="{FF2B5EF4-FFF2-40B4-BE49-F238E27FC236}">
                    <a16:creationId xmlns:a16="http://schemas.microsoft.com/office/drawing/2014/main" id="{FEA0778F-47A7-07FB-D32A-7C971909E182}"/>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485" name="Group 484">
              <a:extLst>
                <a:ext uri="{FF2B5EF4-FFF2-40B4-BE49-F238E27FC236}">
                  <a16:creationId xmlns:a16="http://schemas.microsoft.com/office/drawing/2014/main" id="{C8DF86AC-4B4C-81ED-8E6A-AAC0E862B182}"/>
                </a:ext>
              </a:extLst>
            </p:cNvPr>
            <p:cNvGrpSpPr/>
            <p:nvPr/>
          </p:nvGrpSpPr>
          <p:grpSpPr>
            <a:xfrm>
              <a:off x="639566" y="6049392"/>
              <a:ext cx="468163" cy="406467"/>
              <a:chOff x="391602" y="3359300"/>
              <a:chExt cx="511389" cy="467195"/>
            </a:xfrm>
          </p:grpSpPr>
          <p:sp>
            <p:nvSpPr>
              <p:cNvPr id="491" name="Rounded Rectangle 490">
                <a:extLst>
                  <a:ext uri="{FF2B5EF4-FFF2-40B4-BE49-F238E27FC236}">
                    <a16:creationId xmlns:a16="http://schemas.microsoft.com/office/drawing/2014/main" id="{1ECCE3AA-F783-4507-773B-AEA87F2AC31C}"/>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92" name="Rectangle 491">
                <a:extLst>
                  <a:ext uri="{FF2B5EF4-FFF2-40B4-BE49-F238E27FC236}">
                    <a16:creationId xmlns:a16="http://schemas.microsoft.com/office/drawing/2014/main" id="{41C5B308-8BC4-35EA-E7D0-3DEB2C025475}"/>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cxnSp>
          <p:nvCxnSpPr>
            <p:cNvPr id="486" name="Straight Connector 485">
              <a:extLst>
                <a:ext uri="{FF2B5EF4-FFF2-40B4-BE49-F238E27FC236}">
                  <a16:creationId xmlns:a16="http://schemas.microsoft.com/office/drawing/2014/main" id="{60DE895C-BFF2-63CF-654E-3A1F6EFE19D1}"/>
                </a:ext>
              </a:extLst>
            </p:cNvPr>
            <p:cNvCxnSpPr>
              <a:cxnSpLocks/>
            </p:cNvCxnSpPr>
            <p:nvPr/>
          </p:nvCxnSpPr>
          <p:spPr>
            <a:xfrm>
              <a:off x="3761174" y="4701925"/>
              <a:ext cx="0" cy="1828669"/>
            </a:xfrm>
            <a:prstGeom prst="line">
              <a:avLst/>
            </a:prstGeom>
            <a:ln w="508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87" name="Rectangle 486">
              <a:extLst>
                <a:ext uri="{FF2B5EF4-FFF2-40B4-BE49-F238E27FC236}">
                  <a16:creationId xmlns:a16="http://schemas.microsoft.com/office/drawing/2014/main" id="{8502F947-6060-D499-3055-66240529C3B5}"/>
                </a:ext>
              </a:extLst>
            </p:cNvPr>
            <p:cNvSpPr/>
            <p:nvPr/>
          </p:nvSpPr>
          <p:spPr>
            <a:xfrm>
              <a:off x="3529917" y="4216899"/>
              <a:ext cx="1208928" cy="553998"/>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Horizontal</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cxnSp>
          <p:nvCxnSpPr>
            <p:cNvPr id="488" name="Curved Connector 487">
              <a:extLst>
                <a:ext uri="{FF2B5EF4-FFF2-40B4-BE49-F238E27FC236}">
                  <a16:creationId xmlns:a16="http://schemas.microsoft.com/office/drawing/2014/main" id="{976237FB-FF00-EB63-7CCE-F6DEBE9F9D91}"/>
                </a:ext>
              </a:extLst>
            </p:cNvPr>
            <p:cNvCxnSpPr>
              <a:cxnSpLocks/>
            </p:cNvCxnSpPr>
            <p:nvPr/>
          </p:nvCxnSpPr>
          <p:spPr>
            <a:xfrm flipV="1">
              <a:off x="3267837" y="4348156"/>
              <a:ext cx="388097" cy="74019"/>
            </a:xfrm>
            <a:prstGeom prst="curvedConnector3">
              <a:avLst>
                <a:gd name="adj1" fmla="val 50000"/>
              </a:avLst>
            </a:prstGeom>
            <a:ln w="34925">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89" name="Rectangle 488">
              <a:extLst>
                <a:ext uri="{FF2B5EF4-FFF2-40B4-BE49-F238E27FC236}">
                  <a16:creationId xmlns:a16="http://schemas.microsoft.com/office/drawing/2014/main" id="{76943FE0-0431-4F8C-5BC0-93DCED52BD13}"/>
                </a:ext>
              </a:extLst>
            </p:cNvPr>
            <p:cNvSpPr/>
            <p:nvPr/>
          </p:nvSpPr>
          <p:spPr>
            <a:xfrm rot="16200000">
              <a:off x="2942662" y="5431417"/>
              <a:ext cx="2235983" cy="306302"/>
            </a:xfrm>
            <a:prstGeom prst="rect">
              <a:avLst/>
            </a:prstGeom>
          </p:spPr>
          <p:txBody>
            <a:bodyPr wrap="square">
              <a:spAutoFit/>
            </a:bodyPr>
            <a:lstStyle/>
            <a:p>
              <a:pPr algn="ctr">
                <a:lnSpc>
                  <a:spcPts val="1800"/>
                </a:lnSpc>
              </a:pPr>
              <a:r>
                <a:rPr lang="en-US" altLang="zh-CN" sz="1400" b="1" i="1" dirty="0">
                  <a:latin typeface="Cambria" panose="02040503050406030204" pitchFamily="18" charset="0"/>
                  <a:cs typeface="Times New Roman" panose="02020603050405020304" pitchFamily="18" charset="0"/>
                </a:rPr>
                <a:t>Vertical</a:t>
              </a:r>
              <a:r>
                <a:rPr lang="zh-CN" altLang="en-US" sz="1400" b="1" i="1" dirty="0">
                  <a:latin typeface="Cambria" panose="02040503050406030204" pitchFamily="18" charset="0"/>
                  <a:cs typeface="Times New Roman" panose="02020603050405020304" pitchFamily="18" charset="0"/>
                </a:rPr>
                <a:t> </a:t>
              </a:r>
              <a:r>
                <a:rPr lang="en-US" altLang="zh-CN" sz="1400" b="1" i="1" dirty="0">
                  <a:latin typeface="Cambria" panose="02040503050406030204" pitchFamily="18" charset="0"/>
                  <a:cs typeface="Times New Roman" panose="02020603050405020304" pitchFamily="18" charset="0"/>
                </a:rPr>
                <a:t>Channel</a:t>
              </a:r>
              <a:endParaRPr lang="en-US" sz="1400" b="1" i="1" dirty="0">
                <a:latin typeface="Cambria" panose="02040503050406030204" pitchFamily="18" charset="0"/>
                <a:cs typeface="Times New Roman" panose="02020603050405020304" pitchFamily="18" charset="0"/>
              </a:endParaRPr>
            </a:p>
          </p:txBody>
        </p:sp>
        <p:cxnSp>
          <p:nvCxnSpPr>
            <p:cNvPr id="490" name="Straight Arrow Connector 489">
              <a:extLst>
                <a:ext uri="{FF2B5EF4-FFF2-40B4-BE49-F238E27FC236}">
                  <a16:creationId xmlns:a16="http://schemas.microsoft.com/office/drawing/2014/main" id="{67EC4B56-6CFF-64CC-4980-FD06F542D533}"/>
                </a:ext>
              </a:extLst>
            </p:cNvPr>
            <p:cNvCxnSpPr>
              <a:cxnSpLocks/>
            </p:cNvCxnSpPr>
            <p:nvPr/>
          </p:nvCxnSpPr>
          <p:spPr>
            <a:xfrm>
              <a:off x="3785481" y="5274276"/>
              <a:ext cx="204647" cy="0"/>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858820B2-BB96-DCD9-9B09-036579D62543}"/>
              </a:ext>
            </a:extLst>
          </p:cNvPr>
          <p:cNvSpPr txBox="1"/>
          <p:nvPr/>
        </p:nvSpPr>
        <p:spPr>
          <a:xfrm>
            <a:off x="5258095" y="3721049"/>
            <a:ext cx="3181055" cy="369332"/>
          </a:xfrm>
          <a:prstGeom prst="rect">
            <a:avLst/>
          </a:prstGeom>
          <a:noFill/>
        </p:spPr>
        <p:txBody>
          <a:bodyPr wrap="square" rtlCol="0">
            <a:spAutoFit/>
          </a:bodyPr>
          <a:lstStyle/>
          <a:p>
            <a:r>
              <a:rPr lang="en-CH" b="1" i="1" dirty="0">
                <a:latin typeface="Cambria" panose="02040503050406030204" pitchFamily="18" charset="0"/>
              </a:rPr>
              <a:t>Network-on-SSD (NoSSD) [2]</a:t>
            </a:r>
          </a:p>
        </p:txBody>
      </p:sp>
      <p:grpSp>
        <p:nvGrpSpPr>
          <p:cNvPr id="88" name="Group 87">
            <a:extLst>
              <a:ext uri="{FF2B5EF4-FFF2-40B4-BE49-F238E27FC236}">
                <a16:creationId xmlns:a16="http://schemas.microsoft.com/office/drawing/2014/main" id="{C075F094-9A83-3540-92B5-5CC6E1C8702B}"/>
              </a:ext>
            </a:extLst>
          </p:cNvPr>
          <p:cNvGrpSpPr/>
          <p:nvPr/>
        </p:nvGrpSpPr>
        <p:grpSpPr>
          <a:xfrm>
            <a:off x="5183691" y="4228614"/>
            <a:ext cx="3835381" cy="1996708"/>
            <a:chOff x="5183691" y="4365562"/>
            <a:chExt cx="3835381" cy="1996708"/>
          </a:xfrm>
        </p:grpSpPr>
        <p:cxnSp>
          <p:nvCxnSpPr>
            <p:cNvPr id="89" name="Straight Connector 88">
              <a:extLst>
                <a:ext uri="{FF2B5EF4-FFF2-40B4-BE49-F238E27FC236}">
                  <a16:creationId xmlns:a16="http://schemas.microsoft.com/office/drawing/2014/main" id="{E708580F-ABF2-4390-435F-365CBF5085E5}"/>
                </a:ext>
              </a:extLst>
            </p:cNvPr>
            <p:cNvCxnSpPr/>
            <p:nvPr/>
          </p:nvCxnSpPr>
          <p:spPr>
            <a:xfrm>
              <a:off x="5355485" y="5641009"/>
              <a:ext cx="2849982"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9C1C3D-66FC-1698-98EC-26E09AF2FA0C}"/>
                </a:ext>
              </a:extLst>
            </p:cNvPr>
            <p:cNvCxnSpPr>
              <a:cxnSpLocks/>
            </p:cNvCxnSpPr>
            <p:nvPr/>
          </p:nvCxnSpPr>
          <p:spPr>
            <a:xfrm flipV="1">
              <a:off x="6751158" y="4580997"/>
              <a:ext cx="9073" cy="153188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3EC724D-0091-8B9F-40E8-0E70A0844AA2}"/>
                </a:ext>
              </a:extLst>
            </p:cNvPr>
            <p:cNvCxnSpPr>
              <a:cxnSpLocks/>
            </p:cNvCxnSpPr>
            <p:nvPr/>
          </p:nvCxnSpPr>
          <p:spPr>
            <a:xfrm flipV="1">
              <a:off x="7372955" y="4578743"/>
              <a:ext cx="5579" cy="1528005"/>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E9A4C3-A5F1-EB8B-B794-CA6EF9648BBF}"/>
                </a:ext>
              </a:extLst>
            </p:cNvPr>
            <p:cNvCxnSpPr>
              <a:cxnSpLocks/>
            </p:cNvCxnSpPr>
            <p:nvPr/>
          </p:nvCxnSpPr>
          <p:spPr>
            <a:xfrm flipV="1">
              <a:off x="6104812" y="4574860"/>
              <a:ext cx="9075" cy="153188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9670B67-8108-7FED-B357-71144E8CC62F}"/>
                </a:ext>
              </a:extLst>
            </p:cNvPr>
            <p:cNvCxnSpPr>
              <a:cxnSpLocks/>
            </p:cNvCxnSpPr>
            <p:nvPr/>
          </p:nvCxnSpPr>
          <p:spPr>
            <a:xfrm flipV="1">
              <a:off x="8031306" y="4574860"/>
              <a:ext cx="2563" cy="156559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1563A3B-FE75-64F2-4E78-EE7A8602BF7F}"/>
                </a:ext>
              </a:extLst>
            </p:cNvPr>
            <p:cNvCxnSpPr/>
            <p:nvPr/>
          </p:nvCxnSpPr>
          <p:spPr>
            <a:xfrm>
              <a:off x="5367762" y="5101693"/>
              <a:ext cx="2849982"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74F1299-6D65-0029-7E63-38D1787BC427}"/>
                </a:ext>
              </a:extLst>
            </p:cNvPr>
            <p:cNvCxnSpPr>
              <a:cxnSpLocks/>
            </p:cNvCxnSpPr>
            <p:nvPr/>
          </p:nvCxnSpPr>
          <p:spPr>
            <a:xfrm>
              <a:off x="5225260" y="6183245"/>
              <a:ext cx="2985963" cy="4814"/>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3D7A31E-FA87-8FD0-17D9-BAA6D9F8122B}"/>
                </a:ext>
              </a:extLst>
            </p:cNvPr>
            <p:cNvCxnSpPr>
              <a:cxnSpLocks/>
            </p:cNvCxnSpPr>
            <p:nvPr/>
          </p:nvCxnSpPr>
          <p:spPr>
            <a:xfrm>
              <a:off x="5353444" y="4557674"/>
              <a:ext cx="2849982"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685FE47-A535-0C6B-F496-23BF119D37E1}"/>
                </a:ext>
              </a:extLst>
            </p:cNvPr>
            <p:cNvSpPr/>
            <p:nvPr/>
          </p:nvSpPr>
          <p:spPr>
            <a:xfrm>
              <a:off x="5922139" y="4397041"/>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409ED66-D047-705D-DE8D-C1AE5D785F91}"/>
                </a:ext>
              </a:extLst>
            </p:cNvPr>
            <p:cNvSpPr/>
            <p:nvPr/>
          </p:nvSpPr>
          <p:spPr>
            <a:xfrm>
              <a:off x="6554714" y="439038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DD02B3F-4756-13F0-35F3-D7850CC0FDD3}"/>
                </a:ext>
              </a:extLst>
            </p:cNvPr>
            <p:cNvSpPr/>
            <p:nvPr/>
          </p:nvSpPr>
          <p:spPr>
            <a:xfrm>
              <a:off x="7187966" y="439140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ECF6A58-B0DB-24C9-5513-71622444775D}"/>
                </a:ext>
              </a:extLst>
            </p:cNvPr>
            <p:cNvSpPr/>
            <p:nvPr/>
          </p:nvSpPr>
          <p:spPr>
            <a:xfrm>
              <a:off x="7832055" y="4394293"/>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30A790CB-2FA3-ED2E-EF64-136426C0F8F2}"/>
                </a:ext>
              </a:extLst>
            </p:cNvPr>
            <p:cNvSpPr/>
            <p:nvPr/>
          </p:nvSpPr>
          <p:spPr>
            <a:xfrm>
              <a:off x="5931578" y="4936355"/>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3879BE8-74F6-5D79-89F8-8D00A878DBF1}"/>
                </a:ext>
              </a:extLst>
            </p:cNvPr>
            <p:cNvSpPr/>
            <p:nvPr/>
          </p:nvSpPr>
          <p:spPr>
            <a:xfrm>
              <a:off x="6564153" y="4929702"/>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E298395-5227-2166-6EAA-9B3D6AF5B285}"/>
                </a:ext>
              </a:extLst>
            </p:cNvPr>
            <p:cNvSpPr/>
            <p:nvPr/>
          </p:nvSpPr>
          <p:spPr>
            <a:xfrm>
              <a:off x="7197405" y="4930722"/>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D1D8C0D-EA70-14F4-6377-291AAECEF7A8}"/>
                </a:ext>
              </a:extLst>
            </p:cNvPr>
            <p:cNvSpPr/>
            <p:nvPr/>
          </p:nvSpPr>
          <p:spPr>
            <a:xfrm>
              <a:off x="7841494" y="4933607"/>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A30987F-07D9-B219-7386-DB703694C638}"/>
                </a:ext>
              </a:extLst>
            </p:cNvPr>
            <p:cNvSpPr/>
            <p:nvPr/>
          </p:nvSpPr>
          <p:spPr>
            <a:xfrm>
              <a:off x="5921806" y="5469399"/>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ABE37D8-ED8D-5D88-6138-66AF394F0D55}"/>
                </a:ext>
              </a:extLst>
            </p:cNvPr>
            <p:cNvSpPr/>
            <p:nvPr/>
          </p:nvSpPr>
          <p:spPr>
            <a:xfrm>
              <a:off x="6554381" y="5462746"/>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FAEB4AD-919C-01F7-8A7E-41FF6D1C94B4}"/>
                </a:ext>
              </a:extLst>
            </p:cNvPr>
            <p:cNvSpPr/>
            <p:nvPr/>
          </p:nvSpPr>
          <p:spPr>
            <a:xfrm>
              <a:off x="7187633" y="5463766"/>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C3000461-7DD3-7A3B-768F-E8D46D5E8084}"/>
                </a:ext>
              </a:extLst>
            </p:cNvPr>
            <p:cNvSpPr/>
            <p:nvPr/>
          </p:nvSpPr>
          <p:spPr>
            <a:xfrm>
              <a:off x="7831722" y="5466651"/>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ADE1AF93-CE80-160C-24D8-083FCB85F5BA}"/>
                </a:ext>
              </a:extLst>
            </p:cNvPr>
            <p:cNvSpPr/>
            <p:nvPr/>
          </p:nvSpPr>
          <p:spPr>
            <a:xfrm>
              <a:off x="5930087" y="6011471"/>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F5D83C5-1C61-D7D9-C69F-348C536D9892}"/>
                </a:ext>
              </a:extLst>
            </p:cNvPr>
            <p:cNvSpPr/>
            <p:nvPr/>
          </p:nvSpPr>
          <p:spPr>
            <a:xfrm>
              <a:off x="6562662" y="600481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21C74DF-5BD9-A50B-331F-3CB5D6AB24D7}"/>
                </a:ext>
              </a:extLst>
            </p:cNvPr>
            <p:cNvSpPr/>
            <p:nvPr/>
          </p:nvSpPr>
          <p:spPr>
            <a:xfrm>
              <a:off x="7195914" y="6005838"/>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1ED7478-00B3-8AB8-0841-1C7D4CED454A}"/>
                </a:ext>
              </a:extLst>
            </p:cNvPr>
            <p:cNvSpPr/>
            <p:nvPr/>
          </p:nvSpPr>
          <p:spPr>
            <a:xfrm>
              <a:off x="7840003" y="6008723"/>
              <a:ext cx="373878" cy="323020"/>
            </a:xfrm>
            <a:prstGeom prst="rect">
              <a:avLst/>
            </a:prstGeom>
            <a:solidFill>
              <a:srgbClr val="A9D18D"/>
            </a:solidFill>
            <a:ln w="38100">
              <a:solidFill>
                <a:srgbClr val="528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C2E2894C-F559-5DF8-EDEA-50F5F0770C4D}"/>
                </a:ext>
              </a:extLst>
            </p:cNvPr>
            <p:cNvGrpSpPr/>
            <p:nvPr/>
          </p:nvGrpSpPr>
          <p:grpSpPr>
            <a:xfrm>
              <a:off x="5183691" y="4365562"/>
              <a:ext cx="498299" cy="410058"/>
              <a:chOff x="386458" y="1367831"/>
              <a:chExt cx="544307" cy="471322"/>
            </a:xfrm>
          </p:grpSpPr>
          <p:sp>
            <p:nvSpPr>
              <p:cNvPr id="185" name="Rounded Rectangle 184">
                <a:extLst>
                  <a:ext uri="{FF2B5EF4-FFF2-40B4-BE49-F238E27FC236}">
                    <a16:creationId xmlns:a16="http://schemas.microsoft.com/office/drawing/2014/main" id="{BD878754-3293-7D35-B00E-6CDFCCF3B7F3}"/>
                  </a:ext>
                </a:extLst>
              </p:cNvPr>
              <p:cNvSpPr/>
              <p:nvPr/>
            </p:nvSpPr>
            <p:spPr>
              <a:xfrm>
                <a:off x="391980" y="1367831"/>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09EEB5DC-8E49-268E-685A-9C9690E2E74B}"/>
                  </a:ext>
                </a:extLst>
              </p:cNvPr>
              <p:cNvSpPr/>
              <p:nvPr/>
            </p:nvSpPr>
            <p:spPr>
              <a:xfrm>
                <a:off x="386458" y="1414642"/>
                <a:ext cx="544307"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69" name="Group 168">
              <a:extLst>
                <a:ext uri="{FF2B5EF4-FFF2-40B4-BE49-F238E27FC236}">
                  <a16:creationId xmlns:a16="http://schemas.microsoft.com/office/drawing/2014/main" id="{7BB2C8C4-7E41-B0DE-FE11-9C89858CA0DD}"/>
                </a:ext>
              </a:extLst>
            </p:cNvPr>
            <p:cNvGrpSpPr/>
            <p:nvPr/>
          </p:nvGrpSpPr>
          <p:grpSpPr>
            <a:xfrm>
              <a:off x="5199700" y="4899279"/>
              <a:ext cx="468855" cy="393512"/>
              <a:chOff x="393439" y="1935872"/>
              <a:chExt cx="512145" cy="452304"/>
            </a:xfrm>
          </p:grpSpPr>
          <p:sp>
            <p:nvSpPr>
              <p:cNvPr id="183" name="Rounded Rectangle 182">
                <a:extLst>
                  <a:ext uri="{FF2B5EF4-FFF2-40B4-BE49-F238E27FC236}">
                    <a16:creationId xmlns:a16="http://schemas.microsoft.com/office/drawing/2014/main" id="{B7BE0FE1-C115-9ECB-1E7B-DF9632EB4321}"/>
                  </a:ext>
                </a:extLst>
              </p:cNvPr>
              <p:cNvSpPr/>
              <p:nvPr/>
            </p:nvSpPr>
            <p:spPr>
              <a:xfrm>
                <a:off x="393439" y="1935872"/>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9B912287-BC7E-1E20-39E0-5E8A070B3FFA}"/>
                  </a:ext>
                </a:extLst>
              </p:cNvPr>
              <p:cNvSpPr/>
              <p:nvPr/>
            </p:nvSpPr>
            <p:spPr>
              <a:xfrm>
                <a:off x="411641" y="1952728"/>
                <a:ext cx="493943"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70" name="Group 169">
              <a:extLst>
                <a:ext uri="{FF2B5EF4-FFF2-40B4-BE49-F238E27FC236}">
                  <a16:creationId xmlns:a16="http://schemas.microsoft.com/office/drawing/2014/main" id="{FA524CFF-61C4-2D3E-98C2-CB631D26A91F}"/>
                </a:ext>
              </a:extLst>
            </p:cNvPr>
            <p:cNvGrpSpPr/>
            <p:nvPr/>
          </p:nvGrpSpPr>
          <p:grpSpPr>
            <a:xfrm>
              <a:off x="5191403" y="5427547"/>
              <a:ext cx="476599" cy="414032"/>
              <a:chOff x="394898" y="2503913"/>
              <a:chExt cx="520603" cy="475890"/>
            </a:xfrm>
          </p:grpSpPr>
          <p:sp>
            <p:nvSpPr>
              <p:cNvPr id="181" name="Rounded Rectangle 180">
                <a:extLst>
                  <a:ext uri="{FF2B5EF4-FFF2-40B4-BE49-F238E27FC236}">
                    <a16:creationId xmlns:a16="http://schemas.microsoft.com/office/drawing/2014/main" id="{F280C108-222F-F1CD-874E-D1948BD07ED6}"/>
                  </a:ext>
                </a:extLst>
              </p:cNvPr>
              <p:cNvSpPr/>
              <p:nvPr/>
            </p:nvSpPr>
            <p:spPr>
              <a:xfrm>
                <a:off x="394898" y="2503913"/>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82" name="Rectangle 181">
                <a:extLst>
                  <a:ext uri="{FF2B5EF4-FFF2-40B4-BE49-F238E27FC236}">
                    <a16:creationId xmlns:a16="http://schemas.microsoft.com/office/drawing/2014/main" id="{02DA2385-F02A-C557-0547-ACFA1D9F361D}"/>
                  </a:ext>
                </a:extLst>
              </p:cNvPr>
              <p:cNvSpPr/>
              <p:nvPr/>
            </p:nvSpPr>
            <p:spPr>
              <a:xfrm>
                <a:off x="405408" y="2555292"/>
                <a:ext cx="510093" cy="424511"/>
              </a:xfrm>
              <a:prstGeom prst="rect">
                <a:avLst/>
              </a:prstGeom>
            </p:spPr>
            <p:txBody>
              <a:bodyPr wrap="square">
                <a:spAutoFit/>
              </a:bodyPr>
              <a:lstStyle/>
              <a:p>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grpSp>
          <p:nvGrpSpPr>
            <p:cNvPr id="171" name="Group 170">
              <a:extLst>
                <a:ext uri="{FF2B5EF4-FFF2-40B4-BE49-F238E27FC236}">
                  <a16:creationId xmlns:a16="http://schemas.microsoft.com/office/drawing/2014/main" id="{C89EE5E7-4E7E-4A2C-5BBE-DE15D2EB912B}"/>
                </a:ext>
              </a:extLst>
            </p:cNvPr>
            <p:cNvGrpSpPr/>
            <p:nvPr/>
          </p:nvGrpSpPr>
          <p:grpSpPr>
            <a:xfrm>
              <a:off x="5197513" y="5955803"/>
              <a:ext cx="468163" cy="406467"/>
              <a:chOff x="391602" y="3359300"/>
              <a:chExt cx="511389" cy="467195"/>
            </a:xfrm>
          </p:grpSpPr>
          <p:sp>
            <p:nvSpPr>
              <p:cNvPr id="178" name="Rounded Rectangle 177">
                <a:extLst>
                  <a:ext uri="{FF2B5EF4-FFF2-40B4-BE49-F238E27FC236}">
                    <a16:creationId xmlns:a16="http://schemas.microsoft.com/office/drawing/2014/main" id="{0F561D25-325A-A763-7A59-6009FF9DD0E2}"/>
                  </a:ext>
                </a:extLst>
              </p:cNvPr>
              <p:cNvSpPr/>
              <p:nvPr/>
            </p:nvSpPr>
            <p:spPr>
              <a:xfrm>
                <a:off x="396358" y="3359300"/>
                <a:ext cx="506633" cy="452304"/>
              </a:xfrm>
              <a:prstGeom prst="roundRect">
                <a:avLst/>
              </a:prstGeom>
              <a:solidFill>
                <a:srgbClr val="F6C9A4"/>
              </a:solidFill>
              <a:ln w="38100">
                <a:solidFill>
                  <a:srgbClr val="FD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80" name="Rectangle 179">
                <a:extLst>
                  <a:ext uri="{FF2B5EF4-FFF2-40B4-BE49-F238E27FC236}">
                    <a16:creationId xmlns:a16="http://schemas.microsoft.com/office/drawing/2014/main" id="{32F40132-57EB-1724-9372-754E7304EC16}"/>
                  </a:ext>
                </a:extLst>
              </p:cNvPr>
              <p:cNvSpPr/>
              <p:nvPr/>
            </p:nvSpPr>
            <p:spPr>
              <a:xfrm>
                <a:off x="391602" y="3401984"/>
                <a:ext cx="505925" cy="424511"/>
              </a:xfrm>
              <a:prstGeom prst="rect">
                <a:avLst/>
              </a:prstGeom>
            </p:spPr>
            <p:txBody>
              <a:bodyPr wrap="square">
                <a:spAutoFit/>
              </a:bodyPr>
              <a:lstStyle/>
              <a:p>
                <a:pPr algn="ctr"/>
                <a:r>
                  <a:rPr lang="en-US" altLang="zh-CN" b="1" dirty="0">
                    <a:solidFill>
                      <a:schemeClr val="accent2">
                        <a:lumMod val="50000"/>
                      </a:schemeClr>
                    </a:solidFill>
                    <a:latin typeface="Cambria" panose="02040503050406030204" pitchFamily="18" charset="0"/>
                    <a:cs typeface="Times New Roman" panose="02020603050405020304" pitchFamily="18" charset="0"/>
                  </a:rPr>
                  <a:t>FC</a:t>
                </a:r>
                <a:endParaRPr lang="en-US" b="1" dirty="0">
                  <a:solidFill>
                    <a:schemeClr val="accent2">
                      <a:lumMod val="50000"/>
                    </a:schemeClr>
                  </a:solidFill>
                  <a:latin typeface="Cambria" panose="02040503050406030204" pitchFamily="18" charset="0"/>
                  <a:cs typeface="Times New Roman" panose="02020603050405020304" pitchFamily="18" charset="0"/>
                </a:endParaRPr>
              </a:p>
            </p:txBody>
          </p:sp>
        </p:grpSp>
        <p:sp>
          <p:nvSpPr>
            <p:cNvPr id="172" name="Rectangle 171">
              <a:extLst>
                <a:ext uri="{FF2B5EF4-FFF2-40B4-BE49-F238E27FC236}">
                  <a16:creationId xmlns:a16="http://schemas.microsoft.com/office/drawing/2014/main" id="{3C64F73C-9383-E3BD-05EF-7DFDE74FE906}"/>
                </a:ext>
              </a:extLst>
            </p:cNvPr>
            <p:cNvSpPr/>
            <p:nvPr/>
          </p:nvSpPr>
          <p:spPr>
            <a:xfrm>
              <a:off x="8091369" y="4725728"/>
              <a:ext cx="927703" cy="553998"/>
            </a:xfrm>
            <a:prstGeom prst="rect">
              <a:avLst/>
            </a:prstGeom>
          </p:spPr>
          <p:txBody>
            <a:bodyPr wrap="square">
              <a:spAutoFit/>
            </a:bodyPr>
            <a:lstStyle/>
            <a:p>
              <a:pPr algn="ctr">
                <a:lnSpc>
                  <a:spcPts val="1800"/>
                </a:lnSpc>
              </a:pPr>
              <a:r>
                <a:rPr lang="en-US" altLang="zh-CN" sz="1600" b="1" i="1" dirty="0">
                  <a:latin typeface="Cambria" panose="02040503050406030204" pitchFamily="18" charset="0"/>
                  <a:cs typeface="Times New Roman" panose="02020603050405020304" pitchFamily="18" charset="0"/>
                </a:rPr>
                <a:t>Flash</a:t>
              </a:r>
              <a:r>
                <a:rPr lang="zh-CN" altLang="en-US" sz="1600" b="1" i="1" dirty="0">
                  <a:latin typeface="Cambria" panose="02040503050406030204" pitchFamily="18" charset="0"/>
                  <a:cs typeface="Times New Roman" panose="02020603050405020304" pitchFamily="18" charset="0"/>
                </a:rPr>
                <a:t> </a:t>
              </a:r>
              <a:br>
                <a:rPr lang="en-US" altLang="zh-CN" sz="1600" b="1" i="1" dirty="0">
                  <a:latin typeface="Cambria" panose="02040503050406030204" pitchFamily="18" charset="0"/>
                  <a:cs typeface="Times New Roman" panose="02020603050405020304" pitchFamily="18" charset="0"/>
                </a:rPr>
              </a:br>
              <a:r>
                <a:rPr lang="en-US" altLang="zh-CN" sz="1600" b="1" i="1" dirty="0">
                  <a:latin typeface="Cambria" panose="02040503050406030204" pitchFamily="18" charset="0"/>
                  <a:cs typeface="Times New Roman" panose="02020603050405020304" pitchFamily="18" charset="0"/>
                </a:rPr>
                <a:t>Chip</a:t>
              </a:r>
              <a:endParaRPr lang="en-US" sz="1600" b="1" i="1" dirty="0">
                <a:latin typeface="Cambria" panose="02040503050406030204" pitchFamily="18" charset="0"/>
                <a:cs typeface="Times New Roman" panose="02020603050405020304" pitchFamily="18" charset="0"/>
              </a:endParaRPr>
            </a:p>
          </p:txBody>
        </p:sp>
        <p:cxnSp>
          <p:nvCxnSpPr>
            <p:cNvPr id="173" name="Straight Arrow Connector 172">
              <a:extLst>
                <a:ext uri="{FF2B5EF4-FFF2-40B4-BE49-F238E27FC236}">
                  <a16:creationId xmlns:a16="http://schemas.microsoft.com/office/drawing/2014/main" id="{5879CFC8-6652-9171-35C7-EF29C412C441}"/>
                </a:ext>
              </a:extLst>
            </p:cNvPr>
            <p:cNvCxnSpPr>
              <a:cxnSpLocks/>
              <a:stCxn id="100" idx="3"/>
            </p:cNvCxnSpPr>
            <p:nvPr/>
          </p:nvCxnSpPr>
          <p:spPr>
            <a:xfrm>
              <a:off x="8205933" y="4555803"/>
              <a:ext cx="223147" cy="192718"/>
            </a:xfrm>
            <a:prstGeom prst="straightConnector1">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4" name="Curved Connector 173">
              <a:extLst>
                <a:ext uri="{FF2B5EF4-FFF2-40B4-BE49-F238E27FC236}">
                  <a16:creationId xmlns:a16="http://schemas.microsoft.com/office/drawing/2014/main" id="{EEC63DCE-FA23-57DC-1DBD-C31BB144A488}"/>
                </a:ext>
              </a:extLst>
            </p:cNvPr>
            <p:cNvCxnSpPr>
              <a:cxnSpLocks/>
            </p:cNvCxnSpPr>
            <p:nvPr/>
          </p:nvCxnSpPr>
          <p:spPr>
            <a:xfrm>
              <a:off x="8056232" y="5889628"/>
              <a:ext cx="364525" cy="143391"/>
            </a:xfrm>
            <a:prstGeom prst="curvedConnector3">
              <a:avLst>
                <a:gd name="adj1" fmla="val 91348"/>
              </a:avLst>
            </a:prstGeom>
            <a:ln w="38100">
              <a:solidFill>
                <a:schemeClr val="tx1">
                  <a:lumMod val="85000"/>
                  <a:lumOff val="1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91D31326-585C-7E66-946E-8D1F166F8681}"/>
                </a:ext>
              </a:extLst>
            </p:cNvPr>
            <p:cNvSpPr/>
            <p:nvPr/>
          </p:nvSpPr>
          <p:spPr>
            <a:xfrm>
              <a:off x="8238494" y="5978127"/>
              <a:ext cx="620346" cy="338554"/>
            </a:xfrm>
            <a:prstGeom prst="rect">
              <a:avLst/>
            </a:prstGeom>
          </p:spPr>
          <p:txBody>
            <a:bodyPr wrap="square">
              <a:spAutoFit/>
            </a:bodyPr>
            <a:lstStyle/>
            <a:p>
              <a:r>
                <a:rPr lang="en-US" altLang="zh-CN" sz="1600" b="1" i="1" dirty="0">
                  <a:latin typeface="Cambria" panose="02040503050406030204" pitchFamily="18" charset="0"/>
                  <a:cs typeface="Times New Roman" panose="02020603050405020304" pitchFamily="18" charset="0"/>
                </a:rPr>
                <a:t>Link</a:t>
              </a:r>
              <a:endParaRPr lang="en-US" sz="1600" b="1" i="1" dirty="0">
                <a:latin typeface="Cambria" panose="02040503050406030204" pitchFamily="18" charset="0"/>
                <a:cs typeface="Times New Roman" panose="02020603050405020304" pitchFamily="18" charset="0"/>
              </a:endParaRPr>
            </a:p>
          </p:txBody>
        </p:sp>
      </p:grpSp>
      <p:cxnSp>
        <p:nvCxnSpPr>
          <p:cNvPr id="187" name="Straight Connector 186">
            <a:extLst>
              <a:ext uri="{FF2B5EF4-FFF2-40B4-BE49-F238E27FC236}">
                <a16:creationId xmlns:a16="http://schemas.microsoft.com/office/drawing/2014/main" id="{D3E62E27-A1BC-73DD-28AB-A663D50D2EF4}"/>
              </a:ext>
            </a:extLst>
          </p:cNvPr>
          <p:cNvCxnSpPr/>
          <p:nvPr/>
        </p:nvCxnSpPr>
        <p:spPr>
          <a:xfrm>
            <a:off x="0" y="3703194"/>
            <a:ext cx="9144000" cy="0"/>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FA77C2E-3E09-9A26-27C6-D56C8BADE87D}"/>
              </a:ext>
            </a:extLst>
          </p:cNvPr>
          <p:cNvCxnSpPr>
            <a:cxnSpLocks/>
          </p:cNvCxnSpPr>
          <p:nvPr/>
        </p:nvCxnSpPr>
        <p:spPr>
          <a:xfrm>
            <a:off x="4641429" y="3721049"/>
            <a:ext cx="0" cy="2827707"/>
          </a:xfrm>
          <a:prstGeom prst="line">
            <a:avLst/>
          </a:prstGeom>
          <a:ln w="2540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89" name="Content Placeholder 3">
            <a:extLst>
              <a:ext uri="{FF2B5EF4-FFF2-40B4-BE49-F238E27FC236}">
                <a16:creationId xmlns:a16="http://schemas.microsoft.com/office/drawing/2014/main" id="{FFB69342-63B3-4B73-30B7-6D05902E8813}"/>
              </a:ext>
            </a:extLst>
          </p:cNvPr>
          <p:cNvSpPr txBox="1">
            <a:spLocks/>
          </p:cNvSpPr>
          <p:nvPr/>
        </p:nvSpPr>
        <p:spPr>
          <a:xfrm>
            <a:off x="474096" y="1441611"/>
            <a:ext cx="8195808" cy="1197562"/>
          </a:xfrm>
          <a:prstGeom prst="roundRect">
            <a:avLst>
              <a:gd name="adj" fmla="val 4777"/>
            </a:avLst>
          </a:prstGeom>
          <a:solidFill>
            <a:srgbClr val="FFE3E1"/>
          </a:solidFill>
          <a:ln w="31750">
            <a:solidFill>
              <a:srgbClr val="C00000"/>
            </a:solidFill>
          </a:ln>
          <a:effectLst>
            <a:outerShdw blurRad="50800" dist="38100" dir="2700000" algn="ctr" rotWithShape="0">
              <a:srgbClr val="000000">
                <a:alpha val="40000"/>
              </a:srgbClr>
            </a:outerShdw>
          </a:effectLst>
        </p:spPr>
        <p:txBody>
          <a:bodyPr vert="horz" wrap="square" lIns="91440" tIns="45720" rIns="91440" bIns="45720" rtlCol="0" anchor="ctr" anchorCtr="0">
            <a:noAutofit/>
          </a:bodyPr>
          <a:lstStyle>
            <a:defPPr>
              <a:defRPr lang="en-US"/>
            </a:defPPr>
            <a:lvl1pPr indent="0" algn="ctr">
              <a:lnSpc>
                <a:spcPct val="110000"/>
              </a:lnSpc>
              <a:spcBef>
                <a:spcPts val="1000"/>
              </a:spcBef>
              <a:spcAft>
                <a:spcPts val="300"/>
              </a:spcAft>
              <a:buFont typeface="Arial" panose="020B0604020202020204" pitchFamily="34" charset="0"/>
              <a:buNone/>
              <a:defRPr sz="2800" b="1">
                <a:latin typeface="Cambria" panose="02040503050406030204" pitchFamily="18" charset="0"/>
                <a:ea typeface="Cambria" panose="02040503050406030204" pitchFamily="18" charset="0"/>
                <a:cs typeface="Calibri" panose="020F0502020204030204" pitchFamily="34" charset="0"/>
              </a:defRPr>
            </a:lvl1pPr>
            <a:lvl2pPr marL="685800" indent="-228600" defTabSz="914400">
              <a:lnSpc>
                <a:spcPct val="90000"/>
              </a:lnSpc>
              <a:spcBef>
                <a:spcPts val="500"/>
              </a:spcBef>
              <a:buFont typeface="Arial" panose="020B0604020202020204" pitchFamily="34" charset="0"/>
              <a:buChar char="•"/>
              <a:defRPr sz="2400" b="1">
                <a:latin typeface="Cambria" panose="02040503050406030204" pitchFamily="18" charset="0"/>
              </a:defRPr>
            </a:lvl2pPr>
            <a:lvl3pPr marL="11430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3pPr>
            <a:lvl4pPr marL="16002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4pPr>
            <a:lvl5pPr marL="2057400" indent="-228600" defTabSz="914400">
              <a:lnSpc>
                <a:spcPct val="90000"/>
              </a:lnSpc>
              <a:spcBef>
                <a:spcPts val="500"/>
              </a:spcBef>
              <a:buFont typeface="Arial" panose="020B0604020202020204" pitchFamily="34" charset="0"/>
              <a:buChar char="•"/>
              <a:defRPr sz="2200" b="1">
                <a:latin typeface="Cambria" panose="02040503050406030204" pitchFamily="18"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228600">
              <a:buClr>
                <a:schemeClr val="tx1"/>
              </a:buClr>
            </a:pPr>
            <a:r>
              <a:rPr lang="en-IN" sz="3200" b="0" dirty="0">
                <a:solidFill>
                  <a:srgbClr val="C00000"/>
                </a:solidFill>
              </a:rPr>
              <a:t>Baseline SSD </a:t>
            </a:r>
            <a:r>
              <a:rPr lang="en-IN" sz="3200" b="0" dirty="0"/>
              <a:t>and </a:t>
            </a:r>
            <a:r>
              <a:rPr lang="en-IN" sz="3200" b="0" dirty="0">
                <a:solidFill>
                  <a:srgbClr val="C00000"/>
                </a:solidFill>
              </a:rPr>
              <a:t>Packetized SSD </a:t>
            </a:r>
            <a:br>
              <a:rPr lang="en-IN" sz="3200" b="0" dirty="0"/>
            </a:br>
            <a:r>
              <a:rPr lang="en-IN" sz="3200" b="0" dirty="0"/>
              <a:t>do </a:t>
            </a:r>
            <a:r>
              <a:rPr lang="en-IN" sz="3200" b="0" i="1" dirty="0">
                <a:solidFill>
                  <a:srgbClr val="C00000"/>
                </a:solidFill>
              </a:rPr>
              <a:t>not</a:t>
            </a:r>
            <a:r>
              <a:rPr lang="en-IN" sz="3200" b="0" dirty="0"/>
              <a:t> provide </a:t>
            </a:r>
            <a:r>
              <a:rPr lang="en-IN" sz="3200" b="0" dirty="0">
                <a:solidFill>
                  <a:srgbClr val="C00000"/>
                </a:solidFill>
              </a:rPr>
              <a:t>path diversity </a:t>
            </a:r>
            <a:r>
              <a:rPr lang="en-IN" sz="3200" b="0" dirty="0"/>
              <a:t>to flash chips</a:t>
            </a:r>
            <a:endParaRPr lang="en-US" sz="3200" b="0" dirty="0">
              <a:solidFill>
                <a:srgbClr val="C00000"/>
              </a:solidFill>
            </a:endParaRPr>
          </a:p>
        </p:txBody>
      </p:sp>
    </p:spTree>
    <p:extLst>
      <p:ext uri="{BB962C8B-B14F-4D97-AF65-F5344CB8AC3E}">
        <p14:creationId xmlns:p14="http://schemas.microsoft.com/office/powerpoint/2010/main" val="409467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P spid="87" grpId="0"/>
    </p:bld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16786</TotalTime>
  <Words>2772</Words>
  <Application>Microsoft Macintosh PowerPoint</Application>
  <PresentationFormat>On-screen Show (4:3)</PresentationFormat>
  <Paragraphs>774</Paragraphs>
  <Slides>50</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Cambria</vt:lpstr>
      <vt:lpstr>Cambria Math</vt:lpstr>
      <vt:lpstr>Times New Roman</vt:lpstr>
      <vt:lpstr>Office Theme</vt:lpstr>
      <vt:lpstr>Venice  Improving Solid-State Drive Parallelism at Low Cost via Conflict-Free Accesses</vt:lpstr>
      <vt:lpstr>Talk Outline</vt:lpstr>
      <vt:lpstr>Overview of a Modern Solid-State Drive</vt:lpstr>
      <vt:lpstr>Key Problem: Path Conflicts in Modern SSDs</vt:lpstr>
      <vt:lpstr>Delay Caused by Path Conflicts</vt:lpstr>
      <vt:lpstr>Performance Impact of Path Conflicts</vt:lpstr>
      <vt:lpstr>Prior Approaches</vt:lpstr>
      <vt:lpstr>Prior Approaches</vt:lpstr>
      <vt:lpstr>Prior Approaches</vt:lpstr>
      <vt:lpstr>Prior Approaches</vt:lpstr>
      <vt:lpstr>Our Goal</vt:lpstr>
      <vt:lpstr>Talk Outline</vt:lpstr>
      <vt:lpstr>Our Proposal</vt:lpstr>
      <vt:lpstr>Our Proposal</vt:lpstr>
      <vt:lpstr>Venice: Architecture</vt:lpstr>
      <vt:lpstr>Our Proposal</vt:lpstr>
      <vt:lpstr>Venice: Path Reservation (I)</vt:lpstr>
      <vt:lpstr>Venice: Path Reservation (II)</vt:lpstr>
      <vt:lpstr>Venice: Path Reservation</vt:lpstr>
      <vt:lpstr>Our Proposal</vt:lpstr>
      <vt:lpstr>Venice: Non-Minimal Fully Adaptive Routing</vt:lpstr>
      <vt:lpstr>More in the Paper</vt:lpstr>
      <vt:lpstr>Talk Outline</vt:lpstr>
      <vt:lpstr>Evaluation Methodology</vt:lpstr>
      <vt:lpstr>Results: Performance Analysis (I)</vt:lpstr>
      <vt:lpstr>Results: Performance Analysis (II)</vt:lpstr>
      <vt:lpstr>Results: Performance Analysis (III)</vt:lpstr>
      <vt:lpstr>Results: Reduction in Path Conflicts</vt:lpstr>
      <vt:lpstr>Results: SSD Energy Consumption</vt:lpstr>
      <vt:lpstr>More in the Paper</vt:lpstr>
      <vt:lpstr>More in the Paper</vt:lpstr>
      <vt:lpstr>Talk Outline</vt:lpstr>
      <vt:lpstr>Venice: Summary</vt:lpstr>
      <vt:lpstr>Venice  Improving Solid-State Drive Parallelism at Low Cost via Conflict-Free Accesses</vt:lpstr>
      <vt:lpstr>FAQ</vt:lpstr>
      <vt:lpstr>Structure of a Scout Packet</vt:lpstr>
      <vt:lpstr>Power Consumption (I)</vt:lpstr>
      <vt:lpstr>Area Overhead</vt:lpstr>
      <vt:lpstr>Evaluated Configurations </vt:lpstr>
      <vt:lpstr>Workload Characteristics</vt:lpstr>
      <vt:lpstr>Mixed Workloads</vt:lpstr>
      <vt:lpstr>SSD Throughput  Analysis</vt:lpstr>
      <vt:lpstr>SSD Throughput  Analysis</vt:lpstr>
      <vt:lpstr>Tail Latency</vt:lpstr>
      <vt:lpstr>Tail Latency</vt:lpstr>
      <vt:lpstr>Power Consumption (II)</vt:lpstr>
      <vt:lpstr>Performance on Mixed Workloads</vt:lpstr>
      <vt:lpstr>Sensitivity to Network Configurations</vt:lpstr>
      <vt:lpstr>Prior Approaches to Address Path Conflicts</vt:lpstr>
      <vt:lpstr>Prior Approaches to Address Path Conflicts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  Jisung</dc:creator>
  <cp:lastModifiedBy>Nadig  Rakesh</cp:lastModifiedBy>
  <cp:revision>2840</cp:revision>
  <dcterms:created xsi:type="dcterms:W3CDTF">2021-05-11T10:19:29Z</dcterms:created>
  <dcterms:modified xsi:type="dcterms:W3CDTF">2023-06-20T19:13:44Z</dcterms:modified>
</cp:coreProperties>
</file>