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377" r:id="rId3"/>
    <p:sldId id="370" r:id="rId4"/>
    <p:sldId id="339" r:id="rId5"/>
    <p:sldId id="340" r:id="rId6"/>
    <p:sldId id="342" r:id="rId7"/>
    <p:sldId id="341" r:id="rId8"/>
    <p:sldId id="353" r:id="rId9"/>
    <p:sldId id="355" r:id="rId10"/>
    <p:sldId id="356" r:id="rId11"/>
    <p:sldId id="359" r:id="rId12"/>
    <p:sldId id="358" r:id="rId13"/>
    <p:sldId id="372" r:id="rId14"/>
    <p:sldId id="373" r:id="rId15"/>
    <p:sldId id="374" r:id="rId16"/>
    <p:sldId id="375" r:id="rId17"/>
    <p:sldId id="363" r:id="rId18"/>
    <p:sldId id="371" r:id="rId19"/>
    <p:sldId id="365" r:id="rId20"/>
    <p:sldId id="364" r:id="rId21"/>
    <p:sldId id="366" r:id="rId22"/>
    <p:sldId id="368" r:id="rId23"/>
    <p:sldId id="274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4BE"/>
    <a:srgbClr val="E6BAB8"/>
    <a:srgbClr val="8EB4E3"/>
    <a:srgbClr val="FDB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34"/>
    <p:restoredTop sz="71324"/>
  </p:normalViewPr>
  <p:slideViewPr>
    <p:cSldViewPr snapToGrid="0" snapToObjects="1">
      <p:cViewPr varScale="1">
        <p:scale>
          <a:sx n="64" d="100"/>
          <a:sy n="64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zf/home/shenxipeng/VLDB2018/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zf/home/shenxipeng/VLDB2018/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redundancy ratio</a:t>
            </a:r>
            <a:endParaRPr 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Sheet2!$D$6</c:f>
              <c:strCache>
                <c:ptCount val="1"/>
                <c:pt idx="0">
                  <c:v>50 GB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Sheet2!$C$7:$C$9</c:f>
              <c:strCache>
                <c:ptCount val="3"/>
                <c:pt idx="0">
                  <c:v>512B</c:v>
                </c:pt>
                <c:pt idx="1">
                  <c:v>1KB</c:v>
                </c:pt>
                <c:pt idx="2">
                  <c:v>4KB</c:v>
                </c:pt>
              </c:strCache>
            </c:strRef>
          </c:cat>
          <c:val>
            <c:numRef>
              <c:f>Sheet2!$D$7:$D$9</c:f>
              <c:numCache>
                <c:formatCode>General</c:formatCode>
                <c:ptCount val="3"/>
                <c:pt idx="0">
                  <c:v>44.7</c:v>
                </c:pt>
                <c:pt idx="1">
                  <c:v>31.4</c:v>
                </c:pt>
                <c:pt idx="2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C-DD42-8FC0-3827D3D26321}"/>
            </c:ext>
          </c:extLst>
        </c:ser>
        <c:ser>
          <c:idx val="1"/>
          <c:order val="1"/>
          <c:tx>
            <c:strRef>
              <c:f>Sheet2!$E$6</c:f>
              <c:strCache>
                <c:ptCount val="1"/>
                <c:pt idx="0">
                  <c:v>150 GB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Sheet2!$C$7:$C$9</c:f>
              <c:strCache>
                <c:ptCount val="3"/>
                <c:pt idx="0">
                  <c:v>512B</c:v>
                </c:pt>
                <c:pt idx="1">
                  <c:v>1KB</c:v>
                </c:pt>
                <c:pt idx="2">
                  <c:v>4KB</c:v>
                </c:pt>
              </c:strCache>
            </c:strRef>
          </c:cat>
          <c:val>
            <c:numRef>
              <c:f>Sheet2!$E$7:$E$9</c:f>
              <c:numCache>
                <c:formatCode>General</c:formatCode>
                <c:ptCount val="3"/>
                <c:pt idx="0">
                  <c:v>80</c:v>
                </c:pt>
                <c:pt idx="1">
                  <c:v>75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7C-DD42-8FC0-3827D3D26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7168096"/>
        <c:axId val="1897391600"/>
      </c:barChart>
      <c:catAx>
        <c:axId val="1897168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chunk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391600"/>
        <c:crosses val="autoZero"/>
        <c:auto val="1"/>
        <c:lblAlgn val="ctr"/>
        <c:lblOffset val="100"/>
        <c:noMultiLvlLbl val="0"/>
      </c:catAx>
      <c:valAx>
        <c:axId val="189739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redundancy ratio (%)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16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gzip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Sheet1!$B$6:$C$26</c:f>
              <c:multiLvlStrCache>
                <c:ptCount val="21"/>
                <c:lvl>
                  <c:pt idx="0">
                    <c:v>wordCount</c:v>
                  </c:pt>
                  <c:pt idx="1">
                    <c:v>sort</c:v>
                  </c:pt>
                  <c:pt idx="2">
                    <c:v>invertedIndex</c:v>
                  </c:pt>
                  <c:pt idx="3">
                    <c:v>termVector</c:v>
                  </c:pt>
                  <c:pt idx="4">
                    <c:v>sequenceCount	</c:v>
                  </c:pt>
                  <c:pt idx="5">
                    <c:v>rakdInvtdIdx</c:v>
                  </c:pt>
                  <c:pt idx="6">
                    <c:v>AVG</c:v>
                  </c:pt>
                  <c:pt idx="7">
                    <c:v>wordCount</c:v>
                  </c:pt>
                  <c:pt idx="8">
                    <c:v>sort</c:v>
                  </c:pt>
                  <c:pt idx="9">
                    <c:v>invertedIndex</c:v>
                  </c:pt>
                  <c:pt idx="10">
                    <c:v>termVector</c:v>
                  </c:pt>
                  <c:pt idx="11">
                    <c:v>sequenceCount	</c:v>
                  </c:pt>
                  <c:pt idx="12">
                    <c:v>rakdInvtdIdx</c:v>
                  </c:pt>
                  <c:pt idx="13">
                    <c:v>AVG</c:v>
                  </c:pt>
                  <c:pt idx="14">
                    <c:v>wordCount</c:v>
                  </c:pt>
                  <c:pt idx="15">
                    <c:v>sort</c:v>
                  </c:pt>
                  <c:pt idx="16">
                    <c:v>invertedIndex</c:v>
                  </c:pt>
                  <c:pt idx="17">
                    <c:v>termVector</c:v>
                  </c:pt>
                  <c:pt idx="18">
                    <c:v>sequenceCount	</c:v>
                  </c:pt>
                  <c:pt idx="19">
                    <c:v>rakdInvtdIdx</c:v>
                  </c:pt>
                  <c:pt idx="20">
                    <c:v>AVG</c:v>
                  </c:pt>
                </c:lvl>
                <c:lvl>
                  <c:pt idx="0">
                    <c:v>50 GB</c:v>
                  </c:pt>
                  <c:pt idx="7">
                    <c:v>150 GB</c:v>
                  </c:pt>
                  <c:pt idx="14">
                    <c:v>300 GB</c:v>
                  </c:pt>
                </c:lvl>
              </c:multiLvlStrCache>
            </c:multiLvlStrRef>
          </c:cat>
          <c:val>
            <c:numRef>
              <c:f>Sheet1!$D$6:$D$26</c:f>
              <c:numCache>
                <c:formatCode>0.00_ </c:formatCode>
                <c:ptCount val="21"/>
                <c:pt idx="0">
                  <c:v>0.84126189299999998</c:v>
                </c:pt>
                <c:pt idx="1">
                  <c:v>0.91235830799999995</c:v>
                </c:pt>
                <c:pt idx="2">
                  <c:v>0.87045361700000001</c:v>
                </c:pt>
                <c:pt idx="3">
                  <c:v>0.88826224899999995</c:v>
                </c:pt>
                <c:pt idx="4">
                  <c:v>0.96136871700000004</c:v>
                </c:pt>
                <c:pt idx="5">
                  <c:v>0.97171103999999997</c:v>
                </c:pt>
                <c:pt idx="6">
                  <c:v>0.90756930400000002</c:v>
                </c:pt>
                <c:pt idx="7">
                  <c:v>0.924194081</c:v>
                </c:pt>
                <c:pt idx="8">
                  <c:v>0.94929722599999999</c:v>
                </c:pt>
                <c:pt idx="9">
                  <c:v>0.93303528000000002</c:v>
                </c:pt>
                <c:pt idx="10">
                  <c:v>0.94695511600000004</c:v>
                </c:pt>
                <c:pt idx="11">
                  <c:v>0.98359847899999997</c:v>
                </c:pt>
                <c:pt idx="12">
                  <c:v>0.98778548499999996</c:v>
                </c:pt>
                <c:pt idx="13">
                  <c:v>0.95414427800000001</c:v>
                </c:pt>
                <c:pt idx="14">
                  <c:v>0.94086899700000004</c:v>
                </c:pt>
                <c:pt idx="15">
                  <c:v>0.94516813099999997</c:v>
                </c:pt>
                <c:pt idx="16">
                  <c:v>0.94516813099999997</c:v>
                </c:pt>
                <c:pt idx="17">
                  <c:v>0.95212906600000002</c:v>
                </c:pt>
                <c:pt idx="18">
                  <c:v>0.96551461800000005</c:v>
                </c:pt>
                <c:pt idx="19">
                  <c:v>0.97595834800000003</c:v>
                </c:pt>
                <c:pt idx="20">
                  <c:v>0.95413454799999997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C-CA44-9A9F-F4FBA207A9AF}"/>
            </c:ext>
          </c:extLst>
        </c:ser>
        <c:ser>
          <c:idx val="1"/>
          <c:order val="1"/>
          <c:tx>
            <c:strRef>
              <c:f>Sheet1!$E$5</c:f>
              <c:strCache>
                <c:ptCount val="1"/>
                <c:pt idx="0">
                  <c:v>CompressDirect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Sheet1!$B$6:$C$26</c:f>
              <c:multiLvlStrCache>
                <c:ptCount val="21"/>
                <c:lvl>
                  <c:pt idx="0">
                    <c:v>wordCount</c:v>
                  </c:pt>
                  <c:pt idx="1">
                    <c:v>sort</c:v>
                  </c:pt>
                  <c:pt idx="2">
                    <c:v>invertedIndex</c:v>
                  </c:pt>
                  <c:pt idx="3">
                    <c:v>termVector</c:v>
                  </c:pt>
                  <c:pt idx="4">
                    <c:v>sequenceCount	</c:v>
                  </c:pt>
                  <c:pt idx="5">
                    <c:v>rakdInvtdIdx</c:v>
                  </c:pt>
                  <c:pt idx="6">
                    <c:v>AVG</c:v>
                  </c:pt>
                  <c:pt idx="7">
                    <c:v>wordCount</c:v>
                  </c:pt>
                  <c:pt idx="8">
                    <c:v>sort</c:v>
                  </c:pt>
                  <c:pt idx="9">
                    <c:v>invertedIndex</c:v>
                  </c:pt>
                  <c:pt idx="10">
                    <c:v>termVector</c:v>
                  </c:pt>
                  <c:pt idx="11">
                    <c:v>sequenceCount	</c:v>
                  </c:pt>
                  <c:pt idx="12">
                    <c:v>rakdInvtdIdx</c:v>
                  </c:pt>
                  <c:pt idx="13">
                    <c:v>AVG</c:v>
                  </c:pt>
                  <c:pt idx="14">
                    <c:v>wordCount</c:v>
                  </c:pt>
                  <c:pt idx="15">
                    <c:v>sort</c:v>
                  </c:pt>
                  <c:pt idx="16">
                    <c:v>invertedIndex</c:v>
                  </c:pt>
                  <c:pt idx="17">
                    <c:v>termVector</c:v>
                  </c:pt>
                  <c:pt idx="18">
                    <c:v>sequenceCount	</c:v>
                  </c:pt>
                  <c:pt idx="19">
                    <c:v>rakdInvtdIdx</c:v>
                  </c:pt>
                  <c:pt idx="20">
                    <c:v>AVG</c:v>
                  </c:pt>
                </c:lvl>
                <c:lvl>
                  <c:pt idx="0">
                    <c:v>50 GB</c:v>
                  </c:pt>
                  <c:pt idx="7">
                    <c:v>150 GB</c:v>
                  </c:pt>
                  <c:pt idx="14">
                    <c:v>300 GB</c:v>
                  </c:pt>
                </c:lvl>
              </c:multiLvlStrCache>
            </c:multiLvlStrRef>
          </c:cat>
          <c:val>
            <c:numRef>
              <c:f>Sheet1!$E$6:$E$26</c:f>
              <c:numCache>
                <c:formatCode>0.00_ </c:formatCode>
                <c:ptCount val="21"/>
                <c:pt idx="0">
                  <c:v>2.04379562</c:v>
                </c:pt>
                <c:pt idx="1">
                  <c:v>1.303317536</c:v>
                </c:pt>
                <c:pt idx="2">
                  <c:v>2.6893939389999999</c:v>
                </c:pt>
                <c:pt idx="3">
                  <c:v>3.925233645</c:v>
                </c:pt>
                <c:pt idx="4">
                  <c:v>1.311021757</c:v>
                </c:pt>
                <c:pt idx="5">
                  <c:v>1.2075465110000001</c:v>
                </c:pt>
                <c:pt idx="6">
                  <c:v>2.0800515009999998</c:v>
                </c:pt>
                <c:pt idx="7">
                  <c:v>1.906274821</c:v>
                </c:pt>
                <c:pt idx="8">
                  <c:v>1.8152395690000001</c:v>
                </c:pt>
                <c:pt idx="9">
                  <c:v>2.993918603</c:v>
                </c:pt>
                <c:pt idx="10">
                  <c:v>3.5077712820000002</c:v>
                </c:pt>
                <c:pt idx="11">
                  <c:v>1.2990739229999999</c:v>
                </c:pt>
                <c:pt idx="12">
                  <c:v>1.205869664</c:v>
                </c:pt>
                <c:pt idx="13">
                  <c:v>2.1213579770000002</c:v>
                </c:pt>
                <c:pt idx="14">
                  <c:v>2.4664573220000001</c:v>
                </c:pt>
                <c:pt idx="15">
                  <c:v>2.2164338149999998</c:v>
                </c:pt>
                <c:pt idx="16">
                  <c:v>4.817292846</c:v>
                </c:pt>
                <c:pt idx="17">
                  <c:v>3.436207445</c:v>
                </c:pt>
                <c:pt idx="18">
                  <c:v>1.3573835830000001</c:v>
                </c:pt>
                <c:pt idx="19">
                  <c:v>1.2218795280000001</c:v>
                </c:pt>
                <c:pt idx="20">
                  <c:v>2.5859424230000001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4C-CA44-9A9F-F4FBA207A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58256"/>
        <c:axId val="86052608"/>
      </c:barChart>
      <c:catAx>
        <c:axId val="8615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2608"/>
        <c:crosses val="autoZero"/>
        <c:auto val="1"/>
        <c:lblAlgn val="ctr"/>
        <c:lblOffset val="100"/>
        <c:noMultiLvlLbl val="0"/>
      </c:catAx>
      <c:valAx>
        <c:axId val="8605260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58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direct-processing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Sheet2!$C$3:$H$3</c:f>
              <c:strCache>
                <c:ptCount val="6"/>
                <c:pt idx="0">
                  <c:v>50 GB</c:v>
                </c:pt>
                <c:pt idx="1">
                  <c:v>150 GB</c:v>
                </c:pt>
                <c:pt idx="2">
                  <c:v>300 GB</c:v>
                </c:pt>
                <c:pt idx="3">
                  <c:v>580 MB</c:v>
                </c:pt>
                <c:pt idx="4">
                  <c:v>2.1 GB</c:v>
                </c:pt>
                <c:pt idx="5">
                  <c:v>AVG</c:v>
                </c:pt>
              </c:strCache>
            </c:strRef>
          </c:cat>
          <c:val>
            <c:numRef>
              <c:f>Sheet2!$C$4:$H$4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9-924E-B7E1-A265B64DC9D2}"/>
            </c:ext>
          </c:extLst>
        </c:ser>
        <c:ser>
          <c:idx val="1"/>
          <c:order val="1"/>
          <c:tx>
            <c:strRef>
              <c:f>Sheet2!$B$5</c:f>
              <c:strCache>
                <c:ptCount val="1"/>
                <c:pt idx="0">
                  <c:v>gzip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Sheet2!$C$3:$H$3</c:f>
              <c:strCache>
                <c:ptCount val="6"/>
                <c:pt idx="0">
                  <c:v>50 GB</c:v>
                </c:pt>
                <c:pt idx="1">
                  <c:v>150 GB</c:v>
                </c:pt>
                <c:pt idx="2">
                  <c:v>300 GB</c:v>
                </c:pt>
                <c:pt idx="3">
                  <c:v>580 MB</c:v>
                </c:pt>
                <c:pt idx="4">
                  <c:v>2.1 GB</c:v>
                </c:pt>
                <c:pt idx="5">
                  <c:v>AVG</c:v>
                </c:pt>
              </c:strCache>
            </c:strRef>
          </c:cat>
          <c:val>
            <c:numRef>
              <c:f>Sheet2!$C$5:$H$5</c:f>
              <c:numCache>
                <c:formatCode>General</c:formatCode>
                <c:ptCount val="6"/>
                <c:pt idx="0">
                  <c:v>9.3000000000000007</c:v>
                </c:pt>
                <c:pt idx="1">
                  <c:v>8.9</c:v>
                </c:pt>
                <c:pt idx="2">
                  <c:v>8.5</c:v>
                </c:pt>
                <c:pt idx="3">
                  <c:v>5.9</c:v>
                </c:pt>
                <c:pt idx="4">
                  <c:v>8.9</c:v>
                </c:pt>
                <c:pt idx="5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9-924E-B7E1-A265B64DC9D2}"/>
            </c:ext>
          </c:extLst>
        </c:ser>
        <c:ser>
          <c:idx val="2"/>
          <c:order val="2"/>
          <c:tx>
            <c:strRef>
              <c:f>Sheet2!$B$6</c:f>
              <c:strCache>
                <c:ptCount val="1"/>
                <c:pt idx="0">
                  <c:v>CompressDirect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Sheet2!$C$3:$H$3</c:f>
              <c:strCache>
                <c:ptCount val="6"/>
                <c:pt idx="0">
                  <c:v>50 GB</c:v>
                </c:pt>
                <c:pt idx="1">
                  <c:v>150 GB</c:v>
                </c:pt>
                <c:pt idx="2">
                  <c:v>300 GB</c:v>
                </c:pt>
                <c:pt idx="3">
                  <c:v>580 MB</c:v>
                </c:pt>
                <c:pt idx="4">
                  <c:v>2.1 GB</c:v>
                </c:pt>
                <c:pt idx="5">
                  <c:v>AVG</c:v>
                </c:pt>
              </c:strCache>
            </c:strRef>
          </c:cat>
          <c:val>
            <c:numRef>
              <c:f>Sheet2!$C$6:$H$6</c:f>
              <c:numCache>
                <c:formatCode>General</c:formatCode>
                <c:ptCount val="6"/>
                <c:pt idx="0">
                  <c:v>14.1</c:v>
                </c:pt>
                <c:pt idx="1">
                  <c:v>13.3</c:v>
                </c:pt>
                <c:pt idx="2">
                  <c:v>13.1</c:v>
                </c:pt>
                <c:pt idx="3">
                  <c:v>6.5</c:v>
                </c:pt>
                <c:pt idx="4">
                  <c:v>11.9</c:v>
                </c:pt>
                <c:pt idx="5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F9-924E-B7E1-A265B64DC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0510032"/>
        <c:axId val="900140512"/>
      </c:barChart>
      <c:catAx>
        <c:axId val="900510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datasets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140512"/>
        <c:crosses val="autoZero"/>
        <c:auto val="1"/>
        <c:lblAlgn val="ctr"/>
        <c:lblOffset val="100"/>
        <c:noMultiLvlLbl val="0"/>
      </c:catAx>
      <c:valAx>
        <c:axId val="90014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compression ratio</a:t>
                </a:r>
                <a:endParaRPr lang="zh-CN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51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8D9D6-8A91-BC43-A37E-36DA9805C00B}" type="datetimeFigureOut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57E7D-D9D6-DB4C-A473-34B4566ED2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294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0989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291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357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935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758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743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772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572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8432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7E7D-D9D6-DB4C-A473-34B4566ED21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811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F674-BDAF-6A43-9F38-359575A9202B}" type="datetime1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33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0F2D-823B-6847-9ABE-44330F2D38FD}" type="datetime1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611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8F80-404E-AA45-834C-D85752AF7A02}" type="datetime1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80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8B2-B082-514E-BF20-0C18B0647B5B}" type="datetime1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r>
              <a:rPr kumimoji="1" lang="en-US" altLang="zh-CN" dirty="0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626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8697-162C-FD40-9CF4-87AEDC100033}" type="datetime1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578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7987-EF4C-E043-83FB-68B10E0C6FA4}" type="datetime1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687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DD82-25F5-1F4F-B72B-A60C24EEE267}" type="datetime1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612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F1F8-3245-2547-AB50-0717CBA112AB}" type="datetime1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478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36D2-48C7-294E-915A-5F3CA10DD8EB}" type="datetime1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008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2C4C-78F9-354C-A03E-1FC2DFCC94C4}" type="datetime1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036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8306-8EA6-DF4F-8FDC-DCDEDD94184D}" type="datetime1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602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33F44-33D2-8A4C-9347-D504F094280A}" type="datetime1">
              <a:rPr kumimoji="1" lang="zh-CN" altLang="en-US" smtClean="0"/>
              <a:t>2018/9/23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FDE24-C12B-A84A-9BCA-957275DD768E}" type="slidenum">
              <a:rPr kumimoji="1" lang="zh-CN" altLang="en-US" smtClean="0"/>
              <a:t>‹#›</a:t>
            </a:fld>
            <a:r>
              <a:rPr kumimoji="1" lang="en-US" altLang="zh-CN" dirty="0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545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6043" y="94587"/>
            <a:ext cx="7851913" cy="3101415"/>
          </a:xfrm>
        </p:spPr>
        <p:txBody>
          <a:bodyPr>
            <a:normAutofit/>
          </a:bodyPr>
          <a:lstStyle/>
          <a:p>
            <a:r>
              <a:rPr kumimoji="1" lang="en-US" altLang="zh-CN" sz="4400" dirty="0"/>
              <a:t>Efficient Document Analytics on Compressed Data: Method, Challenges, Algorithms, Insights </a:t>
            </a:r>
          </a:p>
        </p:txBody>
      </p:sp>
      <p:pic>
        <p:nvPicPr>
          <p:cNvPr id="4" name="Picture 14" descr="Image result for eth zurich logo">
            <a:extLst>
              <a:ext uri="{FF2B5EF4-FFF2-40B4-BE49-F238E27FC236}">
                <a16:creationId xmlns:a16="http://schemas.microsoft.com/office/drawing/2014/main" id="{25A8238F-076C-8841-817D-C740D54C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49" y="5051562"/>
            <a:ext cx="1449335" cy="5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0EDDF9-65A4-164B-8D81-12FA7AC79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192" y="4879740"/>
            <a:ext cx="1135761" cy="11210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24B702-B755-2A4D-9355-4972FF643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137" y="4874798"/>
            <a:ext cx="1066800" cy="1066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FA6ACA-2B0A-2844-A7AC-E5261B96C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674" y="4879739"/>
            <a:ext cx="1066800" cy="1066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D07E402-1E90-834E-8B90-773598E73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11410"/>
            <a:ext cx="1507584" cy="538423"/>
          </a:xfrm>
          <a:prstGeom prst="rect">
            <a:avLst/>
          </a:prstGeom>
        </p:spPr>
      </p:pic>
      <p:sp>
        <p:nvSpPr>
          <p:cNvPr id="12" name="副标题 2">
            <a:extLst>
              <a:ext uri="{FF2B5EF4-FFF2-40B4-BE49-F238E27FC236}">
                <a16:creationId xmlns:a16="http://schemas.microsoft.com/office/drawing/2014/main" id="{6463DD68-8D00-D74A-A334-6E671D1D4056}"/>
              </a:ext>
            </a:extLst>
          </p:cNvPr>
          <p:cNvSpPr txBox="1">
            <a:spLocks/>
          </p:cNvSpPr>
          <p:nvPr/>
        </p:nvSpPr>
        <p:spPr>
          <a:xfrm>
            <a:off x="-1" y="3205567"/>
            <a:ext cx="9143999" cy="149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100" dirty="0"/>
              <a:t>Feng Zhang †⋄, </a:t>
            </a:r>
            <a:r>
              <a:rPr kumimoji="1" lang="en-US" altLang="zh-CN" sz="2100" dirty="0" err="1"/>
              <a:t>Jidong</a:t>
            </a:r>
            <a:r>
              <a:rPr kumimoji="1" lang="en-US" altLang="zh-CN" sz="2100" dirty="0"/>
              <a:t> </a:t>
            </a:r>
            <a:r>
              <a:rPr kumimoji="1" lang="en-US" altLang="zh-CN" sz="2100" dirty="0" err="1"/>
              <a:t>Zhai</a:t>
            </a:r>
            <a:r>
              <a:rPr kumimoji="1" lang="en-US" altLang="zh-CN" sz="2100" dirty="0"/>
              <a:t> ⋄, </a:t>
            </a:r>
            <a:r>
              <a:rPr kumimoji="1" lang="en-US" altLang="zh-CN" sz="2100" dirty="0" err="1"/>
              <a:t>Xipeng</a:t>
            </a:r>
            <a:r>
              <a:rPr kumimoji="1" lang="en-US" altLang="zh-CN" sz="2100" dirty="0"/>
              <a:t> Shen #, </a:t>
            </a:r>
            <a:r>
              <a:rPr kumimoji="1" lang="en-US" altLang="zh-CN" sz="2100" dirty="0" err="1"/>
              <a:t>Onur</a:t>
            </a:r>
            <a:r>
              <a:rPr kumimoji="1" lang="en-US" altLang="zh-CN" sz="2100" dirty="0"/>
              <a:t> </a:t>
            </a:r>
            <a:r>
              <a:rPr kumimoji="1" lang="en-US" altLang="zh-CN" sz="2100" dirty="0" err="1"/>
              <a:t>Mutlu</a:t>
            </a:r>
            <a:r>
              <a:rPr kumimoji="1" lang="en-US" altLang="zh-CN" sz="2100" dirty="0"/>
              <a:t> ⋆, </a:t>
            </a:r>
            <a:r>
              <a:rPr kumimoji="1" lang="en-US" altLang="zh-CN" sz="2100" dirty="0" err="1"/>
              <a:t>Wenguang</a:t>
            </a:r>
            <a:r>
              <a:rPr kumimoji="1" lang="en-US" altLang="zh-CN" sz="2100" dirty="0"/>
              <a:t> Chen ⋄</a:t>
            </a:r>
          </a:p>
          <a:p>
            <a:br>
              <a:rPr kumimoji="1" lang="en-US" altLang="zh-CN" sz="1500" dirty="0"/>
            </a:br>
            <a:r>
              <a:rPr kumimoji="1" lang="en-US" altLang="zh-CN" sz="1800" dirty="0"/>
              <a:t>†Renmin University of China</a:t>
            </a:r>
            <a:br>
              <a:rPr kumimoji="1" lang="en-US" altLang="zh-CN" sz="1800" dirty="0"/>
            </a:br>
            <a:r>
              <a:rPr kumimoji="1" lang="en-US" altLang="zh-CN" sz="1800" dirty="0"/>
              <a:t> ⋄Tsinghua University</a:t>
            </a:r>
            <a:br>
              <a:rPr kumimoji="1" lang="en-US" altLang="zh-CN" sz="1800" dirty="0"/>
            </a:br>
            <a:r>
              <a:rPr kumimoji="1" lang="en-US" altLang="zh-CN" sz="1800" dirty="0"/>
              <a:t>#North Carolina State University</a:t>
            </a:r>
            <a:br>
              <a:rPr kumimoji="1" lang="en-US" altLang="zh-CN" sz="1800" dirty="0"/>
            </a:br>
            <a:r>
              <a:rPr kumimoji="1" lang="en-US" altLang="zh-CN" sz="1800" dirty="0"/>
              <a:t>⋆ETH </a:t>
            </a:r>
            <a:r>
              <a:rPr kumimoji="1" lang="en-US" altLang="zh-CN" sz="1800" dirty="0" err="1"/>
              <a:t>Zürich</a:t>
            </a:r>
            <a:br>
              <a:rPr kumimoji="1" lang="en-US" altLang="zh-CN" sz="1500" dirty="0"/>
            </a:br>
            <a:endParaRPr kumimoji="1" lang="en-US" altLang="zh-CN" sz="1500" dirty="0"/>
          </a:p>
          <a:p>
            <a:endParaRPr kumimoji="1" lang="en-US" altLang="zh-CN" sz="15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81734A6-B4E5-404C-9FDA-5474EA27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077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0B0FA-0F2D-8C41-B188-7C4BEFED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Challenges</a:t>
            </a:r>
            <a:endParaRPr kumimoji="1"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0425E26-22F6-A541-9E12-7FF9A1C27235}"/>
              </a:ext>
            </a:extLst>
          </p:cNvPr>
          <p:cNvSpPr/>
          <p:nvPr/>
        </p:nvSpPr>
        <p:spPr>
          <a:xfrm>
            <a:off x="1728434" y="3570340"/>
            <a:ext cx="4628301" cy="124808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9752AB58-DB9F-584A-AB7C-13CE60A3B3AD}"/>
              </a:ext>
            </a:extLst>
          </p:cNvPr>
          <p:cNvSpPr/>
          <p:nvPr/>
        </p:nvSpPr>
        <p:spPr>
          <a:xfrm>
            <a:off x="1278640" y="2543046"/>
            <a:ext cx="5539134" cy="2991949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D16DF2B-E071-CC4D-ADFA-7CF3DAC1B721}"/>
              </a:ext>
            </a:extLst>
          </p:cNvPr>
          <p:cNvSpPr txBox="1"/>
          <p:nvPr/>
        </p:nvSpPr>
        <p:spPr>
          <a:xfrm>
            <a:off x="3196773" y="2606018"/>
            <a:ext cx="191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prstClr val="black"/>
                </a:solidFill>
                <a:ea typeface="宋体" panose="02010600030101010101" pitchFamily="2" charset="-122"/>
              </a:rPr>
              <a:t>CHALLENGES</a:t>
            </a:r>
            <a:endParaRPr kumimoji="1" lang="zh-CN" altLang="en-US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08E6CFC-51D0-1A45-BC74-CB93AEF5A75B}"/>
              </a:ext>
            </a:extLst>
          </p:cNvPr>
          <p:cNvSpPr txBox="1"/>
          <p:nvPr/>
        </p:nvSpPr>
        <p:spPr>
          <a:xfrm>
            <a:off x="1424393" y="3024367"/>
            <a:ext cx="139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Unit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sensitivity</a:t>
            </a:r>
            <a:endParaRPr kumimoji="1"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689AD7B-BF7D-EC46-9C85-062757100845}"/>
              </a:ext>
            </a:extLst>
          </p:cNvPr>
          <p:cNvSpPr txBox="1"/>
          <p:nvPr/>
        </p:nvSpPr>
        <p:spPr>
          <a:xfrm>
            <a:off x="4981730" y="3024367"/>
            <a:ext cx="139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Parallelism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barriers</a:t>
            </a:r>
            <a:endParaRPr kumimoji="1"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54304B9-C1CE-4244-8849-FF52E9E7B865}"/>
              </a:ext>
            </a:extLst>
          </p:cNvPr>
          <p:cNvSpPr txBox="1"/>
          <p:nvPr/>
        </p:nvSpPr>
        <p:spPr>
          <a:xfrm>
            <a:off x="2311747" y="4675910"/>
            <a:ext cx="139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Order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sensitivity</a:t>
            </a:r>
            <a:endParaRPr kumimoji="1"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1A310B6-C973-9E48-BA71-D4A11BC6FDAA}"/>
              </a:ext>
            </a:extLst>
          </p:cNvPr>
          <p:cNvSpPr txBox="1"/>
          <p:nvPr/>
        </p:nvSpPr>
        <p:spPr>
          <a:xfrm>
            <a:off x="4418654" y="4675910"/>
            <a:ext cx="139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Data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attributes</a:t>
            </a:r>
            <a:endParaRPr kumimoji="1"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695452E-1E16-3E43-9DA3-B6F4E19DB50E}"/>
              </a:ext>
            </a:extLst>
          </p:cNvPr>
          <p:cNvSpPr txBox="1"/>
          <p:nvPr/>
        </p:nvSpPr>
        <p:spPr>
          <a:xfrm>
            <a:off x="1745144" y="3800348"/>
            <a:ext cx="21397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b="1" dirty="0">
                <a:solidFill>
                  <a:prstClr val="black"/>
                </a:solidFill>
                <a:ea typeface="宋体" panose="02010600030101010101" pitchFamily="2" charset="-122"/>
              </a:rPr>
              <a:t>Reuse</a:t>
            </a:r>
          </a:p>
          <a:p>
            <a:pPr algn="ctr" defTabSz="457200"/>
            <a:r>
              <a:rPr kumimoji="1"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of results across nodes</a:t>
            </a:r>
            <a:endParaRPr kumimoji="1"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665EF50-BDE3-2F4E-81BD-F2BBD2DD5F85}"/>
              </a:ext>
            </a:extLst>
          </p:cNvPr>
          <p:cNvSpPr txBox="1"/>
          <p:nvPr/>
        </p:nvSpPr>
        <p:spPr>
          <a:xfrm>
            <a:off x="3902439" y="3800348"/>
            <a:ext cx="24925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b="1" dirty="0">
                <a:solidFill>
                  <a:prstClr val="black"/>
                </a:solidFill>
                <a:ea typeface="宋体" panose="02010600030101010101" pitchFamily="2" charset="-122"/>
              </a:rPr>
              <a:t>Overhead</a:t>
            </a:r>
          </a:p>
          <a:p>
            <a:pPr algn="ctr" defTabSz="457200"/>
            <a:r>
              <a:rPr kumimoji="1"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in saving and propagating</a:t>
            </a:r>
            <a:endParaRPr kumimoji="1"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7" name="左右箭头 46">
            <a:extLst>
              <a:ext uri="{FF2B5EF4-FFF2-40B4-BE49-F238E27FC236}">
                <a16:creationId xmlns:a16="http://schemas.microsoft.com/office/drawing/2014/main" id="{06A6E048-BC4C-1E42-A887-83C3CCCE642E}"/>
              </a:ext>
            </a:extLst>
          </p:cNvPr>
          <p:cNvSpPr/>
          <p:nvPr/>
        </p:nvSpPr>
        <p:spPr>
          <a:xfrm>
            <a:off x="3624039" y="3897543"/>
            <a:ext cx="587311" cy="195878"/>
          </a:xfrm>
          <a:prstGeom prst="left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线形标注 2 57">
            <a:extLst>
              <a:ext uri="{FF2B5EF4-FFF2-40B4-BE49-F238E27FC236}">
                <a16:creationId xmlns:a16="http://schemas.microsoft.com/office/drawing/2014/main" id="{E1974572-E1E7-E342-942E-7274A0EA4F98}"/>
              </a:ext>
            </a:extLst>
          </p:cNvPr>
          <p:cNvSpPr/>
          <p:nvPr/>
        </p:nvSpPr>
        <p:spPr>
          <a:xfrm>
            <a:off x="6817774" y="2026271"/>
            <a:ext cx="2165622" cy="111776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4484"/>
              <a:gd name="adj6" fmla="val -38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How to perform parallelism on large datasets.</a:t>
            </a:r>
            <a:endParaRPr kumimoji="1" lang="zh-CN" altLang="en-US" dirty="0"/>
          </a:p>
        </p:txBody>
      </p:sp>
      <p:sp>
        <p:nvSpPr>
          <p:cNvPr id="59" name="线形标注 2 58">
            <a:extLst>
              <a:ext uri="{FF2B5EF4-FFF2-40B4-BE49-F238E27FC236}">
                <a16:creationId xmlns:a16="http://schemas.microsoft.com/office/drawing/2014/main" id="{EF9CB947-8C91-EC46-AB27-8F4EBC6B574D}"/>
              </a:ext>
            </a:extLst>
          </p:cNvPr>
          <p:cNvSpPr/>
          <p:nvPr/>
        </p:nvSpPr>
        <p:spPr>
          <a:xfrm>
            <a:off x="6625769" y="5238590"/>
            <a:ext cx="2165622" cy="111776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7"/>
              <a:gd name="adj6" fmla="val -37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How to utilize the attributes of datasets.</a:t>
            </a:r>
            <a:endParaRPr kumimoji="1" lang="zh-CN" altLang="en-US" dirty="0"/>
          </a:p>
        </p:txBody>
      </p:sp>
      <p:sp>
        <p:nvSpPr>
          <p:cNvPr id="60" name="线形标注 2 59">
            <a:extLst>
              <a:ext uri="{FF2B5EF4-FFF2-40B4-BE49-F238E27FC236}">
                <a16:creationId xmlns:a16="http://schemas.microsoft.com/office/drawing/2014/main" id="{6D56AED5-5BC0-8941-81FB-2DB1703B1D63}"/>
              </a:ext>
            </a:extLst>
          </p:cNvPr>
          <p:cNvSpPr/>
          <p:nvPr/>
        </p:nvSpPr>
        <p:spPr>
          <a:xfrm>
            <a:off x="146125" y="5413411"/>
            <a:ext cx="2298912" cy="1320881"/>
          </a:xfrm>
          <a:prstGeom prst="borderCallout2">
            <a:avLst>
              <a:gd name="adj1" fmla="val 20991"/>
              <a:gd name="adj2" fmla="val 105612"/>
              <a:gd name="adj3" fmla="val 20991"/>
              <a:gd name="adj4" fmla="val 115787"/>
              <a:gd name="adj5" fmla="val 5523"/>
              <a:gd name="adj6" fmla="val 121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How to accommodate the order for applications that are sensitive to the order. </a:t>
            </a:r>
          </a:p>
        </p:txBody>
      </p:sp>
      <p:sp>
        <p:nvSpPr>
          <p:cNvPr id="61" name="线形标注 2 60">
            <a:extLst>
              <a:ext uri="{FF2B5EF4-FFF2-40B4-BE49-F238E27FC236}">
                <a16:creationId xmlns:a16="http://schemas.microsoft.com/office/drawing/2014/main" id="{51094653-65A5-164D-B4BD-ADE7835FD758}"/>
              </a:ext>
            </a:extLst>
          </p:cNvPr>
          <p:cNvSpPr/>
          <p:nvPr/>
        </p:nvSpPr>
        <p:spPr>
          <a:xfrm>
            <a:off x="135945" y="1969478"/>
            <a:ext cx="1984305" cy="845282"/>
          </a:xfrm>
          <a:prstGeom prst="borderCallout2">
            <a:avLst>
              <a:gd name="adj1" fmla="val 110131"/>
              <a:gd name="adj2" fmla="val 42407"/>
              <a:gd name="adj3" fmla="val 130995"/>
              <a:gd name="adj4" fmla="val 42230"/>
              <a:gd name="adj5" fmla="val 135441"/>
              <a:gd name="adj6" fmla="val 59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How to organize data.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AF51401-674D-D845-9EA9-3A42335D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10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03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  <p:bldP spid="43" grpId="0"/>
      <p:bldP spid="44" grpId="0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680-469F-EF45-A03A-4190F7E8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9495AA-193F-EB44-81BF-B8798FDA0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Motivation &amp; Example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Compression-Based Direct Processing 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 Challenges</a:t>
            </a:r>
          </a:p>
          <a:p>
            <a:r>
              <a:rPr kumimoji="1" lang="en-US" altLang="zh-CN" b="1" dirty="0"/>
              <a:t>Guidelines and Techniques</a:t>
            </a:r>
          </a:p>
          <a:p>
            <a:pPr lvl="1"/>
            <a:r>
              <a:rPr kumimoji="1" lang="en-US" altLang="zh-CN" b="1" dirty="0"/>
              <a:t>Solution Overview</a:t>
            </a:r>
          </a:p>
          <a:p>
            <a:pPr lvl="1"/>
            <a:r>
              <a:rPr kumimoji="1" lang="en-US" altLang="zh-CN" b="1" dirty="0"/>
              <a:t>Guidelines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Benchmarks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DF54ED-C206-FD44-BE18-FC31C6E2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11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363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0B0FA-0F2D-8C41-B188-7C4BEFED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Solution Overview</a:t>
            </a:r>
            <a:endParaRPr kumimoji="1" lang="zh-CN" altLang="en-US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0425E26-22F6-A541-9E12-7FF9A1C27235}"/>
              </a:ext>
            </a:extLst>
          </p:cNvPr>
          <p:cNvSpPr/>
          <p:nvPr/>
        </p:nvSpPr>
        <p:spPr>
          <a:xfrm>
            <a:off x="1728434" y="3570340"/>
            <a:ext cx="4628301" cy="124808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D9CA502-8ED0-4F4C-B713-B482C42AE343}"/>
              </a:ext>
            </a:extLst>
          </p:cNvPr>
          <p:cNvSpPr txBox="1"/>
          <p:nvPr/>
        </p:nvSpPr>
        <p:spPr>
          <a:xfrm>
            <a:off x="3444494" y="1690689"/>
            <a:ext cx="320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prstClr val="black"/>
                </a:solidFill>
                <a:ea typeface="宋体" panose="02010600030101010101" pitchFamily="2" charset="-122"/>
              </a:rPr>
              <a:t>SOLUTION</a:t>
            </a:r>
            <a:r>
              <a:rPr kumimoji="1" lang="zh-CN" altLang="en-US" b="1" dirty="0">
                <a:solidFill>
                  <a:prstClr val="black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b="1" dirty="0">
                <a:solidFill>
                  <a:prstClr val="black"/>
                </a:solidFill>
                <a:ea typeface="宋体" panose="02010600030101010101" pitchFamily="2" charset="-122"/>
              </a:rPr>
              <a:t>TECHNIQUES</a:t>
            </a:r>
            <a:endParaRPr kumimoji="1" lang="zh-CN" altLang="en-US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228212A-5581-0A4D-A368-EA517EC92DB8}"/>
              </a:ext>
            </a:extLst>
          </p:cNvPr>
          <p:cNvSpPr txBox="1"/>
          <p:nvPr/>
        </p:nvSpPr>
        <p:spPr>
          <a:xfrm>
            <a:off x="-108931" y="1909097"/>
            <a:ext cx="278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Adaptive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traversal</a:t>
            </a:r>
            <a:r>
              <a:rPr kumimoji="1" lang="zh-CN" altLang="en-US" dirty="0">
                <a:solidFill>
                  <a:prstClr val="black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order</a:t>
            </a:r>
            <a:r>
              <a:rPr kumimoji="1" lang="zh-CN" altLang="en-US" dirty="0">
                <a:solidFill>
                  <a:prstClr val="black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and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information</a:t>
            </a:r>
            <a:r>
              <a:rPr kumimoji="1" lang="zh-CN" altLang="en-US" dirty="0">
                <a:solidFill>
                  <a:prstClr val="black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to</a:t>
            </a:r>
            <a:r>
              <a:rPr kumimoji="1" lang="zh-CN" altLang="en-US" dirty="0">
                <a:solidFill>
                  <a:prstClr val="black"/>
                </a:solidFill>
                <a:ea typeface="宋体" panose="02010600030101010101" pitchFamily="2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propagation</a:t>
            </a:r>
            <a:endParaRPr kumimoji="1"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A848FEB-6D48-E742-B44A-8EC380A693EA}"/>
              </a:ext>
            </a:extLst>
          </p:cNvPr>
          <p:cNvSpPr txBox="1"/>
          <p:nvPr/>
        </p:nvSpPr>
        <p:spPr>
          <a:xfrm>
            <a:off x="0" y="4856589"/>
            <a:ext cx="193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Compression-time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indexing</a:t>
            </a:r>
            <a:endParaRPr kumimoji="1"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D64353E-D15F-F54C-8F35-FF1D99DB0626}"/>
              </a:ext>
            </a:extLst>
          </p:cNvPr>
          <p:cNvSpPr txBox="1"/>
          <p:nvPr/>
        </p:nvSpPr>
        <p:spPr>
          <a:xfrm>
            <a:off x="5965348" y="5694854"/>
            <a:ext cx="170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Double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compression</a:t>
            </a:r>
            <a:endParaRPr kumimoji="1"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91E981D-E2BA-AA4D-8DFA-66C023AA6AD2}"/>
              </a:ext>
            </a:extLst>
          </p:cNvPr>
          <p:cNvSpPr txBox="1"/>
          <p:nvPr/>
        </p:nvSpPr>
        <p:spPr>
          <a:xfrm>
            <a:off x="4136363" y="5988937"/>
            <a:ext cx="170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Load-time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coarsening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A1A059C-5A91-9442-A5D0-D11757392A39}"/>
              </a:ext>
            </a:extLst>
          </p:cNvPr>
          <p:cNvSpPr txBox="1"/>
          <p:nvPr/>
        </p:nvSpPr>
        <p:spPr>
          <a:xfrm>
            <a:off x="959462" y="6004313"/>
            <a:ext cx="280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Two-level table with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depth-first traversal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FF4F769-9220-C444-B863-B02C4804391D}"/>
              </a:ext>
            </a:extLst>
          </p:cNvPr>
          <p:cNvSpPr txBox="1"/>
          <p:nvPr/>
        </p:nvSpPr>
        <p:spPr>
          <a:xfrm>
            <a:off x="6474879" y="4308507"/>
            <a:ext cx="2645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Coarse-grained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parallel algorithm and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automatic data partition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37837F8-420F-AC47-9636-F0D1C9E29CBB}"/>
              </a:ext>
            </a:extLst>
          </p:cNvPr>
          <p:cNvSpPr txBox="1"/>
          <p:nvPr/>
        </p:nvSpPr>
        <p:spPr>
          <a:xfrm>
            <a:off x="6762401" y="2392580"/>
            <a:ext cx="249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Double-layered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bit vector for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footprint minimization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9752AB58-DB9F-584A-AB7C-13CE60A3B3AD}"/>
              </a:ext>
            </a:extLst>
          </p:cNvPr>
          <p:cNvSpPr/>
          <p:nvPr/>
        </p:nvSpPr>
        <p:spPr>
          <a:xfrm>
            <a:off x="1278640" y="2543046"/>
            <a:ext cx="5539134" cy="2991949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D16DF2B-E071-CC4D-ADFA-7CF3DAC1B721}"/>
              </a:ext>
            </a:extLst>
          </p:cNvPr>
          <p:cNvSpPr txBox="1"/>
          <p:nvPr/>
        </p:nvSpPr>
        <p:spPr>
          <a:xfrm>
            <a:off x="3196773" y="2606018"/>
            <a:ext cx="191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zh-CN" b="1" dirty="0">
                <a:solidFill>
                  <a:prstClr val="black"/>
                </a:solidFill>
                <a:ea typeface="宋体" panose="02010600030101010101" pitchFamily="2" charset="-122"/>
              </a:rPr>
              <a:t>CHALLENGES</a:t>
            </a:r>
            <a:endParaRPr kumimoji="1" lang="zh-CN" altLang="en-US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08E6CFC-51D0-1A45-BC74-CB93AEF5A75B}"/>
              </a:ext>
            </a:extLst>
          </p:cNvPr>
          <p:cNvSpPr txBox="1"/>
          <p:nvPr/>
        </p:nvSpPr>
        <p:spPr>
          <a:xfrm>
            <a:off x="1424393" y="3024367"/>
            <a:ext cx="139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Unit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sensitivity</a:t>
            </a:r>
            <a:endParaRPr kumimoji="1"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689AD7B-BF7D-EC46-9C85-062757100845}"/>
              </a:ext>
            </a:extLst>
          </p:cNvPr>
          <p:cNvSpPr txBox="1"/>
          <p:nvPr/>
        </p:nvSpPr>
        <p:spPr>
          <a:xfrm>
            <a:off x="4981730" y="3024367"/>
            <a:ext cx="139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Parallelism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barriers</a:t>
            </a:r>
            <a:endParaRPr kumimoji="1"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54304B9-C1CE-4244-8849-FF52E9E7B865}"/>
              </a:ext>
            </a:extLst>
          </p:cNvPr>
          <p:cNvSpPr txBox="1"/>
          <p:nvPr/>
        </p:nvSpPr>
        <p:spPr>
          <a:xfrm>
            <a:off x="2311747" y="4675910"/>
            <a:ext cx="139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Order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sensitivity</a:t>
            </a:r>
            <a:endParaRPr kumimoji="1"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1A310B6-C973-9E48-BA71-D4A11BC6FDAA}"/>
              </a:ext>
            </a:extLst>
          </p:cNvPr>
          <p:cNvSpPr txBox="1"/>
          <p:nvPr/>
        </p:nvSpPr>
        <p:spPr>
          <a:xfrm>
            <a:off x="4418654" y="4675910"/>
            <a:ext cx="139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Data</a:t>
            </a:r>
          </a:p>
          <a:p>
            <a:pPr algn="ctr" defTabSz="457200"/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attributes</a:t>
            </a:r>
            <a:endParaRPr kumimoji="1"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695452E-1E16-3E43-9DA3-B6F4E19DB50E}"/>
              </a:ext>
            </a:extLst>
          </p:cNvPr>
          <p:cNvSpPr txBox="1"/>
          <p:nvPr/>
        </p:nvSpPr>
        <p:spPr>
          <a:xfrm>
            <a:off x="1745144" y="3800348"/>
            <a:ext cx="21397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b="1" dirty="0">
                <a:solidFill>
                  <a:prstClr val="black"/>
                </a:solidFill>
                <a:ea typeface="宋体" panose="02010600030101010101" pitchFamily="2" charset="-122"/>
              </a:rPr>
              <a:t>Reuse</a:t>
            </a:r>
          </a:p>
          <a:p>
            <a:pPr algn="ctr" defTabSz="457200"/>
            <a:r>
              <a:rPr kumimoji="1"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of results across nodes</a:t>
            </a:r>
            <a:endParaRPr kumimoji="1"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665EF50-BDE3-2F4E-81BD-F2BBD2DD5F85}"/>
              </a:ext>
            </a:extLst>
          </p:cNvPr>
          <p:cNvSpPr txBox="1"/>
          <p:nvPr/>
        </p:nvSpPr>
        <p:spPr>
          <a:xfrm>
            <a:off x="3902439" y="3800348"/>
            <a:ext cx="24925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kumimoji="1" lang="en-US" altLang="zh-CN" b="1" dirty="0">
                <a:solidFill>
                  <a:prstClr val="black"/>
                </a:solidFill>
                <a:ea typeface="宋体" panose="02010600030101010101" pitchFamily="2" charset="-122"/>
              </a:rPr>
              <a:t>Overhead</a:t>
            </a:r>
          </a:p>
          <a:p>
            <a:pPr algn="ctr" defTabSz="457200"/>
            <a:r>
              <a:rPr kumimoji="1"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in saving and propagating</a:t>
            </a:r>
            <a:endParaRPr kumimoji="1"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47" name="左右箭头 46">
            <a:extLst>
              <a:ext uri="{FF2B5EF4-FFF2-40B4-BE49-F238E27FC236}">
                <a16:creationId xmlns:a16="http://schemas.microsoft.com/office/drawing/2014/main" id="{06A6E048-BC4C-1E42-A887-83C3CCCE642E}"/>
              </a:ext>
            </a:extLst>
          </p:cNvPr>
          <p:cNvSpPr/>
          <p:nvPr/>
        </p:nvSpPr>
        <p:spPr>
          <a:xfrm>
            <a:off x="3624039" y="3897543"/>
            <a:ext cx="587311" cy="195878"/>
          </a:xfrm>
          <a:prstGeom prst="left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右箭头 47">
            <a:extLst>
              <a:ext uri="{FF2B5EF4-FFF2-40B4-BE49-F238E27FC236}">
                <a16:creationId xmlns:a16="http://schemas.microsoft.com/office/drawing/2014/main" id="{9540AF29-A8EB-E143-9377-910CA5134CF9}"/>
              </a:ext>
            </a:extLst>
          </p:cNvPr>
          <p:cNvSpPr/>
          <p:nvPr/>
        </p:nvSpPr>
        <p:spPr>
          <a:xfrm rot="19724331">
            <a:off x="815825" y="4522300"/>
            <a:ext cx="498528" cy="21100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右箭头 48">
            <a:extLst>
              <a:ext uri="{FF2B5EF4-FFF2-40B4-BE49-F238E27FC236}">
                <a16:creationId xmlns:a16="http://schemas.microsoft.com/office/drawing/2014/main" id="{4C8DABB6-C36D-F245-84D5-DACCBB7B6181}"/>
              </a:ext>
            </a:extLst>
          </p:cNvPr>
          <p:cNvSpPr/>
          <p:nvPr/>
        </p:nvSpPr>
        <p:spPr>
          <a:xfrm rot="17232583">
            <a:off x="2286044" y="5600020"/>
            <a:ext cx="498528" cy="21100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右箭头 49">
            <a:extLst>
              <a:ext uri="{FF2B5EF4-FFF2-40B4-BE49-F238E27FC236}">
                <a16:creationId xmlns:a16="http://schemas.microsoft.com/office/drawing/2014/main" id="{248C6AEC-5584-2F4A-A12C-901E3CF3AC7C}"/>
              </a:ext>
            </a:extLst>
          </p:cNvPr>
          <p:cNvSpPr/>
          <p:nvPr/>
        </p:nvSpPr>
        <p:spPr>
          <a:xfrm rot="15343541">
            <a:off x="4369331" y="5738570"/>
            <a:ext cx="498528" cy="21100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右箭头 50">
            <a:extLst>
              <a:ext uri="{FF2B5EF4-FFF2-40B4-BE49-F238E27FC236}">
                <a16:creationId xmlns:a16="http://schemas.microsoft.com/office/drawing/2014/main" id="{4B90EFC2-4F1F-A640-BD0C-7B5A4259533F}"/>
              </a:ext>
            </a:extLst>
          </p:cNvPr>
          <p:cNvSpPr/>
          <p:nvPr/>
        </p:nvSpPr>
        <p:spPr>
          <a:xfrm rot="13626561">
            <a:off x="5978670" y="5355808"/>
            <a:ext cx="498528" cy="21100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右箭头 51">
            <a:extLst>
              <a:ext uri="{FF2B5EF4-FFF2-40B4-BE49-F238E27FC236}">
                <a16:creationId xmlns:a16="http://schemas.microsoft.com/office/drawing/2014/main" id="{A3ED2AB1-6BA5-8148-9C04-72C4ADD93269}"/>
              </a:ext>
            </a:extLst>
          </p:cNvPr>
          <p:cNvSpPr/>
          <p:nvPr/>
        </p:nvSpPr>
        <p:spPr>
          <a:xfrm rot="12555785">
            <a:off x="6872551" y="3981138"/>
            <a:ext cx="498528" cy="21100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右箭头 52">
            <a:extLst>
              <a:ext uri="{FF2B5EF4-FFF2-40B4-BE49-F238E27FC236}">
                <a16:creationId xmlns:a16="http://schemas.microsoft.com/office/drawing/2014/main" id="{A485BC92-419D-CC4D-8EBE-04FDFEB7B9EE}"/>
              </a:ext>
            </a:extLst>
          </p:cNvPr>
          <p:cNvSpPr/>
          <p:nvPr/>
        </p:nvSpPr>
        <p:spPr>
          <a:xfrm rot="7913814">
            <a:off x="6494641" y="2986041"/>
            <a:ext cx="498528" cy="21100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右箭头 53">
            <a:extLst>
              <a:ext uri="{FF2B5EF4-FFF2-40B4-BE49-F238E27FC236}">
                <a16:creationId xmlns:a16="http://schemas.microsoft.com/office/drawing/2014/main" id="{9D1D2AED-0555-5245-900F-032F0EECF1C3}"/>
              </a:ext>
            </a:extLst>
          </p:cNvPr>
          <p:cNvSpPr/>
          <p:nvPr/>
        </p:nvSpPr>
        <p:spPr>
          <a:xfrm rot="2304948">
            <a:off x="1134393" y="2970768"/>
            <a:ext cx="498528" cy="211000"/>
          </a:xfrm>
          <a:prstGeom prst="right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DF1410D-A411-F24A-AED8-8203B9AA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12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190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0B0FA-0F2D-8C41-B188-7C4BEFED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Data Attributes</a:t>
            </a:r>
            <a:br>
              <a:rPr kumimoji="1" lang="en-US" altLang="zh-CN" dirty="0"/>
            </a:br>
            <a:r>
              <a:rPr kumimoji="1" lang="en-US" altLang="zh-CN" sz="3600" dirty="0"/>
              <a:t>Problem: </a:t>
            </a:r>
            <a:r>
              <a:rPr kumimoji="1" lang="en-US" altLang="zh-CN" sz="3100" dirty="0"/>
              <a:t>How to utilize the attributes of datasets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3B71B9-575F-DF45-9EFB-C811EE38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0" y="5242869"/>
            <a:ext cx="8901023" cy="2479628"/>
          </a:xfrm>
        </p:spPr>
        <p:txBody>
          <a:bodyPr>
            <a:normAutofit/>
          </a:bodyPr>
          <a:lstStyle/>
          <a:p>
            <a:r>
              <a:rPr kumimoji="1" lang="en" altLang="zh-CN" dirty="0"/>
              <a:t>Guideline I: minimize the footprint size</a:t>
            </a:r>
          </a:p>
          <a:p>
            <a:r>
              <a:rPr kumimoji="1" lang="en" altLang="zh-CN" dirty="0"/>
              <a:t>Guideline II: Traversal order is essential for the efficiency</a:t>
            </a:r>
            <a:endParaRPr kumimoji="1" lang="zh-CN" altLang="en-US" dirty="0"/>
          </a:p>
        </p:txBody>
      </p: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3DC4BF22-CAF2-FB4A-9E30-E296A351E718}"/>
              </a:ext>
            </a:extLst>
          </p:cNvPr>
          <p:cNvGrpSpPr/>
          <p:nvPr/>
        </p:nvGrpSpPr>
        <p:grpSpPr>
          <a:xfrm>
            <a:off x="5233756" y="2286577"/>
            <a:ext cx="3813149" cy="1800496"/>
            <a:chOff x="288149" y="55477"/>
            <a:chExt cx="4613047" cy="2362303"/>
          </a:xfrm>
        </p:grpSpPr>
        <p:sp>
          <p:nvSpPr>
            <p:cNvPr id="141" name="圆角矩形 140">
              <a:extLst>
                <a:ext uri="{FF2B5EF4-FFF2-40B4-BE49-F238E27FC236}">
                  <a16:creationId xmlns:a16="http://schemas.microsoft.com/office/drawing/2014/main" id="{5DED8A8A-2928-BD4D-B62C-0B8C0D3E4130}"/>
                </a:ext>
              </a:extLst>
            </p:cNvPr>
            <p:cNvSpPr/>
            <p:nvPr/>
          </p:nvSpPr>
          <p:spPr>
            <a:xfrm>
              <a:off x="1073633" y="55477"/>
              <a:ext cx="1529963" cy="400050"/>
            </a:xfrm>
            <a:prstGeom prst="round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Average Size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圆角矩形 141">
              <a:extLst>
                <a:ext uri="{FF2B5EF4-FFF2-40B4-BE49-F238E27FC236}">
                  <a16:creationId xmlns:a16="http://schemas.microsoft.com/office/drawing/2014/main" id="{68E1E793-7D84-974F-9006-F6A7FF0B5B24}"/>
                </a:ext>
              </a:extLst>
            </p:cNvPr>
            <p:cNvSpPr/>
            <p:nvPr/>
          </p:nvSpPr>
          <p:spPr>
            <a:xfrm>
              <a:off x="2349984" y="912727"/>
              <a:ext cx="1276350" cy="40005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Files #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37166B38-695E-8A47-B9CF-3434E738F10B}"/>
                </a:ext>
              </a:extLst>
            </p:cNvPr>
            <p:cNvSpPr/>
            <p:nvPr/>
          </p:nvSpPr>
          <p:spPr>
            <a:xfrm>
              <a:off x="387834" y="856887"/>
              <a:ext cx="1257300" cy="474180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Postorder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4" name="直接箭头连接符 7">
              <a:extLst>
                <a:ext uri="{FF2B5EF4-FFF2-40B4-BE49-F238E27FC236}">
                  <a16:creationId xmlns:a16="http://schemas.microsoft.com/office/drawing/2014/main" id="{610564A4-5968-754D-A903-A61A58DAB410}"/>
                </a:ext>
              </a:extLst>
            </p:cNvPr>
            <p:cNvCxnSpPr>
              <a:stCxn id="141" idx="2"/>
              <a:endCxn id="143" idx="0"/>
            </p:cNvCxnSpPr>
            <p:nvPr/>
          </p:nvCxnSpPr>
          <p:spPr>
            <a:xfrm flipH="1">
              <a:off x="1016484" y="455527"/>
              <a:ext cx="822131" cy="40136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5" name="直接箭头连接符 9">
              <a:extLst>
                <a:ext uri="{FF2B5EF4-FFF2-40B4-BE49-F238E27FC236}">
                  <a16:creationId xmlns:a16="http://schemas.microsoft.com/office/drawing/2014/main" id="{428F5718-1F87-8647-906F-CA552A8546D5}"/>
                </a:ext>
              </a:extLst>
            </p:cNvPr>
            <p:cNvCxnSpPr>
              <a:stCxn id="141" idx="2"/>
              <a:endCxn id="142" idx="0"/>
            </p:cNvCxnSpPr>
            <p:nvPr/>
          </p:nvCxnSpPr>
          <p:spPr>
            <a:xfrm>
              <a:off x="1838615" y="455527"/>
              <a:ext cx="1149544" cy="45720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A4E11858-3288-B145-ACD3-27312FA7FB75}"/>
                </a:ext>
              </a:extLst>
            </p:cNvPr>
            <p:cNvSpPr txBox="1"/>
            <p:nvPr/>
          </p:nvSpPr>
          <p:spPr>
            <a:xfrm>
              <a:off x="288149" y="441566"/>
              <a:ext cx="1121842" cy="403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/>
                  </a:solidFill>
                  <a:latin typeface="等线" panose="020F0502020204030204"/>
                </a:rPr>
                <a:t>≤</a:t>
              </a:r>
              <a:r>
                <a:rPr lang="en-US" altLang="zh-CN" sz="1400" dirty="0">
                  <a:solidFill>
                    <a:prstClr val="black"/>
                  </a:solidFill>
                  <a:latin typeface="等线" panose="020F0502020204030204"/>
                </a:rPr>
                <a:t>2860</a:t>
              </a:r>
              <a:endParaRPr lang="zh-CN" altLang="en-US" sz="1400" dirty="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6415A3A1-F7A5-624E-AB4C-A0AF23BD5D63}"/>
                </a:ext>
              </a:extLst>
            </p:cNvPr>
            <p:cNvSpPr txBox="1"/>
            <p:nvPr/>
          </p:nvSpPr>
          <p:spPr>
            <a:xfrm>
              <a:off x="2435998" y="455526"/>
              <a:ext cx="1543051" cy="403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prstClr val="black"/>
                  </a:solidFill>
                  <a:latin typeface="等线" panose="020F0502020204030204"/>
                </a:rPr>
                <a:t>&gt;2860</a:t>
              </a:r>
              <a:endParaRPr lang="zh-CN" altLang="en-US" sz="1400" dirty="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A98F9421-2078-7941-BFEE-481BCCADBCFA}"/>
                </a:ext>
              </a:extLst>
            </p:cNvPr>
            <p:cNvSpPr/>
            <p:nvPr/>
          </p:nvSpPr>
          <p:spPr>
            <a:xfrm>
              <a:off x="3217671" y="1842572"/>
              <a:ext cx="1683525" cy="575208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Preorder using 2levBitMap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149" name="直接箭头连接符 16">
              <a:extLst>
                <a:ext uri="{FF2B5EF4-FFF2-40B4-BE49-F238E27FC236}">
                  <a16:creationId xmlns:a16="http://schemas.microsoft.com/office/drawing/2014/main" id="{B9EB8765-096D-644E-A4C1-F43F33ED59ED}"/>
                </a:ext>
              </a:extLst>
            </p:cNvPr>
            <p:cNvCxnSpPr>
              <a:stCxn id="142" idx="2"/>
              <a:endCxn id="148" idx="0"/>
            </p:cNvCxnSpPr>
            <p:nvPr/>
          </p:nvCxnSpPr>
          <p:spPr>
            <a:xfrm>
              <a:off x="2988159" y="1312777"/>
              <a:ext cx="1071275" cy="52979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0" name="直接箭头连接符 18">
              <a:extLst>
                <a:ext uri="{FF2B5EF4-FFF2-40B4-BE49-F238E27FC236}">
                  <a16:creationId xmlns:a16="http://schemas.microsoft.com/office/drawing/2014/main" id="{6D072351-8901-574D-811B-7A6A81690B31}"/>
                </a:ext>
              </a:extLst>
            </p:cNvPr>
            <p:cNvCxnSpPr>
              <a:stCxn id="142" idx="2"/>
              <a:endCxn id="152" idx="0"/>
            </p:cNvCxnSpPr>
            <p:nvPr/>
          </p:nvCxnSpPr>
          <p:spPr>
            <a:xfrm flipH="1">
              <a:off x="1895155" y="1312777"/>
              <a:ext cx="1093004" cy="52979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1" name="文本框 150">
              <a:extLst>
                <a:ext uri="{FF2B5EF4-FFF2-40B4-BE49-F238E27FC236}">
                  <a16:creationId xmlns:a16="http://schemas.microsoft.com/office/drawing/2014/main" id="{5399D364-8A87-8744-B117-0BC6B790813B}"/>
                </a:ext>
              </a:extLst>
            </p:cNvPr>
            <p:cNvSpPr txBox="1"/>
            <p:nvPr/>
          </p:nvSpPr>
          <p:spPr>
            <a:xfrm>
              <a:off x="1784845" y="1263456"/>
              <a:ext cx="888117" cy="403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prstClr val="black"/>
                  </a:solidFill>
                  <a:latin typeface="等线" panose="020F0502020204030204"/>
                </a:rPr>
                <a:t>≤</a:t>
              </a:r>
              <a:r>
                <a:rPr lang="en-US" altLang="zh-CN" sz="1400" dirty="0">
                  <a:solidFill>
                    <a:prstClr val="black"/>
                  </a:solidFill>
                  <a:latin typeface="等线" panose="020F0502020204030204"/>
                </a:rPr>
                <a:t>800</a:t>
              </a:r>
              <a:endParaRPr lang="zh-CN" altLang="en-US" sz="1400" dirty="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02F81694-BF35-604A-8B1D-CCDFF9996EB9}"/>
                </a:ext>
              </a:extLst>
            </p:cNvPr>
            <p:cNvSpPr/>
            <p:nvPr/>
          </p:nvSpPr>
          <p:spPr>
            <a:xfrm>
              <a:off x="1053392" y="1842572"/>
              <a:ext cx="1683525" cy="575208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Preorder using regular </a:t>
              </a:r>
              <a:r>
                <a:rPr kumimoji="0" lang="en-US" altLang="zh-CN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BitMap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id="{20438402-E827-3F45-8088-AA8985968103}"/>
                </a:ext>
              </a:extLst>
            </p:cNvPr>
            <p:cNvSpPr txBox="1"/>
            <p:nvPr/>
          </p:nvSpPr>
          <p:spPr>
            <a:xfrm>
              <a:off x="3626333" y="1316885"/>
              <a:ext cx="1087586" cy="403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prstClr val="black"/>
                  </a:solidFill>
                  <a:latin typeface="等线" panose="020F0502020204030204"/>
                </a:rPr>
                <a:t>&gt;800</a:t>
              </a:r>
              <a:endParaRPr lang="zh-CN" altLang="en-US" sz="1400" dirty="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  <p:sp>
        <p:nvSpPr>
          <p:cNvPr id="113" name="下箭头 112">
            <a:extLst>
              <a:ext uri="{FF2B5EF4-FFF2-40B4-BE49-F238E27FC236}">
                <a16:creationId xmlns:a16="http://schemas.microsoft.com/office/drawing/2014/main" id="{FA6FD533-AFCF-E540-8FEC-0467F2FC4114}"/>
              </a:ext>
            </a:extLst>
          </p:cNvPr>
          <p:cNvSpPr/>
          <p:nvPr/>
        </p:nvSpPr>
        <p:spPr>
          <a:xfrm>
            <a:off x="2866995" y="2411139"/>
            <a:ext cx="443574" cy="966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14" name="上箭头 113">
            <a:extLst>
              <a:ext uri="{FF2B5EF4-FFF2-40B4-BE49-F238E27FC236}">
                <a16:creationId xmlns:a16="http://schemas.microsoft.com/office/drawing/2014/main" id="{B8ECE89A-994C-1D46-8629-A84D02F30F1D}"/>
              </a:ext>
            </a:extLst>
          </p:cNvPr>
          <p:cNvSpPr/>
          <p:nvPr/>
        </p:nvSpPr>
        <p:spPr>
          <a:xfrm>
            <a:off x="3689508" y="2411139"/>
            <a:ext cx="424937" cy="9664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4FF35CA6-DF07-354D-AB99-D7AA073CB3AD}"/>
              </a:ext>
            </a:extLst>
          </p:cNvPr>
          <p:cNvSpPr txBox="1"/>
          <p:nvPr/>
        </p:nvSpPr>
        <p:spPr>
          <a:xfrm>
            <a:off x="3227960" y="2616200"/>
            <a:ext cx="689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/>
              <a:t>or</a:t>
            </a:r>
            <a:endParaRPr kumimoji="1" lang="zh-CN" altLang="en-US" sz="3000" dirty="0"/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D7545C15-EC19-B64F-BAC9-38D4C5132E12}"/>
              </a:ext>
            </a:extLst>
          </p:cNvPr>
          <p:cNvSpPr txBox="1"/>
          <p:nvPr/>
        </p:nvSpPr>
        <p:spPr>
          <a:xfrm>
            <a:off x="4457947" y="2616200"/>
            <a:ext cx="689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/>
              <a:t>?</a:t>
            </a:r>
            <a:endParaRPr kumimoji="1" lang="zh-CN" altLang="en-US" sz="3000" dirty="0"/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996622DB-AB1F-BB40-9366-23F0885FABBF}"/>
              </a:ext>
            </a:extLst>
          </p:cNvPr>
          <p:cNvSpPr txBox="1"/>
          <p:nvPr/>
        </p:nvSpPr>
        <p:spPr>
          <a:xfrm>
            <a:off x="2910016" y="1945987"/>
            <a:ext cx="223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Traversal Order</a:t>
            </a:r>
            <a:endParaRPr kumimoji="1" lang="zh-CN" altLang="en-US" sz="2400" dirty="0"/>
          </a:p>
        </p:txBody>
      </p:sp>
      <p:sp>
        <p:nvSpPr>
          <p:cNvPr id="118" name="圆角矩形 117">
            <a:extLst>
              <a:ext uri="{FF2B5EF4-FFF2-40B4-BE49-F238E27FC236}">
                <a16:creationId xmlns:a16="http://schemas.microsoft.com/office/drawing/2014/main" id="{355D088F-42F7-C847-809F-6DBD0C0D41DA}"/>
              </a:ext>
            </a:extLst>
          </p:cNvPr>
          <p:cNvSpPr/>
          <p:nvPr/>
        </p:nvSpPr>
        <p:spPr>
          <a:xfrm>
            <a:off x="117912" y="3787784"/>
            <a:ext cx="5029784" cy="11202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The best traversal order may depend on the data attributes of input.</a:t>
            </a:r>
            <a:endParaRPr kumimoji="1" lang="zh-CN" altLang="en-US" sz="2400" dirty="0"/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5EF7B6F3-D6FB-EF40-9E0F-526B2DEF7C9E}"/>
              </a:ext>
            </a:extLst>
          </p:cNvPr>
          <p:cNvSpPr txBox="1"/>
          <p:nvPr/>
        </p:nvSpPr>
        <p:spPr>
          <a:xfrm>
            <a:off x="4010320" y="2612401"/>
            <a:ext cx="689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dirty="0"/>
              <a:t>or</a:t>
            </a:r>
            <a:endParaRPr kumimoji="1" lang="zh-CN" altLang="en-US" sz="3000" dirty="0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758891EF-FA55-414C-AB23-FA6845F44E27}"/>
              </a:ext>
            </a:extLst>
          </p:cNvPr>
          <p:cNvSpPr/>
          <p:nvPr/>
        </p:nvSpPr>
        <p:spPr>
          <a:xfrm>
            <a:off x="1062825" y="1823723"/>
            <a:ext cx="673609" cy="204418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6E679117-C460-4A4D-8045-26E51B203CA4}"/>
              </a:ext>
            </a:extLst>
          </p:cNvPr>
          <p:cNvSpPr/>
          <p:nvPr/>
        </p:nvSpPr>
        <p:spPr>
          <a:xfrm>
            <a:off x="789344" y="2253490"/>
            <a:ext cx="252731" cy="187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D289F6ED-36B7-1C41-AEC9-6BB6D660E6D2}"/>
              </a:ext>
            </a:extLst>
          </p:cNvPr>
          <p:cNvSpPr/>
          <p:nvPr/>
        </p:nvSpPr>
        <p:spPr>
          <a:xfrm>
            <a:off x="1318586" y="2253490"/>
            <a:ext cx="252731" cy="18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25FFEEE7-FFED-794C-8F18-70BF60B25D9D}"/>
              </a:ext>
            </a:extLst>
          </p:cNvPr>
          <p:cNvSpPr/>
          <p:nvPr/>
        </p:nvSpPr>
        <p:spPr>
          <a:xfrm>
            <a:off x="1875182" y="2253963"/>
            <a:ext cx="252731" cy="187525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B75F9E8-DAC5-E14E-9465-888D36122D37}"/>
              </a:ext>
            </a:extLst>
          </p:cNvPr>
          <p:cNvSpPr/>
          <p:nvPr/>
        </p:nvSpPr>
        <p:spPr>
          <a:xfrm>
            <a:off x="397715" y="2626582"/>
            <a:ext cx="252731" cy="187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58E6387A-0909-9842-BC5D-278A7C23CF7D}"/>
              </a:ext>
            </a:extLst>
          </p:cNvPr>
          <p:cNvSpPr/>
          <p:nvPr/>
        </p:nvSpPr>
        <p:spPr>
          <a:xfrm>
            <a:off x="1012967" y="2626583"/>
            <a:ext cx="252731" cy="187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BFF93D0B-4BCE-2F40-8896-5E410AD712E6}"/>
              </a:ext>
            </a:extLst>
          </p:cNvPr>
          <p:cNvSpPr/>
          <p:nvPr/>
        </p:nvSpPr>
        <p:spPr>
          <a:xfrm>
            <a:off x="1542208" y="2626582"/>
            <a:ext cx="252731" cy="1875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F413AD05-68A6-BA45-832E-0C74C6FDD2B8}"/>
              </a:ext>
            </a:extLst>
          </p:cNvPr>
          <p:cNvSpPr/>
          <p:nvPr/>
        </p:nvSpPr>
        <p:spPr>
          <a:xfrm>
            <a:off x="2098804" y="2627056"/>
            <a:ext cx="252731" cy="18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FB87029D-2003-A84B-9A1F-7D3448760BD6}"/>
              </a:ext>
            </a:extLst>
          </p:cNvPr>
          <p:cNvSpPr/>
          <p:nvPr/>
        </p:nvSpPr>
        <p:spPr>
          <a:xfrm>
            <a:off x="47727" y="3025197"/>
            <a:ext cx="252731" cy="187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69203A10-0DC1-154E-A80B-F98C78E1EB28}"/>
              </a:ext>
            </a:extLst>
          </p:cNvPr>
          <p:cNvSpPr/>
          <p:nvPr/>
        </p:nvSpPr>
        <p:spPr>
          <a:xfrm>
            <a:off x="662978" y="3025198"/>
            <a:ext cx="252731" cy="187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5F2FEE31-23F7-D84E-A205-56EA05D4FC32}"/>
              </a:ext>
            </a:extLst>
          </p:cNvPr>
          <p:cNvSpPr/>
          <p:nvPr/>
        </p:nvSpPr>
        <p:spPr>
          <a:xfrm>
            <a:off x="1192220" y="3025197"/>
            <a:ext cx="252731" cy="187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D6B4AE75-0AC1-A043-8503-7EE3FFB5216E}"/>
              </a:ext>
            </a:extLst>
          </p:cNvPr>
          <p:cNvSpPr/>
          <p:nvPr/>
        </p:nvSpPr>
        <p:spPr>
          <a:xfrm>
            <a:off x="1748816" y="3025670"/>
            <a:ext cx="252731" cy="1875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AD004955-D90C-4244-85E1-7B0492DA47F0}"/>
              </a:ext>
            </a:extLst>
          </p:cNvPr>
          <p:cNvSpPr/>
          <p:nvPr/>
        </p:nvSpPr>
        <p:spPr>
          <a:xfrm>
            <a:off x="300458" y="3456574"/>
            <a:ext cx="252731" cy="1875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3ED76469-99F7-A944-A9B2-F287E240F63F}"/>
              </a:ext>
            </a:extLst>
          </p:cNvPr>
          <p:cNvSpPr/>
          <p:nvPr/>
        </p:nvSpPr>
        <p:spPr>
          <a:xfrm>
            <a:off x="829700" y="3456574"/>
            <a:ext cx="252731" cy="187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FC002C96-540F-2D4A-9202-CCCA3BC0A7E7}"/>
              </a:ext>
            </a:extLst>
          </p:cNvPr>
          <p:cNvSpPr/>
          <p:nvPr/>
        </p:nvSpPr>
        <p:spPr>
          <a:xfrm>
            <a:off x="1386296" y="3457047"/>
            <a:ext cx="252731" cy="187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361F11FD-F538-5F4E-B2BB-1E9FFC1D35E1}"/>
              </a:ext>
            </a:extLst>
          </p:cNvPr>
          <p:cNvSpPr/>
          <p:nvPr/>
        </p:nvSpPr>
        <p:spPr>
          <a:xfrm>
            <a:off x="1875181" y="3456020"/>
            <a:ext cx="252731" cy="1875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A5BB7FCE-12AF-B34B-9B73-EE0EDDC763AF}"/>
              </a:ext>
            </a:extLst>
          </p:cNvPr>
          <p:cNvSpPr/>
          <p:nvPr/>
        </p:nvSpPr>
        <p:spPr>
          <a:xfrm>
            <a:off x="2490432" y="3456021"/>
            <a:ext cx="252731" cy="18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00272812-27D3-8A40-A90D-875DE04DF8A2}"/>
              </a:ext>
            </a:extLst>
          </p:cNvPr>
          <p:cNvSpPr/>
          <p:nvPr/>
        </p:nvSpPr>
        <p:spPr>
          <a:xfrm>
            <a:off x="2309337" y="3026112"/>
            <a:ext cx="252731" cy="18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39" name="直线箭头连接符 138">
            <a:extLst>
              <a:ext uri="{FF2B5EF4-FFF2-40B4-BE49-F238E27FC236}">
                <a16:creationId xmlns:a16="http://schemas.microsoft.com/office/drawing/2014/main" id="{B7A9E8D1-7EA9-3B49-91F9-02B841B2E4C7}"/>
              </a:ext>
            </a:extLst>
          </p:cNvPr>
          <p:cNvCxnSpPr>
            <a:stCxn id="120" idx="2"/>
            <a:endCxn id="121" idx="0"/>
          </p:cNvCxnSpPr>
          <p:nvPr/>
        </p:nvCxnSpPr>
        <p:spPr>
          <a:xfrm flipH="1">
            <a:off x="915710" y="2028140"/>
            <a:ext cx="483920" cy="225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线箭头连接符 139">
            <a:extLst>
              <a:ext uri="{FF2B5EF4-FFF2-40B4-BE49-F238E27FC236}">
                <a16:creationId xmlns:a16="http://schemas.microsoft.com/office/drawing/2014/main" id="{A5F26F3C-5572-FC4C-A22F-DA7EA403204A}"/>
              </a:ext>
            </a:extLst>
          </p:cNvPr>
          <p:cNvCxnSpPr>
            <a:stCxn id="120" idx="2"/>
            <a:endCxn id="122" idx="0"/>
          </p:cNvCxnSpPr>
          <p:nvPr/>
        </p:nvCxnSpPr>
        <p:spPr>
          <a:xfrm>
            <a:off x="1399630" y="2028141"/>
            <a:ext cx="45322" cy="225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线箭头连接符 154">
            <a:extLst>
              <a:ext uri="{FF2B5EF4-FFF2-40B4-BE49-F238E27FC236}">
                <a16:creationId xmlns:a16="http://schemas.microsoft.com/office/drawing/2014/main" id="{19B03A30-21D4-8A41-9F71-C261D735DCB7}"/>
              </a:ext>
            </a:extLst>
          </p:cNvPr>
          <p:cNvCxnSpPr>
            <a:stCxn id="120" idx="2"/>
            <a:endCxn id="123" idx="0"/>
          </p:cNvCxnSpPr>
          <p:nvPr/>
        </p:nvCxnSpPr>
        <p:spPr>
          <a:xfrm>
            <a:off x="1399630" y="2028141"/>
            <a:ext cx="601918" cy="225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线箭头连接符 155">
            <a:extLst>
              <a:ext uri="{FF2B5EF4-FFF2-40B4-BE49-F238E27FC236}">
                <a16:creationId xmlns:a16="http://schemas.microsoft.com/office/drawing/2014/main" id="{89532903-37FD-8D49-925E-6F6B8668575F}"/>
              </a:ext>
            </a:extLst>
          </p:cNvPr>
          <p:cNvCxnSpPr>
            <a:stCxn id="121" idx="2"/>
            <a:endCxn id="124" idx="0"/>
          </p:cNvCxnSpPr>
          <p:nvPr/>
        </p:nvCxnSpPr>
        <p:spPr>
          <a:xfrm flipH="1">
            <a:off x="524081" y="2441015"/>
            <a:ext cx="391629" cy="1855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线箭头连接符 156">
            <a:extLst>
              <a:ext uri="{FF2B5EF4-FFF2-40B4-BE49-F238E27FC236}">
                <a16:creationId xmlns:a16="http://schemas.microsoft.com/office/drawing/2014/main" id="{EFBC0538-CB3D-D740-B461-789BD71B7149}"/>
              </a:ext>
            </a:extLst>
          </p:cNvPr>
          <p:cNvCxnSpPr>
            <a:stCxn id="121" idx="2"/>
            <a:endCxn id="125" idx="0"/>
          </p:cNvCxnSpPr>
          <p:nvPr/>
        </p:nvCxnSpPr>
        <p:spPr>
          <a:xfrm>
            <a:off x="915710" y="2441015"/>
            <a:ext cx="223622" cy="185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线箭头连接符 157">
            <a:extLst>
              <a:ext uri="{FF2B5EF4-FFF2-40B4-BE49-F238E27FC236}">
                <a16:creationId xmlns:a16="http://schemas.microsoft.com/office/drawing/2014/main" id="{75AC9E69-6CBB-2B41-8B41-CBECC00DE1E7}"/>
              </a:ext>
            </a:extLst>
          </p:cNvPr>
          <p:cNvCxnSpPr>
            <a:stCxn id="122" idx="2"/>
            <a:endCxn id="125" idx="0"/>
          </p:cNvCxnSpPr>
          <p:nvPr/>
        </p:nvCxnSpPr>
        <p:spPr>
          <a:xfrm flipH="1">
            <a:off x="1139332" y="2441014"/>
            <a:ext cx="305619" cy="185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线箭头连接符 158">
            <a:extLst>
              <a:ext uri="{FF2B5EF4-FFF2-40B4-BE49-F238E27FC236}">
                <a16:creationId xmlns:a16="http://schemas.microsoft.com/office/drawing/2014/main" id="{7BDCA127-5E6F-FB4D-B41D-9ED581FFFC46}"/>
              </a:ext>
            </a:extLst>
          </p:cNvPr>
          <p:cNvCxnSpPr>
            <a:stCxn id="122" idx="2"/>
            <a:endCxn id="126" idx="0"/>
          </p:cNvCxnSpPr>
          <p:nvPr/>
        </p:nvCxnSpPr>
        <p:spPr>
          <a:xfrm>
            <a:off x="1444952" y="2441014"/>
            <a:ext cx="223622" cy="185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线箭头连接符 159">
            <a:extLst>
              <a:ext uri="{FF2B5EF4-FFF2-40B4-BE49-F238E27FC236}">
                <a16:creationId xmlns:a16="http://schemas.microsoft.com/office/drawing/2014/main" id="{4B326190-4A84-E34F-A0BB-945E0337397C}"/>
              </a:ext>
            </a:extLst>
          </p:cNvPr>
          <p:cNvCxnSpPr>
            <a:stCxn id="122" idx="2"/>
            <a:endCxn id="128" idx="0"/>
          </p:cNvCxnSpPr>
          <p:nvPr/>
        </p:nvCxnSpPr>
        <p:spPr>
          <a:xfrm>
            <a:off x="1444952" y="2441015"/>
            <a:ext cx="780218" cy="186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线箭头连接符 160">
            <a:extLst>
              <a:ext uri="{FF2B5EF4-FFF2-40B4-BE49-F238E27FC236}">
                <a16:creationId xmlns:a16="http://schemas.microsoft.com/office/drawing/2014/main" id="{037789ED-7811-E840-B051-F33FD3AD6DB0}"/>
              </a:ext>
            </a:extLst>
          </p:cNvPr>
          <p:cNvCxnSpPr>
            <a:stCxn id="124" idx="2"/>
            <a:endCxn id="129" idx="0"/>
          </p:cNvCxnSpPr>
          <p:nvPr/>
        </p:nvCxnSpPr>
        <p:spPr>
          <a:xfrm flipH="1">
            <a:off x="174093" y="2814107"/>
            <a:ext cx="349988" cy="21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线箭头连接符 161">
            <a:extLst>
              <a:ext uri="{FF2B5EF4-FFF2-40B4-BE49-F238E27FC236}">
                <a16:creationId xmlns:a16="http://schemas.microsoft.com/office/drawing/2014/main" id="{5D0AD7F8-8B4F-FE47-AF19-12912F1628FC}"/>
              </a:ext>
            </a:extLst>
          </p:cNvPr>
          <p:cNvCxnSpPr>
            <a:stCxn id="125" idx="2"/>
            <a:endCxn id="130" idx="0"/>
          </p:cNvCxnSpPr>
          <p:nvPr/>
        </p:nvCxnSpPr>
        <p:spPr>
          <a:xfrm flipH="1">
            <a:off x="789344" y="2814108"/>
            <a:ext cx="349988" cy="211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线箭头连接符 162">
            <a:extLst>
              <a:ext uri="{FF2B5EF4-FFF2-40B4-BE49-F238E27FC236}">
                <a16:creationId xmlns:a16="http://schemas.microsoft.com/office/drawing/2014/main" id="{3D89B7B1-425B-B14B-98EF-30779658B6EC}"/>
              </a:ext>
            </a:extLst>
          </p:cNvPr>
          <p:cNvCxnSpPr>
            <a:stCxn id="125" idx="2"/>
            <a:endCxn id="131" idx="0"/>
          </p:cNvCxnSpPr>
          <p:nvPr/>
        </p:nvCxnSpPr>
        <p:spPr>
          <a:xfrm>
            <a:off x="1139332" y="2814108"/>
            <a:ext cx="179253" cy="2110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线箭头连接符 163">
            <a:extLst>
              <a:ext uri="{FF2B5EF4-FFF2-40B4-BE49-F238E27FC236}">
                <a16:creationId xmlns:a16="http://schemas.microsoft.com/office/drawing/2014/main" id="{1F9B82A7-0D3B-2941-A67D-0B135499F22C}"/>
              </a:ext>
            </a:extLst>
          </p:cNvPr>
          <p:cNvCxnSpPr>
            <a:stCxn id="126" idx="2"/>
            <a:endCxn id="132" idx="0"/>
          </p:cNvCxnSpPr>
          <p:nvPr/>
        </p:nvCxnSpPr>
        <p:spPr>
          <a:xfrm>
            <a:off x="1668574" y="2814107"/>
            <a:ext cx="206608" cy="211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线箭头连接符 164">
            <a:extLst>
              <a:ext uri="{FF2B5EF4-FFF2-40B4-BE49-F238E27FC236}">
                <a16:creationId xmlns:a16="http://schemas.microsoft.com/office/drawing/2014/main" id="{97DFE9EC-B7A3-4D48-96A2-516001D44F08}"/>
              </a:ext>
            </a:extLst>
          </p:cNvPr>
          <p:cNvCxnSpPr>
            <a:stCxn id="128" idx="2"/>
            <a:endCxn id="138" idx="0"/>
          </p:cNvCxnSpPr>
          <p:nvPr/>
        </p:nvCxnSpPr>
        <p:spPr>
          <a:xfrm>
            <a:off x="2225170" y="2814580"/>
            <a:ext cx="210533" cy="211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线箭头连接符 165">
            <a:extLst>
              <a:ext uri="{FF2B5EF4-FFF2-40B4-BE49-F238E27FC236}">
                <a16:creationId xmlns:a16="http://schemas.microsoft.com/office/drawing/2014/main" id="{459BAABE-EFAF-024D-875C-745B48207447}"/>
              </a:ext>
            </a:extLst>
          </p:cNvPr>
          <p:cNvCxnSpPr>
            <a:stCxn id="129" idx="2"/>
            <a:endCxn id="133" idx="0"/>
          </p:cNvCxnSpPr>
          <p:nvPr/>
        </p:nvCxnSpPr>
        <p:spPr>
          <a:xfrm>
            <a:off x="174093" y="3212722"/>
            <a:ext cx="252731" cy="2438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线箭头连接符 166">
            <a:extLst>
              <a:ext uri="{FF2B5EF4-FFF2-40B4-BE49-F238E27FC236}">
                <a16:creationId xmlns:a16="http://schemas.microsoft.com/office/drawing/2014/main" id="{714EA666-39D3-EC4D-A5EB-0903BB344B0C}"/>
              </a:ext>
            </a:extLst>
          </p:cNvPr>
          <p:cNvCxnSpPr>
            <a:stCxn id="130" idx="2"/>
            <a:endCxn id="134" idx="0"/>
          </p:cNvCxnSpPr>
          <p:nvPr/>
        </p:nvCxnSpPr>
        <p:spPr>
          <a:xfrm>
            <a:off x="789344" y="3212723"/>
            <a:ext cx="166721" cy="243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线箭头连接符 167">
            <a:extLst>
              <a:ext uri="{FF2B5EF4-FFF2-40B4-BE49-F238E27FC236}">
                <a16:creationId xmlns:a16="http://schemas.microsoft.com/office/drawing/2014/main" id="{49DEBA0C-24D5-C040-97D9-BC14EA89F559}"/>
              </a:ext>
            </a:extLst>
          </p:cNvPr>
          <p:cNvCxnSpPr>
            <a:stCxn id="131" idx="2"/>
            <a:endCxn id="135" idx="0"/>
          </p:cNvCxnSpPr>
          <p:nvPr/>
        </p:nvCxnSpPr>
        <p:spPr>
          <a:xfrm>
            <a:off x="1318585" y="3212722"/>
            <a:ext cx="194076" cy="24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线箭头连接符 168">
            <a:extLst>
              <a:ext uri="{FF2B5EF4-FFF2-40B4-BE49-F238E27FC236}">
                <a16:creationId xmlns:a16="http://schemas.microsoft.com/office/drawing/2014/main" id="{AF73625F-F5DC-954D-9463-33B111A559A6}"/>
              </a:ext>
            </a:extLst>
          </p:cNvPr>
          <p:cNvCxnSpPr>
            <a:stCxn id="132" idx="2"/>
            <a:endCxn id="136" idx="0"/>
          </p:cNvCxnSpPr>
          <p:nvPr/>
        </p:nvCxnSpPr>
        <p:spPr>
          <a:xfrm>
            <a:off x="1875182" y="3213195"/>
            <a:ext cx="126365" cy="242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线箭头连接符 169">
            <a:extLst>
              <a:ext uri="{FF2B5EF4-FFF2-40B4-BE49-F238E27FC236}">
                <a16:creationId xmlns:a16="http://schemas.microsoft.com/office/drawing/2014/main" id="{8AD670C4-E2B3-CC4A-8251-01A784D22ED9}"/>
              </a:ext>
            </a:extLst>
          </p:cNvPr>
          <p:cNvCxnSpPr>
            <a:stCxn id="138" idx="2"/>
            <a:endCxn id="137" idx="0"/>
          </p:cNvCxnSpPr>
          <p:nvPr/>
        </p:nvCxnSpPr>
        <p:spPr>
          <a:xfrm>
            <a:off x="2435703" y="3213637"/>
            <a:ext cx="181095" cy="24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线箭头连接符 170">
            <a:extLst>
              <a:ext uri="{FF2B5EF4-FFF2-40B4-BE49-F238E27FC236}">
                <a16:creationId xmlns:a16="http://schemas.microsoft.com/office/drawing/2014/main" id="{1089384B-9166-EB4D-8A1D-F05F107A2543}"/>
              </a:ext>
            </a:extLst>
          </p:cNvPr>
          <p:cNvCxnSpPr>
            <a:cxnSpLocks/>
            <a:stCxn id="132" idx="2"/>
            <a:endCxn id="135" idx="0"/>
          </p:cNvCxnSpPr>
          <p:nvPr/>
        </p:nvCxnSpPr>
        <p:spPr>
          <a:xfrm flipH="1">
            <a:off x="1512661" y="3213195"/>
            <a:ext cx="362520" cy="243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46E67-B3F9-274C-86BD-24B65DF2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13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488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512428-DCE8-114E-8868-BD228516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1190"/>
            <a:ext cx="7886700" cy="1325563"/>
          </a:xfrm>
        </p:spPr>
        <p:txBody>
          <a:bodyPr>
            <a:normAutofit/>
          </a:bodyPr>
          <a:lstStyle/>
          <a:p>
            <a:r>
              <a:rPr lang="en" altLang="zh-CN" dirty="0"/>
              <a:t>Parallelism Barriers</a:t>
            </a:r>
            <a:br>
              <a:rPr lang="en" altLang="zh-CN" dirty="0"/>
            </a:br>
            <a:r>
              <a:rPr lang="en" altLang="zh-CN" sz="2700" dirty="0"/>
              <a:t>Problem: </a:t>
            </a:r>
            <a:r>
              <a:rPr kumimoji="1" lang="en-US" altLang="zh-CN" sz="2700" dirty="0"/>
              <a:t>How to perform parallelism on large datasets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62E57C-3C2A-CB4D-B74C-59F53197C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8" y="5415197"/>
            <a:ext cx="9144000" cy="1529838"/>
          </a:xfrm>
        </p:spPr>
        <p:txBody>
          <a:bodyPr>
            <a:normAutofit/>
          </a:bodyPr>
          <a:lstStyle/>
          <a:p>
            <a:r>
              <a:rPr kumimoji="1" lang="en" altLang="zh-CN" dirty="0"/>
              <a:t>Guideline III: Coarse-grained distributed implementation is preferred</a:t>
            </a:r>
            <a:endParaRPr kumimoji="1" lang="zh-CN" altLang="en-US" dirty="0"/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822A39B9-995A-704D-A8E2-B4351AD149EA}"/>
              </a:ext>
            </a:extLst>
          </p:cNvPr>
          <p:cNvGrpSpPr/>
          <p:nvPr/>
        </p:nvGrpSpPr>
        <p:grpSpPr>
          <a:xfrm>
            <a:off x="174482" y="2102816"/>
            <a:ext cx="8570884" cy="3100192"/>
            <a:chOff x="1819323" y="2757028"/>
            <a:chExt cx="9144032" cy="4036049"/>
          </a:xfrm>
        </p:grpSpPr>
        <p:cxnSp>
          <p:nvCxnSpPr>
            <p:cNvPr id="67" name="直接箭头连接符 105">
              <a:extLst>
                <a:ext uri="{FF2B5EF4-FFF2-40B4-BE49-F238E27FC236}">
                  <a16:creationId xmlns:a16="http://schemas.microsoft.com/office/drawing/2014/main" id="{8A3077CF-F932-5E4B-9259-0048D4CD587B}"/>
                </a:ext>
              </a:extLst>
            </p:cNvPr>
            <p:cNvCxnSpPr/>
            <p:nvPr/>
          </p:nvCxnSpPr>
          <p:spPr>
            <a:xfrm rot="5400000">
              <a:off x="3283008" y="6060021"/>
              <a:ext cx="357189" cy="1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68" name="直接箭头连接符 110">
              <a:extLst>
                <a:ext uri="{FF2B5EF4-FFF2-40B4-BE49-F238E27FC236}">
                  <a16:creationId xmlns:a16="http://schemas.microsoft.com/office/drawing/2014/main" id="{3C1A4340-A52B-234E-96F7-8FAA3D0FAE76}"/>
                </a:ext>
              </a:extLst>
            </p:cNvPr>
            <p:cNvCxnSpPr/>
            <p:nvPr/>
          </p:nvCxnSpPr>
          <p:spPr>
            <a:xfrm rot="5400000">
              <a:off x="6213555" y="6060021"/>
              <a:ext cx="357189" cy="1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69" name="直接箭头连接符 111">
              <a:extLst>
                <a:ext uri="{FF2B5EF4-FFF2-40B4-BE49-F238E27FC236}">
                  <a16:creationId xmlns:a16="http://schemas.microsoft.com/office/drawing/2014/main" id="{7E5FE27A-9A70-054F-AC1A-95FE7537F085}"/>
                </a:ext>
              </a:extLst>
            </p:cNvPr>
            <p:cNvCxnSpPr/>
            <p:nvPr/>
          </p:nvCxnSpPr>
          <p:spPr>
            <a:xfrm rot="5400000">
              <a:off x="8712296" y="6060021"/>
              <a:ext cx="357189" cy="1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0" name="直接箭头连接符 112">
              <a:extLst>
                <a:ext uri="{FF2B5EF4-FFF2-40B4-BE49-F238E27FC236}">
                  <a16:creationId xmlns:a16="http://schemas.microsoft.com/office/drawing/2014/main" id="{566C930B-6842-CB4F-8872-CF8DB101ED32}"/>
                </a:ext>
              </a:extLst>
            </p:cNvPr>
            <p:cNvCxnSpPr/>
            <p:nvPr/>
          </p:nvCxnSpPr>
          <p:spPr>
            <a:xfrm rot="5400000">
              <a:off x="9998180" y="6060021"/>
              <a:ext cx="357189" cy="1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1" name="直接箭头连接符 99">
              <a:extLst>
                <a:ext uri="{FF2B5EF4-FFF2-40B4-BE49-F238E27FC236}">
                  <a16:creationId xmlns:a16="http://schemas.microsoft.com/office/drawing/2014/main" id="{157356D3-0209-D346-8C94-FABF7A531293}"/>
                </a:ext>
              </a:extLst>
            </p:cNvPr>
            <p:cNvCxnSpPr>
              <a:cxnSpLocks/>
              <a:endCxn id="125" idx="0"/>
            </p:cNvCxnSpPr>
            <p:nvPr/>
          </p:nvCxnSpPr>
          <p:spPr>
            <a:xfrm flipH="1">
              <a:off x="10213288" y="4946738"/>
              <a:ext cx="607224" cy="45696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2" name="直接箭头连接符 82">
              <a:extLst>
                <a:ext uri="{FF2B5EF4-FFF2-40B4-BE49-F238E27FC236}">
                  <a16:creationId xmlns:a16="http://schemas.microsoft.com/office/drawing/2014/main" id="{48467CD9-4FBA-8044-8F32-F5E9701B7B77}"/>
                </a:ext>
              </a:extLst>
            </p:cNvPr>
            <p:cNvCxnSpPr>
              <a:cxnSpLocks/>
              <a:stCxn id="91" idx="2"/>
              <a:endCxn id="122" idx="0"/>
            </p:cNvCxnSpPr>
            <p:nvPr/>
          </p:nvCxnSpPr>
          <p:spPr>
            <a:xfrm>
              <a:off x="2819455" y="4934596"/>
              <a:ext cx="607223" cy="46910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3" name="直接箭头连接符 85">
              <a:extLst>
                <a:ext uri="{FF2B5EF4-FFF2-40B4-BE49-F238E27FC236}">
                  <a16:creationId xmlns:a16="http://schemas.microsoft.com/office/drawing/2014/main" id="{937225AE-3C39-6E41-B9AB-B4F902B417EB}"/>
                </a:ext>
              </a:extLst>
            </p:cNvPr>
            <p:cNvCxnSpPr>
              <a:stCxn id="96" idx="2"/>
              <a:endCxn id="122" idx="0"/>
            </p:cNvCxnSpPr>
            <p:nvPr/>
          </p:nvCxnSpPr>
          <p:spPr>
            <a:xfrm flipH="1">
              <a:off x="3426678" y="4934596"/>
              <a:ext cx="857256" cy="46910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4" name="直接箭头连接符 91">
              <a:extLst>
                <a:ext uri="{FF2B5EF4-FFF2-40B4-BE49-F238E27FC236}">
                  <a16:creationId xmlns:a16="http://schemas.microsoft.com/office/drawing/2014/main" id="{E2784086-4D35-9243-BF3F-771806436E78}"/>
                </a:ext>
              </a:extLst>
            </p:cNvPr>
            <p:cNvCxnSpPr>
              <a:cxnSpLocks/>
              <a:stCxn id="99" idx="2"/>
              <a:endCxn id="123" idx="0"/>
            </p:cNvCxnSpPr>
            <p:nvPr/>
          </p:nvCxnSpPr>
          <p:spPr>
            <a:xfrm>
              <a:off x="5712694" y="4946738"/>
              <a:ext cx="642942" cy="45696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5" name="直接箭头连接符 93">
              <a:extLst>
                <a:ext uri="{FF2B5EF4-FFF2-40B4-BE49-F238E27FC236}">
                  <a16:creationId xmlns:a16="http://schemas.microsoft.com/office/drawing/2014/main" id="{16D663D1-C8AA-6946-82DB-E6A55BCF269B}"/>
                </a:ext>
              </a:extLst>
            </p:cNvPr>
            <p:cNvCxnSpPr>
              <a:cxnSpLocks/>
              <a:stCxn id="102" idx="2"/>
              <a:endCxn id="123" idx="0"/>
            </p:cNvCxnSpPr>
            <p:nvPr/>
          </p:nvCxnSpPr>
          <p:spPr>
            <a:xfrm flipH="1">
              <a:off x="6355636" y="4946738"/>
              <a:ext cx="642942" cy="45696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6" name="直接箭头连接符 95">
              <a:extLst>
                <a:ext uri="{FF2B5EF4-FFF2-40B4-BE49-F238E27FC236}">
                  <a16:creationId xmlns:a16="http://schemas.microsoft.com/office/drawing/2014/main" id="{591C50B7-2EA5-3E4D-9356-D7941BE33711}"/>
                </a:ext>
              </a:extLst>
            </p:cNvPr>
            <p:cNvCxnSpPr>
              <a:cxnSpLocks/>
              <a:stCxn id="108" idx="2"/>
              <a:endCxn id="124" idx="0"/>
            </p:cNvCxnSpPr>
            <p:nvPr/>
          </p:nvCxnSpPr>
          <p:spPr>
            <a:xfrm flipH="1">
              <a:off x="8855966" y="4958880"/>
              <a:ext cx="857256" cy="44482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7" name="直接箭头连接符 97">
              <a:extLst>
                <a:ext uri="{FF2B5EF4-FFF2-40B4-BE49-F238E27FC236}">
                  <a16:creationId xmlns:a16="http://schemas.microsoft.com/office/drawing/2014/main" id="{230A0342-3F09-8246-9900-795A447080D4}"/>
                </a:ext>
              </a:extLst>
            </p:cNvPr>
            <p:cNvCxnSpPr>
              <a:cxnSpLocks/>
              <a:stCxn id="105" idx="2"/>
              <a:endCxn id="124" idx="0"/>
            </p:cNvCxnSpPr>
            <p:nvPr/>
          </p:nvCxnSpPr>
          <p:spPr>
            <a:xfrm>
              <a:off x="8427338" y="4958880"/>
              <a:ext cx="428628" cy="44482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78" name="TextBox 100">
              <a:extLst>
                <a:ext uri="{FF2B5EF4-FFF2-40B4-BE49-F238E27FC236}">
                  <a16:creationId xmlns:a16="http://schemas.microsoft.com/office/drawing/2014/main" id="{D238EBF3-9917-5041-B27D-01438F5E9E6F}"/>
                </a:ext>
              </a:extLst>
            </p:cNvPr>
            <p:cNvSpPr txBox="1"/>
            <p:nvPr/>
          </p:nvSpPr>
          <p:spPr>
            <a:xfrm>
              <a:off x="1819323" y="4981128"/>
              <a:ext cx="1214447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pipe()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9" name="TextBox 101">
              <a:extLst>
                <a:ext uri="{FF2B5EF4-FFF2-40B4-BE49-F238E27FC236}">
                  <a16:creationId xmlns:a16="http://schemas.microsoft.com/office/drawing/2014/main" id="{29724766-3802-CC40-BA2C-5156FD781EFD}"/>
                </a:ext>
              </a:extLst>
            </p:cNvPr>
            <p:cNvSpPr txBox="1"/>
            <p:nvPr/>
          </p:nvSpPr>
          <p:spPr>
            <a:xfrm>
              <a:off x="5127022" y="4981128"/>
              <a:ext cx="883529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pipe()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TextBox 102">
              <a:extLst>
                <a:ext uri="{FF2B5EF4-FFF2-40B4-BE49-F238E27FC236}">
                  <a16:creationId xmlns:a16="http://schemas.microsoft.com/office/drawing/2014/main" id="{234D8B7E-8CFB-BF4B-B681-28826D5298B0}"/>
                </a:ext>
              </a:extLst>
            </p:cNvPr>
            <p:cNvSpPr txBox="1"/>
            <p:nvPr/>
          </p:nvSpPr>
          <p:spPr>
            <a:xfrm>
              <a:off x="7605802" y="4981128"/>
              <a:ext cx="821535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pipe()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1" name="TextBox 103">
              <a:extLst>
                <a:ext uri="{FF2B5EF4-FFF2-40B4-BE49-F238E27FC236}">
                  <a16:creationId xmlns:a16="http://schemas.microsoft.com/office/drawing/2014/main" id="{0D2CA4E6-AE28-4C40-ABD0-1CCB168CF809}"/>
                </a:ext>
              </a:extLst>
            </p:cNvPr>
            <p:cNvSpPr txBox="1"/>
            <p:nvPr/>
          </p:nvSpPr>
          <p:spPr>
            <a:xfrm>
              <a:off x="9391751" y="4981128"/>
              <a:ext cx="928694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pipe()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6A706F09-E875-A34A-BABD-C19CF20E0D88}"/>
                </a:ext>
              </a:extLst>
            </p:cNvPr>
            <p:cNvSpPr/>
            <p:nvPr/>
          </p:nvSpPr>
          <p:spPr>
            <a:xfrm>
              <a:off x="2105075" y="4577406"/>
              <a:ext cx="428628" cy="285752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f1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DA47AEA9-F27D-DB42-96F2-CBAA094F8C6D}"/>
                </a:ext>
              </a:extLst>
            </p:cNvPr>
            <p:cNvSpPr/>
            <p:nvPr/>
          </p:nvSpPr>
          <p:spPr>
            <a:xfrm>
              <a:off x="2605141" y="4577406"/>
              <a:ext cx="428628" cy="285752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f2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15CD7B81-9622-3C49-B744-0D8B5C08FEEC}"/>
                </a:ext>
              </a:extLst>
            </p:cNvPr>
            <p:cNvSpPr/>
            <p:nvPr/>
          </p:nvSpPr>
          <p:spPr>
            <a:xfrm>
              <a:off x="3105207" y="4577406"/>
              <a:ext cx="428628" cy="28575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f3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EF5E3163-EE41-DF48-A0BA-34B4EC41E763}"/>
                </a:ext>
              </a:extLst>
            </p:cNvPr>
            <p:cNvSpPr/>
            <p:nvPr/>
          </p:nvSpPr>
          <p:spPr>
            <a:xfrm>
              <a:off x="4676843" y="3095364"/>
              <a:ext cx="714380" cy="285752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f4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18ED773D-9304-3441-ABD1-622666B883D7}"/>
                </a:ext>
              </a:extLst>
            </p:cNvPr>
            <p:cNvSpPr/>
            <p:nvPr/>
          </p:nvSpPr>
          <p:spPr>
            <a:xfrm>
              <a:off x="5462661" y="3095364"/>
              <a:ext cx="2357454" cy="285752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f5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BD6E5614-90BE-0A4A-BB9C-93BE1E8A2991}"/>
                </a:ext>
              </a:extLst>
            </p:cNvPr>
            <p:cNvSpPr/>
            <p:nvPr/>
          </p:nvSpPr>
          <p:spPr>
            <a:xfrm>
              <a:off x="7891553" y="3095364"/>
              <a:ext cx="785818" cy="285752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f6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22F08FB7-C994-264F-A490-B3866B2D9EBD}"/>
                </a:ext>
              </a:extLst>
            </p:cNvPr>
            <p:cNvSpPr/>
            <p:nvPr/>
          </p:nvSpPr>
          <p:spPr>
            <a:xfrm>
              <a:off x="8820247" y="3095364"/>
              <a:ext cx="785818" cy="28575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…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EFF678E5-4482-F944-9F4F-E002A0975441}"/>
                </a:ext>
              </a:extLst>
            </p:cNvPr>
            <p:cNvSpPr/>
            <p:nvPr/>
          </p:nvSpPr>
          <p:spPr>
            <a:xfrm>
              <a:off x="3105207" y="2812346"/>
              <a:ext cx="6643734" cy="640208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TextBox 35">
              <a:extLst>
                <a:ext uri="{FF2B5EF4-FFF2-40B4-BE49-F238E27FC236}">
                  <a16:creationId xmlns:a16="http://schemas.microsoft.com/office/drawing/2014/main" id="{F2DF7879-61CF-D74C-BB5B-D67C1316A235}"/>
                </a:ext>
              </a:extLst>
            </p:cNvPr>
            <p:cNvSpPr txBox="1"/>
            <p:nvPr/>
          </p:nvSpPr>
          <p:spPr>
            <a:xfrm>
              <a:off x="6248479" y="2757028"/>
              <a:ext cx="1143008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Input files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FF060FCA-18DF-3B4D-9DA4-CE6D39840016}"/>
                </a:ext>
              </a:extLst>
            </p:cNvPr>
            <p:cNvSpPr/>
            <p:nvPr/>
          </p:nvSpPr>
          <p:spPr>
            <a:xfrm>
              <a:off x="2033637" y="4220216"/>
              <a:ext cx="1571636" cy="71438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E7D41F05-44F9-D548-813D-92EA8EE2FCBE}"/>
                </a:ext>
              </a:extLst>
            </p:cNvPr>
            <p:cNvSpPr/>
            <p:nvPr/>
          </p:nvSpPr>
          <p:spPr>
            <a:xfrm>
              <a:off x="3176645" y="3095364"/>
              <a:ext cx="428628" cy="285752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f1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B77B66B0-B6F7-2145-9B33-C2D8D3EA790C}"/>
                </a:ext>
              </a:extLst>
            </p:cNvPr>
            <p:cNvSpPr/>
            <p:nvPr/>
          </p:nvSpPr>
          <p:spPr>
            <a:xfrm>
              <a:off x="3676711" y="3095364"/>
              <a:ext cx="428628" cy="285752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f2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95D104D5-6A5F-F340-98BC-DA259C0AB217}"/>
                </a:ext>
              </a:extLst>
            </p:cNvPr>
            <p:cNvSpPr/>
            <p:nvPr/>
          </p:nvSpPr>
          <p:spPr>
            <a:xfrm>
              <a:off x="4176777" y="3095364"/>
              <a:ext cx="428628" cy="285752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f3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TextBox 40">
              <a:extLst>
                <a:ext uri="{FF2B5EF4-FFF2-40B4-BE49-F238E27FC236}">
                  <a16:creationId xmlns:a16="http://schemas.microsoft.com/office/drawing/2014/main" id="{1C1C1BE6-7BFD-3F49-9939-A5DC67657AFE}"/>
                </a:ext>
              </a:extLst>
            </p:cNvPr>
            <p:cNvSpPr txBox="1"/>
            <p:nvPr/>
          </p:nvSpPr>
          <p:spPr>
            <a:xfrm>
              <a:off x="2105075" y="4208074"/>
              <a:ext cx="1357322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Partition 1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1AE48CCE-C78C-BB4A-9943-8482392C1395}"/>
                </a:ext>
              </a:extLst>
            </p:cNvPr>
            <p:cNvSpPr/>
            <p:nvPr/>
          </p:nvSpPr>
          <p:spPr>
            <a:xfrm>
              <a:off x="3676711" y="4220216"/>
              <a:ext cx="1214446" cy="71438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TextBox 45">
              <a:extLst>
                <a:ext uri="{FF2B5EF4-FFF2-40B4-BE49-F238E27FC236}">
                  <a16:creationId xmlns:a16="http://schemas.microsoft.com/office/drawing/2014/main" id="{D02A6890-B49F-E848-80E4-02721BFAB6A9}"/>
                </a:ext>
              </a:extLst>
            </p:cNvPr>
            <p:cNvSpPr txBox="1"/>
            <p:nvPr/>
          </p:nvSpPr>
          <p:spPr>
            <a:xfrm>
              <a:off x="3676711" y="4208074"/>
              <a:ext cx="1214447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Partition 2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531AF9B5-2B54-E244-AEB8-3C237582F88D}"/>
                </a:ext>
              </a:extLst>
            </p:cNvPr>
            <p:cNvSpPr/>
            <p:nvPr/>
          </p:nvSpPr>
          <p:spPr>
            <a:xfrm>
              <a:off x="3891025" y="4577406"/>
              <a:ext cx="714380" cy="285752"/>
            </a:xfrm>
            <a:prstGeom prst="rect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f4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916184C4-972B-3B4E-B8EA-691C43E1EF80}"/>
                </a:ext>
              </a:extLst>
            </p:cNvPr>
            <p:cNvSpPr/>
            <p:nvPr/>
          </p:nvSpPr>
          <p:spPr>
            <a:xfrm>
              <a:off x="5105471" y="4232358"/>
              <a:ext cx="1214446" cy="71438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TextBox 48">
              <a:extLst>
                <a:ext uri="{FF2B5EF4-FFF2-40B4-BE49-F238E27FC236}">
                  <a16:creationId xmlns:a16="http://schemas.microsoft.com/office/drawing/2014/main" id="{4389AD78-AE56-7441-9B65-074C34541166}"/>
                </a:ext>
              </a:extLst>
            </p:cNvPr>
            <p:cNvSpPr txBox="1"/>
            <p:nvPr/>
          </p:nvSpPr>
          <p:spPr>
            <a:xfrm>
              <a:off x="5105471" y="4220216"/>
              <a:ext cx="1214447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Partition 1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ACF23166-AD09-3E47-B553-11838B362C6A}"/>
                </a:ext>
              </a:extLst>
            </p:cNvPr>
            <p:cNvSpPr/>
            <p:nvPr/>
          </p:nvSpPr>
          <p:spPr>
            <a:xfrm>
              <a:off x="5248347" y="4589548"/>
              <a:ext cx="1000132" cy="285752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f5:part1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6D479D64-0091-784C-8B0C-9834224B09F7}"/>
                </a:ext>
              </a:extLst>
            </p:cNvPr>
            <p:cNvSpPr/>
            <p:nvPr/>
          </p:nvSpPr>
          <p:spPr>
            <a:xfrm>
              <a:off x="6391355" y="4232358"/>
              <a:ext cx="1214446" cy="71438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TextBox 51">
              <a:extLst>
                <a:ext uri="{FF2B5EF4-FFF2-40B4-BE49-F238E27FC236}">
                  <a16:creationId xmlns:a16="http://schemas.microsoft.com/office/drawing/2014/main" id="{9121AA23-4D6B-5A46-BA6C-34CBBAA13BA6}"/>
                </a:ext>
              </a:extLst>
            </p:cNvPr>
            <p:cNvSpPr txBox="1"/>
            <p:nvPr/>
          </p:nvSpPr>
          <p:spPr>
            <a:xfrm>
              <a:off x="6391355" y="4220216"/>
              <a:ext cx="1214447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Partition 2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98D855CF-28A9-AA49-B822-17419FFD2E7E}"/>
                </a:ext>
              </a:extLst>
            </p:cNvPr>
            <p:cNvSpPr/>
            <p:nvPr/>
          </p:nvSpPr>
          <p:spPr>
            <a:xfrm>
              <a:off x="6534231" y="4589548"/>
              <a:ext cx="1000132" cy="285752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f5:part2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61AE26B4-57E8-504A-A2F7-B736FEDBB1DD}"/>
                </a:ext>
              </a:extLst>
            </p:cNvPr>
            <p:cNvSpPr/>
            <p:nvPr/>
          </p:nvSpPr>
          <p:spPr>
            <a:xfrm>
              <a:off x="7820115" y="4244500"/>
              <a:ext cx="1214446" cy="71438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TextBox 54">
              <a:extLst>
                <a:ext uri="{FF2B5EF4-FFF2-40B4-BE49-F238E27FC236}">
                  <a16:creationId xmlns:a16="http://schemas.microsoft.com/office/drawing/2014/main" id="{3736AA31-C64C-CD42-A995-3614A95B96A4}"/>
                </a:ext>
              </a:extLst>
            </p:cNvPr>
            <p:cNvSpPr txBox="1"/>
            <p:nvPr/>
          </p:nvSpPr>
          <p:spPr>
            <a:xfrm>
              <a:off x="7820115" y="4232359"/>
              <a:ext cx="1214447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Partition 1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82957E89-C1A1-C84D-8E22-D0F3F98322BC}"/>
                </a:ext>
              </a:extLst>
            </p:cNvPr>
            <p:cNvSpPr/>
            <p:nvPr/>
          </p:nvSpPr>
          <p:spPr>
            <a:xfrm>
              <a:off x="7962991" y="4601690"/>
              <a:ext cx="1000132" cy="285752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f5:part3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46244B9B-CE01-AE49-AF6E-CD4B367A8E67}"/>
                </a:ext>
              </a:extLst>
            </p:cNvPr>
            <p:cNvSpPr/>
            <p:nvPr/>
          </p:nvSpPr>
          <p:spPr>
            <a:xfrm>
              <a:off x="9105999" y="4244500"/>
              <a:ext cx="1214446" cy="71438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TextBox 57">
              <a:extLst>
                <a:ext uri="{FF2B5EF4-FFF2-40B4-BE49-F238E27FC236}">
                  <a16:creationId xmlns:a16="http://schemas.microsoft.com/office/drawing/2014/main" id="{AF72ACF2-971D-BE4C-8114-5A4F66F07D62}"/>
                </a:ext>
              </a:extLst>
            </p:cNvPr>
            <p:cNvSpPr txBox="1"/>
            <p:nvPr/>
          </p:nvSpPr>
          <p:spPr>
            <a:xfrm>
              <a:off x="9105999" y="4232359"/>
              <a:ext cx="1214447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Partition 2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8DEBC584-6CD9-3B40-9569-0B03FBFB1C6F}"/>
                </a:ext>
              </a:extLst>
            </p:cNvPr>
            <p:cNvSpPr/>
            <p:nvPr/>
          </p:nvSpPr>
          <p:spPr>
            <a:xfrm>
              <a:off x="9248875" y="4601690"/>
              <a:ext cx="1000132" cy="285752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f6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11" name="直接箭头连接符 59">
              <a:extLst>
                <a:ext uri="{FF2B5EF4-FFF2-40B4-BE49-F238E27FC236}">
                  <a16:creationId xmlns:a16="http://schemas.microsoft.com/office/drawing/2014/main" id="{667F1FF5-9E38-274F-B6CF-07B30B913556}"/>
                </a:ext>
              </a:extLst>
            </p:cNvPr>
            <p:cNvCxnSpPr>
              <a:cxnSpLocks/>
              <a:stCxn id="89" idx="2"/>
              <a:endCxn id="113" idx="0"/>
            </p:cNvCxnSpPr>
            <p:nvPr/>
          </p:nvCxnSpPr>
          <p:spPr>
            <a:xfrm flipH="1">
              <a:off x="3498117" y="3452554"/>
              <a:ext cx="2928958" cy="42261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7F315B91-656B-5D4D-8687-28E9BFFEAE4D}"/>
                </a:ext>
              </a:extLst>
            </p:cNvPr>
            <p:cNvSpPr/>
            <p:nvPr/>
          </p:nvSpPr>
          <p:spPr>
            <a:xfrm>
              <a:off x="1962199" y="3875168"/>
              <a:ext cx="3000396" cy="1143008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TextBox 63">
              <a:extLst>
                <a:ext uri="{FF2B5EF4-FFF2-40B4-BE49-F238E27FC236}">
                  <a16:creationId xmlns:a16="http://schemas.microsoft.com/office/drawing/2014/main" id="{4A6CD3B8-AFDC-174C-BDB4-BD79B45378C7}"/>
                </a:ext>
              </a:extLst>
            </p:cNvPr>
            <p:cNvSpPr txBox="1"/>
            <p:nvPr/>
          </p:nvSpPr>
          <p:spPr>
            <a:xfrm>
              <a:off x="2890893" y="3875168"/>
              <a:ext cx="1214447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RDD 1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20719BD3-250C-3649-88E1-7FAE8734C21D}"/>
                </a:ext>
              </a:extLst>
            </p:cNvPr>
            <p:cNvSpPr/>
            <p:nvPr/>
          </p:nvSpPr>
          <p:spPr>
            <a:xfrm>
              <a:off x="5034033" y="3875168"/>
              <a:ext cx="2643206" cy="1143008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TextBox 66">
              <a:extLst>
                <a:ext uri="{FF2B5EF4-FFF2-40B4-BE49-F238E27FC236}">
                  <a16:creationId xmlns:a16="http://schemas.microsoft.com/office/drawing/2014/main" id="{30BC44F1-0947-AB43-B9D1-D357DE40FC01}"/>
                </a:ext>
              </a:extLst>
            </p:cNvPr>
            <p:cNvSpPr txBox="1"/>
            <p:nvPr/>
          </p:nvSpPr>
          <p:spPr>
            <a:xfrm>
              <a:off x="5819851" y="3875168"/>
              <a:ext cx="1214447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RDD 2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E0F5F8BF-0852-3746-8BFA-A1F0ED1B62E7}"/>
                </a:ext>
              </a:extLst>
            </p:cNvPr>
            <p:cNvSpPr/>
            <p:nvPr/>
          </p:nvSpPr>
          <p:spPr>
            <a:xfrm>
              <a:off x="7748677" y="3875168"/>
              <a:ext cx="2643206" cy="1143008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TextBox 68">
              <a:extLst>
                <a:ext uri="{FF2B5EF4-FFF2-40B4-BE49-F238E27FC236}">
                  <a16:creationId xmlns:a16="http://schemas.microsoft.com/office/drawing/2014/main" id="{55D0C19D-7CF5-0243-9223-EFE97EDB48E4}"/>
                </a:ext>
              </a:extLst>
            </p:cNvPr>
            <p:cNvSpPr txBox="1"/>
            <p:nvPr/>
          </p:nvSpPr>
          <p:spPr>
            <a:xfrm>
              <a:off x="8534495" y="3875168"/>
              <a:ext cx="1214447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prstClr val="black"/>
                  </a:solidFill>
                  <a:ea typeface="宋体" panose="02010600030101010101" pitchFamily="2" charset="-122"/>
                </a:rPr>
                <a:t>RDD 3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54BD40D9-E7B9-DD45-BA0D-81642BC3D949}"/>
                </a:ext>
              </a:extLst>
            </p:cNvPr>
            <p:cNvSpPr/>
            <p:nvPr/>
          </p:nvSpPr>
          <p:spPr>
            <a:xfrm>
              <a:off x="10463321" y="3875168"/>
              <a:ext cx="500034" cy="114300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…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19" name="直接箭头连接符 71">
              <a:extLst>
                <a:ext uri="{FF2B5EF4-FFF2-40B4-BE49-F238E27FC236}">
                  <a16:creationId xmlns:a16="http://schemas.microsoft.com/office/drawing/2014/main" id="{257CE78F-C457-1642-BF06-5589EA89C0B4}"/>
                </a:ext>
              </a:extLst>
            </p:cNvPr>
            <p:cNvCxnSpPr>
              <a:cxnSpLocks/>
              <a:stCxn id="89" idx="2"/>
              <a:endCxn id="115" idx="0"/>
            </p:cNvCxnSpPr>
            <p:nvPr/>
          </p:nvCxnSpPr>
          <p:spPr>
            <a:xfrm>
              <a:off x="6427075" y="3452554"/>
              <a:ext cx="0" cy="42261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20" name="直接箭头连接符 74">
              <a:extLst>
                <a:ext uri="{FF2B5EF4-FFF2-40B4-BE49-F238E27FC236}">
                  <a16:creationId xmlns:a16="http://schemas.microsoft.com/office/drawing/2014/main" id="{6CFADECE-3DC8-7F47-8312-813DC026899F}"/>
                </a:ext>
              </a:extLst>
            </p:cNvPr>
            <p:cNvCxnSpPr>
              <a:cxnSpLocks/>
              <a:stCxn id="89" idx="2"/>
              <a:endCxn id="117" idx="0"/>
            </p:cNvCxnSpPr>
            <p:nvPr/>
          </p:nvCxnSpPr>
          <p:spPr>
            <a:xfrm>
              <a:off x="6427075" y="3452554"/>
              <a:ext cx="2714644" cy="42261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21" name="直接箭头连接符 77">
              <a:extLst>
                <a:ext uri="{FF2B5EF4-FFF2-40B4-BE49-F238E27FC236}">
                  <a16:creationId xmlns:a16="http://schemas.microsoft.com/office/drawing/2014/main" id="{67326F75-310F-584E-BB6E-B8637BE209FA}"/>
                </a:ext>
              </a:extLst>
            </p:cNvPr>
            <p:cNvCxnSpPr>
              <a:cxnSpLocks/>
              <a:stCxn id="89" idx="2"/>
              <a:endCxn id="118" idx="0"/>
            </p:cNvCxnSpPr>
            <p:nvPr/>
          </p:nvCxnSpPr>
          <p:spPr>
            <a:xfrm>
              <a:off x="6427074" y="3452554"/>
              <a:ext cx="4286264" cy="42261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6EB75F75-A6E4-D84B-8DEC-A41218ED694A}"/>
                </a:ext>
              </a:extLst>
            </p:cNvPr>
            <p:cNvSpPr/>
            <p:nvPr/>
          </p:nvSpPr>
          <p:spPr>
            <a:xfrm>
              <a:off x="2890893" y="5403704"/>
              <a:ext cx="1071570" cy="57150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C++ Program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67415262-D232-E746-9F10-4ADC78E8B9C2}"/>
                </a:ext>
              </a:extLst>
            </p:cNvPr>
            <p:cNvSpPr/>
            <p:nvPr/>
          </p:nvSpPr>
          <p:spPr>
            <a:xfrm>
              <a:off x="5819851" y="5403704"/>
              <a:ext cx="1071570" cy="57150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C++ Program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A8832B6A-7D00-4047-B551-7EF1471C94BF}"/>
                </a:ext>
              </a:extLst>
            </p:cNvPr>
            <p:cNvSpPr/>
            <p:nvPr/>
          </p:nvSpPr>
          <p:spPr>
            <a:xfrm>
              <a:off x="8320181" y="5403704"/>
              <a:ext cx="1071570" cy="57150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C++ Program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407A9920-2DCC-EC40-9AF4-C21FE98EED9E}"/>
                </a:ext>
              </a:extLst>
            </p:cNvPr>
            <p:cNvSpPr/>
            <p:nvPr/>
          </p:nvSpPr>
          <p:spPr>
            <a:xfrm>
              <a:off x="9677503" y="5403704"/>
              <a:ext cx="1071570" cy="57150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C++ Program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TextBox 104">
              <a:extLst>
                <a:ext uri="{FF2B5EF4-FFF2-40B4-BE49-F238E27FC236}">
                  <a16:creationId xmlns:a16="http://schemas.microsoft.com/office/drawing/2014/main" id="{F7EB88BC-01CB-C945-9746-75BF77C6E86A}"/>
                </a:ext>
              </a:extLst>
            </p:cNvPr>
            <p:cNvSpPr txBox="1"/>
            <p:nvPr/>
          </p:nvSpPr>
          <p:spPr>
            <a:xfrm>
              <a:off x="1971723" y="3514584"/>
              <a:ext cx="1633550" cy="44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 err="1">
                  <a:solidFill>
                    <a:prstClr val="black"/>
                  </a:solidFill>
                  <a:ea typeface="宋体" panose="02010600030101010101" pitchFamily="2" charset="-122"/>
                </a:rPr>
                <a:t>SparkContext</a:t>
              </a:r>
              <a:endParaRPr lang="zh-CN" altLang="en-US" sz="160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右大括号 126">
              <a:extLst>
                <a:ext uri="{FF2B5EF4-FFF2-40B4-BE49-F238E27FC236}">
                  <a16:creationId xmlns:a16="http://schemas.microsoft.com/office/drawing/2014/main" id="{31C461B2-3F7F-9D47-B532-96E73DE764A0}"/>
                </a:ext>
              </a:extLst>
            </p:cNvPr>
            <p:cNvSpPr/>
            <p:nvPr/>
          </p:nvSpPr>
          <p:spPr>
            <a:xfrm rot="5400000">
              <a:off x="6615887" y="2110353"/>
              <a:ext cx="242294" cy="8358246"/>
            </a:xfrm>
            <a:prstGeom prst="rightBrac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圆角矩形 127">
              <a:extLst>
                <a:ext uri="{FF2B5EF4-FFF2-40B4-BE49-F238E27FC236}">
                  <a16:creationId xmlns:a16="http://schemas.microsoft.com/office/drawing/2014/main" id="{CEF3DB4B-04D9-7B4D-AF95-66B3ABBD4F47}"/>
                </a:ext>
              </a:extLst>
            </p:cNvPr>
            <p:cNvSpPr/>
            <p:nvPr/>
          </p:nvSpPr>
          <p:spPr>
            <a:xfrm>
              <a:off x="5844059" y="6451066"/>
              <a:ext cx="1785950" cy="342011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Final Results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F67108-7F58-654A-99CB-74EB03D3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14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875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3CDA5-4377-AF40-8199-393DEE40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altLang="zh-CN" dirty="0"/>
              <a:t>Order Sensitivity </a:t>
            </a:r>
            <a:r>
              <a:rPr lang="en" altLang="zh-CN" sz="3600" dirty="0">
                <a:solidFill>
                  <a:prstClr val="black"/>
                </a:solidFill>
              </a:rPr>
              <a:t>(detailed in paper)</a:t>
            </a:r>
            <a:br>
              <a:rPr lang="en" altLang="zh-CN" sz="3600" dirty="0">
                <a:solidFill>
                  <a:prstClr val="black"/>
                </a:solidFill>
              </a:rPr>
            </a:br>
            <a:r>
              <a:rPr lang="en" altLang="zh-CN" sz="3100" dirty="0">
                <a:solidFill>
                  <a:prstClr val="black"/>
                </a:solidFill>
              </a:rPr>
              <a:t>Problem: Some </a:t>
            </a:r>
            <a:r>
              <a:rPr lang="en-US" altLang="zh-CN" sz="3100" dirty="0">
                <a:solidFill>
                  <a:prstClr val="black"/>
                </a:solidFill>
              </a:rPr>
              <a:t>applications are sensitive to the order</a:t>
            </a:r>
            <a:r>
              <a:rPr lang="en" altLang="zh-CN" sz="3100" dirty="0">
                <a:solidFill>
                  <a:prstClr val="black"/>
                </a:solidFill>
              </a:rPr>
              <a:t> </a:t>
            </a:r>
            <a:endParaRPr lang="zh-CN" altLang="en-US" sz="3600" dirty="0">
              <a:solidFill>
                <a:prstClr val="black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9899AC-6828-1A4E-8939-7FCA3C35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43" y="5004501"/>
            <a:ext cx="8400969" cy="3892643"/>
          </a:xfrm>
        </p:spPr>
        <p:txBody>
          <a:bodyPr/>
          <a:lstStyle/>
          <a:p>
            <a:r>
              <a:rPr lang="en" altLang="zh-CN" dirty="0"/>
              <a:t>Guideline IV: depth-first traversal and a two-level table design</a:t>
            </a:r>
            <a:endParaRPr kumimoji="1" lang="zh-CN" altLang="en-US" dirty="0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7F849D7D-6886-4741-8E6B-7DD03B474C60}"/>
              </a:ext>
            </a:extLst>
          </p:cNvPr>
          <p:cNvGrpSpPr/>
          <p:nvPr/>
        </p:nvGrpSpPr>
        <p:grpSpPr>
          <a:xfrm>
            <a:off x="3214427" y="1710791"/>
            <a:ext cx="5423770" cy="2558807"/>
            <a:chOff x="2931091" y="3822923"/>
            <a:chExt cx="5423770" cy="255880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BEF4A42-9E2E-904B-8A5D-E65D260E0089}"/>
                </a:ext>
              </a:extLst>
            </p:cNvPr>
            <p:cNvSpPr/>
            <p:nvPr/>
          </p:nvSpPr>
          <p:spPr>
            <a:xfrm>
              <a:off x="3197975" y="4566979"/>
              <a:ext cx="429740" cy="250311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R1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CABE182-D797-7D46-A6E2-2B8B393E40D8}"/>
                </a:ext>
              </a:extLst>
            </p:cNvPr>
            <p:cNvSpPr/>
            <p:nvPr/>
          </p:nvSpPr>
          <p:spPr>
            <a:xfrm>
              <a:off x="3627716" y="4566979"/>
              <a:ext cx="429740" cy="250311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R2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91E452E-5BC3-8047-8876-E868CD4371F7}"/>
                </a:ext>
              </a:extLst>
            </p:cNvPr>
            <p:cNvSpPr/>
            <p:nvPr/>
          </p:nvSpPr>
          <p:spPr>
            <a:xfrm>
              <a:off x="4057456" y="4566979"/>
              <a:ext cx="429740" cy="25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w1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C2FEFC-2C6C-B34C-A638-FD6014BA8487}"/>
                </a:ext>
              </a:extLst>
            </p:cNvPr>
            <p:cNvSpPr/>
            <p:nvPr/>
          </p:nvSpPr>
          <p:spPr>
            <a:xfrm>
              <a:off x="4487197" y="4566979"/>
              <a:ext cx="552523" cy="25031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spt1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CE59F42-33F3-3647-A453-F496C9578366}"/>
                </a:ext>
              </a:extLst>
            </p:cNvPr>
            <p:cNvSpPr/>
            <p:nvPr/>
          </p:nvSpPr>
          <p:spPr>
            <a:xfrm>
              <a:off x="5039720" y="4566979"/>
              <a:ext cx="429740" cy="250311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R2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DF559BE-D30C-DA46-8ED3-C5004C4A7CE3}"/>
                </a:ext>
              </a:extLst>
            </p:cNvPr>
            <p:cNvSpPr/>
            <p:nvPr/>
          </p:nvSpPr>
          <p:spPr>
            <a:xfrm>
              <a:off x="5469461" y="4566979"/>
              <a:ext cx="429740" cy="25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w2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FB639B2-1CE8-A146-95E6-9A7BDDB12B10}"/>
                </a:ext>
              </a:extLst>
            </p:cNvPr>
            <p:cNvSpPr/>
            <p:nvPr/>
          </p:nvSpPr>
          <p:spPr>
            <a:xfrm>
              <a:off x="6758682" y="4566979"/>
              <a:ext cx="552523" cy="25031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spt2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7A1E5E8-E319-2746-BBAD-151A7D12CAE1}"/>
                </a:ext>
              </a:extLst>
            </p:cNvPr>
            <p:cNvSpPr/>
            <p:nvPr/>
          </p:nvSpPr>
          <p:spPr>
            <a:xfrm>
              <a:off x="7311206" y="4566979"/>
              <a:ext cx="429740" cy="250311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R3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TextBox 77">
              <a:extLst>
                <a:ext uri="{FF2B5EF4-FFF2-40B4-BE49-F238E27FC236}">
                  <a16:creationId xmlns:a16="http://schemas.microsoft.com/office/drawing/2014/main" id="{F8BC9D6B-9036-D946-96E7-89E8059C4857}"/>
                </a:ext>
              </a:extLst>
            </p:cNvPr>
            <p:cNvSpPr txBox="1"/>
            <p:nvPr/>
          </p:nvSpPr>
          <p:spPr>
            <a:xfrm>
              <a:off x="2931091" y="3822923"/>
              <a:ext cx="2084862" cy="298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root node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027E8E7-E3EC-1C4D-BE2C-33916B29AECA}"/>
                </a:ext>
              </a:extLst>
            </p:cNvPr>
            <p:cNvSpPr/>
            <p:nvPr/>
          </p:nvSpPr>
          <p:spPr>
            <a:xfrm>
              <a:off x="5899201" y="4566979"/>
              <a:ext cx="429740" cy="25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…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B8C5A62-2855-2047-903D-74938C626D82}"/>
                </a:ext>
              </a:extLst>
            </p:cNvPr>
            <p:cNvSpPr/>
            <p:nvPr/>
          </p:nvSpPr>
          <p:spPr>
            <a:xfrm>
              <a:off x="6328942" y="4566979"/>
              <a:ext cx="429740" cy="25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w4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17" name="直接箭头连接符 104">
              <a:extLst>
                <a:ext uri="{FF2B5EF4-FFF2-40B4-BE49-F238E27FC236}">
                  <a16:creationId xmlns:a16="http://schemas.microsoft.com/office/drawing/2014/main" id="{D9B86571-7F2B-064B-B6A4-54322F253F6B}"/>
                </a:ext>
              </a:extLst>
            </p:cNvPr>
            <p:cNvCxnSpPr>
              <a:stCxn id="6" idx="2"/>
            </p:cNvCxnSpPr>
            <p:nvPr/>
          </p:nvCxnSpPr>
          <p:spPr>
            <a:xfrm rot="16200000" flipH="1">
              <a:off x="3162542" y="5067594"/>
              <a:ext cx="500620" cy="1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8" name="直接箭头连接符 105">
              <a:extLst>
                <a:ext uri="{FF2B5EF4-FFF2-40B4-BE49-F238E27FC236}">
                  <a16:creationId xmlns:a16="http://schemas.microsoft.com/office/drawing/2014/main" id="{D5CCC873-E0F6-1241-A361-089E6BAB0D39}"/>
                </a:ext>
              </a:extLst>
            </p:cNvPr>
            <p:cNvCxnSpPr>
              <a:stCxn id="7" idx="2"/>
            </p:cNvCxnSpPr>
            <p:nvPr/>
          </p:nvCxnSpPr>
          <p:spPr>
            <a:xfrm rot="16200000" flipH="1">
              <a:off x="4083401" y="4576475"/>
              <a:ext cx="500620" cy="98225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9" name="直接箭头连接符 106">
              <a:extLst>
                <a:ext uri="{FF2B5EF4-FFF2-40B4-BE49-F238E27FC236}">
                  <a16:creationId xmlns:a16="http://schemas.microsoft.com/office/drawing/2014/main" id="{5350DF0B-3B04-2043-A5BF-60AB8503CB6F}"/>
                </a:ext>
              </a:extLst>
            </p:cNvPr>
            <p:cNvCxnSpPr>
              <a:stCxn id="10" idx="2"/>
            </p:cNvCxnSpPr>
            <p:nvPr/>
          </p:nvCxnSpPr>
          <p:spPr>
            <a:xfrm rot="5400000">
              <a:off x="4789403" y="4852723"/>
              <a:ext cx="500620" cy="42975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0" name="直接箭头连接符 109">
              <a:extLst>
                <a:ext uri="{FF2B5EF4-FFF2-40B4-BE49-F238E27FC236}">
                  <a16:creationId xmlns:a16="http://schemas.microsoft.com/office/drawing/2014/main" id="{9C0176D4-18D7-7E48-9EB4-8CD7E1858522}"/>
                </a:ext>
              </a:extLst>
            </p:cNvPr>
            <p:cNvCxnSpPr>
              <a:stCxn id="13" idx="2"/>
            </p:cNvCxnSpPr>
            <p:nvPr/>
          </p:nvCxnSpPr>
          <p:spPr>
            <a:xfrm rot="5400000">
              <a:off x="6554416" y="4346251"/>
              <a:ext cx="500621" cy="14427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1" name="直接箭头连接符 110">
              <a:extLst>
                <a:ext uri="{FF2B5EF4-FFF2-40B4-BE49-F238E27FC236}">
                  <a16:creationId xmlns:a16="http://schemas.microsoft.com/office/drawing/2014/main" id="{5998B836-37F4-1344-9D8D-34ECC95DF2E0}"/>
                </a:ext>
              </a:extLst>
            </p:cNvPr>
            <p:cNvCxnSpPr>
              <a:stCxn id="24" idx="2"/>
            </p:cNvCxnSpPr>
            <p:nvPr/>
          </p:nvCxnSpPr>
          <p:spPr>
            <a:xfrm rot="5400000">
              <a:off x="7536687" y="4806694"/>
              <a:ext cx="500620" cy="52181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2" name="直接箭头连接符 119">
              <a:extLst>
                <a:ext uri="{FF2B5EF4-FFF2-40B4-BE49-F238E27FC236}">
                  <a16:creationId xmlns:a16="http://schemas.microsoft.com/office/drawing/2014/main" id="{1CE526CF-664C-164B-BB83-999FD1646D0D}"/>
                </a:ext>
              </a:extLst>
            </p:cNvPr>
            <p:cNvCxnSpPr>
              <a:stCxn id="35" idx="2"/>
            </p:cNvCxnSpPr>
            <p:nvPr/>
          </p:nvCxnSpPr>
          <p:spPr>
            <a:xfrm flipH="1">
              <a:off x="3443542" y="5553973"/>
              <a:ext cx="583218" cy="57744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3" name="直接箭头连接符 122">
              <a:extLst>
                <a:ext uri="{FF2B5EF4-FFF2-40B4-BE49-F238E27FC236}">
                  <a16:creationId xmlns:a16="http://schemas.microsoft.com/office/drawing/2014/main" id="{26C0ED24-6887-6A47-B2C2-2988373B8390}"/>
                </a:ext>
              </a:extLst>
            </p:cNvPr>
            <p:cNvCxnSpPr>
              <a:stCxn id="37" idx="2"/>
            </p:cNvCxnSpPr>
            <p:nvPr/>
          </p:nvCxnSpPr>
          <p:spPr>
            <a:xfrm rot="5400000">
              <a:off x="3904969" y="5153938"/>
              <a:ext cx="577446" cy="137751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BD6E4AC-47EC-1147-A599-ACCE6701B3C2}"/>
                </a:ext>
              </a:extLst>
            </p:cNvPr>
            <p:cNvSpPr/>
            <p:nvPr/>
          </p:nvSpPr>
          <p:spPr>
            <a:xfrm>
              <a:off x="7740946" y="4566979"/>
              <a:ext cx="613915" cy="25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…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25" name="直接箭头连接符 127">
              <a:extLst>
                <a:ext uri="{FF2B5EF4-FFF2-40B4-BE49-F238E27FC236}">
                  <a16:creationId xmlns:a16="http://schemas.microsoft.com/office/drawing/2014/main" id="{09CC75FC-0AD7-884A-9C20-BE9D05D6D582}"/>
                </a:ext>
              </a:extLst>
            </p:cNvPr>
            <p:cNvCxnSpPr>
              <a:stCxn id="44" idx="2"/>
            </p:cNvCxnSpPr>
            <p:nvPr/>
          </p:nvCxnSpPr>
          <p:spPr>
            <a:xfrm flipH="1">
              <a:off x="5381640" y="5553973"/>
              <a:ext cx="1304568" cy="57744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26" name="TextBox 130">
              <a:extLst>
                <a:ext uri="{FF2B5EF4-FFF2-40B4-BE49-F238E27FC236}">
                  <a16:creationId xmlns:a16="http://schemas.microsoft.com/office/drawing/2014/main" id="{CC66B3FE-0DB0-B346-B723-23E6CBC8AC55}"/>
                </a:ext>
              </a:extLst>
            </p:cNvPr>
            <p:cNvSpPr txBox="1"/>
            <p:nvPr/>
          </p:nvSpPr>
          <p:spPr>
            <a:xfrm>
              <a:off x="7679555" y="5922414"/>
              <a:ext cx="552523" cy="298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…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左大括号 26">
              <a:extLst>
                <a:ext uri="{FF2B5EF4-FFF2-40B4-BE49-F238E27FC236}">
                  <a16:creationId xmlns:a16="http://schemas.microsoft.com/office/drawing/2014/main" id="{8DE2C864-FF54-0A43-BD53-DF18173CC2AF}"/>
                </a:ext>
              </a:extLst>
            </p:cNvPr>
            <p:cNvSpPr/>
            <p:nvPr/>
          </p:nvSpPr>
          <p:spPr>
            <a:xfrm rot="5400000">
              <a:off x="3780009" y="3859792"/>
              <a:ext cx="125155" cy="1289221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左大括号 27">
              <a:extLst>
                <a:ext uri="{FF2B5EF4-FFF2-40B4-BE49-F238E27FC236}">
                  <a16:creationId xmlns:a16="http://schemas.microsoft.com/office/drawing/2014/main" id="{6F747130-4BDE-FF4F-AD36-3C2DAD73C817}"/>
                </a:ext>
              </a:extLst>
            </p:cNvPr>
            <p:cNvSpPr/>
            <p:nvPr/>
          </p:nvSpPr>
          <p:spPr>
            <a:xfrm rot="5400000">
              <a:off x="5836624" y="3644922"/>
              <a:ext cx="125155" cy="1718962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左大括号 28">
              <a:extLst>
                <a:ext uri="{FF2B5EF4-FFF2-40B4-BE49-F238E27FC236}">
                  <a16:creationId xmlns:a16="http://schemas.microsoft.com/office/drawing/2014/main" id="{FB6E9804-48D8-A946-A47F-7E21FBF614AC}"/>
                </a:ext>
              </a:extLst>
            </p:cNvPr>
            <p:cNvSpPr/>
            <p:nvPr/>
          </p:nvSpPr>
          <p:spPr>
            <a:xfrm rot="5400000">
              <a:off x="7678369" y="4074662"/>
              <a:ext cx="125155" cy="859481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TextBox 87">
              <a:extLst>
                <a:ext uri="{FF2B5EF4-FFF2-40B4-BE49-F238E27FC236}">
                  <a16:creationId xmlns:a16="http://schemas.microsoft.com/office/drawing/2014/main" id="{6995FEE1-FDB1-444F-9AE6-176EC05E99D5}"/>
                </a:ext>
              </a:extLst>
            </p:cNvPr>
            <p:cNvSpPr txBox="1"/>
            <p:nvPr/>
          </p:nvSpPr>
          <p:spPr>
            <a:xfrm>
              <a:off x="3627715" y="4128938"/>
              <a:ext cx="552523" cy="29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file0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TextBox 88">
              <a:extLst>
                <a:ext uri="{FF2B5EF4-FFF2-40B4-BE49-F238E27FC236}">
                  <a16:creationId xmlns:a16="http://schemas.microsoft.com/office/drawing/2014/main" id="{D49BE4D8-42B0-C845-9562-72B4DDB7F06C}"/>
                </a:ext>
              </a:extLst>
            </p:cNvPr>
            <p:cNvSpPr txBox="1"/>
            <p:nvPr/>
          </p:nvSpPr>
          <p:spPr>
            <a:xfrm>
              <a:off x="5653635" y="4128938"/>
              <a:ext cx="552523" cy="29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file1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TextBox 89">
              <a:extLst>
                <a:ext uri="{FF2B5EF4-FFF2-40B4-BE49-F238E27FC236}">
                  <a16:creationId xmlns:a16="http://schemas.microsoft.com/office/drawing/2014/main" id="{9B91723A-B6A8-7D47-A30F-F166C97E62B3}"/>
                </a:ext>
              </a:extLst>
            </p:cNvPr>
            <p:cNvSpPr txBox="1"/>
            <p:nvPr/>
          </p:nvSpPr>
          <p:spPr>
            <a:xfrm>
              <a:off x="7495380" y="4128938"/>
              <a:ext cx="552523" cy="29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file2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33" name="直接箭头连接符 91">
              <a:extLst>
                <a:ext uri="{FF2B5EF4-FFF2-40B4-BE49-F238E27FC236}">
                  <a16:creationId xmlns:a16="http://schemas.microsoft.com/office/drawing/2014/main" id="{52E81380-14B3-9A42-A1D0-D68B63511825}"/>
                </a:ext>
              </a:extLst>
            </p:cNvPr>
            <p:cNvCxnSpPr>
              <a:stCxn id="43" idx="2"/>
              <a:endCxn id="39" idx="0"/>
            </p:cNvCxnSpPr>
            <p:nvPr/>
          </p:nvCxnSpPr>
          <p:spPr>
            <a:xfrm rot="5400000">
              <a:off x="4638022" y="4512972"/>
              <a:ext cx="577445" cy="265944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44A0DF5-ACFB-E945-B218-180E51ADDB28}"/>
                </a:ext>
              </a:extLst>
            </p:cNvPr>
            <p:cNvSpPr/>
            <p:nvPr/>
          </p:nvSpPr>
          <p:spPr>
            <a:xfrm>
              <a:off x="3382150" y="5303662"/>
              <a:ext cx="429740" cy="25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w5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642A4DC-C6D4-5B48-B76C-5A2621BCE1B9}"/>
                </a:ext>
              </a:extLst>
            </p:cNvPr>
            <p:cNvSpPr/>
            <p:nvPr/>
          </p:nvSpPr>
          <p:spPr>
            <a:xfrm>
              <a:off x="3811890" y="5303662"/>
              <a:ext cx="429740" cy="250311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R4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TextBox 166">
              <a:extLst>
                <a:ext uri="{FF2B5EF4-FFF2-40B4-BE49-F238E27FC236}">
                  <a16:creationId xmlns:a16="http://schemas.microsoft.com/office/drawing/2014/main" id="{00D0405A-5DA1-A74B-8D27-DEBF93DCE2A4}"/>
                </a:ext>
              </a:extLst>
            </p:cNvPr>
            <p:cNvSpPr txBox="1"/>
            <p:nvPr/>
          </p:nvSpPr>
          <p:spPr>
            <a:xfrm>
              <a:off x="3013801" y="5267055"/>
              <a:ext cx="429740" cy="29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400" b="1" kern="0" dirty="0">
                  <a:solidFill>
                    <a:srgbClr val="9BBB59">
                      <a:lumMod val="75000"/>
                    </a:srgbClr>
                  </a:solidFill>
                  <a:ea typeface="宋体" panose="02010600030101010101" pitchFamily="2" charset="-122"/>
                </a:rPr>
                <a:t>R1</a:t>
              </a: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: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9909F5B-2E70-1A47-8876-A5D73B7CAC14}"/>
                </a:ext>
              </a:extLst>
            </p:cNvPr>
            <p:cNvSpPr/>
            <p:nvPr/>
          </p:nvSpPr>
          <p:spPr>
            <a:xfrm>
              <a:off x="4667580" y="5303662"/>
              <a:ext cx="429740" cy="250311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R4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TextBox 168">
              <a:extLst>
                <a:ext uri="{FF2B5EF4-FFF2-40B4-BE49-F238E27FC236}">
                  <a16:creationId xmlns:a16="http://schemas.microsoft.com/office/drawing/2014/main" id="{45D41EA6-EC9C-8049-8C6D-D52A5A9B5EF9}"/>
                </a:ext>
              </a:extLst>
            </p:cNvPr>
            <p:cNvSpPr txBox="1"/>
            <p:nvPr/>
          </p:nvSpPr>
          <p:spPr>
            <a:xfrm>
              <a:off x="4301194" y="5267055"/>
              <a:ext cx="429740" cy="29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400" b="1" kern="0" dirty="0">
                  <a:solidFill>
                    <a:srgbClr val="C0504D"/>
                  </a:solidFill>
                  <a:ea typeface="宋体" panose="02010600030101010101" pitchFamily="2" charset="-122"/>
                </a:rPr>
                <a:t>R2</a:t>
              </a: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: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B09A9C9-80E9-3345-8A14-1556316A0F19}"/>
                </a:ext>
              </a:extLst>
            </p:cNvPr>
            <p:cNvSpPr/>
            <p:nvPr/>
          </p:nvSpPr>
          <p:spPr>
            <a:xfrm>
              <a:off x="3382150" y="6131418"/>
              <a:ext cx="429740" cy="25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w6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2F20C79-4B1C-4E4D-8099-4DFD9FFAC964}"/>
                </a:ext>
              </a:extLst>
            </p:cNvPr>
            <p:cNvSpPr/>
            <p:nvPr/>
          </p:nvSpPr>
          <p:spPr>
            <a:xfrm>
              <a:off x="3811890" y="6131418"/>
              <a:ext cx="429740" cy="25031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宋体" panose="02010600030101010101" pitchFamily="2" charset="-122"/>
                </a:rPr>
                <a:t>w7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1" name="TextBox 171">
              <a:extLst>
                <a:ext uri="{FF2B5EF4-FFF2-40B4-BE49-F238E27FC236}">
                  <a16:creationId xmlns:a16="http://schemas.microsoft.com/office/drawing/2014/main" id="{943C5EB6-F8C6-F440-B4C0-B39E1FB5F002}"/>
                </a:ext>
              </a:extLst>
            </p:cNvPr>
            <p:cNvSpPr txBox="1"/>
            <p:nvPr/>
          </p:nvSpPr>
          <p:spPr>
            <a:xfrm>
              <a:off x="3013801" y="6068842"/>
              <a:ext cx="429740" cy="29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400" b="1" kern="0" dirty="0">
                  <a:solidFill>
                    <a:srgbClr val="4BACC6">
                      <a:lumMod val="75000"/>
                    </a:srgbClr>
                  </a:solidFill>
                  <a:ea typeface="宋体" panose="02010600030101010101" pitchFamily="2" charset="-122"/>
                </a:rPr>
                <a:t>R4</a:t>
              </a: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: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C0DF9EE2-3FA9-0849-99A5-7E542EA983CF}"/>
                </a:ext>
              </a:extLst>
            </p:cNvPr>
            <p:cNvSpPr/>
            <p:nvPr/>
          </p:nvSpPr>
          <p:spPr>
            <a:xfrm>
              <a:off x="4241631" y="6131419"/>
              <a:ext cx="429740" cy="25031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w8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0C5FE31-65E6-E842-8EB8-5A78F46FE80B}"/>
                </a:ext>
              </a:extLst>
            </p:cNvPr>
            <p:cNvSpPr/>
            <p:nvPr/>
          </p:nvSpPr>
          <p:spPr>
            <a:xfrm>
              <a:off x="6041597" y="5303662"/>
              <a:ext cx="429740" cy="250311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R4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74A7C5DA-ED75-5A44-8D43-CB6BB390AA09}"/>
                </a:ext>
              </a:extLst>
            </p:cNvPr>
            <p:cNvSpPr/>
            <p:nvPr/>
          </p:nvSpPr>
          <p:spPr>
            <a:xfrm>
              <a:off x="6471338" y="5303662"/>
              <a:ext cx="429740" cy="250311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R5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TextBox 177">
              <a:extLst>
                <a:ext uri="{FF2B5EF4-FFF2-40B4-BE49-F238E27FC236}">
                  <a16:creationId xmlns:a16="http://schemas.microsoft.com/office/drawing/2014/main" id="{2A11CA0E-096F-9C4D-9F10-65E0D2AAF24C}"/>
                </a:ext>
              </a:extLst>
            </p:cNvPr>
            <p:cNvSpPr txBox="1"/>
            <p:nvPr/>
          </p:nvSpPr>
          <p:spPr>
            <a:xfrm>
              <a:off x="5609961" y="5267055"/>
              <a:ext cx="429740" cy="29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400" b="1" kern="0" dirty="0">
                  <a:solidFill>
                    <a:srgbClr val="8064A2"/>
                  </a:solidFill>
                  <a:ea typeface="宋体" panose="02010600030101010101" pitchFamily="2" charset="-122"/>
                </a:rPr>
                <a:t>R3</a:t>
              </a: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: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4AA1AAC-B307-8845-8FD9-66238D597431}"/>
                </a:ext>
              </a:extLst>
            </p:cNvPr>
            <p:cNvSpPr/>
            <p:nvPr/>
          </p:nvSpPr>
          <p:spPr>
            <a:xfrm>
              <a:off x="5346678" y="6131418"/>
              <a:ext cx="429740" cy="25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w9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7921CE2-A6CA-6242-B40C-665209AE3FD4}"/>
                </a:ext>
              </a:extLst>
            </p:cNvPr>
            <p:cNvSpPr/>
            <p:nvPr/>
          </p:nvSpPr>
          <p:spPr>
            <a:xfrm>
              <a:off x="5776418" y="6131418"/>
              <a:ext cx="429740" cy="25031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w6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endParaRPr>
            </a:p>
          </p:txBody>
        </p:sp>
        <p:sp>
          <p:nvSpPr>
            <p:cNvPr id="48" name="TextBox 183">
              <a:extLst>
                <a:ext uri="{FF2B5EF4-FFF2-40B4-BE49-F238E27FC236}">
                  <a16:creationId xmlns:a16="http://schemas.microsoft.com/office/drawing/2014/main" id="{CFED6784-2283-1543-BEFC-14EFB9E1CC0C}"/>
                </a:ext>
              </a:extLst>
            </p:cNvPr>
            <p:cNvSpPr txBox="1"/>
            <p:nvPr/>
          </p:nvSpPr>
          <p:spPr>
            <a:xfrm>
              <a:off x="4978329" y="6068842"/>
              <a:ext cx="429740" cy="29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400" b="1" kern="0" dirty="0">
                  <a:solidFill>
                    <a:srgbClr val="F79646">
                      <a:lumMod val="75000"/>
                    </a:srgbClr>
                  </a:solidFill>
                  <a:ea typeface="宋体" panose="02010600030101010101" pitchFamily="2" charset="-122"/>
                </a:rPr>
                <a:t>R5</a:t>
              </a: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: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DE38CC91-46BF-AF4B-AA0F-C0EA9C747CA9}"/>
                </a:ext>
              </a:extLst>
            </p:cNvPr>
            <p:cNvSpPr/>
            <p:nvPr/>
          </p:nvSpPr>
          <p:spPr>
            <a:xfrm>
              <a:off x="6206159" y="6131419"/>
              <a:ext cx="429740" cy="25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w8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97978C43-0FFF-C24F-A99B-1BBBBB0CA49A}"/>
                </a:ext>
              </a:extLst>
            </p:cNvPr>
            <p:cNvSpPr/>
            <p:nvPr/>
          </p:nvSpPr>
          <p:spPr>
            <a:xfrm>
              <a:off x="7311206" y="5303662"/>
              <a:ext cx="429740" cy="25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…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E14CF0C5-091C-714C-823A-2FE3D291291C}"/>
                </a:ext>
              </a:extLst>
            </p:cNvPr>
            <p:cNvSpPr/>
            <p:nvPr/>
          </p:nvSpPr>
          <p:spPr>
            <a:xfrm>
              <a:off x="7065640" y="6131418"/>
              <a:ext cx="429740" cy="25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…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EA745A5-9593-EF47-9C5C-D3059A5608AC}"/>
                </a:ext>
              </a:extLst>
            </p:cNvPr>
            <p:cNvSpPr/>
            <p:nvPr/>
          </p:nvSpPr>
          <p:spPr>
            <a:xfrm>
              <a:off x="5097320" y="5303662"/>
              <a:ext cx="429740" cy="25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kern="0" dirty="0">
                  <a:solidFill>
                    <a:prstClr val="black"/>
                  </a:solidFill>
                  <a:ea typeface="宋体" panose="02010600030101010101" pitchFamily="2" charset="-122"/>
                </a:rPr>
                <a:t>w5</a:t>
              </a:r>
              <a:endParaRPr lang="zh-CN" altLang="en-US" sz="1400" kern="0" dirty="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3D97D4F3-6AE2-AD4D-B2E9-F0CD831C8652}"/>
              </a:ext>
            </a:extLst>
          </p:cNvPr>
          <p:cNvSpPr/>
          <p:nvPr/>
        </p:nvSpPr>
        <p:spPr>
          <a:xfrm>
            <a:off x="1335522" y="2815235"/>
            <a:ext cx="1665489" cy="6266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Local Sequence Table</a:t>
            </a:r>
            <a:endParaRPr kumimoji="1" lang="zh-CN" altLang="en-US" dirty="0"/>
          </a:p>
        </p:txBody>
      </p:sp>
      <p:cxnSp>
        <p:nvCxnSpPr>
          <p:cNvPr id="56" name="直线箭头连接符 55">
            <a:extLst>
              <a:ext uri="{FF2B5EF4-FFF2-40B4-BE49-F238E27FC236}">
                <a16:creationId xmlns:a16="http://schemas.microsoft.com/office/drawing/2014/main" id="{3A1C4F56-2432-D148-B1A6-C310DB40F822}"/>
              </a:ext>
            </a:extLst>
          </p:cNvPr>
          <p:cNvCxnSpPr/>
          <p:nvPr/>
        </p:nvCxnSpPr>
        <p:spPr>
          <a:xfrm flipH="1">
            <a:off x="3051115" y="3154923"/>
            <a:ext cx="446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73D94C0B-EDE6-4E4A-8BBE-6564F9969FC5}"/>
              </a:ext>
            </a:extLst>
          </p:cNvPr>
          <p:cNvCxnSpPr/>
          <p:nvPr/>
        </p:nvCxnSpPr>
        <p:spPr>
          <a:xfrm flipH="1">
            <a:off x="3034873" y="3952395"/>
            <a:ext cx="446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89F35F92-0758-BB4E-B942-500223FC316A}"/>
              </a:ext>
            </a:extLst>
          </p:cNvPr>
          <p:cNvSpPr/>
          <p:nvPr/>
        </p:nvSpPr>
        <p:spPr>
          <a:xfrm>
            <a:off x="1335522" y="3573162"/>
            <a:ext cx="1665489" cy="6266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Local Sequence Table</a:t>
            </a:r>
            <a:endParaRPr kumimoji="1" lang="zh-CN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3000671-A25F-FB47-89F4-AD3C3C9E6F9B}"/>
              </a:ext>
            </a:extLst>
          </p:cNvPr>
          <p:cNvSpPr/>
          <p:nvPr/>
        </p:nvSpPr>
        <p:spPr>
          <a:xfrm>
            <a:off x="397717" y="1889162"/>
            <a:ext cx="1665489" cy="6266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Global Sequence Table</a:t>
            </a:r>
            <a:endParaRPr kumimoji="1" lang="zh-CN" altLang="en-US" dirty="0"/>
          </a:p>
        </p:txBody>
      </p:sp>
      <p:cxnSp>
        <p:nvCxnSpPr>
          <p:cNvPr id="61" name="直线箭头连接符 60">
            <a:extLst>
              <a:ext uri="{FF2B5EF4-FFF2-40B4-BE49-F238E27FC236}">
                <a16:creationId xmlns:a16="http://schemas.microsoft.com/office/drawing/2014/main" id="{270BD142-E6B3-2B48-A28B-E5EDDFD33AEC}"/>
              </a:ext>
            </a:extLst>
          </p:cNvPr>
          <p:cNvCxnSpPr/>
          <p:nvPr/>
        </p:nvCxnSpPr>
        <p:spPr>
          <a:xfrm flipV="1">
            <a:off x="734273" y="2580002"/>
            <a:ext cx="0" cy="1306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>
            <a:extLst>
              <a:ext uri="{FF2B5EF4-FFF2-40B4-BE49-F238E27FC236}">
                <a16:creationId xmlns:a16="http://schemas.microsoft.com/office/drawing/2014/main" id="{2B6CD80C-AB81-CA42-B972-E40526E193A2}"/>
              </a:ext>
            </a:extLst>
          </p:cNvPr>
          <p:cNvCxnSpPr>
            <a:stCxn id="58" idx="1"/>
          </p:cNvCxnSpPr>
          <p:nvPr/>
        </p:nvCxnSpPr>
        <p:spPr>
          <a:xfrm flipH="1" flipV="1">
            <a:off x="734273" y="3886464"/>
            <a:ext cx="6012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线连接符 64">
            <a:extLst>
              <a:ext uri="{FF2B5EF4-FFF2-40B4-BE49-F238E27FC236}">
                <a16:creationId xmlns:a16="http://schemas.microsoft.com/office/drawing/2014/main" id="{ED3DF9AF-F0BE-3F41-AC3C-5E8B743F019F}"/>
              </a:ext>
            </a:extLst>
          </p:cNvPr>
          <p:cNvCxnSpPr>
            <a:cxnSpLocks/>
            <a:stCxn id="54" idx="1"/>
          </p:cNvCxnSpPr>
          <p:nvPr/>
        </p:nvCxnSpPr>
        <p:spPr>
          <a:xfrm flipH="1">
            <a:off x="734260" y="3128538"/>
            <a:ext cx="601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6CBAF0-3B3B-A34E-A56F-4BADD842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15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7267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0F1FD0-88C6-8F44-AD8E-832A85F7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Unit Sensitivity </a:t>
            </a:r>
            <a:r>
              <a:rPr lang="en" altLang="zh-CN" dirty="0"/>
              <a:t>(detailed in paper)</a:t>
            </a:r>
            <a:br>
              <a:rPr lang="en" altLang="zh-CN" dirty="0"/>
            </a:br>
            <a:r>
              <a:rPr lang="en" altLang="zh-CN" dirty="0"/>
              <a:t>Problem: How to organize data</a:t>
            </a:r>
            <a:endParaRPr kumimoji="1"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925EB00-83FD-E84E-9B8C-37B2105E9D40}"/>
              </a:ext>
            </a:extLst>
          </p:cNvPr>
          <p:cNvSpPr txBox="1">
            <a:spLocks/>
          </p:cNvSpPr>
          <p:nvPr/>
        </p:nvSpPr>
        <p:spPr>
          <a:xfrm>
            <a:off x="491848" y="4933100"/>
            <a:ext cx="7886700" cy="2179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" altLang="zh-CN" dirty="0"/>
              <a:t>Guideline V: use of double-layered bitmap if unit information needs to be passed across the CFG</a:t>
            </a:r>
          </a:p>
          <a:p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4BF18D-21F0-D14A-98B1-8A9CFC7F8D43}"/>
              </a:ext>
            </a:extLst>
          </p:cNvPr>
          <p:cNvSpPr/>
          <p:nvPr/>
        </p:nvSpPr>
        <p:spPr>
          <a:xfrm>
            <a:off x="7332461" y="2608829"/>
            <a:ext cx="439055" cy="258646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NULL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D269DEE-AC4E-774B-9237-53C25D4EF889}"/>
              </a:ext>
            </a:extLst>
          </p:cNvPr>
          <p:cNvSpPr/>
          <p:nvPr/>
        </p:nvSpPr>
        <p:spPr>
          <a:xfrm>
            <a:off x="6893406" y="2608829"/>
            <a:ext cx="439055" cy="25864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P1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93539F3-63C4-1C40-9BCB-3E8E47D20BEE}"/>
              </a:ext>
            </a:extLst>
          </p:cNvPr>
          <p:cNvSpPr/>
          <p:nvPr/>
        </p:nvSpPr>
        <p:spPr>
          <a:xfrm>
            <a:off x="7771515" y="2608829"/>
            <a:ext cx="439055" cy="25864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P3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986308C-9A31-F64E-B3FF-27BA29AE8608}"/>
              </a:ext>
            </a:extLst>
          </p:cNvPr>
          <p:cNvSpPr/>
          <p:nvPr/>
        </p:nvSpPr>
        <p:spPr>
          <a:xfrm>
            <a:off x="8216359" y="2607271"/>
            <a:ext cx="677652" cy="25864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863E73A-44B0-A041-91DE-65DC8F98CF81}"/>
              </a:ext>
            </a:extLst>
          </p:cNvPr>
          <p:cNvSpPr/>
          <p:nvPr/>
        </p:nvSpPr>
        <p:spPr>
          <a:xfrm>
            <a:off x="7332461" y="2194996"/>
            <a:ext cx="439055" cy="258646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bit2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9CF62AA-793A-7D44-AD65-D8BC85D0C97B}"/>
              </a:ext>
            </a:extLst>
          </p:cNvPr>
          <p:cNvSpPr/>
          <p:nvPr/>
        </p:nvSpPr>
        <p:spPr>
          <a:xfrm>
            <a:off x="6893406" y="2194996"/>
            <a:ext cx="439055" cy="258646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bit1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036807-5AA3-D84B-95D7-361AB58830EB}"/>
              </a:ext>
            </a:extLst>
          </p:cNvPr>
          <p:cNvSpPr/>
          <p:nvPr/>
        </p:nvSpPr>
        <p:spPr>
          <a:xfrm>
            <a:off x="7771515" y="2194996"/>
            <a:ext cx="439055" cy="258646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bit3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06C3BF2-ED90-0042-B504-9DD3E00A0101}"/>
              </a:ext>
            </a:extLst>
          </p:cNvPr>
          <p:cNvSpPr/>
          <p:nvPr/>
        </p:nvSpPr>
        <p:spPr>
          <a:xfrm>
            <a:off x="8218887" y="2194996"/>
            <a:ext cx="672094" cy="258646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9E10A6BB-676D-3442-BC07-C6B4E6700D63}"/>
              </a:ext>
            </a:extLst>
          </p:cNvPr>
          <p:cNvSpPr txBox="1"/>
          <p:nvPr/>
        </p:nvSpPr>
        <p:spPr>
          <a:xfrm>
            <a:off x="5782258" y="2173527"/>
            <a:ext cx="64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ea typeface="宋体" panose="02010600030101010101" pitchFamily="2" charset="-122"/>
              </a:rPr>
              <a:t>Bit array</a:t>
            </a:r>
            <a:endParaRPr lang="zh-CN" alt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4B9B0F39-9115-4347-AC0F-05DD8C31429D}"/>
              </a:ext>
            </a:extLst>
          </p:cNvPr>
          <p:cNvSpPr txBox="1"/>
          <p:nvPr/>
        </p:nvSpPr>
        <p:spPr>
          <a:xfrm>
            <a:off x="5652214" y="2570064"/>
            <a:ext cx="1017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ea typeface="宋体" panose="02010600030101010101" pitchFamily="2" charset="-122"/>
              </a:rPr>
              <a:t>Pointer array</a:t>
            </a:r>
            <a:endParaRPr lang="zh-CN" alt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B880E25-A606-E64D-B72B-13CFE0298B74}"/>
              </a:ext>
            </a:extLst>
          </p:cNvPr>
          <p:cNvSpPr/>
          <p:nvPr/>
        </p:nvSpPr>
        <p:spPr>
          <a:xfrm>
            <a:off x="6454352" y="2608829"/>
            <a:ext cx="439055" cy="25864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P0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65F7405-B192-DA40-BC0B-73A08E5046E9}"/>
              </a:ext>
            </a:extLst>
          </p:cNvPr>
          <p:cNvSpPr/>
          <p:nvPr/>
        </p:nvSpPr>
        <p:spPr>
          <a:xfrm>
            <a:off x="6454352" y="2194996"/>
            <a:ext cx="439055" cy="258646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bit0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" name="组合 2">
            <a:extLst>
              <a:ext uri="{FF2B5EF4-FFF2-40B4-BE49-F238E27FC236}">
                <a16:creationId xmlns:a16="http://schemas.microsoft.com/office/drawing/2014/main" id="{3D691CF9-9F9C-3B4E-AE79-B09841487B31}"/>
              </a:ext>
            </a:extLst>
          </p:cNvPr>
          <p:cNvGrpSpPr/>
          <p:nvPr/>
        </p:nvGrpSpPr>
        <p:grpSpPr>
          <a:xfrm>
            <a:off x="6474309" y="3271537"/>
            <a:ext cx="399141" cy="1034583"/>
            <a:chOff x="1480511" y="2000240"/>
            <a:chExt cx="714380" cy="1428760"/>
          </a:xfrm>
          <a:solidFill>
            <a:srgbClr val="1F497D">
              <a:lumMod val="40000"/>
              <a:lumOff val="60000"/>
            </a:srgbClr>
          </a:solidFill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52F811F8-6776-E24D-A7CA-28AAE6F20BD0}"/>
                </a:ext>
              </a:extLst>
            </p:cNvPr>
            <p:cNvSpPr/>
            <p:nvPr/>
          </p:nvSpPr>
          <p:spPr>
            <a:xfrm>
              <a:off x="1480511" y="2000240"/>
              <a:ext cx="714380" cy="35719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bit0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50D5A953-7C6F-7444-99E6-7448FC558474}"/>
                </a:ext>
              </a:extLst>
            </p:cNvPr>
            <p:cNvSpPr/>
            <p:nvPr/>
          </p:nvSpPr>
          <p:spPr>
            <a:xfrm>
              <a:off x="1480511" y="2357430"/>
              <a:ext cx="714380" cy="35719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bit1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0CF30E0C-6619-D240-94BB-E3F1AC7E159B}"/>
                </a:ext>
              </a:extLst>
            </p:cNvPr>
            <p:cNvSpPr/>
            <p:nvPr/>
          </p:nvSpPr>
          <p:spPr>
            <a:xfrm>
              <a:off x="1480511" y="2714620"/>
              <a:ext cx="714380" cy="35719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…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0EF9320E-8C2B-D149-B382-E391167BB04A}"/>
                </a:ext>
              </a:extLst>
            </p:cNvPr>
            <p:cNvSpPr/>
            <p:nvPr/>
          </p:nvSpPr>
          <p:spPr>
            <a:xfrm>
              <a:off x="1480511" y="3071810"/>
              <a:ext cx="714380" cy="35719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bit N-1</a:t>
              </a: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8" name="TextBox 48">
            <a:extLst>
              <a:ext uri="{FF2B5EF4-FFF2-40B4-BE49-F238E27FC236}">
                <a16:creationId xmlns:a16="http://schemas.microsoft.com/office/drawing/2014/main" id="{EE4EFD95-9664-D646-BABD-1D45AD824AF7}"/>
              </a:ext>
            </a:extLst>
          </p:cNvPr>
          <p:cNvSpPr txBox="1"/>
          <p:nvPr/>
        </p:nvSpPr>
        <p:spPr>
          <a:xfrm>
            <a:off x="8749135" y="3825130"/>
            <a:ext cx="239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ea typeface="宋体" panose="02010600030101010101" pitchFamily="2" charset="-122"/>
              </a:rPr>
              <a:t>…</a:t>
            </a:r>
            <a:endParaRPr lang="zh-CN" alt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29" name="直接箭头连接符 50">
            <a:extLst>
              <a:ext uri="{FF2B5EF4-FFF2-40B4-BE49-F238E27FC236}">
                <a16:creationId xmlns:a16="http://schemas.microsoft.com/office/drawing/2014/main" id="{BF27A844-2E2C-BE43-A79D-629EDFB232D2}"/>
              </a:ext>
            </a:extLst>
          </p:cNvPr>
          <p:cNvCxnSpPr>
            <a:cxnSpLocks/>
            <a:stCxn id="25" idx="2"/>
            <a:endCxn id="66" idx="0"/>
          </p:cNvCxnSpPr>
          <p:nvPr/>
        </p:nvCxnSpPr>
        <p:spPr>
          <a:xfrm>
            <a:off x="6673879" y="2867475"/>
            <a:ext cx="0" cy="40406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0" name="直接箭头连接符 51">
            <a:extLst>
              <a:ext uri="{FF2B5EF4-FFF2-40B4-BE49-F238E27FC236}">
                <a16:creationId xmlns:a16="http://schemas.microsoft.com/office/drawing/2014/main" id="{1A9C80FD-8EA5-BB47-8328-C262DBAFD2C1}"/>
              </a:ext>
            </a:extLst>
          </p:cNvPr>
          <p:cNvCxnSpPr/>
          <p:nvPr/>
        </p:nvCxnSpPr>
        <p:spPr>
          <a:xfrm rot="5400000">
            <a:off x="6886503" y="3073948"/>
            <a:ext cx="413833" cy="8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1" name="直接箭头连接符 52">
            <a:extLst>
              <a:ext uri="{FF2B5EF4-FFF2-40B4-BE49-F238E27FC236}">
                <a16:creationId xmlns:a16="http://schemas.microsoft.com/office/drawing/2014/main" id="{3B3A559C-76B4-514B-9B06-BB8E60A79780}"/>
              </a:ext>
            </a:extLst>
          </p:cNvPr>
          <p:cNvCxnSpPr/>
          <p:nvPr/>
        </p:nvCxnSpPr>
        <p:spPr>
          <a:xfrm rot="5400000">
            <a:off x="7803640" y="3073948"/>
            <a:ext cx="413833" cy="8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35" name="TextBox 56">
            <a:extLst>
              <a:ext uri="{FF2B5EF4-FFF2-40B4-BE49-F238E27FC236}">
                <a16:creationId xmlns:a16="http://schemas.microsoft.com/office/drawing/2014/main" id="{01179B8C-9D39-F444-B3ED-FA4F6AFAD41B}"/>
              </a:ext>
            </a:extLst>
          </p:cNvPr>
          <p:cNvSpPr txBox="1"/>
          <p:nvPr/>
        </p:nvSpPr>
        <p:spPr>
          <a:xfrm>
            <a:off x="5706966" y="1884621"/>
            <a:ext cx="1225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Level 1: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Box 57">
            <a:extLst>
              <a:ext uri="{FF2B5EF4-FFF2-40B4-BE49-F238E27FC236}">
                <a16:creationId xmlns:a16="http://schemas.microsoft.com/office/drawing/2014/main" id="{DEA836B1-36E6-2646-ABE1-0D6F6C7A3478}"/>
              </a:ext>
            </a:extLst>
          </p:cNvPr>
          <p:cNvSpPr txBox="1"/>
          <p:nvPr/>
        </p:nvSpPr>
        <p:spPr>
          <a:xfrm>
            <a:off x="5706966" y="3126121"/>
            <a:ext cx="1386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Level 2: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F41088D-65C3-8544-A8B8-AB16BAAFEFF0}"/>
              </a:ext>
            </a:extLst>
          </p:cNvPr>
          <p:cNvSpPr/>
          <p:nvPr/>
        </p:nvSpPr>
        <p:spPr>
          <a:xfrm>
            <a:off x="5706966" y="1884621"/>
            <a:ext cx="3281653" cy="1086312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0F1EB14-990A-C545-B237-694091908791}"/>
              </a:ext>
            </a:extLst>
          </p:cNvPr>
          <p:cNvSpPr/>
          <p:nvPr/>
        </p:nvSpPr>
        <p:spPr>
          <a:xfrm>
            <a:off x="5706966" y="3126121"/>
            <a:ext cx="3281653" cy="1293229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右大括号 38">
            <a:extLst>
              <a:ext uri="{FF2B5EF4-FFF2-40B4-BE49-F238E27FC236}">
                <a16:creationId xmlns:a16="http://schemas.microsoft.com/office/drawing/2014/main" id="{3462F559-E553-7947-9828-62112542D4D4}"/>
              </a:ext>
            </a:extLst>
          </p:cNvPr>
          <p:cNvSpPr/>
          <p:nvPr/>
        </p:nvSpPr>
        <p:spPr>
          <a:xfrm>
            <a:off x="8137125" y="3284736"/>
            <a:ext cx="119742" cy="1034583"/>
          </a:xfrm>
          <a:prstGeom prst="rightBrac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TextBox 61">
            <a:extLst>
              <a:ext uri="{FF2B5EF4-FFF2-40B4-BE49-F238E27FC236}">
                <a16:creationId xmlns:a16="http://schemas.microsoft.com/office/drawing/2014/main" id="{7827166B-A7EE-104D-A2DB-13631E86C574}"/>
              </a:ext>
            </a:extLst>
          </p:cNvPr>
          <p:cNvSpPr txBox="1"/>
          <p:nvPr/>
        </p:nvSpPr>
        <p:spPr>
          <a:xfrm>
            <a:off x="8256867" y="3646840"/>
            <a:ext cx="439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prstClr val="black"/>
                </a:solidFill>
                <a:ea typeface="宋体" panose="02010600030101010101" pitchFamily="2" charset="-122"/>
              </a:rPr>
              <a:t>N bits</a:t>
            </a:r>
            <a:endParaRPr lang="zh-CN" alt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41" name="组合 62">
            <a:extLst>
              <a:ext uri="{FF2B5EF4-FFF2-40B4-BE49-F238E27FC236}">
                <a16:creationId xmlns:a16="http://schemas.microsoft.com/office/drawing/2014/main" id="{FAD52A1C-79A9-BC45-A463-317CC666C194}"/>
              </a:ext>
            </a:extLst>
          </p:cNvPr>
          <p:cNvGrpSpPr/>
          <p:nvPr/>
        </p:nvGrpSpPr>
        <p:grpSpPr>
          <a:xfrm>
            <a:off x="7704106" y="3271537"/>
            <a:ext cx="399141" cy="1034583"/>
            <a:chOff x="1480511" y="2000240"/>
            <a:chExt cx="714380" cy="1428760"/>
          </a:xfrm>
          <a:solidFill>
            <a:srgbClr val="1F497D">
              <a:lumMod val="40000"/>
              <a:lumOff val="60000"/>
            </a:srgbClr>
          </a:solidFill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ABFF8810-3263-1242-A328-3C4FF8451150}"/>
                </a:ext>
              </a:extLst>
            </p:cNvPr>
            <p:cNvSpPr/>
            <p:nvPr/>
          </p:nvSpPr>
          <p:spPr>
            <a:xfrm>
              <a:off x="1480511" y="2000240"/>
              <a:ext cx="714380" cy="35719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bit0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7CB7ABFB-CA87-1542-8709-B43D42EF636D}"/>
                </a:ext>
              </a:extLst>
            </p:cNvPr>
            <p:cNvSpPr/>
            <p:nvPr/>
          </p:nvSpPr>
          <p:spPr>
            <a:xfrm>
              <a:off x="1480511" y="2357430"/>
              <a:ext cx="714380" cy="35719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bit1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B9DE27A5-A42F-1644-9135-4223D9738A4B}"/>
                </a:ext>
              </a:extLst>
            </p:cNvPr>
            <p:cNvSpPr/>
            <p:nvPr/>
          </p:nvSpPr>
          <p:spPr>
            <a:xfrm>
              <a:off x="1480511" y="2714620"/>
              <a:ext cx="714380" cy="35719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…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738A2E9C-6E6D-5B49-8CD4-DB61C3D72034}"/>
                </a:ext>
              </a:extLst>
            </p:cNvPr>
            <p:cNvSpPr/>
            <p:nvPr/>
          </p:nvSpPr>
          <p:spPr>
            <a:xfrm>
              <a:off x="1480511" y="3071810"/>
              <a:ext cx="714380" cy="35719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bit N-1</a:t>
              </a: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" name="组合 67">
            <a:extLst>
              <a:ext uri="{FF2B5EF4-FFF2-40B4-BE49-F238E27FC236}">
                <a16:creationId xmlns:a16="http://schemas.microsoft.com/office/drawing/2014/main" id="{B156412F-78AC-BE47-894F-17F524FE7E83}"/>
              </a:ext>
            </a:extLst>
          </p:cNvPr>
          <p:cNvGrpSpPr/>
          <p:nvPr/>
        </p:nvGrpSpPr>
        <p:grpSpPr>
          <a:xfrm>
            <a:off x="6932433" y="3271537"/>
            <a:ext cx="399141" cy="1034583"/>
            <a:chOff x="1480511" y="2000240"/>
            <a:chExt cx="714380" cy="1428760"/>
          </a:xfrm>
          <a:solidFill>
            <a:srgbClr val="1F497D">
              <a:lumMod val="40000"/>
              <a:lumOff val="60000"/>
            </a:srgbClr>
          </a:solidFill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A55BA9DD-6C9C-4B47-9994-61A4E2B3F7F5}"/>
                </a:ext>
              </a:extLst>
            </p:cNvPr>
            <p:cNvSpPr/>
            <p:nvPr/>
          </p:nvSpPr>
          <p:spPr>
            <a:xfrm>
              <a:off x="1480511" y="2000240"/>
              <a:ext cx="714380" cy="35719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bit0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174BC6EC-B0B8-8848-9713-23A51C1D47B8}"/>
                </a:ext>
              </a:extLst>
            </p:cNvPr>
            <p:cNvSpPr/>
            <p:nvPr/>
          </p:nvSpPr>
          <p:spPr>
            <a:xfrm>
              <a:off x="1480511" y="2357430"/>
              <a:ext cx="714380" cy="35719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bit1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B465115D-D571-434D-919E-6A5CCBF4B68E}"/>
                </a:ext>
              </a:extLst>
            </p:cNvPr>
            <p:cNvSpPr/>
            <p:nvPr/>
          </p:nvSpPr>
          <p:spPr>
            <a:xfrm>
              <a:off x="1480511" y="2714620"/>
              <a:ext cx="714380" cy="35719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…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2074DA29-D314-6D40-9395-070EF7E25B7D}"/>
                </a:ext>
              </a:extLst>
            </p:cNvPr>
            <p:cNvSpPr/>
            <p:nvPr/>
          </p:nvSpPr>
          <p:spPr>
            <a:xfrm>
              <a:off x="1480511" y="3071810"/>
              <a:ext cx="714380" cy="35719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bit N-1</a:t>
              </a: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5C865A9C-8D3B-0F46-B2D1-EF60B98B0432}"/>
              </a:ext>
            </a:extLst>
          </p:cNvPr>
          <p:cNvSpPr/>
          <p:nvPr/>
        </p:nvSpPr>
        <p:spPr>
          <a:xfrm>
            <a:off x="301914" y="2534157"/>
            <a:ext cx="429740" cy="250311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R1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63D80EA5-C83E-FB4A-80C4-753F7A3C3FD7}"/>
              </a:ext>
            </a:extLst>
          </p:cNvPr>
          <p:cNvSpPr/>
          <p:nvPr/>
        </p:nvSpPr>
        <p:spPr>
          <a:xfrm>
            <a:off x="731655" y="2534157"/>
            <a:ext cx="429740" cy="250311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R2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42A7F9B0-3B1F-7249-A07B-D80E868A59C7}"/>
              </a:ext>
            </a:extLst>
          </p:cNvPr>
          <p:cNvSpPr/>
          <p:nvPr/>
        </p:nvSpPr>
        <p:spPr>
          <a:xfrm>
            <a:off x="1161395" y="2534157"/>
            <a:ext cx="429740" cy="2503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w1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3046F2A8-8B91-9244-BEC7-24E1B88CAC6A}"/>
              </a:ext>
            </a:extLst>
          </p:cNvPr>
          <p:cNvSpPr/>
          <p:nvPr/>
        </p:nvSpPr>
        <p:spPr>
          <a:xfrm>
            <a:off x="1591136" y="2534157"/>
            <a:ext cx="552523" cy="2503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spt1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B2594DF-5BB7-9045-BE79-9CA0790E2CCB}"/>
              </a:ext>
            </a:extLst>
          </p:cNvPr>
          <p:cNvSpPr/>
          <p:nvPr/>
        </p:nvSpPr>
        <p:spPr>
          <a:xfrm>
            <a:off x="2143659" y="2534157"/>
            <a:ext cx="429740" cy="250311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R2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0160F719-41A3-AD48-BE0A-E364311DCCCB}"/>
              </a:ext>
            </a:extLst>
          </p:cNvPr>
          <p:cNvSpPr/>
          <p:nvPr/>
        </p:nvSpPr>
        <p:spPr>
          <a:xfrm>
            <a:off x="2573400" y="2534157"/>
            <a:ext cx="429740" cy="2503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w2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9FB2AAD3-CDAD-FF40-806A-610AB62102B4}"/>
              </a:ext>
            </a:extLst>
          </p:cNvPr>
          <p:cNvSpPr/>
          <p:nvPr/>
        </p:nvSpPr>
        <p:spPr>
          <a:xfrm>
            <a:off x="3862621" y="2534157"/>
            <a:ext cx="552523" cy="25031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spt2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3CE1D25A-518B-3A4C-BD54-1A8643936105}"/>
              </a:ext>
            </a:extLst>
          </p:cNvPr>
          <p:cNvSpPr/>
          <p:nvPr/>
        </p:nvSpPr>
        <p:spPr>
          <a:xfrm>
            <a:off x="4415145" y="2534157"/>
            <a:ext cx="429740" cy="250311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R3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9" name="TextBox 77">
            <a:extLst>
              <a:ext uri="{FF2B5EF4-FFF2-40B4-BE49-F238E27FC236}">
                <a16:creationId xmlns:a16="http://schemas.microsoft.com/office/drawing/2014/main" id="{2753E2B5-9490-6B4E-B6DB-55CA1CC7AF77}"/>
              </a:ext>
            </a:extLst>
          </p:cNvPr>
          <p:cNvSpPr txBox="1"/>
          <p:nvPr/>
        </p:nvSpPr>
        <p:spPr>
          <a:xfrm>
            <a:off x="125073" y="1724125"/>
            <a:ext cx="20848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prstClr val="black"/>
                </a:solidFill>
                <a:ea typeface="宋体" panose="02010600030101010101" pitchFamily="2" charset="-122"/>
              </a:rPr>
              <a:t>root node</a:t>
            </a:r>
            <a:endParaRPr lang="zh-CN" altLang="en-US" sz="2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DC56C727-7734-264D-9E1A-70825ACEDD23}"/>
              </a:ext>
            </a:extLst>
          </p:cNvPr>
          <p:cNvSpPr/>
          <p:nvPr/>
        </p:nvSpPr>
        <p:spPr>
          <a:xfrm>
            <a:off x="3003140" y="2534157"/>
            <a:ext cx="429740" cy="2503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…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A56241BE-53D0-4342-8A43-8D04FB2F0280}"/>
              </a:ext>
            </a:extLst>
          </p:cNvPr>
          <p:cNvSpPr/>
          <p:nvPr/>
        </p:nvSpPr>
        <p:spPr>
          <a:xfrm>
            <a:off x="3432881" y="2534157"/>
            <a:ext cx="429740" cy="2503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w4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82" name="直接箭头连接符 104">
            <a:extLst>
              <a:ext uri="{FF2B5EF4-FFF2-40B4-BE49-F238E27FC236}">
                <a16:creationId xmlns:a16="http://schemas.microsoft.com/office/drawing/2014/main" id="{9E4BFB97-DE1E-3F4B-86AC-0AEC4B08E7D1}"/>
              </a:ext>
            </a:extLst>
          </p:cNvPr>
          <p:cNvCxnSpPr>
            <a:stCxn id="71" idx="2"/>
          </p:cNvCxnSpPr>
          <p:nvPr/>
        </p:nvCxnSpPr>
        <p:spPr>
          <a:xfrm rot="16200000" flipH="1">
            <a:off x="266482" y="3034771"/>
            <a:ext cx="500620" cy="1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83" name="直接箭头连接符 105">
            <a:extLst>
              <a:ext uri="{FF2B5EF4-FFF2-40B4-BE49-F238E27FC236}">
                <a16:creationId xmlns:a16="http://schemas.microsoft.com/office/drawing/2014/main" id="{B6A459B9-60D4-8241-8975-8739056DCB52}"/>
              </a:ext>
            </a:extLst>
          </p:cNvPr>
          <p:cNvCxnSpPr>
            <a:stCxn id="72" idx="2"/>
          </p:cNvCxnSpPr>
          <p:nvPr/>
        </p:nvCxnSpPr>
        <p:spPr>
          <a:xfrm rot="16200000" flipH="1">
            <a:off x="1187340" y="2543653"/>
            <a:ext cx="500620" cy="98225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84" name="直接箭头连接符 106">
            <a:extLst>
              <a:ext uri="{FF2B5EF4-FFF2-40B4-BE49-F238E27FC236}">
                <a16:creationId xmlns:a16="http://schemas.microsoft.com/office/drawing/2014/main" id="{CBC76CC7-54AF-C749-AF10-FDC7BF65F211}"/>
              </a:ext>
            </a:extLst>
          </p:cNvPr>
          <p:cNvCxnSpPr>
            <a:stCxn id="75" idx="2"/>
          </p:cNvCxnSpPr>
          <p:nvPr/>
        </p:nvCxnSpPr>
        <p:spPr>
          <a:xfrm rot="5400000">
            <a:off x="1893342" y="2819901"/>
            <a:ext cx="500620" cy="42975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85" name="直接箭头连接符 109">
            <a:extLst>
              <a:ext uri="{FF2B5EF4-FFF2-40B4-BE49-F238E27FC236}">
                <a16:creationId xmlns:a16="http://schemas.microsoft.com/office/drawing/2014/main" id="{AEF1E03F-3A38-9745-B0D5-DFA74F55D217}"/>
              </a:ext>
            </a:extLst>
          </p:cNvPr>
          <p:cNvCxnSpPr>
            <a:stCxn id="78" idx="2"/>
          </p:cNvCxnSpPr>
          <p:nvPr/>
        </p:nvCxnSpPr>
        <p:spPr>
          <a:xfrm rot="5400000">
            <a:off x="3658355" y="2313429"/>
            <a:ext cx="500621" cy="14427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86" name="直接箭头连接符 110">
            <a:extLst>
              <a:ext uri="{FF2B5EF4-FFF2-40B4-BE49-F238E27FC236}">
                <a16:creationId xmlns:a16="http://schemas.microsoft.com/office/drawing/2014/main" id="{4DC9FB4E-E435-2A48-B5E4-BDE0266EBBF3}"/>
              </a:ext>
            </a:extLst>
          </p:cNvPr>
          <p:cNvCxnSpPr>
            <a:stCxn id="89" idx="2"/>
          </p:cNvCxnSpPr>
          <p:nvPr/>
        </p:nvCxnSpPr>
        <p:spPr>
          <a:xfrm rot="5400000">
            <a:off x="4640626" y="2773872"/>
            <a:ext cx="500620" cy="52181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87" name="直接箭头连接符 119">
            <a:extLst>
              <a:ext uri="{FF2B5EF4-FFF2-40B4-BE49-F238E27FC236}">
                <a16:creationId xmlns:a16="http://schemas.microsoft.com/office/drawing/2014/main" id="{242843E1-5ECD-D34C-BCCE-76A6C1850936}"/>
              </a:ext>
            </a:extLst>
          </p:cNvPr>
          <p:cNvCxnSpPr>
            <a:stCxn id="100" idx="2"/>
          </p:cNvCxnSpPr>
          <p:nvPr/>
        </p:nvCxnSpPr>
        <p:spPr>
          <a:xfrm flipH="1">
            <a:off x="547481" y="3521151"/>
            <a:ext cx="583218" cy="57744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88" name="直接箭头连接符 122">
            <a:extLst>
              <a:ext uri="{FF2B5EF4-FFF2-40B4-BE49-F238E27FC236}">
                <a16:creationId xmlns:a16="http://schemas.microsoft.com/office/drawing/2014/main" id="{9C6CBCC2-C86B-5E44-851B-0507AF5C229C}"/>
              </a:ext>
            </a:extLst>
          </p:cNvPr>
          <p:cNvCxnSpPr>
            <a:stCxn id="102" idx="2"/>
          </p:cNvCxnSpPr>
          <p:nvPr/>
        </p:nvCxnSpPr>
        <p:spPr>
          <a:xfrm rot="5400000">
            <a:off x="1008908" y="3121116"/>
            <a:ext cx="577446" cy="137751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89" name="矩形 88">
            <a:extLst>
              <a:ext uri="{FF2B5EF4-FFF2-40B4-BE49-F238E27FC236}">
                <a16:creationId xmlns:a16="http://schemas.microsoft.com/office/drawing/2014/main" id="{093B76B2-5ECB-F24F-9074-EC2BFD93BB5B}"/>
              </a:ext>
            </a:extLst>
          </p:cNvPr>
          <p:cNvSpPr/>
          <p:nvPr/>
        </p:nvSpPr>
        <p:spPr>
          <a:xfrm>
            <a:off x="4844885" y="2534157"/>
            <a:ext cx="613915" cy="2503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…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90" name="直接箭头连接符 127">
            <a:extLst>
              <a:ext uri="{FF2B5EF4-FFF2-40B4-BE49-F238E27FC236}">
                <a16:creationId xmlns:a16="http://schemas.microsoft.com/office/drawing/2014/main" id="{A01EC6A4-FA3A-0544-A363-4D00D1B0826A}"/>
              </a:ext>
            </a:extLst>
          </p:cNvPr>
          <p:cNvCxnSpPr>
            <a:stCxn id="109" idx="2"/>
          </p:cNvCxnSpPr>
          <p:nvPr/>
        </p:nvCxnSpPr>
        <p:spPr>
          <a:xfrm flipH="1">
            <a:off x="2485579" y="3521151"/>
            <a:ext cx="1304568" cy="57744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91" name="TextBox 130">
            <a:extLst>
              <a:ext uri="{FF2B5EF4-FFF2-40B4-BE49-F238E27FC236}">
                <a16:creationId xmlns:a16="http://schemas.microsoft.com/office/drawing/2014/main" id="{DBAEB06A-8298-9D4F-9DDA-D1B406522AB8}"/>
              </a:ext>
            </a:extLst>
          </p:cNvPr>
          <p:cNvSpPr txBox="1"/>
          <p:nvPr/>
        </p:nvSpPr>
        <p:spPr>
          <a:xfrm>
            <a:off x="4783494" y="3889592"/>
            <a:ext cx="552523" cy="298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…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92" name="左大括号 91">
            <a:extLst>
              <a:ext uri="{FF2B5EF4-FFF2-40B4-BE49-F238E27FC236}">
                <a16:creationId xmlns:a16="http://schemas.microsoft.com/office/drawing/2014/main" id="{90F172F2-D5D1-0D4C-98D4-4D41F16A2E5B}"/>
              </a:ext>
            </a:extLst>
          </p:cNvPr>
          <p:cNvSpPr/>
          <p:nvPr/>
        </p:nvSpPr>
        <p:spPr>
          <a:xfrm rot="5400000">
            <a:off x="883948" y="1826970"/>
            <a:ext cx="125155" cy="1289221"/>
          </a:xfrm>
          <a:prstGeom prst="leftBrac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93" name="左大括号 92">
            <a:extLst>
              <a:ext uri="{FF2B5EF4-FFF2-40B4-BE49-F238E27FC236}">
                <a16:creationId xmlns:a16="http://schemas.microsoft.com/office/drawing/2014/main" id="{ED052BA8-5A2D-9B45-B9C1-0D5F059DA5E3}"/>
              </a:ext>
            </a:extLst>
          </p:cNvPr>
          <p:cNvSpPr/>
          <p:nvPr/>
        </p:nvSpPr>
        <p:spPr>
          <a:xfrm rot="5400000">
            <a:off x="2940563" y="1612100"/>
            <a:ext cx="125155" cy="1718962"/>
          </a:xfrm>
          <a:prstGeom prst="leftBrac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94" name="左大括号 93">
            <a:extLst>
              <a:ext uri="{FF2B5EF4-FFF2-40B4-BE49-F238E27FC236}">
                <a16:creationId xmlns:a16="http://schemas.microsoft.com/office/drawing/2014/main" id="{970ADC46-4F73-7B46-8775-670752DE81B9}"/>
              </a:ext>
            </a:extLst>
          </p:cNvPr>
          <p:cNvSpPr/>
          <p:nvPr/>
        </p:nvSpPr>
        <p:spPr>
          <a:xfrm rot="5400000">
            <a:off x="4782308" y="2041840"/>
            <a:ext cx="125155" cy="859481"/>
          </a:xfrm>
          <a:prstGeom prst="leftBrac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95" name="TextBox 87">
            <a:extLst>
              <a:ext uri="{FF2B5EF4-FFF2-40B4-BE49-F238E27FC236}">
                <a16:creationId xmlns:a16="http://schemas.microsoft.com/office/drawing/2014/main" id="{C7B75E88-34BA-2947-8AEC-F1EB254B1A11}"/>
              </a:ext>
            </a:extLst>
          </p:cNvPr>
          <p:cNvSpPr txBox="1"/>
          <p:nvPr/>
        </p:nvSpPr>
        <p:spPr>
          <a:xfrm>
            <a:off x="666339" y="2096116"/>
            <a:ext cx="74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prstClr val="black"/>
                </a:solidFill>
                <a:ea typeface="宋体" panose="02010600030101010101" pitchFamily="2" charset="-122"/>
              </a:rPr>
              <a:t>file0</a:t>
            </a:r>
            <a:endParaRPr lang="zh-CN" altLang="en-US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96" name="TextBox 88">
            <a:extLst>
              <a:ext uri="{FF2B5EF4-FFF2-40B4-BE49-F238E27FC236}">
                <a16:creationId xmlns:a16="http://schemas.microsoft.com/office/drawing/2014/main" id="{7B3DD07D-22B8-9641-B70E-781B41CDDC2C}"/>
              </a:ext>
            </a:extLst>
          </p:cNvPr>
          <p:cNvSpPr txBox="1"/>
          <p:nvPr/>
        </p:nvSpPr>
        <p:spPr>
          <a:xfrm>
            <a:off x="2692259" y="2096116"/>
            <a:ext cx="74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prstClr val="black"/>
                </a:solidFill>
                <a:ea typeface="宋体" panose="02010600030101010101" pitchFamily="2" charset="-122"/>
              </a:rPr>
              <a:t>file1</a:t>
            </a:r>
            <a:endParaRPr lang="zh-CN" altLang="en-US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97" name="TextBox 89">
            <a:extLst>
              <a:ext uri="{FF2B5EF4-FFF2-40B4-BE49-F238E27FC236}">
                <a16:creationId xmlns:a16="http://schemas.microsoft.com/office/drawing/2014/main" id="{9473495A-BFDD-6C48-A6E2-DA584ED3E15A}"/>
              </a:ext>
            </a:extLst>
          </p:cNvPr>
          <p:cNvSpPr txBox="1"/>
          <p:nvPr/>
        </p:nvSpPr>
        <p:spPr>
          <a:xfrm>
            <a:off x="4534004" y="2096116"/>
            <a:ext cx="74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prstClr val="black"/>
                </a:solidFill>
                <a:ea typeface="宋体" panose="02010600030101010101" pitchFamily="2" charset="-122"/>
              </a:rPr>
              <a:t>file2</a:t>
            </a:r>
            <a:endParaRPr lang="zh-CN" altLang="en-US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cxnSp>
        <p:nvCxnSpPr>
          <p:cNvPr id="98" name="直接箭头连接符 91">
            <a:extLst>
              <a:ext uri="{FF2B5EF4-FFF2-40B4-BE49-F238E27FC236}">
                <a16:creationId xmlns:a16="http://schemas.microsoft.com/office/drawing/2014/main" id="{3059F8E0-CD5C-564A-B8BE-6F8711CA6294}"/>
              </a:ext>
            </a:extLst>
          </p:cNvPr>
          <p:cNvCxnSpPr>
            <a:stCxn id="108" idx="2"/>
            <a:endCxn id="104" idx="0"/>
          </p:cNvCxnSpPr>
          <p:nvPr/>
        </p:nvCxnSpPr>
        <p:spPr>
          <a:xfrm rot="5400000">
            <a:off x="1741961" y="2480150"/>
            <a:ext cx="577445" cy="265944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99" name="矩形 98">
            <a:extLst>
              <a:ext uri="{FF2B5EF4-FFF2-40B4-BE49-F238E27FC236}">
                <a16:creationId xmlns:a16="http://schemas.microsoft.com/office/drawing/2014/main" id="{73B9A126-ACC0-164E-8C23-B2DE1B30B18C}"/>
              </a:ext>
            </a:extLst>
          </p:cNvPr>
          <p:cNvSpPr/>
          <p:nvPr/>
        </p:nvSpPr>
        <p:spPr>
          <a:xfrm>
            <a:off x="486089" y="3270840"/>
            <a:ext cx="429740" cy="2503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w5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720F4A2F-1050-1D43-8D84-D6A3475F35F6}"/>
              </a:ext>
            </a:extLst>
          </p:cNvPr>
          <p:cNvSpPr/>
          <p:nvPr/>
        </p:nvSpPr>
        <p:spPr>
          <a:xfrm>
            <a:off x="915829" y="3270840"/>
            <a:ext cx="429740" cy="250311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R4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1" name="TextBox 166">
            <a:extLst>
              <a:ext uri="{FF2B5EF4-FFF2-40B4-BE49-F238E27FC236}">
                <a16:creationId xmlns:a16="http://schemas.microsoft.com/office/drawing/2014/main" id="{75332749-F35C-3548-A777-F6E3067FF945}"/>
              </a:ext>
            </a:extLst>
          </p:cNvPr>
          <p:cNvSpPr txBox="1"/>
          <p:nvPr/>
        </p:nvSpPr>
        <p:spPr>
          <a:xfrm>
            <a:off x="117740" y="3234233"/>
            <a:ext cx="429740" cy="29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400" b="1" kern="0" dirty="0">
                <a:solidFill>
                  <a:srgbClr val="9BBB59">
                    <a:lumMod val="75000"/>
                  </a:srgbClr>
                </a:solidFill>
                <a:ea typeface="宋体" panose="02010600030101010101" pitchFamily="2" charset="-122"/>
              </a:rPr>
              <a:t>R1</a:t>
            </a: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: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EC14F605-2B49-4D4E-8B19-D06B207689D1}"/>
              </a:ext>
            </a:extLst>
          </p:cNvPr>
          <p:cNvSpPr/>
          <p:nvPr/>
        </p:nvSpPr>
        <p:spPr>
          <a:xfrm>
            <a:off x="1771519" y="3270840"/>
            <a:ext cx="429740" cy="250311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R4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3" name="TextBox 168">
            <a:extLst>
              <a:ext uri="{FF2B5EF4-FFF2-40B4-BE49-F238E27FC236}">
                <a16:creationId xmlns:a16="http://schemas.microsoft.com/office/drawing/2014/main" id="{6C58EE0E-28D7-8B4C-9223-99F47E1194EF}"/>
              </a:ext>
            </a:extLst>
          </p:cNvPr>
          <p:cNvSpPr txBox="1"/>
          <p:nvPr/>
        </p:nvSpPr>
        <p:spPr>
          <a:xfrm>
            <a:off x="1405133" y="3234233"/>
            <a:ext cx="429740" cy="29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400" b="1" kern="0" dirty="0">
                <a:solidFill>
                  <a:srgbClr val="C0504D"/>
                </a:solidFill>
                <a:ea typeface="宋体" panose="02010600030101010101" pitchFamily="2" charset="-122"/>
              </a:rPr>
              <a:t>R2</a:t>
            </a: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: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9804FB92-DBF2-3F4F-92CF-CCE44446D0A8}"/>
              </a:ext>
            </a:extLst>
          </p:cNvPr>
          <p:cNvSpPr/>
          <p:nvPr/>
        </p:nvSpPr>
        <p:spPr>
          <a:xfrm>
            <a:off x="486089" y="4098596"/>
            <a:ext cx="429740" cy="2503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w6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7EDE3AC5-DB44-0845-AB85-CBDBB747BB3F}"/>
              </a:ext>
            </a:extLst>
          </p:cNvPr>
          <p:cNvSpPr/>
          <p:nvPr/>
        </p:nvSpPr>
        <p:spPr>
          <a:xfrm>
            <a:off x="915829" y="4098596"/>
            <a:ext cx="429740" cy="25031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R6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106" name="TextBox 171">
            <a:extLst>
              <a:ext uri="{FF2B5EF4-FFF2-40B4-BE49-F238E27FC236}">
                <a16:creationId xmlns:a16="http://schemas.microsoft.com/office/drawing/2014/main" id="{B74DB20D-AFED-3245-A129-BC2B70B0A295}"/>
              </a:ext>
            </a:extLst>
          </p:cNvPr>
          <p:cNvSpPr txBox="1"/>
          <p:nvPr/>
        </p:nvSpPr>
        <p:spPr>
          <a:xfrm>
            <a:off x="117740" y="4036020"/>
            <a:ext cx="429740" cy="29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400" b="1" kern="0" dirty="0">
                <a:solidFill>
                  <a:srgbClr val="4BACC6">
                    <a:lumMod val="75000"/>
                  </a:srgbClr>
                </a:solidFill>
                <a:ea typeface="宋体" panose="02010600030101010101" pitchFamily="2" charset="-122"/>
              </a:rPr>
              <a:t>R4</a:t>
            </a: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: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9DA5099A-C164-8345-86E4-26F8FECEB726}"/>
              </a:ext>
            </a:extLst>
          </p:cNvPr>
          <p:cNvSpPr/>
          <p:nvPr/>
        </p:nvSpPr>
        <p:spPr>
          <a:xfrm>
            <a:off x="1345570" y="4098597"/>
            <a:ext cx="429740" cy="250311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R7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41D8E900-0DDF-6341-9F8F-AEDF3F487A72}"/>
              </a:ext>
            </a:extLst>
          </p:cNvPr>
          <p:cNvSpPr/>
          <p:nvPr/>
        </p:nvSpPr>
        <p:spPr>
          <a:xfrm>
            <a:off x="3145537" y="3270840"/>
            <a:ext cx="429740" cy="250311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R4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F2CF1ED3-561C-7148-BD48-E06637912ADF}"/>
              </a:ext>
            </a:extLst>
          </p:cNvPr>
          <p:cNvSpPr/>
          <p:nvPr/>
        </p:nvSpPr>
        <p:spPr>
          <a:xfrm>
            <a:off x="3575277" y="3270840"/>
            <a:ext cx="429740" cy="250311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R5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0" name="TextBox 177">
            <a:extLst>
              <a:ext uri="{FF2B5EF4-FFF2-40B4-BE49-F238E27FC236}">
                <a16:creationId xmlns:a16="http://schemas.microsoft.com/office/drawing/2014/main" id="{8080BF71-2466-0E4B-B798-A6C082FAB5AA}"/>
              </a:ext>
            </a:extLst>
          </p:cNvPr>
          <p:cNvSpPr txBox="1"/>
          <p:nvPr/>
        </p:nvSpPr>
        <p:spPr>
          <a:xfrm>
            <a:off x="2713900" y="3234233"/>
            <a:ext cx="429740" cy="29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400" b="1" kern="0" dirty="0">
                <a:solidFill>
                  <a:srgbClr val="8064A2"/>
                </a:solidFill>
                <a:ea typeface="宋体" panose="02010600030101010101" pitchFamily="2" charset="-122"/>
              </a:rPr>
              <a:t>R3</a:t>
            </a: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: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85EE0B34-811D-DD42-A69B-9AE50118FCEC}"/>
              </a:ext>
            </a:extLst>
          </p:cNvPr>
          <p:cNvSpPr/>
          <p:nvPr/>
        </p:nvSpPr>
        <p:spPr>
          <a:xfrm>
            <a:off x="2450617" y="4098596"/>
            <a:ext cx="429740" cy="2503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w9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0E1DD43B-E5A9-004B-B510-EBDC43C93B81}"/>
              </a:ext>
            </a:extLst>
          </p:cNvPr>
          <p:cNvSpPr/>
          <p:nvPr/>
        </p:nvSpPr>
        <p:spPr>
          <a:xfrm>
            <a:off x="2880357" y="4098596"/>
            <a:ext cx="429740" cy="25031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</a:rPr>
              <a:t>R8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113" name="TextBox 183">
            <a:extLst>
              <a:ext uri="{FF2B5EF4-FFF2-40B4-BE49-F238E27FC236}">
                <a16:creationId xmlns:a16="http://schemas.microsoft.com/office/drawing/2014/main" id="{71C5C505-7699-4E4F-8B32-B60323BAECEA}"/>
              </a:ext>
            </a:extLst>
          </p:cNvPr>
          <p:cNvSpPr txBox="1"/>
          <p:nvPr/>
        </p:nvSpPr>
        <p:spPr>
          <a:xfrm>
            <a:off x="2082268" y="4036020"/>
            <a:ext cx="429740" cy="29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400" b="1" kern="0" dirty="0">
                <a:solidFill>
                  <a:srgbClr val="F79646">
                    <a:lumMod val="75000"/>
                  </a:srgbClr>
                </a:solidFill>
                <a:ea typeface="宋体" panose="02010600030101010101" pitchFamily="2" charset="-122"/>
              </a:rPr>
              <a:t>R5</a:t>
            </a: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: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D5383C25-47CF-EC4F-9C8F-C064AF153066}"/>
              </a:ext>
            </a:extLst>
          </p:cNvPr>
          <p:cNvSpPr/>
          <p:nvPr/>
        </p:nvSpPr>
        <p:spPr>
          <a:xfrm>
            <a:off x="3310098" y="4098597"/>
            <a:ext cx="429740" cy="2503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w8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F8888C95-1A8F-494B-8190-4DB04DDC0CE3}"/>
              </a:ext>
            </a:extLst>
          </p:cNvPr>
          <p:cNvSpPr/>
          <p:nvPr/>
        </p:nvSpPr>
        <p:spPr>
          <a:xfrm>
            <a:off x="4415145" y="3270840"/>
            <a:ext cx="429740" cy="2503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…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09675B0A-F35D-914E-AD24-3D06419A8643}"/>
              </a:ext>
            </a:extLst>
          </p:cNvPr>
          <p:cNvSpPr/>
          <p:nvPr/>
        </p:nvSpPr>
        <p:spPr>
          <a:xfrm>
            <a:off x="4169579" y="4098596"/>
            <a:ext cx="429740" cy="2503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…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ECC7757A-DB3C-7448-B9D1-EF7445C44074}"/>
              </a:ext>
            </a:extLst>
          </p:cNvPr>
          <p:cNvSpPr/>
          <p:nvPr/>
        </p:nvSpPr>
        <p:spPr>
          <a:xfrm>
            <a:off x="2201259" y="3270840"/>
            <a:ext cx="429740" cy="2503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ea typeface="宋体" panose="02010600030101010101" pitchFamily="2" charset="-122"/>
              </a:rPr>
              <a:t>w5</a:t>
            </a:r>
            <a:endParaRPr lang="zh-CN" altLang="en-US" sz="1400" kern="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8" name="灯片编号占位符 117">
            <a:extLst>
              <a:ext uri="{FF2B5EF4-FFF2-40B4-BE49-F238E27FC236}">
                <a16:creationId xmlns:a16="http://schemas.microsoft.com/office/drawing/2014/main" id="{CDE5B6D8-0F7D-3B4A-9198-18159C1F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16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864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99495D-3C71-5949-8F2E-84452C30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Short Summary for Six Guidelines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325EAE-EAAE-9746-8D90-BC77E4191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Data Attributes Challenge</a:t>
            </a:r>
          </a:p>
          <a:p>
            <a:pPr lvl="1"/>
            <a:r>
              <a:rPr kumimoji="1" lang="en-US" altLang="zh-CN" dirty="0"/>
              <a:t>Guideline II</a:t>
            </a:r>
          </a:p>
          <a:p>
            <a:r>
              <a:rPr kumimoji="1" lang="en-US" altLang="zh-CN" dirty="0"/>
              <a:t>Parallelism Barriers</a:t>
            </a:r>
          </a:p>
          <a:p>
            <a:pPr lvl="1"/>
            <a:r>
              <a:rPr kumimoji="1" lang="en-US" altLang="zh-CN" dirty="0"/>
              <a:t>Guideline III</a:t>
            </a:r>
          </a:p>
          <a:p>
            <a:r>
              <a:rPr kumimoji="1" lang="en-US" altLang="zh-CN" dirty="0"/>
              <a:t>Order Sensitivity</a:t>
            </a:r>
          </a:p>
          <a:p>
            <a:pPr lvl="1"/>
            <a:r>
              <a:rPr kumimoji="1" lang="en-US" altLang="zh-CN" dirty="0"/>
              <a:t>Guideline IV</a:t>
            </a:r>
          </a:p>
          <a:p>
            <a:r>
              <a:rPr kumimoji="1" lang="en-US" altLang="zh-CN" dirty="0"/>
              <a:t>Unit Sensitivity</a:t>
            </a:r>
          </a:p>
          <a:p>
            <a:pPr lvl="1"/>
            <a:r>
              <a:rPr kumimoji="1" lang="en-US" altLang="zh-CN" dirty="0"/>
              <a:t>Guideline V</a:t>
            </a:r>
          </a:p>
          <a:p>
            <a:r>
              <a:rPr kumimoji="1" lang="en-US" altLang="zh-CN" dirty="0"/>
              <a:t>General insights and common techniques</a:t>
            </a:r>
          </a:p>
          <a:p>
            <a:pPr lvl="1"/>
            <a:r>
              <a:rPr kumimoji="1" lang="en-US" altLang="zh-CN" dirty="0"/>
              <a:t>Guideline I and Guideline VI</a:t>
            </a: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EAEBA7-828D-4D4E-BB66-C5FE1D53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17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077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680-469F-EF45-A03A-4190F7E8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9495AA-193F-EB44-81BF-B8798FDA0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Motivation &amp; Example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Compression-Based Direct Processing 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 Challenges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Guidelines and Techniques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Solution Overview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Guidelines</a:t>
            </a:r>
          </a:p>
          <a:p>
            <a:r>
              <a:rPr kumimoji="1" lang="en-US" altLang="zh-CN" b="1" dirty="0"/>
              <a:t>Evaluation</a:t>
            </a:r>
          </a:p>
          <a:p>
            <a:pPr lvl="1"/>
            <a:r>
              <a:rPr kumimoji="1" lang="en-US" altLang="zh-CN" b="1" dirty="0"/>
              <a:t>Benchmarks</a:t>
            </a:r>
          </a:p>
          <a:p>
            <a:pPr lvl="1"/>
            <a:r>
              <a:rPr kumimoji="1" lang="en-US" altLang="zh-CN" b="1" dirty="0"/>
              <a:t>Results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A966A9-8A73-034A-8899-9A57C34E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18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15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ED66F-F615-A444-8B1F-E3555185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Benchmarks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B22D52-8580-5343-960A-00A750940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/>
              <a:t>Six benchmarks</a:t>
            </a:r>
          </a:p>
          <a:p>
            <a:pPr lvl="1"/>
            <a:r>
              <a:rPr kumimoji="1" lang="en" altLang="zh-CN" dirty="0"/>
              <a:t>Word Count, Inverted Index, Sequence Count, Ranked Inverted Index, Sort, Term Vector </a:t>
            </a:r>
          </a:p>
          <a:p>
            <a:r>
              <a:rPr kumimoji="1" lang="en" altLang="zh-CN" dirty="0"/>
              <a:t>Five datasets</a:t>
            </a:r>
          </a:p>
          <a:p>
            <a:pPr lvl="1"/>
            <a:r>
              <a:rPr kumimoji="1" lang="en" altLang="zh-CN" dirty="0"/>
              <a:t>580 MB ~ 300 GB</a:t>
            </a:r>
          </a:p>
          <a:p>
            <a:r>
              <a:rPr kumimoji="1" lang="en" altLang="zh-CN" dirty="0"/>
              <a:t>Two platforms</a:t>
            </a:r>
          </a:p>
          <a:p>
            <a:pPr lvl="1"/>
            <a:r>
              <a:rPr kumimoji="1" lang="en" altLang="zh-CN" dirty="0"/>
              <a:t>Single node</a:t>
            </a:r>
          </a:p>
          <a:p>
            <a:pPr lvl="1"/>
            <a:r>
              <a:rPr kumimoji="1" lang="en" altLang="zh-CN" dirty="0"/>
              <a:t>Spark cluster (10 nodes on Amazon EC2)</a:t>
            </a:r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A51A2C-7AB5-F546-8FC0-175B3E908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4171951"/>
            <a:ext cx="2057400" cy="21844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A2F6D9-82E3-DC47-B3EF-1C72011D0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593" y="5278459"/>
            <a:ext cx="2027464" cy="1077892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E19E26-F373-3D4A-90C3-8BFD04C1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19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179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680-469F-EF45-A03A-4190F7E8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9495AA-193F-EB44-81BF-B8798FDA0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64" y="1353312"/>
            <a:ext cx="7886700" cy="55917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Every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day,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2.5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quintillion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bytes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of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data created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–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90%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data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in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the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world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today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has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been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created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in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the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last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two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years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alone[1].</a:t>
            </a:r>
            <a:endParaRPr lang="zh-CN" altLang="en-US" dirty="0">
              <a:solidFill>
                <a:srgbClr val="000000"/>
              </a:solidFill>
            </a:endParaRPr>
          </a:p>
          <a:p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E222025-EE5E-B64E-B80E-33814097A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917810"/>
            <a:ext cx="8737600" cy="42418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F55EC13-D48F-5B43-AC16-73222D893B68}"/>
              </a:ext>
            </a:extLst>
          </p:cNvPr>
          <p:cNvSpPr/>
          <p:nvPr/>
        </p:nvSpPr>
        <p:spPr>
          <a:xfrm>
            <a:off x="16987" y="6229130"/>
            <a:ext cx="87836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solidFill>
                  <a:srgbClr val="000000"/>
                </a:solidFill>
                <a:latin typeface="Calibri" panose="020F0502020204030204" pitchFamily="34" charset="0"/>
              </a:rPr>
              <a:t>[1] What is Big Data?</a:t>
            </a:r>
            <a:endParaRPr lang="zh-CN" altLang="en-US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zh-CN" sz="1350" dirty="0">
                <a:solidFill>
                  <a:srgbClr val="000000"/>
                </a:solidFill>
                <a:latin typeface="Calibri" panose="020F0502020204030204" pitchFamily="34" charset="0"/>
              </a:rPr>
              <a:t>https://www-01.ibm.com/software/data/bigdata/what-is-big-data.html</a:t>
            </a:r>
            <a:endParaRPr lang="zh-CN" altLang="en-US" sz="13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15ECBB4-C2AE-3248-9302-41BDF2F6C671}"/>
              </a:ext>
            </a:extLst>
          </p:cNvPr>
          <p:cNvSpPr/>
          <p:nvPr/>
        </p:nvSpPr>
        <p:spPr>
          <a:xfrm>
            <a:off x="165622" y="3250682"/>
            <a:ext cx="8843126" cy="11772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to perform efficient document analytics </a:t>
            </a:r>
          </a:p>
          <a:p>
            <a:pPr algn="ctr"/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when data are extremely large?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7BB00C-9D4F-D041-A382-6DE04597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0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A9BF33-6326-684D-B43C-38D669C1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Time Savings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3801E6-6296-E64D-923D-0FE0D91B3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8" y="1577431"/>
            <a:ext cx="7886700" cy="4351338"/>
          </a:xfrm>
        </p:spPr>
        <p:txBody>
          <a:bodyPr/>
          <a:lstStyle/>
          <a:p>
            <a:r>
              <a:rPr kumimoji="1" lang="en" altLang="zh-CN" i="1" dirty="0" err="1"/>
              <a:t>CompressDirect</a:t>
            </a:r>
            <a:r>
              <a:rPr kumimoji="1" lang="en" altLang="zh-CN" dirty="0"/>
              <a:t> yields </a:t>
            </a:r>
            <a:r>
              <a:rPr kumimoji="1" lang="en" altLang="zh-CN" dirty="0">
                <a:solidFill>
                  <a:srgbClr val="FF0000"/>
                </a:solidFill>
              </a:rPr>
              <a:t>2X</a:t>
            </a:r>
            <a:r>
              <a:rPr kumimoji="1" lang="en" altLang="zh-CN" dirty="0"/>
              <a:t> speedup, on average, over</a:t>
            </a:r>
            <a:r>
              <a:rPr kumimoji="1" lang="en" altLang="zh-CN" i="1" dirty="0"/>
              <a:t> direct processing</a:t>
            </a:r>
            <a:r>
              <a:rPr kumimoji="1" lang="en" altLang="zh-CN" dirty="0"/>
              <a:t>.</a:t>
            </a:r>
          </a:p>
          <a:p>
            <a:endParaRPr kumimoji="1" lang="zh-CN" altLang="en-US" dirty="0"/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253F5951-BBBC-7548-8476-50CC5B6A7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167050"/>
              </p:ext>
            </p:extLst>
          </p:nvPr>
        </p:nvGraphicFramePr>
        <p:xfrm>
          <a:off x="-103032" y="2381500"/>
          <a:ext cx="9144000" cy="4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F7B6E8-0B08-7844-A406-DC60C4FF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20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8738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A9BF33-6326-684D-B43C-38D669C1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Space Savings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3801E6-6296-E64D-923D-0FE0D91B3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32" y="1503507"/>
            <a:ext cx="8378190" cy="4351338"/>
          </a:xfrm>
        </p:spPr>
        <p:txBody>
          <a:bodyPr/>
          <a:lstStyle/>
          <a:p>
            <a:r>
              <a:rPr kumimoji="1" lang="en" altLang="zh-CN" i="1" dirty="0" err="1"/>
              <a:t>CompressDirect</a:t>
            </a:r>
            <a:r>
              <a:rPr kumimoji="1" lang="en-US" altLang="zh-CN" dirty="0"/>
              <a:t> achieves </a:t>
            </a:r>
            <a:r>
              <a:rPr kumimoji="1" lang="en-US" altLang="zh-CN" dirty="0">
                <a:solidFill>
                  <a:srgbClr val="FF0000"/>
                </a:solidFill>
              </a:rPr>
              <a:t>11.8X</a:t>
            </a:r>
            <a:r>
              <a:rPr kumimoji="1" lang="en-US" altLang="zh-CN" dirty="0"/>
              <a:t> compression ratio, even more than </a:t>
            </a:r>
            <a:r>
              <a:rPr kumimoji="1" lang="en-US" altLang="zh-CN" i="1" dirty="0" err="1"/>
              <a:t>gzip</a:t>
            </a:r>
            <a:r>
              <a:rPr kumimoji="1" lang="en-US" altLang="zh-CN" dirty="0"/>
              <a:t> does.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5E67B7-3FBF-AA40-AE0B-D5A3A71B86ED}"/>
              </a:ext>
            </a:extLst>
          </p:cNvPr>
          <p:cNvSpPr txBox="1"/>
          <p:nvPr/>
        </p:nvSpPr>
        <p:spPr>
          <a:xfrm>
            <a:off x="474198" y="2372401"/>
            <a:ext cx="850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compression ratio = original size / compressed data size</a:t>
            </a:r>
            <a:endParaRPr kumimoji="1" lang="zh-CN" altLang="en-US" sz="2800" dirty="0"/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610A469A-6289-9944-865F-4A159F59D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591925"/>
              </p:ext>
            </p:extLst>
          </p:nvPr>
        </p:nvGraphicFramePr>
        <p:xfrm>
          <a:off x="-95450" y="2943304"/>
          <a:ext cx="9008772" cy="381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75A634-FFB9-1A4F-B890-4D8C1284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21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628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A6EF16-5B54-9841-B145-6F9A69C8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A90F6C-DA99-2F40-920A-825751D8B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" altLang="zh-CN" dirty="0"/>
              <a:t>Our method, </a:t>
            </a:r>
            <a:r>
              <a:rPr kumimoji="1" lang="en" altLang="zh-CN" i="1" dirty="0"/>
              <a:t>compression-based direct processing</a:t>
            </a:r>
            <a:r>
              <a:rPr kumimoji="1" lang="en" altLang="zh-CN" dirty="0"/>
              <a:t>. </a:t>
            </a:r>
          </a:p>
          <a:p>
            <a:endParaRPr lang="en" altLang="zh-CN" dirty="0"/>
          </a:p>
          <a:p>
            <a:r>
              <a:rPr lang="en" altLang="zh-CN" dirty="0"/>
              <a:t>How the concept can be materialized on Sequitur. </a:t>
            </a:r>
          </a:p>
          <a:p>
            <a:pPr lvl="1"/>
            <a:r>
              <a:rPr lang="en" altLang="zh-CN" dirty="0"/>
              <a:t>Major challenges.</a:t>
            </a:r>
          </a:p>
          <a:p>
            <a:pPr lvl="1"/>
            <a:r>
              <a:rPr lang="en" altLang="zh-CN" dirty="0"/>
              <a:t>Guidelines. </a:t>
            </a:r>
          </a:p>
          <a:p>
            <a:endParaRPr lang="en" altLang="zh-CN" dirty="0"/>
          </a:p>
          <a:p>
            <a:r>
              <a:rPr lang="en" altLang="zh-CN" dirty="0"/>
              <a:t>Our library, </a:t>
            </a:r>
            <a:r>
              <a:rPr lang="en" altLang="zh-CN" i="1" dirty="0" err="1"/>
              <a:t>CompressDirect</a:t>
            </a:r>
            <a:r>
              <a:rPr lang="en" altLang="zh-CN" dirty="0"/>
              <a:t>, to help further ease the required development efforts. 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57C8E0-5A39-E64A-AC6B-1EE7A06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22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5559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86BA5E-DA8B-DB4D-9A8B-708341A7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Thanks!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34076E-4339-1643-B9C6-1F53D9D5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Any questions?</a:t>
            </a: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5D249D-7141-7D4F-82C2-DF04C8EA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23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  <p:pic>
        <p:nvPicPr>
          <p:cNvPr id="6" name="Picture 14" descr="Image result for eth zurich logo">
            <a:extLst>
              <a:ext uri="{FF2B5EF4-FFF2-40B4-BE49-F238E27FC236}">
                <a16:creationId xmlns:a16="http://schemas.microsoft.com/office/drawing/2014/main" id="{1A2D271B-A54B-6440-8172-CEC53AED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49" y="5051562"/>
            <a:ext cx="1449335" cy="5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2001FC-3420-814C-A4D1-14F48982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192" y="4879740"/>
            <a:ext cx="1135761" cy="11210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82AF85-896E-5E4D-8051-D00DB5E3D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137" y="4874798"/>
            <a:ext cx="1066800" cy="10668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DCB327-5208-404B-800E-A9534EB41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674" y="4879739"/>
            <a:ext cx="1066800" cy="1066800"/>
          </a:xfrm>
          <a:prstGeom prst="rect">
            <a:avLst/>
          </a:prstGeom>
        </p:spPr>
      </p:pic>
      <p:sp>
        <p:nvSpPr>
          <p:cNvPr id="10" name="副标题 2">
            <a:extLst>
              <a:ext uri="{FF2B5EF4-FFF2-40B4-BE49-F238E27FC236}">
                <a16:creationId xmlns:a16="http://schemas.microsoft.com/office/drawing/2014/main" id="{A2A27535-AACB-7443-B36E-0645E0974DC8}"/>
              </a:ext>
            </a:extLst>
          </p:cNvPr>
          <p:cNvSpPr txBox="1">
            <a:spLocks/>
          </p:cNvSpPr>
          <p:nvPr/>
        </p:nvSpPr>
        <p:spPr>
          <a:xfrm>
            <a:off x="-1" y="3205567"/>
            <a:ext cx="9143999" cy="149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100" dirty="0"/>
              <a:t>Feng Zhang †⋄, </a:t>
            </a:r>
            <a:r>
              <a:rPr kumimoji="1" lang="en-US" altLang="zh-CN" sz="2100" dirty="0" err="1"/>
              <a:t>Jidong</a:t>
            </a:r>
            <a:r>
              <a:rPr kumimoji="1" lang="en-US" altLang="zh-CN" sz="2100" dirty="0"/>
              <a:t> </a:t>
            </a:r>
            <a:r>
              <a:rPr kumimoji="1" lang="en-US" altLang="zh-CN" sz="2100" dirty="0" err="1"/>
              <a:t>Zhai</a:t>
            </a:r>
            <a:r>
              <a:rPr kumimoji="1" lang="en-US" altLang="zh-CN" sz="2100" dirty="0"/>
              <a:t> ⋄, </a:t>
            </a:r>
            <a:r>
              <a:rPr kumimoji="1" lang="en-US" altLang="zh-CN" sz="2100" dirty="0" err="1"/>
              <a:t>Xipeng</a:t>
            </a:r>
            <a:r>
              <a:rPr kumimoji="1" lang="en-US" altLang="zh-CN" sz="2100" dirty="0"/>
              <a:t> Shen #, </a:t>
            </a:r>
            <a:r>
              <a:rPr kumimoji="1" lang="en-US" altLang="zh-CN" sz="2100" dirty="0" err="1"/>
              <a:t>Onur</a:t>
            </a:r>
            <a:r>
              <a:rPr kumimoji="1" lang="en-US" altLang="zh-CN" sz="2100" dirty="0"/>
              <a:t> </a:t>
            </a:r>
            <a:r>
              <a:rPr kumimoji="1" lang="en-US" altLang="zh-CN" sz="2100" dirty="0" err="1"/>
              <a:t>Mutlu</a:t>
            </a:r>
            <a:r>
              <a:rPr kumimoji="1" lang="en-US" altLang="zh-CN" sz="2100" dirty="0"/>
              <a:t> ⋆, </a:t>
            </a:r>
            <a:r>
              <a:rPr kumimoji="1" lang="en-US" altLang="zh-CN" sz="2100" dirty="0" err="1"/>
              <a:t>Wenguang</a:t>
            </a:r>
            <a:r>
              <a:rPr kumimoji="1" lang="en-US" altLang="zh-CN" sz="2100" dirty="0"/>
              <a:t> Chen ⋄</a:t>
            </a:r>
          </a:p>
          <a:p>
            <a:br>
              <a:rPr kumimoji="1" lang="en-US" altLang="zh-CN" sz="1500" dirty="0"/>
            </a:br>
            <a:r>
              <a:rPr kumimoji="1" lang="en-US" altLang="zh-CN" sz="1800" dirty="0"/>
              <a:t>†Renmin University of China</a:t>
            </a:r>
            <a:br>
              <a:rPr kumimoji="1" lang="en-US" altLang="zh-CN" sz="1800" dirty="0"/>
            </a:br>
            <a:r>
              <a:rPr kumimoji="1" lang="en-US" altLang="zh-CN" sz="1800" dirty="0"/>
              <a:t> ⋄Tsinghua University</a:t>
            </a:r>
            <a:br>
              <a:rPr kumimoji="1" lang="en-US" altLang="zh-CN" sz="1800" dirty="0"/>
            </a:br>
            <a:r>
              <a:rPr kumimoji="1" lang="en-US" altLang="zh-CN" sz="1800" dirty="0"/>
              <a:t>#North Carolina State University</a:t>
            </a:r>
            <a:br>
              <a:rPr kumimoji="1" lang="en-US" altLang="zh-CN" sz="1800" dirty="0"/>
            </a:br>
            <a:r>
              <a:rPr kumimoji="1" lang="en-US" altLang="zh-CN" sz="1800" dirty="0"/>
              <a:t>⋆ETH </a:t>
            </a:r>
            <a:r>
              <a:rPr kumimoji="1" lang="en-US" altLang="zh-CN" sz="1800" dirty="0" err="1"/>
              <a:t>Zürich</a:t>
            </a:r>
            <a:br>
              <a:rPr kumimoji="1" lang="en-US" altLang="zh-CN" sz="1500" dirty="0"/>
            </a:br>
            <a:endParaRPr kumimoji="1" lang="en-US" altLang="zh-CN" sz="1500" dirty="0"/>
          </a:p>
          <a:p>
            <a:endParaRPr kumimoji="1"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410972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680-469F-EF45-A03A-4190F7E8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9495AA-193F-EB44-81BF-B8798FDA0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zh-CN" b="1" dirty="0"/>
              <a:t>Introduction</a:t>
            </a:r>
          </a:p>
          <a:p>
            <a:pPr lvl="1"/>
            <a:r>
              <a:rPr kumimoji="1" lang="en-US" altLang="zh-CN" b="1" dirty="0"/>
              <a:t>Motivation &amp; Example</a:t>
            </a:r>
          </a:p>
          <a:p>
            <a:pPr lvl="1"/>
            <a:r>
              <a:rPr kumimoji="1" lang="en-US" altLang="zh-CN" b="1" dirty="0"/>
              <a:t>Compression-Based Direct Processing </a:t>
            </a:r>
          </a:p>
          <a:p>
            <a:pPr lvl="1"/>
            <a:r>
              <a:rPr kumimoji="1" lang="en-US" altLang="zh-CN" b="1" dirty="0"/>
              <a:t> Challenges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Guidelines and Techniques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Solution Overview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Guidelines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Benchmarks</a:t>
            </a:r>
          </a:p>
          <a:p>
            <a:pPr lvl="1"/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Results</a:t>
            </a: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7D8D43-A3C7-584A-A1FD-3A9902F0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3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88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680-469F-EF45-A03A-4190F7E8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9495AA-193F-EB44-81BF-B8798FDA0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6835"/>
            <a:ext cx="7886700" cy="25209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" altLang="zh-CN" dirty="0"/>
              <a:t>How to perform efficient document analytics when data are extremely large?</a:t>
            </a:r>
          </a:p>
          <a:p>
            <a:r>
              <a:rPr kumimoji="1" lang="en" altLang="zh-CN" dirty="0"/>
              <a:t>Challenge 1: </a:t>
            </a:r>
          </a:p>
          <a:p>
            <a:pPr lvl="1"/>
            <a:r>
              <a:rPr kumimoji="1" lang="en" altLang="zh-CN" dirty="0"/>
              <a:t>SPACE: Large Space Requirement</a:t>
            </a:r>
          </a:p>
          <a:p>
            <a:r>
              <a:rPr kumimoji="1" lang="en" altLang="zh-CN" dirty="0"/>
              <a:t>Challenge 2:</a:t>
            </a:r>
          </a:p>
          <a:p>
            <a:pPr lvl="1"/>
            <a:r>
              <a:rPr kumimoji="1" lang="en" altLang="zh-CN" dirty="0"/>
              <a:t>TIME: Long Processing Time</a:t>
            </a:r>
          </a:p>
          <a:p>
            <a:endParaRPr kumimoji="1" lang="zh-CN" altLang="en-US" dirty="0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008F5432-CC69-E84B-9BD8-42C40D50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4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9F7E7DA-7AD9-FC47-A75F-B214A7A6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608" y="4398516"/>
            <a:ext cx="3760003" cy="210560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2AC550A-8314-5B48-B278-EF6D00A92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5" y="4269257"/>
            <a:ext cx="4683899" cy="24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5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680-469F-EF45-A03A-4190F7E8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9495AA-193F-EB44-81BF-B8798FDA0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8624"/>
            <a:ext cx="7886700" cy="4723944"/>
          </a:xfrm>
        </p:spPr>
        <p:txBody>
          <a:bodyPr/>
          <a:lstStyle/>
          <a:p>
            <a:r>
              <a:rPr lang="en-US" altLang="zh-CN" b="1" dirty="0"/>
              <a:t>Observation</a:t>
            </a:r>
          </a:p>
          <a:p>
            <a:pPr lvl="1"/>
            <a:r>
              <a:rPr lang="en-US" altLang="zh-CN" b="1" dirty="0"/>
              <a:t>Using Hash Table to check redundant content for Wikipedia dataset</a:t>
            </a:r>
            <a:endParaRPr lang="zh-CN" altLang="en-US" dirty="0"/>
          </a:p>
          <a:p>
            <a:endParaRPr kumimoji="1" lang="zh-CN" altLang="en-US" dirty="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B88ECCC6-C97A-5841-AD3E-60E6C001B02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8207" y="2511961"/>
          <a:ext cx="85264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B27DD574-7E26-B840-B922-7DCCACDA57FD}"/>
              </a:ext>
            </a:extLst>
          </p:cNvPr>
          <p:cNvSpPr/>
          <p:nvPr/>
        </p:nvSpPr>
        <p:spPr>
          <a:xfrm>
            <a:off x="334494" y="4950912"/>
            <a:ext cx="8475012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Whether we can perform </a:t>
            </a:r>
          </a:p>
          <a:p>
            <a:pPr algn="ctr"/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analytics directly on compressed data?</a:t>
            </a:r>
            <a:endParaRPr lang="zh-CN" alt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DCF7BD-ED3E-9F41-9D53-DFABFA4A0EF7}"/>
              </a:ext>
            </a:extLst>
          </p:cNvPr>
          <p:cNvSpPr/>
          <p:nvPr/>
        </p:nvSpPr>
        <p:spPr>
          <a:xfrm>
            <a:off x="7453902" y="2085571"/>
            <a:ext cx="152189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REUSE</a:t>
            </a:r>
            <a:endParaRPr lang="zh-CN" alt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25F0F036-7A1E-544C-AD15-A291DAC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5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25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Idea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0294" y="1460234"/>
            <a:ext cx="8360042" cy="150190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Compression-based direct processing</a:t>
            </a:r>
          </a:p>
          <a:p>
            <a:r>
              <a:rPr lang="en-US" altLang="zh-CN" sz="3200" i="1" dirty="0"/>
              <a:t>Sequitur</a:t>
            </a:r>
            <a:r>
              <a:rPr lang="en-US" altLang="zh-CN" sz="3200" dirty="0"/>
              <a:t> algorithm meets our requirement </a:t>
            </a: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D0E5F75A-01C7-D34C-931A-77BC974126F5}"/>
              </a:ext>
            </a:extLst>
          </p:cNvPr>
          <p:cNvCxnSpPr>
            <a:cxnSpLocks/>
          </p:cNvCxnSpPr>
          <p:nvPr/>
        </p:nvCxnSpPr>
        <p:spPr>
          <a:xfrm>
            <a:off x="8298557" y="3548812"/>
            <a:ext cx="6608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BE24D1C-B3C4-C340-81D2-69FD255EA730}"/>
              </a:ext>
            </a:extLst>
          </p:cNvPr>
          <p:cNvSpPr txBox="1"/>
          <p:nvPr/>
        </p:nvSpPr>
        <p:spPr>
          <a:xfrm>
            <a:off x="8452043" y="3571457"/>
            <a:ext cx="8665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50" dirty="0"/>
              <a:t>edge</a:t>
            </a:r>
            <a:endParaRPr kumimoji="1" lang="zh-CN" altLang="en-US" sz="1350" dirty="0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64D1925B-7B0C-B446-9E56-A82903910E9B}"/>
              </a:ext>
            </a:extLst>
          </p:cNvPr>
          <p:cNvSpPr/>
          <p:nvPr/>
        </p:nvSpPr>
        <p:spPr>
          <a:xfrm>
            <a:off x="7309035" y="4233132"/>
            <a:ext cx="1500198" cy="500066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28BED5FA-27F4-B64B-90D4-4403DA0D1B7B}"/>
              </a:ext>
            </a:extLst>
          </p:cNvPr>
          <p:cNvSpPr/>
          <p:nvPr/>
        </p:nvSpPr>
        <p:spPr>
          <a:xfrm>
            <a:off x="5308771" y="3518752"/>
            <a:ext cx="2357454" cy="50006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771461B5-ABBC-5B47-B67B-8047C80B03A2}"/>
              </a:ext>
            </a:extLst>
          </p:cNvPr>
          <p:cNvSpPr/>
          <p:nvPr/>
        </p:nvSpPr>
        <p:spPr>
          <a:xfrm>
            <a:off x="6023113" y="2804372"/>
            <a:ext cx="2428930" cy="50006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4F819AE0-721B-2E4E-B11C-61BFE0FF32E1}"/>
              </a:ext>
            </a:extLst>
          </p:cNvPr>
          <p:cNvSpPr/>
          <p:nvPr/>
        </p:nvSpPr>
        <p:spPr>
          <a:xfrm>
            <a:off x="7380473" y="4304570"/>
            <a:ext cx="500066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C66BF403-B3CC-144A-AD6F-E96D72267BF8}"/>
              </a:ext>
            </a:extLst>
          </p:cNvPr>
          <p:cNvSpPr/>
          <p:nvPr/>
        </p:nvSpPr>
        <p:spPr>
          <a:xfrm>
            <a:off x="5380209" y="3590190"/>
            <a:ext cx="500066" cy="35719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R1: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30C88B55-A0AE-6440-9BB4-264D1B7009A3}"/>
              </a:ext>
            </a:extLst>
          </p:cNvPr>
          <p:cNvSpPr/>
          <p:nvPr/>
        </p:nvSpPr>
        <p:spPr>
          <a:xfrm>
            <a:off x="6094589" y="2875810"/>
            <a:ext cx="571504" cy="35719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R0: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6" name="TextBox 3">
            <a:extLst>
              <a:ext uri="{FF2B5EF4-FFF2-40B4-BE49-F238E27FC236}">
                <a16:creationId xmlns:a16="http://schemas.microsoft.com/office/drawing/2014/main" id="{10711CB4-8881-CB47-81DC-F6F7834B3AD5}"/>
              </a:ext>
            </a:extLst>
          </p:cNvPr>
          <p:cNvSpPr txBox="1"/>
          <p:nvPr/>
        </p:nvSpPr>
        <p:spPr>
          <a:xfrm>
            <a:off x="2879879" y="3452678"/>
            <a:ext cx="228601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F81BD"/>
                </a:solidFill>
                <a:ea typeface="宋体" panose="02010600030101010101" pitchFamily="2" charset="-122"/>
              </a:rPr>
              <a:t>R0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→ </a:t>
            </a:r>
            <a:r>
              <a:rPr lang="en-US" altLang="zh-CN" b="1" dirty="0">
                <a:solidFill>
                  <a:srgbClr val="9BBB59">
                    <a:lumMod val="50000"/>
                  </a:srgbClr>
                </a:solidFill>
                <a:ea typeface="宋体" panose="02010600030101010101" pitchFamily="2" charset="-122"/>
              </a:rPr>
              <a:t>R1  </a:t>
            </a:r>
            <a:r>
              <a:rPr lang="en-US" altLang="zh-CN" b="1" dirty="0" err="1">
                <a:solidFill>
                  <a:srgbClr val="9BBB59">
                    <a:lumMod val="50000"/>
                  </a:srgbClr>
                </a:solidFill>
                <a:ea typeface="宋体" panose="02010600030101010101" pitchFamily="2" charset="-122"/>
              </a:rPr>
              <a:t>R1</a:t>
            </a:r>
            <a:r>
              <a:rPr lang="en-US" altLang="zh-CN" b="1" dirty="0">
                <a:solidFill>
                  <a:srgbClr val="9BBB59">
                    <a:lumMod val="50000"/>
                  </a:srgbClr>
                </a:solidFill>
                <a:ea typeface="宋体" panose="02010600030101010101" pitchFamily="2" charset="-122"/>
              </a:rPr>
              <a:t>  </a:t>
            </a:r>
            <a:r>
              <a:rPr lang="en-US" altLang="zh-CN" b="1" dirty="0">
                <a:solidFill>
                  <a:srgbClr val="C0504D"/>
                </a:solidFill>
                <a:ea typeface="宋体" panose="02010600030101010101" pitchFamily="2" charset="-122"/>
              </a:rPr>
              <a:t>R2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  a</a:t>
            </a:r>
          </a:p>
          <a:p>
            <a:r>
              <a:rPr lang="en-US" altLang="zh-CN" b="1" dirty="0">
                <a:solidFill>
                  <a:srgbClr val="9BBB59">
                    <a:lumMod val="50000"/>
                  </a:srgbClr>
                </a:solidFill>
                <a:ea typeface="宋体" panose="02010600030101010101" pitchFamily="2" charset="-122"/>
              </a:rPr>
              <a:t>R1 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→ </a:t>
            </a:r>
            <a:r>
              <a:rPr lang="en-US" altLang="zh-CN" b="1" dirty="0">
                <a:solidFill>
                  <a:srgbClr val="C0504D"/>
                </a:solidFill>
                <a:ea typeface="宋体" panose="02010600030101010101" pitchFamily="2" charset="-122"/>
              </a:rPr>
              <a:t>R2 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 c    </a:t>
            </a:r>
            <a:r>
              <a:rPr lang="en-US" altLang="zh-CN" b="1" dirty="0">
                <a:solidFill>
                  <a:srgbClr val="C0504D"/>
                </a:solidFill>
                <a:ea typeface="宋体" panose="02010600030101010101" pitchFamily="2" charset="-122"/>
              </a:rPr>
              <a:t>R2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  d</a:t>
            </a:r>
          </a:p>
          <a:p>
            <a:r>
              <a:rPr lang="en-US" altLang="zh-CN" b="1" dirty="0">
                <a:solidFill>
                  <a:srgbClr val="C0504D"/>
                </a:solidFill>
                <a:ea typeface="宋体" panose="02010600030101010101" pitchFamily="2" charset="-122"/>
              </a:rPr>
              <a:t>R2 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→  a    b</a:t>
            </a:r>
          </a:p>
        </p:txBody>
      </p:sp>
      <p:sp>
        <p:nvSpPr>
          <p:cNvPr id="147" name="TextBox 4">
            <a:extLst>
              <a:ext uri="{FF2B5EF4-FFF2-40B4-BE49-F238E27FC236}">
                <a16:creationId xmlns:a16="http://schemas.microsoft.com/office/drawing/2014/main" id="{CC576301-2BD7-E04E-9F4F-F1BF9BA498C0}"/>
              </a:ext>
            </a:extLst>
          </p:cNvPr>
          <p:cNvSpPr txBox="1"/>
          <p:nvPr/>
        </p:nvSpPr>
        <p:spPr>
          <a:xfrm>
            <a:off x="161537" y="3515363"/>
            <a:ext cx="222571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a b c a b d a b c a b d a b a </a:t>
            </a: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48" name="下箭头 147">
            <a:extLst>
              <a:ext uri="{FF2B5EF4-FFF2-40B4-BE49-F238E27FC236}">
                <a16:creationId xmlns:a16="http://schemas.microsoft.com/office/drawing/2014/main" id="{74B60BFC-CB9F-124F-82BD-157C0827E34D}"/>
              </a:ext>
            </a:extLst>
          </p:cNvPr>
          <p:cNvSpPr/>
          <p:nvPr/>
        </p:nvSpPr>
        <p:spPr>
          <a:xfrm rot="16200000">
            <a:off x="2379813" y="3673770"/>
            <a:ext cx="428628" cy="285752"/>
          </a:xfrm>
          <a:prstGeom prst="downArrow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E402FE3E-7BEB-2442-8262-FDA987355994}"/>
              </a:ext>
            </a:extLst>
          </p:cNvPr>
          <p:cNvSpPr/>
          <p:nvPr/>
        </p:nvSpPr>
        <p:spPr>
          <a:xfrm>
            <a:off x="2879879" y="3388018"/>
            <a:ext cx="2143140" cy="105942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0" name="TextBox 9">
            <a:extLst>
              <a:ext uri="{FF2B5EF4-FFF2-40B4-BE49-F238E27FC236}">
                <a16:creationId xmlns:a16="http://schemas.microsoft.com/office/drawing/2014/main" id="{3B9B91FF-DE33-5C4B-842A-49F04426F586}"/>
              </a:ext>
            </a:extLst>
          </p:cNvPr>
          <p:cNvSpPr txBox="1"/>
          <p:nvPr/>
        </p:nvSpPr>
        <p:spPr>
          <a:xfrm>
            <a:off x="2879879" y="294724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</a:rPr>
              <a:t>Rules:</a:t>
            </a:r>
            <a:endParaRPr lang="zh-CN" altLang="en-US" sz="2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51" name="TextBox 10">
            <a:extLst>
              <a:ext uri="{FF2B5EF4-FFF2-40B4-BE49-F238E27FC236}">
                <a16:creationId xmlns:a16="http://schemas.microsoft.com/office/drawing/2014/main" id="{0E3ABA6F-2FB0-934D-9D7E-7CD188FB8B4D}"/>
              </a:ext>
            </a:extLst>
          </p:cNvPr>
          <p:cNvSpPr txBox="1"/>
          <p:nvPr/>
        </p:nvSpPr>
        <p:spPr>
          <a:xfrm>
            <a:off x="22359" y="4792494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</a:rPr>
              <a:t>(a) Original data</a:t>
            </a:r>
            <a:endParaRPr lang="zh-CN" altLang="en-US" sz="2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52" name="TextBox 11">
            <a:extLst>
              <a:ext uri="{FF2B5EF4-FFF2-40B4-BE49-F238E27FC236}">
                <a16:creationId xmlns:a16="http://schemas.microsoft.com/office/drawing/2014/main" id="{B90EA9C8-1C15-8B44-B24B-D8DC5468D1D6}"/>
              </a:ext>
            </a:extLst>
          </p:cNvPr>
          <p:cNvSpPr txBox="1"/>
          <p:nvPr/>
        </p:nvSpPr>
        <p:spPr>
          <a:xfrm>
            <a:off x="2351043" y="4792494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</a:rPr>
              <a:t>(b) Sequitur compressed data</a:t>
            </a:r>
            <a:endParaRPr lang="zh-CN" altLang="en-US" sz="2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53" name="TextBox 12">
            <a:extLst>
              <a:ext uri="{FF2B5EF4-FFF2-40B4-BE49-F238E27FC236}">
                <a16:creationId xmlns:a16="http://schemas.microsoft.com/office/drawing/2014/main" id="{B8B7BF45-F56B-C145-BEAD-BDA5837757E7}"/>
              </a:ext>
            </a:extLst>
          </p:cNvPr>
          <p:cNvSpPr txBox="1"/>
          <p:nvPr/>
        </p:nvSpPr>
        <p:spPr>
          <a:xfrm>
            <a:off x="5737399" y="479249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</a:rPr>
              <a:t>(c) DAG Representation</a:t>
            </a:r>
            <a:endParaRPr lang="zh-CN" altLang="en-US" sz="2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6CD4F2A2-08E8-8D45-A402-E56AB005FB43}"/>
              </a:ext>
            </a:extLst>
          </p:cNvPr>
          <p:cNvSpPr/>
          <p:nvPr/>
        </p:nvSpPr>
        <p:spPr>
          <a:xfrm>
            <a:off x="6666093" y="2875810"/>
            <a:ext cx="428628" cy="35719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DA696BAB-1839-4043-9B72-4C9EAE22D4D4}"/>
              </a:ext>
            </a:extLst>
          </p:cNvPr>
          <p:cNvSpPr/>
          <p:nvPr/>
        </p:nvSpPr>
        <p:spPr>
          <a:xfrm>
            <a:off x="7094721" y="2875810"/>
            <a:ext cx="428628" cy="35719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3513F3B5-BD44-7E4F-A382-56D988D47CAC}"/>
              </a:ext>
            </a:extLst>
          </p:cNvPr>
          <p:cNvSpPr/>
          <p:nvPr/>
        </p:nvSpPr>
        <p:spPr>
          <a:xfrm>
            <a:off x="7523349" y="2875810"/>
            <a:ext cx="428628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4C4C926E-794D-3B43-AF1E-9FE5C1C8156E}"/>
              </a:ext>
            </a:extLst>
          </p:cNvPr>
          <p:cNvSpPr/>
          <p:nvPr/>
        </p:nvSpPr>
        <p:spPr>
          <a:xfrm>
            <a:off x="5880275" y="3590190"/>
            <a:ext cx="428628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C00512CB-BEF7-1E4A-AA92-A2EE120A307A}"/>
              </a:ext>
            </a:extLst>
          </p:cNvPr>
          <p:cNvSpPr/>
          <p:nvPr/>
        </p:nvSpPr>
        <p:spPr>
          <a:xfrm>
            <a:off x="6308903" y="3590190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95CD312F-A8EB-4E47-9B00-47F2F35BA5B6}"/>
              </a:ext>
            </a:extLst>
          </p:cNvPr>
          <p:cNvSpPr/>
          <p:nvPr/>
        </p:nvSpPr>
        <p:spPr>
          <a:xfrm>
            <a:off x="6737531" y="3590190"/>
            <a:ext cx="428628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65BCF7E2-2235-6A47-A995-7F634003FF2A}"/>
              </a:ext>
            </a:extLst>
          </p:cNvPr>
          <p:cNvSpPr/>
          <p:nvPr/>
        </p:nvSpPr>
        <p:spPr>
          <a:xfrm>
            <a:off x="7166159" y="3590190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C23AB2DB-55D9-BD45-877B-935DE0364939}"/>
              </a:ext>
            </a:extLst>
          </p:cNvPr>
          <p:cNvSpPr/>
          <p:nvPr/>
        </p:nvSpPr>
        <p:spPr>
          <a:xfrm>
            <a:off x="7880539" y="4304570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F913B0F0-84C6-5043-83A4-DAA5D7F2594B}"/>
              </a:ext>
            </a:extLst>
          </p:cNvPr>
          <p:cNvSpPr/>
          <p:nvPr/>
        </p:nvSpPr>
        <p:spPr>
          <a:xfrm>
            <a:off x="8309167" y="4304570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3" name="直接箭头连接符 28">
            <a:extLst>
              <a:ext uri="{FF2B5EF4-FFF2-40B4-BE49-F238E27FC236}">
                <a16:creationId xmlns:a16="http://schemas.microsoft.com/office/drawing/2014/main" id="{82C33B2F-70A4-364D-98BC-EC9B42AD2F87}"/>
              </a:ext>
            </a:extLst>
          </p:cNvPr>
          <p:cNvCxnSpPr>
            <a:cxnSpLocks/>
            <a:stCxn id="154" idx="2"/>
            <a:endCxn id="141" idx="0"/>
          </p:cNvCxnSpPr>
          <p:nvPr/>
        </p:nvCxnSpPr>
        <p:spPr>
          <a:xfrm flipH="1">
            <a:off x="6487498" y="3233000"/>
            <a:ext cx="392909" cy="285752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4" name="直接箭头连接符 29">
            <a:extLst>
              <a:ext uri="{FF2B5EF4-FFF2-40B4-BE49-F238E27FC236}">
                <a16:creationId xmlns:a16="http://schemas.microsoft.com/office/drawing/2014/main" id="{899DE974-EA77-FC49-A5D7-393F0B2F59B8}"/>
              </a:ext>
            </a:extLst>
          </p:cNvPr>
          <p:cNvCxnSpPr>
            <a:cxnSpLocks/>
            <a:stCxn id="155" idx="2"/>
            <a:endCxn id="141" idx="0"/>
          </p:cNvCxnSpPr>
          <p:nvPr/>
        </p:nvCxnSpPr>
        <p:spPr>
          <a:xfrm flipH="1">
            <a:off x="6487498" y="3233000"/>
            <a:ext cx="821537" cy="285752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5" name="直接箭头连接符 30">
            <a:extLst>
              <a:ext uri="{FF2B5EF4-FFF2-40B4-BE49-F238E27FC236}">
                <a16:creationId xmlns:a16="http://schemas.microsoft.com/office/drawing/2014/main" id="{251C884A-BEC5-3243-B5AE-BCF2C91D0065}"/>
              </a:ext>
            </a:extLst>
          </p:cNvPr>
          <p:cNvCxnSpPr>
            <a:cxnSpLocks/>
            <a:stCxn id="156" idx="2"/>
            <a:endCxn id="140" idx="0"/>
          </p:cNvCxnSpPr>
          <p:nvPr/>
        </p:nvCxnSpPr>
        <p:spPr>
          <a:xfrm>
            <a:off x="7737663" y="3233000"/>
            <a:ext cx="321471" cy="1000132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6" name="直接箭头连接符 31">
            <a:extLst>
              <a:ext uri="{FF2B5EF4-FFF2-40B4-BE49-F238E27FC236}">
                <a16:creationId xmlns:a16="http://schemas.microsoft.com/office/drawing/2014/main" id="{ADBDCFC4-A182-C840-9D31-3836857167E0}"/>
              </a:ext>
            </a:extLst>
          </p:cNvPr>
          <p:cNvCxnSpPr>
            <a:cxnSpLocks/>
            <a:stCxn id="157" idx="2"/>
            <a:endCxn id="140" idx="0"/>
          </p:cNvCxnSpPr>
          <p:nvPr/>
        </p:nvCxnSpPr>
        <p:spPr>
          <a:xfrm>
            <a:off x="6094589" y="3947380"/>
            <a:ext cx="1964545" cy="285752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7" name="直接箭头连接符 32">
            <a:extLst>
              <a:ext uri="{FF2B5EF4-FFF2-40B4-BE49-F238E27FC236}">
                <a16:creationId xmlns:a16="http://schemas.microsoft.com/office/drawing/2014/main" id="{F4542E42-35E4-AD43-8E29-6FBAFC4F2D56}"/>
              </a:ext>
            </a:extLst>
          </p:cNvPr>
          <p:cNvCxnSpPr>
            <a:cxnSpLocks/>
            <a:stCxn id="159" idx="2"/>
            <a:endCxn id="140" idx="0"/>
          </p:cNvCxnSpPr>
          <p:nvPr/>
        </p:nvCxnSpPr>
        <p:spPr>
          <a:xfrm>
            <a:off x="6951845" y="3947380"/>
            <a:ext cx="1107289" cy="285752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68" name="矩形 167">
            <a:extLst>
              <a:ext uri="{FF2B5EF4-FFF2-40B4-BE49-F238E27FC236}">
                <a16:creationId xmlns:a16="http://schemas.microsoft.com/office/drawing/2014/main" id="{8AD647B1-D2EC-D54F-9071-9FA386E20859}"/>
              </a:ext>
            </a:extLst>
          </p:cNvPr>
          <p:cNvSpPr/>
          <p:nvPr/>
        </p:nvSpPr>
        <p:spPr>
          <a:xfrm>
            <a:off x="244587" y="5356178"/>
            <a:ext cx="2859130" cy="107157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9" name="TextBox 34">
            <a:extLst>
              <a:ext uri="{FF2B5EF4-FFF2-40B4-BE49-F238E27FC236}">
                <a16:creationId xmlns:a16="http://schemas.microsoft.com/office/drawing/2014/main" id="{19F8B183-0891-7D4A-8671-2992A84FEF42}"/>
              </a:ext>
            </a:extLst>
          </p:cNvPr>
          <p:cNvSpPr txBox="1"/>
          <p:nvPr/>
        </p:nvSpPr>
        <p:spPr>
          <a:xfrm>
            <a:off x="317635" y="5424227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a: </a:t>
            </a:r>
            <a:r>
              <a:rPr lang="en-US" altLang="zh-CN" u="sng" dirty="0">
                <a:solidFill>
                  <a:prstClr val="black"/>
                </a:solidFill>
                <a:ea typeface="宋体" panose="02010600030101010101" pitchFamily="2" charset="-122"/>
              </a:rPr>
              <a:t>0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   b: </a:t>
            </a:r>
            <a:r>
              <a:rPr lang="en-US" altLang="zh-CN" u="sng" dirty="0">
                <a:solidFill>
                  <a:prstClr val="black"/>
                </a:solidFill>
                <a:ea typeface="宋体" panose="02010600030101010101" pitchFamily="2" charset="-122"/>
              </a:rPr>
              <a:t>1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   c: </a:t>
            </a:r>
            <a:r>
              <a:rPr lang="en-US" altLang="zh-CN" u="sng" dirty="0">
                <a:solidFill>
                  <a:prstClr val="black"/>
                </a:solidFill>
                <a:ea typeface="宋体" panose="02010600030101010101" pitchFamily="2" charset="-122"/>
              </a:rPr>
              <a:t>2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   d: </a:t>
            </a:r>
            <a:r>
              <a:rPr lang="en-US" altLang="zh-CN" u="sng" dirty="0">
                <a:solidFill>
                  <a:prstClr val="black"/>
                </a:solidFill>
                <a:ea typeface="宋体" panose="02010600030101010101" pitchFamily="2" charset="-122"/>
              </a:rPr>
              <a:t>3</a:t>
            </a:r>
          </a:p>
          <a:p>
            <a:r>
              <a:rPr lang="en-US" altLang="zh-CN" b="1" dirty="0">
                <a:solidFill>
                  <a:srgbClr val="4F81BD"/>
                </a:solidFill>
                <a:ea typeface="宋体" panose="02010600030101010101" pitchFamily="2" charset="-122"/>
              </a:rPr>
              <a:t>R0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: 4    </a:t>
            </a:r>
            <a:r>
              <a:rPr lang="en-US" altLang="zh-CN" b="1" dirty="0">
                <a:solidFill>
                  <a:srgbClr val="9BBB59">
                    <a:lumMod val="50000"/>
                  </a:srgbClr>
                </a:solidFill>
                <a:ea typeface="宋体" panose="02010600030101010101" pitchFamily="2" charset="-122"/>
              </a:rPr>
              <a:t>R1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: 5    </a:t>
            </a:r>
            <a:r>
              <a:rPr lang="en-US" altLang="zh-CN" b="1" dirty="0">
                <a:solidFill>
                  <a:srgbClr val="C0504D"/>
                </a:solidFill>
                <a:ea typeface="宋体" panose="02010600030101010101" pitchFamily="2" charset="-122"/>
              </a:rPr>
              <a:t>R2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: 6</a:t>
            </a: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70" name="TextBox 35">
            <a:extLst>
              <a:ext uri="{FF2B5EF4-FFF2-40B4-BE49-F238E27FC236}">
                <a16:creationId xmlns:a16="http://schemas.microsoft.com/office/drawing/2014/main" id="{1159B360-F462-384A-8015-13E8476244EF}"/>
              </a:ext>
            </a:extLst>
          </p:cNvPr>
          <p:cNvSpPr txBox="1"/>
          <p:nvPr/>
        </p:nvSpPr>
        <p:spPr>
          <a:xfrm>
            <a:off x="69769" y="6457890"/>
            <a:ext cx="3705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prstClr val="black"/>
                </a:solidFill>
                <a:ea typeface="宋体" panose="02010600030101010101" pitchFamily="2" charset="-122"/>
              </a:rPr>
              <a:t>(d) </a:t>
            </a:r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</a:rPr>
              <a:t>Numerical representation</a:t>
            </a:r>
            <a:endParaRPr lang="zh-CN" altLang="en-US" sz="2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B85629CB-E52C-1341-896A-38FAF437591E}"/>
              </a:ext>
            </a:extLst>
          </p:cNvPr>
          <p:cNvSpPr/>
          <p:nvPr/>
        </p:nvSpPr>
        <p:spPr>
          <a:xfrm>
            <a:off x="4737267" y="5356178"/>
            <a:ext cx="2859130" cy="107157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2" name="TextBox 37">
            <a:extLst>
              <a:ext uri="{FF2B5EF4-FFF2-40B4-BE49-F238E27FC236}">
                <a16:creationId xmlns:a16="http://schemas.microsoft.com/office/drawing/2014/main" id="{B3EFDF06-3DE4-FB44-A784-41981E25B016}"/>
              </a:ext>
            </a:extLst>
          </p:cNvPr>
          <p:cNvSpPr txBox="1"/>
          <p:nvPr/>
        </p:nvSpPr>
        <p:spPr>
          <a:xfrm>
            <a:off x="4810315" y="5424227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4F81BD"/>
                </a:solidFill>
                <a:ea typeface="宋体" panose="02010600030101010101" pitchFamily="2" charset="-122"/>
              </a:rPr>
              <a:t>4 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→ </a:t>
            </a:r>
            <a:r>
              <a:rPr lang="en-US" altLang="zh-CN" b="1" dirty="0">
                <a:solidFill>
                  <a:srgbClr val="9BBB59">
                    <a:lumMod val="50000"/>
                  </a:srgbClr>
                </a:solidFill>
                <a:ea typeface="宋体" panose="02010600030101010101" pitchFamily="2" charset="-122"/>
              </a:rPr>
              <a:t>5  5  </a:t>
            </a:r>
            <a:r>
              <a:rPr lang="en-US" altLang="zh-CN" b="1" dirty="0">
                <a:solidFill>
                  <a:srgbClr val="C0504D"/>
                </a:solidFill>
                <a:ea typeface="宋体" panose="02010600030101010101" pitchFamily="2" charset="-122"/>
              </a:rPr>
              <a:t>6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 </a:t>
            </a:r>
            <a:r>
              <a:rPr lang="en-US" altLang="zh-CN" u="sng" dirty="0">
                <a:solidFill>
                  <a:prstClr val="black"/>
                </a:solidFill>
                <a:ea typeface="宋体" panose="02010600030101010101" pitchFamily="2" charset="-122"/>
              </a:rPr>
              <a:t>0</a:t>
            </a:r>
          </a:p>
          <a:p>
            <a:r>
              <a:rPr lang="en-US" altLang="zh-CN" b="1" dirty="0">
                <a:solidFill>
                  <a:srgbClr val="9BBB59">
                    <a:lumMod val="50000"/>
                  </a:srgbClr>
                </a:solidFill>
                <a:ea typeface="宋体" panose="02010600030101010101" pitchFamily="2" charset="-122"/>
              </a:rPr>
              <a:t>5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→ </a:t>
            </a:r>
            <a:r>
              <a:rPr lang="en-US" altLang="zh-CN" b="1" dirty="0">
                <a:solidFill>
                  <a:srgbClr val="C0504D"/>
                </a:solidFill>
                <a:ea typeface="宋体" panose="02010600030101010101" pitchFamily="2" charset="-122"/>
              </a:rPr>
              <a:t>6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 </a:t>
            </a:r>
            <a:r>
              <a:rPr lang="en-US" altLang="zh-CN" u="sng" dirty="0">
                <a:solidFill>
                  <a:prstClr val="black"/>
                </a:solidFill>
                <a:ea typeface="宋体" panose="02010600030101010101" pitchFamily="2" charset="-122"/>
              </a:rPr>
              <a:t>2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 </a:t>
            </a:r>
            <a:r>
              <a:rPr lang="en-US" altLang="zh-CN" b="1" dirty="0">
                <a:solidFill>
                  <a:srgbClr val="C0504D"/>
                </a:solidFill>
                <a:ea typeface="宋体" panose="02010600030101010101" pitchFamily="2" charset="-122"/>
              </a:rPr>
              <a:t>6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 </a:t>
            </a:r>
            <a:r>
              <a:rPr lang="en-US" altLang="zh-CN" u="sng" dirty="0">
                <a:solidFill>
                  <a:prstClr val="black"/>
                </a:solidFill>
                <a:ea typeface="宋体" panose="02010600030101010101" pitchFamily="2" charset="-122"/>
              </a:rPr>
              <a:t>3</a:t>
            </a:r>
          </a:p>
          <a:p>
            <a:r>
              <a:rPr lang="en-US" altLang="zh-CN" b="1" dirty="0">
                <a:solidFill>
                  <a:srgbClr val="C0504D"/>
                </a:solidFill>
                <a:ea typeface="宋体" panose="02010600030101010101" pitchFamily="2" charset="-122"/>
              </a:rPr>
              <a:t>6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→ </a:t>
            </a:r>
            <a:r>
              <a:rPr lang="en-US" altLang="zh-CN" u="sng" dirty="0">
                <a:solidFill>
                  <a:prstClr val="black"/>
                </a:solidFill>
                <a:ea typeface="宋体" panose="02010600030101010101" pitchFamily="2" charset="-122"/>
              </a:rPr>
              <a:t>0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 </a:t>
            </a:r>
            <a:r>
              <a:rPr lang="en-US" altLang="zh-CN" u="sng" dirty="0">
                <a:solidFill>
                  <a:prstClr val="black"/>
                </a:solidFill>
                <a:ea typeface="宋体" panose="02010600030101010101" pitchFamily="2" charset="-122"/>
              </a:rPr>
              <a:t>1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73" name="TextBox 38">
            <a:extLst>
              <a:ext uri="{FF2B5EF4-FFF2-40B4-BE49-F238E27FC236}">
                <a16:creationId xmlns:a16="http://schemas.microsoft.com/office/drawing/2014/main" id="{BBFC3368-D229-F545-9BBF-D564AFA7B43B}"/>
              </a:ext>
            </a:extLst>
          </p:cNvPr>
          <p:cNvSpPr txBox="1"/>
          <p:nvPr/>
        </p:nvSpPr>
        <p:spPr>
          <a:xfrm>
            <a:off x="4284611" y="6457890"/>
            <a:ext cx="431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</a:rPr>
              <a:t>(e) Compressed data in numerical ID</a:t>
            </a:r>
            <a:endParaRPr lang="zh-CN" altLang="en-US" sz="2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4ED16708-8283-A246-BE0F-8B58FE20BE4B}"/>
              </a:ext>
            </a:extLst>
          </p:cNvPr>
          <p:cNvSpPr/>
          <p:nvPr/>
        </p:nvSpPr>
        <p:spPr>
          <a:xfrm>
            <a:off x="7951977" y="2875810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DFE7DDCE-1BC9-0241-8769-7456E72D5C5F}"/>
              </a:ext>
            </a:extLst>
          </p:cNvPr>
          <p:cNvSpPr/>
          <p:nvPr/>
        </p:nvSpPr>
        <p:spPr>
          <a:xfrm>
            <a:off x="137120" y="3390812"/>
            <a:ext cx="2143140" cy="105942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7" name="TextBox 9">
            <a:extLst>
              <a:ext uri="{FF2B5EF4-FFF2-40B4-BE49-F238E27FC236}">
                <a16:creationId xmlns:a16="http://schemas.microsoft.com/office/drawing/2014/main" id="{C6752A95-F6EF-874E-8B59-03544285FBCB}"/>
              </a:ext>
            </a:extLst>
          </p:cNvPr>
          <p:cNvSpPr txBox="1"/>
          <p:nvPr/>
        </p:nvSpPr>
        <p:spPr>
          <a:xfrm>
            <a:off x="137120" y="295128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</a:rPr>
              <a:t>Input:</a:t>
            </a:r>
            <a:endParaRPr lang="zh-CN" altLang="en-US" sz="2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602308-3E7D-1843-9A9B-2FF4825E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6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48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/>
      <p:bldP spid="147" grpId="0"/>
      <p:bldP spid="148" grpId="0" animBg="1"/>
      <p:bldP spid="149" grpId="0" animBg="1"/>
      <p:bldP spid="150" grpId="0"/>
      <p:bldP spid="151" grpId="0"/>
      <p:bldP spid="152" grpId="0"/>
      <p:bldP spid="153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8" grpId="0" animBg="1"/>
      <p:bldP spid="169" grpId="0"/>
      <p:bldP spid="170" grpId="0"/>
      <p:bldP spid="171" grpId="0" animBg="1"/>
      <p:bldP spid="172" grpId="0"/>
      <p:bldP spid="173" grpId="0"/>
      <p:bldP spid="174" grpId="0" animBg="1"/>
      <p:bldP spid="176" grpId="0" animBg="1"/>
      <p:bldP spid="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4AFD5-A101-EE47-9566-1E83F76D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Double benefits</a:t>
            </a:r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5BD6353-0956-3D4A-8032-93B837C03223}"/>
              </a:ext>
            </a:extLst>
          </p:cNvPr>
          <p:cNvSpPr/>
          <p:nvPr/>
        </p:nvSpPr>
        <p:spPr>
          <a:xfrm>
            <a:off x="2093375" y="4200914"/>
            <a:ext cx="1518749" cy="500066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367A619-1410-FD4F-AD65-E11D2718B061}"/>
              </a:ext>
            </a:extLst>
          </p:cNvPr>
          <p:cNvSpPr/>
          <p:nvPr/>
        </p:nvSpPr>
        <p:spPr>
          <a:xfrm>
            <a:off x="175947" y="3123280"/>
            <a:ext cx="2350216" cy="50006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83DAEC0-CEED-2344-B9AB-FBAB2470E20E}"/>
              </a:ext>
            </a:extLst>
          </p:cNvPr>
          <p:cNvSpPr/>
          <p:nvPr/>
        </p:nvSpPr>
        <p:spPr>
          <a:xfrm>
            <a:off x="884954" y="2020594"/>
            <a:ext cx="2357454" cy="50006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BB50A3A-C99D-7043-89B6-3037FA304B45}"/>
              </a:ext>
            </a:extLst>
          </p:cNvPr>
          <p:cNvSpPr/>
          <p:nvPr/>
        </p:nvSpPr>
        <p:spPr>
          <a:xfrm>
            <a:off x="2183364" y="4272352"/>
            <a:ext cx="500066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B44F0A-2DDD-6241-82F9-B98E8E78478E}"/>
              </a:ext>
            </a:extLst>
          </p:cNvPr>
          <p:cNvSpPr/>
          <p:nvPr/>
        </p:nvSpPr>
        <p:spPr>
          <a:xfrm>
            <a:off x="240147" y="3194718"/>
            <a:ext cx="500066" cy="35719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R1: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815EEF-9796-8F47-9511-F65907512C34}"/>
              </a:ext>
            </a:extLst>
          </p:cNvPr>
          <p:cNvSpPr/>
          <p:nvPr/>
        </p:nvSpPr>
        <p:spPr>
          <a:xfrm>
            <a:off x="956392" y="2092032"/>
            <a:ext cx="500066" cy="35719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R0: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FF1835A-47DB-7B46-9EC2-1CF5FA24945B}"/>
              </a:ext>
            </a:extLst>
          </p:cNvPr>
          <p:cNvSpPr/>
          <p:nvPr/>
        </p:nvSpPr>
        <p:spPr>
          <a:xfrm>
            <a:off x="1456458" y="2092032"/>
            <a:ext cx="428628" cy="35719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6D975CD-5A7B-F149-9F95-102B17D77D31}"/>
              </a:ext>
            </a:extLst>
          </p:cNvPr>
          <p:cNvSpPr/>
          <p:nvPr/>
        </p:nvSpPr>
        <p:spPr>
          <a:xfrm>
            <a:off x="1885086" y="2092032"/>
            <a:ext cx="428628" cy="35719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27004CD-48B2-5A43-898D-6FF08361AC51}"/>
              </a:ext>
            </a:extLst>
          </p:cNvPr>
          <p:cNvSpPr/>
          <p:nvPr/>
        </p:nvSpPr>
        <p:spPr>
          <a:xfrm>
            <a:off x="2313714" y="2092032"/>
            <a:ext cx="428628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FD77D9-F55E-B44A-847E-A7176DD3789D}"/>
              </a:ext>
            </a:extLst>
          </p:cNvPr>
          <p:cNvSpPr/>
          <p:nvPr/>
        </p:nvSpPr>
        <p:spPr>
          <a:xfrm>
            <a:off x="740213" y="3194718"/>
            <a:ext cx="428628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1EADC18-87B2-884F-8F3F-78B0B59E19A9}"/>
              </a:ext>
            </a:extLst>
          </p:cNvPr>
          <p:cNvSpPr/>
          <p:nvPr/>
        </p:nvSpPr>
        <p:spPr>
          <a:xfrm>
            <a:off x="1168841" y="3194718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4BAC83D-240B-AC48-B1F2-7DEB61BCB554}"/>
              </a:ext>
            </a:extLst>
          </p:cNvPr>
          <p:cNvSpPr/>
          <p:nvPr/>
        </p:nvSpPr>
        <p:spPr>
          <a:xfrm>
            <a:off x="1597469" y="3194718"/>
            <a:ext cx="428628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5A197D3-0703-A045-8A43-95EE4081F5CA}"/>
              </a:ext>
            </a:extLst>
          </p:cNvPr>
          <p:cNvSpPr/>
          <p:nvPr/>
        </p:nvSpPr>
        <p:spPr>
          <a:xfrm>
            <a:off x="2026097" y="3194718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7DE0EE7-BCE3-CD4E-AF5E-FF8B6ECD2488}"/>
              </a:ext>
            </a:extLst>
          </p:cNvPr>
          <p:cNvSpPr/>
          <p:nvPr/>
        </p:nvSpPr>
        <p:spPr>
          <a:xfrm>
            <a:off x="2683430" y="4272352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D308519-A152-7541-8466-1196AA62E01E}"/>
              </a:ext>
            </a:extLst>
          </p:cNvPr>
          <p:cNvSpPr/>
          <p:nvPr/>
        </p:nvSpPr>
        <p:spPr>
          <a:xfrm>
            <a:off x="3112058" y="4272352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箭头连接符 28">
            <a:extLst>
              <a:ext uri="{FF2B5EF4-FFF2-40B4-BE49-F238E27FC236}">
                <a16:creationId xmlns:a16="http://schemas.microsoft.com/office/drawing/2014/main" id="{C216C22C-B5FC-2045-B1F0-A9FFD395CD9F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 flipH="1">
            <a:off x="1351055" y="2449222"/>
            <a:ext cx="319717" cy="67405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1" name="直接箭头连接符 29">
            <a:extLst>
              <a:ext uri="{FF2B5EF4-FFF2-40B4-BE49-F238E27FC236}">
                <a16:creationId xmlns:a16="http://schemas.microsoft.com/office/drawing/2014/main" id="{B7DEB458-3868-C244-A29B-3C3BAD6B3FE4}"/>
              </a:ext>
            </a:extLst>
          </p:cNvPr>
          <p:cNvCxnSpPr>
            <a:cxnSpLocks/>
            <a:stCxn id="12" idx="2"/>
            <a:endCxn id="6" idx="0"/>
          </p:cNvCxnSpPr>
          <p:nvPr/>
        </p:nvCxnSpPr>
        <p:spPr>
          <a:xfrm flipH="1">
            <a:off x="1351055" y="2449222"/>
            <a:ext cx="748345" cy="67405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2" name="直接箭头连接符 30">
            <a:extLst>
              <a:ext uri="{FF2B5EF4-FFF2-40B4-BE49-F238E27FC236}">
                <a16:creationId xmlns:a16="http://schemas.microsoft.com/office/drawing/2014/main" id="{0D088CD2-58AA-0C40-B80C-79D7979FFB4F}"/>
              </a:ext>
            </a:extLst>
          </p:cNvPr>
          <p:cNvCxnSpPr>
            <a:cxnSpLocks/>
            <a:stCxn id="13" idx="2"/>
            <a:endCxn id="5" idx="0"/>
          </p:cNvCxnSpPr>
          <p:nvPr/>
        </p:nvCxnSpPr>
        <p:spPr>
          <a:xfrm>
            <a:off x="2528028" y="2449222"/>
            <a:ext cx="324722" cy="1751692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3" name="直接箭头连接符 31">
            <a:extLst>
              <a:ext uri="{FF2B5EF4-FFF2-40B4-BE49-F238E27FC236}">
                <a16:creationId xmlns:a16="http://schemas.microsoft.com/office/drawing/2014/main" id="{D513C521-BA84-CF48-9732-1F281B8222C7}"/>
              </a:ext>
            </a:extLst>
          </p:cNvPr>
          <p:cNvCxnSpPr>
            <a:cxnSpLocks/>
            <a:stCxn id="14" idx="2"/>
            <a:endCxn id="5" idx="0"/>
          </p:cNvCxnSpPr>
          <p:nvPr/>
        </p:nvCxnSpPr>
        <p:spPr>
          <a:xfrm>
            <a:off x="954527" y="3551908"/>
            <a:ext cx="1898223" cy="64900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" name="直接箭头连接符 32">
            <a:extLst>
              <a:ext uri="{FF2B5EF4-FFF2-40B4-BE49-F238E27FC236}">
                <a16:creationId xmlns:a16="http://schemas.microsoft.com/office/drawing/2014/main" id="{122C8F55-2834-2D4D-B7CD-FE8BB961D7F0}"/>
              </a:ext>
            </a:extLst>
          </p:cNvPr>
          <p:cNvCxnSpPr>
            <a:cxnSpLocks/>
            <a:stCxn id="16" idx="2"/>
            <a:endCxn id="5" idx="0"/>
          </p:cNvCxnSpPr>
          <p:nvPr/>
        </p:nvCxnSpPr>
        <p:spPr>
          <a:xfrm>
            <a:off x="1811783" y="3551908"/>
            <a:ext cx="1040967" cy="64900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CC914DDC-38C9-8A40-BADE-579E4F37EA9A}"/>
              </a:ext>
            </a:extLst>
          </p:cNvPr>
          <p:cNvSpPr/>
          <p:nvPr/>
        </p:nvSpPr>
        <p:spPr>
          <a:xfrm>
            <a:off x="2742342" y="2092032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263D28C2-3EC1-8141-BCE7-0FB0D5B7272F}"/>
              </a:ext>
            </a:extLst>
          </p:cNvPr>
          <p:cNvSpPr/>
          <p:nvPr/>
        </p:nvSpPr>
        <p:spPr>
          <a:xfrm>
            <a:off x="106273" y="2981327"/>
            <a:ext cx="2491328" cy="7195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71C991C6-E575-1342-8411-58EC80315D90}"/>
              </a:ext>
            </a:extLst>
          </p:cNvPr>
          <p:cNvSpPr/>
          <p:nvPr/>
        </p:nvSpPr>
        <p:spPr>
          <a:xfrm>
            <a:off x="2016158" y="4103998"/>
            <a:ext cx="1673709" cy="676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28" name="线形标注 2 27">
            <a:extLst>
              <a:ext uri="{FF2B5EF4-FFF2-40B4-BE49-F238E27FC236}">
                <a16:creationId xmlns:a16="http://schemas.microsoft.com/office/drawing/2014/main" id="{941558A7-D1F1-6D4E-A509-65A5C7675B74}"/>
              </a:ext>
            </a:extLst>
          </p:cNvPr>
          <p:cNvSpPr/>
          <p:nvPr/>
        </p:nvSpPr>
        <p:spPr>
          <a:xfrm>
            <a:off x="3813537" y="2572965"/>
            <a:ext cx="2340797" cy="8167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850"/>
              <a:gd name="adj6" fmla="val -334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/>
              <a:t>Appear more than once, but only </a:t>
            </a:r>
            <a:r>
              <a:rPr kumimoji="1" lang="en-US" altLang="zh-CN" sz="1600" b="1" dirty="0"/>
              <a:t>store</a:t>
            </a:r>
            <a:r>
              <a:rPr kumimoji="1" lang="en-US" altLang="zh-CN" sz="1600" dirty="0"/>
              <a:t> once!</a:t>
            </a:r>
            <a:endParaRPr kumimoji="1" lang="zh-CN" altLang="en-US" sz="1600" dirty="0"/>
          </a:p>
        </p:txBody>
      </p:sp>
      <p:sp>
        <p:nvSpPr>
          <p:cNvPr id="29" name="圆角矩形 28">
            <a:extLst>
              <a:ext uri="{FF2B5EF4-FFF2-40B4-BE49-F238E27FC236}">
                <a16:creationId xmlns:a16="http://schemas.microsoft.com/office/drawing/2014/main" id="{7808C27E-D620-4545-A6BB-45854AA7F02C}"/>
              </a:ext>
            </a:extLst>
          </p:cNvPr>
          <p:cNvSpPr/>
          <p:nvPr/>
        </p:nvSpPr>
        <p:spPr>
          <a:xfrm>
            <a:off x="6393555" y="2695562"/>
            <a:ext cx="1744261" cy="828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/>
              <a:t>Challenge 1: </a:t>
            </a:r>
          </a:p>
          <a:p>
            <a:pPr lvl="1"/>
            <a:r>
              <a:rPr lang="en-US" altLang="zh-CN" sz="2000" dirty="0"/>
              <a:t>Space</a:t>
            </a:r>
            <a:endParaRPr lang="zh-CN" altLang="en-US" sz="2000" dirty="0"/>
          </a:p>
        </p:txBody>
      </p:sp>
      <p:sp>
        <p:nvSpPr>
          <p:cNvPr id="30" name="线形标注 2 29">
            <a:extLst>
              <a:ext uri="{FF2B5EF4-FFF2-40B4-BE49-F238E27FC236}">
                <a16:creationId xmlns:a16="http://schemas.microsoft.com/office/drawing/2014/main" id="{CA837CD5-8FF7-574F-87D2-C02CBA86EAC4}"/>
              </a:ext>
            </a:extLst>
          </p:cNvPr>
          <p:cNvSpPr/>
          <p:nvPr/>
        </p:nvSpPr>
        <p:spPr>
          <a:xfrm>
            <a:off x="4422471" y="4387400"/>
            <a:ext cx="2593592" cy="8167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452"/>
              <a:gd name="adj6" fmla="val -258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/>
              <a:t>Appear more than once, but only </a:t>
            </a:r>
            <a:r>
              <a:rPr kumimoji="1" lang="en-US" altLang="zh-CN" sz="1600" b="1" dirty="0"/>
              <a:t>compute</a:t>
            </a:r>
            <a:r>
              <a:rPr kumimoji="1" lang="en-US" altLang="zh-CN" sz="1600" dirty="0"/>
              <a:t> once!</a:t>
            </a:r>
            <a:endParaRPr kumimoji="1" lang="zh-CN" altLang="en-US" sz="1600" dirty="0"/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65735033-8B9A-DE46-BD73-D3D35B174003}"/>
              </a:ext>
            </a:extLst>
          </p:cNvPr>
          <p:cNvSpPr/>
          <p:nvPr/>
        </p:nvSpPr>
        <p:spPr>
          <a:xfrm>
            <a:off x="7178750" y="4504348"/>
            <a:ext cx="1796638" cy="898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/>
              <a:t>Challenge</a:t>
            </a:r>
            <a:r>
              <a:rPr lang="zh-CN" altLang="en-US" sz="2000" dirty="0"/>
              <a:t> </a:t>
            </a:r>
            <a:r>
              <a:rPr lang="en-US" altLang="zh-CN" sz="2000" dirty="0"/>
              <a:t>2:</a:t>
            </a:r>
            <a:endParaRPr lang="zh-CN" altLang="en-US" sz="2000" dirty="0"/>
          </a:p>
          <a:p>
            <a:pPr lvl="1"/>
            <a:r>
              <a:rPr lang="en-US" altLang="zh-CN" sz="2000" dirty="0"/>
              <a:t>Time</a:t>
            </a:r>
          </a:p>
        </p:txBody>
      </p:sp>
      <p:sp>
        <p:nvSpPr>
          <p:cNvPr id="32" name="灯片编号占位符 31">
            <a:extLst>
              <a:ext uri="{FF2B5EF4-FFF2-40B4-BE49-F238E27FC236}">
                <a16:creationId xmlns:a16="http://schemas.microsoft.com/office/drawing/2014/main" id="{11C1470B-98E0-EF41-B366-648415EB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7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32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B3B76-EE63-014A-98CB-E1829EAF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kumimoji="1" lang="en-US" altLang="zh-CN" dirty="0"/>
              <a:t>Optimization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95F85E-F251-0645-A91E-C1D3C310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0924"/>
            <a:ext cx="7886700" cy="4351338"/>
          </a:xfrm>
        </p:spPr>
        <p:txBody>
          <a:bodyPr/>
          <a:lstStyle/>
          <a:p>
            <a:r>
              <a:rPr kumimoji="1" lang="en-US" altLang="zh-CN" dirty="0"/>
              <a:t>We can make it more compact.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5E41E5-9DAD-5B47-B2DA-21A8FB991540}"/>
              </a:ext>
            </a:extLst>
          </p:cNvPr>
          <p:cNvSpPr/>
          <p:nvPr/>
        </p:nvSpPr>
        <p:spPr>
          <a:xfrm>
            <a:off x="1689652" y="3795246"/>
            <a:ext cx="1520448" cy="500066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CF4F7F-BD8C-8043-A8E1-8457AA2677E6}"/>
              </a:ext>
            </a:extLst>
          </p:cNvPr>
          <p:cNvSpPr/>
          <p:nvPr/>
        </p:nvSpPr>
        <p:spPr>
          <a:xfrm>
            <a:off x="70710" y="3080866"/>
            <a:ext cx="2302179" cy="50006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B850AC-253B-9A45-B873-A91A214784E7}"/>
              </a:ext>
            </a:extLst>
          </p:cNvPr>
          <p:cNvSpPr/>
          <p:nvPr/>
        </p:nvSpPr>
        <p:spPr>
          <a:xfrm>
            <a:off x="721217" y="2366486"/>
            <a:ext cx="2432317" cy="50006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C6C9983-79DA-4540-91FA-7622129E2BFC}"/>
              </a:ext>
            </a:extLst>
          </p:cNvPr>
          <p:cNvSpPr/>
          <p:nvPr/>
        </p:nvSpPr>
        <p:spPr>
          <a:xfrm>
            <a:off x="1781339" y="3866684"/>
            <a:ext cx="500067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FD5BC13-EF7F-7141-BCAE-F5ED42ABA210}"/>
              </a:ext>
            </a:extLst>
          </p:cNvPr>
          <p:cNvSpPr/>
          <p:nvPr/>
        </p:nvSpPr>
        <p:spPr>
          <a:xfrm>
            <a:off x="106752" y="3152304"/>
            <a:ext cx="500066" cy="35719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R1: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FC0B738-1D2D-F740-9E48-E2E513BEAC89}"/>
              </a:ext>
            </a:extLst>
          </p:cNvPr>
          <p:cNvSpPr/>
          <p:nvPr/>
        </p:nvSpPr>
        <p:spPr>
          <a:xfrm>
            <a:off x="821132" y="2437924"/>
            <a:ext cx="546452" cy="35719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R0: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CE12142-FADB-0A42-8059-ACD18CA220A5}"/>
              </a:ext>
            </a:extLst>
          </p:cNvPr>
          <p:cNvSpPr/>
          <p:nvPr/>
        </p:nvSpPr>
        <p:spPr>
          <a:xfrm>
            <a:off x="1367584" y="2437924"/>
            <a:ext cx="428628" cy="35719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EC2E096-EB4A-4244-969A-4B5B318CCC53}"/>
              </a:ext>
            </a:extLst>
          </p:cNvPr>
          <p:cNvSpPr/>
          <p:nvPr/>
        </p:nvSpPr>
        <p:spPr>
          <a:xfrm>
            <a:off x="1796212" y="2437924"/>
            <a:ext cx="428628" cy="35719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13A4F4-9BF0-264F-B43B-CF55FBFF990C}"/>
              </a:ext>
            </a:extLst>
          </p:cNvPr>
          <p:cNvSpPr/>
          <p:nvPr/>
        </p:nvSpPr>
        <p:spPr>
          <a:xfrm>
            <a:off x="2224840" y="2437924"/>
            <a:ext cx="428628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2E050B2-4FD8-E74C-9C5B-0689C94C8C98}"/>
              </a:ext>
            </a:extLst>
          </p:cNvPr>
          <p:cNvSpPr/>
          <p:nvPr/>
        </p:nvSpPr>
        <p:spPr>
          <a:xfrm>
            <a:off x="606818" y="3152304"/>
            <a:ext cx="428628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D4D55A7-49E8-9444-8AF4-0724E7AAF497}"/>
              </a:ext>
            </a:extLst>
          </p:cNvPr>
          <p:cNvSpPr/>
          <p:nvPr/>
        </p:nvSpPr>
        <p:spPr>
          <a:xfrm>
            <a:off x="1035446" y="3152304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02AC9AE-F458-294A-9EB1-738FD79BCF02}"/>
              </a:ext>
            </a:extLst>
          </p:cNvPr>
          <p:cNvSpPr/>
          <p:nvPr/>
        </p:nvSpPr>
        <p:spPr>
          <a:xfrm>
            <a:off x="1464074" y="3152304"/>
            <a:ext cx="428628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E134959-AE6E-FE47-AEC1-EAB27D043B1D}"/>
              </a:ext>
            </a:extLst>
          </p:cNvPr>
          <p:cNvSpPr/>
          <p:nvPr/>
        </p:nvSpPr>
        <p:spPr>
          <a:xfrm>
            <a:off x="1892702" y="3152304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F374FC4-C3DC-8B41-930C-B569837BEE01}"/>
              </a:ext>
            </a:extLst>
          </p:cNvPr>
          <p:cNvSpPr/>
          <p:nvPr/>
        </p:nvSpPr>
        <p:spPr>
          <a:xfrm>
            <a:off x="2281406" y="3866684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B9C810D-E68D-F24D-B27B-0BA5EFC968F8}"/>
              </a:ext>
            </a:extLst>
          </p:cNvPr>
          <p:cNvSpPr/>
          <p:nvPr/>
        </p:nvSpPr>
        <p:spPr>
          <a:xfrm>
            <a:off x="2710034" y="3866684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" name="直接箭头连接符 28">
            <a:extLst>
              <a:ext uri="{FF2B5EF4-FFF2-40B4-BE49-F238E27FC236}">
                <a16:creationId xmlns:a16="http://schemas.microsoft.com/office/drawing/2014/main" id="{85CCAA87-C9D5-1A40-8CF6-6AC287BC8B35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 flipH="1">
            <a:off x="1221800" y="2795114"/>
            <a:ext cx="360098" cy="285752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2" name="直接箭头连接符 29">
            <a:extLst>
              <a:ext uri="{FF2B5EF4-FFF2-40B4-BE49-F238E27FC236}">
                <a16:creationId xmlns:a16="http://schemas.microsoft.com/office/drawing/2014/main" id="{28025DD1-A541-7249-99AB-2BCE6A27BCBA}"/>
              </a:ext>
            </a:extLst>
          </p:cNvPr>
          <p:cNvCxnSpPr>
            <a:cxnSpLocks/>
            <a:stCxn id="13" idx="2"/>
            <a:endCxn id="7" idx="0"/>
          </p:cNvCxnSpPr>
          <p:nvPr/>
        </p:nvCxnSpPr>
        <p:spPr>
          <a:xfrm flipH="1">
            <a:off x="1221800" y="2795114"/>
            <a:ext cx="788726" cy="285752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3" name="直接箭头连接符 30">
            <a:extLst>
              <a:ext uri="{FF2B5EF4-FFF2-40B4-BE49-F238E27FC236}">
                <a16:creationId xmlns:a16="http://schemas.microsoft.com/office/drawing/2014/main" id="{FB0F84B5-24AE-1A4C-930D-EB1D274308AE}"/>
              </a:ext>
            </a:extLst>
          </p:cNvPr>
          <p:cNvCxnSpPr>
            <a:cxnSpLocks/>
            <a:stCxn id="14" idx="2"/>
            <a:endCxn id="6" idx="0"/>
          </p:cNvCxnSpPr>
          <p:nvPr/>
        </p:nvCxnSpPr>
        <p:spPr>
          <a:xfrm>
            <a:off x="2439154" y="2795114"/>
            <a:ext cx="10722" cy="1000132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" name="直接箭头连接符 31">
            <a:extLst>
              <a:ext uri="{FF2B5EF4-FFF2-40B4-BE49-F238E27FC236}">
                <a16:creationId xmlns:a16="http://schemas.microsoft.com/office/drawing/2014/main" id="{481BE036-2346-6045-B652-E75D00C35182}"/>
              </a:ext>
            </a:extLst>
          </p:cNvPr>
          <p:cNvCxnSpPr>
            <a:cxnSpLocks/>
            <a:stCxn id="15" idx="2"/>
            <a:endCxn id="6" idx="0"/>
          </p:cNvCxnSpPr>
          <p:nvPr/>
        </p:nvCxnSpPr>
        <p:spPr>
          <a:xfrm>
            <a:off x="821132" y="3509494"/>
            <a:ext cx="1628744" cy="285752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5" name="直接箭头连接符 32">
            <a:extLst>
              <a:ext uri="{FF2B5EF4-FFF2-40B4-BE49-F238E27FC236}">
                <a16:creationId xmlns:a16="http://schemas.microsoft.com/office/drawing/2014/main" id="{53D4BD9A-EB42-AC45-9A66-D1F4D407123A}"/>
              </a:ext>
            </a:extLst>
          </p:cNvPr>
          <p:cNvCxnSpPr>
            <a:cxnSpLocks/>
            <a:stCxn id="17" idx="2"/>
            <a:endCxn id="6" idx="0"/>
          </p:cNvCxnSpPr>
          <p:nvPr/>
        </p:nvCxnSpPr>
        <p:spPr>
          <a:xfrm>
            <a:off x="1678388" y="3509494"/>
            <a:ext cx="771488" cy="285752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3F338610-ACF1-E74F-A4AA-312207048AA2}"/>
              </a:ext>
            </a:extLst>
          </p:cNvPr>
          <p:cNvSpPr/>
          <p:nvPr/>
        </p:nvSpPr>
        <p:spPr>
          <a:xfrm>
            <a:off x="2653468" y="2437924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线形标注 2 27">
            <a:extLst>
              <a:ext uri="{FF2B5EF4-FFF2-40B4-BE49-F238E27FC236}">
                <a16:creationId xmlns:a16="http://schemas.microsoft.com/office/drawing/2014/main" id="{4A4C63A6-6C1F-014E-B348-6F18D6E0F358}"/>
              </a:ext>
            </a:extLst>
          </p:cNvPr>
          <p:cNvSpPr/>
          <p:nvPr/>
        </p:nvSpPr>
        <p:spPr>
          <a:xfrm>
            <a:off x="1568874" y="4543240"/>
            <a:ext cx="1071323" cy="125193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2224"/>
              <a:gd name="adj6" fmla="val -197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Some applications do not need to keep the sequence.</a:t>
            </a:r>
            <a:endParaRPr kumimoji="1" lang="zh-CN" altLang="en-US" sz="135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A80F0B7-1619-3648-B4D4-8566CDBDC24F}"/>
              </a:ext>
            </a:extLst>
          </p:cNvPr>
          <p:cNvSpPr/>
          <p:nvPr/>
        </p:nvSpPr>
        <p:spPr>
          <a:xfrm>
            <a:off x="4743889" y="4143102"/>
            <a:ext cx="1542553" cy="500066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54BFEF5-1454-0A45-A074-239C40E9B10F}"/>
              </a:ext>
            </a:extLst>
          </p:cNvPr>
          <p:cNvSpPr/>
          <p:nvPr/>
        </p:nvSpPr>
        <p:spPr>
          <a:xfrm>
            <a:off x="3082096" y="3213602"/>
            <a:ext cx="2367136" cy="50006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E97AD1E-0AE6-A042-AEA5-4A43B202910C}"/>
              </a:ext>
            </a:extLst>
          </p:cNvPr>
          <p:cNvSpPr/>
          <p:nvPr/>
        </p:nvSpPr>
        <p:spPr>
          <a:xfrm>
            <a:off x="3858852" y="2313510"/>
            <a:ext cx="2351146" cy="50006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64A648F-65D3-7B4F-9059-EA37C0A32823}"/>
              </a:ext>
            </a:extLst>
          </p:cNvPr>
          <p:cNvSpPr/>
          <p:nvPr/>
        </p:nvSpPr>
        <p:spPr>
          <a:xfrm>
            <a:off x="4857681" y="4214540"/>
            <a:ext cx="500067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66BEE4E-6C17-1D40-9FED-C24CA352D026}"/>
              </a:ext>
            </a:extLst>
          </p:cNvPr>
          <p:cNvSpPr/>
          <p:nvPr/>
        </p:nvSpPr>
        <p:spPr>
          <a:xfrm>
            <a:off x="3170669" y="3285040"/>
            <a:ext cx="492613" cy="35719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R1: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158E2CF-31E1-CE48-899A-466D37A28E29}"/>
              </a:ext>
            </a:extLst>
          </p:cNvPr>
          <p:cNvSpPr/>
          <p:nvPr/>
        </p:nvSpPr>
        <p:spPr>
          <a:xfrm>
            <a:off x="3918962" y="2384948"/>
            <a:ext cx="505086" cy="35719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R0: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BAEE4C2-9189-8640-9874-FA3F5C5B3D31}"/>
              </a:ext>
            </a:extLst>
          </p:cNvPr>
          <p:cNvSpPr/>
          <p:nvPr/>
        </p:nvSpPr>
        <p:spPr>
          <a:xfrm>
            <a:off x="4424048" y="2384948"/>
            <a:ext cx="428628" cy="35719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34A2139-4CEC-AE4B-8636-4D728BFA26B0}"/>
              </a:ext>
            </a:extLst>
          </p:cNvPr>
          <p:cNvSpPr/>
          <p:nvPr/>
        </p:nvSpPr>
        <p:spPr>
          <a:xfrm>
            <a:off x="4852676" y="2384948"/>
            <a:ext cx="428628" cy="35719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07B56CB-3C6D-774E-B777-73F2590AE1D9}"/>
              </a:ext>
            </a:extLst>
          </p:cNvPr>
          <p:cNvSpPr/>
          <p:nvPr/>
        </p:nvSpPr>
        <p:spPr>
          <a:xfrm>
            <a:off x="5281304" y="2384948"/>
            <a:ext cx="428628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4C232E7-A218-E641-976D-42BC371A9FAF}"/>
              </a:ext>
            </a:extLst>
          </p:cNvPr>
          <p:cNvSpPr/>
          <p:nvPr/>
        </p:nvSpPr>
        <p:spPr>
          <a:xfrm>
            <a:off x="3663282" y="3285040"/>
            <a:ext cx="428628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B6DD351-21CE-5943-BADA-50B6A2A1F70E}"/>
              </a:ext>
            </a:extLst>
          </p:cNvPr>
          <p:cNvSpPr/>
          <p:nvPr/>
        </p:nvSpPr>
        <p:spPr>
          <a:xfrm>
            <a:off x="4091910" y="3285040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7E77E96-90FD-A84A-A236-F4617A2714DF}"/>
              </a:ext>
            </a:extLst>
          </p:cNvPr>
          <p:cNvSpPr/>
          <p:nvPr/>
        </p:nvSpPr>
        <p:spPr>
          <a:xfrm>
            <a:off x="4520538" y="3285040"/>
            <a:ext cx="428628" cy="35719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R2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ED44A5C-3256-DE40-8425-75281345DD9C}"/>
              </a:ext>
            </a:extLst>
          </p:cNvPr>
          <p:cNvSpPr/>
          <p:nvPr/>
        </p:nvSpPr>
        <p:spPr>
          <a:xfrm>
            <a:off x="4949166" y="3285040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754F8A5-FEF7-1F49-9373-B89DD1813275}"/>
              </a:ext>
            </a:extLst>
          </p:cNvPr>
          <p:cNvSpPr/>
          <p:nvPr/>
        </p:nvSpPr>
        <p:spPr>
          <a:xfrm>
            <a:off x="5357748" y="4214540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B6B3323-B01F-CE43-BED0-F7950029873E}"/>
              </a:ext>
            </a:extLst>
          </p:cNvPr>
          <p:cNvSpPr/>
          <p:nvPr/>
        </p:nvSpPr>
        <p:spPr>
          <a:xfrm>
            <a:off x="5786376" y="4214540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5" name="直接箭头连接符 29">
            <a:extLst>
              <a:ext uri="{FF2B5EF4-FFF2-40B4-BE49-F238E27FC236}">
                <a16:creationId xmlns:a16="http://schemas.microsoft.com/office/drawing/2014/main" id="{C94CB4A9-F051-104F-A852-4C5753C1E437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 flipH="1">
            <a:off x="4265664" y="2813576"/>
            <a:ext cx="768761" cy="400026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6" name="直接箭头连接符 30">
            <a:extLst>
              <a:ext uri="{FF2B5EF4-FFF2-40B4-BE49-F238E27FC236}">
                <a16:creationId xmlns:a16="http://schemas.microsoft.com/office/drawing/2014/main" id="{ED762622-721A-4B46-A146-B87277697269}"/>
              </a:ext>
            </a:extLst>
          </p:cNvPr>
          <p:cNvCxnSpPr>
            <a:cxnSpLocks/>
            <a:stCxn id="37" idx="2"/>
            <a:endCxn id="29" idx="0"/>
          </p:cNvCxnSpPr>
          <p:nvPr/>
        </p:nvCxnSpPr>
        <p:spPr>
          <a:xfrm>
            <a:off x="5495618" y="2742138"/>
            <a:ext cx="19548" cy="140096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8" name="直接箭头连接符 32">
            <a:extLst>
              <a:ext uri="{FF2B5EF4-FFF2-40B4-BE49-F238E27FC236}">
                <a16:creationId xmlns:a16="http://schemas.microsoft.com/office/drawing/2014/main" id="{C9917117-EDB4-134E-9D81-082E056904DD}"/>
              </a:ext>
            </a:extLst>
          </p:cNvPr>
          <p:cNvCxnSpPr>
            <a:cxnSpLocks/>
            <a:stCxn id="30" idx="2"/>
            <a:endCxn id="29" idx="0"/>
          </p:cNvCxnSpPr>
          <p:nvPr/>
        </p:nvCxnSpPr>
        <p:spPr>
          <a:xfrm>
            <a:off x="4265664" y="3713668"/>
            <a:ext cx="1249502" cy="429434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FC437FA5-F87F-534F-9ACA-0DD39A873B22}"/>
              </a:ext>
            </a:extLst>
          </p:cNvPr>
          <p:cNvSpPr/>
          <p:nvPr/>
        </p:nvSpPr>
        <p:spPr>
          <a:xfrm>
            <a:off x="5709932" y="2384948"/>
            <a:ext cx="428628" cy="3571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5" name="直接箭头连接符 28">
            <a:extLst>
              <a:ext uri="{FF2B5EF4-FFF2-40B4-BE49-F238E27FC236}">
                <a16:creationId xmlns:a16="http://schemas.microsoft.com/office/drawing/2014/main" id="{5FAEBB20-B3BB-EF40-AAE5-26D17FD2C614}"/>
              </a:ext>
            </a:extLst>
          </p:cNvPr>
          <p:cNvCxnSpPr>
            <a:cxnSpLocks/>
            <a:endCxn id="83" idx="0"/>
          </p:cNvCxnSpPr>
          <p:nvPr/>
        </p:nvCxnSpPr>
        <p:spPr>
          <a:xfrm>
            <a:off x="7258779" y="3664078"/>
            <a:ext cx="1075769" cy="339441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6" name="直接箭头连接符 29">
            <a:extLst>
              <a:ext uri="{FF2B5EF4-FFF2-40B4-BE49-F238E27FC236}">
                <a16:creationId xmlns:a16="http://schemas.microsoft.com/office/drawing/2014/main" id="{AE60B91E-E560-324C-8C5D-9D35B11BA551}"/>
              </a:ext>
            </a:extLst>
          </p:cNvPr>
          <p:cNvCxnSpPr>
            <a:cxnSpLocks/>
            <a:stCxn id="72" idx="2"/>
            <a:endCxn id="89" idx="0"/>
          </p:cNvCxnSpPr>
          <p:nvPr/>
        </p:nvCxnSpPr>
        <p:spPr>
          <a:xfrm flipH="1">
            <a:off x="7272547" y="2525148"/>
            <a:ext cx="711625" cy="464448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7" name="直接箭头连接符 30">
            <a:extLst>
              <a:ext uri="{FF2B5EF4-FFF2-40B4-BE49-F238E27FC236}">
                <a16:creationId xmlns:a16="http://schemas.microsoft.com/office/drawing/2014/main" id="{D24ECC63-8E21-9E46-832A-956551CD123F}"/>
              </a:ext>
            </a:extLst>
          </p:cNvPr>
          <p:cNvCxnSpPr>
            <a:cxnSpLocks/>
          </p:cNvCxnSpPr>
          <p:nvPr/>
        </p:nvCxnSpPr>
        <p:spPr>
          <a:xfrm>
            <a:off x="8477619" y="2551017"/>
            <a:ext cx="37731" cy="1396405"/>
          </a:xfrm>
          <a:prstGeom prst="straightConnector1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80CFAAD0-84AA-2D4E-A1D4-6E101C74B557}"/>
              </a:ext>
            </a:extLst>
          </p:cNvPr>
          <p:cNvSpPr/>
          <p:nvPr/>
        </p:nvSpPr>
        <p:spPr>
          <a:xfrm>
            <a:off x="6980446" y="1860069"/>
            <a:ext cx="2007451" cy="665079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055B0938-3FC9-274D-91BF-B110A6D5C01E}"/>
              </a:ext>
            </a:extLst>
          </p:cNvPr>
          <p:cNvSpPr/>
          <p:nvPr/>
        </p:nvSpPr>
        <p:spPr>
          <a:xfrm>
            <a:off x="7050671" y="1874772"/>
            <a:ext cx="525024" cy="32147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R0: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A2A0ABF4-20C7-4042-B46B-A0C61E01762A}"/>
              </a:ext>
            </a:extLst>
          </p:cNvPr>
          <p:cNvSpPr/>
          <p:nvPr/>
        </p:nvSpPr>
        <p:spPr>
          <a:xfrm>
            <a:off x="7893590" y="1932553"/>
            <a:ext cx="345448" cy="267893"/>
          </a:xfrm>
          <a:prstGeom prst="rect">
            <a:avLst/>
          </a:prstGeom>
          <a:solidFill>
            <a:srgbClr val="8EB4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A55B1DA3-206D-734D-8AE5-DA0105CAD67F}"/>
              </a:ext>
            </a:extLst>
          </p:cNvPr>
          <p:cNvSpPr/>
          <p:nvPr/>
        </p:nvSpPr>
        <p:spPr>
          <a:xfrm>
            <a:off x="7898446" y="2196504"/>
            <a:ext cx="345448" cy="267893"/>
          </a:xfrm>
          <a:prstGeom prst="rect">
            <a:avLst/>
          </a:prstGeom>
          <a:solidFill>
            <a:srgbClr val="8EB4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9C2090A6-FD6F-3248-9ED8-9AAA3A0F994D}"/>
              </a:ext>
            </a:extLst>
          </p:cNvPr>
          <p:cNvSpPr/>
          <p:nvPr/>
        </p:nvSpPr>
        <p:spPr>
          <a:xfrm>
            <a:off x="8572578" y="1932553"/>
            <a:ext cx="361246" cy="270885"/>
          </a:xfrm>
          <a:prstGeom prst="rect">
            <a:avLst/>
          </a:prstGeom>
          <a:solidFill>
            <a:srgbClr val="8EB4E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7391EA53-8C00-4643-8605-255B3BCC8B2E}"/>
              </a:ext>
            </a:extLst>
          </p:cNvPr>
          <p:cNvSpPr/>
          <p:nvPr/>
        </p:nvSpPr>
        <p:spPr>
          <a:xfrm>
            <a:off x="7515866" y="1933924"/>
            <a:ext cx="404794" cy="257023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549C786-C2B4-E24B-80C3-4BF0661F8769}"/>
              </a:ext>
            </a:extLst>
          </p:cNvPr>
          <p:cNvSpPr/>
          <p:nvPr/>
        </p:nvSpPr>
        <p:spPr>
          <a:xfrm>
            <a:off x="7515866" y="2209699"/>
            <a:ext cx="404794" cy="25702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BE5FC7CF-E2CC-D04C-8789-2E2EA4ED0A64}"/>
              </a:ext>
            </a:extLst>
          </p:cNvPr>
          <p:cNvSpPr/>
          <p:nvPr/>
        </p:nvSpPr>
        <p:spPr>
          <a:xfrm>
            <a:off x="8243411" y="1933924"/>
            <a:ext cx="345448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3B59953D-1C31-0645-B329-F49BAE168CBD}"/>
              </a:ext>
            </a:extLst>
          </p:cNvPr>
          <p:cNvSpPr/>
          <p:nvPr/>
        </p:nvSpPr>
        <p:spPr>
          <a:xfrm>
            <a:off x="7642872" y="4003519"/>
            <a:ext cx="1383351" cy="662225"/>
          </a:xfrm>
          <a:prstGeom prst="rect">
            <a:avLst/>
          </a:prstGeom>
          <a:solidFill>
            <a:srgbClr val="E6BAB8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B31E0D8E-5DC5-AE45-8AF3-E55A8B4224B9}"/>
              </a:ext>
            </a:extLst>
          </p:cNvPr>
          <p:cNvSpPr/>
          <p:nvPr/>
        </p:nvSpPr>
        <p:spPr>
          <a:xfrm>
            <a:off x="7708131" y="4057098"/>
            <a:ext cx="564753" cy="261328"/>
          </a:xfrm>
          <a:prstGeom prst="rect">
            <a:avLst/>
          </a:prstGeom>
          <a:solidFill>
            <a:srgbClr val="E6BA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954E1EC5-F49F-264A-935F-216185EE7B14}"/>
              </a:ext>
            </a:extLst>
          </p:cNvPr>
          <p:cNvSpPr/>
          <p:nvPr/>
        </p:nvSpPr>
        <p:spPr>
          <a:xfrm>
            <a:off x="8570449" y="4062402"/>
            <a:ext cx="392777" cy="257931"/>
          </a:xfrm>
          <a:prstGeom prst="rect">
            <a:avLst/>
          </a:prstGeom>
          <a:solidFill>
            <a:srgbClr val="E6BA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6B70FA69-C6E2-0749-A91B-6731D1C762CE}"/>
              </a:ext>
            </a:extLst>
          </p:cNvPr>
          <p:cNvSpPr/>
          <p:nvPr/>
        </p:nvSpPr>
        <p:spPr>
          <a:xfrm>
            <a:off x="8569897" y="4325698"/>
            <a:ext cx="393330" cy="269322"/>
          </a:xfrm>
          <a:prstGeom prst="rect">
            <a:avLst/>
          </a:prstGeom>
          <a:solidFill>
            <a:srgbClr val="E6BAB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6FE0AB20-CB6A-D948-B58E-BF336A5A0881}"/>
              </a:ext>
            </a:extLst>
          </p:cNvPr>
          <p:cNvSpPr/>
          <p:nvPr/>
        </p:nvSpPr>
        <p:spPr>
          <a:xfrm>
            <a:off x="8233686" y="4057098"/>
            <a:ext cx="345448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B462A3D2-3157-9B4E-BBE0-528D31EAC314}"/>
              </a:ext>
            </a:extLst>
          </p:cNvPr>
          <p:cNvSpPr/>
          <p:nvPr/>
        </p:nvSpPr>
        <p:spPr>
          <a:xfrm>
            <a:off x="8233686" y="4323730"/>
            <a:ext cx="345448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299ADB3F-1293-EC4A-8128-5179B57BE727}"/>
              </a:ext>
            </a:extLst>
          </p:cNvPr>
          <p:cNvSpPr/>
          <p:nvPr/>
        </p:nvSpPr>
        <p:spPr>
          <a:xfrm>
            <a:off x="6282727" y="2989596"/>
            <a:ext cx="1979639" cy="653966"/>
          </a:xfrm>
          <a:prstGeom prst="rect">
            <a:avLst/>
          </a:prstGeom>
          <a:solidFill>
            <a:srgbClr val="D8E4B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55A02705-E548-3E40-A32A-7E1AE194D495}"/>
              </a:ext>
            </a:extLst>
          </p:cNvPr>
          <p:cNvSpPr/>
          <p:nvPr/>
        </p:nvSpPr>
        <p:spPr>
          <a:xfrm>
            <a:off x="6310427" y="3043175"/>
            <a:ext cx="460597" cy="267893"/>
          </a:xfrm>
          <a:prstGeom prst="rect">
            <a:avLst/>
          </a:prstGeom>
          <a:solidFill>
            <a:srgbClr val="D8E4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R1: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DFAC9181-04CA-1941-90F9-02CCAE960546}"/>
              </a:ext>
            </a:extLst>
          </p:cNvPr>
          <p:cNvSpPr/>
          <p:nvPr/>
        </p:nvSpPr>
        <p:spPr>
          <a:xfrm>
            <a:off x="7441816" y="3052510"/>
            <a:ext cx="345448" cy="25463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A01712D8-C20C-EC42-8BFE-7BC746EC7F8E}"/>
              </a:ext>
            </a:extLst>
          </p:cNvPr>
          <p:cNvSpPr/>
          <p:nvPr/>
        </p:nvSpPr>
        <p:spPr>
          <a:xfrm>
            <a:off x="7441816" y="3306117"/>
            <a:ext cx="345448" cy="2678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AB36EE8E-1E5E-844B-BD18-3AAAD8238CDD}"/>
              </a:ext>
            </a:extLst>
          </p:cNvPr>
          <p:cNvSpPr/>
          <p:nvPr/>
        </p:nvSpPr>
        <p:spPr>
          <a:xfrm>
            <a:off x="7087192" y="3038224"/>
            <a:ext cx="345448" cy="267893"/>
          </a:xfrm>
          <a:prstGeom prst="rect">
            <a:avLst/>
          </a:prstGeom>
          <a:solidFill>
            <a:srgbClr val="D8E4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DB734965-FFB7-7E47-BA4D-5EF52519BC2D}"/>
              </a:ext>
            </a:extLst>
          </p:cNvPr>
          <p:cNvSpPr/>
          <p:nvPr/>
        </p:nvSpPr>
        <p:spPr>
          <a:xfrm>
            <a:off x="7807216" y="3053959"/>
            <a:ext cx="345448" cy="267893"/>
          </a:xfrm>
          <a:prstGeom prst="rect">
            <a:avLst/>
          </a:prstGeom>
          <a:solidFill>
            <a:srgbClr val="D8E4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450B9F73-3DEA-8A40-A172-77CD87A4B157}"/>
              </a:ext>
            </a:extLst>
          </p:cNvPr>
          <p:cNvSpPr/>
          <p:nvPr/>
        </p:nvSpPr>
        <p:spPr>
          <a:xfrm>
            <a:off x="7820001" y="3318465"/>
            <a:ext cx="345448" cy="267893"/>
          </a:xfrm>
          <a:prstGeom prst="rect">
            <a:avLst/>
          </a:prstGeom>
          <a:solidFill>
            <a:srgbClr val="D8E4B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x1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3C6A3C60-FDF8-604D-B131-8A7B9DB96D01}"/>
              </a:ext>
            </a:extLst>
          </p:cNvPr>
          <p:cNvSpPr/>
          <p:nvPr/>
        </p:nvSpPr>
        <p:spPr>
          <a:xfrm>
            <a:off x="6740902" y="3043175"/>
            <a:ext cx="394947" cy="278677"/>
          </a:xfrm>
          <a:prstGeom prst="rect">
            <a:avLst/>
          </a:prstGeom>
          <a:solidFill>
            <a:srgbClr val="E6BAB8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R2</a:t>
            </a:r>
            <a:endParaRPr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AB3265AC-3D11-4941-8AA8-67E02AC86DA0}"/>
              </a:ext>
            </a:extLst>
          </p:cNvPr>
          <p:cNvSpPr/>
          <p:nvPr/>
        </p:nvSpPr>
        <p:spPr>
          <a:xfrm>
            <a:off x="3138662" y="4668041"/>
            <a:ext cx="365121" cy="27003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88CF3FCA-E074-8C49-87E0-86574E714BFA}"/>
              </a:ext>
            </a:extLst>
          </p:cNvPr>
          <p:cNvSpPr/>
          <p:nvPr/>
        </p:nvSpPr>
        <p:spPr>
          <a:xfrm>
            <a:off x="3546015" y="4687380"/>
            <a:ext cx="899069" cy="256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350" dirty="0"/>
              <a:t>weight</a:t>
            </a:r>
            <a:endParaRPr kumimoji="1" lang="zh-CN" altLang="en-US" sz="1350" dirty="0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30C1CADE-7EC1-E24D-8BF8-548984128696}"/>
              </a:ext>
            </a:extLst>
          </p:cNvPr>
          <p:cNvSpPr/>
          <p:nvPr/>
        </p:nvSpPr>
        <p:spPr>
          <a:xfrm>
            <a:off x="5578744" y="3353914"/>
            <a:ext cx="361007" cy="27726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F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22A5B4FB-DB7E-2049-BBCB-C63963D39B95}"/>
              </a:ext>
            </a:extLst>
          </p:cNvPr>
          <p:cNvSpPr/>
          <p:nvPr/>
        </p:nvSpPr>
        <p:spPr>
          <a:xfrm>
            <a:off x="3897397" y="2872992"/>
            <a:ext cx="359479" cy="28844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F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4B63692A-C8A3-9B46-A620-18980262F48D}"/>
              </a:ext>
            </a:extLst>
          </p:cNvPr>
          <p:cNvSpPr/>
          <p:nvPr/>
        </p:nvSpPr>
        <p:spPr>
          <a:xfrm>
            <a:off x="4299273" y="3904513"/>
            <a:ext cx="359479" cy="28844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F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9" name="线形标注 2 108">
            <a:extLst>
              <a:ext uri="{FF2B5EF4-FFF2-40B4-BE49-F238E27FC236}">
                <a16:creationId xmlns:a16="http://schemas.microsoft.com/office/drawing/2014/main" id="{BE11A739-C293-2443-8DA1-DBD19A563C6B}"/>
              </a:ext>
            </a:extLst>
          </p:cNvPr>
          <p:cNvSpPr/>
          <p:nvPr/>
        </p:nvSpPr>
        <p:spPr>
          <a:xfrm>
            <a:off x="4909220" y="4856739"/>
            <a:ext cx="1071323" cy="1102229"/>
          </a:xfrm>
          <a:prstGeom prst="borderCallout2">
            <a:avLst>
              <a:gd name="adj1" fmla="val 17614"/>
              <a:gd name="adj2" fmla="val -8868"/>
              <a:gd name="adj3" fmla="val 18396"/>
              <a:gd name="adj4" fmla="val -29901"/>
              <a:gd name="adj5" fmla="val -43422"/>
              <a:gd name="adj6" fmla="val -3443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In each rule, we may remove sequence info too.</a:t>
            </a:r>
            <a:endParaRPr kumimoji="1" lang="zh-CN" altLang="en-US" sz="1350" dirty="0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EAF9CCC8-47B3-0C4A-9A99-92D00AF37D3C}"/>
              </a:ext>
            </a:extLst>
          </p:cNvPr>
          <p:cNvSpPr/>
          <p:nvPr/>
        </p:nvSpPr>
        <p:spPr>
          <a:xfrm>
            <a:off x="6843878" y="2625485"/>
            <a:ext cx="359479" cy="28844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F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2B527A2-0898-4C43-BE52-87BFE30384D4}"/>
              </a:ext>
            </a:extLst>
          </p:cNvPr>
          <p:cNvSpPr/>
          <p:nvPr/>
        </p:nvSpPr>
        <p:spPr>
          <a:xfrm>
            <a:off x="8561637" y="3043175"/>
            <a:ext cx="361007" cy="27726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F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6CF19D75-413C-DE41-AC65-BA1D1EE58EBF}"/>
              </a:ext>
            </a:extLst>
          </p:cNvPr>
          <p:cNvSpPr/>
          <p:nvPr/>
        </p:nvSpPr>
        <p:spPr>
          <a:xfrm>
            <a:off x="7120831" y="3778498"/>
            <a:ext cx="359479" cy="28844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F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sz="1350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endParaRPr kumimoji="1" lang="zh-CN" altLang="en-US" sz="1350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5" name="线形标注 2 114">
            <a:extLst>
              <a:ext uri="{FF2B5EF4-FFF2-40B4-BE49-F238E27FC236}">
                <a16:creationId xmlns:a16="http://schemas.microsoft.com/office/drawing/2014/main" id="{A58BEF82-528B-F749-9D24-6BC9D79D73B5}"/>
              </a:ext>
            </a:extLst>
          </p:cNvPr>
          <p:cNvSpPr/>
          <p:nvPr/>
        </p:nvSpPr>
        <p:spPr>
          <a:xfrm>
            <a:off x="6901139" y="4784755"/>
            <a:ext cx="1158342" cy="1337205"/>
          </a:xfrm>
          <a:prstGeom prst="borderCallout2">
            <a:avLst>
              <a:gd name="adj1" fmla="val 18750"/>
              <a:gd name="adj2" fmla="val 105715"/>
              <a:gd name="adj3" fmla="val 9305"/>
              <a:gd name="adj4" fmla="val 120927"/>
              <a:gd name="adj5" fmla="val -15844"/>
              <a:gd name="adj6" fmla="val 960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350" dirty="0"/>
              <a:t>Further saves </a:t>
            </a:r>
            <a:r>
              <a:rPr kumimoji="1" lang="en-US" altLang="zh-CN" sz="1350" b="1" dirty="0"/>
              <a:t>storage space </a:t>
            </a:r>
            <a:r>
              <a:rPr kumimoji="1" lang="en-US" altLang="zh-CN" sz="1350" dirty="0"/>
              <a:t>and </a:t>
            </a:r>
            <a:r>
              <a:rPr kumimoji="1" lang="en-US" altLang="zh-CN" sz="1350" b="1" dirty="0"/>
              <a:t>computation time</a:t>
            </a:r>
            <a:r>
              <a:rPr kumimoji="1" lang="en-US" altLang="zh-CN" sz="1350" dirty="0"/>
              <a:t>.</a:t>
            </a:r>
            <a:endParaRPr kumimoji="1" lang="zh-CN" altLang="en-US" sz="135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0358B3-B619-D84B-B046-ECFDF983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8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38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2" grpId="0" animBg="1"/>
      <p:bldP spid="103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2" grpId="0" animBg="1"/>
      <p:bldP spid="114" grpId="0" animBg="1"/>
      <p:bldP spid="1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A7F716-E89D-B14E-8008-52760A59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3B594B-5A02-7B43-A066-47ED367E3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6376"/>
            <a:ext cx="7886700" cy="4351338"/>
          </a:xfrm>
        </p:spPr>
        <p:txBody>
          <a:bodyPr/>
          <a:lstStyle/>
          <a:p>
            <a:r>
              <a:rPr kumimoji="1" lang="en-US" altLang="zh-CN" dirty="0"/>
              <a:t>Word Count</a:t>
            </a:r>
            <a:endParaRPr kumimoji="1" lang="zh-CN" altLang="en-US" dirty="0"/>
          </a:p>
        </p:txBody>
      </p:sp>
      <p:sp>
        <p:nvSpPr>
          <p:cNvPr id="161" name="TextBox 69">
            <a:extLst>
              <a:ext uri="{FF2B5EF4-FFF2-40B4-BE49-F238E27FC236}">
                <a16:creationId xmlns:a16="http://schemas.microsoft.com/office/drawing/2014/main" id="{8FA57459-9144-484A-8DF1-DD14E26A13C1}"/>
              </a:ext>
            </a:extLst>
          </p:cNvPr>
          <p:cNvSpPr txBox="1"/>
          <p:nvPr/>
        </p:nvSpPr>
        <p:spPr>
          <a:xfrm>
            <a:off x="655314" y="2660028"/>
            <a:ext cx="250033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&lt;a, 2</a:t>
            </a:r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×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2 + 1 +1&gt; = &lt;a, 6&gt;</a:t>
            </a:r>
          </a:p>
          <a:p>
            <a:pPr algn="r"/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&lt;b, 2</a:t>
            </a:r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×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2 + 1&gt; = &lt;b, 5&gt;</a:t>
            </a:r>
          </a:p>
          <a:p>
            <a:pPr algn="r"/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&lt;c, 1</a:t>
            </a:r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×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2 &gt; = &lt;c, 2&gt;</a:t>
            </a:r>
          </a:p>
          <a:p>
            <a:pPr algn="r"/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&lt;d, 1</a:t>
            </a:r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×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2 &gt; = &lt;d, 2&gt;</a:t>
            </a:r>
          </a:p>
          <a:p>
            <a:pPr algn="r"/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CFD8A1A0-0FD1-0A45-BDE3-A3441AA8A138}"/>
              </a:ext>
            </a:extLst>
          </p:cNvPr>
          <p:cNvSpPr/>
          <p:nvPr/>
        </p:nvSpPr>
        <p:spPr>
          <a:xfrm>
            <a:off x="7084734" y="5517548"/>
            <a:ext cx="1357322" cy="500066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9997527A-545B-CC4E-B4D0-28DCA6F51B89}"/>
              </a:ext>
            </a:extLst>
          </p:cNvPr>
          <p:cNvSpPr/>
          <p:nvPr/>
        </p:nvSpPr>
        <p:spPr>
          <a:xfrm>
            <a:off x="226686" y="4231664"/>
            <a:ext cx="1382684" cy="57606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&lt;a,2&gt;, &lt;b,2&gt;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&lt;c,1&gt;, &lt;d,1&gt;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7B85B675-AD15-3B49-B400-5798CBAFA6BF}"/>
              </a:ext>
            </a:extLst>
          </p:cNvPr>
          <p:cNvSpPr txBox="1"/>
          <p:nvPr/>
        </p:nvSpPr>
        <p:spPr>
          <a:xfrm>
            <a:off x="7084734" y="5588986"/>
            <a:ext cx="135732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&lt;a,1&gt;, &lt;b,1&gt;</a:t>
            </a:r>
            <a:endParaRPr kumimoji="1"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65" name="椭圆 164">
            <a:extLst>
              <a:ext uri="{FF2B5EF4-FFF2-40B4-BE49-F238E27FC236}">
                <a16:creationId xmlns:a16="http://schemas.microsoft.com/office/drawing/2014/main" id="{AD51D222-75E3-A845-8DED-C2C6403CC710}"/>
              </a:ext>
            </a:extLst>
          </p:cNvPr>
          <p:cNvSpPr/>
          <p:nvPr/>
        </p:nvSpPr>
        <p:spPr>
          <a:xfrm>
            <a:off x="691412" y="2193113"/>
            <a:ext cx="360040" cy="288032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79C95096-D659-7340-9077-3AF2FD9B7F73}"/>
              </a:ext>
            </a:extLst>
          </p:cNvPr>
          <p:cNvSpPr/>
          <p:nvPr/>
        </p:nvSpPr>
        <p:spPr>
          <a:xfrm>
            <a:off x="798190" y="3874474"/>
            <a:ext cx="360040" cy="288032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7" name="椭圆 166">
            <a:extLst>
              <a:ext uri="{FF2B5EF4-FFF2-40B4-BE49-F238E27FC236}">
                <a16:creationId xmlns:a16="http://schemas.microsoft.com/office/drawing/2014/main" id="{3B504BD3-C341-704A-AC9C-9846504CDA32}"/>
              </a:ext>
            </a:extLst>
          </p:cNvPr>
          <p:cNvSpPr/>
          <p:nvPr/>
        </p:nvSpPr>
        <p:spPr>
          <a:xfrm>
            <a:off x="7656238" y="5160358"/>
            <a:ext cx="360040" cy="288032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8" name="直线箭头连接符 64">
            <a:extLst>
              <a:ext uri="{FF2B5EF4-FFF2-40B4-BE49-F238E27FC236}">
                <a16:creationId xmlns:a16="http://schemas.microsoft.com/office/drawing/2014/main" id="{2D36E627-7654-7F4C-8146-AC6C7343A0C2}"/>
              </a:ext>
            </a:extLst>
          </p:cNvPr>
          <p:cNvCxnSpPr/>
          <p:nvPr/>
        </p:nvCxnSpPr>
        <p:spPr>
          <a:xfrm flipV="1">
            <a:off x="3541761" y="3258488"/>
            <a:ext cx="835548" cy="1016092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169" name="直线箭头连接符 84">
            <a:extLst>
              <a:ext uri="{FF2B5EF4-FFF2-40B4-BE49-F238E27FC236}">
                <a16:creationId xmlns:a16="http://schemas.microsoft.com/office/drawing/2014/main" id="{9A1F2692-DEFA-CB44-A3E9-CF0980551BBD}"/>
              </a:ext>
            </a:extLst>
          </p:cNvPr>
          <p:cNvCxnSpPr/>
          <p:nvPr/>
        </p:nvCxnSpPr>
        <p:spPr>
          <a:xfrm>
            <a:off x="3081166" y="4774646"/>
            <a:ext cx="3039155" cy="72407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170" name="直线箭头连接符 87">
            <a:extLst>
              <a:ext uri="{FF2B5EF4-FFF2-40B4-BE49-F238E27FC236}">
                <a16:creationId xmlns:a16="http://schemas.microsoft.com/office/drawing/2014/main" id="{CAE384AA-ED57-E442-BC2C-9D2D9EEDDBA1}"/>
              </a:ext>
            </a:extLst>
          </p:cNvPr>
          <p:cNvCxnSpPr/>
          <p:nvPr/>
        </p:nvCxnSpPr>
        <p:spPr>
          <a:xfrm>
            <a:off x="4377309" y="3258488"/>
            <a:ext cx="1921607" cy="226043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 type="none" w="med" len="med"/>
            <a:tailEnd type="arrow" w="med" len="med"/>
          </a:ln>
          <a:effectLst/>
        </p:spPr>
      </p:cxn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E22FD3E9-A0CA-CB49-BCB0-E8DC4907920E}"/>
              </a:ext>
            </a:extLst>
          </p:cNvPr>
          <p:cNvGrpSpPr/>
          <p:nvPr/>
        </p:nvGrpSpPr>
        <p:grpSpPr>
          <a:xfrm>
            <a:off x="3320261" y="2754433"/>
            <a:ext cx="2672965" cy="500066"/>
            <a:chOff x="6829015" y="4267200"/>
            <a:chExt cx="2326279" cy="500066"/>
          </a:xfrm>
          <a:effectLst/>
        </p:grpSpPr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F429BA88-E10E-014E-98DF-10E82E013007}"/>
                </a:ext>
              </a:extLst>
            </p:cNvPr>
            <p:cNvSpPr/>
            <p:nvPr/>
          </p:nvSpPr>
          <p:spPr>
            <a:xfrm>
              <a:off x="6829015" y="4267200"/>
              <a:ext cx="2326279" cy="500066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DD066D41-C177-7E4D-BD2D-020A724A38A3}"/>
                </a:ext>
              </a:extLst>
            </p:cNvPr>
            <p:cNvSpPr/>
            <p:nvPr/>
          </p:nvSpPr>
          <p:spPr>
            <a:xfrm>
              <a:off x="6872266" y="4338638"/>
              <a:ext cx="500066" cy="35719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R0: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D0401E2F-2AFC-384D-A84B-1E1F3F153466}"/>
                </a:ext>
              </a:extLst>
            </p:cNvPr>
            <p:cNvSpPr/>
            <p:nvPr/>
          </p:nvSpPr>
          <p:spPr>
            <a:xfrm>
              <a:off x="7372332" y="433863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R1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5" name="矩形 174">
              <a:extLst>
                <a:ext uri="{FF2B5EF4-FFF2-40B4-BE49-F238E27FC236}">
                  <a16:creationId xmlns:a16="http://schemas.microsoft.com/office/drawing/2014/main" id="{451B4C69-B68E-7F4D-A43B-B97C3E16ED56}"/>
                </a:ext>
              </a:extLst>
            </p:cNvPr>
            <p:cNvSpPr/>
            <p:nvPr/>
          </p:nvSpPr>
          <p:spPr>
            <a:xfrm>
              <a:off x="7800960" y="4338638"/>
              <a:ext cx="428628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R1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22523B5A-7596-8C4B-B6DB-82A6BFE73A27}"/>
                </a:ext>
              </a:extLst>
            </p:cNvPr>
            <p:cNvSpPr/>
            <p:nvPr/>
          </p:nvSpPr>
          <p:spPr>
            <a:xfrm>
              <a:off x="8229588" y="433863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R2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1F01C4D4-898C-CD47-84BD-1FD571CBF44E}"/>
                </a:ext>
              </a:extLst>
            </p:cNvPr>
            <p:cNvSpPr/>
            <p:nvPr/>
          </p:nvSpPr>
          <p:spPr>
            <a:xfrm>
              <a:off x="8658216" y="433863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853549A4-7E2B-4F40-AC0F-4895FA4AB33C}"/>
              </a:ext>
            </a:extLst>
          </p:cNvPr>
          <p:cNvGrpSpPr/>
          <p:nvPr/>
        </p:nvGrpSpPr>
        <p:grpSpPr>
          <a:xfrm>
            <a:off x="1686521" y="4248415"/>
            <a:ext cx="2660969" cy="500066"/>
            <a:chOff x="6060832" y="4981580"/>
            <a:chExt cx="2286015" cy="500066"/>
          </a:xfrm>
          <a:effectLst/>
        </p:grpSpPr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ECA63282-8A2F-1C4E-8EEA-88916AA17460}"/>
                </a:ext>
              </a:extLst>
            </p:cNvPr>
            <p:cNvSpPr/>
            <p:nvPr/>
          </p:nvSpPr>
          <p:spPr>
            <a:xfrm>
              <a:off x="6060832" y="4981580"/>
              <a:ext cx="2286015" cy="500066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37DE3EA8-B1D1-D246-93C0-8A48B0559016}"/>
                </a:ext>
              </a:extLst>
            </p:cNvPr>
            <p:cNvSpPr/>
            <p:nvPr/>
          </p:nvSpPr>
          <p:spPr>
            <a:xfrm>
              <a:off x="6079414" y="5053018"/>
              <a:ext cx="507100" cy="35719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R1: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818ABBC6-3D14-1A40-A4DF-CC20B0176A4E}"/>
                </a:ext>
              </a:extLst>
            </p:cNvPr>
            <p:cNvSpPr/>
            <p:nvPr/>
          </p:nvSpPr>
          <p:spPr>
            <a:xfrm>
              <a:off x="6586514" y="505301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R2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E86C262E-ADD2-B447-B6F6-44D2DD21CA80}"/>
                </a:ext>
              </a:extLst>
            </p:cNvPr>
            <p:cNvSpPr/>
            <p:nvPr/>
          </p:nvSpPr>
          <p:spPr>
            <a:xfrm>
              <a:off x="7015142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c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FFD83153-D833-A74F-992B-4B869365D8FE}"/>
                </a:ext>
              </a:extLst>
            </p:cNvPr>
            <p:cNvSpPr/>
            <p:nvPr/>
          </p:nvSpPr>
          <p:spPr>
            <a:xfrm>
              <a:off x="7443770" y="5053018"/>
              <a:ext cx="428628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R2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7F649A28-0D78-3C41-BF30-4C374C63E25D}"/>
                </a:ext>
              </a:extLst>
            </p:cNvPr>
            <p:cNvSpPr/>
            <p:nvPr/>
          </p:nvSpPr>
          <p:spPr>
            <a:xfrm>
              <a:off x="7872398" y="505301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d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29A9B6A0-FBD5-0549-A807-9B0CDCBD1716}"/>
              </a:ext>
            </a:extLst>
          </p:cNvPr>
          <p:cNvGrpSpPr/>
          <p:nvPr/>
        </p:nvGrpSpPr>
        <p:grpSpPr>
          <a:xfrm>
            <a:off x="5155908" y="5518922"/>
            <a:ext cx="1857388" cy="500066"/>
            <a:chOff x="8086712" y="5695960"/>
            <a:chExt cx="1428760" cy="500066"/>
          </a:xfrm>
          <a:effectLst/>
        </p:grpSpPr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0185AD65-C9E3-D444-BC14-F389C1C7EB7E}"/>
                </a:ext>
              </a:extLst>
            </p:cNvPr>
            <p:cNvSpPr/>
            <p:nvPr/>
          </p:nvSpPr>
          <p:spPr>
            <a:xfrm>
              <a:off x="8086712" y="5695960"/>
              <a:ext cx="1428760" cy="500066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512104C3-0E63-5041-8C80-DA4F4B4A25DD}"/>
                </a:ext>
              </a:extLst>
            </p:cNvPr>
            <p:cNvSpPr/>
            <p:nvPr/>
          </p:nvSpPr>
          <p:spPr>
            <a:xfrm>
              <a:off x="8158128" y="5767398"/>
              <a:ext cx="428650" cy="357190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R2: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D88EF757-53B9-1147-98CC-3EB7CCEA4020}"/>
                </a:ext>
              </a:extLst>
            </p:cNvPr>
            <p:cNvSpPr/>
            <p:nvPr/>
          </p:nvSpPr>
          <p:spPr>
            <a:xfrm>
              <a:off x="8586778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CFE831E0-FC49-574D-9913-7FA1CB4BB4B5}"/>
                </a:ext>
              </a:extLst>
            </p:cNvPr>
            <p:cNvSpPr/>
            <p:nvPr/>
          </p:nvSpPr>
          <p:spPr>
            <a:xfrm>
              <a:off x="9015406" y="5767398"/>
              <a:ext cx="428628" cy="357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0" name="TextBox 67">
            <a:extLst>
              <a:ext uri="{FF2B5EF4-FFF2-40B4-BE49-F238E27FC236}">
                <a16:creationId xmlns:a16="http://schemas.microsoft.com/office/drawing/2014/main" id="{24E99CA5-0237-6D46-965A-F0F6269FF21C}"/>
              </a:ext>
            </a:extLst>
          </p:cNvPr>
          <p:cNvSpPr txBox="1"/>
          <p:nvPr/>
        </p:nvSpPr>
        <p:spPr>
          <a:xfrm>
            <a:off x="12404" y="4874606"/>
            <a:ext cx="2000232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&lt;a, 1</a:t>
            </a:r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×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2&gt; = &lt;a, 2&gt;</a:t>
            </a:r>
          </a:p>
          <a:p>
            <a:pPr algn="r"/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&lt;b, 1</a:t>
            </a:r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×</a:t>
            </a:r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2&gt; = &lt;b, 2&gt;</a:t>
            </a:r>
          </a:p>
          <a:p>
            <a:pPr algn="r"/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&lt;c, 1&gt;</a:t>
            </a:r>
          </a:p>
          <a:p>
            <a:pPr algn="r"/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&lt;d, 1&gt;</a:t>
            </a:r>
          </a:p>
          <a:p>
            <a:pPr algn="r"/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91" name="矩形 190">
            <a:extLst>
              <a:ext uri="{FF2B5EF4-FFF2-40B4-BE49-F238E27FC236}">
                <a16:creationId xmlns:a16="http://schemas.microsoft.com/office/drawing/2014/main" id="{99AD29AB-7599-AD41-B234-7EC730FFC5F4}"/>
              </a:ext>
            </a:extLst>
          </p:cNvPr>
          <p:cNvSpPr/>
          <p:nvPr/>
        </p:nvSpPr>
        <p:spPr>
          <a:xfrm>
            <a:off x="1155380" y="2088548"/>
            <a:ext cx="1382684" cy="57606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&lt;a,6&gt;, &lt;b,5&gt;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&lt;c,2&gt;, &lt;d,2&gt;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2" name="弧形 70">
            <a:extLst>
              <a:ext uri="{FF2B5EF4-FFF2-40B4-BE49-F238E27FC236}">
                <a16:creationId xmlns:a16="http://schemas.microsoft.com/office/drawing/2014/main" id="{1629C503-F2EC-154F-9593-D1A124DD92B7}"/>
              </a:ext>
            </a:extLst>
          </p:cNvPr>
          <p:cNvSpPr/>
          <p:nvPr/>
        </p:nvSpPr>
        <p:spPr>
          <a:xfrm rot="10435480">
            <a:off x="1835347" y="2255955"/>
            <a:ext cx="10260761" cy="3944136"/>
          </a:xfrm>
          <a:prstGeom prst="arc">
            <a:avLst>
              <a:gd name="adj1" fmla="val 15323579"/>
              <a:gd name="adj2" fmla="val 21235246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lg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3" name="弧形 71">
            <a:extLst>
              <a:ext uri="{FF2B5EF4-FFF2-40B4-BE49-F238E27FC236}">
                <a16:creationId xmlns:a16="http://schemas.microsoft.com/office/drawing/2014/main" id="{1F93E0AE-398F-974E-A4F2-0890EC8FE17E}"/>
              </a:ext>
            </a:extLst>
          </p:cNvPr>
          <p:cNvSpPr/>
          <p:nvPr/>
        </p:nvSpPr>
        <p:spPr>
          <a:xfrm rot="684584">
            <a:off x="-1379141" y="3485005"/>
            <a:ext cx="9230435" cy="3768881"/>
          </a:xfrm>
          <a:prstGeom prst="arc">
            <a:avLst>
              <a:gd name="adj1" fmla="val 15670392"/>
              <a:gd name="adj2" fmla="val 20992042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lgDash"/>
            <a:headEnd type="arrow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" name="弧形 72">
            <a:extLst>
              <a:ext uri="{FF2B5EF4-FFF2-40B4-BE49-F238E27FC236}">
                <a16:creationId xmlns:a16="http://schemas.microsoft.com/office/drawing/2014/main" id="{F395D3D9-CBE9-864E-9F72-B2BEA11760BB}"/>
              </a:ext>
            </a:extLst>
          </p:cNvPr>
          <p:cNvSpPr/>
          <p:nvPr/>
        </p:nvSpPr>
        <p:spPr>
          <a:xfrm rot="15825958">
            <a:off x="-187636" y="3256954"/>
            <a:ext cx="2238702" cy="1317562"/>
          </a:xfrm>
          <a:prstGeom prst="arc">
            <a:avLst>
              <a:gd name="adj1" fmla="val 14952345"/>
              <a:gd name="adj2" fmla="val 0"/>
            </a:avLst>
          </a:prstGeom>
          <a:noFill/>
          <a:ln w="38100" cap="flat" cmpd="sng" algn="ctr">
            <a:solidFill>
              <a:srgbClr val="F79646">
                <a:lumMod val="75000"/>
              </a:srgbClr>
            </a:solidFill>
            <a:prstDash val="lgDash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A02A1026-DAB2-354B-B81A-9990B2E41911}"/>
              </a:ext>
            </a:extLst>
          </p:cNvPr>
          <p:cNvGrpSpPr/>
          <p:nvPr/>
        </p:nvGrpSpPr>
        <p:grpSpPr>
          <a:xfrm>
            <a:off x="5282280" y="1807707"/>
            <a:ext cx="714380" cy="287340"/>
            <a:chOff x="5500694" y="498454"/>
            <a:chExt cx="1000132" cy="287340"/>
          </a:xfrm>
          <a:effectLst/>
        </p:grpSpPr>
        <p:cxnSp>
          <p:nvCxnSpPr>
            <p:cNvPr id="196" name="直接箭头连接符 74">
              <a:extLst>
                <a:ext uri="{FF2B5EF4-FFF2-40B4-BE49-F238E27FC236}">
                  <a16:creationId xmlns:a16="http://schemas.microsoft.com/office/drawing/2014/main" id="{ABC9DB73-850C-5745-A0B7-6AFA96289443}"/>
                </a:ext>
              </a:extLst>
            </p:cNvPr>
            <p:cNvCxnSpPr/>
            <p:nvPr/>
          </p:nvCxnSpPr>
          <p:spPr>
            <a:xfrm>
              <a:off x="5500694" y="498454"/>
              <a:ext cx="1000132" cy="158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97" name="直接箭头连接符 75">
              <a:extLst>
                <a:ext uri="{FF2B5EF4-FFF2-40B4-BE49-F238E27FC236}">
                  <a16:creationId xmlns:a16="http://schemas.microsoft.com/office/drawing/2014/main" id="{C5220574-6EA1-454F-9F2D-9AEF489D5A3C}"/>
                </a:ext>
              </a:extLst>
            </p:cNvPr>
            <p:cNvCxnSpPr/>
            <p:nvPr/>
          </p:nvCxnSpPr>
          <p:spPr>
            <a:xfrm>
              <a:off x="5500694" y="784206"/>
              <a:ext cx="1000132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dash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98" name="TextBox 76">
            <a:extLst>
              <a:ext uri="{FF2B5EF4-FFF2-40B4-BE49-F238E27FC236}">
                <a16:creationId xmlns:a16="http://schemas.microsoft.com/office/drawing/2014/main" id="{6C694349-F440-DD46-9534-E8F075DA7D4C}"/>
              </a:ext>
            </a:extLst>
          </p:cNvPr>
          <p:cNvSpPr txBox="1"/>
          <p:nvPr/>
        </p:nvSpPr>
        <p:spPr>
          <a:xfrm>
            <a:off x="6030397" y="1648916"/>
            <a:ext cx="27560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CFG Relation</a:t>
            </a:r>
          </a:p>
          <a:p>
            <a:r>
              <a:rPr lang="en-US" altLang="zh-CN" dirty="0">
                <a:solidFill>
                  <a:prstClr val="black"/>
                </a:solidFill>
                <a:ea typeface="宋体" panose="02010600030101010101" pitchFamily="2" charset="-122"/>
              </a:rPr>
              <a:t>Information Propagation</a:t>
            </a:r>
            <a:endParaRPr lang="zh-CN" altLang="en-US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02" name="椭圆 201">
            <a:extLst>
              <a:ext uri="{FF2B5EF4-FFF2-40B4-BE49-F238E27FC236}">
                <a16:creationId xmlns:a16="http://schemas.microsoft.com/office/drawing/2014/main" id="{96E314E7-5DFB-2849-A9E3-BF6ACCE28222}"/>
              </a:ext>
            </a:extLst>
          </p:cNvPr>
          <p:cNvSpPr/>
          <p:nvPr/>
        </p:nvSpPr>
        <p:spPr>
          <a:xfrm>
            <a:off x="5399981" y="1022424"/>
            <a:ext cx="331822" cy="272925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</a:t>
            </a:r>
            <a:endParaRPr kumimoji="1" lang="zh-CN" altLang="en-US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D03BD0BE-9123-7F41-B80E-85636CB1D5F4}"/>
              </a:ext>
            </a:extLst>
          </p:cNvPr>
          <p:cNvSpPr/>
          <p:nvPr/>
        </p:nvSpPr>
        <p:spPr>
          <a:xfrm>
            <a:off x="5157053" y="1357393"/>
            <a:ext cx="861402" cy="301248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kumimoji="1" lang="en-US" altLang="zh-CN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&lt;</a:t>
            </a:r>
            <a:r>
              <a:rPr kumimoji="1" lang="en-US" altLang="zh-CN" kern="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w,i</a:t>
            </a:r>
            <a:r>
              <a:rPr kumimoji="1" lang="en-US" altLang="zh-CN" kern="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&gt;</a:t>
            </a:r>
            <a:endParaRPr kumimoji="1" lang="zh-CN" altLang="en-US" kern="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4" name="矩形 203">
            <a:extLst>
              <a:ext uri="{FF2B5EF4-FFF2-40B4-BE49-F238E27FC236}">
                <a16:creationId xmlns:a16="http://schemas.microsoft.com/office/drawing/2014/main" id="{492C740E-D8C9-D142-9C95-295DC18C3B87}"/>
              </a:ext>
            </a:extLst>
          </p:cNvPr>
          <p:cNvSpPr/>
          <p:nvPr/>
        </p:nvSpPr>
        <p:spPr>
          <a:xfrm>
            <a:off x="6018454" y="1008969"/>
            <a:ext cx="967838" cy="3121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dirty="0"/>
              <a:t>Step #</a:t>
            </a:r>
            <a:endParaRPr kumimoji="1" lang="zh-CN" altLang="en-US" dirty="0"/>
          </a:p>
        </p:txBody>
      </p:sp>
      <p:sp>
        <p:nvSpPr>
          <p:cNvPr id="205" name="矩形 204">
            <a:extLst>
              <a:ext uri="{FF2B5EF4-FFF2-40B4-BE49-F238E27FC236}">
                <a16:creationId xmlns:a16="http://schemas.microsoft.com/office/drawing/2014/main" id="{62546997-3CC7-C34C-971D-26DF9C25AB3A}"/>
              </a:ext>
            </a:extLst>
          </p:cNvPr>
          <p:cNvSpPr/>
          <p:nvPr/>
        </p:nvSpPr>
        <p:spPr>
          <a:xfrm>
            <a:off x="6042923" y="1352267"/>
            <a:ext cx="1574797" cy="31214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dirty="0"/>
              <a:t>Word table</a:t>
            </a:r>
            <a:endParaRPr kumimoji="1" lang="zh-CN" altLang="en-US" dirty="0"/>
          </a:p>
        </p:txBody>
      </p:sp>
      <p:sp>
        <p:nvSpPr>
          <p:cNvPr id="206" name="矩形 205">
            <a:extLst>
              <a:ext uri="{FF2B5EF4-FFF2-40B4-BE49-F238E27FC236}">
                <a16:creationId xmlns:a16="http://schemas.microsoft.com/office/drawing/2014/main" id="{2723ED0D-EE50-6646-B0F9-E005FF07DA7C}"/>
              </a:ext>
            </a:extLst>
          </p:cNvPr>
          <p:cNvSpPr/>
          <p:nvPr/>
        </p:nvSpPr>
        <p:spPr>
          <a:xfrm>
            <a:off x="5025175" y="858228"/>
            <a:ext cx="3489863" cy="1558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5B94A6-DA68-764C-9811-22CA8ADA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DE24-C12B-A84A-9BCA-957275DD768E}" type="slidenum">
              <a:rPr kumimoji="1" lang="zh-CN" altLang="en-US" smtClean="0"/>
              <a:t>9</a:t>
            </a:fld>
            <a:r>
              <a:rPr kumimoji="1" lang="en-US" altLang="zh-CN"/>
              <a:t>/23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871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2663</TotalTime>
  <Words>1300</Words>
  <Application>Microsoft Macintosh PowerPoint</Application>
  <PresentationFormat>On-screen Show (4:3)</PresentationFormat>
  <Paragraphs>490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等线</vt:lpstr>
      <vt:lpstr>等线 Light</vt:lpstr>
      <vt:lpstr>宋体</vt:lpstr>
      <vt:lpstr>Arial</vt:lpstr>
      <vt:lpstr>Calibri</vt:lpstr>
      <vt:lpstr>Calibri Light</vt:lpstr>
      <vt:lpstr>Office 主题</vt:lpstr>
      <vt:lpstr>Efficient Document Analytics on Compressed Data: Method, Challenges, Algorithms, Insights </vt:lpstr>
      <vt:lpstr>Motivation</vt:lpstr>
      <vt:lpstr>Outline</vt:lpstr>
      <vt:lpstr>Motivation</vt:lpstr>
      <vt:lpstr>Motivation</vt:lpstr>
      <vt:lpstr>Our Idea</vt:lpstr>
      <vt:lpstr>Double benefits</vt:lpstr>
      <vt:lpstr>Optimization</vt:lpstr>
      <vt:lpstr>Example</vt:lpstr>
      <vt:lpstr>Challenges</vt:lpstr>
      <vt:lpstr>Outline</vt:lpstr>
      <vt:lpstr>Solution Overview</vt:lpstr>
      <vt:lpstr>Data Attributes Problem: How to utilize the attributes of datasets</vt:lpstr>
      <vt:lpstr>Parallelism Barriers Problem: How to perform parallelism on large datasets</vt:lpstr>
      <vt:lpstr>Order Sensitivity (detailed in paper) Problem: Some applications are sensitive to the order </vt:lpstr>
      <vt:lpstr>Unit Sensitivity (detailed in paper) Problem: How to organize data</vt:lpstr>
      <vt:lpstr>Short Summary for Six Guidelines </vt:lpstr>
      <vt:lpstr>Outline</vt:lpstr>
      <vt:lpstr>Benchmarks</vt:lpstr>
      <vt:lpstr>Time Savings</vt:lpstr>
      <vt:lpstr>Space Savings</vt:lpstr>
      <vt:lpstr>Conclusion</vt:lpstr>
      <vt:lpstr>Thanks!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Zwift : A Programming Framework for High Performance Text Analytics on Compressed Data </dc:title>
  <dc:creator>Microsoft Office 用户</dc:creator>
  <cp:lastModifiedBy>Onur Mutlu</cp:lastModifiedBy>
  <cp:revision>255</cp:revision>
  <cp:lastPrinted>2018-08-29T00:19:12Z</cp:lastPrinted>
  <dcterms:created xsi:type="dcterms:W3CDTF">2018-05-18T06:33:04Z</dcterms:created>
  <dcterms:modified xsi:type="dcterms:W3CDTF">2018-09-23T07:50:29Z</dcterms:modified>
</cp:coreProperties>
</file>