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 userDrawn="1">
          <p15:clr>
            <a:srgbClr val="A4A3A4"/>
          </p15:clr>
        </p15:guide>
        <p15:guide id="2" pos="6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5E12"/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8"/>
    <p:restoredTop sz="94574"/>
  </p:normalViewPr>
  <p:slideViewPr>
    <p:cSldViewPr snapToGrid="0" snapToObjects="1">
      <p:cViewPr>
        <p:scale>
          <a:sx n="30" d="100"/>
          <a:sy n="30" d="100"/>
        </p:scale>
        <p:origin x="-2144" y="-80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4" Type="http://schemas.microsoft.com/office/2011/relationships/chartColorStyle" Target="colors1.xml"/><Relationship Id="rId1" Type="http://schemas.openxmlformats.org/officeDocument/2006/relationships/themeOverride" Target="../theme/themeOverride1.xml"/><Relationship Id="rId2" Type="http://schemas.openxmlformats.org/officeDocument/2006/relationships/oleObject" Target="file:///\\localhost\Users\mhashemi\Dropbox\Defense\Spreadsheet%20Source\Las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4" Type="http://schemas.microsoft.com/office/2011/relationships/chartColorStyle" Target="colors2.xml"/><Relationship Id="rId1" Type="http://schemas.openxmlformats.org/officeDocument/2006/relationships/themeOverride" Target="../theme/themeOverride2.xml"/><Relationship Id="rId2" Type="http://schemas.openxmlformats.org/officeDocument/2006/relationships/oleObject" Target="file:///\\localhost\Users\mhashemi\Dropbox\Defense\Spreadsheet%20Source\Las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4" Type="http://schemas.microsoft.com/office/2011/relationships/chartColorStyle" Target="colors3.xml"/><Relationship Id="rId1" Type="http://schemas.openxmlformats.org/officeDocument/2006/relationships/themeOverride" Target="../theme/themeOverride3.xml"/><Relationship Id="rId2" Type="http://schemas.openxmlformats.org/officeDocument/2006/relationships/oleObject" Target="file:///\\localhost\Users\mhashemi\Dropbox\Defense\Spreadsheet%20Source\Last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4" Type="http://schemas.microsoft.com/office/2011/relationships/chartColorStyle" Target="colors4.xml"/><Relationship Id="rId1" Type="http://schemas.openxmlformats.org/officeDocument/2006/relationships/themeOverride" Target="../theme/themeOverride4.xml"/><Relationship Id="rId2" Type="http://schemas.openxmlformats.org/officeDocument/2006/relationships/oleObject" Target="file:///\\localhost\Users\mhashemi\Dropbox\Defense\Spreadsheet%20Source\Last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4" Type="http://schemas.microsoft.com/office/2011/relationships/chartColorStyle" Target="colors5.xml"/><Relationship Id="rId1" Type="http://schemas.openxmlformats.org/officeDocument/2006/relationships/themeOverride" Target="../theme/themeOverride5.xml"/><Relationship Id="rId2" Type="http://schemas.openxmlformats.org/officeDocument/2006/relationships/oleObject" Target="file:///\\localhost\Users\mhashemi\Dropbox\Defense\Spreadsheet%20Source\Last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4" Type="http://schemas.microsoft.com/office/2011/relationships/chartColorStyle" Target="colors6.xml"/><Relationship Id="rId1" Type="http://schemas.openxmlformats.org/officeDocument/2006/relationships/themeOverride" Target="../theme/themeOverride6.xml"/><Relationship Id="rId2" Type="http://schemas.openxmlformats.org/officeDocument/2006/relationships/oleObject" Target="file:///\\localhost\Users\mhashemi\Dropbox\Defense\Spreadsheet%20Source\Last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4" Type="http://schemas.microsoft.com/office/2011/relationships/chartColorStyle" Target="colors7.xml"/><Relationship Id="rId1" Type="http://schemas.openxmlformats.org/officeDocument/2006/relationships/themeOverride" Target="../theme/themeOverride7.xml"/><Relationship Id="rId2" Type="http://schemas.openxmlformats.org/officeDocument/2006/relationships/oleObject" Target="file:///\\localhost\Users\mhashemi\Dropbox\Defense\Spreadsheet%20Source\La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CRE!$A$2</c:f>
              <c:strCache>
                <c:ptCount val="1"/>
                <c:pt idx="0">
                  <c:v>Runahead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CRE!$B$1:$O$1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CRE!$B$2:$O$2</c:f>
              <c:numCache>
                <c:formatCode>General</c:formatCode>
                <c:ptCount val="14"/>
                <c:pt idx="0">
                  <c:v>0.97</c:v>
                </c:pt>
                <c:pt idx="1">
                  <c:v>0.98</c:v>
                </c:pt>
                <c:pt idx="2">
                  <c:v>0.97</c:v>
                </c:pt>
                <c:pt idx="3">
                  <c:v>0.99</c:v>
                </c:pt>
                <c:pt idx="4">
                  <c:v>0.98</c:v>
                </c:pt>
                <c:pt idx="5">
                  <c:v>0.93</c:v>
                </c:pt>
                <c:pt idx="6">
                  <c:v>0.95</c:v>
                </c:pt>
                <c:pt idx="7">
                  <c:v>0.93</c:v>
                </c:pt>
                <c:pt idx="8">
                  <c:v>0.91</c:v>
                </c:pt>
                <c:pt idx="9">
                  <c:v>0.98</c:v>
                </c:pt>
                <c:pt idx="10">
                  <c:v>0.94</c:v>
                </c:pt>
                <c:pt idx="11">
                  <c:v>0.78</c:v>
                </c:pt>
                <c:pt idx="12">
                  <c:v>0.98</c:v>
                </c:pt>
                <c:pt idx="13">
                  <c:v>0.95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B6-4485-87F3-C1CB94385F73}"/>
            </c:ext>
          </c:extLst>
        </c:ser>
        <c:ser>
          <c:idx val="1"/>
          <c:order val="1"/>
          <c:tx>
            <c:strRef>
              <c:f>CRE!$A$3</c:f>
              <c:strCache>
                <c:ptCount val="1"/>
                <c:pt idx="0">
                  <c:v>GHB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CRE!$B$1:$O$1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CRE!$B$3:$O$3</c:f>
              <c:numCache>
                <c:formatCode>General</c:formatCode>
                <c:ptCount val="14"/>
                <c:pt idx="0">
                  <c:v>0.75</c:v>
                </c:pt>
                <c:pt idx="1">
                  <c:v>0.99</c:v>
                </c:pt>
                <c:pt idx="2">
                  <c:v>0.97</c:v>
                </c:pt>
                <c:pt idx="3">
                  <c:v>0.95</c:v>
                </c:pt>
                <c:pt idx="4">
                  <c:v>0.99</c:v>
                </c:pt>
                <c:pt idx="5">
                  <c:v>0.37</c:v>
                </c:pt>
                <c:pt idx="6">
                  <c:v>0.38</c:v>
                </c:pt>
                <c:pt idx="7">
                  <c:v>0.82</c:v>
                </c:pt>
                <c:pt idx="8">
                  <c:v>0.7</c:v>
                </c:pt>
                <c:pt idx="9">
                  <c:v>0.99</c:v>
                </c:pt>
                <c:pt idx="10">
                  <c:v>0.99</c:v>
                </c:pt>
                <c:pt idx="11">
                  <c:v>0.99</c:v>
                </c:pt>
                <c:pt idx="12">
                  <c:v>0.71</c:v>
                </c:pt>
                <c:pt idx="13">
                  <c:v>0.82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B6-4485-87F3-C1CB94385F73}"/>
            </c:ext>
          </c:extLst>
        </c:ser>
        <c:ser>
          <c:idx val="2"/>
          <c:order val="2"/>
          <c:tx>
            <c:strRef>
              <c:f>CRE!$A$4</c:f>
              <c:strCache>
                <c:ptCount val="1"/>
                <c:pt idx="0">
                  <c:v>Stream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CRE!$B$1:$O$1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CRE!$B$4:$O$4</c:f>
              <c:numCache>
                <c:formatCode>General</c:formatCode>
                <c:ptCount val="14"/>
                <c:pt idx="0">
                  <c:v>0.71</c:v>
                </c:pt>
                <c:pt idx="1">
                  <c:v>0.91</c:v>
                </c:pt>
                <c:pt idx="2">
                  <c:v>0.97</c:v>
                </c:pt>
                <c:pt idx="3">
                  <c:v>0.94</c:v>
                </c:pt>
                <c:pt idx="4">
                  <c:v>0.99</c:v>
                </c:pt>
                <c:pt idx="5">
                  <c:v>0.13</c:v>
                </c:pt>
                <c:pt idx="6">
                  <c:v>0.33</c:v>
                </c:pt>
                <c:pt idx="7">
                  <c:v>0.76</c:v>
                </c:pt>
                <c:pt idx="8">
                  <c:v>0.62</c:v>
                </c:pt>
                <c:pt idx="9">
                  <c:v>0.99</c:v>
                </c:pt>
                <c:pt idx="10">
                  <c:v>0.99</c:v>
                </c:pt>
                <c:pt idx="11">
                  <c:v>0.93</c:v>
                </c:pt>
                <c:pt idx="12">
                  <c:v>0.62</c:v>
                </c:pt>
                <c:pt idx="13">
                  <c:v>0.76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7B6-4485-87F3-C1CB94385F73}"/>
            </c:ext>
          </c:extLst>
        </c:ser>
        <c:ser>
          <c:idx val="3"/>
          <c:order val="3"/>
          <c:tx>
            <c:strRef>
              <c:f>CRE!$A$5</c:f>
              <c:strCache>
                <c:ptCount val="1"/>
                <c:pt idx="0">
                  <c:v>Markov + Stream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CRE!$B$1:$O$1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CRE!$B$5:$O$5</c:f>
              <c:numCache>
                <c:formatCode>General</c:formatCode>
                <c:ptCount val="14"/>
                <c:pt idx="0">
                  <c:v>0.85</c:v>
                </c:pt>
                <c:pt idx="1">
                  <c:v>0.4</c:v>
                </c:pt>
                <c:pt idx="2">
                  <c:v>0.94</c:v>
                </c:pt>
                <c:pt idx="3">
                  <c:v>0.93</c:v>
                </c:pt>
                <c:pt idx="4">
                  <c:v>0.85</c:v>
                </c:pt>
                <c:pt idx="5">
                  <c:v>0.2</c:v>
                </c:pt>
                <c:pt idx="6">
                  <c:v>0.23</c:v>
                </c:pt>
                <c:pt idx="7">
                  <c:v>0.79</c:v>
                </c:pt>
                <c:pt idx="8">
                  <c:v>0.63</c:v>
                </c:pt>
                <c:pt idx="9">
                  <c:v>0.99</c:v>
                </c:pt>
                <c:pt idx="10">
                  <c:v>0.99</c:v>
                </c:pt>
                <c:pt idx="11">
                  <c:v>0.8</c:v>
                </c:pt>
                <c:pt idx="12">
                  <c:v>0.3</c:v>
                </c:pt>
                <c:pt idx="13">
                  <c:v>0.69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7B6-4485-87F3-C1CB94385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-592660088"/>
        <c:axId val="-592665768"/>
      </c:barChart>
      <c:catAx>
        <c:axId val="-592660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-592665768"/>
        <c:crosses val="autoZero"/>
        <c:auto val="1"/>
        <c:lblAlgn val="ctr"/>
        <c:lblOffset val="100"/>
        <c:noMultiLvlLbl val="0"/>
      </c:catAx>
      <c:valAx>
        <c:axId val="-592665768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defRPr>
                </a:pPr>
                <a:r>
                  <a:rPr lang="en-US"/>
                  <a:t>Request Accuracy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-592660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tx1"/>
          </a:solidFill>
          <a:latin typeface="Helvetica" charset="0"/>
          <a:ea typeface="Helvetica" charset="0"/>
          <a:cs typeface="Helvetica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CRE!$A$8</c:f>
              <c:strCache>
                <c:ptCount val="1"/>
                <c:pt idx="0">
                  <c:v>% Independent Misses</c:v>
                </c:pt>
              </c:strCache>
            </c:strRef>
          </c:tx>
          <c:spPr>
            <a:solidFill>
              <a:srgbClr val="ED7D3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CRE!$B$7:$O$7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CRE!$B$8:$O$8</c:f>
              <c:numCache>
                <c:formatCode>General</c:formatCode>
                <c:ptCount val="14"/>
                <c:pt idx="0">
                  <c:v>0.09</c:v>
                </c:pt>
                <c:pt idx="1">
                  <c:v>0.1</c:v>
                </c:pt>
                <c:pt idx="2">
                  <c:v>0.09</c:v>
                </c:pt>
                <c:pt idx="3">
                  <c:v>0.08</c:v>
                </c:pt>
                <c:pt idx="4">
                  <c:v>0.09</c:v>
                </c:pt>
                <c:pt idx="5">
                  <c:v>0.09</c:v>
                </c:pt>
                <c:pt idx="6">
                  <c:v>0.19</c:v>
                </c:pt>
                <c:pt idx="7">
                  <c:v>0.07</c:v>
                </c:pt>
                <c:pt idx="8">
                  <c:v>0.18</c:v>
                </c:pt>
                <c:pt idx="9">
                  <c:v>0.18</c:v>
                </c:pt>
                <c:pt idx="10">
                  <c:v>0.28</c:v>
                </c:pt>
                <c:pt idx="11">
                  <c:v>0.1</c:v>
                </c:pt>
                <c:pt idx="12">
                  <c:v>0.1</c:v>
                </c:pt>
                <c:pt idx="13">
                  <c:v>0.13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02-411E-8451-881A401551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-592807192"/>
        <c:axId val="-2055806152"/>
      </c:barChart>
      <c:catAx>
        <c:axId val="-592807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5806152"/>
        <c:crosses val="autoZero"/>
        <c:auto val="1"/>
        <c:lblAlgn val="ctr"/>
        <c:lblOffset val="100"/>
        <c:noMultiLvlLbl val="0"/>
      </c:catAx>
      <c:valAx>
        <c:axId val="-2055806152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Independent Cache Misses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92807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CRE!$A$13</c:f>
              <c:strCache>
                <c:ptCount val="1"/>
                <c:pt idx="0">
                  <c:v>128 ROB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CRE!$B$12:$O$12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CRE!$B$13:$O$13</c:f>
              <c:numCache>
                <c:formatCode>General</c:formatCode>
                <c:ptCount val="14"/>
                <c:pt idx="0">
                  <c:v>36.86</c:v>
                </c:pt>
                <c:pt idx="1">
                  <c:v>111.26</c:v>
                </c:pt>
                <c:pt idx="2">
                  <c:v>48.2</c:v>
                </c:pt>
                <c:pt idx="3">
                  <c:v>25.31</c:v>
                </c:pt>
                <c:pt idx="4">
                  <c:v>46.31</c:v>
                </c:pt>
                <c:pt idx="5">
                  <c:v>96.83</c:v>
                </c:pt>
                <c:pt idx="6">
                  <c:v>34.02</c:v>
                </c:pt>
                <c:pt idx="7">
                  <c:v>71.25</c:v>
                </c:pt>
                <c:pt idx="8">
                  <c:v>82.15</c:v>
                </c:pt>
                <c:pt idx="9">
                  <c:v>29.42</c:v>
                </c:pt>
                <c:pt idx="10">
                  <c:v>112.6</c:v>
                </c:pt>
                <c:pt idx="11">
                  <c:v>70.57</c:v>
                </c:pt>
                <c:pt idx="12">
                  <c:v>116.64</c:v>
                </c:pt>
                <c:pt idx="13">
                  <c:v>67.8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33-41DE-A7DC-4157BAC4E3F9}"/>
            </c:ext>
          </c:extLst>
        </c:ser>
        <c:ser>
          <c:idx val="1"/>
          <c:order val="1"/>
          <c:tx>
            <c:strRef>
              <c:f>CRE!$A$14</c:f>
              <c:strCache>
                <c:ptCount val="1"/>
                <c:pt idx="0">
                  <c:v>256 ROB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CRE!$B$12:$O$12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CRE!$B$14:$O$14</c:f>
              <c:numCache>
                <c:formatCode>General</c:formatCode>
                <c:ptCount val="14"/>
                <c:pt idx="0">
                  <c:v>32.12</c:v>
                </c:pt>
                <c:pt idx="1">
                  <c:v>91.06</c:v>
                </c:pt>
                <c:pt idx="2">
                  <c:v>47.56</c:v>
                </c:pt>
                <c:pt idx="3">
                  <c:v>18.63</c:v>
                </c:pt>
                <c:pt idx="4">
                  <c:v>41.54</c:v>
                </c:pt>
                <c:pt idx="5">
                  <c:v>91.71</c:v>
                </c:pt>
                <c:pt idx="6">
                  <c:v>32.83</c:v>
                </c:pt>
                <c:pt idx="7">
                  <c:v>66.13</c:v>
                </c:pt>
                <c:pt idx="8">
                  <c:v>78.38</c:v>
                </c:pt>
                <c:pt idx="9">
                  <c:v>21.54</c:v>
                </c:pt>
                <c:pt idx="10">
                  <c:v>60.06</c:v>
                </c:pt>
                <c:pt idx="11">
                  <c:v>70.64</c:v>
                </c:pt>
                <c:pt idx="12">
                  <c:v>101.93</c:v>
                </c:pt>
                <c:pt idx="13">
                  <c:v>57.93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33-41DE-A7DC-4157BAC4E3F9}"/>
            </c:ext>
          </c:extLst>
        </c:ser>
        <c:ser>
          <c:idx val="2"/>
          <c:order val="2"/>
          <c:tx>
            <c:strRef>
              <c:f>CRE!$A$15</c:f>
              <c:strCache>
                <c:ptCount val="1"/>
                <c:pt idx="0">
                  <c:v>512 ROB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CRE!$B$12:$O$12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CRE!$B$15:$O$15</c:f>
              <c:numCache>
                <c:formatCode>General</c:formatCode>
                <c:ptCount val="14"/>
                <c:pt idx="0">
                  <c:v>28.23</c:v>
                </c:pt>
                <c:pt idx="1">
                  <c:v>80.45</c:v>
                </c:pt>
                <c:pt idx="2">
                  <c:v>45.99</c:v>
                </c:pt>
                <c:pt idx="3">
                  <c:v>17.56</c:v>
                </c:pt>
                <c:pt idx="4">
                  <c:v>40.35</c:v>
                </c:pt>
                <c:pt idx="5">
                  <c:v>87.97</c:v>
                </c:pt>
                <c:pt idx="6">
                  <c:v>30.8</c:v>
                </c:pt>
                <c:pt idx="7">
                  <c:v>51.75</c:v>
                </c:pt>
                <c:pt idx="8">
                  <c:v>66.02</c:v>
                </c:pt>
                <c:pt idx="9">
                  <c:v>18.78</c:v>
                </c:pt>
                <c:pt idx="10">
                  <c:v>32.94</c:v>
                </c:pt>
                <c:pt idx="11">
                  <c:v>67.59</c:v>
                </c:pt>
                <c:pt idx="12">
                  <c:v>100.73</c:v>
                </c:pt>
                <c:pt idx="13">
                  <c:v>51.55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F33-41DE-A7DC-4157BAC4E3F9}"/>
            </c:ext>
          </c:extLst>
        </c:ser>
        <c:ser>
          <c:idx val="3"/>
          <c:order val="3"/>
          <c:tx>
            <c:strRef>
              <c:f>CRE!$A$16</c:f>
              <c:strCache>
                <c:ptCount val="1"/>
                <c:pt idx="0">
                  <c:v>1024 ROB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CRE!$B$12:$O$12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CRE!$B$16:$O$16</c:f>
              <c:numCache>
                <c:formatCode>General</c:formatCode>
                <c:ptCount val="14"/>
                <c:pt idx="0">
                  <c:v>26.9</c:v>
                </c:pt>
                <c:pt idx="1">
                  <c:v>69.67999999999998</c:v>
                </c:pt>
                <c:pt idx="2">
                  <c:v>37.55</c:v>
                </c:pt>
                <c:pt idx="3">
                  <c:v>15.51</c:v>
                </c:pt>
                <c:pt idx="4">
                  <c:v>30.41</c:v>
                </c:pt>
                <c:pt idx="5">
                  <c:v>83.27</c:v>
                </c:pt>
                <c:pt idx="6">
                  <c:v>30.57</c:v>
                </c:pt>
                <c:pt idx="7">
                  <c:v>53.95</c:v>
                </c:pt>
                <c:pt idx="8">
                  <c:v>64.72</c:v>
                </c:pt>
                <c:pt idx="9">
                  <c:v>11.01</c:v>
                </c:pt>
                <c:pt idx="10">
                  <c:v>30.01</c:v>
                </c:pt>
                <c:pt idx="11">
                  <c:v>62.48</c:v>
                </c:pt>
                <c:pt idx="12">
                  <c:v>88.66999999999997</c:v>
                </c:pt>
                <c:pt idx="13">
                  <c:v>46.52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F33-41DE-A7DC-4157BAC4E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-1046040392"/>
        <c:axId val="-1046064248"/>
      </c:barChart>
      <c:catAx>
        <c:axId val="-1046040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-1046064248"/>
        <c:crosses val="autoZero"/>
        <c:auto val="1"/>
        <c:lblAlgn val="ctr"/>
        <c:lblOffset val="100"/>
        <c:noMultiLvlLbl val="0"/>
      </c:catAx>
      <c:valAx>
        <c:axId val="-1046064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defRPr>
                </a:pPr>
                <a:r>
                  <a:rPr lang="en-US"/>
                  <a:t>Cycles Per Runahead Interval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-1046040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tx1"/>
          </a:solidFill>
          <a:latin typeface="Helvetica" charset="0"/>
          <a:ea typeface="Helvetica" charset="0"/>
          <a:cs typeface="Helvetica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CRE!$B$65:$O$65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CRE!$B$66:$O$66</c:f>
              <c:numCache>
                <c:formatCode>General</c:formatCode>
                <c:ptCount val="14"/>
                <c:pt idx="0">
                  <c:v>0.89</c:v>
                </c:pt>
                <c:pt idx="1">
                  <c:v>0.45</c:v>
                </c:pt>
                <c:pt idx="2">
                  <c:v>0.66</c:v>
                </c:pt>
                <c:pt idx="3">
                  <c:v>0.69</c:v>
                </c:pt>
                <c:pt idx="4">
                  <c:v>0.85</c:v>
                </c:pt>
                <c:pt idx="5">
                  <c:v>0.54</c:v>
                </c:pt>
                <c:pt idx="6">
                  <c:v>0.96</c:v>
                </c:pt>
                <c:pt idx="7">
                  <c:v>0.57</c:v>
                </c:pt>
                <c:pt idx="8">
                  <c:v>0.82</c:v>
                </c:pt>
                <c:pt idx="9">
                  <c:v>0.93</c:v>
                </c:pt>
                <c:pt idx="10">
                  <c:v>0.92</c:v>
                </c:pt>
                <c:pt idx="11">
                  <c:v>0.92</c:v>
                </c:pt>
                <c:pt idx="12">
                  <c:v>0.38</c:v>
                </c:pt>
                <c:pt idx="13">
                  <c:v>0.71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7B-4FFB-A6BE-24207BE3D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2123193416"/>
        <c:axId val="2123174200"/>
      </c:barChart>
      <c:catAx>
        <c:axId val="2123193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2123174200"/>
        <c:crosses val="autoZero"/>
        <c:auto val="1"/>
        <c:lblAlgn val="ctr"/>
        <c:lblOffset val="100"/>
        <c:noMultiLvlLbl val="0"/>
      </c:catAx>
      <c:valAx>
        <c:axId val="2123174200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defRPr>
                </a:pPr>
                <a:r>
                  <a:rPr lang="en-US"/>
                  <a:t>% Independent Cache Misses Prefetched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2123193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tx1"/>
          </a:solidFill>
          <a:latin typeface="Helvetica" charset="0"/>
          <a:ea typeface="Helvetica" charset="0"/>
          <a:cs typeface="Helvetica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CRE!$A$69</c:f>
              <c:strCache>
                <c:ptCount val="1"/>
                <c:pt idx="0">
                  <c:v>Continuous Runahead</c:v>
                </c:pt>
              </c:strCache>
            </c:strRef>
          </c:tx>
          <c:spPr>
            <a:solidFill>
              <a:srgbClr val="BD582C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CRE!$B$68:$O$68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CRE!$B$69:$O$69</c:f>
              <c:numCache>
                <c:formatCode>General</c:formatCode>
                <c:ptCount val="14"/>
                <c:pt idx="0">
                  <c:v>1.0208459071089</c:v>
                </c:pt>
                <c:pt idx="1">
                  <c:v>1.01242784526579</c:v>
                </c:pt>
                <c:pt idx="2">
                  <c:v>1.00246957265335</c:v>
                </c:pt>
                <c:pt idx="3">
                  <c:v>1.00098698075518</c:v>
                </c:pt>
                <c:pt idx="4">
                  <c:v>1.00016200426694</c:v>
                </c:pt>
                <c:pt idx="5">
                  <c:v>1.14630985009879</c:v>
                </c:pt>
                <c:pt idx="6">
                  <c:v>1.33</c:v>
                </c:pt>
                <c:pt idx="7">
                  <c:v>1.0578493198206</c:v>
                </c:pt>
                <c:pt idx="8">
                  <c:v>1.27</c:v>
                </c:pt>
                <c:pt idx="9">
                  <c:v>1.00001993863592</c:v>
                </c:pt>
                <c:pt idx="10">
                  <c:v>1.00001656773132</c:v>
                </c:pt>
                <c:pt idx="11">
                  <c:v>1.00632213443532</c:v>
                </c:pt>
                <c:pt idx="12">
                  <c:v>1.06466803496993</c:v>
                </c:pt>
                <c:pt idx="13">
                  <c:v>1.070159858134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96-4B4C-94AE-48E2FA1C8537}"/>
            </c:ext>
          </c:extLst>
        </c:ser>
        <c:ser>
          <c:idx val="1"/>
          <c:order val="1"/>
          <c:tx>
            <c:strRef>
              <c:f>CRE!$A$70</c:f>
              <c:strCache>
                <c:ptCount val="1"/>
                <c:pt idx="0">
                  <c:v>Stream PF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CRE!$B$68:$O$68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CRE!$B$70:$O$70</c:f>
              <c:numCache>
                <c:formatCode>General</c:formatCode>
                <c:ptCount val="14"/>
                <c:pt idx="0">
                  <c:v>1.08387188650712</c:v>
                </c:pt>
                <c:pt idx="1">
                  <c:v>1.00036615835272</c:v>
                </c:pt>
                <c:pt idx="2">
                  <c:v>1.04106862463233</c:v>
                </c:pt>
                <c:pt idx="3">
                  <c:v>1.06806502030248</c:v>
                </c:pt>
                <c:pt idx="4">
                  <c:v>1.01290052439535</c:v>
                </c:pt>
                <c:pt idx="5">
                  <c:v>1.9121068577718</c:v>
                </c:pt>
                <c:pt idx="6">
                  <c:v>2.024602479255059</c:v>
                </c:pt>
                <c:pt idx="7">
                  <c:v>1.20632263300047</c:v>
                </c:pt>
                <c:pt idx="8">
                  <c:v>1.43336864791732</c:v>
                </c:pt>
                <c:pt idx="9">
                  <c:v>1.00113532938627</c:v>
                </c:pt>
                <c:pt idx="10">
                  <c:v>1.0000730929323</c:v>
                </c:pt>
                <c:pt idx="11">
                  <c:v>1.05256204207791</c:v>
                </c:pt>
                <c:pt idx="12">
                  <c:v>1.04883051507863</c:v>
                </c:pt>
                <c:pt idx="13">
                  <c:v>1.2219441393546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96-4B4C-94AE-48E2FA1C8537}"/>
            </c:ext>
          </c:extLst>
        </c:ser>
        <c:ser>
          <c:idx val="2"/>
          <c:order val="2"/>
          <c:tx>
            <c:strRef>
              <c:f>CRE!$A$71</c:f>
              <c:strCache>
                <c:ptCount val="1"/>
                <c:pt idx="0">
                  <c:v>GHB PF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CRE!$B$68:$O$68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Mean</c:v>
                </c:pt>
              </c:strCache>
            </c:strRef>
          </c:cat>
          <c:val>
            <c:numRef>
              <c:f>CRE!$B$71:$O$71</c:f>
              <c:numCache>
                <c:formatCode>General</c:formatCode>
                <c:ptCount val="14"/>
                <c:pt idx="0">
                  <c:v>1.0406067962811</c:v>
                </c:pt>
                <c:pt idx="1">
                  <c:v>1.01417248212286</c:v>
                </c:pt>
                <c:pt idx="2">
                  <c:v>1.03806827815497</c:v>
                </c:pt>
                <c:pt idx="3">
                  <c:v>1.05534946187296</c:v>
                </c:pt>
                <c:pt idx="4">
                  <c:v>1.00916944150898</c:v>
                </c:pt>
                <c:pt idx="5">
                  <c:v>1.5033848332611</c:v>
                </c:pt>
                <c:pt idx="6">
                  <c:v>1.27084974584739</c:v>
                </c:pt>
                <c:pt idx="7">
                  <c:v>1.2745298213445</c:v>
                </c:pt>
                <c:pt idx="8">
                  <c:v>1.32016117986118</c:v>
                </c:pt>
                <c:pt idx="9">
                  <c:v>1.00027327659814</c:v>
                </c:pt>
                <c:pt idx="10">
                  <c:v>1.00007211835987</c:v>
                </c:pt>
                <c:pt idx="11">
                  <c:v>1.00548108266684</c:v>
                </c:pt>
                <c:pt idx="12">
                  <c:v>1.00358026729365</c:v>
                </c:pt>
                <c:pt idx="13">
                  <c:v>1.11813067578258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D96-4B4C-94AE-48E2FA1C8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-592893032"/>
        <c:axId val="-592898120"/>
      </c:barChart>
      <c:catAx>
        <c:axId val="-592893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-592898120"/>
        <c:crosses val="autoZero"/>
        <c:auto val="1"/>
        <c:lblAlgn val="ctr"/>
        <c:lblOffset val="100"/>
        <c:noMultiLvlLbl val="0"/>
      </c:catAx>
      <c:valAx>
        <c:axId val="-592898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defRPr>
                </a:pPr>
                <a:r>
                  <a:rPr lang="en-US"/>
                  <a:t>Normalized Bandwidth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-592893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tx1"/>
          </a:solidFill>
          <a:latin typeface="Helvetica" charset="0"/>
          <a:ea typeface="Helvetica" charset="0"/>
          <a:cs typeface="Helvetica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CRE!$A$58</c:f>
              <c:strCache>
                <c:ptCount val="1"/>
                <c:pt idx="0">
                  <c:v>Runahead Buffer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CRE!$B$58:$O$58</c:f>
              <c:numCache>
                <c:formatCode>General</c:formatCode>
                <c:ptCount val="14"/>
                <c:pt idx="0">
                  <c:v>16.16</c:v>
                </c:pt>
                <c:pt idx="1">
                  <c:v>12.1</c:v>
                </c:pt>
                <c:pt idx="2">
                  <c:v>15.71</c:v>
                </c:pt>
                <c:pt idx="3">
                  <c:v>16.44</c:v>
                </c:pt>
                <c:pt idx="4">
                  <c:v>14.07</c:v>
                </c:pt>
                <c:pt idx="5">
                  <c:v>22.36</c:v>
                </c:pt>
                <c:pt idx="6">
                  <c:v>16.79</c:v>
                </c:pt>
                <c:pt idx="7">
                  <c:v>14.41</c:v>
                </c:pt>
                <c:pt idx="8">
                  <c:v>6.0</c:v>
                </c:pt>
                <c:pt idx="9">
                  <c:v>71.26</c:v>
                </c:pt>
                <c:pt idx="10">
                  <c:v>86.5</c:v>
                </c:pt>
                <c:pt idx="11">
                  <c:v>44.21</c:v>
                </c:pt>
                <c:pt idx="12">
                  <c:v>13.93</c:v>
                </c:pt>
                <c:pt idx="13">
                  <c:v>20.1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2B-473F-9009-AADCDCD9F113}"/>
            </c:ext>
          </c:extLst>
        </c:ser>
        <c:ser>
          <c:idx val="1"/>
          <c:order val="1"/>
          <c:tx>
            <c:strRef>
              <c:f>CRE!$A$59</c:f>
              <c:strCache>
                <c:ptCount val="1"/>
                <c:pt idx="0">
                  <c:v>Continuous Runahead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CRE!$B$59:$O$59</c:f>
              <c:numCache>
                <c:formatCode>General</c:formatCode>
                <c:ptCount val="14"/>
                <c:pt idx="0">
                  <c:v>24.97</c:v>
                </c:pt>
                <c:pt idx="1">
                  <c:v>18.21</c:v>
                </c:pt>
                <c:pt idx="2">
                  <c:v>21.19</c:v>
                </c:pt>
                <c:pt idx="3">
                  <c:v>26.34</c:v>
                </c:pt>
                <c:pt idx="4">
                  <c:v>28.35</c:v>
                </c:pt>
                <c:pt idx="5">
                  <c:v>32.27</c:v>
                </c:pt>
                <c:pt idx="6">
                  <c:v>25.12</c:v>
                </c:pt>
                <c:pt idx="7">
                  <c:v>28.25</c:v>
                </c:pt>
                <c:pt idx="8">
                  <c:v>27.42</c:v>
                </c:pt>
                <c:pt idx="9">
                  <c:v>90.11</c:v>
                </c:pt>
                <c:pt idx="10">
                  <c:v>112.69</c:v>
                </c:pt>
                <c:pt idx="11">
                  <c:v>68.9</c:v>
                </c:pt>
                <c:pt idx="12">
                  <c:v>29.51</c:v>
                </c:pt>
                <c:pt idx="13">
                  <c:v>34.3666255450289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2B-473F-9009-AADCDCD9F113}"/>
            </c:ext>
          </c:extLst>
        </c:ser>
        <c:ser>
          <c:idx val="2"/>
          <c:order val="2"/>
          <c:tx>
            <c:strRef>
              <c:f>CRE!$A$60</c:f>
              <c:strCache>
                <c:ptCount val="1"/>
                <c:pt idx="0">
                  <c:v>Stream PF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CRE!$B$60:$O$60</c:f>
              <c:numCache>
                <c:formatCode>General</c:formatCode>
                <c:ptCount val="14"/>
                <c:pt idx="0">
                  <c:v>7.45</c:v>
                </c:pt>
                <c:pt idx="1">
                  <c:v>0.07</c:v>
                </c:pt>
                <c:pt idx="2">
                  <c:v>55.47</c:v>
                </c:pt>
                <c:pt idx="3">
                  <c:v>76.87</c:v>
                </c:pt>
                <c:pt idx="4">
                  <c:v>56.72</c:v>
                </c:pt>
                <c:pt idx="5">
                  <c:v>0.32</c:v>
                </c:pt>
                <c:pt idx="6">
                  <c:v>5.03</c:v>
                </c:pt>
                <c:pt idx="7">
                  <c:v>58.51</c:v>
                </c:pt>
                <c:pt idx="8">
                  <c:v>63.19</c:v>
                </c:pt>
                <c:pt idx="9">
                  <c:v>97.22</c:v>
                </c:pt>
                <c:pt idx="10">
                  <c:v>87.35</c:v>
                </c:pt>
                <c:pt idx="11">
                  <c:v>18.41</c:v>
                </c:pt>
                <c:pt idx="12">
                  <c:v>8.040000000000001</c:v>
                </c:pt>
                <c:pt idx="13">
                  <c:v>14.18738439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82B-473F-9009-AADCDCD9F113}"/>
            </c:ext>
          </c:extLst>
        </c:ser>
        <c:ser>
          <c:idx val="3"/>
          <c:order val="3"/>
          <c:tx>
            <c:strRef>
              <c:f>CRE!$A$61</c:f>
              <c:strCache>
                <c:ptCount val="1"/>
                <c:pt idx="0">
                  <c:v>GHB PF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0000"/>
              </a:solidFill>
            </a:ln>
            <a:effectLst/>
          </c:spPr>
          <c:invertIfNegative val="0"/>
          <c:cat>
            <c:strRef>
              <c:f>CRE!$B$57:$O$57</c:f>
              <c:strCache>
                <c:ptCount val="14"/>
                <c:pt idx="0">
                  <c:v>zeusmp</c:v>
                </c:pt>
                <c:pt idx="1">
                  <c:v>cactus</c:v>
                </c:pt>
                <c:pt idx="2">
                  <c:v>wrf</c:v>
                </c:pt>
                <c:pt idx="3">
                  <c:v>GemsFDTD</c:v>
                </c:pt>
                <c:pt idx="4">
                  <c:v>leslie</c:v>
                </c:pt>
                <c:pt idx="5">
                  <c:v>omnetpp</c:v>
                </c:pt>
                <c:pt idx="6">
                  <c:v>milc</c:v>
                </c:pt>
                <c:pt idx="7">
                  <c:v>soplex</c:v>
                </c:pt>
                <c:pt idx="8">
                  <c:v>sphinx</c:v>
                </c:pt>
                <c:pt idx="9">
                  <c:v>bwaves</c:v>
                </c:pt>
                <c:pt idx="10">
                  <c:v>libquantum</c:v>
                </c:pt>
                <c:pt idx="11">
                  <c:v>lbm</c:v>
                </c:pt>
                <c:pt idx="12">
                  <c:v>mcf</c:v>
                </c:pt>
                <c:pt idx="13">
                  <c:v>GMean</c:v>
                </c:pt>
              </c:strCache>
            </c:strRef>
          </c:cat>
          <c:val>
            <c:numRef>
              <c:f>CRE!$B$61:$O$61</c:f>
              <c:numCache>
                <c:formatCode>General</c:formatCode>
                <c:ptCount val="14"/>
                <c:pt idx="0">
                  <c:v>2.73</c:v>
                </c:pt>
                <c:pt idx="1">
                  <c:v>74.6</c:v>
                </c:pt>
                <c:pt idx="2">
                  <c:v>49.2</c:v>
                </c:pt>
                <c:pt idx="3">
                  <c:v>63.54</c:v>
                </c:pt>
                <c:pt idx="4">
                  <c:v>67.37</c:v>
                </c:pt>
                <c:pt idx="5">
                  <c:v>1.38</c:v>
                </c:pt>
                <c:pt idx="6">
                  <c:v>3.69</c:v>
                </c:pt>
                <c:pt idx="7">
                  <c:v>58.19</c:v>
                </c:pt>
                <c:pt idx="8">
                  <c:v>57.95</c:v>
                </c:pt>
                <c:pt idx="9">
                  <c:v>93.94</c:v>
                </c:pt>
                <c:pt idx="10">
                  <c:v>98.29</c:v>
                </c:pt>
                <c:pt idx="11">
                  <c:v>74.22</c:v>
                </c:pt>
                <c:pt idx="12">
                  <c:v>0.72</c:v>
                </c:pt>
                <c:pt idx="13">
                  <c:v>22.42849182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82B-473F-9009-AADCDCD9F1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-2029029736"/>
        <c:axId val="-2029417080"/>
      </c:barChart>
      <c:catAx>
        <c:axId val="-2029029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-2029417080"/>
        <c:crosses val="autoZero"/>
        <c:auto val="1"/>
        <c:lblAlgn val="ctr"/>
        <c:lblOffset val="100"/>
        <c:noMultiLvlLbl val="0"/>
      </c:catAx>
      <c:valAx>
        <c:axId val="-2029417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defRPr>
                </a:pPr>
                <a:r>
                  <a:rPr lang="en-US"/>
                  <a:t>% IPC Improvement over </a:t>
                </a:r>
              </a:p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defRPr>
                </a:pPr>
                <a:r>
                  <a:rPr lang="en-US"/>
                  <a:t>No-Prefetching Baseline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-2029029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tx1"/>
          </a:solidFill>
          <a:latin typeface="Helvetica" charset="0"/>
          <a:ea typeface="Helvetica" charset="0"/>
          <a:cs typeface="Helvetica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CRE!$A$52</c:f>
              <c:strCache>
                <c:ptCount val="1"/>
                <c:pt idx="0">
                  <c:v>Continuous Runahead Request Accuracy</c:v>
                </c:pt>
              </c:strCache>
            </c:strRef>
          </c:tx>
          <c:spPr>
            <a:solidFill>
              <a:srgbClr val="E48312">
                <a:lumMod val="60000"/>
                <a:lumOff val="40000"/>
              </a:srgb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CRE!$B$51:$K$51</c:f>
              <c:strCache>
                <c:ptCount val="10"/>
                <c:pt idx="0">
                  <c:v>1k</c:v>
                </c:pt>
                <c:pt idx="1">
                  <c:v>5k</c:v>
                </c:pt>
                <c:pt idx="2">
                  <c:v>10k</c:v>
                </c:pt>
                <c:pt idx="3">
                  <c:v>25k</c:v>
                </c:pt>
                <c:pt idx="4">
                  <c:v>50k</c:v>
                </c:pt>
                <c:pt idx="5">
                  <c:v>100k</c:v>
                </c:pt>
                <c:pt idx="6">
                  <c:v>250k</c:v>
                </c:pt>
                <c:pt idx="7">
                  <c:v>500k</c:v>
                </c:pt>
                <c:pt idx="8">
                  <c:v>1M</c:v>
                </c:pt>
                <c:pt idx="9">
                  <c:v>2M</c:v>
                </c:pt>
              </c:strCache>
            </c:strRef>
          </c:cat>
          <c:val>
            <c:numRef>
              <c:f>CRE!$B$52:$K$52</c:f>
              <c:numCache>
                <c:formatCode>General</c:formatCode>
                <c:ptCount val="10"/>
                <c:pt idx="0">
                  <c:v>0.78</c:v>
                </c:pt>
                <c:pt idx="1">
                  <c:v>0.84</c:v>
                </c:pt>
                <c:pt idx="2">
                  <c:v>0.87</c:v>
                </c:pt>
                <c:pt idx="3">
                  <c:v>0.88</c:v>
                </c:pt>
                <c:pt idx="4">
                  <c:v>0.87</c:v>
                </c:pt>
                <c:pt idx="5">
                  <c:v>0.86</c:v>
                </c:pt>
                <c:pt idx="6">
                  <c:v>0.83</c:v>
                </c:pt>
                <c:pt idx="7">
                  <c:v>0.76</c:v>
                </c:pt>
                <c:pt idx="8">
                  <c:v>0.7</c:v>
                </c:pt>
                <c:pt idx="9">
                  <c:v>0.65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B0-4640-960A-D480FC0CB847}"/>
            </c:ext>
          </c:extLst>
        </c:ser>
        <c:ser>
          <c:idx val="1"/>
          <c:order val="1"/>
          <c:tx>
            <c:strRef>
              <c:f>CRE!$A$53</c:f>
              <c:strCache>
                <c:ptCount val="1"/>
                <c:pt idx="0">
                  <c:v>GMean Performance Gain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CRE!$B$51:$K$51</c:f>
              <c:strCache>
                <c:ptCount val="10"/>
                <c:pt idx="0">
                  <c:v>1k</c:v>
                </c:pt>
                <c:pt idx="1">
                  <c:v>5k</c:v>
                </c:pt>
                <c:pt idx="2">
                  <c:v>10k</c:v>
                </c:pt>
                <c:pt idx="3">
                  <c:v>25k</c:v>
                </c:pt>
                <c:pt idx="4">
                  <c:v>50k</c:v>
                </c:pt>
                <c:pt idx="5">
                  <c:v>100k</c:v>
                </c:pt>
                <c:pt idx="6">
                  <c:v>250k</c:v>
                </c:pt>
                <c:pt idx="7">
                  <c:v>500k</c:v>
                </c:pt>
                <c:pt idx="8">
                  <c:v>1M</c:v>
                </c:pt>
                <c:pt idx="9">
                  <c:v>2M</c:v>
                </c:pt>
              </c:strCache>
            </c:strRef>
          </c:cat>
          <c:val>
            <c:numRef>
              <c:f>CRE!$B$53:$K$53</c:f>
              <c:numCache>
                <c:formatCode>General</c:formatCode>
                <c:ptCount val="10"/>
                <c:pt idx="0">
                  <c:v>0.3</c:v>
                </c:pt>
                <c:pt idx="1">
                  <c:v>0.365</c:v>
                </c:pt>
                <c:pt idx="2">
                  <c:v>0.368</c:v>
                </c:pt>
                <c:pt idx="3">
                  <c:v>0.365</c:v>
                </c:pt>
                <c:pt idx="4">
                  <c:v>0.355</c:v>
                </c:pt>
                <c:pt idx="5">
                  <c:v>0.354</c:v>
                </c:pt>
                <c:pt idx="6">
                  <c:v>0.351</c:v>
                </c:pt>
                <c:pt idx="7">
                  <c:v>0.29</c:v>
                </c:pt>
                <c:pt idx="8">
                  <c:v>0.28</c:v>
                </c:pt>
                <c:pt idx="9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B0-4640-960A-D480FC0CB8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-592947352"/>
        <c:axId val="-592957816"/>
      </c:barChart>
      <c:catAx>
        <c:axId val="-592947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defRPr>
                </a:pPr>
                <a:r>
                  <a:rPr lang="en-US"/>
                  <a:t>Update Interval (Instructions Retired)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-592957816"/>
        <c:crosses val="autoZero"/>
        <c:auto val="1"/>
        <c:lblAlgn val="ctr"/>
        <c:lblOffset val="100"/>
        <c:noMultiLvlLbl val="0"/>
      </c:catAx>
      <c:valAx>
        <c:axId val="-592957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-592947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tx1"/>
          </a:solidFill>
          <a:latin typeface="Helvetica" charset="0"/>
          <a:ea typeface="Helvetica" charset="0"/>
          <a:cs typeface="Helvetica" charset="0"/>
        </a:defRPr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E25F-F6E2-E744-AB1A-569DC180CF27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067-C485-3441-AB84-1B6A8EE91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9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E25F-F6E2-E744-AB1A-569DC180CF27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067-C485-3441-AB84-1B6A8EE91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9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E25F-F6E2-E744-AB1A-569DC180CF27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067-C485-3441-AB84-1B6A8EE91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3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E25F-F6E2-E744-AB1A-569DC180CF27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067-C485-3441-AB84-1B6A8EE91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E25F-F6E2-E744-AB1A-569DC180CF27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067-C485-3441-AB84-1B6A8EE91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E25F-F6E2-E744-AB1A-569DC180CF27}" type="datetimeFigureOut">
              <a:rPr lang="en-US" smtClean="0"/>
              <a:t>12/3/16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067-C485-3441-AB84-1B6A8EE91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4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E25F-F6E2-E744-AB1A-569DC180CF27}" type="datetimeFigureOut">
              <a:rPr lang="en-US" smtClean="0"/>
              <a:t>12/3/16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067-C485-3441-AB84-1B6A8EE91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5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E25F-F6E2-E744-AB1A-569DC180CF27}" type="datetimeFigureOut">
              <a:rPr lang="en-US" smtClean="0"/>
              <a:t>12/3/16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067-C485-3441-AB84-1B6A8EE91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E25F-F6E2-E744-AB1A-569DC180CF27}" type="datetimeFigureOut">
              <a:rPr lang="en-US" smtClean="0"/>
              <a:t>12/3/16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067-C485-3441-AB84-1B6A8EE91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6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E25F-F6E2-E744-AB1A-569DC180CF27}" type="datetimeFigureOut">
              <a:rPr lang="en-US" smtClean="0"/>
              <a:t>12/3/16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067-C485-3441-AB84-1B6A8EE91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8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E25F-F6E2-E744-AB1A-569DC180CF27}" type="datetimeFigureOut">
              <a:rPr lang="en-US" smtClean="0"/>
              <a:t>12/3/16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B067-C485-3441-AB84-1B6A8EE91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CE25F-F6E2-E744-AB1A-569DC180CF27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B067-C485-3441-AB84-1B6A8EE91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2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6" Type="http://schemas.openxmlformats.org/officeDocument/2006/relationships/chart" Target="../charts/chart4.xml"/><Relationship Id="rId7" Type="http://schemas.openxmlformats.org/officeDocument/2006/relationships/chart" Target="../charts/chart5.xml"/><Relationship Id="rId8" Type="http://schemas.openxmlformats.org/officeDocument/2006/relationships/chart" Target="../charts/chart6.xml"/><Relationship Id="rId9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3251"/>
            <a:ext cx="21945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D25E12"/>
                </a:solidFill>
                <a:latin typeface="Helvetica" charset="0"/>
                <a:ea typeface="Helvetica" charset="0"/>
                <a:cs typeface="Helvetica" charset="0"/>
              </a:rPr>
              <a:t>Continuous Runahead: Transparent Hardware Acceleration for Memory Intensive Workloads</a:t>
            </a:r>
            <a:endParaRPr lang="en-US" sz="7200" dirty="0">
              <a:solidFill>
                <a:srgbClr val="D25E12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Milad Hashemi, Onur </a:t>
            </a:r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Mutlu</a:t>
            </a:r>
            <a:r>
              <a:rPr lang="en-US" sz="6000" dirty="0" smtClean="0">
                <a:latin typeface="Garamond" charset="0"/>
                <a:ea typeface="Garamond" charset="0"/>
                <a:cs typeface="Garamond" charset="0"/>
              </a:rPr>
              <a:t>, and Yale N. </a:t>
            </a:r>
            <a:r>
              <a:rPr lang="en-US" sz="6000" dirty="0" err="1" smtClean="0">
                <a:latin typeface="Garamond" charset="0"/>
                <a:ea typeface="Garamond" charset="0"/>
                <a:cs typeface="Garamond" charset="0"/>
              </a:rPr>
              <a:t>Patt</a:t>
            </a:r>
            <a:endParaRPr lang="en-US" sz="6000" dirty="0"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74" y="30624632"/>
            <a:ext cx="11841544" cy="3225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7670" y="4729464"/>
            <a:ext cx="100584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D25E12"/>
                </a:solidFill>
                <a:latin typeface="Helvetica" charset="0"/>
                <a:ea typeface="Helvetica" charset="0"/>
                <a:cs typeface="Helvetica" charset="0"/>
              </a:rPr>
              <a:t>1) 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Runahead requests are overwhelmingly accurate:</a:t>
            </a: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86654" y="4722840"/>
            <a:ext cx="1030792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D25E12"/>
                </a:solidFill>
                <a:latin typeface="Helvetica" charset="0"/>
                <a:ea typeface="Helvetica" charset="0"/>
                <a:cs typeface="Helvetica" charset="0"/>
              </a:rPr>
              <a:t>2) 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Runahead has very low </a:t>
            </a:r>
            <a:r>
              <a:rPr lang="en-US" sz="3200" dirty="0" err="1" smtClean="0">
                <a:latin typeface="Helvetica" charset="0"/>
                <a:ea typeface="Helvetica" charset="0"/>
                <a:cs typeface="Helvetica" charset="0"/>
              </a:rPr>
              <a:t>prefetch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 coverage:</a:t>
            </a: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78343" y="11756530"/>
            <a:ext cx="6204857" cy="15696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D25E12"/>
                </a:solidFill>
                <a:latin typeface="Helvetica" charset="0"/>
                <a:ea typeface="Helvetica" charset="0"/>
                <a:cs typeface="Helvetica" charset="0"/>
              </a:rPr>
              <a:t>3) 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Runahead intervals are short, dramatically limiting runahead performance gain:</a:t>
            </a: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6479" y="15223847"/>
            <a:ext cx="2065620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D25E12"/>
                </a:solidFill>
                <a:latin typeface="Helvetica" charset="0"/>
                <a:ea typeface="Helvetica" charset="0"/>
                <a:cs typeface="Helvetica" charset="0"/>
              </a:rPr>
              <a:t>Our Proposal: </a:t>
            </a:r>
            <a:r>
              <a:rPr lang="en-US" sz="3600" dirty="0" smtClean="0">
                <a:solidFill>
                  <a:srgbClr val="D25E12"/>
                </a:solidFill>
                <a:latin typeface="Helvetica" charset="0"/>
                <a:ea typeface="Helvetica" charset="0"/>
                <a:cs typeface="Helvetica" charset="0"/>
              </a:rPr>
              <a:t>Continuous Runahead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Goal: Run ahead for longer intervals.</a:t>
            </a: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Dynamically identify the chains of operations that cause the most critical cache misses.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These 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dependence chains are then renamed to execute in a loop and migrated to a specialized compute engine 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in the memory controller where 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they can run ahead continuously. </a:t>
            </a:r>
            <a:endParaRPr lang="en-US" sz="32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This Continuous 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Runahead Engine (CRE) leads to a 21.9% single-core performance gain over prior state-of-the-art techniques on the memory intensive SPEC CPU2006 benchmarks. In a quad-core system, 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the 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CRE leads to a 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13.2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% gain over the highest performing </a:t>
            </a:r>
            <a:r>
              <a:rPr lang="en-US" sz="3200" dirty="0" err="1">
                <a:latin typeface="Helvetica" charset="0"/>
                <a:ea typeface="Helvetica" charset="0"/>
                <a:cs typeface="Helvetica" charset="0"/>
              </a:rPr>
              <a:t>prefetcher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 (GHB) in our evaluation. When the CRE is combined with a GHB </a:t>
            </a:r>
            <a:r>
              <a:rPr lang="en-US" sz="3200" dirty="0" err="1">
                <a:latin typeface="Helvetica" charset="0"/>
                <a:ea typeface="Helvetica" charset="0"/>
                <a:cs typeface="Helvetica" charset="0"/>
              </a:rPr>
              <a:t>prefetcher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, the result is a 23.5% gain over a baseline with GHB prefetching alone. </a:t>
            </a: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457200" indent="-457200">
              <a:buFont typeface="Arial" charset="0"/>
              <a:buChar char="•"/>
            </a:pP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278" y="3216362"/>
            <a:ext cx="21941536" cy="225619"/>
          </a:xfrm>
          <a:prstGeom prst="rect">
            <a:avLst/>
          </a:prstGeom>
          <a:solidFill>
            <a:srgbClr val="D25E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63382" y="3521363"/>
            <a:ext cx="21127720" cy="11595420"/>
          </a:xfrm>
          <a:prstGeom prst="rect">
            <a:avLst/>
          </a:prstGeom>
          <a:noFill/>
          <a:ln w="1905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3920" y="3586010"/>
            <a:ext cx="210622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Runahead execution effectively expands the reorder buffer of an out-of-order processor to generate MLP </a:t>
            </a:r>
            <a:r>
              <a:rPr lang="en-US" sz="3200" dirty="0" smtClean="0">
                <a:latin typeface="Helvetica" charset="0"/>
                <a:ea typeface="Helvetica" charset="0"/>
                <a:cs typeface="Helvetica" charset="0"/>
              </a:rPr>
              <a:t>during a full-window stall. We </a:t>
            </a:r>
            <a:r>
              <a:rPr lang="en-US" sz="3200" dirty="0">
                <a:latin typeface="Helvetica" charset="0"/>
                <a:ea typeface="Helvetica" charset="0"/>
                <a:cs typeface="Helvetica" charset="0"/>
              </a:rPr>
              <a:t>make 3 observations about traditional runahead: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63382" y="15116783"/>
            <a:ext cx="21127720" cy="4967360"/>
          </a:xfrm>
          <a:prstGeom prst="rect">
            <a:avLst/>
          </a:prstGeom>
          <a:noFill/>
          <a:ln w="1905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66479" y="20209104"/>
            <a:ext cx="2016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D25E12"/>
                </a:solidFill>
                <a:latin typeface="Helvetica" charset="0"/>
                <a:ea typeface="Helvetica" charset="0"/>
                <a:cs typeface="Helvetica" charset="0"/>
              </a:rPr>
              <a:t>Continuous Runahead Performance Results:</a:t>
            </a:r>
            <a:endParaRPr lang="en-US" sz="3600" dirty="0">
              <a:latin typeface="Helvetica" charset="0"/>
              <a:ea typeface="Helvetica" charset="0"/>
              <a:cs typeface="Helvetica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5400" dirty="0">
              <a:solidFill>
                <a:srgbClr val="D25E1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3382" y="20084143"/>
            <a:ext cx="21127720" cy="11394563"/>
          </a:xfrm>
          <a:prstGeom prst="rect">
            <a:avLst/>
          </a:prstGeom>
          <a:noFill/>
          <a:ln w="1905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718427"/>
              </p:ext>
            </p:extLst>
          </p:nvPr>
        </p:nvGraphicFramePr>
        <p:xfrm>
          <a:off x="452486" y="5298604"/>
          <a:ext cx="10158984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531578"/>
              </p:ext>
            </p:extLst>
          </p:nvPr>
        </p:nvGraphicFramePr>
        <p:xfrm>
          <a:off x="10855773" y="5293442"/>
          <a:ext cx="10158984" cy="547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Char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594101"/>
              </p:ext>
            </p:extLst>
          </p:nvPr>
        </p:nvGraphicFramePr>
        <p:xfrm>
          <a:off x="8447012" y="10541117"/>
          <a:ext cx="10067544" cy="4581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7" name="Chart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098220"/>
              </p:ext>
            </p:extLst>
          </p:nvPr>
        </p:nvGraphicFramePr>
        <p:xfrm>
          <a:off x="613470" y="20738982"/>
          <a:ext cx="9829800" cy="547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8" name="Chart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685343"/>
              </p:ext>
            </p:extLst>
          </p:nvPr>
        </p:nvGraphicFramePr>
        <p:xfrm>
          <a:off x="10873605" y="20743830"/>
          <a:ext cx="10158984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9" name="Chart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679107"/>
              </p:ext>
            </p:extLst>
          </p:nvPr>
        </p:nvGraphicFramePr>
        <p:xfrm>
          <a:off x="701664" y="25934205"/>
          <a:ext cx="9829800" cy="547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Chart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57858"/>
              </p:ext>
            </p:extLst>
          </p:nvPr>
        </p:nvGraphicFramePr>
        <p:xfrm>
          <a:off x="10855773" y="25934205"/>
          <a:ext cx="9829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1" name="Rectangle 40"/>
          <p:cNvSpPr/>
          <p:nvPr/>
        </p:nvSpPr>
        <p:spPr>
          <a:xfrm>
            <a:off x="280392" y="4651967"/>
            <a:ext cx="21186425" cy="91440"/>
          </a:xfrm>
          <a:prstGeom prst="rect">
            <a:avLst/>
          </a:prstGeom>
          <a:solidFill>
            <a:srgbClr val="4171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48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t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t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3795</TotalTime>
  <Words>263</Words>
  <Application>Microsoft Macintosh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Milad Hashemi</dc:creator>
  <cp:lastModifiedBy>OM</cp:lastModifiedBy>
  <cp:revision>118</cp:revision>
  <cp:lastPrinted>2015-12-04T17:00:19Z</cp:lastPrinted>
  <dcterms:created xsi:type="dcterms:W3CDTF">2015-11-13T19:54:06Z</dcterms:created>
  <dcterms:modified xsi:type="dcterms:W3CDTF">2016-12-03T23:17:28Z</dcterms:modified>
</cp:coreProperties>
</file>