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hihao.song@drexel.edu" TargetMode="External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up Das…"/>
          <p:cNvSpPr txBox="1"/>
          <p:nvPr>
            <p:ph type="subTitle" sz="half" idx="1"/>
          </p:nvPr>
        </p:nvSpPr>
        <p:spPr>
          <a:xfrm>
            <a:off x="-70337" y="5066747"/>
            <a:ext cx="13145474" cy="2244865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Anup Das</a:t>
            </a:r>
          </a:p>
          <a:p>
            <a:pPr>
              <a:defRPr sz="4000"/>
            </a:pPr>
            <a:r>
              <a:t>Shihao Song, Onur Mutlu, and Nagarajan Kandasamy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141" y="7038116"/>
            <a:ext cx="2576990" cy="2576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4930" y="7178280"/>
            <a:ext cx="4585390" cy="257699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DATACON"/>
          <p:cNvSpPr/>
          <p:nvPr/>
        </p:nvSpPr>
        <p:spPr>
          <a:xfrm>
            <a:off x="-43355" y="2939345"/>
            <a:ext cx="13091510" cy="17410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9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DATACON</a:t>
            </a:r>
          </a:p>
        </p:txBody>
      </p:sp>
      <p:sp>
        <p:nvSpPr>
          <p:cNvPr id="123" name="Improving Phase Change Memory  Performance…"/>
          <p:cNvSpPr/>
          <p:nvPr/>
        </p:nvSpPr>
        <p:spPr>
          <a:xfrm>
            <a:off x="-43355" y="-24038"/>
            <a:ext cx="13091510" cy="257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4500">
                <a:latin typeface="+mn-lt"/>
                <a:ea typeface="+mn-ea"/>
                <a:cs typeface="+mn-cs"/>
                <a:sym typeface="Helvetica Neue Medium"/>
              </a:defRPr>
            </a:pPr>
            <a:r>
              <a:t>Improving Phase Change Memory  Performance</a:t>
            </a:r>
          </a:p>
          <a:p>
            <a:pPr>
              <a:defRPr b="0" sz="4500">
                <a:latin typeface="+mn-lt"/>
                <a:ea typeface="+mn-ea"/>
                <a:cs typeface="+mn-cs"/>
                <a:sym typeface="Helvetica Neue Medium"/>
              </a:defRPr>
            </a:pPr>
            <a:r>
              <a:t>via Data Content Aware Access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ata Content Aware PCM Writes"/>
          <p:cNvSpPr txBox="1"/>
          <p:nvPr>
            <p:ph type="title"/>
          </p:nvPr>
        </p:nvSpPr>
        <p:spPr>
          <a:xfrm>
            <a:off x="-13429" y="-18339"/>
            <a:ext cx="13031658" cy="16038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Data Content Aware PCM Writes</a:t>
            </a:r>
          </a:p>
        </p:txBody>
      </p:sp>
      <p:sp>
        <p:nvSpPr>
          <p:cNvPr id="171" name="Key Idea…"/>
          <p:cNvSpPr txBox="1"/>
          <p:nvPr>
            <p:ph type="body" idx="1"/>
          </p:nvPr>
        </p:nvSpPr>
        <p:spPr>
          <a:xfrm>
            <a:off x="625647" y="1566664"/>
            <a:ext cx="12221580" cy="8202839"/>
          </a:xfrm>
          <a:prstGeom prst="rect">
            <a:avLst/>
          </a:prstGeom>
        </p:spPr>
        <p:txBody>
          <a:bodyPr anchor="t"/>
          <a:lstStyle/>
          <a:p>
            <a:pPr marL="373379" indent="-373379" defTabSz="490727">
              <a:lnSpc>
                <a:spcPct val="20000"/>
              </a:lnSpc>
              <a:spcBef>
                <a:spcPts val="3500"/>
              </a:spcBef>
              <a:defRPr sz="2688"/>
            </a:pPr>
            <a:r>
              <a:t>Key Idea</a:t>
            </a:r>
          </a:p>
          <a:p>
            <a:pPr lvl="1" marL="746759" indent="-373379" defTabSz="490727">
              <a:spcBef>
                <a:spcPts val="3500"/>
              </a:spcBef>
              <a:buChar char="-"/>
              <a:defRPr sz="2688"/>
            </a:pPr>
            <a:r>
              <a:t>To serve PCM writes</a:t>
            </a:r>
          </a:p>
          <a:p>
            <a:pPr lvl="2" marL="1120139" indent="-373379" defTabSz="490727">
              <a:spcBef>
                <a:spcPts val="1600"/>
              </a:spcBef>
              <a:buChar char="‣"/>
              <a:defRPr sz="2351"/>
            </a:pPr>
            <a:r>
              <a:t>Overwrite known all-0s or all-1s content: </a:t>
            </a:r>
            <a:r>
              <a:rPr>
                <a:solidFill>
                  <a:srgbClr val="0433FF"/>
                </a:solidFill>
              </a:rPr>
              <a:t>to improve performance and energy</a:t>
            </a:r>
            <a:endParaRPr>
              <a:solidFill>
                <a:srgbClr val="0433FF"/>
              </a:solidFill>
            </a:endParaRPr>
          </a:p>
          <a:p>
            <a:pPr lvl="2" marL="1120139" indent="-373379" defTabSz="490727">
              <a:spcBef>
                <a:spcPts val="1600"/>
              </a:spcBef>
              <a:buChar char="‣"/>
              <a:defRPr sz="2351"/>
            </a:pPr>
            <a:r>
              <a:t>Overwrite unknown content: </a:t>
            </a:r>
            <a:r>
              <a:rPr>
                <a:solidFill>
                  <a:srgbClr val="0433FF"/>
                </a:solidFill>
              </a:rPr>
              <a:t>only when is no all-0s or all-1s initialized location available in PCM</a:t>
            </a:r>
          </a:p>
          <a:p>
            <a:pPr marL="373379" indent="-373379" defTabSz="490727">
              <a:lnSpc>
                <a:spcPct val="20000"/>
              </a:lnSpc>
              <a:spcBef>
                <a:spcPts val="3500"/>
              </a:spcBef>
              <a:defRPr sz="2688"/>
            </a:pPr>
            <a:r>
              <a:t>Three components</a:t>
            </a:r>
          </a:p>
          <a:p>
            <a:pPr lvl="1" marL="746759" indent="-373379" defTabSz="490727">
              <a:lnSpc>
                <a:spcPct val="20000"/>
              </a:lnSpc>
              <a:spcBef>
                <a:spcPts val="3500"/>
              </a:spcBef>
              <a:buChar char="-"/>
              <a:defRPr sz="2688"/>
            </a:pPr>
            <a:r>
              <a:t>Analysis of write data </a:t>
            </a:r>
          </a:p>
          <a:p>
            <a:pPr lvl="2" marL="1120139" indent="-373379" defTabSz="490727">
              <a:spcBef>
                <a:spcPts val="3500"/>
              </a:spcBef>
              <a:buChar char="‣"/>
              <a:defRPr sz="2351"/>
            </a:pPr>
            <a:r>
              <a:rPr>
                <a:solidFill>
                  <a:srgbClr val="0433FF"/>
                </a:solidFill>
              </a:rPr>
              <a:t>Analyze </a:t>
            </a:r>
            <a:r>
              <a:t>the fraction of SET bits in write data and </a:t>
            </a:r>
            <a:r>
              <a:rPr>
                <a:solidFill>
                  <a:srgbClr val="0433FF"/>
                </a:solidFill>
              </a:rPr>
              <a:t>estimate</a:t>
            </a:r>
            <a:r>
              <a:t> the energy-latency trade-offs for SET and RESET operations in PCM</a:t>
            </a:r>
          </a:p>
          <a:p>
            <a:pPr lvl="1" marL="746759" indent="-373379" defTabSz="490727">
              <a:lnSpc>
                <a:spcPct val="20000"/>
              </a:lnSpc>
              <a:spcBef>
                <a:spcPts val="1600"/>
              </a:spcBef>
              <a:buChar char="-"/>
              <a:defRPr sz="2688"/>
            </a:pPr>
            <a:r>
              <a:t>Address translation</a:t>
            </a:r>
          </a:p>
          <a:p>
            <a:pPr lvl="2" marL="1120139" indent="-373379" defTabSz="490727">
              <a:spcBef>
                <a:spcPts val="3500"/>
              </a:spcBef>
              <a:buChar char="‣"/>
              <a:defRPr sz="2351"/>
            </a:pPr>
            <a:r>
              <a:rPr>
                <a:solidFill>
                  <a:srgbClr val="0433FF"/>
                </a:solidFill>
              </a:rPr>
              <a:t>Translate</a:t>
            </a:r>
            <a:r>
              <a:t> the write address to a physical address within memory that contains the best type of content to overwrite, and </a:t>
            </a:r>
            <a:r>
              <a:rPr>
                <a:solidFill>
                  <a:srgbClr val="0433FF"/>
                </a:solidFill>
              </a:rPr>
              <a:t>record</a:t>
            </a:r>
            <a:r>
              <a:t> this translation in a table for future accesses.</a:t>
            </a:r>
          </a:p>
          <a:p>
            <a:pPr lvl="1" marL="746759" indent="-373379" defTabSz="490727">
              <a:lnSpc>
                <a:spcPct val="20000"/>
              </a:lnSpc>
              <a:spcBef>
                <a:spcPts val="1600"/>
              </a:spcBef>
              <a:buChar char="-"/>
              <a:defRPr sz="2688"/>
            </a:pPr>
            <a:r>
              <a:t>Re-initialization</a:t>
            </a:r>
          </a:p>
          <a:p>
            <a:pPr lvl="2" marL="1120139" indent="-373379" defTabSz="490727">
              <a:spcBef>
                <a:spcPts val="3500"/>
              </a:spcBef>
              <a:buChar char="‣"/>
              <a:defRPr sz="2351"/>
            </a:pPr>
            <a:r>
              <a:rPr>
                <a:solidFill>
                  <a:srgbClr val="0433FF"/>
                </a:solidFill>
              </a:rPr>
              <a:t>Re-initialize </a:t>
            </a:r>
            <a:r>
              <a:t>unused  memory locations with known all-0s or all-ones content in a manner that does not interfere with regular read and write accesses</a:t>
            </a:r>
          </a:p>
        </p:txBody>
      </p:sp>
      <p:sp>
        <p:nvSpPr>
          <p:cNvPr id="172" name="Slide Number"/>
          <p:cNvSpPr txBox="1"/>
          <p:nvPr>
            <p:ph type="sldNum" sz="quarter" idx="4294967295"/>
          </p:nvPr>
        </p:nvSpPr>
        <p:spPr>
          <a:xfrm>
            <a:off x="12059444" y="9202983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75" name="Introduction…"/>
          <p:cNvSpPr txBox="1"/>
          <p:nvPr>
            <p:ph type="body" idx="1"/>
          </p:nvPr>
        </p:nvSpPr>
        <p:spPr>
          <a:xfrm>
            <a:off x="602690" y="2590800"/>
            <a:ext cx="12388252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Introduction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Detailed design of DATACON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Address translation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Overwritten content selection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Re-initialization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Evaluation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Conclusion</a:t>
            </a:r>
          </a:p>
        </p:txBody>
      </p:sp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2067203" y="9207075"/>
            <a:ext cx="34026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ystem Overview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System Overview</a:t>
            </a:r>
          </a:p>
        </p:txBody>
      </p:sp>
      <p:sp>
        <p:nvSpPr>
          <p:cNvPr id="179" name="DRAM-PCM hybrid memory with embedded DRAM (eDRAM) as write cache to PCM main memory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  <a:r>
              <a:t>DRAM-PCM </a:t>
            </a:r>
            <a:r>
              <a:rPr>
                <a:solidFill>
                  <a:srgbClr val="0433FF"/>
                </a:solidFill>
              </a:rPr>
              <a:t>hybrid memory</a:t>
            </a:r>
            <a:r>
              <a:t> with embedded DRAM (eDRAM) as write cache to PCM main memory</a:t>
            </a:r>
          </a:p>
        </p:txBody>
      </p:sp>
      <p:sp>
        <p:nvSpPr>
          <p:cNvPr id="180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38747"/>
            <a:ext cx="13004801" cy="3373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ystem Overview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System Overview</a:t>
            </a:r>
          </a:p>
        </p:txBody>
      </p:sp>
      <p:sp>
        <p:nvSpPr>
          <p:cNvPr id="184" name="DRAM-PCM hybrid memory with embedded DRAM (eDRAM) as write cache to PCM main memory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  <a:r>
              <a:t>DRAM-PCM </a:t>
            </a:r>
            <a:r>
              <a:rPr>
                <a:solidFill>
                  <a:srgbClr val="0433FF"/>
                </a:solidFill>
              </a:rPr>
              <a:t>hybrid memory</a:t>
            </a:r>
            <a:r>
              <a:t> with embedded DRAM (eDRAM) as write cache to PCM main memory</a:t>
            </a:r>
          </a:p>
        </p:txBody>
      </p:sp>
      <p:sp>
        <p:nvSpPr>
          <p:cNvPr id="185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alphaModFix amt="29943"/>
            <a:extLst/>
          </a:blip>
          <a:stretch>
            <a:fillRect/>
          </a:stretch>
        </p:blipFill>
        <p:spPr>
          <a:xfrm>
            <a:off x="-1" y="3538747"/>
            <a:ext cx="13004801" cy="337383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One eDRAM cache line maps to…"/>
          <p:cNvSpPr/>
          <p:nvPr/>
        </p:nvSpPr>
        <p:spPr>
          <a:xfrm>
            <a:off x="-7351" y="8140205"/>
            <a:ext cx="13019502" cy="1604921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600">
                <a:latin typeface="+mn-lt"/>
                <a:ea typeface="+mn-ea"/>
                <a:cs typeface="+mn-cs"/>
                <a:sym typeface="Helvetica Neue Medium"/>
              </a:defRPr>
            </a:pPr>
            <a:r>
              <a:t>One eDRAM cache line maps to </a:t>
            </a:r>
          </a:p>
          <a:p>
            <a:pPr>
              <a:defRPr b="0" sz="36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eight</a:t>
            </a:r>
            <a:r>
              <a:t> memory lines in a PCM rank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2893" y="5500239"/>
            <a:ext cx="7719014" cy="42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Detailed Design of DATACON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Detailed Design of DATACON</a:t>
            </a:r>
          </a:p>
        </p:txBody>
      </p:sp>
      <p:sp>
        <p:nvSpPr>
          <p:cNvPr id="191" name="DATACON adds four new components to the baseline design…"/>
          <p:cNvSpPr txBox="1"/>
          <p:nvPr>
            <p:ph type="body" sz="half" idx="1"/>
          </p:nvPr>
        </p:nvSpPr>
        <p:spPr>
          <a:xfrm>
            <a:off x="620269" y="1574026"/>
            <a:ext cx="12101872" cy="3897992"/>
          </a:xfrm>
          <a:prstGeom prst="rect">
            <a:avLst/>
          </a:prstGeom>
        </p:spPr>
        <p:txBody>
          <a:bodyPr anchor="t"/>
          <a:lstStyle/>
          <a:p>
            <a:pPr marL="275590" indent="-275590" defTabSz="362204">
              <a:spcBef>
                <a:spcPts val="2600"/>
              </a:spcBef>
              <a:defRPr sz="1984"/>
            </a:pPr>
            <a:r>
              <a:t>DATACON adds </a:t>
            </a:r>
            <a:r>
              <a:rPr>
                <a:solidFill>
                  <a:srgbClr val="0433FF"/>
                </a:solidFill>
              </a:rPr>
              <a:t>four</a:t>
            </a:r>
            <a:r>
              <a:t> new components to the baseline design</a:t>
            </a:r>
          </a:p>
          <a:p>
            <a:pPr lvl="1" marL="551180" indent="-275590" defTabSz="362204">
              <a:spcBef>
                <a:spcPts val="2600"/>
              </a:spcBef>
              <a:buChar char="-"/>
              <a:defRPr sz="1984"/>
            </a:pPr>
            <a:r>
              <a:rPr>
                <a:solidFill>
                  <a:srgbClr val="FF2600"/>
                </a:solidFill>
              </a:rPr>
              <a:t>Address Translation Table (AT)</a:t>
            </a:r>
            <a:r>
              <a:t>: to record logical-to-physical address translations, which are needed to redirect write requests to the best overwritten content in PCM</a:t>
            </a:r>
          </a:p>
          <a:p>
            <a:pPr lvl="1" marL="551180" indent="-275590" defTabSz="362204">
              <a:spcBef>
                <a:spcPts val="2600"/>
              </a:spcBef>
              <a:buChar char="-"/>
              <a:defRPr sz="1984"/>
            </a:pPr>
            <a:r>
              <a:rPr>
                <a:solidFill>
                  <a:srgbClr val="FF2600"/>
                </a:solidFill>
              </a:rPr>
              <a:t>Lookup Table (LUT)</a:t>
            </a:r>
            <a:r>
              <a:t>: to cache recently-used address translation information in the memory controller</a:t>
            </a:r>
          </a:p>
          <a:p>
            <a:pPr lvl="1" marL="551180" indent="-275590" defTabSz="362204">
              <a:spcBef>
                <a:spcPts val="2600"/>
              </a:spcBef>
              <a:buChar char="-"/>
              <a:defRPr sz="1984"/>
            </a:pPr>
            <a:r>
              <a:rPr>
                <a:solidFill>
                  <a:srgbClr val="FF2600"/>
                </a:solidFill>
              </a:rPr>
              <a:t>Address Status Unit (SU)</a:t>
            </a:r>
            <a:r>
              <a:t>: to select an all-0s or all-1s initialized physical address for the logical address of a write request</a:t>
            </a:r>
          </a:p>
          <a:p>
            <a:pPr lvl="1" marL="551180" indent="-275590" defTabSz="362204">
              <a:spcBef>
                <a:spcPts val="2600"/>
              </a:spcBef>
              <a:buChar char="-"/>
              <a:defRPr sz="1984"/>
            </a:pPr>
            <a:r>
              <a:rPr>
                <a:solidFill>
                  <a:srgbClr val="FF2600"/>
                </a:solidFill>
              </a:rPr>
              <a:t>Initialization Queue (InitQ)</a:t>
            </a:r>
            <a:r>
              <a:t>:  to record unused physical locations in PCM, such that they can be re-initialized methodically</a:t>
            </a:r>
          </a:p>
        </p:txBody>
      </p:sp>
      <p:sp>
        <p:nvSpPr>
          <p:cNvPr id="192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2"/>
      <p:bldP build="whole" bldLvl="1" animBg="1" rev="0" advAuto="0" spid="1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ddress Translation (I): Read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(I): Read</a:t>
            </a:r>
          </a:p>
        </p:txBody>
      </p:sp>
      <p:sp>
        <p:nvSpPr>
          <p:cNvPr id="195" name="Slide Number"/>
          <p:cNvSpPr txBox="1"/>
          <p:nvPr>
            <p:ph type="sldNum" sz="quarter" idx="4294967295"/>
          </p:nvPr>
        </p:nvSpPr>
        <p:spPr>
          <a:xfrm>
            <a:off x="12063305" y="9204680"/>
            <a:ext cx="230938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read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read</a:t>
            </a:r>
          </a:p>
        </p:txBody>
      </p:sp>
      <p:sp>
        <p:nvSpPr>
          <p:cNvPr id="197" name="0x30a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0x30a</a:t>
            </a:r>
          </a:p>
        </p:txBody>
      </p:sp>
      <p:sp>
        <p:nvSpPr>
          <p:cNvPr id="198" name="0x11fe"/>
          <p:cNvSpPr/>
          <p:nvPr/>
        </p:nvSpPr>
        <p:spPr>
          <a:xfrm>
            <a:off x="5708937" y="5925463"/>
            <a:ext cx="1270001" cy="720852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0x11fe</a:t>
            </a:r>
          </a:p>
        </p:txBody>
      </p:sp>
      <p:sp>
        <p:nvSpPr>
          <p:cNvPr id="199" name="0x30a"/>
          <p:cNvSpPr txBox="1"/>
          <p:nvPr/>
        </p:nvSpPr>
        <p:spPr>
          <a:xfrm>
            <a:off x="4711960" y="6055359"/>
            <a:ext cx="961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0x30a</a:t>
            </a:r>
          </a:p>
        </p:txBody>
      </p:sp>
      <p:sp>
        <p:nvSpPr>
          <p:cNvPr id="200" name="0x910b"/>
          <p:cNvSpPr/>
          <p:nvPr/>
        </p:nvSpPr>
        <p:spPr>
          <a:xfrm>
            <a:off x="5701601" y="7210831"/>
            <a:ext cx="1270001" cy="720853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0x910b</a:t>
            </a:r>
          </a:p>
        </p:txBody>
      </p:sp>
      <p:sp>
        <p:nvSpPr>
          <p:cNvPr id="201" name="0x1078"/>
          <p:cNvSpPr txBox="1"/>
          <p:nvPr/>
        </p:nvSpPr>
        <p:spPr>
          <a:xfrm>
            <a:off x="4575926" y="7340728"/>
            <a:ext cx="11253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0x1078</a:t>
            </a:r>
          </a:p>
        </p:txBody>
      </p:sp>
      <p:sp>
        <p:nvSpPr>
          <p:cNvPr id="202" name="Rectangle"/>
          <p:cNvSpPr/>
          <p:nvPr/>
        </p:nvSpPr>
        <p:spPr>
          <a:xfrm>
            <a:off x="5701601" y="5724168"/>
            <a:ext cx="1270001" cy="2482626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03" name="LUT"/>
          <p:cNvSpPr txBox="1"/>
          <p:nvPr/>
        </p:nvSpPr>
        <p:spPr>
          <a:xfrm>
            <a:off x="5983033" y="8340492"/>
            <a:ext cx="7071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LUT</a:t>
            </a:r>
          </a:p>
        </p:txBody>
      </p:sp>
      <p:sp>
        <p:nvSpPr>
          <p:cNvPr id="204" name="Line"/>
          <p:cNvSpPr/>
          <p:nvPr/>
        </p:nvSpPr>
        <p:spPr>
          <a:xfrm>
            <a:off x="2716144" y="6247789"/>
            <a:ext cx="198558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5" name="Line"/>
          <p:cNvSpPr/>
          <p:nvPr/>
        </p:nvSpPr>
        <p:spPr>
          <a:xfrm flipV="1">
            <a:off x="2716883" y="4089824"/>
            <a:ext cx="1" cy="2164136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208" name="Introduction…"/>
          <p:cNvSpPr txBox="1"/>
          <p:nvPr>
            <p:ph type="body" idx="1"/>
          </p:nvPr>
        </p:nvSpPr>
        <p:spPr>
          <a:xfrm>
            <a:off x="602690" y="2590800"/>
            <a:ext cx="12388252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Introduction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049"/>
                  </a:srgbClr>
                </a:solidFill>
              </a:defRPr>
            </a:pPr>
            <a:r>
              <a:t>Detailed design of DATACON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Address translation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Overwritten content selection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Re-initialization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Evaluation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Conclusion</a:t>
            </a:r>
          </a:p>
        </p:txBody>
      </p:sp>
      <p:sp>
        <p:nvSpPr>
          <p:cNvPr id="209" name="Slide Number"/>
          <p:cNvSpPr txBox="1"/>
          <p:nvPr>
            <p:ph type="sldNum" sz="quarter" idx="4294967295"/>
          </p:nvPr>
        </p:nvSpPr>
        <p:spPr>
          <a:xfrm>
            <a:off x="12067203" y="9207075"/>
            <a:ext cx="34026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ddress Translation (I): Read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(I): Read</a:t>
            </a:r>
          </a:p>
        </p:txBody>
      </p:sp>
      <p:sp>
        <p:nvSpPr>
          <p:cNvPr id="212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read"/>
          <p:cNvSpPr/>
          <p:nvPr/>
        </p:nvSpPr>
        <p:spPr>
          <a:xfrm>
            <a:off x="796240" y="3380427"/>
            <a:ext cx="1270001" cy="72085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read</a:t>
            </a:r>
          </a:p>
        </p:txBody>
      </p:sp>
      <p:sp>
        <p:nvSpPr>
          <p:cNvPr id="214" name="0x30a"/>
          <p:cNvSpPr/>
          <p:nvPr/>
        </p:nvSpPr>
        <p:spPr>
          <a:xfrm>
            <a:off x="2081883" y="3380427"/>
            <a:ext cx="1270001" cy="720852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0x30a</a:t>
            </a:r>
          </a:p>
        </p:txBody>
      </p:sp>
      <p:sp>
        <p:nvSpPr>
          <p:cNvPr id="215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ddress Translation (I): Read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(I): Read</a:t>
            </a:r>
          </a:p>
        </p:txBody>
      </p:sp>
      <p:sp>
        <p:nvSpPr>
          <p:cNvPr id="218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read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read</a:t>
            </a:r>
          </a:p>
        </p:txBody>
      </p:sp>
      <p:sp>
        <p:nvSpPr>
          <p:cNvPr id="220" name="0x30a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0x30a</a:t>
            </a:r>
          </a:p>
        </p:txBody>
      </p:sp>
      <p:sp>
        <p:nvSpPr>
          <p:cNvPr id="221" name="0x11fe"/>
          <p:cNvSpPr/>
          <p:nvPr/>
        </p:nvSpPr>
        <p:spPr>
          <a:xfrm>
            <a:off x="5708937" y="5925463"/>
            <a:ext cx="1270001" cy="720852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0x11fe</a:t>
            </a:r>
          </a:p>
        </p:txBody>
      </p:sp>
      <p:sp>
        <p:nvSpPr>
          <p:cNvPr id="222" name="0x30a"/>
          <p:cNvSpPr txBox="1"/>
          <p:nvPr/>
        </p:nvSpPr>
        <p:spPr>
          <a:xfrm>
            <a:off x="4711960" y="6055359"/>
            <a:ext cx="961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0x30a</a:t>
            </a:r>
          </a:p>
        </p:txBody>
      </p:sp>
      <p:sp>
        <p:nvSpPr>
          <p:cNvPr id="223" name="Rectangle"/>
          <p:cNvSpPr/>
          <p:nvPr/>
        </p:nvSpPr>
        <p:spPr>
          <a:xfrm>
            <a:off x="5701601" y="5724167"/>
            <a:ext cx="1270001" cy="2482627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24" name="LUT"/>
          <p:cNvSpPr txBox="1"/>
          <p:nvPr/>
        </p:nvSpPr>
        <p:spPr>
          <a:xfrm>
            <a:off x="5983033" y="8340492"/>
            <a:ext cx="7071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LUT</a:t>
            </a:r>
          </a:p>
        </p:txBody>
      </p:sp>
      <p:sp>
        <p:nvSpPr>
          <p:cNvPr id="225" name="Line"/>
          <p:cNvSpPr/>
          <p:nvPr/>
        </p:nvSpPr>
        <p:spPr>
          <a:xfrm>
            <a:off x="2716144" y="6247789"/>
            <a:ext cx="198558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Line"/>
          <p:cNvSpPr/>
          <p:nvPr/>
        </p:nvSpPr>
        <p:spPr>
          <a:xfrm flipV="1">
            <a:off x="2716883" y="4089824"/>
            <a:ext cx="1" cy="2164136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7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ddress Translation (I): Read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(I): Read</a:t>
            </a:r>
          </a:p>
        </p:txBody>
      </p:sp>
      <p:sp>
        <p:nvSpPr>
          <p:cNvPr id="230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read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read</a:t>
            </a:r>
          </a:p>
        </p:txBody>
      </p:sp>
      <p:sp>
        <p:nvSpPr>
          <p:cNvPr id="232" name="0x30a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0x30a</a:t>
            </a:r>
          </a:p>
        </p:txBody>
      </p:sp>
      <p:sp>
        <p:nvSpPr>
          <p:cNvPr id="233" name="0x11fe"/>
          <p:cNvSpPr/>
          <p:nvPr/>
        </p:nvSpPr>
        <p:spPr>
          <a:xfrm>
            <a:off x="5708937" y="5925463"/>
            <a:ext cx="1270001" cy="720852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0x11fe</a:t>
            </a:r>
          </a:p>
        </p:txBody>
      </p:sp>
      <p:sp>
        <p:nvSpPr>
          <p:cNvPr id="234" name="0x30a"/>
          <p:cNvSpPr txBox="1"/>
          <p:nvPr/>
        </p:nvSpPr>
        <p:spPr>
          <a:xfrm>
            <a:off x="4711960" y="6055359"/>
            <a:ext cx="961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0x30a</a:t>
            </a:r>
          </a:p>
        </p:txBody>
      </p:sp>
      <p:sp>
        <p:nvSpPr>
          <p:cNvPr id="235" name="Rectangle"/>
          <p:cNvSpPr/>
          <p:nvPr/>
        </p:nvSpPr>
        <p:spPr>
          <a:xfrm>
            <a:off x="5701601" y="5724168"/>
            <a:ext cx="1270001" cy="2482626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36" name="LUT"/>
          <p:cNvSpPr txBox="1"/>
          <p:nvPr/>
        </p:nvSpPr>
        <p:spPr>
          <a:xfrm>
            <a:off x="5983033" y="8340492"/>
            <a:ext cx="7071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LUT</a:t>
            </a:r>
          </a:p>
        </p:txBody>
      </p:sp>
      <p:sp>
        <p:nvSpPr>
          <p:cNvPr id="237" name="Line"/>
          <p:cNvSpPr/>
          <p:nvPr/>
        </p:nvSpPr>
        <p:spPr>
          <a:xfrm>
            <a:off x="2716144" y="6247789"/>
            <a:ext cx="198558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Line"/>
          <p:cNvSpPr/>
          <p:nvPr/>
        </p:nvSpPr>
        <p:spPr>
          <a:xfrm flipV="1">
            <a:off x="2716883" y="4089824"/>
            <a:ext cx="1" cy="2164136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read"/>
          <p:cNvSpPr/>
          <p:nvPr/>
        </p:nvSpPr>
        <p:spPr>
          <a:xfrm>
            <a:off x="8563563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read</a:t>
            </a:r>
          </a:p>
        </p:txBody>
      </p:sp>
      <p:sp>
        <p:nvSpPr>
          <p:cNvPr id="240" name="0x11fe"/>
          <p:cNvSpPr/>
          <p:nvPr/>
        </p:nvSpPr>
        <p:spPr>
          <a:xfrm>
            <a:off x="9849205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0x11fe</a:t>
            </a:r>
          </a:p>
        </p:txBody>
      </p:sp>
      <p:sp>
        <p:nvSpPr>
          <p:cNvPr id="241" name="Line"/>
          <p:cNvSpPr/>
          <p:nvPr/>
        </p:nvSpPr>
        <p:spPr>
          <a:xfrm>
            <a:off x="7014574" y="6247789"/>
            <a:ext cx="3403517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Line"/>
          <p:cNvSpPr/>
          <p:nvPr/>
        </p:nvSpPr>
        <p:spPr>
          <a:xfrm flipV="1">
            <a:off x="10484205" y="4089824"/>
            <a:ext cx="1" cy="2164136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Line"/>
          <p:cNvSpPr/>
          <p:nvPr/>
        </p:nvSpPr>
        <p:spPr>
          <a:xfrm>
            <a:off x="3363693" y="3740853"/>
            <a:ext cx="5188061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logical address"/>
          <p:cNvSpPr txBox="1"/>
          <p:nvPr/>
        </p:nvSpPr>
        <p:spPr>
          <a:xfrm>
            <a:off x="1815416" y="2547842"/>
            <a:ext cx="1802934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245" name="physical address"/>
          <p:cNvSpPr txBox="1"/>
          <p:nvPr/>
        </p:nvSpPr>
        <p:spPr>
          <a:xfrm>
            <a:off x="9582739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address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xecutive Summary"/>
          <p:cNvSpPr txBox="1"/>
          <p:nvPr>
            <p:ph type="title"/>
          </p:nvPr>
        </p:nvSpPr>
        <p:spPr>
          <a:xfrm>
            <a:off x="-63477" y="-31463"/>
            <a:ext cx="13131754" cy="16038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Executive Summary</a:t>
            </a:r>
          </a:p>
        </p:txBody>
      </p:sp>
      <p:sp>
        <p:nvSpPr>
          <p:cNvPr id="126" name="Observations…"/>
          <p:cNvSpPr txBox="1"/>
          <p:nvPr>
            <p:ph type="body" idx="1"/>
          </p:nvPr>
        </p:nvSpPr>
        <p:spPr>
          <a:xfrm>
            <a:off x="593966" y="1564394"/>
            <a:ext cx="12378217" cy="8034369"/>
          </a:xfrm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1200"/>
              </a:spcBef>
              <a:defRPr sz="2336"/>
            </a:pPr>
            <a:r>
              <a:t>Observations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>
                <a:solidFill>
                  <a:srgbClr val="FF2600"/>
                </a:solidFill>
              </a:defRPr>
            </a:pPr>
            <a:r>
              <a:t>During PCM write, latency and energy are sensitive to the </a:t>
            </a:r>
            <a:r>
              <a:rPr i="1"/>
              <a:t>data to be written</a:t>
            </a:r>
            <a:r>
              <a:t> as well as the </a:t>
            </a:r>
            <a:r>
              <a:rPr i="1"/>
              <a:t>content that is overwritten</a:t>
            </a:r>
            <a:r>
              <a:t>, which is </a:t>
            </a:r>
            <a:r>
              <a:rPr i="1"/>
              <a:t>unknown</a:t>
            </a:r>
            <a:r>
              <a:t> at the time to write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>
                <a:solidFill>
                  <a:srgbClr val="0433FF"/>
                </a:solidFill>
              </a:defRPr>
            </a:pPr>
            <a:r>
              <a:t>Overwriting </a:t>
            </a:r>
            <a:r>
              <a:rPr i="1"/>
              <a:t>known </a:t>
            </a:r>
            <a:r>
              <a:t>all-0s or all-1s content improves both latency and energy by programming the PCM cells </a:t>
            </a:r>
            <a:r>
              <a:rPr i="1"/>
              <a:t>only</a:t>
            </a:r>
            <a:r>
              <a:t> in one direction, i.e., using SET or RESET operations, not both</a:t>
            </a:r>
          </a:p>
          <a:p>
            <a:pPr marL="324485" indent="-324485" defTabSz="426466">
              <a:spcBef>
                <a:spcPts val="1200"/>
              </a:spcBef>
              <a:defRPr sz="2336"/>
            </a:pPr>
            <a:r>
              <a:t>Idea: Data Content Aware PCM Writes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t>Overwrite unknown content </a:t>
            </a:r>
            <a:r>
              <a:rPr>
                <a:solidFill>
                  <a:srgbClr val="0433FF"/>
                </a:solidFill>
              </a:rPr>
              <a:t>only when necessary</a:t>
            </a:r>
            <a:r>
              <a:t>, and otherwise overwrite all-0s and all-1s content          reduces latency and energy</a:t>
            </a:r>
          </a:p>
          <a:p>
            <a:pPr marL="324485" indent="-324485" defTabSz="426466">
              <a:spcBef>
                <a:spcPts val="1200"/>
              </a:spcBef>
              <a:defRPr sz="2336"/>
            </a:pPr>
            <a:r>
              <a:t>Two Key Mechanisms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rPr>
                <a:solidFill>
                  <a:srgbClr val="0433FF"/>
                </a:solidFill>
              </a:rPr>
              <a:t>Address translation</a:t>
            </a:r>
            <a:r>
              <a:t>: to translate the write address to a physical address within memory that contains the best type of content to overwrite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rPr>
                <a:solidFill>
                  <a:srgbClr val="0433FF"/>
                </a:solidFill>
              </a:rPr>
              <a:t>Re-Initialization</a:t>
            </a:r>
            <a:r>
              <a:t>: to methodically re-initialize </a:t>
            </a:r>
            <a:r>
              <a:rPr i="1"/>
              <a:t>unused</a:t>
            </a:r>
            <a:r>
              <a:t> memory locations with known all-0s and all-1s content  in a manner that does not interfere with regular read and write accesses</a:t>
            </a:r>
          </a:p>
          <a:p>
            <a:pPr marL="324485" indent="-324485" defTabSz="426466">
              <a:spcBef>
                <a:spcPts val="1200"/>
              </a:spcBef>
              <a:defRPr sz="2336"/>
            </a:pPr>
            <a:r>
              <a:t>Performance Evaluation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t>Significant </a:t>
            </a:r>
            <a:r>
              <a:rPr>
                <a:solidFill>
                  <a:srgbClr val="0433FF"/>
                </a:solidFill>
              </a:rPr>
              <a:t>improvement of system performance (27%)  and reduction of energy (43%) </a:t>
            </a:r>
            <a:r>
              <a:t>for SPEC CPU2017, NAS Parallel, and Tensorflow Benchmarks</a:t>
            </a:r>
          </a:p>
        </p:txBody>
      </p:sp>
      <p:sp>
        <p:nvSpPr>
          <p:cNvPr id="127" name="Slide Number"/>
          <p:cNvSpPr txBox="1"/>
          <p:nvPr>
            <p:ph type="sldNum" sz="quarter" idx="4294967295"/>
          </p:nvPr>
        </p:nvSpPr>
        <p:spPr>
          <a:xfrm>
            <a:off x="12061042" y="9211591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Line"/>
          <p:cNvSpPr/>
          <p:nvPr/>
        </p:nvSpPr>
        <p:spPr>
          <a:xfrm>
            <a:off x="3298236" y="5363283"/>
            <a:ext cx="659105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248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250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251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252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253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256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258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259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260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261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262" name="Overwritten Content Selection"/>
          <p:cNvSpPr/>
          <p:nvPr/>
        </p:nvSpPr>
        <p:spPr>
          <a:xfrm>
            <a:off x="2394545" y="5514309"/>
            <a:ext cx="3148794" cy="177133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263" name="Line"/>
          <p:cNvSpPr/>
          <p:nvPr/>
        </p:nvSpPr>
        <p:spPr>
          <a:xfrm>
            <a:off x="3968941" y="4091096"/>
            <a:ext cx="1" cy="14333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266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268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269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270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271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272" name="Overwritten Content Selection"/>
          <p:cNvSpPr/>
          <p:nvPr/>
        </p:nvSpPr>
        <p:spPr>
          <a:xfrm>
            <a:off x="2394545" y="5514309"/>
            <a:ext cx="3148793" cy="177133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273" name="Line"/>
          <p:cNvSpPr/>
          <p:nvPr/>
        </p:nvSpPr>
        <p:spPr>
          <a:xfrm>
            <a:off x="3968941" y="4091096"/>
            <a:ext cx="1" cy="14333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Line"/>
          <p:cNvSpPr/>
          <p:nvPr/>
        </p:nvSpPr>
        <p:spPr>
          <a:xfrm>
            <a:off x="5548353" y="6399974"/>
            <a:ext cx="12954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5" name="overwrite…"/>
          <p:cNvSpPr txBox="1"/>
          <p:nvPr/>
        </p:nvSpPr>
        <p:spPr>
          <a:xfrm>
            <a:off x="5677611" y="6544318"/>
            <a:ext cx="16495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overwrite </a:t>
            </a:r>
          </a:p>
          <a:p>
            <a:pPr/>
            <a:r>
              <a:t>all-0s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278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280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281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282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283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284" name="Overwritten Content Selection"/>
          <p:cNvSpPr/>
          <p:nvPr/>
        </p:nvSpPr>
        <p:spPr>
          <a:xfrm>
            <a:off x="2394545" y="5514309"/>
            <a:ext cx="3148793" cy="177133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285" name="Line"/>
          <p:cNvSpPr/>
          <p:nvPr/>
        </p:nvSpPr>
        <p:spPr>
          <a:xfrm>
            <a:off x="3968941" y="4091096"/>
            <a:ext cx="1" cy="14333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Line"/>
          <p:cNvSpPr/>
          <p:nvPr/>
        </p:nvSpPr>
        <p:spPr>
          <a:xfrm>
            <a:off x="5548353" y="6399974"/>
            <a:ext cx="12954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7" name="overwrite…"/>
          <p:cNvSpPr txBox="1"/>
          <p:nvPr/>
        </p:nvSpPr>
        <p:spPr>
          <a:xfrm>
            <a:off x="5677611" y="6544318"/>
            <a:ext cx="16495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overwrite </a:t>
            </a:r>
          </a:p>
          <a:p>
            <a:pPr/>
            <a:r>
              <a:t>all-0s</a:t>
            </a:r>
          </a:p>
        </p:txBody>
      </p:sp>
      <p:sp>
        <p:nvSpPr>
          <p:cNvPr id="288" name="Rectangle"/>
          <p:cNvSpPr/>
          <p:nvPr/>
        </p:nvSpPr>
        <p:spPr>
          <a:xfrm>
            <a:off x="9648825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89" name="Rectangle"/>
          <p:cNvSpPr/>
          <p:nvPr/>
        </p:nvSpPr>
        <p:spPr>
          <a:xfrm>
            <a:off x="9204899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0" name="Rectangle"/>
          <p:cNvSpPr/>
          <p:nvPr/>
        </p:nvSpPr>
        <p:spPr>
          <a:xfrm>
            <a:off x="10094871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1" name="Rectangle"/>
          <p:cNvSpPr/>
          <p:nvPr/>
        </p:nvSpPr>
        <p:spPr>
          <a:xfrm>
            <a:off x="10540917" y="57134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2" name="0x910b"/>
          <p:cNvSpPr txBox="1"/>
          <p:nvPr/>
        </p:nvSpPr>
        <p:spPr>
          <a:xfrm rot="16200000">
            <a:off x="10187704" y="6186876"/>
            <a:ext cx="11420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0x910b</a:t>
            </a:r>
          </a:p>
        </p:txBody>
      </p:sp>
      <p:sp>
        <p:nvSpPr>
          <p:cNvPr id="293" name="Rectangle"/>
          <p:cNvSpPr/>
          <p:nvPr/>
        </p:nvSpPr>
        <p:spPr>
          <a:xfrm>
            <a:off x="8924231" y="5633965"/>
            <a:ext cx="2357803" cy="4036731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4" name="ResetQ"/>
          <p:cNvSpPr txBox="1"/>
          <p:nvPr/>
        </p:nvSpPr>
        <p:spPr>
          <a:xfrm>
            <a:off x="9506944" y="7142230"/>
            <a:ext cx="11923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ResetQ</a:t>
            </a:r>
          </a:p>
        </p:txBody>
      </p:sp>
      <p:sp>
        <p:nvSpPr>
          <p:cNvPr id="295" name="Rectangle"/>
          <p:cNvSpPr/>
          <p:nvPr/>
        </p:nvSpPr>
        <p:spPr>
          <a:xfrm>
            <a:off x="9648825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6" name="Rectangle"/>
          <p:cNvSpPr/>
          <p:nvPr/>
        </p:nvSpPr>
        <p:spPr>
          <a:xfrm>
            <a:off x="9204899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7" name="Rectangle"/>
          <p:cNvSpPr/>
          <p:nvPr/>
        </p:nvSpPr>
        <p:spPr>
          <a:xfrm>
            <a:off x="10094871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8" name="Rectangle"/>
          <p:cNvSpPr/>
          <p:nvPr/>
        </p:nvSpPr>
        <p:spPr>
          <a:xfrm>
            <a:off x="10540917" y="77581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299" name="SetQ"/>
          <p:cNvSpPr txBox="1"/>
          <p:nvPr/>
        </p:nvSpPr>
        <p:spPr>
          <a:xfrm>
            <a:off x="9687385" y="9186931"/>
            <a:ext cx="8314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SetQ</a:t>
            </a:r>
          </a:p>
        </p:txBody>
      </p:sp>
      <p:sp>
        <p:nvSpPr>
          <p:cNvPr id="300" name="Line"/>
          <p:cNvSpPr/>
          <p:nvPr/>
        </p:nvSpPr>
        <p:spPr>
          <a:xfrm>
            <a:off x="6827917" y="6399974"/>
            <a:ext cx="2383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1" name="SU"/>
          <p:cNvSpPr txBox="1"/>
          <p:nvPr/>
        </p:nvSpPr>
        <p:spPr>
          <a:xfrm>
            <a:off x="9156756" y="5157256"/>
            <a:ext cx="53797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304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5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306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307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308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309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310" name="Overwritten Content Selection"/>
          <p:cNvSpPr/>
          <p:nvPr/>
        </p:nvSpPr>
        <p:spPr>
          <a:xfrm>
            <a:off x="2394545" y="5514309"/>
            <a:ext cx="3148793" cy="177133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311" name="Line"/>
          <p:cNvSpPr/>
          <p:nvPr/>
        </p:nvSpPr>
        <p:spPr>
          <a:xfrm>
            <a:off x="3968941" y="4091096"/>
            <a:ext cx="1" cy="14333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2" name="Line"/>
          <p:cNvSpPr/>
          <p:nvPr/>
        </p:nvSpPr>
        <p:spPr>
          <a:xfrm>
            <a:off x="5548353" y="6399974"/>
            <a:ext cx="12954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3" name="overwrite…"/>
          <p:cNvSpPr txBox="1"/>
          <p:nvPr/>
        </p:nvSpPr>
        <p:spPr>
          <a:xfrm>
            <a:off x="5677611" y="6544318"/>
            <a:ext cx="16495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overwrite </a:t>
            </a:r>
          </a:p>
          <a:p>
            <a:pPr/>
            <a:r>
              <a:t>all-0s</a:t>
            </a:r>
          </a:p>
        </p:txBody>
      </p:sp>
      <p:sp>
        <p:nvSpPr>
          <p:cNvPr id="314" name="Rectangle"/>
          <p:cNvSpPr/>
          <p:nvPr/>
        </p:nvSpPr>
        <p:spPr>
          <a:xfrm>
            <a:off x="9648825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15" name="Rectangle"/>
          <p:cNvSpPr/>
          <p:nvPr/>
        </p:nvSpPr>
        <p:spPr>
          <a:xfrm>
            <a:off x="9204899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16" name="Rectangle"/>
          <p:cNvSpPr/>
          <p:nvPr/>
        </p:nvSpPr>
        <p:spPr>
          <a:xfrm>
            <a:off x="10094871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17" name="Rectangle"/>
          <p:cNvSpPr/>
          <p:nvPr/>
        </p:nvSpPr>
        <p:spPr>
          <a:xfrm>
            <a:off x="10540917" y="57134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18" name="0x910b"/>
          <p:cNvSpPr txBox="1"/>
          <p:nvPr/>
        </p:nvSpPr>
        <p:spPr>
          <a:xfrm rot="16200000">
            <a:off x="10187704" y="6186876"/>
            <a:ext cx="11420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0x910b</a:t>
            </a:r>
          </a:p>
        </p:txBody>
      </p:sp>
      <p:sp>
        <p:nvSpPr>
          <p:cNvPr id="319" name="Rectangle"/>
          <p:cNvSpPr/>
          <p:nvPr/>
        </p:nvSpPr>
        <p:spPr>
          <a:xfrm>
            <a:off x="8924232" y="5633965"/>
            <a:ext cx="2357802" cy="4036731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20" name="ResetQ"/>
          <p:cNvSpPr txBox="1"/>
          <p:nvPr/>
        </p:nvSpPr>
        <p:spPr>
          <a:xfrm>
            <a:off x="9506944" y="7142230"/>
            <a:ext cx="11923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ResetQ</a:t>
            </a:r>
          </a:p>
        </p:txBody>
      </p:sp>
      <p:sp>
        <p:nvSpPr>
          <p:cNvPr id="321" name="Rectangle"/>
          <p:cNvSpPr/>
          <p:nvPr/>
        </p:nvSpPr>
        <p:spPr>
          <a:xfrm>
            <a:off x="9648825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22" name="Rectangle"/>
          <p:cNvSpPr/>
          <p:nvPr/>
        </p:nvSpPr>
        <p:spPr>
          <a:xfrm>
            <a:off x="9204899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23" name="Rectangle"/>
          <p:cNvSpPr/>
          <p:nvPr/>
        </p:nvSpPr>
        <p:spPr>
          <a:xfrm>
            <a:off x="10094871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24" name="Rectangle"/>
          <p:cNvSpPr/>
          <p:nvPr/>
        </p:nvSpPr>
        <p:spPr>
          <a:xfrm>
            <a:off x="10540917" y="77581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25" name="SetQ"/>
          <p:cNvSpPr txBox="1"/>
          <p:nvPr/>
        </p:nvSpPr>
        <p:spPr>
          <a:xfrm>
            <a:off x="9687385" y="9186931"/>
            <a:ext cx="8314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SetQ</a:t>
            </a:r>
          </a:p>
        </p:txBody>
      </p:sp>
      <p:sp>
        <p:nvSpPr>
          <p:cNvPr id="326" name="Line"/>
          <p:cNvSpPr/>
          <p:nvPr/>
        </p:nvSpPr>
        <p:spPr>
          <a:xfrm>
            <a:off x="6827917" y="6399974"/>
            <a:ext cx="2383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7" name="write"/>
          <p:cNvSpPr/>
          <p:nvPr/>
        </p:nvSpPr>
        <p:spPr>
          <a:xfrm>
            <a:off x="8903520" y="3299212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328" name="0x910b"/>
          <p:cNvSpPr/>
          <p:nvPr/>
        </p:nvSpPr>
        <p:spPr>
          <a:xfrm>
            <a:off x="10189163" y="3299212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0x910b</a:t>
            </a:r>
          </a:p>
        </p:txBody>
      </p:sp>
      <p:sp>
        <p:nvSpPr>
          <p:cNvPr id="329" name="0x0005"/>
          <p:cNvSpPr/>
          <p:nvPr/>
        </p:nvSpPr>
        <p:spPr>
          <a:xfrm>
            <a:off x="11441221" y="3299212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330" name="physical address"/>
          <p:cNvSpPr txBox="1"/>
          <p:nvPr/>
        </p:nvSpPr>
        <p:spPr>
          <a:xfrm>
            <a:off x="9922696" y="2466628"/>
            <a:ext cx="1802935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address</a:t>
            </a:r>
          </a:p>
        </p:txBody>
      </p:sp>
      <p:sp>
        <p:nvSpPr>
          <p:cNvPr id="331" name="write…"/>
          <p:cNvSpPr txBox="1"/>
          <p:nvPr/>
        </p:nvSpPr>
        <p:spPr>
          <a:xfrm>
            <a:off x="11174755" y="2466628"/>
            <a:ext cx="1802934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332" name="Line"/>
          <p:cNvSpPr/>
          <p:nvPr/>
        </p:nvSpPr>
        <p:spPr>
          <a:xfrm flipV="1">
            <a:off x="10813143" y="4061018"/>
            <a:ext cx="1" cy="16315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3" name="Line"/>
          <p:cNvSpPr/>
          <p:nvPr/>
        </p:nvSpPr>
        <p:spPr>
          <a:xfrm>
            <a:off x="4584655" y="3740853"/>
            <a:ext cx="4338154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4" name="SU"/>
          <p:cNvSpPr txBox="1"/>
          <p:nvPr/>
        </p:nvSpPr>
        <p:spPr>
          <a:xfrm>
            <a:off x="9156756" y="5157256"/>
            <a:ext cx="53797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337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8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339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340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341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342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343" name="Overwritten Content Selection"/>
          <p:cNvSpPr/>
          <p:nvPr/>
        </p:nvSpPr>
        <p:spPr>
          <a:xfrm>
            <a:off x="2394545" y="5514309"/>
            <a:ext cx="3148793" cy="177133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344" name="Line"/>
          <p:cNvSpPr/>
          <p:nvPr/>
        </p:nvSpPr>
        <p:spPr>
          <a:xfrm>
            <a:off x="3968941" y="4091096"/>
            <a:ext cx="1" cy="14333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Line"/>
          <p:cNvSpPr/>
          <p:nvPr/>
        </p:nvSpPr>
        <p:spPr>
          <a:xfrm>
            <a:off x="5548353" y="6399974"/>
            <a:ext cx="12954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6" name="overwrite…"/>
          <p:cNvSpPr txBox="1"/>
          <p:nvPr/>
        </p:nvSpPr>
        <p:spPr>
          <a:xfrm>
            <a:off x="5677611" y="6544318"/>
            <a:ext cx="16495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overwrite </a:t>
            </a:r>
          </a:p>
          <a:p>
            <a:pPr/>
            <a:r>
              <a:t>all-0s</a:t>
            </a:r>
          </a:p>
        </p:txBody>
      </p:sp>
      <p:sp>
        <p:nvSpPr>
          <p:cNvPr id="347" name="Rectangle"/>
          <p:cNvSpPr/>
          <p:nvPr/>
        </p:nvSpPr>
        <p:spPr>
          <a:xfrm>
            <a:off x="9648825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48" name="Rectangle"/>
          <p:cNvSpPr/>
          <p:nvPr/>
        </p:nvSpPr>
        <p:spPr>
          <a:xfrm>
            <a:off x="9204899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49" name="Rectangle"/>
          <p:cNvSpPr/>
          <p:nvPr/>
        </p:nvSpPr>
        <p:spPr>
          <a:xfrm>
            <a:off x="10094871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0" name="Rectangle"/>
          <p:cNvSpPr/>
          <p:nvPr/>
        </p:nvSpPr>
        <p:spPr>
          <a:xfrm>
            <a:off x="10540917" y="57134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1" name="0x910b"/>
          <p:cNvSpPr txBox="1"/>
          <p:nvPr/>
        </p:nvSpPr>
        <p:spPr>
          <a:xfrm rot="16200000">
            <a:off x="10187704" y="6186876"/>
            <a:ext cx="11420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0x910b</a:t>
            </a:r>
          </a:p>
        </p:txBody>
      </p:sp>
      <p:sp>
        <p:nvSpPr>
          <p:cNvPr id="352" name="Rectangle"/>
          <p:cNvSpPr/>
          <p:nvPr/>
        </p:nvSpPr>
        <p:spPr>
          <a:xfrm>
            <a:off x="8924232" y="5633965"/>
            <a:ext cx="2357802" cy="4036731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3" name="ResetQ"/>
          <p:cNvSpPr txBox="1"/>
          <p:nvPr/>
        </p:nvSpPr>
        <p:spPr>
          <a:xfrm>
            <a:off x="9506944" y="7142230"/>
            <a:ext cx="11923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ResetQ</a:t>
            </a:r>
          </a:p>
        </p:txBody>
      </p:sp>
      <p:sp>
        <p:nvSpPr>
          <p:cNvPr id="354" name="Rectangle"/>
          <p:cNvSpPr/>
          <p:nvPr/>
        </p:nvSpPr>
        <p:spPr>
          <a:xfrm>
            <a:off x="9648825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5" name="Rectangle"/>
          <p:cNvSpPr/>
          <p:nvPr/>
        </p:nvSpPr>
        <p:spPr>
          <a:xfrm>
            <a:off x="9204899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6" name="Rectangle"/>
          <p:cNvSpPr/>
          <p:nvPr/>
        </p:nvSpPr>
        <p:spPr>
          <a:xfrm>
            <a:off x="10094871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7" name="Rectangle"/>
          <p:cNvSpPr/>
          <p:nvPr/>
        </p:nvSpPr>
        <p:spPr>
          <a:xfrm>
            <a:off x="10540917" y="77581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58" name="SetQ"/>
          <p:cNvSpPr txBox="1"/>
          <p:nvPr/>
        </p:nvSpPr>
        <p:spPr>
          <a:xfrm>
            <a:off x="9687385" y="9186931"/>
            <a:ext cx="8314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SetQ</a:t>
            </a:r>
          </a:p>
        </p:txBody>
      </p:sp>
      <p:sp>
        <p:nvSpPr>
          <p:cNvPr id="359" name="Line"/>
          <p:cNvSpPr/>
          <p:nvPr/>
        </p:nvSpPr>
        <p:spPr>
          <a:xfrm>
            <a:off x="6827917" y="6399974"/>
            <a:ext cx="2383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0" name="write"/>
          <p:cNvSpPr/>
          <p:nvPr/>
        </p:nvSpPr>
        <p:spPr>
          <a:xfrm>
            <a:off x="8903520" y="3299212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361" name="0x910b"/>
          <p:cNvSpPr/>
          <p:nvPr/>
        </p:nvSpPr>
        <p:spPr>
          <a:xfrm>
            <a:off x="10189163" y="3299212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0x910b</a:t>
            </a:r>
          </a:p>
        </p:txBody>
      </p:sp>
      <p:sp>
        <p:nvSpPr>
          <p:cNvPr id="362" name="0x0005"/>
          <p:cNvSpPr/>
          <p:nvPr/>
        </p:nvSpPr>
        <p:spPr>
          <a:xfrm>
            <a:off x="11441221" y="3299212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363" name="physical address"/>
          <p:cNvSpPr txBox="1"/>
          <p:nvPr/>
        </p:nvSpPr>
        <p:spPr>
          <a:xfrm>
            <a:off x="9922696" y="2466628"/>
            <a:ext cx="1802935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address</a:t>
            </a:r>
          </a:p>
        </p:txBody>
      </p:sp>
      <p:sp>
        <p:nvSpPr>
          <p:cNvPr id="364" name="write…"/>
          <p:cNvSpPr txBox="1"/>
          <p:nvPr/>
        </p:nvSpPr>
        <p:spPr>
          <a:xfrm>
            <a:off x="11174755" y="2466628"/>
            <a:ext cx="1802934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365" name="Line"/>
          <p:cNvSpPr/>
          <p:nvPr/>
        </p:nvSpPr>
        <p:spPr>
          <a:xfrm flipV="1">
            <a:off x="10813143" y="4061018"/>
            <a:ext cx="1" cy="16315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6" name="Line"/>
          <p:cNvSpPr/>
          <p:nvPr/>
        </p:nvSpPr>
        <p:spPr>
          <a:xfrm>
            <a:off x="4584655" y="3740853"/>
            <a:ext cx="4338154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7" name="0x11fe"/>
          <p:cNvSpPr/>
          <p:nvPr/>
        </p:nvSpPr>
        <p:spPr>
          <a:xfrm>
            <a:off x="6914920" y="7671056"/>
            <a:ext cx="1270001" cy="435659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0x11fe</a:t>
            </a:r>
          </a:p>
        </p:txBody>
      </p:sp>
      <p:sp>
        <p:nvSpPr>
          <p:cNvPr id="368" name="0x30a"/>
          <p:cNvSpPr txBox="1"/>
          <p:nvPr/>
        </p:nvSpPr>
        <p:spPr>
          <a:xfrm>
            <a:off x="5917944" y="7800952"/>
            <a:ext cx="961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0x30a</a:t>
            </a:r>
          </a:p>
        </p:txBody>
      </p:sp>
      <p:sp>
        <p:nvSpPr>
          <p:cNvPr id="369" name="0x910b"/>
          <p:cNvSpPr/>
          <p:nvPr/>
        </p:nvSpPr>
        <p:spPr>
          <a:xfrm>
            <a:off x="6914920" y="8779884"/>
            <a:ext cx="1270001" cy="435660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0x910b</a:t>
            </a:r>
          </a:p>
        </p:txBody>
      </p:sp>
      <p:sp>
        <p:nvSpPr>
          <p:cNvPr id="370" name="0x1078"/>
          <p:cNvSpPr txBox="1"/>
          <p:nvPr/>
        </p:nvSpPr>
        <p:spPr>
          <a:xfrm>
            <a:off x="5755293" y="8767185"/>
            <a:ext cx="112532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0x1078</a:t>
            </a:r>
          </a:p>
        </p:txBody>
      </p:sp>
      <p:sp>
        <p:nvSpPr>
          <p:cNvPr id="371" name="Rectangle"/>
          <p:cNvSpPr/>
          <p:nvPr/>
        </p:nvSpPr>
        <p:spPr>
          <a:xfrm>
            <a:off x="6907585" y="7406260"/>
            <a:ext cx="1270001" cy="1984691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72" name="LUT"/>
          <p:cNvSpPr txBox="1"/>
          <p:nvPr/>
        </p:nvSpPr>
        <p:spPr>
          <a:xfrm>
            <a:off x="7196353" y="9316835"/>
            <a:ext cx="7071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LUT</a:t>
            </a:r>
          </a:p>
        </p:txBody>
      </p:sp>
      <p:sp>
        <p:nvSpPr>
          <p:cNvPr id="373" name="SU"/>
          <p:cNvSpPr txBox="1"/>
          <p:nvPr/>
        </p:nvSpPr>
        <p:spPr>
          <a:xfrm>
            <a:off x="9156756" y="5157256"/>
            <a:ext cx="53797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Address Translation (II): Writ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 (II): Write</a:t>
            </a:r>
          </a:p>
        </p:txBody>
      </p:sp>
      <p:sp>
        <p:nvSpPr>
          <p:cNvPr id="376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7" name="write"/>
          <p:cNvSpPr/>
          <p:nvPr/>
        </p:nvSpPr>
        <p:spPr>
          <a:xfrm>
            <a:off x="796240" y="3380426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378" name="0x1078"/>
          <p:cNvSpPr/>
          <p:nvPr/>
        </p:nvSpPr>
        <p:spPr>
          <a:xfrm>
            <a:off x="2081883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379" name="0x0005"/>
          <p:cNvSpPr/>
          <p:nvPr/>
        </p:nvSpPr>
        <p:spPr>
          <a:xfrm>
            <a:off x="3333941" y="3380426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380" name="logical address"/>
          <p:cNvSpPr txBox="1"/>
          <p:nvPr/>
        </p:nvSpPr>
        <p:spPr>
          <a:xfrm>
            <a:off x="1815416" y="2547841"/>
            <a:ext cx="180293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logical address</a:t>
            </a:r>
          </a:p>
        </p:txBody>
      </p:sp>
      <p:sp>
        <p:nvSpPr>
          <p:cNvPr id="381" name="write…"/>
          <p:cNvSpPr txBox="1"/>
          <p:nvPr/>
        </p:nvSpPr>
        <p:spPr>
          <a:xfrm>
            <a:off x="3067474" y="2547841"/>
            <a:ext cx="180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382" name="Overwritten Content Selection"/>
          <p:cNvSpPr/>
          <p:nvPr/>
        </p:nvSpPr>
        <p:spPr>
          <a:xfrm>
            <a:off x="2394545" y="5514309"/>
            <a:ext cx="3148793" cy="177133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383" name="Line"/>
          <p:cNvSpPr/>
          <p:nvPr/>
        </p:nvSpPr>
        <p:spPr>
          <a:xfrm>
            <a:off x="3968941" y="4091096"/>
            <a:ext cx="1" cy="14333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4" name="Line"/>
          <p:cNvSpPr/>
          <p:nvPr/>
        </p:nvSpPr>
        <p:spPr>
          <a:xfrm>
            <a:off x="5548353" y="6399974"/>
            <a:ext cx="12954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5" name="overwrite…"/>
          <p:cNvSpPr txBox="1"/>
          <p:nvPr/>
        </p:nvSpPr>
        <p:spPr>
          <a:xfrm>
            <a:off x="5677611" y="6544318"/>
            <a:ext cx="164957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overwrite </a:t>
            </a:r>
          </a:p>
          <a:p>
            <a:pPr/>
            <a:r>
              <a:t>all-0s</a:t>
            </a:r>
          </a:p>
        </p:txBody>
      </p:sp>
      <p:sp>
        <p:nvSpPr>
          <p:cNvPr id="386" name="Rectangle"/>
          <p:cNvSpPr/>
          <p:nvPr/>
        </p:nvSpPr>
        <p:spPr>
          <a:xfrm>
            <a:off x="9648825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87" name="Rectangle"/>
          <p:cNvSpPr/>
          <p:nvPr/>
        </p:nvSpPr>
        <p:spPr>
          <a:xfrm>
            <a:off x="9204899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88" name="Rectangle"/>
          <p:cNvSpPr/>
          <p:nvPr/>
        </p:nvSpPr>
        <p:spPr>
          <a:xfrm>
            <a:off x="10094871" y="57134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89" name="Rectangle"/>
          <p:cNvSpPr/>
          <p:nvPr/>
        </p:nvSpPr>
        <p:spPr>
          <a:xfrm>
            <a:off x="10540917" y="57134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90" name="0x910b"/>
          <p:cNvSpPr txBox="1"/>
          <p:nvPr/>
        </p:nvSpPr>
        <p:spPr>
          <a:xfrm rot="16200000">
            <a:off x="10187704" y="6186876"/>
            <a:ext cx="11420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0x910b</a:t>
            </a:r>
          </a:p>
        </p:txBody>
      </p:sp>
      <p:sp>
        <p:nvSpPr>
          <p:cNvPr id="391" name="Rectangle"/>
          <p:cNvSpPr/>
          <p:nvPr/>
        </p:nvSpPr>
        <p:spPr>
          <a:xfrm>
            <a:off x="8924232" y="5633965"/>
            <a:ext cx="2357802" cy="4036731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92" name="ResetQ"/>
          <p:cNvSpPr txBox="1"/>
          <p:nvPr/>
        </p:nvSpPr>
        <p:spPr>
          <a:xfrm>
            <a:off x="9506944" y="7142230"/>
            <a:ext cx="11923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ResetQ</a:t>
            </a:r>
          </a:p>
        </p:txBody>
      </p:sp>
      <p:sp>
        <p:nvSpPr>
          <p:cNvPr id="393" name="Rectangle"/>
          <p:cNvSpPr/>
          <p:nvPr/>
        </p:nvSpPr>
        <p:spPr>
          <a:xfrm>
            <a:off x="9648825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94" name="Rectangle"/>
          <p:cNvSpPr/>
          <p:nvPr/>
        </p:nvSpPr>
        <p:spPr>
          <a:xfrm>
            <a:off x="9204899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95" name="Rectangle"/>
          <p:cNvSpPr/>
          <p:nvPr/>
        </p:nvSpPr>
        <p:spPr>
          <a:xfrm>
            <a:off x="10094871" y="7758108"/>
            <a:ext cx="441687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96" name="Rectangle"/>
          <p:cNvSpPr/>
          <p:nvPr/>
        </p:nvSpPr>
        <p:spPr>
          <a:xfrm>
            <a:off x="10540917" y="7758108"/>
            <a:ext cx="441688" cy="140799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397" name="SetQ"/>
          <p:cNvSpPr txBox="1"/>
          <p:nvPr/>
        </p:nvSpPr>
        <p:spPr>
          <a:xfrm>
            <a:off x="9687385" y="9186931"/>
            <a:ext cx="83149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SetQ</a:t>
            </a:r>
          </a:p>
        </p:txBody>
      </p:sp>
      <p:sp>
        <p:nvSpPr>
          <p:cNvPr id="398" name="Line"/>
          <p:cNvSpPr/>
          <p:nvPr/>
        </p:nvSpPr>
        <p:spPr>
          <a:xfrm>
            <a:off x="6827917" y="6399974"/>
            <a:ext cx="2383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9" name="write"/>
          <p:cNvSpPr/>
          <p:nvPr/>
        </p:nvSpPr>
        <p:spPr>
          <a:xfrm>
            <a:off x="8903520" y="3299212"/>
            <a:ext cx="1270001" cy="72085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write</a:t>
            </a:r>
          </a:p>
        </p:txBody>
      </p:sp>
      <p:sp>
        <p:nvSpPr>
          <p:cNvPr id="400" name="0x910b"/>
          <p:cNvSpPr/>
          <p:nvPr/>
        </p:nvSpPr>
        <p:spPr>
          <a:xfrm>
            <a:off x="10189163" y="3299212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0x910b</a:t>
            </a:r>
          </a:p>
        </p:txBody>
      </p:sp>
      <p:sp>
        <p:nvSpPr>
          <p:cNvPr id="401" name="0x0005"/>
          <p:cNvSpPr/>
          <p:nvPr/>
        </p:nvSpPr>
        <p:spPr>
          <a:xfrm>
            <a:off x="11441221" y="3299212"/>
            <a:ext cx="1270001" cy="7208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0x0005</a:t>
            </a:r>
          </a:p>
        </p:txBody>
      </p:sp>
      <p:sp>
        <p:nvSpPr>
          <p:cNvPr id="402" name="physical address"/>
          <p:cNvSpPr txBox="1"/>
          <p:nvPr/>
        </p:nvSpPr>
        <p:spPr>
          <a:xfrm>
            <a:off x="9922696" y="2466628"/>
            <a:ext cx="1802935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address</a:t>
            </a:r>
          </a:p>
        </p:txBody>
      </p:sp>
      <p:sp>
        <p:nvSpPr>
          <p:cNvPr id="403" name="write…"/>
          <p:cNvSpPr txBox="1"/>
          <p:nvPr/>
        </p:nvSpPr>
        <p:spPr>
          <a:xfrm>
            <a:off x="11174755" y="2466628"/>
            <a:ext cx="1802934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write </a:t>
            </a:r>
          </a:p>
          <a:p>
            <a:pPr/>
            <a:r>
              <a:t>data</a:t>
            </a:r>
          </a:p>
        </p:txBody>
      </p:sp>
      <p:sp>
        <p:nvSpPr>
          <p:cNvPr id="404" name="Line"/>
          <p:cNvSpPr/>
          <p:nvPr/>
        </p:nvSpPr>
        <p:spPr>
          <a:xfrm flipV="1">
            <a:off x="10813143" y="4061018"/>
            <a:ext cx="1" cy="16315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5" name="Line"/>
          <p:cNvSpPr/>
          <p:nvPr/>
        </p:nvSpPr>
        <p:spPr>
          <a:xfrm>
            <a:off x="4584655" y="3740853"/>
            <a:ext cx="4338154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6" name="0x11fe"/>
          <p:cNvSpPr/>
          <p:nvPr/>
        </p:nvSpPr>
        <p:spPr>
          <a:xfrm>
            <a:off x="6914921" y="7671055"/>
            <a:ext cx="1270001" cy="435660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0x11fe</a:t>
            </a:r>
          </a:p>
        </p:txBody>
      </p:sp>
      <p:sp>
        <p:nvSpPr>
          <p:cNvPr id="407" name="0x30a"/>
          <p:cNvSpPr txBox="1"/>
          <p:nvPr/>
        </p:nvSpPr>
        <p:spPr>
          <a:xfrm>
            <a:off x="5917944" y="7800952"/>
            <a:ext cx="9613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0x30a</a:t>
            </a:r>
          </a:p>
        </p:txBody>
      </p:sp>
      <p:sp>
        <p:nvSpPr>
          <p:cNvPr id="408" name="0x910b"/>
          <p:cNvSpPr/>
          <p:nvPr/>
        </p:nvSpPr>
        <p:spPr>
          <a:xfrm>
            <a:off x="6914921" y="8779885"/>
            <a:ext cx="1270001" cy="435659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i="1" sz="2200"/>
            </a:lvl1pPr>
          </a:lstStyle>
          <a:p>
            <a:pPr/>
            <a:r>
              <a:t>0x910b</a:t>
            </a:r>
          </a:p>
        </p:txBody>
      </p:sp>
      <p:sp>
        <p:nvSpPr>
          <p:cNvPr id="409" name="0x1078"/>
          <p:cNvSpPr txBox="1"/>
          <p:nvPr/>
        </p:nvSpPr>
        <p:spPr>
          <a:xfrm>
            <a:off x="5755293" y="8767185"/>
            <a:ext cx="112532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0x1078</a:t>
            </a:r>
          </a:p>
        </p:txBody>
      </p:sp>
      <p:sp>
        <p:nvSpPr>
          <p:cNvPr id="410" name="Rectangle"/>
          <p:cNvSpPr/>
          <p:nvPr/>
        </p:nvSpPr>
        <p:spPr>
          <a:xfrm>
            <a:off x="6907586" y="7406261"/>
            <a:ext cx="1270001" cy="1984690"/>
          </a:xfrm>
          <a:prstGeom prst="rect">
            <a:avLst/>
          </a:prstGeom>
          <a:ln w="25400">
            <a:solidFill>
              <a:srgbClr val="FD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411" name="LUT"/>
          <p:cNvSpPr txBox="1"/>
          <p:nvPr/>
        </p:nvSpPr>
        <p:spPr>
          <a:xfrm>
            <a:off x="7196353" y="9316835"/>
            <a:ext cx="7071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LUT</a:t>
            </a:r>
          </a:p>
        </p:txBody>
      </p:sp>
      <p:sp>
        <p:nvSpPr>
          <p:cNvPr id="412" name="Rectangle"/>
          <p:cNvSpPr/>
          <p:nvPr/>
        </p:nvSpPr>
        <p:spPr>
          <a:xfrm>
            <a:off x="3413125" y="7808908"/>
            <a:ext cx="441687" cy="1407995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413" name="Rectangle"/>
          <p:cNvSpPr/>
          <p:nvPr/>
        </p:nvSpPr>
        <p:spPr>
          <a:xfrm>
            <a:off x="2969199" y="7808908"/>
            <a:ext cx="441687" cy="1407995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414" name="Rectangle"/>
          <p:cNvSpPr/>
          <p:nvPr/>
        </p:nvSpPr>
        <p:spPr>
          <a:xfrm>
            <a:off x="3859171" y="7808908"/>
            <a:ext cx="441687" cy="1407995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415" name="Rectangle"/>
          <p:cNvSpPr/>
          <p:nvPr/>
        </p:nvSpPr>
        <p:spPr>
          <a:xfrm>
            <a:off x="4305217" y="7808908"/>
            <a:ext cx="441688" cy="1407995"/>
          </a:xfrm>
          <a:prstGeom prst="rect">
            <a:avLst/>
          </a:prstGeom>
          <a:ln w="25400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i="1" sz="2200"/>
            </a:pPr>
          </a:p>
        </p:txBody>
      </p:sp>
      <p:sp>
        <p:nvSpPr>
          <p:cNvPr id="416" name="0x1078"/>
          <p:cNvSpPr txBox="1"/>
          <p:nvPr/>
        </p:nvSpPr>
        <p:spPr>
          <a:xfrm rot="16200000">
            <a:off x="2627381" y="8282376"/>
            <a:ext cx="112532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0x1078</a:t>
            </a:r>
          </a:p>
        </p:txBody>
      </p:sp>
      <p:sp>
        <p:nvSpPr>
          <p:cNvPr id="417" name="InitQ"/>
          <p:cNvSpPr txBox="1"/>
          <p:nvPr/>
        </p:nvSpPr>
        <p:spPr>
          <a:xfrm>
            <a:off x="3463420" y="9237730"/>
            <a:ext cx="80802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InitQ</a:t>
            </a:r>
          </a:p>
        </p:txBody>
      </p:sp>
      <p:sp>
        <p:nvSpPr>
          <p:cNvPr id="418" name="SU"/>
          <p:cNvSpPr txBox="1"/>
          <p:nvPr/>
        </p:nvSpPr>
        <p:spPr>
          <a:xfrm>
            <a:off x="9156756" y="5157256"/>
            <a:ext cx="53797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ddress Translation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Address Translation</a:t>
            </a:r>
          </a:p>
        </p:txBody>
      </p:sp>
      <p:sp>
        <p:nvSpPr>
          <p:cNvPr id="421" name="Body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</a:p>
        </p:txBody>
      </p:sp>
      <p:sp>
        <p:nvSpPr>
          <p:cNvPr id="422" name="Slide Number"/>
          <p:cNvSpPr txBox="1"/>
          <p:nvPr>
            <p:ph type="sldNum" sz="quarter" idx="4294967295"/>
          </p:nvPr>
        </p:nvSpPr>
        <p:spPr>
          <a:xfrm>
            <a:off x="12063305" y="9204680"/>
            <a:ext cx="230938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5253"/>
            <a:ext cx="13004801" cy="7005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426" name="Introduction…"/>
          <p:cNvSpPr txBox="1"/>
          <p:nvPr>
            <p:ph type="body" idx="1"/>
          </p:nvPr>
        </p:nvSpPr>
        <p:spPr>
          <a:xfrm>
            <a:off x="602690" y="2590800"/>
            <a:ext cx="12388252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Introduction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049"/>
                  </a:srgbClr>
                </a:solidFill>
              </a:defRPr>
            </a:pPr>
            <a:r>
              <a:t>Detailed design of DATACON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Address translation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Overwritten content selection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Re-initialization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Evaluation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Conclusion</a:t>
            </a:r>
          </a:p>
        </p:txBody>
      </p:sp>
      <p:sp>
        <p:nvSpPr>
          <p:cNvPr id="427" name="Slide Number"/>
          <p:cNvSpPr txBox="1"/>
          <p:nvPr>
            <p:ph type="sldNum" sz="quarter" idx="4294967295"/>
          </p:nvPr>
        </p:nvSpPr>
        <p:spPr>
          <a:xfrm>
            <a:off x="12067203" y="9207075"/>
            <a:ext cx="34026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Overwritten Content Selection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430" name="Body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</a:p>
        </p:txBody>
      </p:sp>
      <p:sp>
        <p:nvSpPr>
          <p:cNvPr id="431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6052"/>
            <a:ext cx="13004800" cy="6861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515" y="5162050"/>
            <a:ext cx="12241770" cy="400146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Asymmetry in PCM SET and RESET Operations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 defTabSz="473201">
              <a:defRPr sz="4860"/>
            </a:lvl1pPr>
          </a:lstStyle>
          <a:p>
            <a:pPr/>
            <a:r>
              <a:t>Asymmetry in PCM SET and RESET Operations</a:t>
            </a:r>
          </a:p>
        </p:txBody>
      </p:sp>
      <p:sp>
        <p:nvSpPr>
          <p:cNvPr id="132" name="PCM stores data as resistance of its cells…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  <a:r>
              <a:t>PCM stores data as resistance of its cells</a:t>
            </a:r>
          </a:p>
          <a:p>
            <a:pPr marL="444500" indent="-444500">
              <a:spcBef>
                <a:spcPts val="2000"/>
              </a:spcBef>
            </a:pPr>
            <a:r>
              <a:t>RESET operation (1–&gt; 0): </a:t>
            </a:r>
            <a:r>
              <a:rPr>
                <a:solidFill>
                  <a:srgbClr val="0433FF"/>
                </a:solidFill>
              </a:rPr>
              <a:t>fast</a:t>
            </a:r>
            <a:r>
              <a:t> and </a:t>
            </a:r>
            <a:r>
              <a:rPr>
                <a:solidFill>
                  <a:srgbClr val="FF2600"/>
                </a:solidFill>
              </a:rPr>
              <a:t>high energy</a:t>
            </a:r>
          </a:p>
          <a:p>
            <a:pPr marL="444500" indent="-444500">
              <a:spcBef>
                <a:spcPts val="2000"/>
              </a:spcBef>
            </a:pPr>
            <a:r>
              <a:t>SET operation (0 —&gt; 1): </a:t>
            </a:r>
            <a:r>
              <a:rPr>
                <a:solidFill>
                  <a:srgbClr val="FF2600"/>
                </a:solidFill>
              </a:rPr>
              <a:t>slow</a:t>
            </a:r>
            <a:r>
              <a:t> and </a:t>
            </a:r>
            <a:r>
              <a:rPr>
                <a:solidFill>
                  <a:srgbClr val="0433FF"/>
                </a:solidFill>
              </a:rPr>
              <a:t>low energy</a:t>
            </a:r>
          </a:p>
        </p:txBody>
      </p:sp>
      <p:sp>
        <p:nvSpPr>
          <p:cNvPr id="133" name="Slide Number"/>
          <p:cNvSpPr txBox="1"/>
          <p:nvPr>
            <p:ph type="sldNum" sz="quarter" idx="4294967295"/>
          </p:nvPr>
        </p:nvSpPr>
        <p:spPr>
          <a:xfrm>
            <a:off x="12065134" y="920468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Overwritten Content Selection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Overwritten Content Selection</a:t>
            </a:r>
          </a:p>
        </p:txBody>
      </p:sp>
      <p:sp>
        <p:nvSpPr>
          <p:cNvPr id="435" name="Body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</a:p>
        </p:txBody>
      </p:sp>
      <p:sp>
        <p:nvSpPr>
          <p:cNvPr id="436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2">
            <a:alphaModFix amt="66263"/>
            <a:extLst/>
          </a:blip>
          <a:stretch>
            <a:fillRect/>
          </a:stretch>
        </p:blipFill>
        <p:spPr>
          <a:xfrm>
            <a:off x="0" y="1446052"/>
            <a:ext cx="13004800" cy="686149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DATACON overwrites unknown content only when there is no all-0s or all-1s initialized content available in PCM"/>
          <p:cNvSpPr/>
          <p:nvPr/>
        </p:nvSpPr>
        <p:spPr>
          <a:xfrm>
            <a:off x="12699" y="7946978"/>
            <a:ext cx="12979401" cy="1801550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DATACON overwrites unknown content only when there is </a:t>
            </a:r>
            <a:r>
              <a:rPr>
                <a:solidFill>
                  <a:srgbClr val="FF2600"/>
                </a:solidFill>
              </a:rPr>
              <a:t>no</a:t>
            </a:r>
            <a:r>
              <a:t> all-0s or all-1s initialized content available in PCM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441" name="Introduction…"/>
          <p:cNvSpPr txBox="1"/>
          <p:nvPr>
            <p:ph type="body" idx="1"/>
          </p:nvPr>
        </p:nvSpPr>
        <p:spPr>
          <a:xfrm>
            <a:off x="602690" y="2590800"/>
            <a:ext cx="12388252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Introduction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049"/>
                  </a:srgbClr>
                </a:solidFill>
              </a:defRPr>
            </a:pPr>
            <a:r>
              <a:t>Detailed design of DATACON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Address translation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Overwritten content selection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Re-initialization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Evaluation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Conclusion</a:t>
            </a:r>
          </a:p>
        </p:txBody>
      </p:sp>
      <p:sp>
        <p:nvSpPr>
          <p:cNvPr id="442" name="Slide Number"/>
          <p:cNvSpPr txBox="1"/>
          <p:nvPr>
            <p:ph type="sldNum" sz="quarter" idx="4294967295"/>
          </p:nvPr>
        </p:nvSpPr>
        <p:spPr>
          <a:xfrm>
            <a:off x="12067203" y="9207075"/>
            <a:ext cx="34026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-initialization Requests"/>
          <p:cNvSpPr txBox="1"/>
          <p:nvPr>
            <p:ph type="title"/>
          </p:nvPr>
        </p:nvSpPr>
        <p:spPr>
          <a:xfrm>
            <a:off x="-63477" y="-31463"/>
            <a:ext cx="13131754" cy="16038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Re-initialization Requests</a:t>
            </a:r>
          </a:p>
        </p:txBody>
      </p:sp>
      <p:sp>
        <p:nvSpPr>
          <p:cNvPr id="445" name="Two queues to record the address of all-0s and all-1s content in PCM…"/>
          <p:cNvSpPr txBox="1"/>
          <p:nvPr>
            <p:ph type="body" idx="1"/>
          </p:nvPr>
        </p:nvSpPr>
        <p:spPr>
          <a:xfrm>
            <a:off x="593966" y="1564394"/>
            <a:ext cx="12378217" cy="68332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</a:pPr>
            <a:r>
              <a:t>Two queues to record the address of all-0s and all-1s content in PCM</a:t>
            </a:r>
          </a:p>
          <a:p>
            <a:pPr lvl="1">
              <a:spcBef>
                <a:spcPts val="1700"/>
              </a:spcBef>
              <a:buChar char="-"/>
            </a:pPr>
            <a:r>
              <a:t>SetQ and ResetQ</a:t>
            </a:r>
          </a:p>
          <a:p>
            <a:pPr>
              <a:spcBef>
                <a:spcPts val="1700"/>
              </a:spcBef>
            </a:pPr>
            <a:r>
              <a:t>Thresholding to initiate re-initialization requests</a:t>
            </a:r>
          </a:p>
          <a:p>
            <a:pPr lvl="1">
              <a:spcBef>
                <a:spcPts val="1700"/>
              </a:spcBef>
              <a:buChar char="-"/>
            </a:pPr>
            <a:r>
              <a:t>Re-initialization requests stored in the InitQ</a:t>
            </a:r>
          </a:p>
          <a:p>
            <a:pPr>
              <a:spcBef>
                <a:spcPts val="1700"/>
              </a:spcBef>
            </a:pPr>
            <a:r>
              <a:t>Re-initialization requests serviced when</a:t>
            </a:r>
          </a:p>
          <a:p>
            <a:pPr lvl="1">
              <a:spcBef>
                <a:spcPts val="1700"/>
              </a:spcBef>
              <a:buChar char="-"/>
            </a:pPr>
            <a:r>
              <a:t>Read and the write queues are </a:t>
            </a:r>
            <a:r>
              <a:rPr>
                <a:solidFill>
                  <a:srgbClr val="0433FF"/>
                </a:solidFill>
              </a:rPr>
              <a:t>both</a:t>
            </a:r>
            <a:r>
              <a:t> empty, or</a:t>
            </a:r>
          </a:p>
          <a:p>
            <a:pPr lvl="1">
              <a:spcBef>
                <a:spcPts val="1700"/>
              </a:spcBef>
              <a:buChar char="-"/>
            </a:pPr>
            <a:r>
              <a:t>Write queue is empty and read request is to a memory partition </a:t>
            </a:r>
            <a:r>
              <a:rPr>
                <a:solidFill>
                  <a:srgbClr val="0433FF"/>
                </a:solidFill>
              </a:rPr>
              <a:t>different</a:t>
            </a:r>
            <a:r>
              <a:t> from the re-initialization request</a:t>
            </a:r>
          </a:p>
          <a:p>
            <a:pPr lvl="2">
              <a:spcBef>
                <a:spcPts val="1700"/>
              </a:spcBef>
              <a:buChar char="‣"/>
            </a:pPr>
            <a:r>
              <a:t>Exploit’s PCM’s partition-level parallelism (PALP)</a:t>
            </a:r>
          </a:p>
        </p:txBody>
      </p:sp>
      <p:sp>
        <p:nvSpPr>
          <p:cNvPr id="446" name="Slide Number"/>
          <p:cNvSpPr txBox="1"/>
          <p:nvPr>
            <p:ph type="sldNum" sz="quarter" idx="4294967295"/>
          </p:nvPr>
        </p:nvSpPr>
        <p:spPr>
          <a:xfrm>
            <a:off x="12004552" y="9211591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7" name="Song et al., “Enabling and Exploiting Partition-Level Parallelism (PALP) in Phase Change Memories,” in CASES, 2019"/>
          <p:cNvSpPr txBox="1"/>
          <p:nvPr/>
        </p:nvSpPr>
        <p:spPr>
          <a:xfrm>
            <a:off x="275793" y="8374483"/>
            <a:ext cx="12389511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spcBef>
                <a:spcPts val="1700"/>
              </a:spcBef>
              <a:defRPr b="0"/>
            </a:pPr>
            <a:r>
              <a:t>Song et al., “Enabling and Exploiting Partition-Level Parallelism (PALP) in Phase Change Memories,” in CASES,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450" name="Introduction…"/>
          <p:cNvSpPr txBox="1"/>
          <p:nvPr>
            <p:ph type="body" idx="1"/>
          </p:nvPr>
        </p:nvSpPr>
        <p:spPr>
          <a:xfrm>
            <a:off x="602690" y="2590800"/>
            <a:ext cx="12388252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Introduction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049"/>
                  </a:srgbClr>
                </a:solidFill>
              </a:defRPr>
            </a:pPr>
            <a:r>
              <a:t>Detailed design of DATACON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Address translation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Overwritten content selection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Re-initialization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Evaluation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Conclusion</a:t>
            </a:r>
          </a:p>
        </p:txBody>
      </p:sp>
      <p:sp>
        <p:nvSpPr>
          <p:cNvPr id="451" name="Slide Number"/>
          <p:cNvSpPr txBox="1"/>
          <p:nvPr>
            <p:ph type="sldNum" sz="quarter" idx="4294967295"/>
          </p:nvPr>
        </p:nvSpPr>
        <p:spPr>
          <a:xfrm>
            <a:off x="12067203" y="9207075"/>
            <a:ext cx="34026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ystem Configuration"/>
          <p:cNvSpPr txBox="1"/>
          <p:nvPr>
            <p:ph type="title"/>
          </p:nvPr>
        </p:nvSpPr>
        <p:spPr>
          <a:xfrm>
            <a:off x="-63477" y="-31463"/>
            <a:ext cx="13131754" cy="16038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System Configuration</a:t>
            </a:r>
          </a:p>
        </p:txBody>
      </p:sp>
      <p:sp>
        <p:nvSpPr>
          <p:cNvPr id="454" name="A cycle-level in-house x86 multi-core simulator, whose front-end is based on Pin…"/>
          <p:cNvSpPr txBox="1"/>
          <p:nvPr>
            <p:ph type="body" idx="1"/>
          </p:nvPr>
        </p:nvSpPr>
        <p:spPr>
          <a:xfrm>
            <a:off x="593966" y="1564394"/>
            <a:ext cx="11816868" cy="528561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</a:pPr>
            <a:r>
              <a:t>A cycle-level in-house x86 multi-core simulator, whose front-end is based on Pin</a:t>
            </a:r>
          </a:p>
          <a:p>
            <a:pPr lvl="1">
              <a:spcBef>
                <a:spcPts val="1700"/>
              </a:spcBef>
              <a:buChar char="-"/>
            </a:pPr>
            <a:r>
              <a:t>To simulate 8 out-of-order cores</a:t>
            </a:r>
          </a:p>
          <a:p>
            <a:pPr>
              <a:spcBef>
                <a:spcPts val="1700"/>
              </a:spcBef>
            </a:pPr>
            <a:r>
              <a:t>A main memory simulator, closely matching the JEDEC Nonvolatile Dual In-line Memory Module (NVDIMM)- N/F/P Specifications </a:t>
            </a:r>
          </a:p>
          <a:p>
            <a:pPr lvl="1">
              <a:spcBef>
                <a:spcPts val="1700"/>
              </a:spcBef>
              <a:buChar char="-"/>
            </a:pPr>
            <a:r>
              <a:rPr>
                <a:solidFill>
                  <a:srgbClr val="0433FF"/>
                </a:solidFill>
              </a:rPr>
              <a:t>Ramulator</a:t>
            </a:r>
            <a:r>
              <a:t> to simulate DRAM</a:t>
            </a:r>
          </a:p>
          <a:p>
            <a:pPr lvl="1">
              <a:spcBef>
                <a:spcPts val="1700"/>
              </a:spcBef>
              <a:buChar char="-"/>
            </a:pPr>
            <a:r>
              <a:rPr>
                <a:solidFill>
                  <a:srgbClr val="0433FF"/>
                </a:solidFill>
              </a:rPr>
              <a:t>NVMain</a:t>
            </a:r>
            <a:r>
              <a:t> to simulate PCM</a:t>
            </a:r>
          </a:p>
        </p:txBody>
      </p:sp>
      <p:sp>
        <p:nvSpPr>
          <p:cNvPr id="455" name="Slide Number"/>
          <p:cNvSpPr txBox="1"/>
          <p:nvPr>
            <p:ph type="sldNum" sz="quarter" idx="4294967295"/>
          </p:nvPr>
        </p:nvSpPr>
        <p:spPr>
          <a:xfrm>
            <a:off x="12004552" y="9211591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6" name="Ramulator: Kim et al. “Ramulator: A fast and extensible DRAM simulator” CAL, 2016.…"/>
          <p:cNvSpPr txBox="1"/>
          <p:nvPr/>
        </p:nvSpPr>
        <p:spPr>
          <a:xfrm>
            <a:off x="138263" y="7431815"/>
            <a:ext cx="12728274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rPr>
                <a:solidFill>
                  <a:srgbClr val="0433FF"/>
                </a:solidFill>
              </a:rPr>
              <a:t>Ramulator</a:t>
            </a:r>
            <a:r>
              <a:t>: Kim et al. “</a:t>
            </a:r>
            <a:r>
              <a:rPr i="1"/>
              <a:t>Ramulator: A fast and extensible DRAM simulator</a:t>
            </a:r>
            <a:r>
              <a:t>” CAL, 2016.</a:t>
            </a:r>
          </a:p>
          <a:p>
            <a:pPr algn="l">
              <a:defRPr b="0"/>
            </a:pPr>
            <a:r>
              <a:rPr>
                <a:solidFill>
                  <a:srgbClr val="0433FF"/>
                </a:solidFill>
              </a:rPr>
              <a:t>NVMain</a:t>
            </a:r>
            <a:r>
              <a:t>: Poremba et al. “</a:t>
            </a:r>
            <a:r>
              <a:rPr i="1"/>
              <a:t>Nvmain 2.0: A user-friendly memory simulator to model (non-) volatile memory systems</a:t>
            </a:r>
            <a:r>
              <a:t>” CAL, 2015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imulation Parameters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Simulation Parameters</a:t>
            </a:r>
          </a:p>
        </p:txBody>
      </p:sp>
      <p:sp>
        <p:nvSpPr>
          <p:cNvPr id="459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85973"/>
            <a:ext cx="13004800" cy="6181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imulation Parameters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Simulation Parameters</a:t>
            </a:r>
          </a:p>
        </p:txBody>
      </p:sp>
      <p:sp>
        <p:nvSpPr>
          <p:cNvPr id="463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9108"/>
            <a:ext cx="13004800" cy="7035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Evaluated Systems"/>
          <p:cNvSpPr txBox="1"/>
          <p:nvPr>
            <p:ph type="title"/>
          </p:nvPr>
        </p:nvSpPr>
        <p:spPr>
          <a:xfrm>
            <a:off x="-63477" y="-31463"/>
            <a:ext cx="13131754" cy="16038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Evaluated Systems</a:t>
            </a:r>
          </a:p>
        </p:txBody>
      </p:sp>
      <p:sp>
        <p:nvSpPr>
          <p:cNvPr id="467" name="Baseline: services PCM writes by overwriting unknown  content…"/>
          <p:cNvSpPr txBox="1"/>
          <p:nvPr>
            <p:ph type="body" idx="1"/>
          </p:nvPr>
        </p:nvSpPr>
        <p:spPr>
          <a:xfrm>
            <a:off x="593966" y="1564394"/>
            <a:ext cx="11816868" cy="7704040"/>
          </a:xfrm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1600"/>
              </a:spcBef>
              <a:defRPr sz="3136"/>
            </a:pPr>
            <a:r>
              <a:rPr>
                <a:solidFill>
                  <a:srgbClr val="0433FF"/>
                </a:solidFill>
              </a:rPr>
              <a:t>Baseline</a:t>
            </a:r>
            <a:r>
              <a:t>: services PCM writes by overwriting </a:t>
            </a:r>
            <a:r>
              <a:rPr i="1"/>
              <a:t>unknown</a:t>
            </a:r>
            <a:r>
              <a:t>  content</a:t>
            </a:r>
          </a:p>
          <a:p>
            <a:pPr lvl="1" marL="871219" indent="-435609" defTabSz="572516">
              <a:spcBef>
                <a:spcPts val="1600"/>
              </a:spcBef>
              <a:buChar char="-"/>
              <a:defRPr sz="3136"/>
            </a:pPr>
            <a:r>
              <a:t> Lee et al., “Architecting phase change memory as a scalable DRAM alternative,” in ISCA, 2009</a:t>
            </a:r>
          </a:p>
          <a:p>
            <a:pPr marL="435609" indent="-435609" defTabSz="572516">
              <a:spcBef>
                <a:spcPts val="1600"/>
              </a:spcBef>
              <a:defRPr sz="3136"/>
            </a:pPr>
            <a:r>
              <a:rPr>
                <a:solidFill>
                  <a:srgbClr val="0433FF"/>
                </a:solidFill>
              </a:rPr>
              <a:t>PreSET</a:t>
            </a:r>
            <a:r>
              <a:t>: services PCM writes by </a:t>
            </a:r>
            <a:r>
              <a:rPr i="1"/>
              <a:t>always</a:t>
            </a:r>
            <a:r>
              <a:t> overwriting all-1s</a:t>
            </a:r>
          </a:p>
          <a:p>
            <a:pPr lvl="1" marL="871219" indent="-435609" defTabSz="572516">
              <a:spcBef>
                <a:spcPts val="1600"/>
              </a:spcBef>
              <a:buChar char="-"/>
              <a:defRPr sz="3136"/>
            </a:pPr>
            <a:r>
              <a:t>Qureshi et al., “PreSET: Improving performance of phase change memories by exploiting asymmetry in write times,” in ISCA, 2012</a:t>
            </a:r>
          </a:p>
          <a:p>
            <a:pPr marL="435609" indent="-435609" defTabSz="572516">
              <a:spcBef>
                <a:spcPts val="1600"/>
              </a:spcBef>
              <a:defRPr sz="3136"/>
            </a:pPr>
            <a:r>
              <a:rPr>
                <a:solidFill>
                  <a:srgbClr val="0433FF"/>
                </a:solidFill>
              </a:rPr>
              <a:t>Flip-N-Write</a:t>
            </a:r>
            <a:r>
              <a:t>: services PCM writes by </a:t>
            </a:r>
            <a:r>
              <a:rPr i="1"/>
              <a:t>finding out</a:t>
            </a:r>
            <a:r>
              <a:t> the memory content using additional reads and programming only bits that are different from the write data</a:t>
            </a:r>
          </a:p>
          <a:p>
            <a:pPr lvl="1" marL="871219" indent="-435609" defTabSz="572516">
              <a:spcBef>
                <a:spcPts val="1600"/>
              </a:spcBef>
              <a:buChar char="-"/>
              <a:defRPr sz="3136"/>
            </a:pPr>
            <a:r>
              <a:t>Cho et al., “Flip-N-Write: a simple deterministic technique to improve PRAM write performance, energy and endurance,” in MICRO, 2009</a:t>
            </a:r>
          </a:p>
        </p:txBody>
      </p:sp>
      <p:sp>
        <p:nvSpPr>
          <p:cNvPr id="468" name="Slide Number"/>
          <p:cNvSpPr txBox="1"/>
          <p:nvPr>
            <p:ph type="sldNum" sz="quarter" idx="4294967295"/>
          </p:nvPr>
        </p:nvSpPr>
        <p:spPr>
          <a:xfrm>
            <a:off x="12004552" y="9211591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Workloads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Workloads</a:t>
            </a:r>
          </a:p>
        </p:txBody>
      </p:sp>
      <p:sp>
        <p:nvSpPr>
          <p:cNvPr id="471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147301"/>
            <a:ext cx="13004801" cy="4548711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PEC CPU2017…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</a:pPr>
            <a:r>
              <a:t>SPEC CPU2017 </a:t>
            </a:r>
          </a:p>
          <a:p>
            <a:pPr>
              <a:spcBef>
                <a:spcPts val="1700"/>
              </a:spcBef>
            </a:pPr>
            <a:r>
              <a:t>NAS Parallel Benchmarks</a:t>
            </a:r>
          </a:p>
          <a:p>
            <a:pPr>
              <a:spcBef>
                <a:spcPts val="1700"/>
              </a:spcBef>
            </a:pPr>
            <a:r>
              <a:t>Tensorflow workloads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Overall System Performanc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Overall System Performance</a:t>
            </a:r>
          </a:p>
        </p:txBody>
      </p:sp>
      <p:sp>
        <p:nvSpPr>
          <p:cNvPr id="476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95459"/>
            <a:ext cx="13004800" cy="3962682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Execution time normalized to Baseline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Execution time normalized to Baseline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seline PCM Write Operation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Baseline PCM Write Operation</a:t>
            </a:r>
          </a:p>
        </p:txBody>
      </p:sp>
      <p:sp>
        <p:nvSpPr>
          <p:cNvPr id="136" name="Use both SET and RESET operations…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  <a:r>
              <a:t>Use </a:t>
            </a:r>
            <a:r>
              <a:rPr>
                <a:solidFill>
                  <a:srgbClr val="FF2600"/>
                </a:solidFill>
              </a:rPr>
              <a:t>both</a:t>
            </a:r>
            <a:r>
              <a:t> SET and RESET operations</a:t>
            </a:r>
          </a:p>
          <a:p>
            <a:pPr marL="444500" indent="-444500"/>
            <a:r>
              <a:t>Program and Verify (P&amp;V) Scheme</a:t>
            </a:r>
          </a:p>
        </p:txBody>
      </p:sp>
      <p:sp>
        <p:nvSpPr>
          <p:cNvPr id="137" name="Slide Number"/>
          <p:cNvSpPr txBox="1"/>
          <p:nvPr>
            <p:ph type="sldNum" sz="quarter" idx="4294967295"/>
          </p:nvPr>
        </p:nvSpPr>
        <p:spPr>
          <a:xfrm>
            <a:off x="12065134" y="920468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641643"/>
            <a:ext cx="13004801" cy="3492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Overall System Performance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Overall System Performance</a:t>
            </a:r>
          </a:p>
        </p:txBody>
      </p:sp>
      <p:sp>
        <p:nvSpPr>
          <p:cNvPr id="481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2" name="Image" descr="Image"/>
          <p:cNvPicPr>
            <a:picLocks noChangeAspect="1"/>
          </p:cNvPicPr>
          <p:nvPr/>
        </p:nvPicPr>
        <p:blipFill>
          <a:blip r:embed="rId2">
            <a:alphaModFix amt="29943"/>
            <a:extLst/>
          </a:blip>
          <a:stretch>
            <a:fillRect/>
          </a:stretch>
        </p:blipFill>
        <p:spPr>
          <a:xfrm>
            <a:off x="0" y="2895459"/>
            <a:ext cx="13004800" cy="3962682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Average Execution time of DATACON is…"/>
          <p:cNvSpPr/>
          <p:nvPr/>
        </p:nvSpPr>
        <p:spPr>
          <a:xfrm>
            <a:off x="12699" y="7381470"/>
            <a:ext cx="12979401" cy="2361324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Average Execution time of DATACON is</a:t>
            </a:r>
            <a:endParaRPr>
              <a:solidFill>
                <a:srgbClr val="0433FF"/>
              </a:solidFill>
            </a:endParaRP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   40%</a:t>
            </a:r>
            <a:r>
              <a:t> lower than Baseline, </a:t>
            </a: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                </a:t>
            </a:r>
            <a:r>
              <a:rPr>
                <a:solidFill>
                  <a:srgbClr val="0433FF"/>
                </a:solidFill>
              </a:rPr>
              <a:t>47%</a:t>
            </a:r>
            <a:r>
              <a:t> lower than Flip-N-Write, and </a:t>
            </a: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27% </a:t>
            </a:r>
            <a:r>
              <a:t>lower than PreSET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Memory System Energy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Memory System Energy</a:t>
            </a:r>
          </a:p>
        </p:txBody>
      </p:sp>
      <p:sp>
        <p:nvSpPr>
          <p:cNvPr id="486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7" name="Energy normalized to Baseline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Energy normalized to Baseline</a:t>
            </a:r>
          </a:p>
        </p:txBody>
      </p:sp>
      <p:pic>
        <p:nvPicPr>
          <p:cNvPr id="4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9270"/>
            <a:ext cx="13004800" cy="4275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Memory System Energy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Memory System Energy</a:t>
            </a:r>
          </a:p>
        </p:txBody>
      </p:sp>
      <p:sp>
        <p:nvSpPr>
          <p:cNvPr id="491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2" name="Energy normalized to Baseline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Energy normalized to Baseline</a:t>
            </a:r>
          </a:p>
        </p:txBody>
      </p:sp>
      <p:pic>
        <p:nvPicPr>
          <p:cNvPr id="493" name="Image" descr="Image"/>
          <p:cNvPicPr>
            <a:picLocks noChangeAspect="1"/>
          </p:cNvPicPr>
          <p:nvPr/>
        </p:nvPicPr>
        <p:blipFill>
          <a:blip r:embed="rId2">
            <a:alphaModFix amt="29808"/>
            <a:extLst/>
          </a:blip>
          <a:stretch>
            <a:fillRect/>
          </a:stretch>
        </p:blipFill>
        <p:spPr>
          <a:xfrm>
            <a:off x="0" y="2739270"/>
            <a:ext cx="13004800" cy="4275060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Average Energy of DATACON is…"/>
          <p:cNvSpPr/>
          <p:nvPr/>
        </p:nvSpPr>
        <p:spPr>
          <a:xfrm>
            <a:off x="12699" y="7373031"/>
            <a:ext cx="12979401" cy="2367737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Average Energy of DATACON is</a:t>
            </a:r>
            <a:endParaRPr>
              <a:solidFill>
                <a:srgbClr val="0433FF"/>
              </a:solidFill>
            </a:endParaRP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   27%</a:t>
            </a:r>
            <a:r>
              <a:t> lower than Baseline, </a:t>
            </a: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                </a:t>
            </a:r>
            <a:r>
              <a:rPr>
                <a:solidFill>
                  <a:srgbClr val="0433FF"/>
                </a:solidFill>
              </a:rPr>
              <a:t>26%</a:t>
            </a:r>
            <a:r>
              <a:t> lower than Flip-N-Write, and </a:t>
            </a: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43% </a:t>
            </a:r>
            <a:r>
              <a:t>lower than PreSET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Overwritten Content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Overwritten Content</a:t>
            </a:r>
          </a:p>
        </p:txBody>
      </p:sp>
      <p:sp>
        <p:nvSpPr>
          <p:cNvPr id="497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8" name="Overwritten content in DATACON and PreSET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Overwritten content in DATACON and PreSET</a:t>
            </a:r>
          </a:p>
        </p:txBody>
      </p:sp>
      <p:pic>
        <p:nvPicPr>
          <p:cNvPr id="4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9520"/>
            <a:ext cx="13004800" cy="427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Overwritten Content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Overwritten Content</a:t>
            </a:r>
          </a:p>
        </p:txBody>
      </p:sp>
      <p:sp>
        <p:nvSpPr>
          <p:cNvPr id="502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3" name="Overwritten content in DATACON and PreSET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Overwritten content in DATACON and PreSET</a:t>
            </a:r>
          </a:p>
        </p:txBody>
      </p:sp>
      <p:pic>
        <p:nvPicPr>
          <p:cNvPr id="504" name="Image" descr="Image"/>
          <p:cNvPicPr>
            <a:picLocks noChangeAspect="1"/>
          </p:cNvPicPr>
          <p:nvPr/>
        </p:nvPicPr>
        <p:blipFill>
          <a:blip r:embed="rId2">
            <a:alphaModFix amt="29946"/>
            <a:extLst/>
          </a:blip>
          <a:stretch>
            <a:fillRect/>
          </a:stretch>
        </p:blipFill>
        <p:spPr>
          <a:xfrm>
            <a:off x="0" y="2739520"/>
            <a:ext cx="13004800" cy="4274560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DATACON overwrites unknown content for only 4% of PCM writes. PreSET overwrites unknown content for 59% of PCM writes."/>
          <p:cNvSpPr/>
          <p:nvPr/>
        </p:nvSpPr>
        <p:spPr>
          <a:xfrm>
            <a:off x="12700" y="7944584"/>
            <a:ext cx="12979400" cy="1801549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DATACON overwrites unknown content for </a:t>
            </a:r>
            <a:r>
              <a:rPr>
                <a:solidFill>
                  <a:srgbClr val="0433FF"/>
                </a:solidFill>
              </a:rPr>
              <a:t>only 4%</a:t>
            </a:r>
            <a:r>
              <a:t> of PCM writes. PreSET overwrites unknown content for </a:t>
            </a:r>
            <a:r>
              <a:rPr>
                <a:solidFill>
                  <a:srgbClr val="0433FF"/>
                </a:solidFill>
              </a:rPr>
              <a:t>59% </a:t>
            </a:r>
            <a:r>
              <a:t>of PCM writes.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-initialization Overhead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Re-initialization Overhead</a:t>
            </a:r>
          </a:p>
        </p:txBody>
      </p:sp>
      <p:sp>
        <p:nvSpPr>
          <p:cNvPr id="508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9" name="Total PCM energy distributed into energy to service reads, writes, and re-initialization requests in DATACON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Total PCM energy distributed into energy to service reads, writes, and re-initialization requests in DATACON</a:t>
            </a:r>
          </a:p>
        </p:txBody>
      </p:sp>
      <p:pic>
        <p:nvPicPr>
          <p:cNvPr id="5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590" y="3089387"/>
            <a:ext cx="10409620" cy="4672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-initialization Overhead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Re-initialization Overhead</a:t>
            </a:r>
          </a:p>
        </p:txBody>
      </p:sp>
      <p:sp>
        <p:nvSpPr>
          <p:cNvPr id="513" name="Slide Number"/>
          <p:cNvSpPr txBox="1"/>
          <p:nvPr>
            <p:ph type="sldNum" sz="quarter" idx="4294967295"/>
          </p:nvPr>
        </p:nvSpPr>
        <p:spPr>
          <a:xfrm>
            <a:off x="12008644" y="9204680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4" name="Total PCM energy distributed into energy to service reads, writes, and re-initialization requests in DATACON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Total PCM energy distributed into energy to service reads, writes, and re-initialization requests in DATACON</a:t>
            </a:r>
          </a:p>
        </p:txBody>
      </p:sp>
      <p:pic>
        <p:nvPicPr>
          <p:cNvPr id="515" name="Image" descr="Image"/>
          <p:cNvPicPr>
            <a:picLocks noChangeAspect="1"/>
          </p:cNvPicPr>
          <p:nvPr/>
        </p:nvPicPr>
        <p:blipFill>
          <a:blip r:embed="rId2">
            <a:alphaModFix amt="29951"/>
            <a:extLst/>
          </a:blip>
          <a:stretch>
            <a:fillRect/>
          </a:stretch>
        </p:blipFill>
        <p:spPr>
          <a:xfrm>
            <a:off x="1297590" y="3089387"/>
            <a:ext cx="10409620" cy="4672554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Re-initialization requests constitute, on average,…"/>
          <p:cNvSpPr/>
          <p:nvPr/>
        </p:nvSpPr>
        <p:spPr>
          <a:xfrm>
            <a:off x="12700" y="7940916"/>
            <a:ext cx="12979401" cy="1801549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t>Re-initialization requests constitute, </a:t>
            </a:r>
            <a:r>
              <a:rPr>
                <a:solidFill>
                  <a:srgbClr val="0433FF"/>
                </a:solidFill>
              </a:rPr>
              <a:t>on average, </a:t>
            </a:r>
            <a:endParaRPr>
              <a:solidFill>
                <a:srgbClr val="0433FF"/>
              </a:solidFill>
            </a:endParaRPr>
          </a:p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11%</a:t>
            </a:r>
            <a:r>
              <a:t> of the total PCM energy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LUT Sizing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LUT Sizing</a:t>
            </a:r>
          </a:p>
        </p:txBody>
      </p:sp>
      <p:sp>
        <p:nvSpPr>
          <p:cNvPr id="519" name="Slide Number"/>
          <p:cNvSpPr txBox="1"/>
          <p:nvPr>
            <p:ph type="sldNum" sz="quarter" idx="4294967295"/>
          </p:nvPr>
        </p:nvSpPr>
        <p:spPr>
          <a:xfrm>
            <a:off x="12063305" y="9204680"/>
            <a:ext cx="230938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0" name="Execution time normalized to Baseline for three different LUT sizes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Execution time normalized to Baseline for three different LUT sizes</a:t>
            </a:r>
          </a:p>
        </p:txBody>
      </p:sp>
      <p:pic>
        <p:nvPicPr>
          <p:cNvPr id="5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57159"/>
            <a:ext cx="13004800" cy="3839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UT Sizing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LUT Sizing</a:t>
            </a:r>
          </a:p>
        </p:txBody>
      </p:sp>
      <p:sp>
        <p:nvSpPr>
          <p:cNvPr id="524" name="Slide Number"/>
          <p:cNvSpPr txBox="1"/>
          <p:nvPr>
            <p:ph type="sldNum" sz="quarter" idx="4294967295"/>
          </p:nvPr>
        </p:nvSpPr>
        <p:spPr>
          <a:xfrm>
            <a:off x="12063305" y="9204680"/>
            <a:ext cx="230938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5" name="Execution time normalized to Baseline for three different LUT sizes"/>
          <p:cNvSpPr txBox="1"/>
          <p:nvPr>
            <p:ph type="body" sz="half" idx="1"/>
          </p:nvPr>
        </p:nvSpPr>
        <p:spPr>
          <a:xfrm>
            <a:off x="593966" y="1564394"/>
            <a:ext cx="11816868" cy="2393137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700"/>
              </a:spcBef>
            </a:lvl1pPr>
          </a:lstStyle>
          <a:p>
            <a:pPr/>
            <a:r>
              <a:t>Execution time normalized to Baseline for three different LUT sizes</a:t>
            </a:r>
          </a:p>
        </p:txBody>
      </p:sp>
      <p:pic>
        <p:nvPicPr>
          <p:cNvPr id="526" name="Image" descr="Image"/>
          <p:cNvPicPr>
            <a:picLocks noChangeAspect="1"/>
          </p:cNvPicPr>
          <p:nvPr/>
        </p:nvPicPr>
        <p:blipFill>
          <a:blip r:embed="rId2">
            <a:alphaModFix amt="30002"/>
            <a:extLst/>
          </a:blip>
          <a:stretch>
            <a:fillRect/>
          </a:stretch>
        </p:blipFill>
        <p:spPr>
          <a:xfrm>
            <a:off x="0" y="2957159"/>
            <a:ext cx="13004800" cy="3839282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Caching the address translations of 2 recently-used partitions…"/>
          <p:cNvSpPr/>
          <p:nvPr/>
        </p:nvSpPr>
        <p:spPr>
          <a:xfrm>
            <a:off x="12699" y="7621296"/>
            <a:ext cx="12979401" cy="2126958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900">
                <a:latin typeface="+mn-lt"/>
                <a:ea typeface="+mn-ea"/>
                <a:cs typeface="+mn-cs"/>
                <a:sym typeface="Helvetica Neue Medium"/>
              </a:defRPr>
            </a:pPr>
            <a:r>
              <a:t>Caching the address translations of </a:t>
            </a:r>
            <a:r>
              <a:rPr>
                <a:solidFill>
                  <a:srgbClr val="0433FF"/>
                </a:solidFill>
              </a:rPr>
              <a:t>2 recently-used partitions </a:t>
            </a:r>
            <a:endParaRPr>
              <a:solidFill>
                <a:srgbClr val="0433FF"/>
              </a:solidFill>
            </a:endParaRPr>
          </a:p>
          <a:p>
            <a:pPr>
              <a:defRPr b="0" sz="2900">
                <a:latin typeface="+mn-lt"/>
                <a:ea typeface="+mn-ea"/>
                <a:cs typeface="+mn-cs"/>
                <a:sym typeface="Helvetica Neue Medium"/>
              </a:defRPr>
            </a:pPr>
            <a:r>
              <a:t>is sufficient to provide high performance. </a:t>
            </a:r>
          </a:p>
          <a:p>
            <a:pPr>
              <a:defRPr b="0" sz="2900">
                <a:latin typeface="+mn-lt"/>
                <a:ea typeface="+mn-ea"/>
                <a:cs typeface="+mn-cs"/>
                <a:sym typeface="Helvetica Neue Medium"/>
              </a:defRPr>
            </a:pPr>
            <a:r>
              <a:t>There is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marginal</a:t>
            </a:r>
            <a:r>
              <a:t> performance improvement from caching more partitions.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530" name="Introduction…"/>
          <p:cNvSpPr txBox="1"/>
          <p:nvPr>
            <p:ph type="body" idx="1"/>
          </p:nvPr>
        </p:nvSpPr>
        <p:spPr>
          <a:xfrm>
            <a:off x="602690" y="2590800"/>
            <a:ext cx="12388252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Introduction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049"/>
                  </a:srgbClr>
                </a:solidFill>
              </a:defRPr>
            </a:pPr>
            <a:r>
              <a:t>Detailed design of DATACON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Address translation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Overwritten content selection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40274"/>
                  </a:srgbClr>
                </a:solidFill>
              </a:defRPr>
            </a:pPr>
            <a:r>
              <a:t>Re-initialization</a:t>
            </a:r>
          </a:p>
          <a:p>
            <a:pPr marL="413384" indent="-413384" defTabSz="543305">
              <a:spcBef>
                <a:spcPts val="3900"/>
              </a:spcBef>
              <a:defRPr sz="2976">
                <a:solidFill>
                  <a:srgbClr val="000000">
                    <a:alpha val="39849"/>
                  </a:srgbClr>
                </a:solidFill>
              </a:defRPr>
            </a:pPr>
            <a:r>
              <a:t>Evaluation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Conclusion</a:t>
            </a:r>
          </a:p>
        </p:txBody>
      </p:sp>
      <p:sp>
        <p:nvSpPr>
          <p:cNvPr id="531" name="Slide Number"/>
          <p:cNvSpPr txBox="1"/>
          <p:nvPr>
            <p:ph type="sldNum" sz="quarter" idx="4294967295"/>
          </p:nvPr>
        </p:nvSpPr>
        <p:spPr>
          <a:xfrm>
            <a:off x="12067203" y="9207075"/>
            <a:ext cx="34026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reSET and PreRESET"/>
          <p:cNvSpPr txBox="1"/>
          <p:nvPr>
            <p:ph type="title"/>
          </p:nvPr>
        </p:nvSpPr>
        <p:spPr>
          <a:xfrm>
            <a:off x="4084" y="-15918"/>
            <a:ext cx="12996632" cy="1586809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PreSET and PreRESET</a:t>
            </a:r>
          </a:p>
        </p:txBody>
      </p:sp>
      <p:sp>
        <p:nvSpPr>
          <p:cNvPr id="141" name="Use either SET and RESET operations, not both…"/>
          <p:cNvSpPr txBox="1"/>
          <p:nvPr>
            <p:ph type="body" idx="1"/>
          </p:nvPr>
        </p:nvSpPr>
        <p:spPr>
          <a:xfrm>
            <a:off x="620269" y="1574026"/>
            <a:ext cx="11662199" cy="7303274"/>
          </a:xfrm>
          <a:prstGeom prst="rect">
            <a:avLst/>
          </a:prstGeom>
        </p:spPr>
        <p:txBody>
          <a:bodyPr anchor="t"/>
          <a:lstStyle/>
          <a:p>
            <a:pPr marL="444500" indent="-444500"/>
            <a:r>
              <a:t>Use </a:t>
            </a:r>
            <a:r>
              <a:rPr>
                <a:solidFill>
                  <a:srgbClr val="0433FF"/>
                </a:solidFill>
              </a:rPr>
              <a:t>either</a:t>
            </a:r>
            <a:r>
              <a:t> SET and RESET operations, not both</a:t>
            </a:r>
          </a:p>
          <a:p>
            <a:pPr marL="444500" indent="-444500"/>
            <a:r>
              <a:t>PreSET or PreRESET is decided at </a:t>
            </a:r>
            <a:r>
              <a:rPr>
                <a:solidFill>
                  <a:srgbClr val="FF2600"/>
                </a:solidFill>
              </a:rPr>
              <a:t>design-time</a:t>
            </a:r>
            <a:r>
              <a:t> and used for </a:t>
            </a:r>
            <a:r>
              <a:rPr i="1"/>
              <a:t>all</a:t>
            </a:r>
            <a:r>
              <a:t> PCM writes, independent of the write data</a:t>
            </a:r>
          </a:p>
        </p:txBody>
      </p:sp>
      <p:sp>
        <p:nvSpPr>
          <p:cNvPr id="142" name="Slide Number"/>
          <p:cNvSpPr txBox="1"/>
          <p:nvPr>
            <p:ph type="sldNum" sz="quarter" idx="4294967295"/>
          </p:nvPr>
        </p:nvSpPr>
        <p:spPr>
          <a:xfrm>
            <a:off x="12065134" y="920468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98384"/>
            <a:ext cx="13004800" cy="251263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PreSET: Overwrite all-1s"/>
          <p:cNvSpPr txBox="1"/>
          <p:nvPr/>
        </p:nvSpPr>
        <p:spPr>
          <a:xfrm>
            <a:off x="1497745" y="7329610"/>
            <a:ext cx="3613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PreSET: Overwrite all-1s</a:t>
            </a:r>
          </a:p>
        </p:txBody>
      </p:sp>
      <p:sp>
        <p:nvSpPr>
          <p:cNvPr id="145" name="PreRESET: Overwrite all-0s"/>
          <p:cNvSpPr txBox="1"/>
          <p:nvPr/>
        </p:nvSpPr>
        <p:spPr>
          <a:xfrm>
            <a:off x="8199892" y="7329610"/>
            <a:ext cx="40312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PreRESET: Overwrite all-0s</a:t>
            </a:r>
          </a:p>
        </p:txBody>
      </p:sp>
      <p:sp>
        <p:nvSpPr>
          <p:cNvPr id="146" name="Qureshi et al., “PreSET: Improving performance of phase change memories by exploiting asymmetry in write times,” in ISCA, 2012"/>
          <p:cNvSpPr txBox="1"/>
          <p:nvPr/>
        </p:nvSpPr>
        <p:spPr>
          <a:xfrm>
            <a:off x="224761" y="8256940"/>
            <a:ext cx="12453214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spcBef>
                <a:spcPts val="1700"/>
              </a:spcBef>
              <a:defRPr b="0"/>
            </a:pPr>
            <a:r>
              <a:t>Qureshi et al., “PreSET: Improving performance of phase change memories by exploiting asymmetry in write times,” in ISCA, 2012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onclusion"/>
          <p:cNvSpPr txBox="1"/>
          <p:nvPr>
            <p:ph type="title"/>
          </p:nvPr>
        </p:nvSpPr>
        <p:spPr>
          <a:xfrm>
            <a:off x="-63477" y="-31463"/>
            <a:ext cx="13131754" cy="16038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Conclusion</a:t>
            </a:r>
          </a:p>
        </p:txBody>
      </p:sp>
      <p:sp>
        <p:nvSpPr>
          <p:cNvPr id="534" name="Observations…"/>
          <p:cNvSpPr txBox="1"/>
          <p:nvPr>
            <p:ph type="body" idx="1"/>
          </p:nvPr>
        </p:nvSpPr>
        <p:spPr>
          <a:xfrm>
            <a:off x="593966" y="1564394"/>
            <a:ext cx="12378217" cy="8034369"/>
          </a:xfrm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1200"/>
              </a:spcBef>
              <a:defRPr sz="2336"/>
            </a:pPr>
            <a:r>
              <a:t>Observations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>
                <a:solidFill>
                  <a:srgbClr val="FF2600"/>
                </a:solidFill>
              </a:defRPr>
            </a:pPr>
            <a:r>
              <a:t>During PCM write, latency and energy are sensitive to the </a:t>
            </a:r>
            <a:r>
              <a:rPr i="1"/>
              <a:t>data to be written</a:t>
            </a:r>
            <a:r>
              <a:t> as well as the </a:t>
            </a:r>
            <a:r>
              <a:rPr i="1"/>
              <a:t>content that is overwritten</a:t>
            </a:r>
            <a:r>
              <a:t>, which is </a:t>
            </a:r>
            <a:r>
              <a:rPr i="1"/>
              <a:t>unknown</a:t>
            </a:r>
            <a:r>
              <a:t> at the time to write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>
                <a:solidFill>
                  <a:srgbClr val="0433FF"/>
                </a:solidFill>
              </a:defRPr>
            </a:pPr>
            <a:r>
              <a:t>Overwriting </a:t>
            </a:r>
            <a:r>
              <a:rPr i="1"/>
              <a:t>known </a:t>
            </a:r>
            <a:r>
              <a:t>all-0s or all-1s content improves both latency and energy by programming the PCM cells </a:t>
            </a:r>
            <a:r>
              <a:rPr i="1"/>
              <a:t>only</a:t>
            </a:r>
            <a:r>
              <a:t> in one direction, i.e., using SET or RESET operations, not both</a:t>
            </a:r>
          </a:p>
          <a:p>
            <a:pPr marL="324485" indent="-324485" defTabSz="426466">
              <a:spcBef>
                <a:spcPts val="1200"/>
              </a:spcBef>
              <a:defRPr sz="2336"/>
            </a:pPr>
            <a:r>
              <a:t>Idea: Data Content Aware PCM Writes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t>Overwrite unknown content </a:t>
            </a:r>
            <a:r>
              <a:rPr>
                <a:solidFill>
                  <a:srgbClr val="0433FF"/>
                </a:solidFill>
              </a:rPr>
              <a:t>only when necessary</a:t>
            </a:r>
            <a:r>
              <a:t>, and otherwise overwrite all-0s and all-1s content          reduces latency and energy</a:t>
            </a:r>
          </a:p>
          <a:p>
            <a:pPr marL="324485" indent="-324485" defTabSz="426466">
              <a:spcBef>
                <a:spcPts val="1200"/>
              </a:spcBef>
              <a:defRPr sz="2336"/>
            </a:pPr>
            <a:r>
              <a:t>Two Key Mechanisms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rPr>
                <a:solidFill>
                  <a:srgbClr val="0433FF"/>
                </a:solidFill>
              </a:rPr>
              <a:t>Address translation</a:t>
            </a:r>
            <a:r>
              <a:t>: to translate the write address to a physical address within memory that contains the best type of content to overwrite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rPr>
                <a:solidFill>
                  <a:srgbClr val="0433FF"/>
                </a:solidFill>
              </a:rPr>
              <a:t>Re-Initialization</a:t>
            </a:r>
            <a:r>
              <a:t>: to methodically re-initialize </a:t>
            </a:r>
            <a:r>
              <a:rPr i="1"/>
              <a:t>unused</a:t>
            </a:r>
            <a:r>
              <a:t> memory locations with known all-0s and all-1s content  in a manner that does not interfere with regular read and write accesses</a:t>
            </a:r>
          </a:p>
          <a:p>
            <a:pPr marL="324485" indent="-324485" defTabSz="426466">
              <a:spcBef>
                <a:spcPts val="1200"/>
              </a:spcBef>
              <a:defRPr sz="2336"/>
            </a:pPr>
            <a:r>
              <a:t>Performance Evaluation</a:t>
            </a:r>
          </a:p>
          <a:p>
            <a:pPr lvl="1" marL="648970" indent="-324485" defTabSz="426466">
              <a:spcBef>
                <a:spcPts val="1200"/>
              </a:spcBef>
              <a:buChar char="-"/>
              <a:defRPr sz="2336"/>
            </a:pPr>
            <a:r>
              <a:t>Significant </a:t>
            </a:r>
            <a:r>
              <a:rPr>
                <a:solidFill>
                  <a:srgbClr val="0433FF"/>
                </a:solidFill>
              </a:rPr>
              <a:t>improvement of system performance (27%)  and reduction of energy (43%) </a:t>
            </a:r>
            <a:r>
              <a:t>for SPEC CPU2017, NAS Parallel, and Tensorflow Benchmarks</a:t>
            </a:r>
          </a:p>
        </p:txBody>
      </p:sp>
      <p:sp>
        <p:nvSpPr>
          <p:cNvPr id="535" name="Slide Number"/>
          <p:cNvSpPr txBox="1"/>
          <p:nvPr>
            <p:ph type="sldNum" sz="quarter" idx="4294967295"/>
          </p:nvPr>
        </p:nvSpPr>
        <p:spPr>
          <a:xfrm>
            <a:off x="12004552" y="9211591"/>
            <a:ext cx="340259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6" name="Line"/>
          <p:cNvSpPr/>
          <p:nvPr/>
        </p:nvSpPr>
        <p:spPr>
          <a:xfrm>
            <a:off x="3298236" y="5363283"/>
            <a:ext cx="659105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Anup Das…"/>
          <p:cNvSpPr txBox="1"/>
          <p:nvPr>
            <p:ph type="subTitle" sz="half" idx="1"/>
          </p:nvPr>
        </p:nvSpPr>
        <p:spPr>
          <a:xfrm>
            <a:off x="-70337" y="5066747"/>
            <a:ext cx="13145474" cy="2244865"/>
          </a:xfrm>
          <a:prstGeom prst="rect">
            <a:avLst/>
          </a:prstGeom>
        </p:spPr>
        <p:txBody>
          <a:bodyPr/>
          <a:lstStyle/>
          <a:p>
            <a:pPr defTabSz="449833">
              <a:defRPr sz="4619"/>
            </a:pPr>
            <a:r>
              <a:t>Anup Das</a:t>
            </a:r>
          </a:p>
          <a:p>
            <a:pPr defTabSz="449833">
              <a:defRPr sz="3080"/>
            </a:pPr>
            <a:r>
              <a:t>Shihao Song, Onur Mutlu, and Nagarajan Kandasamy</a:t>
            </a:r>
          </a:p>
          <a:p>
            <a:pPr defTabSz="449833">
              <a:defRPr sz="3080"/>
            </a:pPr>
            <a:r>
              <a:t>Contact: </a:t>
            </a:r>
            <a:r>
              <a:rPr u="sng">
                <a:hlinkClick r:id="rId2" invalidUrl="" action="" tgtFrame="" tooltip="" history="1" highlightClick="0" endSnd="0"/>
              </a:rPr>
              <a:t>shihao.song@drexel.edu</a:t>
            </a:r>
          </a:p>
        </p:txBody>
      </p:sp>
      <p:pic>
        <p:nvPicPr>
          <p:cNvPr id="5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41" y="7038116"/>
            <a:ext cx="2576990" cy="2576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4930" y="7178280"/>
            <a:ext cx="4585390" cy="2576990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DATACON"/>
          <p:cNvSpPr/>
          <p:nvPr/>
        </p:nvSpPr>
        <p:spPr>
          <a:xfrm>
            <a:off x="-43355" y="2939345"/>
            <a:ext cx="13091510" cy="174100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9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DATACON</a:t>
            </a:r>
          </a:p>
        </p:txBody>
      </p:sp>
      <p:sp>
        <p:nvSpPr>
          <p:cNvPr id="542" name="Improving Phase Change Memory  Performance…"/>
          <p:cNvSpPr/>
          <p:nvPr/>
        </p:nvSpPr>
        <p:spPr>
          <a:xfrm>
            <a:off x="-43355" y="-24038"/>
            <a:ext cx="13091510" cy="257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4500">
                <a:latin typeface="+mn-lt"/>
                <a:ea typeface="+mn-ea"/>
                <a:cs typeface="+mn-cs"/>
                <a:sym typeface="Helvetica Neue Medium"/>
              </a:defRPr>
            </a:pPr>
            <a:r>
              <a:t>Improving Phase Change Memory  Performance</a:t>
            </a:r>
          </a:p>
          <a:p>
            <a:pPr>
              <a:defRPr b="0" sz="4500">
                <a:latin typeface="+mn-lt"/>
                <a:ea typeface="+mn-ea"/>
                <a:cs typeface="+mn-cs"/>
                <a:sym typeface="Helvetica Neue Medium"/>
              </a:defRPr>
            </a:pPr>
            <a:r>
              <a:t>via Data Content Aware Access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CM Write Related Key Observations (I)"/>
          <p:cNvSpPr txBox="1"/>
          <p:nvPr>
            <p:ph type="title"/>
          </p:nvPr>
        </p:nvSpPr>
        <p:spPr>
          <a:xfrm>
            <a:off x="-39965" y="0"/>
            <a:ext cx="13084730" cy="1601391"/>
          </a:xfrm>
          <a:prstGeom prst="rect">
            <a:avLst/>
          </a:prstGeom>
        </p:spPr>
        <p:txBody>
          <a:bodyPr/>
          <a:lstStyle>
            <a:lvl1pPr defTabSz="537463">
              <a:defRPr sz="5520"/>
            </a:lvl1pPr>
          </a:lstStyle>
          <a:p>
            <a:pPr/>
            <a:r>
              <a:t>PCM Write Related Key Observations (I)</a:t>
            </a:r>
          </a:p>
        </p:txBody>
      </p:sp>
      <p:sp>
        <p:nvSpPr>
          <p:cNvPr id="149" name="Energy benefit of PreSET vs. PreRESET depends on the fraction of SET bits in the write data"/>
          <p:cNvSpPr txBox="1"/>
          <p:nvPr>
            <p:ph type="body" idx="1"/>
          </p:nvPr>
        </p:nvSpPr>
        <p:spPr>
          <a:xfrm>
            <a:off x="565432" y="1619008"/>
            <a:ext cx="11873936" cy="8828489"/>
          </a:xfrm>
          <a:prstGeom prst="rect">
            <a:avLst/>
          </a:prstGeom>
        </p:spPr>
        <p:txBody>
          <a:bodyPr anchor="t"/>
          <a:lstStyle/>
          <a:p>
            <a:pPr/>
            <a:r>
              <a:t>Energy benefit of PreSET vs. PreRESET depends on the </a:t>
            </a:r>
            <a:r>
              <a:rPr>
                <a:solidFill>
                  <a:srgbClr val="0433FF"/>
                </a:solidFill>
              </a:rPr>
              <a:t>fraction of SET bits in the write data</a:t>
            </a:r>
          </a:p>
        </p:txBody>
      </p:sp>
      <p:sp>
        <p:nvSpPr>
          <p:cNvPr id="150" name="Slide Number"/>
          <p:cNvSpPr txBox="1"/>
          <p:nvPr>
            <p:ph type="sldNum" sz="quarter" idx="4294967295"/>
          </p:nvPr>
        </p:nvSpPr>
        <p:spPr>
          <a:xfrm>
            <a:off x="12061042" y="921244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32553"/>
            <a:ext cx="13004800" cy="4631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CM Write Related Key Observations (I)"/>
          <p:cNvSpPr txBox="1"/>
          <p:nvPr>
            <p:ph type="title"/>
          </p:nvPr>
        </p:nvSpPr>
        <p:spPr>
          <a:xfrm>
            <a:off x="-39965" y="0"/>
            <a:ext cx="13084730" cy="1601391"/>
          </a:xfrm>
          <a:prstGeom prst="rect">
            <a:avLst/>
          </a:prstGeom>
        </p:spPr>
        <p:txBody>
          <a:bodyPr/>
          <a:lstStyle>
            <a:lvl1pPr defTabSz="537463">
              <a:defRPr sz="5520"/>
            </a:lvl1pPr>
          </a:lstStyle>
          <a:p>
            <a:pPr/>
            <a:r>
              <a:t>PCM Write Related Key Observations (I)</a:t>
            </a:r>
          </a:p>
        </p:txBody>
      </p:sp>
      <p:sp>
        <p:nvSpPr>
          <p:cNvPr id="154" name="Energy benefit of PreSET vs. PreRESET depends on the fraction of SET bits in the write data"/>
          <p:cNvSpPr txBox="1"/>
          <p:nvPr>
            <p:ph type="body" idx="1"/>
          </p:nvPr>
        </p:nvSpPr>
        <p:spPr>
          <a:xfrm>
            <a:off x="565432" y="1619008"/>
            <a:ext cx="11873936" cy="8828489"/>
          </a:xfrm>
          <a:prstGeom prst="rect">
            <a:avLst/>
          </a:prstGeom>
        </p:spPr>
        <p:txBody>
          <a:bodyPr anchor="t"/>
          <a:lstStyle/>
          <a:p>
            <a:pPr/>
            <a:r>
              <a:t>Energy benefit of PreSET vs. PreRESET depends on the </a:t>
            </a:r>
            <a:r>
              <a:rPr>
                <a:solidFill>
                  <a:srgbClr val="0433FF"/>
                </a:solidFill>
              </a:rPr>
              <a:t>fraction of SET bits in the write data</a:t>
            </a:r>
          </a:p>
        </p:txBody>
      </p:sp>
      <p:sp>
        <p:nvSpPr>
          <p:cNvPr id="155" name="Slide Number"/>
          <p:cNvSpPr txBox="1"/>
          <p:nvPr>
            <p:ph type="sldNum" sz="quarter" idx="4294967295"/>
          </p:nvPr>
        </p:nvSpPr>
        <p:spPr>
          <a:xfrm>
            <a:off x="12061042" y="921244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alphaModFix amt="29714"/>
            <a:extLst/>
          </a:blip>
          <a:stretch>
            <a:fillRect/>
          </a:stretch>
        </p:blipFill>
        <p:spPr>
          <a:xfrm>
            <a:off x="0" y="3232553"/>
            <a:ext cx="13004800" cy="46318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Idea: Use PreRESET when the fractions of SET bits in the write data is less than 60%, otherwise use PreSET"/>
          <p:cNvSpPr/>
          <p:nvPr/>
        </p:nvSpPr>
        <p:spPr>
          <a:xfrm>
            <a:off x="-7351" y="8140205"/>
            <a:ext cx="13019502" cy="1604921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6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FF2600"/>
                </a:solidFill>
              </a:rPr>
              <a:t>Idea:</a:t>
            </a:r>
            <a:r>
              <a:t> Use PreRESET</a:t>
            </a:r>
            <a:r>
              <a:rPr>
                <a:solidFill>
                  <a:srgbClr val="0433FF"/>
                </a:solidFill>
              </a:rPr>
              <a:t> </a:t>
            </a:r>
            <a:r>
              <a:t>when the fractions of SET bits in the write data is </a:t>
            </a:r>
            <a:r>
              <a:rPr>
                <a:solidFill>
                  <a:srgbClr val="0433FF"/>
                </a:solidFill>
              </a:rPr>
              <a:t>less than 60%,</a:t>
            </a:r>
            <a:r>
              <a:t> otherwise use PreSET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CM Write Related Key Observations (II)"/>
          <p:cNvSpPr txBox="1"/>
          <p:nvPr>
            <p:ph type="title"/>
          </p:nvPr>
        </p:nvSpPr>
        <p:spPr>
          <a:xfrm>
            <a:off x="-39965" y="0"/>
            <a:ext cx="13084730" cy="1601391"/>
          </a:xfrm>
          <a:prstGeom prst="rect">
            <a:avLst/>
          </a:prstGeom>
        </p:spPr>
        <p:txBody>
          <a:bodyPr/>
          <a:lstStyle>
            <a:lvl1pPr defTabSz="531622">
              <a:defRPr sz="5460"/>
            </a:lvl1pPr>
          </a:lstStyle>
          <a:p>
            <a:pPr/>
            <a:r>
              <a:t>PCM Write Related Key Observations (II)</a:t>
            </a:r>
          </a:p>
        </p:txBody>
      </p:sp>
      <p:sp>
        <p:nvSpPr>
          <p:cNvPr id="160" name="The fraction of SET bits in the write data is workload dependent"/>
          <p:cNvSpPr txBox="1"/>
          <p:nvPr>
            <p:ph type="body" idx="1"/>
          </p:nvPr>
        </p:nvSpPr>
        <p:spPr>
          <a:xfrm>
            <a:off x="565432" y="1619008"/>
            <a:ext cx="11873936" cy="8828489"/>
          </a:xfrm>
          <a:prstGeom prst="rect">
            <a:avLst/>
          </a:prstGeom>
        </p:spPr>
        <p:txBody>
          <a:bodyPr anchor="t"/>
          <a:lstStyle/>
          <a:p>
            <a:pPr/>
            <a:r>
              <a:t>The fraction of SET bits in the write data is </a:t>
            </a:r>
            <a:r>
              <a:rPr>
                <a:solidFill>
                  <a:srgbClr val="0433FF"/>
                </a:solidFill>
              </a:rPr>
              <a:t>workload dependent</a:t>
            </a:r>
          </a:p>
        </p:txBody>
      </p:sp>
      <p:sp>
        <p:nvSpPr>
          <p:cNvPr id="161" name="Slide Number"/>
          <p:cNvSpPr txBox="1"/>
          <p:nvPr>
            <p:ph type="sldNum" sz="quarter" idx="4294967295"/>
          </p:nvPr>
        </p:nvSpPr>
        <p:spPr>
          <a:xfrm>
            <a:off x="12061042" y="921244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95607"/>
            <a:ext cx="13004801" cy="4622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CM Write Related Key Observations (II)"/>
          <p:cNvSpPr txBox="1"/>
          <p:nvPr>
            <p:ph type="title"/>
          </p:nvPr>
        </p:nvSpPr>
        <p:spPr>
          <a:xfrm>
            <a:off x="-39965" y="0"/>
            <a:ext cx="13084730" cy="1601391"/>
          </a:xfrm>
          <a:prstGeom prst="rect">
            <a:avLst/>
          </a:prstGeom>
        </p:spPr>
        <p:txBody>
          <a:bodyPr/>
          <a:lstStyle>
            <a:lvl1pPr defTabSz="531622">
              <a:defRPr sz="5460"/>
            </a:lvl1pPr>
          </a:lstStyle>
          <a:p>
            <a:pPr/>
            <a:r>
              <a:t>PCM Write Related Key Observations (II)</a:t>
            </a:r>
          </a:p>
        </p:txBody>
      </p:sp>
      <p:sp>
        <p:nvSpPr>
          <p:cNvPr id="165" name="The fraction of SET bits in the write data is workload dependent"/>
          <p:cNvSpPr txBox="1"/>
          <p:nvPr>
            <p:ph type="body" idx="1"/>
          </p:nvPr>
        </p:nvSpPr>
        <p:spPr>
          <a:xfrm>
            <a:off x="565432" y="1619008"/>
            <a:ext cx="11873936" cy="8828489"/>
          </a:xfrm>
          <a:prstGeom prst="rect">
            <a:avLst/>
          </a:prstGeom>
        </p:spPr>
        <p:txBody>
          <a:bodyPr anchor="t"/>
          <a:lstStyle/>
          <a:p>
            <a:pPr/>
            <a:r>
              <a:t>The fraction of SET bits in the write data is </a:t>
            </a:r>
            <a:r>
              <a:rPr>
                <a:solidFill>
                  <a:srgbClr val="0433FF"/>
                </a:solidFill>
              </a:rPr>
              <a:t>workload dependent</a:t>
            </a:r>
          </a:p>
        </p:txBody>
      </p:sp>
      <p:sp>
        <p:nvSpPr>
          <p:cNvPr id="166" name="Slide Number"/>
          <p:cNvSpPr txBox="1"/>
          <p:nvPr>
            <p:ph type="sldNum" sz="quarter" idx="4294967295"/>
          </p:nvPr>
        </p:nvSpPr>
        <p:spPr>
          <a:xfrm>
            <a:off x="12061042" y="9212440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alphaModFix amt="29956"/>
            <a:extLst/>
          </a:blip>
          <a:stretch>
            <a:fillRect/>
          </a:stretch>
        </p:blipFill>
        <p:spPr>
          <a:xfrm>
            <a:off x="0" y="3095607"/>
            <a:ext cx="13004801" cy="462261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Idea: Re-initialize unused memory locations with all-0s or all-1s based on the the PCM writes in a workload"/>
          <p:cNvSpPr/>
          <p:nvPr/>
        </p:nvSpPr>
        <p:spPr>
          <a:xfrm>
            <a:off x="-7351" y="8140205"/>
            <a:ext cx="13019502" cy="1604921"/>
          </a:xfrm>
          <a:prstGeom prst="rect">
            <a:avLst/>
          </a:prstGeom>
          <a:solidFill>
            <a:srgbClr val="D6D5D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600"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solidFill>
                  <a:srgbClr val="FF2600"/>
                </a:solidFill>
              </a:rPr>
              <a:t>Idea:</a:t>
            </a:r>
            <a:r>
              <a:t> Re-initialize </a:t>
            </a:r>
            <a:r>
              <a:rPr>
                <a:solidFill>
                  <a:srgbClr val="0433FF"/>
                </a:solidFill>
              </a:rPr>
              <a:t>unused</a:t>
            </a:r>
            <a:r>
              <a:t> memory locations with all-0s or all-1s based on the the PCM writes in a workload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