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" d="100"/>
          <a:sy n="17" d="100"/>
        </p:scale>
        <p:origin x="-3200" y="-168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Retention Time</c:v>
                </c:pt>
              </c:strCache>
            </c:strRef>
          </c:tx>
          <c:spPr>
            <a:ln w="63500" cmpd="sng">
              <a:solidFill>
                <a:schemeClr val="tx2"/>
              </a:solidFill>
            </a:ln>
          </c:spPr>
          <c:marker>
            <c:spPr>
              <a:ln w="57150" cmpd="sng">
                <a:solidFill>
                  <a:schemeClr val="tx2"/>
                </a:solidFill>
              </a:ln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110.0</c:v>
                </c:pt>
                <c:pt idx="1">
                  <c:v>110.0</c:v>
                </c:pt>
                <c:pt idx="2">
                  <c:v>32.0</c:v>
                </c:pt>
                <c:pt idx="3">
                  <c:v>32.0</c:v>
                </c:pt>
                <c:pt idx="4">
                  <c:v>32.0</c:v>
                </c:pt>
                <c:pt idx="5">
                  <c:v>110.0</c:v>
                </c:pt>
                <c:pt idx="6">
                  <c:v>110.0</c:v>
                </c:pt>
                <c:pt idx="7">
                  <c:v>110.0</c:v>
                </c:pt>
                <c:pt idx="8">
                  <c:v>110.0</c:v>
                </c:pt>
                <c:pt idx="9">
                  <c:v>110.0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200.0</c:v>
                </c:pt>
                <c:pt idx="1">
                  <c:v>200.0</c:v>
                </c:pt>
                <c:pt idx="2">
                  <c:v>200.0</c:v>
                </c:pt>
                <c:pt idx="3">
                  <c:v>200.0</c:v>
                </c:pt>
                <c:pt idx="4">
                  <c:v>200.0</c:v>
                </c:pt>
                <c:pt idx="5">
                  <c:v>200.0</c:v>
                </c:pt>
                <c:pt idx="6">
                  <c:v>200.0</c:v>
                </c:pt>
                <c:pt idx="7">
                  <c:v>40.0</c:v>
                </c:pt>
                <c:pt idx="8">
                  <c:v>200.0</c:v>
                </c:pt>
                <c:pt idx="9">
                  <c:v>200.0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831304"/>
        <c:axId val="2055749896"/>
      </c:lineChart>
      <c:catAx>
        <c:axId val="20108313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5749896"/>
        <c:crosses val="autoZero"/>
        <c:auto val="1"/>
        <c:lblAlgn val="ctr"/>
        <c:lblOffset val="100"/>
        <c:noMultiLvlLbl val="0"/>
      </c:catAx>
      <c:valAx>
        <c:axId val="2055749896"/>
        <c:scaling>
          <c:orientation val="minMax"/>
          <c:max val="256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/>
                  <a:t>Retention Time (ms)</a:t>
                </a:r>
              </a:p>
            </c:rich>
          </c:tx>
          <c:layout>
            <c:manualLayout>
              <c:xMode val="edge"/>
              <c:yMode val="edge"/>
              <c:x val="0.00282172058300746"/>
              <c:y val="0.1163632060219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10831304"/>
        <c:crosses val="autoZero"/>
        <c:crossBetween val="between"/>
        <c:majorUnit val="64.0"/>
      </c:valAx>
    </c:plotArea>
    <c:plotVisOnly val="1"/>
    <c:dispBlanksAs val="gap"/>
    <c:showDLblsOverMax val="0"/>
  </c:chart>
  <c:txPr>
    <a:bodyPr/>
    <a:lstStyle/>
    <a:p>
      <a:pPr>
        <a:defRPr sz="1800">
          <a:ln>
            <a:solidFill>
              <a:schemeClr val="tx1"/>
            </a:solidFill>
          </a:ln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566699253466"/>
          <c:y val="0.0645213733399717"/>
          <c:w val="0.621433300746534"/>
          <c:h val="0.6902974079681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Retention Time</c:v>
                </c:pt>
              </c:strCache>
            </c:strRef>
          </c:tx>
          <c:spPr>
            <a:ln w="57150" cmpd="sng">
              <a:solidFill>
                <a:schemeClr val="tx2"/>
              </a:solidFill>
            </a:ln>
          </c:spPr>
          <c:marker>
            <c:spPr>
              <a:ln w="57150" cmpd="sng">
                <a:solidFill>
                  <a:schemeClr val="tx2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512.0</c:v>
                </c:pt>
                <c:pt idx="1">
                  <c:v>512.0</c:v>
                </c:pt>
                <c:pt idx="2">
                  <c:v>32.0</c:v>
                </c:pt>
                <c:pt idx="3">
                  <c:v>32.0</c:v>
                </c:pt>
                <c:pt idx="4">
                  <c:v>32.0</c:v>
                </c:pt>
                <c:pt idx="5">
                  <c:v>32.0</c:v>
                </c:pt>
                <c:pt idx="6">
                  <c:v>512.0</c:v>
                </c:pt>
                <c:pt idx="7">
                  <c:v>512.0</c:v>
                </c:pt>
                <c:pt idx="8">
                  <c:v>512.0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196808"/>
        <c:axId val="1990584232"/>
      </c:lineChart>
      <c:catAx>
        <c:axId val="201219680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90584232"/>
        <c:crosses val="autoZero"/>
        <c:auto val="1"/>
        <c:lblAlgn val="ctr"/>
        <c:lblOffset val="100"/>
        <c:noMultiLvlLbl val="0"/>
      </c:catAx>
      <c:valAx>
        <c:axId val="1990584232"/>
        <c:scaling>
          <c:orientation val="minMax"/>
          <c:max val="64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Retention Time (</a:t>
                </a:r>
                <a:r>
                  <a:rPr lang="en-US" sz="2800" dirty="0" err="1"/>
                  <a:t>ms</a:t>
                </a:r>
                <a:r>
                  <a:rPr lang="en-US" sz="2800" dirty="0"/>
                  <a:t>)</a:t>
                </a:r>
              </a:p>
            </c:rich>
          </c:tx>
          <c:layout>
            <c:manualLayout>
              <c:xMode val="edge"/>
              <c:yMode val="edge"/>
              <c:x val="0.0946897732270139"/>
              <c:y val="0.04804645777959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12196808"/>
        <c:crosses val="autoZero"/>
        <c:crossBetween val="between"/>
        <c:majorUnit val="128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E868C-12E7-8F45-8D32-D1809EFEDDCF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8FB0-BCD3-E040-927D-4C4B6BD4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5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7814744"/>
            <a:ext cx="18516600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7814744"/>
            <a:ext cx="55092600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1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8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0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0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7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7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5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75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5" y="7653875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8"/>
            <a:ext cx="24688800" cy="24138469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42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D47F-0029-5847-B42E-424ECBF6A59A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42"/>
            <a:ext cx="8686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42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9AF3-8D9D-874D-BF63-E087F53EE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emf"/><Relationship Id="rId9" Type="http://schemas.openxmlformats.org/officeDocument/2006/relationships/chart" Target="../charts/chart1.xml"/><Relationship Id="rId10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roup 1055"/>
          <p:cNvGrpSpPr/>
          <p:nvPr/>
        </p:nvGrpSpPr>
        <p:grpSpPr>
          <a:xfrm>
            <a:off x="20200202" y="32360659"/>
            <a:ext cx="1436182" cy="2563934"/>
            <a:chOff x="2912465" y="3911935"/>
            <a:chExt cx="1436182" cy="2563934"/>
          </a:xfrm>
          <a:solidFill>
            <a:schemeClr val="bg1">
              <a:lumMod val="50000"/>
            </a:schemeClr>
          </a:solidFill>
        </p:grpSpPr>
        <p:cxnSp>
          <p:nvCxnSpPr>
            <p:cNvPr id="1057" name="Straight Connector 1056"/>
            <p:cNvCxnSpPr/>
            <p:nvPr/>
          </p:nvCxnSpPr>
          <p:spPr>
            <a:xfrm flipV="1">
              <a:off x="2934018" y="6069693"/>
              <a:ext cx="1414629" cy="1256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/>
            <p:cNvCxnSpPr/>
            <p:nvPr/>
          </p:nvCxnSpPr>
          <p:spPr>
            <a:xfrm flipV="1">
              <a:off x="2927810" y="5488552"/>
              <a:ext cx="1420837" cy="27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/>
            <p:cNvCxnSpPr/>
            <p:nvPr/>
          </p:nvCxnSpPr>
          <p:spPr>
            <a:xfrm>
              <a:off x="3933455" y="3918159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/>
            <p:cNvCxnSpPr/>
            <p:nvPr/>
          </p:nvCxnSpPr>
          <p:spPr>
            <a:xfrm>
              <a:off x="3296794" y="3911935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/>
            <p:cNvCxnSpPr/>
            <p:nvPr/>
          </p:nvCxnSpPr>
          <p:spPr>
            <a:xfrm flipV="1">
              <a:off x="2913985" y="4283223"/>
              <a:ext cx="1413134" cy="13027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/>
            <p:nvPr/>
          </p:nvCxnSpPr>
          <p:spPr>
            <a:xfrm flipV="1">
              <a:off x="2912465" y="4885888"/>
              <a:ext cx="1436182" cy="53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3" name="Oval 1062"/>
            <p:cNvSpPr/>
            <p:nvPr/>
          </p:nvSpPr>
          <p:spPr>
            <a:xfrm>
              <a:off x="3018297" y="403323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/>
            <p:nvPr/>
          </p:nvSpPr>
          <p:spPr>
            <a:xfrm>
              <a:off x="3660834" y="4031678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>
              <a:off x="3025914" y="46282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>
              <a:off x="3659314" y="46266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>
              <a:off x="3022985" y="52374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>
              <a:off x="3656385" y="52358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3020056" y="5837506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3662593" y="5835954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25403"/>
            <a:ext cx="27432000" cy="264687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FF"/>
                </a:solidFill>
              </a:rPr>
              <a:t>The Efficacy of Error Mitigation Techniques for DRAM Retention Failures </a:t>
            </a:r>
          </a:p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Samira Khan*</a:t>
            </a:r>
            <a:r>
              <a:rPr lang="en-US" sz="4800" baseline="30000" dirty="0" smtClean="0">
                <a:solidFill>
                  <a:srgbClr val="FFFFFF"/>
                </a:solidFill>
              </a:rPr>
              <a:t>$</a:t>
            </a:r>
            <a:r>
              <a:rPr lang="en-US" sz="4800" dirty="0" smtClean="0">
                <a:solidFill>
                  <a:srgbClr val="FFFFFF"/>
                </a:solidFill>
              </a:rPr>
              <a:t>, </a:t>
            </a:r>
            <a:r>
              <a:rPr lang="en-US" sz="4800" dirty="0" err="1" smtClean="0">
                <a:solidFill>
                  <a:srgbClr val="FFFFFF"/>
                </a:solidFill>
              </a:rPr>
              <a:t>Donghyuk</a:t>
            </a:r>
            <a:r>
              <a:rPr lang="en-US" sz="4800" dirty="0" smtClean="0">
                <a:solidFill>
                  <a:srgbClr val="FFFFFF"/>
                </a:solidFill>
              </a:rPr>
              <a:t> Lee*, </a:t>
            </a:r>
            <a:r>
              <a:rPr lang="en-US" sz="4800" dirty="0" err="1" smtClean="0">
                <a:solidFill>
                  <a:srgbClr val="FFFFFF"/>
                </a:solidFill>
              </a:rPr>
              <a:t>Yoongu</a:t>
            </a:r>
            <a:r>
              <a:rPr lang="en-US" sz="4800" dirty="0" smtClean="0">
                <a:solidFill>
                  <a:srgbClr val="FFFFFF"/>
                </a:solidFill>
              </a:rPr>
              <a:t> Kim*, </a:t>
            </a:r>
            <a:r>
              <a:rPr lang="en-US" sz="4800" dirty="0" err="1" smtClean="0">
                <a:solidFill>
                  <a:srgbClr val="FFFFFF"/>
                </a:solidFill>
              </a:rPr>
              <a:t>Alaa</a:t>
            </a:r>
            <a:r>
              <a:rPr lang="en-US" sz="4800" dirty="0" smtClean="0">
                <a:solidFill>
                  <a:srgbClr val="FFFFFF"/>
                </a:solidFill>
              </a:rPr>
              <a:t> R. </a:t>
            </a:r>
            <a:r>
              <a:rPr lang="en-US" sz="4800" dirty="0" err="1" smtClean="0">
                <a:solidFill>
                  <a:srgbClr val="FFFFFF"/>
                </a:solidFill>
              </a:rPr>
              <a:t>Alameldeen</a:t>
            </a:r>
            <a:r>
              <a:rPr lang="en-US" sz="4800" baseline="30000" dirty="0" smtClean="0">
                <a:solidFill>
                  <a:srgbClr val="FFFFFF"/>
                </a:solidFill>
              </a:rPr>
              <a:t>$</a:t>
            </a:r>
            <a:r>
              <a:rPr lang="en-US" sz="4800" dirty="0" smtClean="0">
                <a:solidFill>
                  <a:srgbClr val="FFFFFF"/>
                </a:solidFill>
              </a:rPr>
              <a:t>, Chris Wilkerson</a:t>
            </a:r>
            <a:r>
              <a:rPr lang="en-US" sz="4800" baseline="30000" dirty="0" smtClean="0">
                <a:solidFill>
                  <a:srgbClr val="FFFFFF"/>
                </a:solidFill>
              </a:rPr>
              <a:t>$</a:t>
            </a:r>
            <a:r>
              <a:rPr lang="en-US" sz="4800" dirty="0" smtClean="0">
                <a:solidFill>
                  <a:srgbClr val="FFFFFF"/>
                </a:solidFill>
              </a:rPr>
              <a:t>, and </a:t>
            </a:r>
            <a:r>
              <a:rPr lang="en-US" sz="4800" dirty="0" err="1" smtClean="0">
                <a:solidFill>
                  <a:srgbClr val="FFFFFF"/>
                </a:solidFill>
              </a:rPr>
              <a:t>Onur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Mutlu</a:t>
            </a:r>
            <a:r>
              <a:rPr lang="en-US" sz="4800" dirty="0" smtClean="0">
                <a:solidFill>
                  <a:srgbClr val="FFFFFF"/>
                </a:solidFill>
              </a:rPr>
              <a:t>*</a:t>
            </a:r>
          </a:p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*Carnegie Mellon University  </a:t>
            </a:r>
            <a:r>
              <a:rPr lang="en-US" sz="4800" baseline="30000" dirty="0" smtClean="0">
                <a:solidFill>
                  <a:srgbClr val="FFFFFF"/>
                </a:solidFill>
              </a:rPr>
              <a:t>$</a:t>
            </a:r>
            <a:r>
              <a:rPr lang="en-US" sz="4800" dirty="0" smtClean="0">
                <a:solidFill>
                  <a:srgbClr val="FFFFFF"/>
                </a:solidFill>
              </a:rPr>
              <a:t>Intel Labs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71" name="TextBox 570"/>
          <p:cNvSpPr txBox="1"/>
          <p:nvPr/>
        </p:nvSpPr>
        <p:spPr>
          <a:xfrm>
            <a:off x="-39686" y="2652502"/>
            <a:ext cx="27542821" cy="104241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DRAM Scaling Problem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72" name="TextBox 571"/>
          <p:cNvSpPr txBox="1"/>
          <p:nvPr/>
        </p:nvSpPr>
        <p:spPr>
          <a:xfrm>
            <a:off x="0" y="8076025"/>
            <a:ext cx="27432000" cy="1042416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Vision: Online Profiling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967692" y="3812330"/>
            <a:ext cx="8006418" cy="3401664"/>
            <a:chOff x="17244357" y="3874542"/>
            <a:chExt cx="8006418" cy="3401664"/>
          </a:xfrm>
        </p:grpSpPr>
        <p:sp>
          <p:nvSpPr>
            <p:cNvPr id="5" name="TextBox 4"/>
            <p:cNvSpPr txBox="1"/>
            <p:nvPr/>
          </p:nvSpPr>
          <p:spPr>
            <a:xfrm>
              <a:off x="18892800" y="3874542"/>
              <a:ext cx="43743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Manufacturing Time Testing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120344" y="4472107"/>
              <a:ext cx="202581" cy="274506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65082" y="4531137"/>
              <a:ext cx="202581" cy="274506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335720" y="4591880"/>
              <a:ext cx="0" cy="25577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708196" y="4585656"/>
              <a:ext cx="0" cy="25577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080671" y="4579432"/>
              <a:ext cx="0" cy="25577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453710" y="6737304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447502" y="6146376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453147" y="4573208"/>
              <a:ext cx="0" cy="25577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816486" y="4566984"/>
              <a:ext cx="0" cy="25577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433677" y="495129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432157" y="554631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9537989" y="4688279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180526" y="4686727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0804789" y="4685175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438190" y="4683623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2062453" y="4682071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9545606" y="5283291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179006" y="5281739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0812406" y="5280187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436670" y="5278635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2060933" y="5277083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9542677" y="5892492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0176077" y="5890940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0809477" y="5889388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1433741" y="5887836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2067141" y="5886284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9539748" y="6492556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0182285" y="6491004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806548" y="6489452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1439949" y="6487900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2064212" y="6486348"/>
              <a:ext cx="543301" cy="51958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22972736" y="4957630"/>
              <a:ext cx="1027153" cy="37347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023530" y="4509454"/>
              <a:ext cx="9327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PASS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3874" y="6734670"/>
              <a:ext cx="814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FAIL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22975728" y="6529255"/>
              <a:ext cx="1027153" cy="37347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44357" y="5371633"/>
              <a:ext cx="1181100" cy="81343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89701" y="4963818"/>
              <a:ext cx="1181100" cy="81343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71025" y="3880729"/>
              <a:ext cx="1181100" cy="81343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69675" y="6171343"/>
              <a:ext cx="1181100" cy="813435"/>
            </a:xfrm>
            <a:prstGeom prst="rect">
              <a:avLst/>
            </a:prstGeom>
          </p:spPr>
        </p:pic>
        <p:sp>
          <p:nvSpPr>
            <p:cNvPr id="45" name="Right Arrow 44"/>
            <p:cNvSpPr/>
            <p:nvPr/>
          </p:nvSpPr>
          <p:spPr>
            <a:xfrm>
              <a:off x="18436082" y="5685915"/>
              <a:ext cx="675312" cy="339139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77678" y="4509455"/>
              <a:ext cx="954058" cy="896348"/>
            </a:xfrm>
            <a:prstGeom prst="rect">
              <a:avLst/>
            </a:prstGeom>
          </p:spPr>
        </p:pic>
        <p:sp>
          <p:nvSpPr>
            <p:cNvPr id="47" name="Multiply 46"/>
            <p:cNvSpPr>
              <a:spLocks noChangeAspect="1"/>
            </p:cNvSpPr>
            <p:nvPr/>
          </p:nvSpPr>
          <p:spPr>
            <a:xfrm>
              <a:off x="24077812" y="6054748"/>
              <a:ext cx="940679" cy="95560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46" name="Group 545"/>
          <p:cNvGrpSpPr/>
          <p:nvPr/>
        </p:nvGrpSpPr>
        <p:grpSpPr>
          <a:xfrm>
            <a:off x="14181186" y="9112519"/>
            <a:ext cx="12252730" cy="3644785"/>
            <a:chOff x="126317" y="1032149"/>
            <a:chExt cx="12252730" cy="3644781"/>
          </a:xfrm>
        </p:grpSpPr>
        <p:sp>
          <p:nvSpPr>
            <p:cNvPr id="385" name="Rectangle 384"/>
            <p:cNvSpPr/>
            <p:nvPr/>
          </p:nvSpPr>
          <p:spPr>
            <a:xfrm>
              <a:off x="2751216" y="2346885"/>
              <a:ext cx="202581" cy="2285997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3009663" y="2301978"/>
              <a:ext cx="9327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PASS</a:t>
              </a: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3050007" y="4153710"/>
              <a:ext cx="814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FAIL</a:t>
              </a:r>
            </a:p>
          </p:txBody>
        </p:sp>
        <p:grpSp>
          <p:nvGrpSpPr>
            <p:cNvPr id="388" name="Group 387"/>
            <p:cNvGrpSpPr/>
            <p:nvPr/>
          </p:nvGrpSpPr>
          <p:grpSpPr>
            <a:xfrm>
              <a:off x="186655" y="2560393"/>
              <a:ext cx="2434972" cy="1813117"/>
              <a:chOff x="3454955" y="2670363"/>
              <a:chExt cx="2434972" cy="1813117"/>
            </a:xfrm>
            <a:solidFill>
              <a:schemeClr val="tx2">
                <a:lumMod val="50000"/>
              </a:schemeClr>
            </a:solidFill>
          </p:grpSpPr>
          <p:grpSp>
            <p:nvGrpSpPr>
              <p:cNvPr id="389" name="Group 388"/>
              <p:cNvGrpSpPr>
                <a:grpSpLocks noChangeAspect="1"/>
              </p:cNvGrpSpPr>
              <p:nvPr/>
            </p:nvGrpSpPr>
            <p:grpSpPr>
              <a:xfrm>
                <a:off x="3454955" y="2670363"/>
                <a:ext cx="1233724" cy="929423"/>
                <a:chOff x="428328" y="2110982"/>
                <a:chExt cx="3273181" cy="2582606"/>
              </a:xfrm>
              <a:grpFill/>
            </p:grpSpPr>
            <p:cxnSp>
              <p:nvCxnSpPr>
                <p:cNvPr id="492" name="Straight Connector 491"/>
                <p:cNvCxnSpPr/>
                <p:nvPr/>
              </p:nvCxnSpPr>
              <p:spPr>
                <a:xfrm>
                  <a:off x="3331890" y="2135878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/>
                <p:nvPr/>
              </p:nvCxnSpPr>
              <p:spPr>
                <a:xfrm>
                  <a:off x="2704366" y="2129654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/>
                <p:nvPr/>
              </p:nvCxnSpPr>
              <p:spPr>
                <a:xfrm>
                  <a:off x="2076842" y="2123430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>
                  <a:off x="449881" y="4281301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/>
                <p:nvPr/>
              </p:nvCxnSpPr>
              <p:spPr>
                <a:xfrm>
                  <a:off x="443673" y="3690373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/>
                <p:cNvCxnSpPr/>
                <p:nvPr/>
              </p:nvCxnSpPr>
              <p:spPr>
                <a:xfrm>
                  <a:off x="1449318" y="2117206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/>
                <p:nvPr/>
              </p:nvCxnSpPr>
              <p:spPr>
                <a:xfrm>
                  <a:off x="812657" y="2110982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29848" y="2495297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28328" y="3090309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1" name="Group 500"/>
                <p:cNvGrpSpPr/>
                <p:nvPr/>
              </p:nvGrpSpPr>
              <p:grpSpPr>
                <a:xfrm>
                  <a:off x="534160" y="2226069"/>
                  <a:ext cx="3067764" cy="525790"/>
                  <a:chOff x="534160" y="2226069"/>
                  <a:chExt cx="3067764" cy="525790"/>
                </a:xfrm>
                <a:grpFill/>
              </p:grpSpPr>
              <p:sp>
                <p:nvSpPr>
                  <p:cNvPr id="520" name="Oval 519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Oval 52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2" name="Oval 521"/>
                  <p:cNvSpPr/>
                  <p:nvPr/>
                </p:nvSpPr>
                <p:spPr>
                  <a:xfrm>
                    <a:off x="1800961" y="2229173"/>
                    <a:ext cx="543300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3" name="Oval 52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4" name="Oval 523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2" name="Group 501"/>
                <p:cNvGrpSpPr/>
                <p:nvPr/>
              </p:nvGrpSpPr>
              <p:grpSpPr>
                <a:xfrm>
                  <a:off x="541777" y="2821081"/>
                  <a:ext cx="3058627" cy="525790"/>
                  <a:chOff x="534160" y="2226069"/>
                  <a:chExt cx="3058627" cy="525790"/>
                </a:xfrm>
                <a:grpFill/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Oval 515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8" name="Oval 517"/>
                  <p:cNvSpPr/>
                  <p:nvPr/>
                </p:nvSpPr>
                <p:spPr>
                  <a:xfrm>
                    <a:off x="2425223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Oval 518"/>
                  <p:cNvSpPr/>
                  <p:nvPr/>
                </p:nvSpPr>
                <p:spPr>
                  <a:xfrm>
                    <a:off x="3049486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3" name="Group 502"/>
                <p:cNvGrpSpPr/>
                <p:nvPr/>
              </p:nvGrpSpPr>
              <p:grpSpPr>
                <a:xfrm>
                  <a:off x="538848" y="3430281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510" name="Oval 509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4" name="Group 503"/>
                <p:cNvGrpSpPr/>
                <p:nvPr/>
              </p:nvGrpSpPr>
              <p:grpSpPr>
                <a:xfrm>
                  <a:off x="535919" y="4030345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505" name="Oval 504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Oval 505"/>
                  <p:cNvSpPr/>
                  <p:nvPr/>
                </p:nvSpPr>
                <p:spPr>
                  <a:xfrm>
                    <a:off x="1185834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Oval 506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>
                  <a:xfrm>
                    <a:off x="2443497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0" name="Group 389"/>
              <p:cNvGrpSpPr>
                <a:grpSpLocks noChangeAspect="1"/>
              </p:cNvGrpSpPr>
              <p:nvPr/>
            </p:nvGrpSpPr>
            <p:grpSpPr>
              <a:xfrm>
                <a:off x="3457947" y="3551049"/>
                <a:ext cx="1233724" cy="929423"/>
                <a:chOff x="428328" y="2110982"/>
                <a:chExt cx="3273181" cy="2582606"/>
              </a:xfrm>
              <a:grpFill/>
            </p:grpSpPr>
            <p:cxnSp>
              <p:nvCxnSpPr>
                <p:cNvPr id="459" name="Straight Connector 458"/>
                <p:cNvCxnSpPr/>
                <p:nvPr/>
              </p:nvCxnSpPr>
              <p:spPr>
                <a:xfrm>
                  <a:off x="3331890" y="2135878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/>
                <p:cNvCxnSpPr/>
                <p:nvPr/>
              </p:nvCxnSpPr>
              <p:spPr>
                <a:xfrm>
                  <a:off x="2704366" y="2129654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>
                  <a:off x="2076842" y="2123430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>
                  <a:off x="449881" y="4281301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>
                  <a:off x="443673" y="3690373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/>
                <p:cNvCxnSpPr/>
                <p:nvPr/>
              </p:nvCxnSpPr>
              <p:spPr>
                <a:xfrm>
                  <a:off x="1449318" y="2117206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>
                  <a:off x="812657" y="2110982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>
                <a:xfrm>
                  <a:off x="429848" y="2495297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>
                  <a:off x="428328" y="3090309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8" name="Group 467"/>
                <p:cNvGrpSpPr/>
                <p:nvPr/>
              </p:nvGrpSpPr>
              <p:grpSpPr>
                <a:xfrm>
                  <a:off x="534160" y="2226069"/>
                  <a:ext cx="3067764" cy="525790"/>
                  <a:chOff x="534160" y="2226069"/>
                  <a:chExt cx="3067764" cy="525790"/>
                </a:xfrm>
                <a:grpFill/>
              </p:grpSpPr>
              <p:sp>
                <p:nvSpPr>
                  <p:cNvPr id="487" name="Oval 486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Oval 487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>
                  <a:xfrm>
                    <a:off x="1800961" y="2229173"/>
                    <a:ext cx="543300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9" name="Group 468"/>
                <p:cNvGrpSpPr/>
                <p:nvPr/>
              </p:nvGrpSpPr>
              <p:grpSpPr>
                <a:xfrm>
                  <a:off x="541777" y="2821081"/>
                  <a:ext cx="3058627" cy="525790"/>
                  <a:chOff x="534160" y="2226069"/>
                  <a:chExt cx="3058627" cy="525790"/>
                </a:xfrm>
                <a:grpFill/>
              </p:grpSpPr>
              <p:sp>
                <p:nvSpPr>
                  <p:cNvPr id="482" name="Oval 481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2425223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Oval 485"/>
                  <p:cNvSpPr/>
                  <p:nvPr/>
                </p:nvSpPr>
                <p:spPr>
                  <a:xfrm>
                    <a:off x="3049486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0" name="Group 469"/>
                <p:cNvGrpSpPr/>
                <p:nvPr/>
              </p:nvGrpSpPr>
              <p:grpSpPr>
                <a:xfrm>
                  <a:off x="538848" y="3430281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477" name="Oval 476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Oval 477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1" name="Group 470"/>
                <p:cNvGrpSpPr/>
                <p:nvPr/>
              </p:nvGrpSpPr>
              <p:grpSpPr>
                <a:xfrm>
                  <a:off x="535919" y="4030345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472" name="Oval 471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Oval 472"/>
                  <p:cNvSpPr/>
                  <p:nvPr/>
                </p:nvSpPr>
                <p:spPr>
                  <a:xfrm>
                    <a:off x="1185834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Oval 473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" name="Oval 474"/>
                  <p:cNvSpPr/>
                  <p:nvPr/>
                </p:nvSpPr>
                <p:spPr>
                  <a:xfrm>
                    <a:off x="2443497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Oval 475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/>
              <p:cNvGrpSpPr>
                <a:grpSpLocks noChangeAspect="1"/>
              </p:cNvGrpSpPr>
              <p:nvPr/>
            </p:nvGrpSpPr>
            <p:grpSpPr>
              <a:xfrm>
                <a:off x="4653211" y="2673371"/>
                <a:ext cx="1233724" cy="929423"/>
                <a:chOff x="428328" y="2110982"/>
                <a:chExt cx="3273181" cy="2582606"/>
              </a:xfrm>
              <a:grpFill/>
            </p:grpSpPr>
            <p:cxnSp>
              <p:nvCxnSpPr>
                <p:cNvPr id="426" name="Straight Connector 425"/>
                <p:cNvCxnSpPr/>
                <p:nvPr/>
              </p:nvCxnSpPr>
              <p:spPr>
                <a:xfrm>
                  <a:off x="3331890" y="2135878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/>
                <p:nvPr/>
              </p:nvCxnSpPr>
              <p:spPr>
                <a:xfrm>
                  <a:off x="2704366" y="2129654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/>
                <p:cNvCxnSpPr/>
                <p:nvPr/>
              </p:nvCxnSpPr>
              <p:spPr>
                <a:xfrm>
                  <a:off x="2076842" y="2123430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/>
                <p:cNvCxnSpPr/>
                <p:nvPr/>
              </p:nvCxnSpPr>
              <p:spPr>
                <a:xfrm>
                  <a:off x="449881" y="4281301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>
                  <a:off x="443673" y="3690373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>
                  <a:off x="1449318" y="2117206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/>
                <p:cNvCxnSpPr/>
                <p:nvPr/>
              </p:nvCxnSpPr>
              <p:spPr>
                <a:xfrm>
                  <a:off x="812657" y="2110982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429848" y="2495297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>
                  <a:off x="428328" y="3090309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5" name="Group 434"/>
                <p:cNvGrpSpPr/>
                <p:nvPr/>
              </p:nvGrpSpPr>
              <p:grpSpPr>
                <a:xfrm>
                  <a:off x="534160" y="2226069"/>
                  <a:ext cx="3067764" cy="525790"/>
                  <a:chOff x="534160" y="2226069"/>
                  <a:chExt cx="3067764" cy="525790"/>
                </a:xfrm>
                <a:grpFill/>
              </p:grpSpPr>
              <p:sp>
                <p:nvSpPr>
                  <p:cNvPr id="454" name="Oval 453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1800961" y="2229173"/>
                    <a:ext cx="543300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Oval 457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6" name="Group 435"/>
                <p:cNvGrpSpPr/>
                <p:nvPr/>
              </p:nvGrpSpPr>
              <p:grpSpPr>
                <a:xfrm>
                  <a:off x="541777" y="2821081"/>
                  <a:ext cx="3058627" cy="525790"/>
                  <a:chOff x="534160" y="2226069"/>
                  <a:chExt cx="3058627" cy="525790"/>
                </a:xfrm>
                <a:grpFill/>
              </p:grpSpPr>
              <p:sp>
                <p:nvSpPr>
                  <p:cNvPr id="449" name="Oval 448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2425223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Oval 452"/>
                  <p:cNvSpPr/>
                  <p:nvPr/>
                </p:nvSpPr>
                <p:spPr>
                  <a:xfrm>
                    <a:off x="3049486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7" name="Group 436"/>
                <p:cNvGrpSpPr/>
                <p:nvPr/>
              </p:nvGrpSpPr>
              <p:grpSpPr>
                <a:xfrm>
                  <a:off x="538848" y="3430281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444" name="Oval 443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/>
                <p:cNvGrpSpPr/>
                <p:nvPr/>
              </p:nvGrpSpPr>
              <p:grpSpPr>
                <a:xfrm>
                  <a:off x="535919" y="4030345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Oval 439"/>
                  <p:cNvSpPr/>
                  <p:nvPr/>
                </p:nvSpPr>
                <p:spPr>
                  <a:xfrm>
                    <a:off x="1185834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Oval 440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Oval 441"/>
                  <p:cNvSpPr/>
                  <p:nvPr/>
                </p:nvSpPr>
                <p:spPr>
                  <a:xfrm>
                    <a:off x="2443497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Oval 442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/>
              <p:cNvGrpSpPr>
                <a:grpSpLocks noChangeAspect="1"/>
              </p:cNvGrpSpPr>
              <p:nvPr/>
            </p:nvGrpSpPr>
            <p:grpSpPr>
              <a:xfrm>
                <a:off x="4656203" y="3554057"/>
                <a:ext cx="1233724" cy="929423"/>
                <a:chOff x="428328" y="2110982"/>
                <a:chExt cx="3273181" cy="2582606"/>
              </a:xfrm>
              <a:grpFill/>
            </p:grpSpPr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3331890" y="2135878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>
                  <a:off x="2704366" y="2129654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2076842" y="2123430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449881" y="4281301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>
                  <a:off x="443673" y="3690373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1449318" y="2117206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812657" y="2110982"/>
                  <a:ext cx="0" cy="255771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>
                  <a:off x="429848" y="2495297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428328" y="3090309"/>
                  <a:ext cx="3251628" cy="0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2" name="Group 401"/>
                <p:cNvGrpSpPr/>
                <p:nvPr/>
              </p:nvGrpSpPr>
              <p:grpSpPr>
                <a:xfrm>
                  <a:off x="534160" y="2226069"/>
                  <a:ext cx="3067764" cy="525790"/>
                  <a:chOff x="534160" y="2226069"/>
                  <a:chExt cx="3067764" cy="525790"/>
                </a:xfrm>
                <a:grpFill/>
              </p:grpSpPr>
              <p:sp>
                <p:nvSpPr>
                  <p:cNvPr id="421" name="Oval 420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Oval 421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Oval 422"/>
                  <p:cNvSpPr/>
                  <p:nvPr/>
                </p:nvSpPr>
                <p:spPr>
                  <a:xfrm>
                    <a:off x="1800961" y="2229173"/>
                    <a:ext cx="543300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Oval 423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Oval 424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3" name="Group 402"/>
                <p:cNvGrpSpPr/>
                <p:nvPr/>
              </p:nvGrpSpPr>
              <p:grpSpPr>
                <a:xfrm>
                  <a:off x="541777" y="2821081"/>
                  <a:ext cx="3058627" cy="525790"/>
                  <a:chOff x="534160" y="2226069"/>
                  <a:chExt cx="3058627" cy="525790"/>
                </a:xfrm>
                <a:grpFill/>
              </p:grpSpPr>
              <p:sp>
                <p:nvSpPr>
                  <p:cNvPr id="416" name="Oval 415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2425223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3049486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4" name="Group 403"/>
                <p:cNvGrpSpPr/>
                <p:nvPr/>
              </p:nvGrpSpPr>
              <p:grpSpPr>
                <a:xfrm>
                  <a:off x="538848" y="3430281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411" name="Oval 410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412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413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5" name="Group 404"/>
                <p:cNvGrpSpPr/>
                <p:nvPr/>
              </p:nvGrpSpPr>
              <p:grpSpPr>
                <a:xfrm>
                  <a:off x="535919" y="4030345"/>
                  <a:ext cx="3067764" cy="525790"/>
                  <a:chOff x="543297" y="2226069"/>
                  <a:chExt cx="3067764" cy="525790"/>
                </a:xfrm>
                <a:grpFill/>
              </p:grpSpPr>
              <p:sp>
                <p:nvSpPr>
                  <p:cNvPr id="406" name="Oval 405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>
                    <a:off x="1185834" y="2230725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>
                    <a:off x="2443497" y="2227621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Oval 409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25" name="TextBox 524"/>
            <p:cNvSpPr txBox="1"/>
            <p:nvPr/>
          </p:nvSpPr>
          <p:spPr>
            <a:xfrm>
              <a:off x="126317" y="1122512"/>
              <a:ext cx="3545537" cy="954106"/>
            </a:xfrm>
            <a:prstGeom prst="rect">
              <a:avLst/>
            </a:prstGeom>
            <a:ln w="76200" cmpd="sng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Not fully tested during</a:t>
              </a:r>
            </a:p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manufacture-time </a:t>
              </a:r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4595375" y="1106842"/>
              <a:ext cx="3353552" cy="954106"/>
            </a:xfrm>
            <a:prstGeom prst="rect">
              <a:avLst/>
            </a:prstGeom>
            <a:noFill/>
            <a:ln w="76200" cmpd="sng"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Ship modules </a:t>
              </a:r>
            </a:p>
            <a:p>
              <a:pPr algn="ctr"/>
              <a:r>
                <a:rPr lang="en-US" sz="2800" b="1" dirty="0"/>
                <a:t>with possible failures</a:t>
              </a:r>
            </a:p>
          </p:txBody>
        </p:sp>
        <p:pic>
          <p:nvPicPr>
            <p:cNvPr id="527" name="Picture 5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947" y="2393930"/>
              <a:ext cx="1181100" cy="813435"/>
            </a:xfrm>
            <a:prstGeom prst="rect">
              <a:avLst/>
            </a:prstGeom>
          </p:spPr>
        </p:pic>
        <p:pic>
          <p:nvPicPr>
            <p:cNvPr id="528" name="Picture 5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9583" y="3627994"/>
              <a:ext cx="1181100" cy="813435"/>
            </a:xfrm>
            <a:prstGeom prst="rect">
              <a:avLst/>
            </a:prstGeom>
          </p:spPr>
        </p:pic>
        <p:pic>
          <p:nvPicPr>
            <p:cNvPr id="529" name="Picture 5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4245" y="2298966"/>
              <a:ext cx="2790112" cy="1890735"/>
            </a:xfrm>
            <a:prstGeom prst="rect">
              <a:avLst/>
            </a:prstGeom>
          </p:spPr>
        </p:pic>
        <p:sp>
          <p:nvSpPr>
            <p:cNvPr id="530" name="Right Arrow 529"/>
            <p:cNvSpPr/>
            <p:nvPr/>
          </p:nvSpPr>
          <p:spPr>
            <a:xfrm>
              <a:off x="2952894" y="2750152"/>
              <a:ext cx="1027153" cy="37347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ight Arrow 530"/>
            <p:cNvSpPr/>
            <p:nvPr/>
          </p:nvSpPr>
          <p:spPr>
            <a:xfrm>
              <a:off x="2955886" y="3948296"/>
              <a:ext cx="1027153" cy="37347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ight Arrow 531"/>
            <p:cNvSpPr/>
            <p:nvPr/>
          </p:nvSpPr>
          <p:spPr>
            <a:xfrm>
              <a:off x="6494921" y="3369400"/>
              <a:ext cx="1027153" cy="373478"/>
            </a:xfrm>
            <a:prstGeom prst="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3" name="Picture 5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1316" y="2541728"/>
              <a:ext cx="1414006" cy="683865"/>
            </a:xfrm>
            <a:prstGeom prst="rect">
              <a:avLst/>
            </a:prstGeom>
          </p:spPr>
        </p:pic>
        <p:sp>
          <p:nvSpPr>
            <p:cNvPr id="534" name="Oval 533"/>
            <p:cNvSpPr>
              <a:spLocks noChangeAspect="1"/>
            </p:cNvSpPr>
            <p:nvPr/>
          </p:nvSpPr>
          <p:spPr>
            <a:xfrm>
              <a:off x="3361594" y="1552011"/>
              <a:ext cx="731520" cy="731520"/>
            </a:xfrm>
            <a:prstGeom prst="ellipse">
              <a:avLst/>
            </a:prstGeom>
            <a:solidFill>
              <a:srgbClr val="8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1</a:t>
              </a:r>
            </a:p>
          </p:txBody>
        </p:sp>
        <p:sp>
          <p:nvSpPr>
            <p:cNvPr id="535" name="Oval 534"/>
            <p:cNvSpPr>
              <a:spLocks noChangeAspect="1"/>
            </p:cNvSpPr>
            <p:nvPr/>
          </p:nvSpPr>
          <p:spPr>
            <a:xfrm>
              <a:off x="7622607" y="1032149"/>
              <a:ext cx="731520" cy="731520"/>
            </a:xfrm>
            <a:prstGeom prst="ellipse">
              <a:avLst/>
            </a:prstGeom>
            <a:solidFill>
              <a:srgbClr val="8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2</a:t>
              </a:r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8913833" y="1140735"/>
              <a:ext cx="3140002" cy="954106"/>
            </a:xfrm>
            <a:prstGeom prst="rect">
              <a:avLst/>
            </a:prstGeom>
            <a:noFill/>
            <a:ln w="76200" cmpd="sng"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Detect and mitigate </a:t>
              </a:r>
            </a:p>
            <a:p>
              <a:pPr algn="ctr"/>
              <a:r>
                <a:rPr lang="en-US" sz="2800" b="1" dirty="0"/>
                <a:t>failures online</a:t>
              </a:r>
            </a:p>
          </p:txBody>
        </p:sp>
        <p:sp>
          <p:nvSpPr>
            <p:cNvPr id="537" name="Oval 536"/>
            <p:cNvSpPr>
              <a:spLocks noChangeAspect="1"/>
            </p:cNvSpPr>
            <p:nvPr/>
          </p:nvSpPr>
          <p:spPr>
            <a:xfrm>
              <a:off x="11647527" y="1607587"/>
              <a:ext cx="731520" cy="731520"/>
            </a:xfrm>
            <a:prstGeom prst="ellipse">
              <a:avLst/>
            </a:prstGeom>
            <a:solidFill>
              <a:srgbClr val="8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3</a:t>
              </a:r>
            </a:p>
          </p:txBody>
        </p:sp>
        <p:pic>
          <p:nvPicPr>
            <p:cNvPr id="538" name="Picture 537" descr="21175849_s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000" b="90000" l="8667" r="90000">
                          <a14:foregroundMark x1="55111" y1="19111" x2="55111" y2="19111"/>
                          <a14:foregroundMark x1="55111" y1="19111" x2="55111" y2="19111"/>
                          <a14:foregroundMark x1="40889" y1="36444" x2="40889" y2="36444"/>
                          <a14:foregroundMark x1="40889" y1="36444" x2="40889" y2="36444"/>
                          <a14:foregroundMark x1="30444" y1="23333" x2="30444" y2="23333"/>
                          <a14:foregroundMark x1="39556" y1="19556" x2="39556" y2="19556"/>
                          <a14:foregroundMark x1="66222" y1="21333" x2="66222" y2="21333"/>
                          <a14:foregroundMark x1="72000" y1="31111" x2="72000" y2="31111"/>
                          <a14:foregroundMark x1="18889" y1="28222" x2="18889" y2="28222"/>
                          <a14:foregroundMark x1="20667" y1="46444" x2="20667" y2="46444"/>
                          <a14:foregroundMark x1="19333" y1="59111" x2="19333" y2="59111"/>
                          <a14:foregroundMark x1="25556" y1="69111" x2="25556" y2="69111"/>
                          <a14:foregroundMark x1="34667" y1="77333" x2="34667" y2="77333"/>
                          <a14:foregroundMark x1="46222" y1="81778" x2="46222" y2="81778"/>
                          <a14:foregroundMark x1="58000" y1="81333" x2="58000" y2="81333"/>
                          <a14:foregroundMark x1="70000" y1="75111" x2="70000" y2="75111"/>
                          <a14:foregroundMark x1="78222" y1="64889" x2="78222" y2="64889"/>
                          <a14:foregroundMark x1="79556" y1="53333" x2="79556" y2="53333"/>
                          <a14:foregroundMark x1="79111" y1="40222" x2="79111" y2="4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207" y="2466757"/>
              <a:ext cx="1277484" cy="1277484"/>
            </a:xfrm>
            <a:prstGeom prst="rect">
              <a:avLst/>
            </a:prstGeom>
          </p:spPr>
        </p:pic>
        <p:pic>
          <p:nvPicPr>
            <p:cNvPr id="539" name="Picture 538" descr="21175849_s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000" b="90000" l="8667" r="90000">
                          <a14:foregroundMark x1="55111" y1="19111" x2="55111" y2="19111"/>
                          <a14:foregroundMark x1="55111" y1="19111" x2="55111" y2="19111"/>
                          <a14:foregroundMark x1="40889" y1="36444" x2="40889" y2="36444"/>
                          <a14:foregroundMark x1="40889" y1="36444" x2="40889" y2="36444"/>
                          <a14:foregroundMark x1="30444" y1="23333" x2="30444" y2="23333"/>
                          <a14:foregroundMark x1="39556" y1="19556" x2="39556" y2="19556"/>
                          <a14:foregroundMark x1="66222" y1="21333" x2="66222" y2="21333"/>
                          <a14:foregroundMark x1="72000" y1="31111" x2="72000" y2="31111"/>
                          <a14:foregroundMark x1="18889" y1="28222" x2="18889" y2="28222"/>
                          <a14:foregroundMark x1="20667" y1="46444" x2="20667" y2="46444"/>
                          <a14:foregroundMark x1="19333" y1="59111" x2="19333" y2="59111"/>
                          <a14:foregroundMark x1="25556" y1="69111" x2="25556" y2="69111"/>
                          <a14:foregroundMark x1="34667" y1="77333" x2="34667" y2="77333"/>
                          <a14:foregroundMark x1="46222" y1="81778" x2="46222" y2="81778"/>
                          <a14:foregroundMark x1="58000" y1="81333" x2="58000" y2="81333"/>
                          <a14:foregroundMark x1="70000" y1="75111" x2="70000" y2="75111"/>
                          <a14:foregroundMark x1="78222" y1="64889" x2="78222" y2="64889"/>
                          <a14:foregroundMark x1="79556" y1="53333" x2="79556" y2="53333"/>
                          <a14:foregroundMark x1="79111" y1="40222" x2="79111" y2="4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712" y="3167740"/>
              <a:ext cx="1277484" cy="1277484"/>
            </a:xfrm>
            <a:prstGeom prst="rect">
              <a:avLst/>
            </a:prstGeom>
          </p:spPr>
        </p:pic>
        <p:pic>
          <p:nvPicPr>
            <p:cNvPr id="540" name="Picture 539" descr="21175849_s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000" b="90000" l="8667" r="90000">
                          <a14:foregroundMark x1="55111" y1="19111" x2="55111" y2="19111"/>
                          <a14:foregroundMark x1="55111" y1="19111" x2="55111" y2="19111"/>
                          <a14:foregroundMark x1="40889" y1="36444" x2="40889" y2="36444"/>
                          <a14:foregroundMark x1="40889" y1="36444" x2="40889" y2="36444"/>
                          <a14:foregroundMark x1="30444" y1="23333" x2="30444" y2="23333"/>
                          <a14:foregroundMark x1="39556" y1="19556" x2="39556" y2="19556"/>
                          <a14:foregroundMark x1="66222" y1="21333" x2="66222" y2="21333"/>
                          <a14:foregroundMark x1="72000" y1="31111" x2="72000" y2="31111"/>
                          <a14:foregroundMark x1="18889" y1="28222" x2="18889" y2="28222"/>
                          <a14:foregroundMark x1="20667" y1="46444" x2="20667" y2="46444"/>
                          <a14:foregroundMark x1="19333" y1="59111" x2="19333" y2="59111"/>
                          <a14:foregroundMark x1="25556" y1="69111" x2="25556" y2="69111"/>
                          <a14:foregroundMark x1="34667" y1="77333" x2="34667" y2="77333"/>
                          <a14:foregroundMark x1="46222" y1="81778" x2="46222" y2="81778"/>
                          <a14:foregroundMark x1="58000" y1="81333" x2="58000" y2="81333"/>
                          <a14:foregroundMark x1="70000" y1="75111" x2="70000" y2="75111"/>
                          <a14:foregroundMark x1="78222" y1="64889" x2="78222" y2="64889"/>
                          <a14:foregroundMark x1="79556" y1="53333" x2="79556" y2="53333"/>
                          <a14:foregroundMark x1="79111" y1="40222" x2="79111" y2="4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03" y="2465284"/>
              <a:ext cx="1277484" cy="1277484"/>
            </a:xfrm>
            <a:prstGeom prst="rect">
              <a:avLst/>
            </a:prstGeom>
          </p:spPr>
        </p:pic>
        <p:pic>
          <p:nvPicPr>
            <p:cNvPr id="541" name="Picture 540" descr="21175849_s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000" b="90000" l="8667" r="90000">
                          <a14:foregroundMark x1="55111" y1="19111" x2="55111" y2="19111"/>
                          <a14:foregroundMark x1="55111" y1="19111" x2="55111" y2="19111"/>
                          <a14:foregroundMark x1="40889" y1="36444" x2="40889" y2="36444"/>
                          <a14:foregroundMark x1="40889" y1="36444" x2="40889" y2="36444"/>
                          <a14:foregroundMark x1="30444" y1="23333" x2="30444" y2="23333"/>
                          <a14:foregroundMark x1="39556" y1="19556" x2="39556" y2="19556"/>
                          <a14:foregroundMark x1="66222" y1="21333" x2="66222" y2="21333"/>
                          <a14:foregroundMark x1="72000" y1="31111" x2="72000" y2="31111"/>
                          <a14:foregroundMark x1="18889" y1="28222" x2="18889" y2="28222"/>
                          <a14:foregroundMark x1="20667" y1="46444" x2="20667" y2="46444"/>
                          <a14:foregroundMark x1="19333" y1="59111" x2="19333" y2="59111"/>
                          <a14:foregroundMark x1="25556" y1="69111" x2="25556" y2="69111"/>
                          <a14:foregroundMark x1="34667" y1="77333" x2="34667" y2="77333"/>
                          <a14:foregroundMark x1="46222" y1="81778" x2="46222" y2="81778"/>
                          <a14:foregroundMark x1="58000" y1="81333" x2="58000" y2="81333"/>
                          <a14:foregroundMark x1="70000" y1="75111" x2="70000" y2="75111"/>
                          <a14:foregroundMark x1="78222" y1="64889" x2="78222" y2="64889"/>
                          <a14:foregroundMark x1="79556" y1="53333" x2="79556" y2="53333"/>
                          <a14:foregroundMark x1="79111" y1="40222" x2="79111" y2="4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13" y="3219316"/>
              <a:ext cx="1277484" cy="1277484"/>
            </a:xfrm>
            <a:prstGeom prst="rect">
              <a:avLst/>
            </a:prstGeom>
          </p:spPr>
        </p:pic>
        <p:sp>
          <p:nvSpPr>
            <p:cNvPr id="542" name="Multiply 541"/>
            <p:cNvSpPr/>
            <p:nvPr/>
          </p:nvSpPr>
          <p:spPr>
            <a:xfrm>
              <a:off x="4062306" y="3793604"/>
              <a:ext cx="480110" cy="49884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3" name="Multiply 542"/>
            <p:cNvSpPr/>
            <p:nvPr/>
          </p:nvSpPr>
          <p:spPr>
            <a:xfrm>
              <a:off x="4482050" y="3728748"/>
              <a:ext cx="480110" cy="49884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4" name="Lightning Bolt 543"/>
            <p:cNvSpPr/>
            <p:nvPr/>
          </p:nvSpPr>
          <p:spPr>
            <a:xfrm>
              <a:off x="6897543" y="2713095"/>
              <a:ext cx="330080" cy="367463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Lightning Bolt 544"/>
            <p:cNvSpPr/>
            <p:nvPr/>
          </p:nvSpPr>
          <p:spPr>
            <a:xfrm>
              <a:off x="4371786" y="2598113"/>
              <a:ext cx="330080" cy="367463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7" name="TextBox 576"/>
          <p:cNvSpPr txBox="1"/>
          <p:nvPr/>
        </p:nvSpPr>
        <p:spPr>
          <a:xfrm>
            <a:off x="346978" y="9078764"/>
            <a:ext cx="13493771" cy="34778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b="1" dirty="0">
                <a:solidFill>
                  <a:srgbClr val="FF0000"/>
                </a:solidFill>
              </a:rPr>
              <a:t>Detect and mitigate </a:t>
            </a:r>
            <a:r>
              <a:rPr lang="en-US" sz="4400" b="1" dirty="0" smtClean="0">
                <a:solidFill>
                  <a:srgbClr val="FF0000"/>
                </a:solidFill>
              </a:rPr>
              <a:t>errors runtime</a:t>
            </a:r>
            <a:r>
              <a:rPr lang="en-US" sz="4400" b="1" dirty="0" smtClean="0"/>
              <a:t> </a:t>
            </a:r>
          </a:p>
          <a:p>
            <a:pPr marL="2400300" lvl="1" indent="-571500">
              <a:buFont typeface="Arial"/>
              <a:buChar char="•"/>
            </a:pPr>
            <a:r>
              <a:rPr lang="en-US" sz="4400" b="1" dirty="0"/>
              <a:t>A</a:t>
            </a:r>
            <a:r>
              <a:rPr lang="en-US" sz="4400" b="1" dirty="0" smtClean="0"/>
              <a:t>fter </a:t>
            </a:r>
            <a:r>
              <a:rPr lang="en-US" sz="4400" b="1" dirty="0"/>
              <a:t>the </a:t>
            </a:r>
            <a:r>
              <a:rPr lang="en-US" sz="4400" b="1" dirty="0" smtClean="0"/>
              <a:t>system </a:t>
            </a:r>
            <a:r>
              <a:rPr lang="en-US" sz="4400" b="1" dirty="0"/>
              <a:t>has </a:t>
            </a:r>
            <a:r>
              <a:rPr lang="en-US" sz="4400" b="1" dirty="0">
                <a:solidFill>
                  <a:srgbClr val="FF0000"/>
                </a:solidFill>
              </a:rPr>
              <a:t>become operational 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Reduces cost of testing, increases yield, enables scaling</a:t>
            </a:r>
          </a:p>
          <a:p>
            <a:pPr marL="571500" indent="-571500">
              <a:buFont typeface="Arial"/>
              <a:buChar char="•"/>
            </a:pPr>
            <a:r>
              <a:rPr lang="en-US" sz="4400" b="1" dirty="0" smtClean="0"/>
              <a:t>We </a:t>
            </a:r>
            <a:r>
              <a:rPr lang="en-US" sz="4400" b="1" dirty="0">
                <a:solidFill>
                  <a:srgbClr val="FF0000"/>
                </a:solidFill>
              </a:rPr>
              <a:t>analyze</a:t>
            </a:r>
            <a:r>
              <a:rPr lang="en-US" sz="4400" b="1" dirty="0"/>
              <a:t> the </a:t>
            </a:r>
            <a:r>
              <a:rPr lang="en-US" sz="4400" b="1" dirty="0">
                <a:solidFill>
                  <a:srgbClr val="FF0000"/>
                </a:solidFill>
              </a:rPr>
              <a:t>efficacy</a:t>
            </a:r>
            <a:r>
              <a:rPr lang="en-US" sz="4400" b="1" dirty="0"/>
              <a:t> of </a:t>
            </a:r>
            <a:r>
              <a:rPr lang="en-US" sz="4400" b="1" dirty="0" smtClean="0"/>
              <a:t>system-level techniques </a:t>
            </a:r>
          </a:p>
          <a:p>
            <a:pPr marL="2400300" lvl="1" indent="-571500">
              <a:buFont typeface="Arial"/>
              <a:buChar char="•"/>
            </a:pPr>
            <a:r>
              <a:rPr lang="en-US" sz="4400" b="1" dirty="0">
                <a:solidFill>
                  <a:srgbClr val="FF0000"/>
                </a:solidFill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</a:rPr>
              <a:t>sing </a:t>
            </a:r>
            <a:r>
              <a:rPr lang="en-US" sz="4400" b="1" dirty="0">
                <a:solidFill>
                  <a:srgbClr val="FF0000"/>
                </a:solidFill>
              </a:rPr>
              <a:t>experimental data from real </a:t>
            </a:r>
            <a:r>
              <a:rPr lang="en-US" sz="4400" b="1" dirty="0" smtClean="0">
                <a:solidFill>
                  <a:srgbClr val="FF0000"/>
                </a:solidFill>
              </a:rPr>
              <a:t>DIMMs</a:t>
            </a:r>
            <a:endParaRPr lang="en-US" sz="4400" dirty="0"/>
          </a:p>
        </p:txBody>
      </p:sp>
      <p:sp>
        <p:nvSpPr>
          <p:cNvPr id="578" name="TextBox 577"/>
          <p:cNvSpPr txBox="1"/>
          <p:nvPr/>
        </p:nvSpPr>
        <p:spPr>
          <a:xfrm>
            <a:off x="-39686" y="17497939"/>
            <a:ext cx="27542822" cy="1042416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Efficacy of System-level Detection and Mitigation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pSp>
        <p:nvGrpSpPr>
          <p:cNvPr id="894" name="Group 893"/>
          <p:cNvGrpSpPr/>
          <p:nvPr/>
        </p:nvGrpSpPr>
        <p:grpSpPr>
          <a:xfrm>
            <a:off x="566541" y="18441159"/>
            <a:ext cx="27058746" cy="11583131"/>
            <a:chOff x="720493" y="18979963"/>
            <a:chExt cx="27058746" cy="11583131"/>
          </a:xfrm>
        </p:grpSpPr>
        <p:grpSp>
          <p:nvGrpSpPr>
            <p:cNvPr id="888" name="Group 887"/>
            <p:cNvGrpSpPr/>
            <p:nvPr/>
          </p:nvGrpSpPr>
          <p:grpSpPr>
            <a:xfrm>
              <a:off x="720493" y="18979963"/>
              <a:ext cx="8710382" cy="11583131"/>
              <a:chOff x="720493" y="18979963"/>
              <a:chExt cx="8710382" cy="11583131"/>
            </a:xfrm>
          </p:grpSpPr>
          <p:grpSp>
            <p:nvGrpSpPr>
              <p:cNvPr id="596" name="Group 595"/>
              <p:cNvGrpSpPr>
                <a:grpSpLocks noChangeAspect="1"/>
              </p:cNvGrpSpPr>
              <p:nvPr/>
            </p:nvGrpSpPr>
            <p:grpSpPr>
              <a:xfrm>
                <a:off x="1055418" y="20091171"/>
                <a:ext cx="7969979" cy="2968078"/>
                <a:chOff x="133661" y="841880"/>
                <a:chExt cx="9962467" cy="3710098"/>
              </a:xfrm>
            </p:grpSpPr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03628" y="1579115"/>
                  <a:ext cx="3492500" cy="1689100"/>
                </a:xfrm>
                <a:prstGeom prst="rect">
                  <a:avLst/>
                </a:prstGeom>
              </p:spPr>
            </p:pic>
            <p:pic>
              <p:nvPicPr>
                <p:cNvPr id="598" name="Picture 59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3661" y="1219373"/>
                  <a:ext cx="2790112" cy="1890735"/>
                </a:xfrm>
                <a:prstGeom prst="rect">
                  <a:avLst/>
                </a:prstGeom>
              </p:spPr>
            </p:pic>
            <p:sp>
              <p:nvSpPr>
                <p:cNvPr id="599" name="Right Arrow 598"/>
                <p:cNvSpPr/>
                <p:nvPr/>
              </p:nvSpPr>
              <p:spPr>
                <a:xfrm>
                  <a:off x="4451756" y="2290835"/>
                  <a:ext cx="1027153" cy="373478"/>
                </a:xfrm>
                <a:prstGeom prst="rightArrow">
                  <a:avLst/>
                </a:prstGeom>
                <a:solidFill>
                  <a:srgbClr val="800000"/>
                </a:solidFill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TextBox 599"/>
                <p:cNvSpPr txBox="1"/>
                <p:nvPr/>
              </p:nvSpPr>
              <p:spPr>
                <a:xfrm>
                  <a:off x="2827504" y="841880"/>
                  <a:ext cx="3894748" cy="1189317"/>
                </a:xfrm>
                <a:prstGeom prst="rect">
                  <a:avLst/>
                </a:prstGeom>
                <a:ln w="76200" cmpd="sng">
                  <a:solidFill>
                    <a:srgbClr val="8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Write some pattern</a:t>
                  </a:r>
                </a:p>
                <a:p>
                  <a:pPr algn="ctr"/>
                  <a:r>
                    <a:rPr lang="en-US" sz="2800" b="1" dirty="0">
                      <a:solidFill>
                        <a:srgbClr val="000000"/>
                      </a:solidFill>
                    </a:rPr>
                    <a:t>i</a:t>
                  </a:r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n the module</a:t>
                  </a:r>
                </a:p>
              </p:txBody>
            </p:sp>
            <p:sp>
              <p:nvSpPr>
                <p:cNvPr id="601" name="Oval 600"/>
                <p:cNvSpPr>
                  <a:spLocks noChangeAspect="1"/>
                </p:cNvSpPr>
                <p:nvPr/>
              </p:nvSpPr>
              <p:spPr>
                <a:xfrm>
                  <a:off x="6095650" y="1506591"/>
                  <a:ext cx="731520" cy="731520"/>
                </a:xfrm>
                <a:prstGeom prst="ellipse">
                  <a:avLst/>
                </a:prstGeom>
                <a:solidFill>
                  <a:srgbClr val="8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smtClean="0"/>
                    <a:t>1</a:t>
                  </a:r>
                  <a:endParaRPr lang="en-US" sz="4400" b="1" dirty="0"/>
                </a:p>
              </p:txBody>
            </p:sp>
            <p:sp>
              <p:nvSpPr>
                <p:cNvPr id="602" name="TextBox 601"/>
                <p:cNvSpPr txBox="1"/>
                <p:nvPr/>
              </p:nvSpPr>
              <p:spPr>
                <a:xfrm>
                  <a:off x="5950405" y="3359344"/>
                  <a:ext cx="3252548" cy="1192634"/>
                </a:xfrm>
                <a:prstGeom prst="rect">
                  <a:avLst/>
                </a:prstGeom>
                <a:ln w="76200" cmpd="sng">
                  <a:solidFill>
                    <a:srgbClr val="8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Wait until  </a:t>
                  </a:r>
                  <a:endParaRPr lang="en-US" sz="2800" b="1" dirty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refresh interval</a:t>
                  </a:r>
                </a:p>
              </p:txBody>
            </p:sp>
            <p:sp>
              <p:nvSpPr>
                <p:cNvPr id="603" name="Oval 602"/>
                <p:cNvSpPr>
                  <a:spLocks noChangeAspect="1"/>
                </p:cNvSpPr>
                <p:nvPr/>
              </p:nvSpPr>
              <p:spPr>
                <a:xfrm>
                  <a:off x="8851596" y="3252268"/>
                  <a:ext cx="731520" cy="731520"/>
                </a:xfrm>
                <a:prstGeom prst="ellipse">
                  <a:avLst/>
                </a:prstGeom>
                <a:solidFill>
                  <a:srgbClr val="8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2</a:t>
                  </a:r>
                </a:p>
              </p:txBody>
            </p:sp>
            <p:sp>
              <p:nvSpPr>
                <p:cNvPr id="604" name="TextBox 603"/>
                <p:cNvSpPr txBox="1"/>
                <p:nvPr/>
              </p:nvSpPr>
              <p:spPr>
                <a:xfrm>
                  <a:off x="1790597" y="3317822"/>
                  <a:ext cx="2565825" cy="1192634"/>
                </a:xfrm>
                <a:prstGeom prst="rect">
                  <a:avLst/>
                </a:prstGeom>
                <a:ln w="76200" cmpd="sng">
                  <a:solidFill>
                    <a:srgbClr val="8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Read </a:t>
                  </a:r>
                </a:p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and verify</a:t>
                  </a:r>
                </a:p>
              </p:txBody>
            </p:sp>
            <p:sp>
              <p:nvSpPr>
                <p:cNvPr id="605" name="Oval 604"/>
                <p:cNvSpPr>
                  <a:spLocks noChangeAspect="1"/>
                </p:cNvSpPr>
                <p:nvPr/>
              </p:nvSpPr>
              <p:spPr>
                <a:xfrm>
                  <a:off x="4053900" y="3250638"/>
                  <a:ext cx="731520" cy="731520"/>
                </a:xfrm>
                <a:prstGeom prst="ellipse">
                  <a:avLst/>
                </a:prstGeom>
                <a:solidFill>
                  <a:srgbClr val="8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smtClean="0"/>
                    <a:t>3</a:t>
                  </a:r>
                  <a:endParaRPr lang="en-US" sz="4400" b="1" dirty="0"/>
                </a:p>
              </p:txBody>
            </p:sp>
            <p:sp>
              <p:nvSpPr>
                <p:cNvPr id="606" name="Right Arrow 605"/>
                <p:cNvSpPr/>
                <p:nvPr/>
              </p:nvSpPr>
              <p:spPr>
                <a:xfrm>
                  <a:off x="3180514" y="2806265"/>
                  <a:ext cx="1027153" cy="373478"/>
                </a:xfrm>
                <a:prstGeom prst="rightArrow">
                  <a:avLst/>
                </a:prstGeom>
                <a:solidFill>
                  <a:srgbClr val="800000"/>
                </a:solidFill>
                <a:ln>
                  <a:solidFill>
                    <a:srgbClr val="800000"/>
                  </a:solidFill>
                </a:ln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Lightning Bolt 606"/>
                <p:cNvSpPr/>
                <p:nvPr/>
              </p:nvSpPr>
              <p:spPr>
                <a:xfrm>
                  <a:off x="7557020" y="2268540"/>
                  <a:ext cx="330080" cy="367463"/>
                </a:xfrm>
                <a:prstGeom prst="lightningBol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6" name="Group 885"/>
              <p:cNvGrpSpPr/>
              <p:nvPr/>
            </p:nvGrpSpPr>
            <p:grpSpPr>
              <a:xfrm>
                <a:off x="720493" y="23304708"/>
                <a:ext cx="8710382" cy="5771597"/>
                <a:chOff x="720493" y="23304708"/>
                <a:chExt cx="8710382" cy="5771597"/>
              </a:xfrm>
            </p:grpSpPr>
            <p:pic>
              <p:nvPicPr>
                <p:cNvPr id="609" name="Picture 608" descr="pattern1000Rounds-eps-converted-to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0493" y="24377305"/>
                  <a:ext cx="6985000" cy="4699000"/>
                </a:xfrm>
                <a:prstGeom prst="rect">
                  <a:avLst/>
                </a:prstGeom>
              </p:spPr>
            </p:pic>
            <p:sp>
              <p:nvSpPr>
                <p:cNvPr id="610" name="Rectangle 609"/>
                <p:cNvSpPr/>
                <p:nvPr/>
              </p:nvSpPr>
              <p:spPr>
                <a:xfrm>
                  <a:off x="1847647" y="26756618"/>
                  <a:ext cx="352909" cy="319516"/>
                </a:xfrm>
                <a:prstGeom prst="rect">
                  <a:avLst/>
                </a:prstGeom>
                <a:noFill/>
                <a:ln w="7620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610"/>
                <p:cNvSpPr/>
                <p:nvPr/>
              </p:nvSpPr>
              <p:spPr>
                <a:xfrm>
                  <a:off x="1862337" y="27707154"/>
                  <a:ext cx="356947" cy="323555"/>
                </a:xfrm>
                <a:prstGeom prst="rect">
                  <a:avLst/>
                </a:prstGeom>
                <a:noFill/>
                <a:ln w="7620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1862337" y="25685058"/>
                  <a:ext cx="352909" cy="319516"/>
                </a:xfrm>
                <a:prstGeom prst="rect">
                  <a:avLst/>
                </a:prstGeom>
                <a:noFill/>
                <a:ln w="7620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1879046" y="25033310"/>
                  <a:ext cx="334181" cy="334231"/>
                </a:xfrm>
                <a:prstGeom prst="rect">
                  <a:avLst/>
                </a:prstGeom>
                <a:noFill/>
                <a:ln w="7620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ular Callout 613"/>
                <p:cNvSpPr/>
                <p:nvPr/>
              </p:nvSpPr>
              <p:spPr>
                <a:xfrm>
                  <a:off x="3700767" y="26953120"/>
                  <a:ext cx="5730108" cy="674661"/>
                </a:xfrm>
                <a:prstGeom prst="wedgeRectCallout">
                  <a:avLst>
                    <a:gd name="adj1" fmla="val -78776"/>
                    <a:gd name="adj2" fmla="val -58426"/>
                  </a:avLst>
                </a:prstGeom>
                <a:solidFill>
                  <a:srgbClr val="800000"/>
                </a:solidFill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Only a few rounds can discover most of the failures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4519815" y="24619899"/>
                  <a:ext cx="3499893" cy="408951"/>
                </a:xfrm>
                <a:prstGeom prst="rect">
                  <a:avLst/>
                </a:prstGeom>
                <a:noFill/>
                <a:ln w="7620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ular Callout 615"/>
                <p:cNvSpPr/>
                <p:nvPr/>
              </p:nvSpPr>
              <p:spPr>
                <a:xfrm>
                  <a:off x="1588360" y="23304708"/>
                  <a:ext cx="7520966" cy="703764"/>
                </a:xfrm>
                <a:prstGeom prst="wedgeRectCallout">
                  <a:avLst>
                    <a:gd name="adj1" fmla="val 35787"/>
                    <a:gd name="adj2" fmla="val 124007"/>
                  </a:avLst>
                </a:prstGeom>
                <a:solidFill>
                  <a:srgbClr val="800000"/>
                </a:solidFill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Even after hundreds of rounds, a small number of new cells keep failing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17" name="TextBox 616"/>
              <p:cNvSpPr txBox="1"/>
              <p:nvPr/>
            </p:nvSpPr>
            <p:spPr>
              <a:xfrm>
                <a:off x="1249069" y="29116544"/>
                <a:ext cx="668133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FF0000"/>
                    </a:solidFill>
                  </a:rPr>
                  <a:t>Testing alone cannot detect </a:t>
                </a:r>
              </a:p>
              <a:p>
                <a:pPr algn="ctr"/>
                <a:r>
                  <a:rPr lang="en-US" sz="4400" b="1" dirty="0" smtClean="0">
                    <a:solidFill>
                      <a:srgbClr val="FF0000"/>
                    </a:solidFill>
                  </a:rPr>
                  <a:t>all possible failures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87" name="Group 886"/>
              <p:cNvGrpSpPr/>
              <p:nvPr/>
            </p:nvGrpSpPr>
            <p:grpSpPr>
              <a:xfrm>
                <a:off x="3278682" y="18979963"/>
                <a:ext cx="3961557" cy="1107996"/>
                <a:chOff x="3278682" y="18979963"/>
                <a:chExt cx="3961557" cy="1107996"/>
              </a:xfrm>
            </p:grpSpPr>
            <p:sp>
              <p:nvSpPr>
                <p:cNvPr id="618" name="Oval 617"/>
                <p:cNvSpPr>
                  <a:spLocks noChangeAspect="1"/>
                </p:cNvSpPr>
                <p:nvPr/>
              </p:nvSpPr>
              <p:spPr>
                <a:xfrm>
                  <a:off x="3278682" y="19277280"/>
                  <a:ext cx="655147" cy="655147"/>
                </a:xfrm>
                <a:prstGeom prst="ellipse">
                  <a:avLst/>
                </a:prstGeom>
                <a:solidFill>
                  <a:schemeClr val="tx1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smtClean="0"/>
                    <a:t>1</a:t>
                  </a:r>
                  <a:endParaRPr lang="en-US" sz="4400" b="1" dirty="0"/>
                </a:p>
              </p:txBody>
            </p:sp>
            <p:sp>
              <p:nvSpPr>
                <p:cNvPr id="619" name="TextBox 618"/>
                <p:cNvSpPr txBox="1"/>
                <p:nvPr/>
              </p:nvSpPr>
              <p:spPr>
                <a:xfrm>
                  <a:off x="4043473" y="18979963"/>
                  <a:ext cx="3196766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/>
                    <a:t>Testing</a:t>
                  </a:r>
                  <a:endParaRPr lang="en-US" sz="6600" b="1" dirty="0"/>
                </a:p>
              </p:txBody>
            </p:sp>
          </p:grpSp>
        </p:grpSp>
        <p:grpSp>
          <p:nvGrpSpPr>
            <p:cNvPr id="890" name="Group 889"/>
            <p:cNvGrpSpPr/>
            <p:nvPr/>
          </p:nvGrpSpPr>
          <p:grpSpPr>
            <a:xfrm>
              <a:off x="8208200" y="18993434"/>
              <a:ext cx="10732927" cy="11567215"/>
              <a:chOff x="8208200" y="18993434"/>
              <a:chExt cx="10732927" cy="11567215"/>
            </a:xfrm>
          </p:grpSpPr>
          <p:sp>
            <p:nvSpPr>
              <p:cNvPr id="633" name="TextBox 632"/>
              <p:cNvSpPr txBox="1"/>
              <p:nvPr/>
            </p:nvSpPr>
            <p:spPr>
              <a:xfrm>
                <a:off x="9755099" y="20137835"/>
                <a:ext cx="9144001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A</a:t>
                </a:r>
                <a:r>
                  <a:rPr lang="en-US" sz="3200" b="1" dirty="0" smtClean="0"/>
                  <a:t>dding a safety-margin on the refresh interval</a:t>
                </a:r>
              </a:p>
            </p:txBody>
          </p:sp>
          <p:grpSp>
            <p:nvGrpSpPr>
              <p:cNvPr id="889" name="Group 888"/>
              <p:cNvGrpSpPr/>
              <p:nvPr/>
            </p:nvGrpSpPr>
            <p:grpSpPr>
              <a:xfrm>
                <a:off x="9748355" y="20593442"/>
                <a:ext cx="9192772" cy="4113076"/>
                <a:chOff x="9748355" y="20554956"/>
                <a:chExt cx="9192772" cy="4113076"/>
              </a:xfrm>
            </p:grpSpPr>
            <p:cxnSp>
              <p:nvCxnSpPr>
                <p:cNvPr id="624" name="Straight Connector 623"/>
                <p:cNvCxnSpPr/>
                <p:nvPr/>
              </p:nvCxnSpPr>
              <p:spPr>
                <a:xfrm flipV="1">
                  <a:off x="10942447" y="20768558"/>
                  <a:ext cx="5378583" cy="1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14" name="Group 713"/>
                <p:cNvGrpSpPr/>
                <p:nvPr/>
              </p:nvGrpSpPr>
              <p:grpSpPr>
                <a:xfrm>
                  <a:off x="9748355" y="20554956"/>
                  <a:ext cx="9192772" cy="4113076"/>
                  <a:chOff x="10343630" y="20593442"/>
                  <a:chExt cx="9192772" cy="4113076"/>
                </a:xfrm>
              </p:grpSpPr>
              <p:graphicFrame>
                <p:nvGraphicFramePr>
                  <p:cNvPr id="621" name="Chart 620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14947536"/>
                      </p:ext>
                    </p:extLst>
                  </p:nvPr>
                </p:nvGraphicFramePr>
                <p:xfrm>
                  <a:off x="10343630" y="20593442"/>
                  <a:ext cx="5984772" cy="411307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9"/>
                  </a:graphicData>
                </a:graphic>
              </p:graphicFrame>
              <p:cxnSp>
                <p:nvCxnSpPr>
                  <p:cNvPr id="622" name="Straight Connector 621"/>
                  <p:cNvCxnSpPr/>
                  <p:nvPr/>
                </p:nvCxnSpPr>
                <p:spPr>
                  <a:xfrm>
                    <a:off x="11517556" y="23267789"/>
                    <a:ext cx="5403517" cy="21523"/>
                  </a:xfrm>
                  <a:prstGeom prst="line">
                    <a:avLst/>
                  </a:prstGeom>
                  <a:ln w="76200" cmpd="sng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/>
                  <p:cNvCxnSpPr/>
                  <p:nvPr/>
                </p:nvCxnSpPr>
                <p:spPr>
                  <a:xfrm>
                    <a:off x="11400205" y="22469784"/>
                    <a:ext cx="5403517" cy="21523"/>
                  </a:xfrm>
                  <a:prstGeom prst="line">
                    <a:avLst/>
                  </a:prstGeom>
                  <a:ln w="762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Arrow Connector 624"/>
                  <p:cNvCxnSpPr/>
                  <p:nvPr/>
                </p:nvCxnSpPr>
                <p:spPr>
                  <a:xfrm>
                    <a:off x="16349930" y="22446526"/>
                    <a:ext cx="0" cy="860949"/>
                  </a:xfrm>
                  <a:prstGeom prst="straightConnector1">
                    <a:avLst/>
                  </a:prstGeom>
                  <a:ln w="76200" cmpd="sng">
                    <a:solidFill>
                      <a:srgbClr val="800000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Arrow Connector 625"/>
                  <p:cNvCxnSpPr/>
                  <p:nvPr/>
                </p:nvCxnSpPr>
                <p:spPr>
                  <a:xfrm>
                    <a:off x="16845073" y="20789198"/>
                    <a:ext cx="0" cy="2539801"/>
                  </a:xfrm>
                  <a:prstGeom prst="straightConnector1">
                    <a:avLst/>
                  </a:prstGeom>
                  <a:ln w="76200" cmpd="sng">
                    <a:solidFill>
                      <a:srgbClr val="800000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7" name="TextBox 626"/>
                  <p:cNvSpPr txBox="1"/>
                  <p:nvPr/>
                </p:nvSpPr>
                <p:spPr>
                  <a:xfrm>
                    <a:off x="15475328" y="23246261"/>
                    <a:ext cx="2903158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/>
                      <a:t>Refresh Interval</a:t>
                    </a:r>
                    <a:endParaRPr lang="en-US" sz="3200" b="1" dirty="0"/>
                  </a:p>
                </p:txBody>
              </p:sp>
              <p:sp>
                <p:nvSpPr>
                  <p:cNvPr id="628" name="TextBox 627"/>
                  <p:cNvSpPr txBox="1"/>
                  <p:nvPr/>
                </p:nvSpPr>
                <p:spPr>
                  <a:xfrm>
                    <a:off x="16888135" y="22511092"/>
                    <a:ext cx="2646563" cy="584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/>
                      <a:t>2</a:t>
                    </a:r>
                    <a:r>
                      <a:rPr lang="en-US" sz="3200" b="1" dirty="0" smtClean="0"/>
                      <a:t>X </a:t>
                    </a:r>
                    <a:r>
                      <a:rPr lang="en-US" sz="3200" b="1" dirty="0" err="1" smtClean="0"/>
                      <a:t>Guardband</a:t>
                    </a:r>
                    <a:endParaRPr lang="en-US" sz="3200" b="1" dirty="0"/>
                  </a:p>
                </p:txBody>
              </p:sp>
              <p:sp>
                <p:nvSpPr>
                  <p:cNvPr id="629" name="TextBox 628"/>
                  <p:cNvSpPr txBox="1"/>
                  <p:nvPr/>
                </p:nvSpPr>
                <p:spPr>
                  <a:xfrm>
                    <a:off x="16889839" y="21544244"/>
                    <a:ext cx="2646563" cy="584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/>
                      <a:t>4X </a:t>
                    </a:r>
                    <a:r>
                      <a:rPr lang="en-US" sz="3200" b="1" dirty="0" err="1" smtClean="0"/>
                      <a:t>Guardband</a:t>
                    </a:r>
                    <a:endParaRPr lang="en-US" sz="3200" b="1" dirty="0"/>
                  </a:p>
                </p:txBody>
              </p:sp>
              <p:pic>
                <p:nvPicPr>
                  <p:cNvPr id="630" name="Picture 62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1409435" y="22522367"/>
                    <a:ext cx="894429" cy="840326"/>
                  </a:xfrm>
                  <a:prstGeom prst="rect">
                    <a:avLst/>
                  </a:prstGeom>
                </p:spPr>
              </p:pic>
              <p:pic>
                <p:nvPicPr>
                  <p:cNvPr id="631" name="Picture 63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1430964" y="21144160"/>
                    <a:ext cx="894429" cy="840326"/>
                  </a:xfrm>
                  <a:prstGeom prst="rect">
                    <a:avLst/>
                  </a:prstGeom>
                </p:spPr>
              </p:pic>
              <p:sp>
                <p:nvSpPr>
                  <p:cNvPr id="634" name="Multiply 633"/>
                  <p:cNvSpPr/>
                  <p:nvPr/>
                </p:nvSpPr>
                <p:spPr>
                  <a:xfrm>
                    <a:off x="12738164" y="23220117"/>
                    <a:ext cx="914400" cy="914400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35" name="Multiply 634"/>
                  <p:cNvSpPr/>
                  <p:nvPr/>
                </p:nvSpPr>
                <p:spPr>
                  <a:xfrm>
                    <a:off x="14546512" y="23198593"/>
                    <a:ext cx="914400" cy="914400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636" name="Oval 635"/>
              <p:cNvSpPr>
                <a:spLocks noChangeAspect="1"/>
              </p:cNvSpPr>
              <p:nvPr/>
            </p:nvSpPr>
            <p:spPr>
              <a:xfrm>
                <a:off x="11452323" y="19286100"/>
                <a:ext cx="655147" cy="655147"/>
              </a:xfrm>
              <a:prstGeom prst="ellipse">
                <a:avLst/>
              </a:prstGeom>
              <a:solidFill>
                <a:schemeClr val="tx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/>
                  <a:t>2</a:t>
                </a:r>
              </a:p>
            </p:txBody>
          </p:sp>
          <p:sp>
            <p:nvSpPr>
              <p:cNvPr id="641" name="TextBox 640"/>
              <p:cNvSpPr txBox="1"/>
              <p:nvPr/>
            </p:nvSpPr>
            <p:spPr>
              <a:xfrm>
                <a:off x="8208200" y="29114099"/>
                <a:ext cx="1052266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FF0000"/>
                    </a:solidFill>
                  </a:rPr>
                  <a:t>Even a large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g</a:t>
                </a:r>
                <a:r>
                  <a:rPr lang="en-US" sz="4400" b="1" dirty="0" err="1" smtClean="0">
                    <a:solidFill>
                      <a:srgbClr val="FF0000"/>
                    </a:solidFill>
                  </a:rPr>
                  <a:t>uardband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(5X) cannot detect 5-15% of the intermittently failing cells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3" name="TextBox 712"/>
              <p:cNvSpPr txBox="1"/>
              <p:nvPr/>
            </p:nvSpPr>
            <p:spPr>
              <a:xfrm>
                <a:off x="12196455" y="18993434"/>
                <a:ext cx="533830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 err="1" smtClean="0"/>
                  <a:t>Guardbanding</a:t>
                </a:r>
                <a:endParaRPr lang="en-US" sz="6600" b="1" dirty="0"/>
              </a:p>
            </p:txBody>
          </p:sp>
          <p:grpSp>
            <p:nvGrpSpPr>
              <p:cNvPr id="717" name="Group 716"/>
              <p:cNvGrpSpPr/>
              <p:nvPr/>
            </p:nvGrpSpPr>
            <p:grpSpPr>
              <a:xfrm>
                <a:off x="10175133" y="24448877"/>
                <a:ext cx="7781012" cy="4781550"/>
                <a:chOff x="11603793" y="24448877"/>
                <a:chExt cx="7781012" cy="4781550"/>
              </a:xfrm>
            </p:grpSpPr>
            <p:pic>
              <p:nvPicPr>
                <p:cNvPr id="638" name="Picture 637" descr="VRT-5-eps-converted-to.pdf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03793" y="24448877"/>
                  <a:ext cx="4267200" cy="4781550"/>
                </a:xfrm>
                <a:prstGeom prst="rect">
                  <a:avLst/>
                </a:prstGeom>
              </p:spPr>
            </p:pic>
            <p:sp>
              <p:nvSpPr>
                <p:cNvPr id="639" name="Rectangle 638"/>
                <p:cNvSpPr/>
                <p:nvPr/>
              </p:nvSpPr>
              <p:spPr>
                <a:xfrm>
                  <a:off x="13182840" y="26864806"/>
                  <a:ext cx="1488147" cy="1736927"/>
                </a:xfrm>
                <a:prstGeom prst="rect">
                  <a:avLst/>
                </a:prstGeom>
                <a:noFill/>
                <a:ln w="7620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ular Callout 639"/>
                <p:cNvSpPr/>
                <p:nvPr/>
              </p:nvSpPr>
              <p:spPr>
                <a:xfrm>
                  <a:off x="14957858" y="26528552"/>
                  <a:ext cx="3763702" cy="1329911"/>
                </a:xfrm>
                <a:prstGeom prst="wedgeRectCallout">
                  <a:avLst>
                    <a:gd name="adj1" fmla="val -58616"/>
                    <a:gd name="adj2" fmla="val 73163"/>
                  </a:avLst>
                </a:prstGeom>
                <a:solidFill>
                  <a:srgbClr val="800000"/>
                </a:solidFill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There are few cells with large differences in retention times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13056248" y="24528795"/>
                  <a:ext cx="1786093" cy="1904472"/>
                </a:xfrm>
                <a:prstGeom prst="rect">
                  <a:avLst/>
                </a:prstGeom>
                <a:noFill/>
                <a:ln w="76200" cmpd="sng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ular Callout 715"/>
                <p:cNvSpPr/>
                <p:nvPr/>
              </p:nvSpPr>
              <p:spPr>
                <a:xfrm>
                  <a:off x="15531299" y="25137319"/>
                  <a:ext cx="3853506" cy="968569"/>
                </a:xfrm>
                <a:prstGeom prst="wedgeRectCallout">
                  <a:avLst>
                    <a:gd name="adj1" fmla="val -71275"/>
                    <a:gd name="adj2" fmla="val -64371"/>
                  </a:avLst>
                </a:prstGeom>
                <a:solidFill>
                  <a:srgbClr val="800000"/>
                </a:solidFill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Most of the cells exhibit </a:t>
                  </a:r>
                  <a:r>
                    <a:rPr lang="en-US" sz="2800" b="1" dirty="0" err="1" smtClean="0">
                      <a:solidFill>
                        <a:schemeClr val="bg1"/>
                      </a:solidFill>
                    </a:rPr>
                    <a:t>closeby</a:t>
                  </a:r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 retention times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93" name="Group 892"/>
            <p:cNvGrpSpPr/>
            <p:nvPr/>
          </p:nvGrpSpPr>
          <p:grpSpPr>
            <a:xfrm>
              <a:off x="18586615" y="18987090"/>
              <a:ext cx="9192624" cy="11542449"/>
              <a:chOff x="18586615" y="18987090"/>
              <a:chExt cx="9192624" cy="11542449"/>
            </a:xfrm>
          </p:grpSpPr>
          <p:grpSp>
            <p:nvGrpSpPr>
              <p:cNvPr id="642" name="Group 641"/>
              <p:cNvGrpSpPr>
                <a:grpSpLocks noChangeAspect="1"/>
              </p:cNvGrpSpPr>
              <p:nvPr/>
            </p:nvGrpSpPr>
            <p:grpSpPr>
              <a:xfrm>
                <a:off x="20884120" y="21148236"/>
                <a:ext cx="3697858" cy="2066086"/>
                <a:chOff x="2252580" y="2834181"/>
                <a:chExt cx="4622322" cy="2582608"/>
              </a:xfrm>
            </p:grpSpPr>
            <p:grpSp>
              <p:nvGrpSpPr>
                <p:cNvPr id="643" name="Group 642"/>
                <p:cNvGrpSpPr/>
                <p:nvPr/>
              </p:nvGrpSpPr>
              <p:grpSpPr>
                <a:xfrm>
                  <a:off x="2252580" y="2834183"/>
                  <a:ext cx="3273181" cy="2582606"/>
                  <a:chOff x="428328" y="2110982"/>
                  <a:chExt cx="3273181" cy="2582606"/>
                </a:xfrm>
              </p:grpSpPr>
              <p:cxnSp>
                <p:nvCxnSpPr>
                  <p:cNvPr id="660" name="Straight Connector 659"/>
                  <p:cNvCxnSpPr/>
                  <p:nvPr/>
                </p:nvCxnSpPr>
                <p:spPr>
                  <a:xfrm>
                    <a:off x="3331890" y="2135878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Straight Connector 660"/>
                  <p:cNvCxnSpPr/>
                  <p:nvPr/>
                </p:nvCxnSpPr>
                <p:spPr>
                  <a:xfrm>
                    <a:off x="2704366" y="2129654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2" name="Straight Connector 661"/>
                  <p:cNvCxnSpPr/>
                  <p:nvPr/>
                </p:nvCxnSpPr>
                <p:spPr>
                  <a:xfrm>
                    <a:off x="2076842" y="2123430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Straight Connector 662"/>
                  <p:cNvCxnSpPr/>
                  <p:nvPr/>
                </p:nvCxnSpPr>
                <p:spPr>
                  <a:xfrm>
                    <a:off x="449881" y="4281301"/>
                    <a:ext cx="325162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Straight Connector 663"/>
                  <p:cNvCxnSpPr/>
                  <p:nvPr/>
                </p:nvCxnSpPr>
                <p:spPr>
                  <a:xfrm>
                    <a:off x="443673" y="3690373"/>
                    <a:ext cx="325162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Straight Connector 664"/>
                  <p:cNvCxnSpPr/>
                  <p:nvPr/>
                </p:nvCxnSpPr>
                <p:spPr>
                  <a:xfrm>
                    <a:off x="1449318" y="2117206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Straight Connector 665"/>
                  <p:cNvCxnSpPr/>
                  <p:nvPr/>
                </p:nvCxnSpPr>
                <p:spPr>
                  <a:xfrm>
                    <a:off x="812657" y="2110982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Straight Connector 666"/>
                  <p:cNvCxnSpPr/>
                  <p:nvPr/>
                </p:nvCxnSpPr>
                <p:spPr>
                  <a:xfrm>
                    <a:off x="429848" y="2495297"/>
                    <a:ext cx="325162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" name="Straight Connector 667"/>
                  <p:cNvCxnSpPr/>
                  <p:nvPr/>
                </p:nvCxnSpPr>
                <p:spPr>
                  <a:xfrm>
                    <a:off x="428328" y="3090309"/>
                    <a:ext cx="325162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69" name="Group 668"/>
                  <p:cNvGrpSpPr/>
                  <p:nvPr/>
                </p:nvGrpSpPr>
                <p:grpSpPr>
                  <a:xfrm>
                    <a:off x="534160" y="2226069"/>
                    <a:ext cx="3067764" cy="525790"/>
                    <a:chOff x="534160" y="2226069"/>
                    <a:chExt cx="3067764" cy="525790"/>
                  </a:xfrm>
                </p:grpSpPr>
                <p:sp>
                  <p:nvSpPr>
                    <p:cNvPr id="688" name="Oval 687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9" name="Oval 688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0" name="Oval 689"/>
                    <p:cNvSpPr/>
                    <p:nvPr/>
                  </p:nvSpPr>
                  <p:spPr>
                    <a:xfrm>
                      <a:off x="1800960" y="2229173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1" name="Oval 690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2" name="Oval 691"/>
                    <p:cNvSpPr/>
                    <p:nvPr/>
                  </p:nvSpPr>
                  <p:spPr>
                    <a:xfrm>
                      <a:off x="3058623" y="2226069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0" name="Group 669"/>
                  <p:cNvGrpSpPr/>
                  <p:nvPr/>
                </p:nvGrpSpPr>
                <p:grpSpPr>
                  <a:xfrm>
                    <a:off x="541777" y="2821081"/>
                    <a:ext cx="3058627" cy="525790"/>
                    <a:chOff x="534160" y="2226069"/>
                    <a:chExt cx="3058627" cy="525790"/>
                  </a:xfrm>
                </p:grpSpPr>
                <p:sp>
                  <p:nvSpPr>
                    <p:cNvPr id="683" name="Oval 682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4" name="Oval 683"/>
                    <p:cNvSpPr/>
                    <p:nvPr/>
                  </p:nvSpPr>
                  <p:spPr>
                    <a:xfrm>
                      <a:off x="1167560" y="2230725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Oval 684"/>
                    <p:cNvSpPr/>
                    <p:nvPr/>
                  </p:nvSpPr>
                  <p:spPr>
                    <a:xfrm>
                      <a:off x="1800960" y="2229173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6" name="Oval 685"/>
                    <p:cNvSpPr/>
                    <p:nvPr/>
                  </p:nvSpPr>
                  <p:spPr>
                    <a:xfrm>
                      <a:off x="2425223" y="2227621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Oval 686"/>
                    <p:cNvSpPr/>
                    <p:nvPr/>
                  </p:nvSpPr>
                  <p:spPr>
                    <a:xfrm>
                      <a:off x="3049486" y="2226069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1" name="Group 670"/>
                  <p:cNvGrpSpPr/>
                  <p:nvPr/>
                </p:nvGrpSpPr>
                <p:grpSpPr>
                  <a:xfrm>
                    <a:off x="538848" y="3430281"/>
                    <a:ext cx="3067764" cy="525790"/>
                    <a:chOff x="543297" y="2226069"/>
                    <a:chExt cx="3067764" cy="525790"/>
                  </a:xfrm>
                </p:grpSpPr>
                <p:sp>
                  <p:nvSpPr>
                    <p:cNvPr id="678" name="Oval 677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Oval 678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0" name="Oval 679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Oval 680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2" name="Oval 681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2" name="Group 671"/>
                  <p:cNvGrpSpPr/>
                  <p:nvPr/>
                </p:nvGrpSpPr>
                <p:grpSpPr>
                  <a:xfrm>
                    <a:off x="535919" y="4030345"/>
                    <a:ext cx="3067764" cy="525790"/>
                    <a:chOff x="543297" y="2226069"/>
                    <a:chExt cx="3067764" cy="525790"/>
                  </a:xfrm>
                </p:grpSpPr>
                <p:sp>
                  <p:nvSpPr>
                    <p:cNvPr id="673" name="Oval 672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4" name="Oval 673"/>
                    <p:cNvSpPr/>
                    <p:nvPr/>
                  </p:nvSpPr>
                  <p:spPr>
                    <a:xfrm>
                      <a:off x="1185834" y="2230725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5" name="Oval 674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6" name="Oval 675"/>
                    <p:cNvSpPr/>
                    <p:nvPr/>
                  </p:nvSpPr>
                  <p:spPr>
                    <a:xfrm>
                      <a:off x="2443497" y="2227621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7" name="Oval 676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44" name="Group 643"/>
                <p:cNvGrpSpPr/>
                <p:nvPr/>
              </p:nvGrpSpPr>
              <p:grpSpPr>
                <a:xfrm>
                  <a:off x="5438720" y="2834181"/>
                  <a:ext cx="1436182" cy="2563934"/>
                  <a:chOff x="2912465" y="3911935"/>
                  <a:chExt cx="1436182" cy="2563934"/>
                </a:xfrm>
                <a:solidFill>
                  <a:schemeClr val="bg1">
                    <a:lumMod val="50000"/>
                  </a:schemeClr>
                </a:solidFill>
              </p:grpSpPr>
              <p:cxnSp>
                <p:nvCxnSpPr>
                  <p:cNvPr id="646" name="Straight Connector 645"/>
                  <p:cNvCxnSpPr/>
                  <p:nvPr/>
                </p:nvCxnSpPr>
                <p:spPr>
                  <a:xfrm flipV="1">
                    <a:off x="2934018" y="6069693"/>
                    <a:ext cx="1414629" cy="12562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 flipV="1">
                    <a:off x="2927810" y="5488552"/>
                    <a:ext cx="1420837" cy="2774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3933455" y="3918159"/>
                    <a:ext cx="0" cy="255771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3296794" y="3911935"/>
                    <a:ext cx="0" cy="255771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 flipV="1">
                    <a:off x="2913985" y="4283223"/>
                    <a:ext cx="1413134" cy="13027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 flipV="1">
                    <a:off x="2912465" y="4885888"/>
                    <a:ext cx="1436182" cy="5374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2" name="Oval 651"/>
                  <p:cNvSpPr/>
                  <p:nvPr/>
                </p:nvSpPr>
                <p:spPr>
                  <a:xfrm>
                    <a:off x="3018297" y="4033230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3" name="Oval 652"/>
                  <p:cNvSpPr/>
                  <p:nvPr/>
                </p:nvSpPr>
                <p:spPr>
                  <a:xfrm>
                    <a:off x="3660834" y="4031678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4" name="Oval 653"/>
                  <p:cNvSpPr/>
                  <p:nvPr/>
                </p:nvSpPr>
                <p:spPr>
                  <a:xfrm>
                    <a:off x="3025914" y="4628242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5" name="Oval 654"/>
                  <p:cNvSpPr/>
                  <p:nvPr/>
                </p:nvSpPr>
                <p:spPr>
                  <a:xfrm>
                    <a:off x="3659314" y="4626690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6" name="Oval 655"/>
                  <p:cNvSpPr/>
                  <p:nvPr/>
                </p:nvSpPr>
                <p:spPr>
                  <a:xfrm>
                    <a:off x="3022985" y="5237442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7" name="Oval 656"/>
                  <p:cNvSpPr/>
                  <p:nvPr/>
                </p:nvSpPr>
                <p:spPr>
                  <a:xfrm>
                    <a:off x="3656385" y="5235890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Oval 657"/>
                  <p:cNvSpPr/>
                  <p:nvPr/>
                </p:nvSpPr>
                <p:spPr>
                  <a:xfrm>
                    <a:off x="3020056" y="5837506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9" name="Oval 658"/>
                  <p:cNvSpPr/>
                  <p:nvPr/>
                </p:nvSpPr>
                <p:spPr>
                  <a:xfrm>
                    <a:off x="3662593" y="5835954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5" name="TextBox 644"/>
                <p:cNvSpPr txBox="1"/>
                <p:nvPr/>
              </p:nvSpPr>
              <p:spPr>
                <a:xfrm>
                  <a:off x="5467188" y="3452893"/>
                  <a:ext cx="1374520" cy="1015663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19199999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b="1" dirty="0" smtClean="0"/>
                    <a:t>ECC</a:t>
                  </a:r>
                  <a:endParaRPr lang="en-US" sz="6000" b="1" dirty="0"/>
                </a:p>
              </p:txBody>
            </p:sp>
          </p:grpSp>
          <p:sp>
            <p:nvSpPr>
              <p:cNvPr id="693" name="Content Placeholder 2"/>
              <p:cNvSpPr txBox="1">
                <a:spLocks/>
              </p:cNvSpPr>
              <p:nvPr/>
            </p:nvSpPr>
            <p:spPr>
              <a:xfrm>
                <a:off x="19246154" y="20118736"/>
                <a:ext cx="7928871" cy="1190628"/>
              </a:xfrm>
              <a:prstGeom prst="rect">
                <a:avLst/>
              </a:prstGeom>
            </p:spPr>
            <p:txBody>
              <a:bodyPr vert="horz" lIns="365760" tIns="182880" rIns="365760" bIns="182880" rtlCol="0">
                <a:normAutofit fontScale="25000" lnSpcReduction="20000"/>
              </a:bodyPr>
              <a:lstStyle>
                <a:lvl1pPr marL="0" indent="0" algn="ctr" defTabSz="1828800" rtl="0" eaLnBrk="1" latinLnBrk="0" hangingPunct="1">
                  <a:spcBef>
                    <a:spcPct val="20000"/>
                  </a:spcBef>
                  <a:buFont typeface="Arial"/>
                  <a:buNone/>
                  <a:defRPr sz="1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828800" indent="0" algn="ctr" defTabSz="1828800" rtl="0" eaLnBrk="1" latinLnBrk="0" hangingPunct="1">
                  <a:spcBef>
                    <a:spcPct val="20000"/>
                  </a:spcBef>
                  <a:buFont typeface="Arial"/>
                  <a:buNone/>
                  <a:defRPr sz="1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657600" indent="0" algn="ctr" defTabSz="1828800" rtl="0" eaLnBrk="1" latinLnBrk="0" hangingPunct="1">
                  <a:spcBef>
                    <a:spcPct val="20000"/>
                  </a:spcBef>
                  <a:buFont typeface="Arial"/>
                  <a:buNone/>
                  <a:defRPr sz="9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486400" indent="0" algn="ctr" defTabSz="1828800" rtl="0" eaLnBrk="1" latinLnBrk="0" hangingPunct="1">
                  <a:spcBef>
                    <a:spcPct val="20000"/>
                  </a:spcBef>
                  <a:buFont typeface="Arial"/>
                  <a:buNone/>
                  <a:defRPr sz="8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7315200" indent="0" algn="ctr" defTabSz="1828800" rtl="0" eaLnBrk="1" latinLnBrk="0" hangingPunct="1">
                  <a:spcBef>
                    <a:spcPct val="20000"/>
                  </a:spcBef>
                  <a:buFont typeface="Arial"/>
                  <a:buNone/>
                  <a:defRPr sz="8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9144000" indent="0" algn="ctr" defTabSz="1828800" rtl="0" eaLnBrk="1" latinLnBrk="0" hangingPunct="1">
                  <a:spcBef>
                    <a:spcPct val="20000"/>
                  </a:spcBef>
                  <a:buFont typeface="Arial"/>
                  <a:buNone/>
                  <a:defRPr sz="8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0972800" indent="0" algn="ctr" defTabSz="1828800" rtl="0" eaLnBrk="1" latinLnBrk="0" hangingPunct="1">
                  <a:spcBef>
                    <a:spcPct val="20000"/>
                  </a:spcBef>
                  <a:buFont typeface="Arial"/>
                  <a:buNone/>
                  <a:defRPr sz="8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2801600" indent="0" algn="ctr" defTabSz="1828800" rtl="0" eaLnBrk="1" latinLnBrk="0" hangingPunct="1">
                  <a:spcBef>
                    <a:spcPct val="20000"/>
                  </a:spcBef>
                  <a:buFont typeface="Arial"/>
                  <a:buNone/>
                  <a:defRPr sz="8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4630400" indent="0" algn="ctr" defTabSz="1828800" rtl="0" eaLnBrk="1" latinLnBrk="0" hangingPunct="1">
                  <a:spcBef>
                    <a:spcPct val="20000"/>
                  </a:spcBef>
                  <a:buFont typeface="Arial"/>
                  <a:buNone/>
                  <a:defRPr sz="8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b="1" dirty="0" smtClean="0">
                    <a:solidFill>
                      <a:srgbClr val="000000"/>
                    </a:solidFill>
                  </a:rPr>
                  <a:t>Additional information to detect error and correct data</a:t>
                </a:r>
              </a:p>
              <a:p>
                <a:pPr marL="1600200" lvl="1" indent="-1143000">
                  <a:buFont typeface="Arial"/>
                  <a:buChar char="•"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92" name="Group 891"/>
              <p:cNvGrpSpPr/>
              <p:nvPr/>
            </p:nvGrpSpPr>
            <p:grpSpPr>
              <a:xfrm>
                <a:off x="19273367" y="23303869"/>
                <a:ext cx="7932461" cy="5702673"/>
                <a:chOff x="19273367" y="23303869"/>
                <a:chExt cx="7932461" cy="5702673"/>
              </a:xfrm>
            </p:grpSpPr>
            <p:cxnSp>
              <p:nvCxnSpPr>
                <p:cNvPr id="698" name="Straight Connector 697"/>
                <p:cNvCxnSpPr/>
                <p:nvPr/>
              </p:nvCxnSpPr>
              <p:spPr>
                <a:xfrm flipV="1">
                  <a:off x="24836839" y="27099544"/>
                  <a:ext cx="606190" cy="18051"/>
                </a:xfrm>
                <a:prstGeom prst="line">
                  <a:avLst/>
                </a:prstGeom>
                <a:ln w="57150" cmpd="sng">
                  <a:solidFill>
                    <a:srgbClr val="8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91" name="Group 890"/>
                <p:cNvGrpSpPr/>
                <p:nvPr/>
              </p:nvGrpSpPr>
              <p:grpSpPr>
                <a:xfrm>
                  <a:off x="19273367" y="23303869"/>
                  <a:ext cx="7932461" cy="5702673"/>
                  <a:chOff x="19273367" y="23303869"/>
                  <a:chExt cx="7932461" cy="5702673"/>
                </a:xfrm>
              </p:grpSpPr>
              <p:pic>
                <p:nvPicPr>
                  <p:cNvPr id="695" name="Picture 694" descr="ECC-4-eps-converted-to.pdf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273367" y="23303869"/>
                    <a:ext cx="5786120" cy="4792980"/>
                  </a:xfrm>
                  <a:prstGeom prst="rect">
                    <a:avLst/>
                  </a:prstGeom>
                </p:spPr>
              </p:pic>
              <p:grpSp>
                <p:nvGrpSpPr>
                  <p:cNvPr id="696" name="Group 695"/>
                  <p:cNvGrpSpPr/>
                  <p:nvPr/>
                </p:nvGrpSpPr>
                <p:grpSpPr>
                  <a:xfrm>
                    <a:off x="19596676" y="24768771"/>
                    <a:ext cx="1228797" cy="1108102"/>
                    <a:chOff x="861112" y="1176457"/>
                    <a:chExt cx="1228797" cy="1108102"/>
                  </a:xfrm>
                </p:grpSpPr>
                <p:cxnSp>
                  <p:nvCxnSpPr>
                    <p:cNvPr id="709" name="Straight Connector 708"/>
                    <p:cNvCxnSpPr/>
                    <p:nvPr/>
                  </p:nvCxnSpPr>
                  <p:spPr>
                    <a:xfrm flipV="1">
                      <a:off x="861112" y="1571228"/>
                      <a:ext cx="1227093" cy="5"/>
                    </a:xfrm>
                    <a:prstGeom prst="line">
                      <a:avLst/>
                    </a:prstGeom>
                    <a:ln w="57150" cmpd="sng">
                      <a:solidFill>
                        <a:srgbClr val="8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Straight Connector 709"/>
                    <p:cNvCxnSpPr/>
                    <p:nvPr/>
                  </p:nvCxnSpPr>
                  <p:spPr>
                    <a:xfrm>
                      <a:off x="861112" y="1897934"/>
                      <a:ext cx="1228797" cy="1730"/>
                    </a:xfrm>
                    <a:prstGeom prst="line">
                      <a:avLst/>
                    </a:prstGeom>
                    <a:ln w="57150" cmpd="sng">
                      <a:solidFill>
                        <a:srgbClr val="8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1" name="Straight Arrow Connector 710"/>
                    <p:cNvCxnSpPr/>
                    <p:nvPr/>
                  </p:nvCxnSpPr>
                  <p:spPr>
                    <a:xfrm>
                      <a:off x="1484272" y="1176457"/>
                      <a:ext cx="0" cy="373479"/>
                    </a:xfrm>
                    <a:prstGeom prst="straightConnector1">
                      <a:avLst/>
                    </a:prstGeom>
                    <a:ln w="57150" cmpd="sng">
                      <a:solidFill>
                        <a:srgbClr val="800000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2" name="Straight Arrow Connector 711"/>
                    <p:cNvCxnSpPr/>
                    <p:nvPr/>
                  </p:nvCxnSpPr>
                  <p:spPr>
                    <a:xfrm flipV="1">
                      <a:off x="1475366" y="1911080"/>
                      <a:ext cx="0" cy="373479"/>
                    </a:xfrm>
                    <a:prstGeom prst="straightConnector1">
                      <a:avLst/>
                    </a:prstGeom>
                    <a:ln w="57150" cmpd="sng">
                      <a:solidFill>
                        <a:srgbClr val="800000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97" name="Rectangular Callout 696"/>
                  <p:cNvSpPr/>
                  <p:nvPr/>
                </p:nvSpPr>
                <p:spPr>
                  <a:xfrm>
                    <a:off x="22114229" y="24377305"/>
                    <a:ext cx="5091599" cy="731188"/>
                  </a:xfrm>
                  <a:prstGeom prst="wedgeRectCallout">
                    <a:avLst>
                      <a:gd name="adj1" fmla="val -79808"/>
                      <a:gd name="adj2" fmla="val 48056"/>
                    </a:avLst>
                  </a:prstGeom>
                  <a:solidFill>
                    <a:srgbClr val="800000"/>
                  </a:solidFill>
                  <a:ln>
                    <a:solidFill>
                      <a:srgbClr val="8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 smtClean="0"/>
                      <a:t>SECDED code reduces error rate by 100 times</a:t>
                    </a:r>
                    <a:endParaRPr lang="en-US" sz="2800" b="1" dirty="0"/>
                  </a:p>
                </p:txBody>
              </p:sp>
              <p:cxnSp>
                <p:nvCxnSpPr>
                  <p:cNvPr id="699" name="Straight Connector 698"/>
                  <p:cNvCxnSpPr/>
                  <p:nvPr/>
                </p:nvCxnSpPr>
                <p:spPr>
                  <a:xfrm>
                    <a:off x="19928100" y="25164130"/>
                    <a:ext cx="5387906" cy="3621"/>
                  </a:xfrm>
                  <a:prstGeom prst="line">
                    <a:avLst/>
                  </a:prstGeom>
                  <a:ln w="57150" cmpd="sng">
                    <a:solidFill>
                      <a:srgbClr val="8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0" name="Rectangular Callout 699"/>
                  <p:cNvSpPr/>
                  <p:nvPr/>
                </p:nvSpPr>
                <p:spPr>
                  <a:xfrm>
                    <a:off x="22239967" y="28240623"/>
                    <a:ext cx="4938617" cy="765919"/>
                  </a:xfrm>
                  <a:prstGeom prst="wedgeRectCallout">
                    <a:avLst>
                      <a:gd name="adj1" fmla="val 8260"/>
                      <a:gd name="adj2" fmla="val -201953"/>
                    </a:avLst>
                  </a:prstGeom>
                  <a:solidFill>
                    <a:srgbClr val="800000"/>
                  </a:solidFill>
                  <a:ln>
                    <a:solidFill>
                      <a:srgbClr val="8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 smtClean="0"/>
                      <a:t>Combination of techniques</a:t>
                    </a:r>
                  </a:p>
                  <a:p>
                    <a:pPr algn="ctr"/>
                    <a:r>
                      <a:rPr lang="en-US" sz="2800" b="1" dirty="0" smtClean="0"/>
                      <a:t>reduces error rate by 10</a:t>
                    </a:r>
                    <a:r>
                      <a:rPr lang="en-US" sz="2800" b="1" baseline="30000" dirty="0" smtClean="0"/>
                      <a:t>7</a:t>
                    </a:r>
                    <a:r>
                      <a:rPr lang="en-US" sz="2800" b="1" dirty="0" smtClean="0"/>
                      <a:t> times</a:t>
                    </a:r>
                    <a:endParaRPr lang="en-US" sz="2800" b="1" dirty="0"/>
                  </a:p>
                </p:txBody>
              </p:sp>
              <p:cxnSp>
                <p:nvCxnSpPr>
                  <p:cNvPr id="701" name="Straight Arrow Connector 700"/>
                  <p:cNvCxnSpPr/>
                  <p:nvPr/>
                </p:nvCxnSpPr>
                <p:spPr>
                  <a:xfrm>
                    <a:off x="25098931" y="25128224"/>
                    <a:ext cx="45082" cy="1990716"/>
                  </a:xfrm>
                  <a:prstGeom prst="straightConnector1">
                    <a:avLst/>
                  </a:prstGeom>
                  <a:ln w="76200" cmpd="sng">
                    <a:solidFill>
                      <a:srgbClr val="800000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02" name="TextBox 701"/>
              <p:cNvSpPr txBox="1"/>
              <p:nvPr/>
            </p:nvSpPr>
            <p:spPr>
              <a:xfrm>
                <a:off x="18586615" y="29207126"/>
                <a:ext cx="9144000" cy="132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A combination of mitigation techniques is much more effective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8" name="Oval 717"/>
              <p:cNvSpPr>
                <a:spLocks noChangeAspect="1"/>
              </p:cNvSpPr>
              <p:nvPr/>
            </p:nvSpPr>
            <p:spPr>
              <a:xfrm>
                <a:off x="18986133" y="19279756"/>
                <a:ext cx="655147" cy="655147"/>
              </a:xfrm>
              <a:prstGeom prst="ellipse">
                <a:avLst/>
              </a:prstGeom>
              <a:solidFill>
                <a:schemeClr val="tx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/>
                  <a:t>3</a:t>
                </a:r>
              </a:p>
            </p:txBody>
          </p:sp>
          <p:sp>
            <p:nvSpPr>
              <p:cNvPr id="719" name="TextBox 718"/>
              <p:cNvSpPr txBox="1"/>
              <p:nvPr/>
            </p:nvSpPr>
            <p:spPr>
              <a:xfrm>
                <a:off x="19687897" y="18987090"/>
                <a:ext cx="809134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 smtClean="0"/>
                  <a:t>Error Correcting Code</a:t>
                </a:r>
                <a:endParaRPr lang="en-US" sz="6600" b="1" dirty="0"/>
              </a:p>
            </p:txBody>
          </p:sp>
        </p:grpSp>
      </p:grpSp>
      <p:sp>
        <p:nvSpPr>
          <p:cNvPr id="720" name="TextBox 719"/>
          <p:cNvSpPr txBox="1"/>
          <p:nvPr/>
        </p:nvSpPr>
        <p:spPr>
          <a:xfrm>
            <a:off x="-17666" y="30106555"/>
            <a:ext cx="27542822" cy="1042416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Towards an Online Profiling System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pSp>
        <p:nvGrpSpPr>
          <p:cNvPr id="896" name="Group 895"/>
          <p:cNvGrpSpPr/>
          <p:nvPr/>
        </p:nvGrpSpPr>
        <p:grpSpPr>
          <a:xfrm>
            <a:off x="-26102" y="31152940"/>
            <a:ext cx="27470543" cy="4525963"/>
            <a:chOff x="-487958" y="31768716"/>
            <a:chExt cx="27470543" cy="4525963"/>
          </a:xfrm>
        </p:grpSpPr>
        <p:sp>
          <p:nvSpPr>
            <p:cNvPr id="721" name="Content Placeholder 2"/>
            <p:cNvSpPr txBox="1">
              <a:spLocks/>
            </p:cNvSpPr>
            <p:nvPr/>
          </p:nvSpPr>
          <p:spPr>
            <a:xfrm>
              <a:off x="-487958" y="31768716"/>
              <a:ext cx="10532358" cy="4525963"/>
            </a:xfrm>
            <a:prstGeom prst="rect">
              <a:avLst/>
            </a:prstGeom>
          </p:spPr>
          <p:txBody>
            <a:bodyPr vert="horz" lIns="365760" tIns="182880" rIns="365760" bIns="182880" rtlCol="0">
              <a:normAutofit fontScale="25000" lnSpcReduction="20000"/>
            </a:bodyPr>
            <a:lstStyle>
              <a:lvl1pPr marL="0" indent="0" algn="ctr" defTabSz="1828800" rtl="0" eaLnBrk="1" latinLnBrk="0" hangingPunct="1">
                <a:spcBef>
                  <a:spcPct val="20000"/>
                </a:spcBef>
                <a:buFont typeface="Arial"/>
                <a:buNone/>
                <a:defRPr sz="1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828800" indent="0" algn="ctr" defTabSz="1828800" rtl="0" eaLnBrk="1" latinLnBrk="0" hangingPunct="1">
                <a:spcBef>
                  <a:spcPct val="20000"/>
                </a:spcBef>
                <a:buFont typeface="Arial"/>
                <a:buNone/>
                <a:defRPr sz="1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3657600" indent="0" algn="ctr" defTabSz="1828800" rtl="0" eaLnBrk="1" latinLnBrk="0" hangingPunct="1">
                <a:spcBef>
                  <a:spcPct val="20000"/>
                </a:spcBef>
                <a:buFont typeface="Arial"/>
                <a:buNone/>
                <a:defRPr sz="9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486400" indent="0" algn="ctr" defTabSz="1828800" rtl="0" eaLnBrk="1" latinLnBrk="0" hangingPunct="1">
                <a:spcBef>
                  <a:spcPct val="20000"/>
                </a:spcBef>
                <a:buFont typeface="Arial"/>
                <a:buNone/>
                <a:defRPr sz="8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7315200" indent="0" algn="ctr" defTabSz="1828800" rtl="0" eaLnBrk="1" latinLnBrk="0" hangingPunct="1">
                <a:spcBef>
                  <a:spcPct val="20000"/>
                </a:spcBef>
                <a:buFont typeface="Arial"/>
                <a:buNone/>
                <a:defRPr sz="8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9144000" indent="0" algn="ctr" defTabSz="1828800" rtl="0" eaLnBrk="1" latinLnBrk="0" hangingPunct="1">
                <a:spcBef>
                  <a:spcPct val="20000"/>
                </a:spcBef>
                <a:buFont typeface="Arial"/>
                <a:buNone/>
                <a:defRPr sz="8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0972800" indent="0" algn="ctr" defTabSz="1828800" rtl="0" eaLnBrk="1" latinLnBrk="0" hangingPunct="1">
                <a:spcBef>
                  <a:spcPct val="20000"/>
                </a:spcBef>
                <a:buFont typeface="Arial"/>
                <a:buNone/>
                <a:defRPr sz="8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2801600" indent="0" algn="ctr" defTabSz="1828800" rtl="0" eaLnBrk="1" latinLnBrk="0" hangingPunct="1">
                <a:spcBef>
                  <a:spcPct val="20000"/>
                </a:spcBef>
                <a:buFont typeface="Arial"/>
                <a:buNone/>
                <a:defRPr sz="8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4630400" indent="0" algn="ctr" defTabSz="1828800" rtl="0" eaLnBrk="1" latinLnBrk="0" hangingPunct="1">
                <a:spcBef>
                  <a:spcPct val="20000"/>
                </a:spcBef>
                <a:buFont typeface="Arial"/>
                <a:buNone/>
                <a:defRPr sz="8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000" b="1" i="1" dirty="0" smtClean="0">
                  <a:solidFill>
                    <a:schemeClr val="tx2"/>
                  </a:solidFill>
                </a:rPr>
                <a:t>  </a:t>
              </a:r>
              <a:r>
                <a:rPr lang="en-US" sz="17600" b="1" i="1" dirty="0" smtClean="0">
                  <a:solidFill>
                    <a:schemeClr val="tx2"/>
                  </a:solidFill>
                </a:rPr>
                <a:t>Key Observations so far:</a:t>
              </a:r>
            </a:p>
            <a:p>
              <a:pPr algn="l"/>
              <a:r>
                <a:rPr lang="en-US" sz="16000" b="1" i="1" dirty="0" smtClean="0">
                  <a:solidFill>
                    <a:srgbClr val="FF0000"/>
                  </a:solidFill>
                </a:rPr>
                <a:t>1.</a:t>
              </a:r>
              <a:r>
                <a:rPr lang="en-US" sz="16000" b="1" i="1" dirty="0" smtClean="0">
                  <a:solidFill>
                    <a:schemeClr val="tx2"/>
                  </a:solidFill>
                </a:rPr>
                <a:t> </a:t>
              </a:r>
              <a:r>
                <a:rPr lang="en-US" sz="16000" b="1" dirty="0" smtClean="0">
                  <a:solidFill>
                    <a:srgbClr val="FF0000"/>
                  </a:solidFill>
                </a:rPr>
                <a:t>Testing </a:t>
              </a:r>
              <a:r>
                <a:rPr lang="en-US" sz="16000" b="1" dirty="0" smtClean="0">
                  <a:solidFill>
                    <a:schemeClr val="tx1"/>
                  </a:solidFill>
                </a:rPr>
                <a:t>alone</a:t>
              </a:r>
              <a:r>
                <a:rPr lang="en-US" sz="16000" b="1" dirty="0" smtClean="0">
                  <a:solidFill>
                    <a:srgbClr val="FF0000"/>
                  </a:solidFill>
                </a:rPr>
                <a:t> cannot detect </a:t>
              </a:r>
              <a:r>
                <a:rPr lang="en-US" sz="16000" b="1" dirty="0" smtClean="0">
                  <a:solidFill>
                    <a:srgbClr val="000000"/>
                  </a:solidFill>
                </a:rPr>
                <a:t>all possible failures</a:t>
              </a:r>
            </a:p>
            <a:p>
              <a:pPr algn="l"/>
              <a:r>
                <a:rPr lang="en-US" sz="16000" b="1" dirty="0" smtClean="0">
                  <a:solidFill>
                    <a:srgbClr val="FF0000"/>
                  </a:solidFill>
                </a:rPr>
                <a:t>2. Combination </a:t>
              </a:r>
              <a:r>
                <a:rPr lang="en-US" sz="16000" b="1" dirty="0" smtClean="0">
                  <a:solidFill>
                    <a:srgbClr val="000000"/>
                  </a:solidFill>
                </a:rPr>
                <a:t>of ECC and other mitigation techniques is much more</a:t>
              </a:r>
              <a:r>
                <a:rPr lang="en-US" sz="16000" b="1" dirty="0" smtClean="0">
                  <a:solidFill>
                    <a:srgbClr val="FF0000"/>
                  </a:solidFill>
                </a:rPr>
                <a:t> effective</a:t>
              </a:r>
            </a:p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         - But degrades performance</a:t>
              </a:r>
              <a:endParaRPr lang="en-US" sz="16000" b="1" dirty="0" smtClean="0">
                <a:solidFill>
                  <a:srgbClr val="FF0000"/>
                </a:solidFill>
              </a:endParaRPr>
            </a:p>
            <a:p>
              <a:pPr algn="l"/>
              <a:r>
                <a:rPr lang="en-US" sz="16000" b="1" dirty="0" smtClean="0">
                  <a:solidFill>
                    <a:srgbClr val="FF0000"/>
                  </a:solidFill>
                </a:rPr>
                <a:t>3. Testing </a:t>
              </a:r>
              <a:r>
                <a:rPr lang="en-US" sz="16000" b="1" dirty="0" smtClean="0">
                  <a:solidFill>
                    <a:srgbClr val="000000"/>
                  </a:solidFill>
                </a:rPr>
                <a:t>can help to reduce the </a:t>
              </a:r>
              <a:r>
                <a:rPr lang="en-US" sz="16000" b="1" dirty="0" smtClean="0">
                  <a:solidFill>
                    <a:srgbClr val="FF0000"/>
                  </a:solidFill>
                </a:rPr>
                <a:t>ECC strength</a:t>
              </a:r>
            </a:p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         </a:t>
              </a:r>
              <a:r>
                <a:rPr lang="en-US" b="1" dirty="0" smtClean="0">
                  <a:solidFill>
                    <a:srgbClr val="000000"/>
                  </a:solidFill>
                </a:rPr>
                <a:t>- Even if we start with a</a:t>
              </a:r>
              <a:r>
                <a:rPr lang="en-US" b="1" dirty="0" smtClean="0">
                  <a:solidFill>
                    <a:srgbClr val="FF0000"/>
                  </a:solidFill>
                </a:rPr>
                <a:t> higher strength ECC</a:t>
              </a:r>
              <a:endParaRPr lang="en-US" dirty="0" smtClean="0"/>
            </a:p>
            <a:p>
              <a:pPr algn="l"/>
              <a:endParaRPr lang="en-US" dirty="0" smtClean="0"/>
            </a:p>
            <a:p>
              <a:pPr algn="l"/>
              <a:endParaRPr lang="en-US" dirty="0"/>
            </a:p>
          </p:txBody>
        </p:sp>
        <p:grpSp>
          <p:nvGrpSpPr>
            <p:cNvPr id="895" name="Group 894"/>
            <p:cNvGrpSpPr/>
            <p:nvPr/>
          </p:nvGrpSpPr>
          <p:grpSpPr>
            <a:xfrm>
              <a:off x="8958140" y="31874445"/>
              <a:ext cx="18024445" cy="4366297"/>
              <a:chOff x="8958140" y="31874445"/>
              <a:chExt cx="18024445" cy="4366297"/>
            </a:xfrm>
          </p:grpSpPr>
          <p:pic>
            <p:nvPicPr>
              <p:cNvPr id="723" name="Picture 7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8589" y="33391219"/>
                <a:ext cx="2790112" cy="1890735"/>
              </a:xfrm>
              <a:prstGeom prst="rect">
                <a:avLst/>
              </a:prstGeom>
            </p:spPr>
          </p:pic>
          <p:grpSp>
            <p:nvGrpSpPr>
              <p:cNvPr id="796" name="Group 795"/>
              <p:cNvGrpSpPr/>
              <p:nvPr/>
            </p:nvGrpSpPr>
            <p:grpSpPr>
              <a:xfrm>
                <a:off x="8958140" y="31992035"/>
                <a:ext cx="3711832" cy="1161021"/>
                <a:chOff x="11880729" y="32010861"/>
                <a:chExt cx="3711832" cy="1161021"/>
              </a:xfrm>
            </p:grpSpPr>
            <p:sp>
              <p:nvSpPr>
                <p:cNvPr id="724" name="TextBox 723"/>
                <p:cNvSpPr txBox="1"/>
                <p:nvPr/>
              </p:nvSpPr>
              <p:spPr>
                <a:xfrm>
                  <a:off x="11880729" y="32010861"/>
                  <a:ext cx="3509244" cy="954107"/>
                </a:xfrm>
                <a:prstGeom prst="rect">
                  <a:avLst/>
                </a:prstGeom>
                <a:ln w="76200" cmpd="sng">
                  <a:solidFill>
                    <a:srgbClr val="8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Initially Protect DRAM </a:t>
                  </a:r>
                </a:p>
                <a:p>
                  <a:pPr algn="ctr"/>
                  <a:r>
                    <a:rPr lang="en-US" sz="2800" b="1" dirty="0">
                      <a:solidFill>
                        <a:srgbClr val="000000"/>
                      </a:solidFill>
                    </a:rPr>
                    <a:t>w</a:t>
                  </a:r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ith Strong ECC</a:t>
                  </a:r>
                </a:p>
              </p:txBody>
            </p:sp>
            <p:sp>
              <p:nvSpPr>
                <p:cNvPr id="725" name="Oval 724"/>
                <p:cNvSpPr>
                  <a:spLocks noChangeAspect="1"/>
                </p:cNvSpPr>
                <p:nvPr/>
              </p:nvSpPr>
              <p:spPr>
                <a:xfrm>
                  <a:off x="14861041" y="32440362"/>
                  <a:ext cx="731520" cy="731520"/>
                </a:xfrm>
                <a:prstGeom prst="ellipse">
                  <a:avLst/>
                </a:prstGeom>
                <a:solidFill>
                  <a:srgbClr val="8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smtClean="0"/>
                    <a:t>1</a:t>
                  </a:r>
                  <a:endParaRPr lang="en-US" sz="4400" b="1" dirty="0"/>
                </a:p>
              </p:txBody>
            </p:sp>
          </p:grpSp>
          <p:grpSp>
            <p:nvGrpSpPr>
              <p:cNvPr id="799" name="Group 798"/>
              <p:cNvGrpSpPr/>
              <p:nvPr/>
            </p:nvGrpSpPr>
            <p:grpSpPr>
              <a:xfrm>
                <a:off x="13958714" y="31874445"/>
                <a:ext cx="3098600" cy="1161021"/>
                <a:chOff x="16210519" y="30062593"/>
                <a:chExt cx="3098600" cy="1161021"/>
              </a:xfrm>
            </p:grpSpPr>
            <p:sp>
              <p:nvSpPr>
                <p:cNvPr id="730" name="TextBox 729"/>
                <p:cNvSpPr txBox="1"/>
                <p:nvPr/>
              </p:nvSpPr>
              <p:spPr>
                <a:xfrm>
                  <a:off x="16681427" y="30062593"/>
                  <a:ext cx="2627692" cy="954107"/>
                </a:xfrm>
                <a:prstGeom prst="rect">
                  <a:avLst/>
                </a:prstGeom>
                <a:ln w="76200" cmpd="sng">
                  <a:solidFill>
                    <a:srgbClr val="8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Periodically Test</a:t>
                  </a:r>
                </a:p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 Parts of DRAM</a:t>
                  </a:r>
                </a:p>
              </p:txBody>
            </p:sp>
            <p:sp>
              <p:nvSpPr>
                <p:cNvPr id="731" name="Oval 730"/>
                <p:cNvSpPr>
                  <a:spLocks noChangeAspect="1"/>
                </p:cNvSpPr>
                <p:nvPr/>
              </p:nvSpPr>
              <p:spPr>
                <a:xfrm>
                  <a:off x="16210519" y="30492094"/>
                  <a:ext cx="731520" cy="731520"/>
                </a:xfrm>
                <a:prstGeom prst="ellipse">
                  <a:avLst/>
                </a:prstGeom>
                <a:solidFill>
                  <a:srgbClr val="8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2</a:t>
                  </a:r>
                </a:p>
              </p:txBody>
            </p:sp>
          </p:grpSp>
          <p:grpSp>
            <p:nvGrpSpPr>
              <p:cNvPr id="801" name="Group 800"/>
              <p:cNvGrpSpPr/>
              <p:nvPr/>
            </p:nvGrpSpPr>
            <p:grpSpPr>
              <a:xfrm>
                <a:off x="21397640" y="31905328"/>
                <a:ext cx="3259725" cy="1144197"/>
                <a:chOff x="18441328" y="34458915"/>
                <a:chExt cx="3259725" cy="1144197"/>
              </a:xfrm>
            </p:grpSpPr>
            <p:sp>
              <p:nvSpPr>
                <p:cNvPr id="735" name="TextBox 734"/>
                <p:cNvSpPr txBox="1"/>
                <p:nvPr/>
              </p:nvSpPr>
              <p:spPr>
                <a:xfrm>
                  <a:off x="18441328" y="34458915"/>
                  <a:ext cx="3074605" cy="954107"/>
                </a:xfrm>
                <a:prstGeom prst="rect">
                  <a:avLst/>
                </a:prstGeom>
                <a:ln w="76200" cmpd="sng">
                  <a:solidFill>
                    <a:srgbClr val="8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Mitigate errors and</a:t>
                  </a:r>
                </a:p>
                <a:p>
                  <a:pPr algn="ctr"/>
                  <a:r>
                    <a:rPr lang="en-US" sz="2800" b="1" dirty="0" smtClean="0">
                      <a:solidFill>
                        <a:srgbClr val="000000"/>
                      </a:solidFill>
                    </a:rPr>
                    <a:t>reduce ECC</a:t>
                  </a:r>
                </a:p>
              </p:txBody>
            </p:sp>
            <p:sp>
              <p:nvSpPr>
                <p:cNvPr id="736" name="Oval 735"/>
                <p:cNvSpPr>
                  <a:spLocks noChangeAspect="1"/>
                </p:cNvSpPr>
                <p:nvPr/>
              </p:nvSpPr>
              <p:spPr>
                <a:xfrm>
                  <a:off x="20969533" y="34871592"/>
                  <a:ext cx="731520" cy="731520"/>
                </a:xfrm>
                <a:prstGeom prst="ellipse">
                  <a:avLst/>
                </a:prstGeom>
                <a:solidFill>
                  <a:srgbClr val="800000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smtClean="0"/>
                    <a:t>3</a:t>
                  </a:r>
                  <a:endParaRPr lang="en-US" sz="4400" b="1" dirty="0"/>
                </a:p>
              </p:txBody>
            </p:sp>
          </p:grpSp>
          <p:sp>
            <p:nvSpPr>
              <p:cNvPr id="737" name="TextBox 736"/>
              <p:cNvSpPr txBox="1"/>
              <p:nvPr/>
            </p:nvSpPr>
            <p:spPr>
              <a:xfrm>
                <a:off x="9312591" y="35471301"/>
                <a:ext cx="176699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FF0000"/>
                    </a:solidFill>
                  </a:rPr>
                  <a:t>Run tests periodically after a short interval at smaller regions of memory 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738" name="Picture 7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6177" y="34037518"/>
                <a:ext cx="2095500" cy="1013460"/>
              </a:xfrm>
              <a:prstGeom prst="rect">
                <a:avLst/>
              </a:prstGeom>
            </p:spPr>
          </p:pic>
          <p:sp>
            <p:nvSpPr>
              <p:cNvPr id="739" name="Lightning Bolt 738"/>
              <p:cNvSpPr/>
              <p:nvPr/>
            </p:nvSpPr>
            <p:spPr>
              <a:xfrm>
                <a:off x="12698391" y="34223345"/>
                <a:ext cx="330080" cy="367463"/>
              </a:xfrm>
              <a:prstGeom prst="lightningBol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7" name="Group 796"/>
              <p:cNvGrpSpPr/>
              <p:nvPr/>
            </p:nvGrpSpPr>
            <p:grpSpPr>
              <a:xfrm>
                <a:off x="14273225" y="32972643"/>
                <a:ext cx="6262359" cy="2582606"/>
                <a:chOff x="14978982" y="32151863"/>
                <a:chExt cx="6262359" cy="2582606"/>
              </a:xfrm>
            </p:grpSpPr>
            <p:grpSp>
              <p:nvGrpSpPr>
                <p:cNvPr id="726" name="Group 725"/>
                <p:cNvGrpSpPr/>
                <p:nvPr/>
              </p:nvGrpSpPr>
              <p:grpSpPr>
                <a:xfrm>
                  <a:off x="15969767" y="32151863"/>
                  <a:ext cx="3273181" cy="2582606"/>
                  <a:chOff x="428328" y="2110982"/>
                  <a:chExt cx="3273181" cy="2582606"/>
                </a:xfrm>
              </p:grpSpPr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3331890" y="2135878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2704366" y="2129654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2076842" y="2123430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449881" y="4281301"/>
                    <a:ext cx="325162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443673" y="3690373"/>
                    <a:ext cx="325162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1449318" y="2117206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812657" y="2110982"/>
                    <a:ext cx="0" cy="25577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429848" y="2495297"/>
                    <a:ext cx="325162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428328" y="3090309"/>
                    <a:ext cx="3251628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72" name="Group 771"/>
                  <p:cNvGrpSpPr/>
                  <p:nvPr/>
                </p:nvGrpSpPr>
                <p:grpSpPr>
                  <a:xfrm>
                    <a:off x="534160" y="2226069"/>
                    <a:ext cx="3067764" cy="525790"/>
                    <a:chOff x="534160" y="2226069"/>
                    <a:chExt cx="3067764" cy="525790"/>
                  </a:xfrm>
                </p:grpSpPr>
                <p:sp>
                  <p:nvSpPr>
                    <p:cNvPr id="791" name="Oval 790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92" name="Oval 791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3" name="Oval 792"/>
                    <p:cNvSpPr/>
                    <p:nvPr/>
                  </p:nvSpPr>
                  <p:spPr>
                    <a:xfrm>
                      <a:off x="1800960" y="2229173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Oval 793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5" name="Oval 794"/>
                    <p:cNvSpPr/>
                    <p:nvPr/>
                  </p:nvSpPr>
                  <p:spPr>
                    <a:xfrm>
                      <a:off x="3058623" y="2226069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3" name="Group 772"/>
                  <p:cNvGrpSpPr/>
                  <p:nvPr/>
                </p:nvGrpSpPr>
                <p:grpSpPr>
                  <a:xfrm>
                    <a:off x="541777" y="2821081"/>
                    <a:ext cx="3058627" cy="525790"/>
                    <a:chOff x="534160" y="2226069"/>
                    <a:chExt cx="3058627" cy="525790"/>
                  </a:xfrm>
                </p:grpSpPr>
                <p:sp>
                  <p:nvSpPr>
                    <p:cNvPr id="786" name="Oval 785"/>
                    <p:cNvSpPr/>
                    <p:nvPr/>
                  </p:nvSpPr>
                  <p:spPr>
                    <a:xfrm>
                      <a:off x="534160" y="2232277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7" name="Oval 786"/>
                    <p:cNvSpPr/>
                    <p:nvPr/>
                  </p:nvSpPr>
                  <p:spPr>
                    <a:xfrm>
                      <a:off x="1167560" y="2230725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8" name="Oval 787"/>
                    <p:cNvSpPr/>
                    <p:nvPr/>
                  </p:nvSpPr>
                  <p:spPr>
                    <a:xfrm>
                      <a:off x="1800960" y="2229173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9" name="Oval 788"/>
                    <p:cNvSpPr/>
                    <p:nvPr/>
                  </p:nvSpPr>
                  <p:spPr>
                    <a:xfrm>
                      <a:off x="2425223" y="2227621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0" name="Oval 789"/>
                    <p:cNvSpPr/>
                    <p:nvPr/>
                  </p:nvSpPr>
                  <p:spPr>
                    <a:xfrm>
                      <a:off x="3049486" y="2226069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4" name="Group 773"/>
                  <p:cNvGrpSpPr/>
                  <p:nvPr/>
                </p:nvGrpSpPr>
                <p:grpSpPr>
                  <a:xfrm>
                    <a:off x="538848" y="3430281"/>
                    <a:ext cx="3067764" cy="525790"/>
                    <a:chOff x="543297" y="2226069"/>
                    <a:chExt cx="3067764" cy="525790"/>
                  </a:xfrm>
                </p:grpSpPr>
                <p:sp>
                  <p:nvSpPr>
                    <p:cNvPr id="781" name="Oval 780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2" name="Oval 781"/>
                    <p:cNvSpPr/>
                    <p:nvPr/>
                  </p:nvSpPr>
                  <p:spPr>
                    <a:xfrm>
                      <a:off x="1176697" y="2230725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Oval 782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4" name="Oval 783"/>
                    <p:cNvSpPr/>
                    <p:nvPr/>
                  </p:nvSpPr>
                  <p:spPr>
                    <a:xfrm>
                      <a:off x="2434360" y="2227621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Oval 784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/>
                  <p:cNvGrpSpPr/>
                  <p:nvPr/>
                </p:nvGrpSpPr>
                <p:grpSpPr>
                  <a:xfrm>
                    <a:off x="535919" y="4030345"/>
                    <a:ext cx="3067764" cy="525790"/>
                    <a:chOff x="543297" y="2226069"/>
                    <a:chExt cx="3067764" cy="525790"/>
                  </a:xfrm>
                </p:grpSpPr>
                <p:sp>
                  <p:nvSpPr>
                    <p:cNvPr id="776" name="Oval 775"/>
                    <p:cNvSpPr/>
                    <p:nvPr/>
                  </p:nvSpPr>
                  <p:spPr>
                    <a:xfrm>
                      <a:off x="543297" y="2232277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Oval 776"/>
                    <p:cNvSpPr/>
                    <p:nvPr/>
                  </p:nvSpPr>
                  <p:spPr>
                    <a:xfrm>
                      <a:off x="1185834" y="2230725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8" name="Oval 777"/>
                    <p:cNvSpPr/>
                    <p:nvPr/>
                  </p:nvSpPr>
                  <p:spPr>
                    <a:xfrm>
                      <a:off x="1810097" y="2229173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Oval 778"/>
                    <p:cNvSpPr/>
                    <p:nvPr/>
                  </p:nvSpPr>
                  <p:spPr>
                    <a:xfrm>
                      <a:off x="2443497" y="2227621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0" name="Oval 779"/>
                    <p:cNvSpPr/>
                    <p:nvPr/>
                  </p:nvSpPr>
                  <p:spPr>
                    <a:xfrm>
                      <a:off x="3067760" y="2226069"/>
                      <a:ext cx="543301" cy="519582"/>
                    </a:xfrm>
                    <a:prstGeom prst="ellipse">
                      <a:avLst/>
                    </a:prstGeom>
                    <a:solidFill>
                      <a:srgbClr val="10253F"/>
                    </a:solidFill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32" name="Group 731"/>
                <p:cNvGrpSpPr/>
                <p:nvPr/>
              </p:nvGrpSpPr>
              <p:grpSpPr>
                <a:xfrm>
                  <a:off x="19180848" y="32155330"/>
                  <a:ext cx="2060493" cy="2570158"/>
                  <a:chOff x="2912465" y="3911935"/>
                  <a:chExt cx="2060493" cy="2570158"/>
                </a:xfrm>
                <a:solidFill>
                  <a:srgbClr val="7F7F7F"/>
                </a:solidFill>
              </p:grpSpPr>
              <p:cxnSp>
                <p:nvCxnSpPr>
                  <p:cNvPr id="744" name="Straight Connector 743"/>
                  <p:cNvCxnSpPr/>
                  <p:nvPr/>
                </p:nvCxnSpPr>
                <p:spPr>
                  <a:xfrm>
                    <a:off x="4560979" y="3924383"/>
                    <a:ext cx="0" cy="255771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Straight Connector 744"/>
                  <p:cNvCxnSpPr/>
                  <p:nvPr/>
                </p:nvCxnSpPr>
                <p:spPr>
                  <a:xfrm flipV="1">
                    <a:off x="2934018" y="6069693"/>
                    <a:ext cx="2038940" cy="12561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Straight Connector 745"/>
                  <p:cNvCxnSpPr/>
                  <p:nvPr/>
                </p:nvCxnSpPr>
                <p:spPr>
                  <a:xfrm flipV="1">
                    <a:off x="2927810" y="5488552"/>
                    <a:ext cx="2045148" cy="2774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46"/>
                  <p:cNvCxnSpPr/>
                  <p:nvPr/>
                </p:nvCxnSpPr>
                <p:spPr>
                  <a:xfrm>
                    <a:off x="3933455" y="3918159"/>
                    <a:ext cx="0" cy="255771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8" name="Straight Connector 747"/>
                  <p:cNvCxnSpPr/>
                  <p:nvPr/>
                </p:nvCxnSpPr>
                <p:spPr>
                  <a:xfrm>
                    <a:off x="3296794" y="3911935"/>
                    <a:ext cx="0" cy="2557710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" name="Straight Connector 748"/>
                  <p:cNvCxnSpPr/>
                  <p:nvPr/>
                </p:nvCxnSpPr>
                <p:spPr>
                  <a:xfrm>
                    <a:off x="2913985" y="4296250"/>
                    <a:ext cx="2058973" cy="8497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" name="Straight Connector 749"/>
                  <p:cNvCxnSpPr/>
                  <p:nvPr/>
                </p:nvCxnSpPr>
                <p:spPr>
                  <a:xfrm flipV="1">
                    <a:off x="2912465" y="4885888"/>
                    <a:ext cx="2060493" cy="5374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1" name="Oval 750"/>
                  <p:cNvSpPr/>
                  <p:nvPr/>
                </p:nvSpPr>
                <p:spPr>
                  <a:xfrm>
                    <a:off x="3018297" y="4033230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2" name="Oval 751"/>
                  <p:cNvSpPr/>
                  <p:nvPr/>
                </p:nvSpPr>
                <p:spPr>
                  <a:xfrm>
                    <a:off x="3660834" y="4031678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Oval 752"/>
                  <p:cNvSpPr/>
                  <p:nvPr/>
                </p:nvSpPr>
                <p:spPr>
                  <a:xfrm>
                    <a:off x="4285097" y="4030126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4" name="Oval 753"/>
                  <p:cNvSpPr/>
                  <p:nvPr/>
                </p:nvSpPr>
                <p:spPr>
                  <a:xfrm>
                    <a:off x="3025914" y="4628242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Oval 754"/>
                  <p:cNvSpPr/>
                  <p:nvPr/>
                </p:nvSpPr>
                <p:spPr>
                  <a:xfrm>
                    <a:off x="3659314" y="4626690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Oval 755"/>
                  <p:cNvSpPr/>
                  <p:nvPr/>
                </p:nvSpPr>
                <p:spPr>
                  <a:xfrm>
                    <a:off x="4292714" y="4625138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Oval 756"/>
                  <p:cNvSpPr/>
                  <p:nvPr/>
                </p:nvSpPr>
                <p:spPr>
                  <a:xfrm>
                    <a:off x="3022985" y="5237442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Oval 757"/>
                  <p:cNvSpPr/>
                  <p:nvPr/>
                </p:nvSpPr>
                <p:spPr>
                  <a:xfrm>
                    <a:off x="3656385" y="5235890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" name="Oval 758"/>
                  <p:cNvSpPr/>
                  <p:nvPr/>
                </p:nvSpPr>
                <p:spPr>
                  <a:xfrm>
                    <a:off x="4289785" y="5234338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0" name="Oval 759"/>
                  <p:cNvSpPr/>
                  <p:nvPr/>
                </p:nvSpPr>
                <p:spPr>
                  <a:xfrm>
                    <a:off x="3020056" y="5837506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Oval 760"/>
                  <p:cNvSpPr/>
                  <p:nvPr/>
                </p:nvSpPr>
                <p:spPr>
                  <a:xfrm>
                    <a:off x="3662593" y="5835954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2" name="Oval 761"/>
                  <p:cNvSpPr/>
                  <p:nvPr/>
                </p:nvSpPr>
                <p:spPr>
                  <a:xfrm>
                    <a:off x="4286856" y="5834402"/>
                    <a:ext cx="543301" cy="519582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4" name="Group 733"/>
                <p:cNvGrpSpPr/>
                <p:nvPr/>
              </p:nvGrpSpPr>
              <p:grpSpPr>
                <a:xfrm>
                  <a:off x="14978982" y="32206008"/>
                  <a:ext cx="4301609" cy="1399650"/>
                  <a:chOff x="2608865" y="2066276"/>
                  <a:chExt cx="4301609" cy="1399650"/>
                </a:xfrm>
              </p:grpSpPr>
              <p:sp>
                <p:nvSpPr>
                  <p:cNvPr id="740" name="Rectangle 739"/>
                  <p:cNvSpPr/>
                  <p:nvPr/>
                </p:nvSpPr>
                <p:spPr>
                  <a:xfrm>
                    <a:off x="3552113" y="2066278"/>
                    <a:ext cx="3358361" cy="667236"/>
                  </a:xfrm>
                  <a:prstGeom prst="rect">
                    <a:avLst/>
                  </a:prstGeom>
                  <a:solidFill>
                    <a:srgbClr val="FFFFFF">
                      <a:alpha val="50000"/>
                    </a:srgbClr>
                  </a:solidFill>
                  <a:ln w="571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TextBox 740"/>
                  <p:cNvSpPr txBox="1"/>
                  <p:nvPr/>
                </p:nvSpPr>
                <p:spPr>
                  <a:xfrm>
                    <a:off x="2608865" y="2819595"/>
                    <a:ext cx="98987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b="1" dirty="0" smtClean="0"/>
                      <a:t>Test</a:t>
                    </a:r>
                    <a:endParaRPr lang="en-US" sz="3600" b="1" dirty="0"/>
                  </a:p>
                </p:txBody>
              </p:sp>
              <p:cxnSp>
                <p:nvCxnSpPr>
                  <p:cNvPr id="742" name="Straight Arrow Connector 741"/>
                  <p:cNvCxnSpPr>
                    <a:endCxn id="740" idx="1"/>
                  </p:cNvCxnSpPr>
                  <p:nvPr/>
                </p:nvCxnSpPr>
                <p:spPr>
                  <a:xfrm flipV="1">
                    <a:off x="3056970" y="2399896"/>
                    <a:ext cx="495143" cy="613428"/>
                  </a:xfrm>
                  <a:prstGeom prst="straightConnector1">
                    <a:avLst/>
                  </a:prstGeom>
                  <a:ln w="762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3" name="&quot;No&quot; Symbol 742"/>
                  <p:cNvSpPr>
                    <a:spLocks noChangeAspect="1"/>
                  </p:cNvSpPr>
                  <p:nvPr/>
                </p:nvSpPr>
                <p:spPr>
                  <a:xfrm>
                    <a:off x="4951430" y="2066276"/>
                    <a:ext cx="640080" cy="640080"/>
                  </a:xfrm>
                  <a:prstGeom prst="noSmoking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33" name="TextBox 732"/>
                <p:cNvSpPr txBox="1"/>
                <p:nvPr/>
              </p:nvSpPr>
              <p:spPr>
                <a:xfrm>
                  <a:off x="19853639" y="32808566"/>
                  <a:ext cx="1374520" cy="1015663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18900000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b="1" dirty="0" smtClean="0"/>
                    <a:t>ECC</a:t>
                  </a:r>
                  <a:endParaRPr lang="en-US" sz="6000" b="1" dirty="0"/>
                </a:p>
              </p:txBody>
            </p:sp>
          </p:grpSp>
          <p:grpSp>
            <p:nvGrpSpPr>
              <p:cNvPr id="803" name="Group 802"/>
              <p:cNvGrpSpPr/>
              <p:nvPr/>
            </p:nvGrpSpPr>
            <p:grpSpPr>
              <a:xfrm>
                <a:off x="21610908" y="32983692"/>
                <a:ext cx="3273181" cy="2582606"/>
                <a:chOff x="428328" y="2110982"/>
                <a:chExt cx="3273181" cy="2582606"/>
              </a:xfrm>
            </p:grpSpPr>
            <p:cxnSp>
              <p:nvCxnSpPr>
                <p:cNvPr id="830" name="Straight Connector 829"/>
                <p:cNvCxnSpPr/>
                <p:nvPr/>
              </p:nvCxnSpPr>
              <p:spPr>
                <a:xfrm>
                  <a:off x="3331890" y="2135878"/>
                  <a:ext cx="0" cy="255771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Straight Connector 830"/>
                <p:cNvCxnSpPr/>
                <p:nvPr/>
              </p:nvCxnSpPr>
              <p:spPr>
                <a:xfrm>
                  <a:off x="2704366" y="2129654"/>
                  <a:ext cx="0" cy="255771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Straight Connector 831"/>
                <p:cNvCxnSpPr/>
                <p:nvPr/>
              </p:nvCxnSpPr>
              <p:spPr>
                <a:xfrm>
                  <a:off x="2076842" y="2123430"/>
                  <a:ext cx="0" cy="255771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Straight Connector 832"/>
                <p:cNvCxnSpPr/>
                <p:nvPr/>
              </p:nvCxnSpPr>
              <p:spPr>
                <a:xfrm>
                  <a:off x="449881" y="4281301"/>
                  <a:ext cx="325162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4" name="Straight Connector 833"/>
                <p:cNvCxnSpPr/>
                <p:nvPr/>
              </p:nvCxnSpPr>
              <p:spPr>
                <a:xfrm>
                  <a:off x="443673" y="3690373"/>
                  <a:ext cx="325162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Straight Connector 834"/>
                <p:cNvCxnSpPr/>
                <p:nvPr/>
              </p:nvCxnSpPr>
              <p:spPr>
                <a:xfrm>
                  <a:off x="1449318" y="2117206"/>
                  <a:ext cx="0" cy="255771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Straight Connector 835"/>
                <p:cNvCxnSpPr/>
                <p:nvPr/>
              </p:nvCxnSpPr>
              <p:spPr>
                <a:xfrm>
                  <a:off x="812657" y="2110982"/>
                  <a:ext cx="0" cy="255771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836"/>
                <p:cNvCxnSpPr/>
                <p:nvPr/>
              </p:nvCxnSpPr>
              <p:spPr>
                <a:xfrm>
                  <a:off x="429848" y="2495297"/>
                  <a:ext cx="325162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Straight Connector 837"/>
                <p:cNvCxnSpPr/>
                <p:nvPr/>
              </p:nvCxnSpPr>
              <p:spPr>
                <a:xfrm>
                  <a:off x="428328" y="3090309"/>
                  <a:ext cx="325162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9" name="Group 838"/>
                <p:cNvGrpSpPr/>
                <p:nvPr/>
              </p:nvGrpSpPr>
              <p:grpSpPr>
                <a:xfrm>
                  <a:off x="534160" y="2226069"/>
                  <a:ext cx="3067764" cy="525790"/>
                  <a:chOff x="534160" y="2226069"/>
                  <a:chExt cx="3067764" cy="525790"/>
                </a:xfrm>
              </p:grpSpPr>
              <p:sp>
                <p:nvSpPr>
                  <p:cNvPr id="858" name="Oval 857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9" name="Oval 858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Oval 859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1" name="Oval 860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Oval 861"/>
                  <p:cNvSpPr/>
                  <p:nvPr/>
                </p:nvSpPr>
                <p:spPr>
                  <a:xfrm>
                    <a:off x="3058623" y="2226069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0" name="Group 839"/>
                <p:cNvGrpSpPr/>
                <p:nvPr/>
              </p:nvGrpSpPr>
              <p:grpSpPr>
                <a:xfrm>
                  <a:off x="541777" y="2821081"/>
                  <a:ext cx="3058627" cy="525790"/>
                  <a:chOff x="534160" y="2226069"/>
                  <a:chExt cx="3058627" cy="525790"/>
                </a:xfrm>
              </p:grpSpPr>
              <p:sp>
                <p:nvSpPr>
                  <p:cNvPr id="853" name="Oval 852"/>
                  <p:cNvSpPr/>
                  <p:nvPr/>
                </p:nvSpPr>
                <p:spPr>
                  <a:xfrm>
                    <a:off x="534160" y="2232277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Oval 853"/>
                  <p:cNvSpPr/>
                  <p:nvPr/>
                </p:nvSpPr>
                <p:spPr>
                  <a:xfrm>
                    <a:off x="1167560" y="2230725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5" name="Oval 854"/>
                  <p:cNvSpPr/>
                  <p:nvPr/>
                </p:nvSpPr>
                <p:spPr>
                  <a:xfrm>
                    <a:off x="1800960" y="2229173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Oval 855"/>
                  <p:cNvSpPr/>
                  <p:nvPr/>
                </p:nvSpPr>
                <p:spPr>
                  <a:xfrm>
                    <a:off x="2425223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Oval 856"/>
                  <p:cNvSpPr/>
                  <p:nvPr/>
                </p:nvSpPr>
                <p:spPr>
                  <a:xfrm>
                    <a:off x="3049486" y="2226069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1" name="Group 840"/>
                <p:cNvGrpSpPr/>
                <p:nvPr/>
              </p:nvGrpSpPr>
              <p:grpSpPr>
                <a:xfrm>
                  <a:off x="538848" y="3430281"/>
                  <a:ext cx="3067764" cy="525790"/>
                  <a:chOff x="543297" y="2226069"/>
                  <a:chExt cx="3067764" cy="525790"/>
                </a:xfrm>
              </p:grpSpPr>
              <p:sp>
                <p:nvSpPr>
                  <p:cNvPr id="848" name="Oval 847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9" name="Oval 848"/>
                  <p:cNvSpPr/>
                  <p:nvPr/>
                </p:nvSpPr>
                <p:spPr>
                  <a:xfrm>
                    <a:off x="1176697" y="2230725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0" name="Oval 849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1" name="Oval 850"/>
                  <p:cNvSpPr/>
                  <p:nvPr/>
                </p:nvSpPr>
                <p:spPr>
                  <a:xfrm>
                    <a:off x="2434360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2" name="Oval 851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2" name="Group 841"/>
                <p:cNvGrpSpPr/>
                <p:nvPr/>
              </p:nvGrpSpPr>
              <p:grpSpPr>
                <a:xfrm>
                  <a:off x="535919" y="4030345"/>
                  <a:ext cx="3067764" cy="525790"/>
                  <a:chOff x="543297" y="2226069"/>
                  <a:chExt cx="3067764" cy="525790"/>
                </a:xfrm>
              </p:grpSpPr>
              <p:sp>
                <p:nvSpPr>
                  <p:cNvPr id="843" name="Oval 842"/>
                  <p:cNvSpPr/>
                  <p:nvPr/>
                </p:nvSpPr>
                <p:spPr>
                  <a:xfrm>
                    <a:off x="543297" y="2232277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" name="Oval 843"/>
                  <p:cNvSpPr/>
                  <p:nvPr/>
                </p:nvSpPr>
                <p:spPr>
                  <a:xfrm>
                    <a:off x="1185834" y="2230725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Oval 844"/>
                  <p:cNvSpPr/>
                  <p:nvPr/>
                </p:nvSpPr>
                <p:spPr>
                  <a:xfrm>
                    <a:off x="1810097" y="2229173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6" name="Oval 845"/>
                  <p:cNvSpPr/>
                  <p:nvPr/>
                </p:nvSpPr>
                <p:spPr>
                  <a:xfrm>
                    <a:off x="2443497" y="2227621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7" name="Oval 846"/>
                  <p:cNvSpPr/>
                  <p:nvPr/>
                </p:nvSpPr>
                <p:spPr>
                  <a:xfrm>
                    <a:off x="3067760" y="2226069"/>
                    <a:ext cx="543301" cy="519582"/>
                  </a:xfrm>
                  <a:prstGeom prst="ellipse">
                    <a:avLst/>
                  </a:prstGeom>
                  <a:solidFill>
                    <a:srgbClr val="10253F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63" name="Group 862"/>
              <p:cNvGrpSpPr/>
              <p:nvPr/>
            </p:nvGrpSpPr>
            <p:grpSpPr>
              <a:xfrm>
                <a:off x="24800799" y="32985792"/>
                <a:ext cx="1436182" cy="2563934"/>
                <a:chOff x="2912465" y="3911935"/>
                <a:chExt cx="1436182" cy="2563934"/>
              </a:xfrm>
              <a:solidFill>
                <a:schemeClr val="bg1">
                  <a:lumMod val="50000"/>
                </a:schemeClr>
              </a:solidFill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2934018" y="6069693"/>
                  <a:ext cx="1414629" cy="12562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2927810" y="5488552"/>
                  <a:ext cx="1420837" cy="2774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/>
                <p:cNvCxnSpPr/>
                <p:nvPr/>
              </p:nvCxnSpPr>
              <p:spPr>
                <a:xfrm>
                  <a:off x="3933455" y="3918159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>
                  <a:off x="3296794" y="3911935"/>
                  <a:ext cx="0" cy="255771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2913985" y="4283223"/>
                  <a:ext cx="1413134" cy="13027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2912465" y="4885888"/>
                  <a:ext cx="1436182" cy="5374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0" name="Oval 869"/>
                <p:cNvSpPr/>
                <p:nvPr/>
              </p:nvSpPr>
              <p:spPr>
                <a:xfrm>
                  <a:off x="3018297" y="4033230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Oval 870"/>
                <p:cNvSpPr/>
                <p:nvPr/>
              </p:nvSpPr>
              <p:spPr>
                <a:xfrm>
                  <a:off x="3660834" y="4031678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Oval 871"/>
                <p:cNvSpPr/>
                <p:nvPr/>
              </p:nvSpPr>
              <p:spPr>
                <a:xfrm>
                  <a:off x="3025914" y="4628242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Oval 872"/>
                <p:cNvSpPr/>
                <p:nvPr/>
              </p:nvSpPr>
              <p:spPr>
                <a:xfrm>
                  <a:off x="3659314" y="4626690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Oval 873"/>
                <p:cNvSpPr/>
                <p:nvPr/>
              </p:nvSpPr>
              <p:spPr>
                <a:xfrm>
                  <a:off x="3022985" y="5237442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Oval 874"/>
                <p:cNvSpPr/>
                <p:nvPr/>
              </p:nvSpPr>
              <p:spPr>
                <a:xfrm>
                  <a:off x="3656385" y="5235890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Oval 875"/>
                <p:cNvSpPr/>
                <p:nvPr/>
              </p:nvSpPr>
              <p:spPr>
                <a:xfrm>
                  <a:off x="3020056" y="5837506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Oval 876"/>
                <p:cNvSpPr/>
                <p:nvPr/>
              </p:nvSpPr>
              <p:spPr>
                <a:xfrm>
                  <a:off x="3662593" y="5835954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5" name="TextBox 804"/>
              <p:cNvSpPr txBox="1"/>
              <p:nvPr/>
            </p:nvSpPr>
            <p:spPr>
              <a:xfrm>
                <a:off x="24943770" y="33616987"/>
                <a:ext cx="1374520" cy="1015663"/>
              </a:xfrm>
              <a:prstGeom prst="rect">
                <a:avLst/>
              </a:prstGeom>
              <a:noFill/>
              <a:scene3d>
                <a:camera prst="orthographicFront">
                  <a:rot lat="0" lon="0" rev="189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/>
                  <a:t>ECC</a:t>
                </a:r>
                <a:endParaRPr lang="en-US" sz="6000" b="1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50874" y="3937618"/>
            <a:ext cx="97954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b="1" dirty="0">
                <a:solidFill>
                  <a:srgbClr val="FF0000"/>
                </a:solidFill>
              </a:rPr>
              <a:t>DRAM</a:t>
            </a:r>
            <a:r>
              <a:rPr lang="en-US" sz="4400" dirty="0"/>
              <a:t> </a:t>
            </a:r>
            <a:r>
              <a:rPr lang="en-US" sz="4400" dirty="0" smtClean="0"/>
              <a:t>is </a:t>
            </a:r>
            <a:r>
              <a:rPr lang="en-US" sz="4400" dirty="0"/>
              <a:t>critical </a:t>
            </a:r>
            <a:r>
              <a:rPr lang="en-US" sz="4400" dirty="0" smtClean="0"/>
              <a:t>for performance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Demand for high capacity</a:t>
            </a:r>
          </a:p>
          <a:p>
            <a:pPr marL="571500" indent="-571500">
              <a:buFont typeface="Arial"/>
              <a:buChar char="•"/>
            </a:pPr>
            <a:r>
              <a:rPr lang="en-US" sz="4400" b="1" dirty="0" smtClean="0"/>
              <a:t>Scaling enabled higher capacity</a:t>
            </a:r>
          </a:p>
          <a:p>
            <a:pPr marL="571500" indent="-571500">
              <a:buFont typeface="Arial"/>
              <a:buChar char="•"/>
            </a:pPr>
            <a:r>
              <a:rPr lang="en-US" sz="4400" b="1" dirty="0" smtClean="0">
                <a:solidFill>
                  <a:srgbClr val="FF0000"/>
                </a:solidFill>
              </a:rPr>
              <a:t>Scaling</a:t>
            </a:r>
            <a:r>
              <a:rPr lang="en-US" sz="4400" b="1" dirty="0" smtClean="0"/>
              <a:t> </a:t>
            </a:r>
            <a:r>
              <a:rPr lang="en-US" sz="4400" b="1" dirty="0"/>
              <a:t>of DRAM results in </a:t>
            </a:r>
            <a:r>
              <a:rPr lang="en-US" sz="4400" b="1" dirty="0" smtClean="0">
                <a:solidFill>
                  <a:srgbClr val="FF0000"/>
                </a:solidFill>
              </a:rPr>
              <a:t>failures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I</a:t>
            </a:r>
            <a:r>
              <a:rPr lang="en-US" sz="4400" dirty="0" smtClean="0"/>
              <a:t>ntermittent failures are </a:t>
            </a:r>
            <a:r>
              <a:rPr lang="en-US" sz="4400" b="1" dirty="0" smtClean="0">
                <a:solidFill>
                  <a:srgbClr val="FF0000"/>
                </a:solidFill>
              </a:rPr>
              <a:t>hard to detect</a:t>
            </a:r>
          </a:p>
        </p:txBody>
      </p:sp>
      <p:grpSp>
        <p:nvGrpSpPr>
          <p:cNvPr id="384" name="Group 383"/>
          <p:cNvGrpSpPr/>
          <p:nvPr/>
        </p:nvGrpSpPr>
        <p:grpSpPr>
          <a:xfrm>
            <a:off x="18430325" y="4055254"/>
            <a:ext cx="8912585" cy="3179044"/>
            <a:chOff x="17924236" y="7324992"/>
            <a:chExt cx="8912585" cy="3179044"/>
          </a:xfrm>
        </p:grpSpPr>
        <p:grpSp>
          <p:nvGrpSpPr>
            <p:cNvPr id="206" name="Group 205"/>
            <p:cNvGrpSpPr/>
            <p:nvPr/>
          </p:nvGrpSpPr>
          <p:grpSpPr>
            <a:xfrm>
              <a:off x="17924236" y="7324992"/>
              <a:ext cx="7997053" cy="3179044"/>
              <a:chOff x="17231452" y="7324992"/>
              <a:chExt cx="7997053" cy="3179044"/>
            </a:xfrm>
          </p:grpSpPr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727189" y="8453549"/>
                <a:ext cx="1181100" cy="813435"/>
              </a:xfrm>
              <a:prstGeom prst="rect">
                <a:avLst/>
              </a:prstGeom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883365" y="9514996"/>
                <a:ext cx="1181100" cy="813435"/>
              </a:xfrm>
              <a:prstGeom prst="rect">
                <a:avLst/>
              </a:prstGeom>
            </p:spPr>
          </p:pic>
          <p:grpSp>
            <p:nvGrpSpPr>
              <p:cNvPr id="882" name="Group 881"/>
              <p:cNvGrpSpPr/>
              <p:nvPr/>
            </p:nvGrpSpPr>
            <p:grpSpPr>
              <a:xfrm>
                <a:off x="17231452" y="7324992"/>
                <a:ext cx="7997053" cy="3179044"/>
                <a:chOff x="17154476" y="8518058"/>
                <a:chExt cx="7997053" cy="3179044"/>
              </a:xfrm>
            </p:grpSpPr>
            <p:sp>
              <p:nvSpPr>
                <p:cNvPr id="195" name="TextBox 194"/>
                <p:cNvSpPr txBox="1"/>
                <p:nvPr/>
              </p:nvSpPr>
              <p:spPr>
                <a:xfrm>
                  <a:off x="22986302" y="11152560"/>
                  <a:ext cx="814621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0000"/>
                      </a:solidFill>
                    </a:rPr>
                    <a:t>FAIL</a:t>
                  </a:r>
                </a:p>
              </p:txBody>
            </p:sp>
            <p:grpSp>
              <p:nvGrpSpPr>
                <p:cNvPr id="881" name="Group 880"/>
                <p:cNvGrpSpPr/>
                <p:nvPr/>
              </p:nvGrpSpPr>
              <p:grpSpPr>
                <a:xfrm>
                  <a:off x="17154476" y="8518058"/>
                  <a:ext cx="7997053" cy="3179044"/>
                  <a:chOff x="17154476" y="8518058"/>
                  <a:chExt cx="7997053" cy="3179044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19045766" y="8893005"/>
                    <a:ext cx="202581" cy="2745067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rgbClr val="8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2690502" y="8952035"/>
                    <a:ext cx="202581" cy="2745067"/>
                  </a:xfrm>
                  <a:prstGeom prst="rect">
                    <a:avLst/>
                  </a:prstGeom>
                  <a:solidFill>
                    <a:srgbClr val="800000"/>
                  </a:solidFill>
                  <a:ln>
                    <a:solidFill>
                      <a:srgbClr val="8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ight Arrow 50"/>
                  <p:cNvSpPr/>
                  <p:nvPr/>
                </p:nvSpPr>
                <p:spPr>
                  <a:xfrm>
                    <a:off x="18361502" y="10106811"/>
                    <a:ext cx="675312" cy="339141"/>
                  </a:xfrm>
                  <a:prstGeom prst="rightArrow">
                    <a:avLst/>
                  </a:prstGeom>
                  <a:solidFill>
                    <a:srgbClr val="800000"/>
                  </a:solidFill>
                  <a:ln>
                    <a:solidFill>
                      <a:srgbClr val="8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89" name="Picture 188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7154476" y="9789520"/>
                    <a:ext cx="1181100" cy="813435"/>
                  </a:xfrm>
                  <a:prstGeom prst="rect">
                    <a:avLst/>
                  </a:prstGeom>
                </p:spPr>
              </p:pic>
              <p:pic>
                <p:nvPicPr>
                  <p:cNvPr id="191" name="Picture 190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3970429" y="8518058"/>
                    <a:ext cx="1181100" cy="813435"/>
                  </a:xfrm>
                  <a:prstGeom prst="rect">
                    <a:avLst/>
                  </a:prstGeom>
                </p:spPr>
              </p:pic>
              <p:sp>
                <p:nvSpPr>
                  <p:cNvPr id="193" name="Right Arrow 192"/>
                  <p:cNvSpPr/>
                  <p:nvPr/>
                </p:nvSpPr>
                <p:spPr>
                  <a:xfrm>
                    <a:off x="22895162" y="9375520"/>
                    <a:ext cx="1027152" cy="373477"/>
                  </a:xfrm>
                  <a:prstGeom prst="rightArrow">
                    <a:avLst/>
                  </a:prstGeom>
                  <a:solidFill>
                    <a:srgbClr val="800000"/>
                  </a:solidFill>
                  <a:ln>
                    <a:solidFill>
                      <a:srgbClr val="8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22945956" y="8887658"/>
                    <a:ext cx="932792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 rtlCol="0">
                    <a:spAutoFit/>
                  </a:bodyPr>
                  <a:lstStyle/>
                  <a:p>
                    <a:r>
                      <a:rPr lang="en-US" sz="2800" b="1" dirty="0"/>
                      <a:t>PASS</a:t>
                    </a:r>
                  </a:p>
                </p:txBody>
              </p:sp>
              <p:sp>
                <p:nvSpPr>
                  <p:cNvPr id="196" name="Right Arrow 195"/>
                  <p:cNvSpPr/>
                  <p:nvPr/>
                </p:nvSpPr>
                <p:spPr>
                  <a:xfrm>
                    <a:off x="22898156" y="10947147"/>
                    <a:ext cx="1027152" cy="373477"/>
                  </a:xfrm>
                  <a:prstGeom prst="rightArrow">
                    <a:avLst/>
                  </a:prstGeom>
                  <a:solidFill>
                    <a:srgbClr val="800000"/>
                  </a:solidFill>
                  <a:ln>
                    <a:solidFill>
                      <a:srgbClr val="8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97" name="Picture 19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4138595" y="8572539"/>
                    <a:ext cx="954057" cy="896347"/>
                  </a:xfrm>
                  <a:prstGeom prst="rect">
                    <a:avLst/>
                  </a:prstGeom>
                </p:spPr>
              </p:pic>
              <p:sp>
                <p:nvSpPr>
                  <p:cNvPr id="198" name="Multiply 197"/>
                  <p:cNvSpPr>
                    <a:spLocks noChangeAspect="1"/>
                  </p:cNvSpPr>
                  <p:nvPr/>
                </p:nvSpPr>
                <p:spPr>
                  <a:xfrm>
                    <a:off x="23891136" y="10682696"/>
                    <a:ext cx="940680" cy="955606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0" name="Multiply 199"/>
                  <p:cNvSpPr>
                    <a:spLocks noChangeAspect="1"/>
                  </p:cNvSpPr>
                  <p:nvPr/>
                </p:nvSpPr>
                <p:spPr>
                  <a:xfrm>
                    <a:off x="23872088" y="9565197"/>
                    <a:ext cx="940680" cy="955606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880" name="Group 879"/>
                  <p:cNvGrpSpPr/>
                  <p:nvPr/>
                </p:nvGrpSpPr>
                <p:grpSpPr>
                  <a:xfrm>
                    <a:off x="19789775" y="9235336"/>
                    <a:ext cx="2434971" cy="2031515"/>
                    <a:chOff x="19789775" y="9235336"/>
                    <a:chExt cx="2434971" cy="2031515"/>
                  </a:xfrm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19789775" y="9296137"/>
                      <a:ext cx="2434971" cy="1813115"/>
                      <a:chOff x="3454955" y="2670363"/>
                      <a:chExt cx="2434972" cy="1813117"/>
                    </a:xfrm>
                    <a:solidFill>
                      <a:srgbClr val="10253F"/>
                    </a:solidFill>
                  </p:grpSpPr>
                  <p:grpSp>
                    <p:nvGrpSpPr>
                      <p:cNvPr id="53" name="Group 5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3454955" y="2670363"/>
                        <a:ext cx="1233724" cy="929423"/>
                        <a:chOff x="428328" y="2110982"/>
                        <a:chExt cx="3273181" cy="2582606"/>
                      </a:xfrm>
                      <a:grpFill/>
                    </p:grpSpPr>
                    <p:cxnSp>
                      <p:nvCxnSpPr>
                        <p:cNvPr id="156" name="Straight Connector 155"/>
                        <p:cNvCxnSpPr/>
                        <p:nvPr/>
                      </p:nvCxnSpPr>
                      <p:spPr>
                        <a:xfrm>
                          <a:off x="3331890" y="2135878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" name="Straight Connector 156"/>
                        <p:cNvCxnSpPr/>
                        <p:nvPr/>
                      </p:nvCxnSpPr>
                      <p:spPr>
                        <a:xfrm>
                          <a:off x="2704366" y="2129654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Straight Connector 157"/>
                        <p:cNvCxnSpPr/>
                        <p:nvPr/>
                      </p:nvCxnSpPr>
                      <p:spPr>
                        <a:xfrm>
                          <a:off x="2076842" y="2123430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" name="Straight Connector 158"/>
                        <p:cNvCxnSpPr/>
                        <p:nvPr/>
                      </p:nvCxnSpPr>
                      <p:spPr>
                        <a:xfrm>
                          <a:off x="449881" y="4281301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" name="Straight Connector 159"/>
                        <p:cNvCxnSpPr/>
                        <p:nvPr/>
                      </p:nvCxnSpPr>
                      <p:spPr>
                        <a:xfrm>
                          <a:off x="443673" y="3690373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" name="Straight Connector 160"/>
                        <p:cNvCxnSpPr/>
                        <p:nvPr/>
                      </p:nvCxnSpPr>
                      <p:spPr>
                        <a:xfrm>
                          <a:off x="1449318" y="2117206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2" name="Straight Connector 161"/>
                        <p:cNvCxnSpPr/>
                        <p:nvPr/>
                      </p:nvCxnSpPr>
                      <p:spPr>
                        <a:xfrm>
                          <a:off x="812657" y="2110982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429848" y="2495297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" name="Straight Connector 163"/>
                        <p:cNvCxnSpPr/>
                        <p:nvPr/>
                      </p:nvCxnSpPr>
                      <p:spPr>
                        <a:xfrm>
                          <a:off x="428328" y="3090309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65" name="Group 164"/>
                        <p:cNvGrpSpPr/>
                        <p:nvPr/>
                      </p:nvGrpSpPr>
                      <p:grpSpPr>
                        <a:xfrm>
                          <a:off x="534160" y="2226069"/>
                          <a:ext cx="3067764" cy="525790"/>
                          <a:chOff x="534160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184" name="Oval 183"/>
                          <p:cNvSpPr/>
                          <p:nvPr/>
                        </p:nvSpPr>
                        <p:spPr>
                          <a:xfrm>
                            <a:off x="534160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85" name="Oval 184"/>
                          <p:cNvSpPr/>
                          <p:nvPr/>
                        </p:nvSpPr>
                        <p:spPr>
                          <a:xfrm>
                            <a:off x="1176697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86" name="Oval 185"/>
                          <p:cNvSpPr/>
                          <p:nvPr/>
                        </p:nvSpPr>
                        <p:spPr>
                          <a:xfrm>
                            <a:off x="1800961" y="2229173"/>
                            <a:ext cx="543300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87" name="Oval 186"/>
                          <p:cNvSpPr/>
                          <p:nvPr/>
                        </p:nvSpPr>
                        <p:spPr>
                          <a:xfrm>
                            <a:off x="2434360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88" name="Oval 187"/>
                          <p:cNvSpPr/>
                          <p:nvPr/>
                        </p:nvSpPr>
                        <p:spPr>
                          <a:xfrm>
                            <a:off x="3058623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66" name="Group 165"/>
                        <p:cNvGrpSpPr/>
                        <p:nvPr/>
                      </p:nvGrpSpPr>
                      <p:grpSpPr>
                        <a:xfrm>
                          <a:off x="541777" y="2821081"/>
                          <a:ext cx="3058627" cy="525790"/>
                          <a:chOff x="534160" y="2226069"/>
                          <a:chExt cx="3058627" cy="525790"/>
                        </a:xfrm>
                        <a:grpFill/>
                      </p:grpSpPr>
                      <p:sp>
                        <p:nvSpPr>
                          <p:cNvPr id="179" name="Oval 178"/>
                          <p:cNvSpPr/>
                          <p:nvPr/>
                        </p:nvSpPr>
                        <p:spPr>
                          <a:xfrm>
                            <a:off x="534160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80" name="Oval 179"/>
                          <p:cNvSpPr/>
                          <p:nvPr/>
                        </p:nvSpPr>
                        <p:spPr>
                          <a:xfrm>
                            <a:off x="1167560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81" name="Oval 180"/>
                          <p:cNvSpPr/>
                          <p:nvPr/>
                        </p:nvSpPr>
                        <p:spPr>
                          <a:xfrm>
                            <a:off x="1800960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82" name="Oval 181"/>
                          <p:cNvSpPr/>
                          <p:nvPr/>
                        </p:nvSpPr>
                        <p:spPr>
                          <a:xfrm>
                            <a:off x="2425223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83" name="Oval 182"/>
                          <p:cNvSpPr/>
                          <p:nvPr/>
                        </p:nvSpPr>
                        <p:spPr>
                          <a:xfrm>
                            <a:off x="3049486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67" name="Group 166"/>
                        <p:cNvGrpSpPr/>
                        <p:nvPr/>
                      </p:nvGrpSpPr>
                      <p:grpSpPr>
                        <a:xfrm>
                          <a:off x="538848" y="3430281"/>
                          <a:ext cx="3067764" cy="525790"/>
                          <a:chOff x="543297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174" name="Oval 173"/>
                          <p:cNvSpPr/>
                          <p:nvPr/>
                        </p:nvSpPr>
                        <p:spPr>
                          <a:xfrm>
                            <a:off x="543297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75" name="Oval 174"/>
                          <p:cNvSpPr/>
                          <p:nvPr/>
                        </p:nvSpPr>
                        <p:spPr>
                          <a:xfrm>
                            <a:off x="1176697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76" name="Oval 175"/>
                          <p:cNvSpPr/>
                          <p:nvPr/>
                        </p:nvSpPr>
                        <p:spPr>
                          <a:xfrm>
                            <a:off x="1810097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77" name="Oval 176"/>
                          <p:cNvSpPr/>
                          <p:nvPr/>
                        </p:nvSpPr>
                        <p:spPr>
                          <a:xfrm>
                            <a:off x="2434360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78" name="Oval 177"/>
                          <p:cNvSpPr/>
                          <p:nvPr/>
                        </p:nvSpPr>
                        <p:spPr>
                          <a:xfrm>
                            <a:off x="3067760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68" name="Group 167"/>
                        <p:cNvGrpSpPr/>
                        <p:nvPr/>
                      </p:nvGrpSpPr>
                      <p:grpSpPr>
                        <a:xfrm>
                          <a:off x="535919" y="4030345"/>
                          <a:ext cx="3067764" cy="525790"/>
                          <a:chOff x="543297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169" name="Oval 168"/>
                          <p:cNvSpPr/>
                          <p:nvPr/>
                        </p:nvSpPr>
                        <p:spPr>
                          <a:xfrm>
                            <a:off x="543297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70" name="Oval 169"/>
                          <p:cNvSpPr/>
                          <p:nvPr/>
                        </p:nvSpPr>
                        <p:spPr>
                          <a:xfrm>
                            <a:off x="1185834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71" name="Oval 170"/>
                          <p:cNvSpPr/>
                          <p:nvPr/>
                        </p:nvSpPr>
                        <p:spPr>
                          <a:xfrm>
                            <a:off x="1810097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72" name="Oval 171"/>
                          <p:cNvSpPr/>
                          <p:nvPr/>
                        </p:nvSpPr>
                        <p:spPr>
                          <a:xfrm>
                            <a:off x="2443497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73" name="Oval 172"/>
                          <p:cNvSpPr/>
                          <p:nvPr/>
                        </p:nvSpPr>
                        <p:spPr>
                          <a:xfrm>
                            <a:off x="3067760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54" name="Group 5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3457947" y="3551049"/>
                        <a:ext cx="1233724" cy="929423"/>
                        <a:chOff x="428328" y="2110982"/>
                        <a:chExt cx="3273181" cy="2582606"/>
                      </a:xfrm>
                      <a:grpFill/>
                    </p:grpSpPr>
                    <p:cxnSp>
                      <p:nvCxnSpPr>
                        <p:cNvPr id="123" name="Straight Connector 122"/>
                        <p:cNvCxnSpPr/>
                        <p:nvPr/>
                      </p:nvCxnSpPr>
                      <p:spPr>
                        <a:xfrm>
                          <a:off x="3331890" y="2135878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Straight Connector 123"/>
                        <p:cNvCxnSpPr/>
                        <p:nvPr/>
                      </p:nvCxnSpPr>
                      <p:spPr>
                        <a:xfrm>
                          <a:off x="2704366" y="2129654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" name="Straight Connector 124"/>
                        <p:cNvCxnSpPr/>
                        <p:nvPr/>
                      </p:nvCxnSpPr>
                      <p:spPr>
                        <a:xfrm>
                          <a:off x="2076842" y="2123430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Straight Connector 125"/>
                        <p:cNvCxnSpPr/>
                        <p:nvPr/>
                      </p:nvCxnSpPr>
                      <p:spPr>
                        <a:xfrm>
                          <a:off x="449881" y="4281301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Straight Connector 126"/>
                        <p:cNvCxnSpPr/>
                        <p:nvPr/>
                      </p:nvCxnSpPr>
                      <p:spPr>
                        <a:xfrm>
                          <a:off x="443673" y="3690373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Straight Connector 127"/>
                        <p:cNvCxnSpPr/>
                        <p:nvPr/>
                      </p:nvCxnSpPr>
                      <p:spPr>
                        <a:xfrm>
                          <a:off x="1449318" y="2117206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9" name="Straight Connector 128"/>
                        <p:cNvCxnSpPr/>
                        <p:nvPr/>
                      </p:nvCxnSpPr>
                      <p:spPr>
                        <a:xfrm>
                          <a:off x="812657" y="2110982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Straight Connector 129"/>
                        <p:cNvCxnSpPr/>
                        <p:nvPr/>
                      </p:nvCxnSpPr>
                      <p:spPr>
                        <a:xfrm>
                          <a:off x="429848" y="2495297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Straight Connector 130"/>
                        <p:cNvCxnSpPr/>
                        <p:nvPr/>
                      </p:nvCxnSpPr>
                      <p:spPr>
                        <a:xfrm>
                          <a:off x="428328" y="3090309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32" name="Group 131"/>
                        <p:cNvGrpSpPr/>
                        <p:nvPr/>
                      </p:nvGrpSpPr>
                      <p:grpSpPr>
                        <a:xfrm>
                          <a:off x="534160" y="2226069"/>
                          <a:ext cx="3067764" cy="525790"/>
                          <a:chOff x="534160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151" name="Oval 150"/>
                          <p:cNvSpPr/>
                          <p:nvPr/>
                        </p:nvSpPr>
                        <p:spPr>
                          <a:xfrm>
                            <a:off x="534160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2" name="Oval 151"/>
                          <p:cNvSpPr/>
                          <p:nvPr/>
                        </p:nvSpPr>
                        <p:spPr>
                          <a:xfrm>
                            <a:off x="1176697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3" name="Oval 152"/>
                          <p:cNvSpPr/>
                          <p:nvPr/>
                        </p:nvSpPr>
                        <p:spPr>
                          <a:xfrm>
                            <a:off x="1800961" y="2229173"/>
                            <a:ext cx="543300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4" name="Oval 153"/>
                          <p:cNvSpPr/>
                          <p:nvPr/>
                        </p:nvSpPr>
                        <p:spPr>
                          <a:xfrm>
                            <a:off x="2434360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5" name="Oval 154"/>
                          <p:cNvSpPr/>
                          <p:nvPr/>
                        </p:nvSpPr>
                        <p:spPr>
                          <a:xfrm>
                            <a:off x="3058623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3" name="Group 132"/>
                        <p:cNvGrpSpPr/>
                        <p:nvPr/>
                      </p:nvGrpSpPr>
                      <p:grpSpPr>
                        <a:xfrm>
                          <a:off x="541777" y="2821081"/>
                          <a:ext cx="3058627" cy="525790"/>
                          <a:chOff x="534160" y="2226069"/>
                          <a:chExt cx="3058627" cy="525790"/>
                        </a:xfrm>
                        <a:grpFill/>
                      </p:grpSpPr>
                      <p:sp>
                        <p:nvSpPr>
                          <p:cNvPr id="146" name="Oval 145"/>
                          <p:cNvSpPr/>
                          <p:nvPr/>
                        </p:nvSpPr>
                        <p:spPr>
                          <a:xfrm>
                            <a:off x="534160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7" name="Oval 146"/>
                          <p:cNvSpPr/>
                          <p:nvPr/>
                        </p:nvSpPr>
                        <p:spPr>
                          <a:xfrm>
                            <a:off x="1167560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8" name="Oval 147"/>
                          <p:cNvSpPr/>
                          <p:nvPr/>
                        </p:nvSpPr>
                        <p:spPr>
                          <a:xfrm>
                            <a:off x="1800960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9" name="Oval 148"/>
                          <p:cNvSpPr/>
                          <p:nvPr/>
                        </p:nvSpPr>
                        <p:spPr>
                          <a:xfrm>
                            <a:off x="2425223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0" name="Oval 149"/>
                          <p:cNvSpPr/>
                          <p:nvPr/>
                        </p:nvSpPr>
                        <p:spPr>
                          <a:xfrm>
                            <a:off x="3049486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4" name="Group 133"/>
                        <p:cNvGrpSpPr/>
                        <p:nvPr/>
                      </p:nvGrpSpPr>
                      <p:grpSpPr>
                        <a:xfrm>
                          <a:off x="538848" y="3430281"/>
                          <a:ext cx="3067764" cy="525790"/>
                          <a:chOff x="543297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141" name="Oval 140"/>
                          <p:cNvSpPr/>
                          <p:nvPr/>
                        </p:nvSpPr>
                        <p:spPr>
                          <a:xfrm>
                            <a:off x="543297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2" name="Oval 141"/>
                          <p:cNvSpPr/>
                          <p:nvPr/>
                        </p:nvSpPr>
                        <p:spPr>
                          <a:xfrm>
                            <a:off x="1176697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3" name="Oval 142"/>
                          <p:cNvSpPr/>
                          <p:nvPr/>
                        </p:nvSpPr>
                        <p:spPr>
                          <a:xfrm>
                            <a:off x="1810097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4" name="Oval 143"/>
                          <p:cNvSpPr/>
                          <p:nvPr/>
                        </p:nvSpPr>
                        <p:spPr>
                          <a:xfrm>
                            <a:off x="2434360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5" name="Oval 144"/>
                          <p:cNvSpPr/>
                          <p:nvPr/>
                        </p:nvSpPr>
                        <p:spPr>
                          <a:xfrm>
                            <a:off x="3067760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5" name="Group 134"/>
                        <p:cNvGrpSpPr/>
                        <p:nvPr/>
                      </p:nvGrpSpPr>
                      <p:grpSpPr>
                        <a:xfrm>
                          <a:off x="535919" y="4030345"/>
                          <a:ext cx="3067764" cy="525790"/>
                          <a:chOff x="543297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136" name="Oval 135"/>
                          <p:cNvSpPr/>
                          <p:nvPr/>
                        </p:nvSpPr>
                        <p:spPr>
                          <a:xfrm>
                            <a:off x="543297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37" name="Oval 136"/>
                          <p:cNvSpPr/>
                          <p:nvPr/>
                        </p:nvSpPr>
                        <p:spPr>
                          <a:xfrm>
                            <a:off x="1185834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38" name="Oval 137"/>
                          <p:cNvSpPr/>
                          <p:nvPr/>
                        </p:nvSpPr>
                        <p:spPr>
                          <a:xfrm>
                            <a:off x="1810097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39" name="Oval 138"/>
                          <p:cNvSpPr/>
                          <p:nvPr/>
                        </p:nvSpPr>
                        <p:spPr>
                          <a:xfrm>
                            <a:off x="2443497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0" name="Oval 139"/>
                          <p:cNvSpPr/>
                          <p:nvPr/>
                        </p:nvSpPr>
                        <p:spPr>
                          <a:xfrm>
                            <a:off x="3067760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55" name="Group 5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53211" y="2673371"/>
                        <a:ext cx="1233724" cy="929423"/>
                        <a:chOff x="428328" y="2110982"/>
                        <a:chExt cx="3273181" cy="2582606"/>
                      </a:xfrm>
                      <a:grpFill/>
                    </p:grpSpPr>
                    <p:cxnSp>
                      <p:nvCxnSpPr>
                        <p:cNvPr id="90" name="Straight Connector 89"/>
                        <p:cNvCxnSpPr/>
                        <p:nvPr/>
                      </p:nvCxnSpPr>
                      <p:spPr>
                        <a:xfrm>
                          <a:off x="3331890" y="2135878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1" name="Straight Connector 90"/>
                        <p:cNvCxnSpPr/>
                        <p:nvPr/>
                      </p:nvCxnSpPr>
                      <p:spPr>
                        <a:xfrm>
                          <a:off x="2704366" y="2129654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2" name="Straight Connector 91"/>
                        <p:cNvCxnSpPr/>
                        <p:nvPr/>
                      </p:nvCxnSpPr>
                      <p:spPr>
                        <a:xfrm>
                          <a:off x="2076842" y="2123430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3" name="Straight Connector 92"/>
                        <p:cNvCxnSpPr/>
                        <p:nvPr/>
                      </p:nvCxnSpPr>
                      <p:spPr>
                        <a:xfrm>
                          <a:off x="449881" y="4281301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" name="Straight Connector 93"/>
                        <p:cNvCxnSpPr/>
                        <p:nvPr/>
                      </p:nvCxnSpPr>
                      <p:spPr>
                        <a:xfrm>
                          <a:off x="443673" y="3690373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Straight Connector 94"/>
                        <p:cNvCxnSpPr/>
                        <p:nvPr/>
                      </p:nvCxnSpPr>
                      <p:spPr>
                        <a:xfrm>
                          <a:off x="1449318" y="2117206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" name="Straight Connector 95"/>
                        <p:cNvCxnSpPr/>
                        <p:nvPr/>
                      </p:nvCxnSpPr>
                      <p:spPr>
                        <a:xfrm>
                          <a:off x="812657" y="2110982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" name="Straight Connector 96"/>
                        <p:cNvCxnSpPr/>
                        <p:nvPr/>
                      </p:nvCxnSpPr>
                      <p:spPr>
                        <a:xfrm>
                          <a:off x="429848" y="2495297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Straight Connector 97"/>
                        <p:cNvCxnSpPr/>
                        <p:nvPr/>
                      </p:nvCxnSpPr>
                      <p:spPr>
                        <a:xfrm>
                          <a:off x="428328" y="3090309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99" name="Group 98"/>
                        <p:cNvGrpSpPr/>
                        <p:nvPr/>
                      </p:nvGrpSpPr>
                      <p:grpSpPr>
                        <a:xfrm>
                          <a:off x="534160" y="2226069"/>
                          <a:ext cx="3067764" cy="525790"/>
                          <a:chOff x="534160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118" name="Oval 117"/>
                          <p:cNvSpPr/>
                          <p:nvPr/>
                        </p:nvSpPr>
                        <p:spPr>
                          <a:xfrm>
                            <a:off x="534160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9" name="Oval 118"/>
                          <p:cNvSpPr/>
                          <p:nvPr/>
                        </p:nvSpPr>
                        <p:spPr>
                          <a:xfrm>
                            <a:off x="1176697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0" name="Oval 119"/>
                          <p:cNvSpPr/>
                          <p:nvPr/>
                        </p:nvSpPr>
                        <p:spPr>
                          <a:xfrm>
                            <a:off x="1800961" y="2229173"/>
                            <a:ext cx="543300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1" name="Oval 120"/>
                          <p:cNvSpPr/>
                          <p:nvPr/>
                        </p:nvSpPr>
                        <p:spPr>
                          <a:xfrm>
                            <a:off x="2434360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2" name="Oval 121"/>
                          <p:cNvSpPr/>
                          <p:nvPr/>
                        </p:nvSpPr>
                        <p:spPr>
                          <a:xfrm>
                            <a:off x="3058623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00" name="Group 99"/>
                        <p:cNvGrpSpPr/>
                        <p:nvPr/>
                      </p:nvGrpSpPr>
                      <p:grpSpPr>
                        <a:xfrm>
                          <a:off x="541777" y="2821081"/>
                          <a:ext cx="3058627" cy="525790"/>
                          <a:chOff x="534160" y="2226069"/>
                          <a:chExt cx="3058627" cy="525790"/>
                        </a:xfrm>
                        <a:grpFill/>
                      </p:grpSpPr>
                      <p:sp>
                        <p:nvSpPr>
                          <p:cNvPr id="113" name="Oval 112"/>
                          <p:cNvSpPr/>
                          <p:nvPr/>
                        </p:nvSpPr>
                        <p:spPr>
                          <a:xfrm>
                            <a:off x="534160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4" name="Oval 113"/>
                          <p:cNvSpPr/>
                          <p:nvPr/>
                        </p:nvSpPr>
                        <p:spPr>
                          <a:xfrm>
                            <a:off x="1167560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5" name="Oval 114"/>
                          <p:cNvSpPr/>
                          <p:nvPr/>
                        </p:nvSpPr>
                        <p:spPr>
                          <a:xfrm>
                            <a:off x="1800960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6" name="Oval 115"/>
                          <p:cNvSpPr/>
                          <p:nvPr/>
                        </p:nvSpPr>
                        <p:spPr>
                          <a:xfrm>
                            <a:off x="2425223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7" name="Oval 116"/>
                          <p:cNvSpPr/>
                          <p:nvPr/>
                        </p:nvSpPr>
                        <p:spPr>
                          <a:xfrm>
                            <a:off x="3049486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01" name="Group 100"/>
                        <p:cNvGrpSpPr/>
                        <p:nvPr/>
                      </p:nvGrpSpPr>
                      <p:grpSpPr>
                        <a:xfrm>
                          <a:off x="538848" y="3430281"/>
                          <a:ext cx="3067764" cy="525790"/>
                          <a:chOff x="543297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108" name="Oval 107"/>
                          <p:cNvSpPr/>
                          <p:nvPr/>
                        </p:nvSpPr>
                        <p:spPr>
                          <a:xfrm>
                            <a:off x="543297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9" name="Oval 108"/>
                          <p:cNvSpPr/>
                          <p:nvPr/>
                        </p:nvSpPr>
                        <p:spPr>
                          <a:xfrm>
                            <a:off x="1176697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0" name="Oval 109"/>
                          <p:cNvSpPr/>
                          <p:nvPr/>
                        </p:nvSpPr>
                        <p:spPr>
                          <a:xfrm>
                            <a:off x="1810097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1" name="Oval 110"/>
                          <p:cNvSpPr/>
                          <p:nvPr/>
                        </p:nvSpPr>
                        <p:spPr>
                          <a:xfrm>
                            <a:off x="2434360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2" name="Oval 111"/>
                          <p:cNvSpPr/>
                          <p:nvPr/>
                        </p:nvSpPr>
                        <p:spPr>
                          <a:xfrm>
                            <a:off x="3067760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02" name="Group 101"/>
                        <p:cNvGrpSpPr/>
                        <p:nvPr/>
                      </p:nvGrpSpPr>
                      <p:grpSpPr>
                        <a:xfrm>
                          <a:off x="535919" y="4030345"/>
                          <a:ext cx="3067764" cy="525790"/>
                          <a:chOff x="543297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103" name="Oval 102"/>
                          <p:cNvSpPr/>
                          <p:nvPr/>
                        </p:nvSpPr>
                        <p:spPr>
                          <a:xfrm>
                            <a:off x="543297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4" name="Oval 103"/>
                          <p:cNvSpPr/>
                          <p:nvPr/>
                        </p:nvSpPr>
                        <p:spPr>
                          <a:xfrm>
                            <a:off x="1185834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5" name="Oval 104"/>
                          <p:cNvSpPr/>
                          <p:nvPr/>
                        </p:nvSpPr>
                        <p:spPr>
                          <a:xfrm>
                            <a:off x="1810097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6" name="Oval 105"/>
                          <p:cNvSpPr/>
                          <p:nvPr/>
                        </p:nvSpPr>
                        <p:spPr>
                          <a:xfrm>
                            <a:off x="2443497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7" name="Oval 106"/>
                          <p:cNvSpPr/>
                          <p:nvPr/>
                        </p:nvSpPr>
                        <p:spPr>
                          <a:xfrm>
                            <a:off x="3067760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56" name="Group 5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656203" y="3554057"/>
                        <a:ext cx="1233724" cy="929423"/>
                        <a:chOff x="428328" y="2110982"/>
                        <a:chExt cx="3273181" cy="2582606"/>
                      </a:xfrm>
                      <a:grpFill/>
                    </p:grpSpPr>
                    <p:cxnSp>
                      <p:nvCxnSpPr>
                        <p:cNvPr id="57" name="Straight Connector 56"/>
                        <p:cNvCxnSpPr/>
                        <p:nvPr/>
                      </p:nvCxnSpPr>
                      <p:spPr>
                        <a:xfrm>
                          <a:off x="3331890" y="2135878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Straight Connector 57"/>
                        <p:cNvCxnSpPr/>
                        <p:nvPr/>
                      </p:nvCxnSpPr>
                      <p:spPr>
                        <a:xfrm>
                          <a:off x="2704366" y="2129654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/>
                        <p:cNvCxnSpPr/>
                        <p:nvPr/>
                      </p:nvCxnSpPr>
                      <p:spPr>
                        <a:xfrm>
                          <a:off x="2076842" y="2123430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>
                          <a:off x="449881" y="4281301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>
                          <a:off x="443673" y="3690373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Straight Connector 61"/>
                        <p:cNvCxnSpPr/>
                        <p:nvPr/>
                      </p:nvCxnSpPr>
                      <p:spPr>
                        <a:xfrm>
                          <a:off x="1449318" y="2117206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Straight Connector 62"/>
                        <p:cNvCxnSpPr/>
                        <p:nvPr/>
                      </p:nvCxnSpPr>
                      <p:spPr>
                        <a:xfrm>
                          <a:off x="812657" y="2110982"/>
                          <a:ext cx="0" cy="255771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Straight Connector 63"/>
                        <p:cNvCxnSpPr/>
                        <p:nvPr/>
                      </p:nvCxnSpPr>
                      <p:spPr>
                        <a:xfrm>
                          <a:off x="429848" y="2495297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" name="Straight Connector 64"/>
                        <p:cNvCxnSpPr/>
                        <p:nvPr/>
                      </p:nvCxnSpPr>
                      <p:spPr>
                        <a:xfrm>
                          <a:off x="428328" y="3090309"/>
                          <a:ext cx="3251628" cy="0"/>
                        </a:xfrm>
                        <a:prstGeom prst="line">
                          <a:avLst/>
                        </a:pr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66" name="Group 65"/>
                        <p:cNvGrpSpPr/>
                        <p:nvPr/>
                      </p:nvGrpSpPr>
                      <p:grpSpPr>
                        <a:xfrm>
                          <a:off x="534160" y="2226069"/>
                          <a:ext cx="3067764" cy="525790"/>
                          <a:chOff x="534160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85" name="Oval 84"/>
                          <p:cNvSpPr/>
                          <p:nvPr/>
                        </p:nvSpPr>
                        <p:spPr>
                          <a:xfrm>
                            <a:off x="534160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6" name="Oval 85"/>
                          <p:cNvSpPr/>
                          <p:nvPr/>
                        </p:nvSpPr>
                        <p:spPr>
                          <a:xfrm>
                            <a:off x="1176697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7" name="Oval 86"/>
                          <p:cNvSpPr/>
                          <p:nvPr/>
                        </p:nvSpPr>
                        <p:spPr>
                          <a:xfrm>
                            <a:off x="1800961" y="2229173"/>
                            <a:ext cx="543300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8" name="Oval 87"/>
                          <p:cNvSpPr/>
                          <p:nvPr/>
                        </p:nvSpPr>
                        <p:spPr>
                          <a:xfrm>
                            <a:off x="2434360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9" name="Oval 88"/>
                          <p:cNvSpPr/>
                          <p:nvPr/>
                        </p:nvSpPr>
                        <p:spPr>
                          <a:xfrm>
                            <a:off x="3058623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7" name="Group 66"/>
                        <p:cNvGrpSpPr/>
                        <p:nvPr/>
                      </p:nvGrpSpPr>
                      <p:grpSpPr>
                        <a:xfrm>
                          <a:off x="541777" y="2821081"/>
                          <a:ext cx="3058627" cy="525790"/>
                          <a:chOff x="534160" y="2226069"/>
                          <a:chExt cx="3058627" cy="525790"/>
                        </a:xfrm>
                        <a:grpFill/>
                      </p:grpSpPr>
                      <p:sp>
                        <p:nvSpPr>
                          <p:cNvPr id="80" name="Oval 79"/>
                          <p:cNvSpPr/>
                          <p:nvPr/>
                        </p:nvSpPr>
                        <p:spPr>
                          <a:xfrm>
                            <a:off x="534160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1" name="Oval 80"/>
                          <p:cNvSpPr/>
                          <p:nvPr/>
                        </p:nvSpPr>
                        <p:spPr>
                          <a:xfrm>
                            <a:off x="1167560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2" name="Oval 81"/>
                          <p:cNvSpPr/>
                          <p:nvPr/>
                        </p:nvSpPr>
                        <p:spPr>
                          <a:xfrm>
                            <a:off x="1800960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3" name="Oval 82"/>
                          <p:cNvSpPr/>
                          <p:nvPr/>
                        </p:nvSpPr>
                        <p:spPr>
                          <a:xfrm>
                            <a:off x="2425223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4" name="Oval 83"/>
                          <p:cNvSpPr/>
                          <p:nvPr/>
                        </p:nvSpPr>
                        <p:spPr>
                          <a:xfrm>
                            <a:off x="3049486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8" name="Group 67"/>
                        <p:cNvGrpSpPr/>
                        <p:nvPr/>
                      </p:nvGrpSpPr>
                      <p:grpSpPr>
                        <a:xfrm>
                          <a:off x="538848" y="3430281"/>
                          <a:ext cx="3067764" cy="525790"/>
                          <a:chOff x="543297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75" name="Oval 74"/>
                          <p:cNvSpPr/>
                          <p:nvPr/>
                        </p:nvSpPr>
                        <p:spPr>
                          <a:xfrm>
                            <a:off x="543297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6" name="Oval 75"/>
                          <p:cNvSpPr/>
                          <p:nvPr/>
                        </p:nvSpPr>
                        <p:spPr>
                          <a:xfrm>
                            <a:off x="1176697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7" name="Oval 76"/>
                          <p:cNvSpPr/>
                          <p:nvPr/>
                        </p:nvSpPr>
                        <p:spPr>
                          <a:xfrm>
                            <a:off x="1810097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8" name="Oval 77"/>
                          <p:cNvSpPr/>
                          <p:nvPr/>
                        </p:nvSpPr>
                        <p:spPr>
                          <a:xfrm>
                            <a:off x="2434360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9" name="Oval 78"/>
                          <p:cNvSpPr/>
                          <p:nvPr/>
                        </p:nvSpPr>
                        <p:spPr>
                          <a:xfrm>
                            <a:off x="3067760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535919" y="4030345"/>
                          <a:ext cx="3067764" cy="525790"/>
                          <a:chOff x="543297" y="2226069"/>
                          <a:chExt cx="3067764" cy="525790"/>
                        </a:xfrm>
                        <a:grpFill/>
                      </p:grpSpPr>
                      <p:sp>
                        <p:nvSpPr>
                          <p:cNvPr id="70" name="Oval 69"/>
                          <p:cNvSpPr/>
                          <p:nvPr/>
                        </p:nvSpPr>
                        <p:spPr>
                          <a:xfrm>
                            <a:off x="543297" y="2232277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1" name="Oval 70"/>
                          <p:cNvSpPr/>
                          <p:nvPr/>
                        </p:nvSpPr>
                        <p:spPr>
                          <a:xfrm>
                            <a:off x="1185834" y="2230725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2" name="Oval 71"/>
                          <p:cNvSpPr/>
                          <p:nvPr/>
                        </p:nvSpPr>
                        <p:spPr>
                          <a:xfrm>
                            <a:off x="1810097" y="2229173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3" name="Oval 72"/>
                          <p:cNvSpPr/>
                          <p:nvPr/>
                        </p:nvSpPr>
                        <p:spPr>
                          <a:xfrm>
                            <a:off x="2443497" y="2227621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4" name="Oval 73"/>
                          <p:cNvSpPr/>
                          <p:nvPr/>
                        </p:nvSpPr>
                        <p:spPr>
                          <a:xfrm>
                            <a:off x="3067760" y="2226069"/>
                            <a:ext cx="543301" cy="519582"/>
                          </a:xfrm>
                          <a:prstGeom prst="ellipse">
                            <a:avLst/>
                          </a:prstGeom>
                          <a:grpFill/>
                          <a:ln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</p:grpSp>
                <p:pic>
                  <p:nvPicPr>
                    <p:cNvPr id="202" name="Picture 201" descr="21175849_s.png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8000" b="90000" l="8667" r="90000">
                                  <a14:foregroundMark x1="55111" y1="19111" x2="55111" y2="19111"/>
                                  <a14:foregroundMark x1="55111" y1="19111" x2="55111" y2="19111"/>
                                  <a14:foregroundMark x1="40889" y1="36444" x2="40889" y2="36444"/>
                                  <a14:foregroundMark x1="40889" y1="36444" x2="40889" y2="36444"/>
                                  <a14:foregroundMark x1="30444" y1="23333" x2="30444" y2="23333"/>
                                  <a14:foregroundMark x1="39556" y1="19556" x2="39556" y2="19556"/>
                                  <a14:foregroundMark x1="66222" y1="21333" x2="66222" y2="21333"/>
                                  <a14:foregroundMark x1="72000" y1="31111" x2="72000" y2="31111"/>
                                  <a14:foregroundMark x1="18889" y1="28222" x2="18889" y2="28222"/>
                                  <a14:foregroundMark x1="20667" y1="46444" x2="20667" y2="46444"/>
                                  <a14:foregroundMark x1="19333" y1="59111" x2="19333" y2="59111"/>
                                  <a14:foregroundMark x1="25556" y1="69111" x2="25556" y2="69111"/>
                                  <a14:foregroundMark x1="34667" y1="77333" x2="34667" y2="77333"/>
                                  <a14:foregroundMark x1="46222" y1="81778" x2="46222" y2="81778"/>
                                  <a14:foregroundMark x1="58000" y1="81333" x2="58000" y2="81333"/>
                                  <a14:foregroundMark x1="70000" y1="75111" x2="70000" y2="75111"/>
                                  <a14:foregroundMark x1="78222" y1="64889" x2="78222" y2="64889"/>
                                  <a14:foregroundMark x1="79556" y1="53333" x2="79556" y2="53333"/>
                                  <a14:foregroundMark x1="79111" y1="40222" x2="79111" y2="40222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0920875" y="9236808"/>
                      <a:ext cx="1277484" cy="127748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3" name="Picture 202" descr="21175849_s.png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8000" b="90000" l="8667" r="90000">
                                  <a14:foregroundMark x1="55111" y1="19111" x2="55111" y2="19111"/>
                                  <a14:foregroundMark x1="55111" y1="19111" x2="55111" y2="19111"/>
                                  <a14:foregroundMark x1="40889" y1="36444" x2="40889" y2="36444"/>
                                  <a14:foregroundMark x1="40889" y1="36444" x2="40889" y2="36444"/>
                                  <a14:foregroundMark x1="30444" y1="23333" x2="30444" y2="23333"/>
                                  <a14:foregroundMark x1="39556" y1="19556" x2="39556" y2="19556"/>
                                  <a14:foregroundMark x1="66222" y1="21333" x2="66222" y2="21333"/>
                                  <a14:foregroundMark x1="72000" y1="31111" x2="72000" y2="31111"/>
                                  <a14:foregroundMark x1="18889" y1="28222" x2="18889" y2="28222"/>
                                  <a14:foregroundMark x1="20667" y1="46444" x2="20667" y2="46444"/>
                                  <a14:foregroundMark x1="19333" y1="59111" x2="19333" y2="59111"/>
                                  <a14:foregroundMark x1="25556" y1="69111" x2="25556" y2="69111"/>
                                  <a14:foregroundMark x1="34667" y1="77333" x2="34667" y2="77333"/>
                                  <a14:foregroundMark x1="46222" y1="81778" x2="46222" y2="81778"/>
                                  <a14:foregroundMark x1="58000" y1="81333" x2="58000" y2="81333"/>
                                  <a14:foregroundMark x1="70000" y1="75111" x2="70000" y2="75111"/>
                                  <a14:foregroundMark x1="78222" y1="64889" x2="78222" y2="64889"/>
                                  <a14:foregroundMark x1="79556" y1="53333" x2="79556" y2="53333"/>
                                  <a14:foregroundMark x1="79111" y1="40222" x2="79111" y2="40222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0913381" y="9937789"/>
                      <a:ext cx="1277484" cy="127748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4" name="Picture 203" descr="21175849_s.png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8000" b="90000" l="8667" r="90000">
                                  <a14:foregroundMark x1="55111" y1="19111" x2="55111" y2="19111"/>
                                  <a14:foregroundMark x1="55111" y1="19111" x2="55111" y2="19111"/>
                                  <a14:foregroundMark x1="40889" y1="36444" x2="40889" y2="36444"/>
                                  <a14:foregroundMark x1="40889" y1="36444" x2="40889" y2="36444"/>
                                  <a14:foregroundMark x1="30444" y1="23333" x2="30444" y2="23333"/>
                                  <a14:foregroundMark x1="39556" y1="19556" x2="39556" y2="19556"/>
                                  <a14:foregroundMark x1="66222" y1="21333" x2="66222" y2="21333"/>
                                  <a14:foregroundMark x1="72000" y1="31111" x2="72000" y2="31111"/>
                                  <a14:foregroundMark x1="18889" y1="28222" x2="18889" y2="28222"/>
                                  <a14:foregroundMark x1="20667" y1="46444" x2="20667" y2="46444"/>
                                  <a14:foregroundMark x1="19333" y1="59111" x2="19333" y2="59111"/>
                                  <a14:foregroundMark x1="25556" y1="69111" x2="25556" y2="69111"/>
                                  <a14:foregroundMark x1="34667" y1="77333" x2="34667" y2="77333"/>
                                  <a14:foregroundMark x1="46222" y1="81778" x2="46222" y2="81778"/>
                                  <a14:foregroundMark x1="58000" y1="81333" x2="58000" y2="81333"/>
                                  <a14:foregroundMark x1="70000" y1="75111" x2="70000" y2="75111"/>
                                  <a14:foregroundMark x1="78222" y1="64889" x2="78222" y2="64889"/>
                                  <a14:foregroundMark x1="79556" y1="53333" x2="79556" y2="53333"/>
                                  <a14:foregroundMark x1="79111" y1="40222" x2="79111" y2="40222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815570" y="9235336"/>
                      <a:ext cx="1277484" cy="127748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5" name="Picture 204" descr="21175849_s.png"/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8000" b="90000" l="8667" r="90000">
                                  <a14:foregroundMark x1="55111" y1="19111" x2="55111" y2="19111"/>
                                  <a14:foregroundMark x1="55111" y1="19111" x2="55111" y2="19111"/>
                                  <a14:foregroundMark x1="40889" y1="36444" x2="40889" y2="36444"/>
                                  <a14:foregroundMark x1="40889" y1="36444" x2="40889" y2="36444"/>
                                  <a14:foregroundMark x1="30444" y1="23333" x2="30444" y2="23333"/>
                                  <a14:foregroundMark x1="39556" y1="19556" x2="39556" y2="19556"/>
                                  <a14:foregroundMark x1="66222" y1="21333" x2="66222" y2="21333"/>
                                  <a14:foregroundMark x1="72000" y1="31111" x2="72000" y2="31111"/>
                                  <a14:foregroundMark x1="18889" y1="28222" x2="18889" y2="28222"/>
                                  <a14:foregroundMark x1="20667" y1="46444" x2="20667" y2="46444"/>
                                  <a14:foregroundMark x1="19333" y1="59111" x2="19333" y2="59111"/>
                                  <a14:foregroundMark x1="25556" y1="69111" x2="25556" y2="69111"/>
                                  <a14:foregroundMark x1="34667" y1="77333" x2="34667" y2="77333"/>
                                  <a14:foregroundMark x1="46222" y1="81778" x2="46222" y2="81778"/>
                                  <a14:foregroundMark x1="58000" y1="81333" x2="58000" y2="81333"/>
                                  <a14:foregroundMark x1="70000" y1="75111" x2="70000" y2="75111"/>
                                  <a14:foregroundMark x1="78222" y1="64889" x2="78222" y2="64889"/>
                                  <a14:foregroundMark x1="79556" y1="53333" x2="79556" y2="53333"/>
                                  <a14:foregroundMark x1="79111" y1="40222" x2="79111" y2="40222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800882" y="9989368"/>
                      <a:ext cx="1277484" cy="1277483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pic>
          <p:nvPicPr>
            <p:cNvPr id="820" name="Picture 8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14808" y="8440736"/>
              <a:ext cx="1181100" cy="813435"/>
            </a:xfrm>
            <a:prstGeom prst="rect">
              <a:avLst/>
            </a:prstGeom>
          </p:spPr>
        </p:pic>
        <p:sp>
          <p:nvSpPr>
            <p:cNvPr id="822" name="Multiply 821"/>
            <p:cNvSpPr>
              <a:spLocks noChangeAspect="1"/>
            </p:cNvSpPr>
            <p:nvPr/>
          </p:nvSpPr>
          <p:spPr>
            <a:xfrm>
              <a:off x="25810697" y="8393379"/>
              <a:ext cx="940679" cy="95560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821" name="Picture 8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55721" y="9528668"/>
              <a:ext cx="1181100" cy="813435"/>
            </a:xfrm>
            <a:prstGeom prst="rect">
              <a:avLst/>
            </a:prstGeom>
          </p:spPr>
        </p:pic>
        <p:sp>
          <p:nvSpPr>
            <p:cNvPr id="823" name="Multiply 822"/>
            <p:cNvSpPr>
              <a:spLocks noChangeAspect="1"/>
            </p:cNvSpPr>
            <p:nvPr/>
          </p:nvSpPr>
          <p:spPr>
            <a:xfrm>
              <a:off x="25848797" y="9460179"/>
              <a:ext cx="940679" cy="95560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52" name="TextBox 551"/>
          <p:cNvSpPr txBox="1"/>
          <p:nvPr/>
        </p:nvSpPr>
        <p:spPr>
          <a:xfrm>
            <a:off x="11877969" y="7143227"/>
            <a:ext cx="14510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Longer manufacture-time tests, Lower yield, </a:t>
            </a:r>
            <a:r>
              <a:rPr lang="en-US" sz="4800" b="1" dirty="0">
                <a:solidFill>
                  <a:srgbClr val="FF0000"/>
                </a:solidFill>
                <a:sym typeface="Wingdings"/>
              </a:rPr>
              <a:t>Higher </a:t>
            </a:r>
            <a:r>
              <a:rPr lang="en-US" sz="4800" b="1" dirty="0" smtClean="0">
                <a:solidFill>
                  <a:srgbClr val="FF0000"/>
                </a:solidFill>
                <a:sym typeface="Wingdings"/>
              </a:rPr>
              <a:t>cost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28" name="TextBox 827"/>
          <p:cNvSpPr txBox="1"/>
          <p:nvPr/>
        </p:nvSpPr>
        <p:spPr>
          <a:xfrm>
            <a:off x="20081943" y="3849272"/>
            <a:ext cx="437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Manufacturing Time Testing</a:t>
            </a:r>
          </a:p>
        </p:txBody>
      </p:sp>
      <p:sp>
        <p:nvSpPr>
          <p:cNvPr id="897" name="TextBox 896"/>
          <p:cNvSpPr txBox="1"/>
          <p:nvPr/>
        </p:nvSpPr>
        <p:spPr>
          <a:xfrm>
            <a:off x="-1552" y="12808259"/>
            <a:ext cx="27432000" cy="1015663"/>
          </a:xfrm>
          <a:prstGeom prst="rect">
            <a:avLst/>
          </a:prstGeom>
          <a:solidFill>
            <a:srgbClr val="000000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DRAM Intermittent Failures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pSp>
        <p:nvGrpSpPr>
          <p:cNvPr id="898" name="Group 897"/>
          <p:cNvGrpSpPr/>
          <p:nvPr/>
        </p:nvGrpSpPr>
        <p:grpSpPr>
          <a:xfrm>
            <a:off x="1441207" y="13827641"/>
            <a:ext cx="6209123" cy="2981710"/>
            <a:chOff x="863887" y="857859"/>
            <a:chExt cx="6209123" cy="2981710"/>
          </a:xfrm>
        </p:grpSpPr>
        <p:sp>
          <p:nvSpPr>
            <p:cNvPr id="899" name="Rectangle 898"/>
            <p:cNvSpPr/>
            <p:nvPr/>
          </p:nvSpPr>
          <p:spPr>
            <a:xfrm>
              <a:off x="3670334" y="2146580"/>
              <a:ext cx="584571" cy="1068256"/>
            </a:xfrm>
            <a:prstGeom prst="rect">
              <a:avLst/>
            </a:prstGeom>
            <a:noFill/>
            <a:ln w="7620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3672764" y="2733514"/>
              <a:ext cx="584571" cy="470051"/>
            </a:xfrm>
            <a:prstGeom prst="rect">
              <a:avLst/>
            </a:prstGeom>
            <a:solidFill>
              <a:srgbClr val="1F497D"/>
            </a:solidFill>
            <a:ln w="76200" cmpd="sng">
              <a:solidFill>
                <a:srgbClr val="1F497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2" name="Straight Connector 901"/>
            <p:cNvCxnSpPr/>
            <p:nvPr/>
          </p:nvCxnSpPr>
          <p:spPr>
            <a:xfrm>
              <a:off x="3962039" y="1732695"/>
              <a:ext cx="10765" cy="453663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Straight Connector 902"/>
            <p:cNvCxnSpPr/>
            <p:nvPr/>
          </p:nvCxnSpPr>
          <p:spPr>
            <a:xfrm>
              <a:off x="3945636" y="1732695"/>
              <a:ext cx="67813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/>
            <p:cNvCxnSpPr/>
            <p:nvPr/>
          </p:nvCxnSpPr>
          <p:spPr>
            <a:xfrm>
              <a:off x="5103021" y="1732695"/>
              <a:ext cx="667367" cy="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/>
            <p:cNvCxnSpPr/>
            <p:nvPr/>
          </p:nvCxnSpPr>
          <p:spPr>
            <a:xfrm flipV="1">
              <a:off x="4610182" y="1431363"/>
              <a:ext cx="452087" cy="301332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/>
            <p:cNvCxnSpPr/>
            <p:nvPr/>
          </p:nvCxnSpPr>
          <p:spPr>
            <a:xfrm>
              <a:off x="5756804" y="1725903"/>
              <a:ext cx="0" cy="2033054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7" name="Bent Arrow 906"/>
            <p:cNvSpPr/>
            <p:nvPr/>
          </p:nvSpPr>
          <p:spPr>
            <a:xfrm>
              <a:off x="4576718" y="1767421"/>
              <a:ext cx="994518" cy="1232850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8" name="TextBox 907"/>
            <p:cNvSpPr txBox="1"/>
            <p:nvPr/>
          </p:nvSpPr>
          <p:spPr>
            <a:xfrm>
              <a:off x="5332029" y="2399365"/>
              <a:ext cx="1740981" cy="646331"/>
            </a:xfrm>
            <a:prstGeom prst="rect">
              <a:avLst/>
            </a:prstGeom>
            <a:noFill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Leakage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909" name="TextBox 908"/>
            <p:cNvSpPr txBox="1"/>
            <p:nvPr/>
          </p:nvSpPr>
          <p:spPr>
            <a:xfrm>
              <a:off x="3116901" y="3193238"/>
              <a:ext cx="20114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Capacitor</a:t>
              </a:r>
              <a:endParaRPr lang="en-US" sz="3600" b="1" dirty="0"/>
            </a:p>
          </p:txBody>
        </p:sp>
        <p:sp>
          <p:nvSpPr>
            <p:cNvPr id="910" name="TextBox 909"/>
            <p:cNvSpPr txBox="1"/>
            <p:nvPr/>
          </p:nvSpPr>
          <p:spPr>
            <a:xfrm>
              <a:off x="4405517" y="857859"/>
              <a:ext cx="1461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Switch</a:t>
              </a:r>
              <a:endParaRPr lang="en-US" sz="3600" b="1" dirty="0"/>
            </a:p>
          </p:txBody>
        </p:sp>
        <p:sp>
          <p:nvSpPr>
            <p:cNvPr id="911" name="TextBox 910"/>
            <p:cNvSpPr txBox="1"/>
            <p:nvPr/>
          </p:nvSpPr>
          <p:spPr>
            <a:xfrm>
              <a:off x="863887" y="1684714"/>
              <a:ext cx="27349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tx2"/>
                  </a:solidFill>
                </a:rPr>
                <a:t>Refreshed</a:t>
              </a:r>
            </a:p>
            <a:p>
              <a:pPr algn="ctr"/>
              <a:r>
                <a:rPr lang="en-US" sz="4000" b="1" dirty="0" smtClean="0">
                  <a:solidFill>
                    <a:schemeClr val="tx2"/>
                  </a:solidFill>
                </a:rPr>
                <a:t>Every 64 </a:t>
              </a:r>
              <a:r>
                <a:rPr lang="en-US" sz="4000" b="1" dirty="0" err="1" smtClean="0">
                  <a:solidFill>
                    <a:schemeClr val="tx2"/>
                  </a:solidFill>
                </a:rPr>
                <a:t>ms</a:t>
              </a:r>
              <a:endParaRPr lang="en-US" sz="4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8195992" y="13821295"/>
            <a:ext cx="8447003" cy="3556953"/>
            <a:chOff x="6579496" y="13821295"/>
            <a:chExt cx="8447003" cy="3556953"/>
          </a:xfrm>
        </p:grpSpPr>
        <p:grpSp>
          <p:nvGrpSpPr>
            <p:cNvPr id="912" name="Group 911"/>
            <p:cNvGrpSpPr/>
            <p:nvPr/>
          </p:nvGrpSpPr>
          <p:grpSpPr>
            <a:xfrm>
              <a:off x="6579496" y="14795642"/>
              <a:ext cx="4295519" cy="2582606"/>
              <a:chOff x="2009692" y="2018290"/>
              <a:chExt cx="4295519" cy="2582606"/>
            </a:xfrm>
          </p:grpSpPr>
          <p:cxnSp>
            <p:nvCxnSpPr>
              <p:cNvPr id="913" name="Straight Connector 912"/>
              <p:cNvCxnSpPr/>
              <p:nvPr/>
            </p:nvCxnSpPr>
            <p:spPr>
              <a:xfrm>
                <a:off x="5680592" y="2043186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>
                <a:off x="5053068" y="2036962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>
                <a:off x="4425544" y="2030738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>
                <a:off x="2798583" y="4188609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>
                <a:off x="2792375" y="3597681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>
                <a:off x="3798020" y="2024514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>
                <a:off x="3161359" y="2018290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>
                <a:off x="2778550" y="2402605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>
                <a:off x="2777030" y="2997617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2" name="Group 921"/>
              <p:cNvGrpSpPr/>
              <p:nvPr/>
            </p:nvGrpSpPr>
            <p:grpSpPr>
              <a:xfrm>
                <a:off x="2882862" y="2133377"/>
                <a:ext cx="3067764" cy="525790"/>
                <a:chOff x="534160" y="2226069"/>
                <a:chExt cx="3067764" cy="525790"/>
              </a:xfrm>
            </p:grpSpPr>
            <p:sp>
              <p:nvSpPr>
                <p:cNvPr id="959" name="Oval 958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/>
                </a:p>
              </p:txBody>
            </p:sp>
            <p:sp>
              <p:nvSpPr>
                <p:cNvPr id="960" name="Oval 959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/>
                </a:p>
              </p:txBody>
            </p:sp>
            <p:sp>
              <p:nvSpPr>
                <p:cNvPr id="961" name="Oval 960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Oval 961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3" name="Oval 962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3" name="Oval 922"/>
              <p:cNvSpPr/>
              <p:nvPr/>
            </p:nvSpPr>
            <p:spPr>
              <a:xfrm>
                <a:off x="2890479" y="273459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924" name="Oval 923"/>
              <p:cNvSpPr/>
              <p:nvPr/>
            </p:nvSpPr>
            <p:spPr>
              <a:xfrm>
                <a:off x="3523879" y="273304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925" name="Oval 924"/>
              <p:cNvSpPr/>
              <p:nvPr/>
            </p:nvSpPr>
            <p:spPr>
              <a:xfrm>
                <a:off x="4157279" y="273149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4781542" y="272994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5405805" y="272838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grpSp>
            <p:nvGrpSpPr>
              <p:cNvPr id="928" name="Group 927"/>
              <p:cNvGrpSpPr/>
              <p:nvPr/>
            </p:nvGrpSpPr>
            <p:grpSpPr>
              <a:xfrm>
                <a:off x="2887550" y="3337589"/>
                <a:ext cx="3067764" cy="525790"/>
                <a:chOff x="543297" y="2226069"/>
                <a:chExt cx="3067764" cy="525790"/>
              </a:xfrm>
              <a:solidFill>
                <a:srgbClr val="10253F"/>
              </a:solidFill>
            </p:grpSpPr>
            <p:sp>
              <p:nvSpPr>
                <p:cNvPr id="954" name="Oval 953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5" name="Oval 954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Oval 955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Oval 956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Oval 957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9" name="Group 928"/>
              <p:cNvGrpSpPr/>
              <p:nvPr/>
            </p:nvGrpSpPr>
            <p:grpSpPr>
              <a:xfrm>
                <a:off x="2884621" y="3937653"/>
                <a:ext cx="3067764" cy="525790"/>
                <a:chOff x="543297" y="2226069"/>
                <a:chExt cx="3067764" cy="525790"/>
              </a:xfrm>
              <a:solidFill>
                <a:srgbClr val="10253F"/>
              </a:solidFill>
            </p:grpSpPr>
            <p:sp>
              <p:nvSpPr>
                <p:cNvPr id="949" name="Oval 948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Oval 949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Oval 950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Oval 951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Oval 952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1" name="Group 930"/>
              <p:cNvGrpSpPr/>
              <p:nvPr/>
            </p:nvGrpSpPr>
            <p:grpSpPr>
              <a:xfrm>
                <a:off x="2493909" y="2338510"/>
                <a:ext cx="3811302" cy="1301922"/>
                <a:chOff x="2493909" y="2338510"/>
                <a:chExt cx="3811302" cy="1301922"/>
              </a:xfrm>
            </p:grpSpPr>
            <p:pic>
              <p:nvPicPr>
                <p:cNvPr id="944" name="Picture 943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4779" y="2351650"/>
                  <a:ext cx="1277484" cy="1277484"/>
                </a:xfrm>
                <a:prstGeom prst="rect">
                  <a:avLst/>
                </a:prstGeom>
              </p:spPr>
            </p:pic>
            <p:pic>
              <p:nvPicPr>
                <p:cNvPr id="945" name="Picture 944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0459" y="2350729"/>
                  <a:ext cx="1277484" cy="1277484"/>
                </a:xfrm>
                <a:prstGeom prst="rect">
                  <a:avLst/>
                </a:prstGeom>
              </p:spPr>
            </p:pic>
            <p:pic>
              <p:nvPicPr>
                <p:cNvPr id="946" name="Picture 945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0575" y="2362948"/>
                  <a:ext cx="1277484" cy="1277484"/>
                </a:xfrm>
                <a:prstGeom prst="rect">
                  <a:avLst/>
                </a:prstGeom>
              </p:spPr>
            </p:pic>
            <p:pic>
              <p:nvPicPr>
                <p:cNvPr id="947" name="Picture 946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727" y="2338510"/>
                  <a:ext cx="1277484" cy="1277484"/>
                </a:xfrm>
                <a:prstGeom prst="rect">
                  <a:avLst/>
                </a:prstGeom>
              </p:spPr>
            </p:pic>
            <p:pic>
              <p:nvPicPr>
                <p:cNvPr id="948" name="Picture 947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3909" y="2350177"/>
                  <a:ext cx="1277484" cy="1277484"/>
                </a:xfrm>
                <a:prstGeom prst="rect">
                  <a:avLst/>
                </a:prstGeom>
              </p:spPr>
            </p:pic>
          </p:grpSp>
          <p:grpSp>
            <p:nvGrpSpPr>
              <p:cNvPr id="932" name="Group 931"/>
              <p:cNvGrpSpPr/>
              <p:nvPr/>
            </p:nvGrpSpPr>
            <p:grpSpPr>
              <a:xfrm>
                <a:off x="2891875" y="2721059"/>
                <a:ext cx="3067764" cy="535386"/>
                <a:chOff x="543297" y="2226069"/>
                <a:chExt cx="3067764" cy="535386"/>
              </a:xfrm>
            </p:grpSpPr>
            <p:sp>
              <p:nvSpPr>
                <p:cNvPr id="939" name="Oval 938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/>
                </a:p>
              </p:txBody>
            </p:sp>
            <p:sp>
              <p:nvSpPr>
                <p:cNvPr id="940" name="Oval 939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/>
                    <a:t>0</a:t>
                  </a:r>
                  <a:endParaRPr lang="en-US" sz="3200" b="1" dirty="0"/>
                </a:p>
              </p:txBody>
            </p:sp>
            <p:sp>
              <p:nvSpPr>
                <p:cNvPr id="941" name="Oval 940"/>
                <p:cNvSpPr/>
                <p:nvPr/>
              </p:nvSpPr>
              <p:spPr>
                <a:xfrm>
                  <a:off x="1810097" y="2241873"/>
                  <a:ext cx="543301" cy="519582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1</a:t>
                  </a:r>
                </a:p>
              </p:txBody>
            </p:sp>
            <p:sp>
              <p:nvSpPr>
                <p:cNvPr id="942" name="Oval 941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/>
                    <a:t>0</a:t>
                  </a:r>
                  <a:endParaRPr lang="en-US" sz="3200" b="1" dirty="0"/>
                </a:p>
              </p:txBody>
            </p:sp>
            <p:sp>
              <p:nvSpPr>
                <p:cNvPr id="943" name="Oval 942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/>
                </a:p>
              </p:txBody>
            </p:sp>
          </p:grpSp>
          <p:sp>
            <p:nvSpPr>
              <p:cNvPr id="936" name="Multiply 935"/>
              <p:cNvSpPr>
                <a:spLocks noChangeAspect="1"/>
              </p:cNvSpPr>
              <p:nvPr/>
            </p:nvSpPr>
            <p:spPr>
              <a:xfrm>
                <a:off x="2009692" y="2567509"/>
                <a:ext cx="914400" cy="91440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4782489" y="272449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/>
                  <a:t>0</a:t>
                </a:r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3522082" y="272881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/>
                  <a:t>0</a:t>
                </a:r>
              </a:p>
            </p:txBody>
          </p:sp>
        </p:grpSp>
        <p:sp>
          <p:nvSpPr>
            <p:cNvPr id="964" name="Oval 963"/>
            <p:cNvSpPr>
              <a:spLocks noChangeAspect="1"/>
            </p:cNvSpPr>
            <p:nvPr/>
          </p:nvSpPr>
          <p:spPr>
            <a:xfrm>
              <a:off x="7202906" y="13964668"/>
              <a:ext cx="655147" cy="655147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1</a:t>
              </a:r>
              <a:endParaRPr lang="en-US" sz="4400" b="1" dirty="0"/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7967697" y="13821295"/>
              <a:ext cx="6175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Data Pattern Sensitivity</a:t>
              </a:r>
              <a:endParaRPr lang="en-US" sz="4800" b="1" dirty="0"/>
            </a:p>
          </p:txBody>
        </p:sp>
        <p:grpSp>
          <p:nvGrpSpPr>
            <p:cNvPr id="966" name="Group 965"/>
            <p:cNvGrpSpPr/>
            <p:nvPr/>
          </p:nvGrpSpPr>
          <p:grpSpPr>
            <a:xfrm>
              <a:off x="10543513" y="14795642"/>
              <a:ext cx="3811302" cy="2582606"/>
              <a:chOff x="2493909" y="2018290"/>
              <a:chExt cx="3811302" cy="2582606"/>
            </a:xfrm>
          </p:grpSpPr>
          <p:cxnSp>
            <p:nvCxnSpPr>
              <p:cNvPr id="967" name="Straight Connector 966"/>
              <p:cNvCxnSpPr/>
              <p:nvPr/>
            </p:nvCxnSpPr>
            <p:spPr>
              <a:xfrm>
                <a:off x="5680592" y="2043186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Straight Connector 967"/>
              <p:cNvCxnSpPr/>
              <p:nvPr/>
            </p:nvCxnSpPr>
            <p:spPr>
              <a:xfrm>
                <a:off x="5053068" y="2036962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Straight Connector 968"/>
              <p:cNvCxnSpPr/>
              <p:nvPr/>
            </p:nvCxnSpPr>
            <p:spPr>
              <a:xfrm>
                <a:off x="4425544" y="2030738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>
                <a:off x="2798583" y="4188609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>
                <a:off x="2792375" y="3597681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>
                <a:off x="3798020" y="2024514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>
                <a:off x="3161359" y="2018290"/>
                <a:ext cx="0" cy="255771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>
                <a:off x="2778550" y="2402605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>
                <a:off x="2777030" y="2997617"/>
                <a:ext cx="325162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6" name="Group 975"/>
              <p:cNvGrpSpPr/>
              <p:nvPr/>
            </p:nvGrpSpPr>
            <p:grpSpPr>
              <a:xfrm>
                <a:off x="2882862" y="2133377"/>
                <a:ext cx="3067764" cy="525790"/>
                <a:chOff x="534160" y="2226069"/>
                <a:chExt cx="3067764" cy="525790"/>
              </a:xfrm>
            </p:grpSpPr>
            <p:sp>
              <p:nvSpPr>
                <p:cNvPr id="1009" name="Oval 1008"/>
                <p:cNvSpPr/>
                <p:nvPr/>
              </p:nvSpPr>
              <p:spPr>
                <a:xfrm>
                  <a:off x="534160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/>
                </a:p>
              </p:txBody>
            </p:sp>
            <p:sp>
              <p:nvSpPr>
                <p:cNvPr id="1010" name="Oval 1009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 dirty="0"/>
                </a:p>
              </p:txBody>
            </p:sp>
            <p:sp>
              <p:nvSpPr>
                <p:cNvPr id="1011" name="Oval 1010"/>
                <p:cNvSpPr/>
                <p:nvPr/>
              </p:nvSpPr>
              <p:spPr>
                <a:xfrm>
                  <a:off x="1800960" y="2229173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2" name="Oval 1011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3" name="Oval 1012"/>
                <p:cNvSpPr/>
                <p:nvPr/>
              </p:nvSpPr>
              <p:spPr>
                <a:xfrm>
                  <a:off x="3058623" y="2226069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7" name="Oval 976"/>
              <p:cNvSpPr/>
              <p:nvPr/>
            </p:nvSpPr>
            <p:spPr>
              <a:xfrm>
                <a:off x="2890479" y="273459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978" name="Oval 977"/>
              <p:cNvSpPr/>
              <p:nvPr/>
            </p:nvSpPr>
            <p:spPr>
              <a:xfrm>
                <a:off x="3523879" y="273304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4157279" y="273149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980" name="Oval 979"/>
              <p:cNvSpPr/>
              <p:nvPr/>
            </p:nvSpPr>
            <p:spPr>
              <a:xfrm>
                <a:off x="4781542" y="272994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981" name="Oval 980"/>
              <p:cNvSpPr/>
              <p:nvPr/>
            </p:nvSpPr>
            <p:spPr>
              <a:xfrm>
                <a:off x="5405805" y="272838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grpSp>
            <p:nvGrpSpPr>
              <p:cNvPr id="982" name="Group 981"/>
              <p:cNvGrpSpPr/>
              <p:nvPr/>
            </p:nvGrpSpPr>
            <p:grpSpPr>
              <a:xfrm>
                <a:off x="2887550" y="3337589"/>
                <a:ext cx="3067764" cy="525790"/>
                <a:chOff x="543297" y="2226069"/>
                <a:chExt cx="3067764" cy="525790"/>
              </a:xfrm>
              <a:solidFill>
                <a:srgbClr val="10253F"/>
              </a:solidFill>
            </p:grpSpPr>
            <p:sp>
              <p:nvSpPr>
                <p:cNvPr id="1004" name="Oval 1003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5" name="Oval 1004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6" name="Oval 1005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7" name="Oval 1006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8" name="Oval 1007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3" name="Group 982"/>
              <p:cNvGrpSpPr/>
              <p:nvPr/>
            </p:nvGrpSpPr>
            <p:grpSpPr>
              <a:xfrm>
                <a:off x="2884621" y="3937653"/>
                <a:ext cx="3067764" cy="525790"/>
                <a:chOff x="543297" y="2226069"/>
                <a:chExt cx="3067764" cy="525790"/>
              </a:xfrm>
              <a:solidFill>
                <a:srgbClr val="10253F"/>
              </a:solidFill>
            </p:grpSpPr>
            <p:sp>
              <p:nvSpPr>
                <p:cNvPr id="999" name="Oval 998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0" name="Oval 999"/>
                <p:cNvSpPr/>
                <p:nvPr/>
              </p:nvSpPr>
              <p:spPr>
                <a:xfrm>
                  <a:off x="1185834" y="2230725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1" name="Oval 1000"/>
                <p:cNvSpPr/>
                <p:nvPr/>
              </p:nvSpPr>
              <p:spPr>
                <a:xfrm>
                  <a:off x="1810097" y="2229173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2" name="Oval 1001"/>
                <p:cNvSpPr/>
                <p:nvPr/>
              </p:nvSpPr>
              <p:spPr>
                <a:xfrm>
                  <a:off x="2443497" y="2227621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3" name="Oval 1002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4" name="Group 983"/>
              <p:cNvGrpSpPr/>
              <p:nvPr/>
            </p:nvGrpSpPr>
            <p:grpSpPr>
              <a:xfrm>
                <a:off x="2493909" y="2338510"/>
                <a:ext cx="3811302" cy="1301922"/>
                <a:chOff x="2493909" y="2338510"/>
                <a:chExt cx="3811302" cy="1301922"/>
              </a:xfrm>
            </p:grpSpPr>
            <p:pic>
              <p:nvPicPr>
                <p:cNvPr id="994" name="Picture 993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4779" y="2351650"/>
                  <a:ext cx="1277484" cy="1277484"/>
                </a:xfrm>
                <a:prstGeom prst="rect">
                  <a:avLst/>
                </a:prstGeom>
              </p:spPr>
            </p:pic>
            <p:pic>
              <p:nvPicPr>
                <p:cNvPr id="995" name="Picture 994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0459" y="2350729"/>
                  <a:ext cx="1277484" cy="1277484"/>
                </a:xfrm>
                <a:prstGeom prst="rect">
                  <a:avLst/>
                </a:prstGeom>
              </p:spPr>
            </p:pic>
            <p:pic>
              <p:nvPicPr>
                <p:cNvPr id="996" name="Picture 995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0575" y="2362948"/>
                  <a:ext cx="1277484" cy="1277484"/>
                </a:xfrm>
                <a:prstGeom prst="rect">
                  <a:avLst/>
                </a:prstGeom>
              </p:spPr>
            </p:pic>
            <p:pic>
              <p:nvPicPr>
                <p:cNvPr id="997" name="Picture 996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7727" y="2338510"/>
                  <a:ext cx="1277484" cy="1277484"/>
                </a:xfrm>
                <a:prstGeom prst="rect">
                  <a:avLst/>
                </a:prstGeom>
              </p:spPr>
            </p:pic>
            <p:pic>
              <p:nvPicPr>
                <p:cNvPr id="998" name="Picture 997" descr="21175849_s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000" b="90000" l="8667" r="90000">
                              <a14:foregroundMark x1="55111" y1="19111" x2="55111" y2="19111"/>
                              <a14:foregroundMark x1="55111" y1="19111" x2="55111" y2="19111"/>
                              <a14:foregroundMark x1="40889" y1="36444" x2="40889" y2="36444"/>
                              <a14:foregroundMark x1="40889" y1="36444" x2="40889" y2="36444"/>
                              <a14:foregroundMark x1="30444" y1="23333" x2="30444" y2="23333"/>
                              <a14:foregroundMark x1="39556" y1="19556" x2="39556" y2="19556"/>
                              <a14:foregroundMark x1="66222" y1="21333" x2="66222" y2="21333"/>
                              <a14:foregroundMark x1="72000" y1="31111" x2="72000" y2="31111"/>
                              <a14:foregroundMark x1="18889" y1="28222" x2="18889" y2="28222"/>
                              <a14:foregroundMark x1="20667" y1="46444" x2="20667" y2="46444"/>
                              <a14:foregroundMark x1="19333" y1="59111" x2="19333" y2="59111"/>
                              <a14:foregroundMark x1="25556" y1="69111" x2="25556" y2="69111"/>
                              <a14:foregroundMark x1="34667" y1="77333" x2="34667" y2="77333"/>
                              <a14:foregroundMark x1="46222" y1="81778" x2="46222" y2="81778"/>
                              <a14:foregroundMark x1="58000" y1="81333" x2="58000" y2="81333"/>
                              <a14:foregroundMark x1="70000" y1="75111" x2="70000" y2="75111"/>
                              <a14:foregroundMark x1="78222" y1="64889" x2="78222" y2="64889"/>
                              <a14:foregroundMark x1="79556" y1="53333" x2="79556" y2="53333"/>
                              <a14:foregroundMark x1="79111" y1="40222" x2="79111" y2="402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3909" y="2350177"/>
                  <a:ext cx="1277484" cy="1277484"/>
                </a:xfrm>
                <a:prstGeom prst="rect">
                  <a:avLst/>
                </a:prstGeom>
              </p:spPr>
            </p:pic>
          </p:grpSp>
          <p:grpSp>
            <p:nvGrpSpPr>
              <p:cNvPr id="985" name="Group 984"/>
              <p:cNvGrpSpPr/>
              <p:nvPr/>
            </p:nvGrpSpPr>
            <p:grpSpPr>
              <a:xfrm>
                <a:off x="2891875" y="2721059"/>
                <a:ext cx="3067764" cy="535386"/>
                <a:chOff x="543297" y="2226069"/>
                <a:chExt cx="3067764" cy="535386"/>
              </a:xfrm>
            </p:grpSpPr>
            <p:sp>
              <p:nvSpPr>
                <p:cNvPr id="989" name="Oval 988"/>
                <p:cNvSpPr/>
                <p:nvPr/>
              </p:nvSpPr>
              <p:spPr>
                <a:xfrm>
                  <a:off x="543297" y="2232277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/>
                </a:p>
              </p:txBody>
            </p:sp>
            <p:sp>
              <p:nvSpPr>
                <p:cNvPr id="990" name="Oval 989"/>
                <p:cNvSpPr/>
                <p:nvPr/>
              </p:nvSpPr>
              <p:spPr>
                <a:xfrm>
                  <a:off x="1176697" y="2230725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/>
                    <a:t>0</a:t>
                  </a:r>
                  <a:endParaRPr lang="en-US" sz="3200" b="1" dirty="0"/>
                </a:p>
              </p:txBody>
            </p:sp>
            <p:sp>
              <p:nvSpPr>
                <p:cNvPr id="991" name="Oval 990"/>
                <p:cNvSpPr/>
                <p:nvPr/>
              </p:nvSpPr>
              <p:spPr>
                <a:xfrm>
                  <a:off x="1810097" y="2241873"/>
                  <a:ext cx="543301" cy="519582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0</a:t>
                  </a:r>
                </a:p>
              </p:txBody>
            </p:sp>
            <p:sp>
              <p:nvSpPr>
                <p:cNvPr id="992" name="Oval 991"/>
                <p:cNvSpPr/>
                <p:nvPr/>
              </p:nvSpPr>
              <p:spPr>
                <a:xfrm>
                  <a:off x="2434360" y="2227621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/>
                    <a:t>0</a:t>
                  </a:r>
                  <a:endParaRPr lang="en-US" sz="3200" b="1" dirty="0"/>
                </a:p>
              </p:txBody>
            </p:sp>
            <p:sp>
              <p:nvSpPr>
                <p:cNvPr id="993" name="Oval 992"/>
                <p:cNvSpPr/>
                <p:nvPr/>
              </p:nvSpPr>
              <p:spPr>
                <a:xfrm>
                  <a:off x="3067760" y="2226069"/>
                  <a:ext cx="543301" cy="519582"/>
                </a:xfrm>
                <a:prstGeom prst="ellipse">
                  <a:avLst/>
                </a:prstGeom>
                <a:solidFill>
                  <a:srgbClr val="10253F"/>
                </a:soli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1" dirty="0"/>
                </a:p>
              </p:txBody>
            </p:sp>
          </p:grpSp>
          <p:sp>
            <p:nvSpPr>
              <p:cNvPr id="987" name="Oval 986"/>
              <p:cNvSpPr/>
              <p:nvPr/>
            </p:nvSpPr>
            <p:spPr>
              <a:xfrm>
                <a:off x="4782489" y="272449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/>
                  <a:t>0</a:t>
                </a:r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3522082" y="272881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/>
                  <a:t>0</a:t>
                </a:r>
              </a:p>
            </p:txBody>
          </p:sp>
        </p:grpSp>
        <p:pic>
          <p:nvPicPr>
            <p:cNvPr id="1014" name="Picture 1013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30387" y="15440271"/>
              <a:ext cx="896112" cy="841248"/>
            </a:xfrm>
            <a:prstGeom prst="rect">
              <a:avLst/>
            </a:prstGeom>
          </p:spPr>
        </p:pic>
      </p:grpSp>
      <p:sp>
        <p:nvSpPr>
          <p:cNvPr id="1015" name="Oval 1014"/>
          <p:cNvSpPr>
            <a:spLocks noChangeAspect="1"/>
          </p:cNvSpPr>
          <p:nvPr/>
        </p:nvSpPr>
        <p:spPr>
          <a:xfrm>
            <a:off x="17708578" y="13963124"/>
            <a:ext cx="655147" cy="655147"/>
          </a:xfrm>
          <a:prstGeom prst="ellipse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1016" name="TextBox 1015"/>
          <p:cNvSpPr txBox="1"/>
          <p:nvPr/>
        </p:nvSpPr>
        <p:spPr>
          <a:xfrm>
            <a:off x="18473369" y="13819751"/>
            <a:ext cx="719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Variable Retention Time</a:t>
            </a:r>
            <a:endParaRPr lang="en-US" sz="4800" b="1" dirty="0"/>
          </a:p>
        </p:txBody>
      </p:sp>
      <p:grpSp>
        <p:nvGrpSpPr>
          <p:cNvPr id="1017" name="Group 1016"/>
          <p:cNvGrpSpPr/>
          <p:nvPr/>
        </p:nvGrpSpPr>
        <p:grpSpPr>
          <a:xfrm>
            <a:off x="17516434" y="14803608"/>
            <a:ext cx="3273181" cy="2582606"/>
            <a:chOff x="2777030" y="2018290"/>
            <a:chExt cx="3273181" cy="2582606"/>
          </a:xfrm>
          <a:solidFill>
            <a:srgbClr val="10253F"/>
          </a:solidFill>
        </p:grpSpPr>
        <p:cxnSp>
          <p:nvCxnSpPr>
            <p:cNvPr id="1018" name="Straight Connector 1017"/>
            <p:cNvCxnSpPr/>
            <p:nvPr/>
          </p:nvCxnSpPr>
          <p:spPr>
            <a:xfrm>
              <a:off x="5680592" y="2043186"/>
              <a:ext cx="0" cy="255771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/>
            <p:cNvCxnSpPr/>
            <p:nvPr/>
          </p:nvCxnSpPr>
          <p:spPr>
            <a:xfrm>
              <a:off x="5053068" y="2036962"/>
              <a:ext cx="0" cy="255771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/>
            <p:cNvCxnSpPr/>
            <p:nvPr/>
          </p:nvCxnSpPr>
          <p:spPr>
            <a:xfrm>
              <a:off x="4425544" y="2030738"/>
              <a:ext cx="0" cy="255771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/>
            <p:cNvCxnSpPr/>
            <p:nvPr/>
          </p:nvCxnSpPr>
          <p:spPr>
            <a:xfrm>
              <a:off x="2798583" y="4188609"/>
              <a:ext cx="3251628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/>
            <p:cNvCxnSpPr/>
            <p:nvPr/>
          </p:nvCxnSpPr>
          <p:spPr>
            <a:xfrm>
              <a:off x="2792375" y="3597681"/>
              <a:ext cx="3251628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/>
            <p:cNvCxnSpPr/>
            <p:nvPr/>
          </p:nvCxnSpPr>
          <p:spPr>
            <a:xfrm>
              <a:off x="3798020" y="2024514"/>
              <a:ext cx="0" cy="255771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3161359" y="2018290"/>
              <a:ext cx="0" cy="255771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>
              <a:off x="2778550" y="2402605"/>
              <a:ext cx="3251628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>
              <a:off x="2777030" y="2997617"/>
              <a:ext cx="3251628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7" name="Group 1026"/>
            <p:cNvGrpSpPr/>
            <p:nvPr/>
          </p:nvGrpSpPr>
          <p:grpSpPr>
            <a:xfrm>
              <a:off x="2882862" y="2133377"/>
              <a:ext cx="3067764" cy="525790"/>
              <a:chOff x="534160" y="2226069"/>
              <a:chExt cx="3067764" cy="525790"/>
            </a:xfrm>
            <a:grpFill/>
          </p:grpSpPr>
          <p:sp>
            <p:nvSpPr>
              <p:cNvPr id="1045" name="Oval 1044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b="1" dirty="0"/>
              </a:p>
            </p:txBody>
          </p:sp>
          <p:sp>
            <p:nvSpPr>
              <p:cNvPr id="1046" name="Oval 1045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/>
              </a:p>
            </p:txBody>
          </p:sp>
          <p:sp>
            <p:nvSpPr>
              <p:cNvPr id="1047" name="Oval 1046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Oval 1047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Oval 1048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8" name="Oval 1027"/>
            <p:cNvSpPr/>
            <p:nvPr/>
          </p:nvSpPr>
          <p:spPr>
            <a:xfrm>
              <a:off x="2890479" y="2734597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1029" name="Oval 1028"/>
            <p:cNvSpPr/>
            <p:nvPr/>
          </p:nvSpPr>
          <p:spPr>
            <a:xfrm>
              <a:off x="3523879" y="2733045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1030" name="Oval 1029"/>
            <p:cNvSpPr/>
            <p:nvPr/>
          </p:nvSpPr>
          <p:spPr>
            <a:xfrm>
              <a:off x="4157279" y="2731493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1031" name="Oval 1030"/>
            <p:cNvSpPr/>
            <p:nvPr/>
          </p:nvSpPr>
          <p:spPr>
            <a:xfrm>
              <a:off x="4781542" y="2729941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1032" name="Oval 1031"/>
            <p:cNvSpPr/>
            <p:nvPr/>
          </p:nvSpPr>
          <p:spPr>
            <a:xfrm>
              <a:off x="5405805" y="2728389"/>
              <a:ext cx="543301" cy="519582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grpSp>
          <p:nvGrpSpPr>
            <p:cNvPr id="1033" name="Group 1032"/>
            <p:cNvGrpSpPr/>
            <p:nvPr/>
          </p:nvGrpSpPr>
          <p:grpSpPr>
            <a:xfrm>
              <a:off x="2887550" y="3337589"/>
              <a:ext cx="3067764" cy="525790"/>
              <a:chOff x="543297" y="2226069"/>
              <a:chExt cx="3067764" cy="525790"/>
            </a:xfrm>
            <a:grpFill/>
          </p:grpSpPr>
          <p:sp>
            <p:nvSpPr>
              <p:cNvPr id="1040" name="Oval 1039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Oval 1040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/>
                  <a:t>1</a:t>
                </a:r>
              </a:p>
            </p:txBody>
          </p:sp>
          <p:sp>
            <p:nvSpPr>
              <p:cNvPr id="1042" name="Oval 1041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Oval 1042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Oval 1043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4" name="Group 1033"/>
            <p:cNvGrpSpPr/>
            <p:nvPr/>
          </p:nvGrpSpPr>
          <p:grpSpPr>
            <a:xfrm>
              <a:off x="2884621" y="3937653"/>
              <a:ext cx="3067764" cy="525790"/>
              <a:chOff x="543297" y="2226069"/>
              <a:chExt cx="3067764" cy="525790"/>
            </a:xfrm>
            <a:grpFill/>
          </p:grpSpPr>
          <p:sp>
            <p:nvSpPr>
              <p:cNvPr id="1035" name="Oval 1034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Oval 1035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Oval 1036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Oval 1037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Oval 1038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050" name="Chart 1049"/>
          <p:cNvGraphicFramePr/>
          <p:nvPr>
            <p:extLst>
              <p:ext uri="{D42A27DB-BD31-4B8C-83A1-F6EECF244321}">
                <p14:modId xmlns:p14="http://schemas.microsoft.com/office/powerpoint/2010/main" val="3044957023"/>
              </p:ext>
            </p:extLst>
          </p:nvPr>
        </p:nvGraphicFramePr>
        <p:xfrm>
          <a:off x="20977073" y="14443754"/>
          <a:ext cx="5391427" cy="334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053" name="Multiply 1052"/>
          <p:cNvSpPr>
            <a:spLocks noChangeAspect="1"/>
          </p:cNvSpPr>
          <p:nvPr/>
        </p:nvSpPr>
        <p:spPr>
          <a:xfrm>
            <a:off x="24089559" y="16275651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54" name="Picture 10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020097" y="14862005"/>
            <a:ext cx="896112" cy="841248"/>
          </a:xfrm>
          <a:prstGeom prst="rect">
            <a:avLst/>
          </a:prstGeom>
        </p:spPr>
      </p:pic>
      <p:pic>
        <p:nvPicPr>
          <p:cNvPr id="1055" name="Picture 10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981433" y="14898947"/>
            <a:ext cx="89611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1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50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439</Words>
  <Application>Microsoft Macintosh PowerPoint</Application>
  <PresentationFormat>Custom</PresentationFormat>
  <Paragraphs>111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 Khan</dc:creator>
  <cp:lastModifiedBy>Onur Mutlu</cp:lastModifiedBy>
  <cp:revision>114</cp:revision>
  <dcterms:created xsi:type="dcterms:W3CDTF">2014-06-19T05:55:14Z</dcterms:created>
  <dcterms:modified xsi:type="dcterms:W3CDTF">2015-02-21T01:46:14Z</dcterms:modified>
</cp:coreProperties>
</file>