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66" r:id="rId2"/>
    <p:sldId id="267" r:id="rId3"/>
    <p:sldId id="268" r:id="rId4"/>
    <p:sldId id="269" r:id="rId5"/>
    <p:sldId id="270" r:id="rId6"/>
    <p:sldId id="271" r:id="rId7"/>
    <p:sldId id="307" r:id="rId8"/>
    <p:sldId id="274" r:id="rId9"/>
    <p:sldId id="345" r:id="rId10"/>
    <p:sldId id="276" r:id="rId11"/>
    <p:sldId id="277" r:id="rId12"/>
    <p:sldId id="309" r:id="rId13"/>
    <p:sldId id="279" r:id="rId14"/>
    <p:sldId id="280" r:id="rId15"/>
    <p:sldId id="310" r:id="rId16"/>
    <p:sldId id="335" r:id="rId17"/>
    <p:sldId id="286" r:id="rId18"/>
    <p:sldId id="336" r:id="rId19"/>
    <p:sldId id="288" r:id="rId20"/>
    <p:sldId id="354" r:id="rId21"/>
    <p:sldId id="355" r:id="rId22"/>
    <p:sldId id="356" r:id="rId23"/>
    <p:sldId id="357" r:id="rId24"/>
    <p:sldId id="312" r:id="rId25"/>
    <p:sldId id="296" r:id="rId26"/>
    <p:sldId id="338" r:id="rId27"/>
    <p:sldId id="339" r:id="rId28"/>
    <p:sldId id="299" r:id="rId29"/>
    <p:sldId id="351" r:id="rId30"/>
    <p:sldId id="303" r:id="rId31"/>
    <p:sldId id="362" r:id="rId32"/>
    <p:sldId id="358" r:id="rId33"/>
    <p:sldId id="360" r:id="rId34"/>
    <p:sldId id="361" r:id="rId35"/>
    <p:sldId id="305" r:id="rId36"/>
    <p:sldId id="306" r:id="rId37"/>
    <p:sldId id="321" r:id="rId38"/>
    <p:sldId id="340" r:id="rId39"/>
    <p:sldId id="341" r:id="rId40"/>
    <p:sldId id="342" r:id="rId41"/>
    <p:sldId id="343" r:id="rId42"/>
    <p:sldId id="344" r:id="rId43"/>
    <p:sldId id="346" r:id="rId44"/>
    <p:sldId id="347" r:id="rId45"/>
    <p:sldId id="349" r:id="rId46"/>
    <p:sldId id="348" r:id="rId47"/>
    <p:sldId id="350" r:id="rId4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0"/>
    <a:srgbClr val="009051"/>
    <a:srgbClr val="008F00"/>
    <a:srgbClr val="CC0000"/>
    <a:srgbClr val="941100"/>
    <a:srgbClr val="79B192"/>
    <a:srgbClr val="FF5050"/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 autoAdjust="0"/>
    <p:restoredTop sz="85179" autoAdjust="0"/>
  </p:normalViewPr>
  <p:slideViewPr>
    <p:cSldViewPr snapToGrid="0">
      <p:cViewPr varScale="1">
        <p:scale>
          <a:sx n="107" d="100"/>
          <a:sy n="107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/C:\Users\Kevin%20Hsieh\Dropbox\BigML\Results\EC2_Network_Bandwidth%20(DESKTOP-5I35LDM's%20conflicted%20copy%202016-09-07).xlsx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file:////C:\Users\Kevin%20Hsieh\Dropbox\BigML\Results\Update_Distribution.xlsx" TargetMode="External"/><Relationship Id="rId5" Type="http://schemas.openxmlformats.org/officeDocument/2006/relationships/chartUserShapes" Target="../drawings/drawing1.xml"/><Relationship Id="rId1" Type="http://schemas.microsoft.com/office/2011/relationships/chartStyle" Target="style10.xml"/><Relationship Id="rId2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oleObject" Target="file:////C:\Users\Kevin%20Hsieh\Dropbox\BigML\Results\Update_Distribution.xlsx" TargetMode="External"/><Relationship Id="rId5" Type="http://schemas.openxmlformats.org/officeDocument/2006/relationships/chartUserShapes" Target="../drawings/drawing2.xml"/><Relationship Id="rId1" Type="http://schemas.microsoft.com/office/2011/relationships/chartStyle" Target="style11.xml"/><Relationship Id="rId2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Users/kevinhsieh/Box%20Sync/BigML/Results/Update_Distribution_v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Users/kevinhsieh/Box%20Sync/BigML/Results/geeps_ec2all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654194026458437"/>
          <c:y val="0.0485843734718254"/>
          <c:w val="0.823331091620665"/>
          <c:h val="0.597236029109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Virginia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Sheet1!$L$3:$L$13</c:f>
              <c:numCache>
                <c:formatCode>General</c:formatCode>
                <c:ptCount val="11"/>
                <c:pt idx="0">
                  <c:v>1000.0</c:v>
                </c:pt>
                <c:pt idx="1">
                  <c:v>116.98</c:v>
                </c:pt>
                <c:pt idx="2">
                  <c:v>132.8</c:v>
                </c:pt>
                <c:pt idx="3">
                  <c:v>60.36</c:v>
                </c:pt>
                <c:pt idx="4">
                  <c:v>70.34</c:v>
                </c:pt>
                <c:pt idx="5">
                  <c:v>60.18000000000001</c:v>
                </c:pt>
                <c:pt idx="6">
                  <c:v>53.12000000000001</c:v>
                </c:pt>
                <c:pt idx="7">
                  <c:v>39.32</c:v>
                </c:pt>
                <c:pt idx="8">
                  <c:v>47.64</c:v>
                </c:pt>
                <c:pt idx="9">
                  <c:v>52.86</c:v>
                </c:pt>
                <c:pt idx="10">
                  <c:v>96.16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E6-4E33-829A-FF66EC4EDE11}"/>
            </c:ext>
          </c:extLst>
        </c:ser>
        <c:ser>
          <c:idx val="1"/>
          <c:order val="1"/>
          <c:tx>
            <c:strRef>
              <c:f>Sheet1!$M$2</c:f>
              <c:strCache>
                <c:ptCount val="1"/>
                <c:pt idx="0">
                  <c:v>California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Sheet1!$M$3:$M$13</c:f>
              <c:numCache>
                <c:formatCode>General</c:formatCode>
                <c:ptCount val="11"/>
                <c:pt idx="1">
                  <c:v>1000.0</c:v>
                </c:pt>
                <c:pt idx="2">
                  <c:v>212.2</c:v>
                </c:pt>
                <c:pt idx="3">
                  <c:v>34.72000000000001</c:v>
                </c:pt>
                <c:pt idx="4">
                  <c:v>51.9</c:v>
                </c:pt>
                <c:pt idx="5">
                  <c:v>57.26000000000001</c:v>
                </c:pt>
                <c:pt idx="6">
                  <c:v>70.94</c:v>
                </c:pt>
                <c:pt idx="7">
                  <c:v>55.96</c:v>
                </c:pt>
                <c:pt idx="8">
                  <c:v>71.44000000000002</c:v>
                </c:pt>
                <c:pt idx="9">
                  <c:v>41.66000000000001</c:v>
                </c:pt>
                <c:pt idx="10">
                  <c:v>57.28000000000001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E6-4E33-829A-FF66EC4EDE11}"/>
            </c:ext>
          </c:extLst>
        </c:ser>
        <c:ser>
          <c:idx val="2"/>
          <c:order val="2"/>
          <c:tx>
            <c:strRef>
              <c:f>Sheet1!$N$2</c:f>
              <c:strCache>
                <c:ptCount val="1"/>
                <c:pt idx="0">
                  <c:v>Oregon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Sheet1!$N$3:$N$13</c:f>
              <c:numCache>
                <c:formatCode>General</c:formatCode>
                <c:ptCount val="11"/>
                <c:pt idx="2">
                  <c:v>1000.0</c:v>
                </c:pt>
                <c:pt idx="3">
                  <c:v>59.94</c:v>
                </c:pt>
                <c:pt idx="4">
                  <c:v>54.3</c:v>
                </c:pt>
                <c:pt idx="5">
                  <c:v>61.36</c:v>
                </c:pt>
                <c:pt idx="6">
                  <c:v>76.76</c:v>
                </c:pt>
                <c:pt idx="7">
                  <c:v>50.54</c:v>
                </c:pt>
                <c:pt idx="8">
                  <c:v>41.06</c:v>
                </c:pt>
                <c:pt idx="9">
                  <c:v>37.48</c:v>
                </c:pt>
                <c:pt idx="10">
                  <c:v>60.82000000000001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E6-4E33-829A-FF66EC4EDE11}"/>
            </c:ext>
          </c:extLst>
        </c:ser>
        <c:ser>
          <c:idx val="3"/>
          <c:order val="3"/>
          <c:tx>
            <c:strRef>
              <c:f>Sheet1!$O$2</c:f>
              <c:strCache>
                <c:ptCount val="1"/>
                <c:pt idx="0">
                  <c:v>Ireland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Sheet1!$O$3:$O$13</c:f>
              <c:numCache>
                <c:formatCode>General</c:formatCode>
                <c:ptCount val="11"/>
                <c:pt idx="3">
                  <c:v>1000.0</c:v>
                </c:pt>
                <c:pt idx="4">
                  <c:v>190.4</c:v>
                </c:pt>
                <c:pt idx="5">
                  <c:v>44.94</c:v>
                </c:pt>
                <c:pt idx="6">
                  <c:v>45.3</c:v>
                </c:pt>
                <c:pt idx="7">
                  <c:v>36.28</c:v>
                </c:pt>
                <c:pt idx="8">
                  <c:v>32.94</c:v>
                </c:pt>
                <c:pt idx="9">
                  <c:v>75.38</c:v>
                </c:pt>
                <c:pt idx="10">
                  <c:v>56.78000000000001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E6-4E33-829A-FF66EC4EDE11}"/>
            </c:ext>
          </c:extLst>
        </c:ser>
        <c:ser>
          <c:idx val="4"/>
          <c:order val="4"/>
          <c:tx>
            <c:strRef>
              <c:f>Sheet1!$P$2</c:f>
              <c:strCache>
                <c:ptCount val="1"/>
                <c:pt idx="0">
                  <c:v>Frankfurt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Sheet1!$P$3:$P$13</c:f>
              <c:numCache>
                <c:formatCode>General</c:formatCode>
                <c:ptCount val="11"/>
                <c:pt idx="4">
                  <c:v>1000.0</c:v>
                </c:pt>
                <c:pt idx="5">
                  <c:v>41.06</c:v>
                </c:pt>
                <c:pt idx="6">
                  <c:v>39.22</c:v>
                </c:pt>
                <c:pt idx="7">
                  <c:v>33.24</c:v>
                </c:pt>
                <c:pt idx="8">
                  <c:v>23.84</c:v>
                </c:pt>
                <c:pt idx="9">
                  <c:v>101.6</c:v>
                </c:pt>
                <c:pt idx="10">
                  <c:v>56.2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E6-4E33-829A-FF66EC4EDE11}"/>
            </c:ext>
          </c:extLst>
        </c:ser>
        <c:ser>
          <c:idx val="5"/>
          <c:order val="5"/>
          <c:tx>
            <c:strRef>
              <c:f>Sheet1!$Q$2</c:f>
              <c:strCache>
                <c:ptCount val="1"/>
                <c:pt idx="0">
                  <c:v>Tokyo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Sheet1!$Q$3:$Q$13</c:f>
              <c:numCache>
                <c:formatCode>General</c:formatCode>
                <c:ptCount val="11"/>
                <c:pt idx="5">
                  <c:v>1000.0</c:v>
                </c:pt>
                <c:pt idx="6">
                  <c:v>162.6</c:v>
                </c:pt>
                <c:pt idx="7">
                  <c:v>159.8</c:v>
                </c:pt>
                <c:pt idx="8">
                  <c:v>70.98</c:v>
                </c:pt>
                <c:pt idx="9">
                  <c:v>69.97999999999997</c:v>
                </c:pt>
                <c:pt idx="10">
                  <c:v>40.44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1E6-4E33-829A-FF66EC4EDE11}"/>
            </c:ext>
          </c:extLst>
        </c:ser>
        <c:ser>
          <c:idx val="6"/>
          <c:order val="6"/>
          <c:tx>
            <c:strRef>
              <c:f>Sheet1!$R$2</c:f>
              <c:strCache>
                <c:ptCount val="1"/>
                <c:pt idx="0">
                  <c:v>Seoul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Sheet1!$R$3:$R$13</c:f>
              <c:numCache>
                <c:formatCode>General</c:formatCode>
                <c:ptCount val="11"/>
                <c:pt idx="6">
                  <c:v>1000.0</c:v>
                </c:pt>
                <c:pt idx="7">
                  <c:v>161.6</c:v>
                </c:pt>
                <c:pt idx="8">
                  <c:v>55.76000000000001</c:v>
                </c:pt>
                <c:pt idx="9">
                  <c:v>84.04</c:v>
                </c:pt>
                <c:pt idx="10">
                  <c:v>35.62000000000001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E6-4E33-829A-FF66EC4EDE11}"/>
            </c:ext>
          </c:extLst>
        </c:ser>
        <c:ser>
          <c:idx val="7"/>
          <c:order val="7"/>
          <c:tx>
            <c:strRef>
              <c:f>Sheet1!$S$2</c:f>
              <c:strCache>
                <c:ptCount val="1"/>
                <c:pt idx="0">
                  <c:v>Singapore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Sheet1!$S$3:$S$13</c:f>
              <c:numCache>
                <c:formatCode>General</c:formatCode>
                <c:ptCount val="11"/>
                <c:pt idx="7">
                  <c:v>1000.0</c:v>
                </c:pt>
                <c:pt idx="8">
                  <c:v>61.3</c:v>
                </c:pt>
                <c:pt idx="9">
                  <c:v>78.42</c:v>
                </c:pt>
                <c:pt idx="10">
                  <c:v>16.75999999999999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1E6-4E33-829A-FF66EC4EDE11}"/>
            </c:ext>
          </c:extLst>
        </c:ser>
        <c:ser>
          <c:idx val="8"/>
          <c:order val="8"/>
          <c:tx>
            <c:strRef>
              <c:f>Sheet1!$T$2</c:f>
              <c:strCache>
                <c:ptCount val="1"/>
                <c:pt idx="0">
                  <c:v>Sydney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Sheet1!$T$3:$T$13</c:f>
              <c:numCache>
                <c:formatCode>General</c:formatCode>
                <c:ptCount val="11"/>
                <c:pt idx="8">
                  <c:v>1000.0</c:v>
                </c:pt>
                <c:pt idx="9">
                  <c:v>37.26000000000001</c:v>
                </c:pt>
                <c:pt idx="10">
                  <c:v>31.12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1E6-4E33-829A-FF66EC4EDE11}"/>
            </c:ext>
          </c:extLst>
        </c:ser>
        <c:ser>
          <c:idx val="9"/>
          <c:order val="9"/>
          <c:tx>
            <c:strRef>
              <c:f>Sheet1!$U$2</c:f>
              <c:strCache>
                <c:ptCount val="1"/>
                <c:pt idx="0">
                  <c:v>Mumbai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Sheet1!$U$3:$U$13</c:f>
              <c:numCache>
                <c:formatCode>General</c:formatCode>
                <c:ptCount val="11"/>
                <c:pt idx="9">
                  <c:v>1000.0</c:v>
                </c:pt>
                <c:pt idx="10">
                  <c:v>32.66000000000001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1E6-4E33-829A-FF66EC4EDE11}"/>
            </c:ext>
          </c:extLst>
        </c:ser>
        <c:ser>
          <c:idx val="10"/>
          <c:order val="10"/>
          <c:tx>
            <c:strRef>
              <c:f>Sheet1!$V$2</c:f>
              <c:strCache>
                <c:ptCount val="1"/>
                <c:pt idx="0">
                  <c:v>São Paulo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Sheet1!$K$3:$K$13</c:f>
              <c:strCache>
                <c:ptCount val="11"/>
                <c:pt idx="0">
                  <c:v>Virginia</c:v>
                </c:pt>
                <c:pt idx="1">
                  <c:v>California</c:v>
                </c:pt>
                <c:pt idx="2">
                  <c:v>Oregon</c:v>
                </c:pt>
                <c:pt idx="3">
                  <c:v>Ireland</c:v>
                </c:pt>
                <c:pt idx="4">
                  <c:v>Frankfurt</c:v>
                </c:pt>
                <c:pt idx="5">
                  <c:v>Tokyo</c:v>
                </c:pt>
                <c:pt idx="6">
                  <c:v>Seoul</c:v>
                </c:pt>
                <c:pt idx="7">
                  <c:v>Singapore</c:v>
                </c:pt>
                <c:pt idx="8">
                  <c:v>Sydney</c:v>
                </c:pt>
                <c:pt idx="9">
                  <c:v>Mumbai</c:v>
                </c:pt>
                <c:pt idx="10">
                  <c:v>Sao Paulo</c:v>
                </c:pt>
              </c:strCache>
            </c:strRef>
          </c:cat>
          <c:val>
            <c:numRef>
              <c:f>Sheet1!$V$3:$V$13</c:f>
              <c:numCache>
                <c:formatCode>General</c:formatCode>
                <c:ptCount val="11"/>
                <c:pt idx="10">
                  <c:v>1000.0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1E6-4E33-829A-FF66EC4ED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70562256"/>
        <c:axId val="-370591680"/>
        <c:axId val="-369636896"/>
      </c:bar3DChart>
      <c:catAx>
        <c:axId val="-37056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70591680"/>
        <c:crosses val="autoZero"/>
        <c:auto val="1"/>
        <c:lblAlgn val="ctr"/>
        <c:lblOffset val="100"/>
        <c:noMultiLvlLbl val="0"/>
      </c:catAx>
      <c:valAx>
        <c:axId val="-37059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400" cap="none" baseline="0" dirty="0" smtClean="0">
                    <a:latin typeface="Arial" charset="0"/>
                    <a:ea typeface="Arial" charset="0"/>
                    <a:cs typeface="Arial" charset="0"/>
                  </a:rPr>
                  <a:t>Network Bandwidth (Mb/s</a:t>
                </a:r>
                <a:r>
                  <a:rPr lang="en-US" sz="1400" cap="none" baseline="0" dirty="0">
                    <a:latin typeface="Arial" charset="0"/>
                    <a:ea typeface="Arial" charset="0"/>
                    <a:cs typeface="Arial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329660184198019"/>
              <c:y val="0.04912091525306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70562256"/>
        <c:crosses val="autoZero"/>
        <c:crossBetween val="between"/>
        <c:majorUnit val="100.0"/>
      </c:valAx>
      <c:serAx>
        <c:axId val="-3696368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70591680"/>
        <c:crosses val="autoZero"/>
        <c:tickLblSkip val="1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4530697119399"/>
          <c:y val="0.215744660770959"/>
          <c:w val="0.644354652927346"/>
          <c:h val="0.543258513747711"/>
        </c:manualLayout>
      </c:layout>
      <c:scatterChart>
        <c:scatterStyle val="smoothMarker"/>
        <c:varyColors val="0"/>
        <c:ser>
          <c:idx val="0"/>
          <c:order val="0"/>
          <c:tx>
            <c:v>Gaia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USP_TM_all_0918!$B$2:$E$2</c:f>
              <c:numCache>
                <c:formatCode>General</c:formatCode>
                <c:ptCount val="4"/>
                <c:pt idx="0">
                  <c:v>110.193</c:v>
                </c:pt>
                <c:pt idx="1">
                  <c:v>296.373</c:v>
                </c:pt>
                <c:pt idx="2">
                  <c:v>473.689</c:v>
                </c:pt>
                <c:pt idx="3">
                  <c:v>653.203</c:v>
                </c:pt>
              </c:numCache>
            </c:numRef>
          </c:xVal>
          <c:yVal>
            <c:numRef>
              <c:f>USP_TM_all_0918!$B$3:$E$3</c:f>
              <c:numCache>
                <c:formatCode>General</c:formatCode>
                <c:ptCount val="4"/>
                <c:pt idx="0">
                  <c:v>-1.34182E9</c:v>
                </c:pt>
                <c:pt idx="1">
                  <c:v>-1.04474E9</c:v>
                </c:pt>
                <c:pt idx="2">
                  <c:v>-1.00825E9</c:v>
                </c:pt>
                <c:pt idx="3">
                  <c:v>-9.90999E8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0A7-4744-9654-BBE7D8E1CF29}"/>
            </c:ext>
          </c:extLst>
        </c:ser>
        <c:ser>
          <c:idx val="1"/>
          <c:order val="1"/>
          <c:tx>
            <c:v>Gaia_Async</c:v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USP_TM_all_0918!$B$58:$G$58</c:f>
              <c:numCache>
                <c:formatCode>General</c:formatCode>
                <c:ptCount val="6"/>
                <c:pt idx="0">
                  <c:v>40.8</c:v>
                </c:pt>
                <c:pt idx="1">
                  <c:v>113.7</c:v>
                </c:pt>
                <c:pt idx="2">
                  <c:v>185.3</c:v>
                </c:pt>
                <c:pt idx="3">
                  <c:v>256.3999999999999</c:v>
                </c:pt>
                <c:pt idx="4">
                  <c:v>541.6</c:v>
                </c:pt>
                <c:pt idx="5">
                  <c:v>1070.0</c:v>
                </c:pt>
              </c:numCache>
            </c:numRef>
          </c:xVal>
          <c:yVal>
            <c:numRef>
              <c:f>USP_TM_all_0918!$B$59:$G$59</c:f>
              <c:numCache>
                <c:formatCode>General</c:formatCode>
                <c:ptCount val="6"/>
                <c:pt idx="0">
                  <c:v>-1.38885E9</c:v>
                </c:pt>
                <c:pt idx="1">
                  <c:v>-1.13307E9</c:v>
                </c:pt>
                <c:pt idx="2">
                  <c:v>-1.07531E9</c:v>
                </c:pt>
                <c:pt idx="3">
                  <c:v>-1.05818E9</c:v>
                </c:pt>
                <c:pt idx="4">
                  <c:v>-1.03336E9</c:v>
                </c:pt>
                <c:pt idx="5">
                  <c:v>-1.02321E9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0A7-4744-9654-BBE7D8E1C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9224128"/>
        <c:axId val="-339220096"/>
      </c:scatterChart>
      <c:valAx>
        <c:axId val="-339224128"/>
        <c:scaling>
          <c:orientation val="minMax"/>
          <c:max val="1200.0"/>
          <c:min val="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Time (Seconds)</a:t>
                </a:r>
              </a:p>
            </c:rich>
          </c:tx>
          <c:layout>
            <c:manualLayout>
              <c:xMode val="edge"/>
              <c:yMode val="edge"/>
              <c:x val="0.444385856495279"/>
              <c:y val="0.897301033987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-339220096"/>
        <c:crossesAt val="-2.0E9"/>
        <c:crossBetween val="midCat"/>
        <c:majorUnit val="250.0"/>
      </c:valAx>
      <c:valAx>
        <c:axId val="-339220096"/>
        <c:scaling>
          <c:orientation val="minMax"/>
          <c:max val="-9.0E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Objective</a:t>
                </a:r>
                <a:r>
                  <a:rPr lang="en-US" sz="1200" baseline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value</a:t>
                </a:r>
                <a:endParaRPr lang="en-US" sz="120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-339224128"/>
        <c:crosses val="autoZero"/>
        <c:crossBetween val="midCat"/>
        <c:majorUnit val="1.0E8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onsolas" panose="020B0609020204030204" pitchFamily="49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59507793462"/>
          <c:y val="0.220034354656371"/>
          <c:w val="0.669584024921525"/>
          <c:h val="0.544142184235012"/>
        </c:manualLayout>
      </c:layout>
      <c:scatterChart>
        <c:scatterStyle val="smoothMarker"/>
        <c:varyColors val="0"/>
        <c:ser>
          <c:idx val="0"/>
          <c:order val="0"/>
          <c:tx>
            <c:v>Gaia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USP_MF_new_loss!$B$4:$G$4</c:f>
              <c:numCache>
                <c:formatCode>General</c:formatCode>
                <c:ptCount val="6"/>
                <c:pt idx="0">
                  <c:v>57.2558</c:v>
                </c:pt>
                <c:pt idx="1">
                  <c:v>115.372</c:v>
                </c:pt>
                <c:pt idx="2">
                  <c:v>172.434</c:v>
                </c:pt>
                <c:pt idx="3">
                  <c:v>231.239</c:v>
                </c:pt>
                <c:pt idx="4">
                  <c:v>288.9909999999986</c:v>
                </c:pt>
                <c:pt idx="5">
                  <c:v>347.165</c:v>
                </c:pt>
              </c:numCache>
            </c:numRef>
          </c:xVal>
          <c:yVal>
            <c:numRef>
              <c:f>USP_MF_new_loss!$B$5:$G$5</c:f>
              <c:numCache>
                <c:formatCode>General</c:formatCode>
                <c:ptCount val="6"/>
                <c:pt idx="0">
                  <c:v>8.3950245E8</c:v>
                </c:pt>
                <c:pt idx="1">
                  <c:v>3.00908775E8</c:v>
                </c:pt>
                <c:pt idx="2">
                  <c:v>2.13042643E8</c:v>
                </c:pt>
                <c:pt idx="3">
                  <c:v>1.7687596E8</c:v>
                </c:pt>
                <c:pt idx="4">
                  <c:v>1.56856178E8</c:v>
                </c:pt>
                <c:pt idx="5">
                  <c:v>1.44016634E8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30C-46C0-A7C2-9FF85D37740D}"/>
            </c:ext>
          </c:extLst>
        </c:ser>
        <c:ser>
          <c:idx val="1"/>
          <c:order val="1"/>
          <c:tx>
            <c:v>Gaia_Async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USP_MF_new_loss!$B$8:$G$8</c:f>
              <c:numCache>
                <c:formatCode>General</c:formatCode>
                <c:ptCount val="6"/>
                <c:pt idx="0">
                  <c:v>56.1762</c:v>
                </c:pt>
                <c:pt idx="1">
                  <c:v>113.449</c:v>
                </c:pt>
                <c:pt idx="2">
                  <c:v>169.392</c:v>
                </c:pt>
                <c:pt idx="3">
                  <c:v>225.784</c:v>
                </c:pt>
                <c:pt idx="4">
                  <c:v>282.63</c:v>
                </c:pt>
                <c:pt idx="5">
                  <c:v>337.9529999999999</c:v>
                </c:pt>
              </c:numCache>
            </c:numRef>
          </c:xVal>
          <c:yVal>
            <c:numRef>
              <c:f>USP_MF_new_loss!$B$9:$G$9</c:f>
              <c:numCache>
                <c:formatCode>General</c:formatCode>
                <c:ptCount val="6"/>
                <c:pt idx="0">
                  <c:v>9.9378838E8</c:v>
                </c:pt>
                <c:pt idx="1">
                  <c:v>4.59122324E8</c:v>
                </c:pt>
                <c:pt idx="2">
                  <c:v>4.36452729E8</c:v>
                </c:pt>
                <c:pt idx="3">
                  <c:v>4.7782618E8</c:v>
                </c:pt>
                <c:pt idx="4">
                  <c:v>5.22922675E8</c:v>
                </c:pt>
                <c:pt idx="5">
                  <c:v>5.6788893E8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30C-46C0-A7C2-9FF85D377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9186704"/>
        <c:axId val="-339182672"/>
      </c:scatterChart>
      <c:valAx>
        <c:axId val="-339186704"/>
        <c:scaling>
          <c:orientation val="minMax"/>
          <c:max val="350.0"/>
          <c:min val="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Time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-339182672"/>
        <c:crosses val="autoZero"/>
        <c:crossBetween val="midCat"/>
        <c:majorUnit val="50.0"/>
      </c:valAx>
      <c:valAx>
        <c:axId val="-339182672"/>
        <c:scaling>
          <c:orientation val="minMax"/>
          <c:max val="1.0E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nsolas" panose="020B0609020204030204" pitchFamily="49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Objective</a:t>
                </a:r>
                <a:r>
                  <a:rPr lang="en-US" sz="1200" baseline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value</a:t>
                </a:r>
                <a:endParaRPr lang="en-US" sz="120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anose="020B0609020204030204" pitchFamily="49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pPr>
            <a:endParaRPr lang="en-US"/>
          </a:p>
        </c:txPr>
        <c:crossAx val="-339186704"/>
        <c:crosses val="autoZero"/>
        <c:crossBetween val="midCat"/>
        <c:majorUnit val="1.0E8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onsolas" panose="020B0609020204030204" pitchFamily="49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32522651407"/>
          <c:y val="0.12505332736418"/>
          <c:w val="0.854339532665713"/>
          <c:h val="0.659673539971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USP_MF_new_loss_40Gbps!$H$111</c:f>
              <c:strCache>
                <c:ptCount val="1"/>
                <c:pt idx="0">
                  <c:v>Amazon-EC2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0A-46BB-AAD2-CCEE8E18980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strRef>
                  <c:f>USP_MF_new_loss_40Gbps!$H$133</c:f>
                  <c:strCache>
                    <c:ptCount val="1"/>
                    <c:pt idx="0">
                      <c:v>2.0X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{C60803CB-2D12-AE4B-A0B5-8868A977C2A5}</c15:txfldGUID>
                      <c15:f>USP_MF_new_loss_40Gbps!$H$133</c15:f>
                      <c15:dlblFieldTableCache>
                        <c:ptCount val="1"/>
                        <c:pt idx="0">
                          <c:v>2.0X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USP_MF_new_loss_40Gbps!$H$134</c:f>
                  <c:strCache>
                    <c:ptCount val="1"/>
                    <c:pt idx="0">
                      <c:v>2.0X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{3C027033-C486-0343-B76A-9E351DB430D6}</c15:txfldGUID>
                      <c15:f>USP_MF_new_loss_40Gbps!$H$134</c15:f>
                      <c15:dlblFieldTableCache>
                        <c:ptCount val="1"/>
                        <c:pt idx="0">
                          <c:v>2.0X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B0A-46BB-AAD2-CCEE8E18980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strRef>
                  <c:f>USP_MF_new_loss_40Gbps!$H$136</c:f>
                  <c:strCache>
                    <c:ptCount val="1"/>
                    <c:pt idx="0">
                      <c:v>1.5X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{1733659A-56A4-A146-A4BD-BE754C95D137}</c15:txfldGUID>
                      <c15:f>USP_MF_new_loss_40Gbps!$H$136</c15:f>
                      <c15:dlblFieldTableCache>
                        <c:ptCount val="1"/>
                        <c:pt idx="0">
                          <c:v>1.5X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/>
              <c:tx>
                <c:strRef>
                  <c:f>USP_MF_new_loss_40Gbps!$H$137</c:f>
                  <c:strCache>
                    <c:ptCount val="1"/>
                    <c:pt idx="0">
                      <c:v>1.5X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{1B5C141E-6905-E346-A7DD-2F709A66D199}</c15:txfldGUID>
                      <c15:f>USP_MF_new_loss_40Gbps!$H$137</c15:f>
                      <c15:dlblFieldTableCache>
                        <c:ptCount val="1"/>
                        <c:pt idx="0">
                          <c:v>1.5X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USP_MF_new_loss_40Gbps!$F$112:$G$117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LAN</c:v>
                  </c:pt>
                  <c:pt idx="3">
                    <c:v>Baseline</c:v>
                  </c:pt>
                  <c:pt idx="4">
                    <c:v>Gaia</c:v>
                  </c:pt>
                  <c:pt idx="5">
                    <c:v>LAN</c:v>
                  </c:pt>
                </c:lvl>
                <c:lvl>
                  <c:pt idx="0">
                    <c:v>BSP</c:v>
                  </c:pt>
                  <c:pt idx="3">
                    <c:v>SSP</c:v>
                  </c:pt>
                </c:lvl>
              </c:multiLvlStrCache>
            </c:multiLvlStrRef>
          </c:cat>
          <c:val>
            <c:numRef>
              <c:f>USP_MF_new_loss_40Gbps!$H$112:$H$117</c:f>
              <c:numCache>
                <c:formatCode>General</c:formatCode>
                <c:ptCount val="6"/>
                <c:pt idx="0">
                  <c:v>1.0</c:v>
                </c:pt>
                <c:pt idx="1">
                  <c:v>0.500802963278708</c:v>
                </c:pt>
                <c:pt idx="2">
                  <c:v>0.496850124789992</c:v>
                </c:pt>
                <c:pt idx="3">
                  <c:v>0.705889535076786</c:v>
                </c:pt>
                <c:pt idx="4">
                  <c:v>0.457990515508469</c:v>
                </c:pt>
                <c:pt idx="5">
                  <c:v>0.471490964426054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65-449B-9596-160134190FB2}"/>
            </c:ext>
          </c:extLst>
        </c:ser>
        <c:ser>
          <c:idx val="1"/>
          <c:order val="1"/>
          <c:tx>
            <c:strRef>
              <c:f>USP_MF_new_loss_40Gbps!$I$111</c:f>
              <c:strCache>
                <c:ptCount val="1"/>
                <c:pt idx="0">
                  <c:v>Emulation-EC2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0A-46BB-AAD2-CCEE8E18980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24342703176099"/>
                  <c:y val="0.00372901949396324"/>
                </c:manualLayout>
              </c:layout>
              <c:tx>
                <c:strRef>
                  <c:f>USP_MF_new_loss_40Gbps!$I$133</c:f>
                  <c:strCache>
                    <c:ptCount val="1"/>
                    <c:pt idx="0">
                      <c:v>1.8X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{8C090D47-3B6A-2C48-8340-1DDE1B5A767E}</c15:txfldGUID>
                      <c15:f>USP_MF_new_loss_40Gbps!$I$133</c15:f>
                      <c15:dlblFieldTableCache>
                        <c:ptCount val="1"/>
                        <c:pt idx="0">
                          <c:v>1.8X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0.0202056892661161"/>
                  <c:y val="0.00372901949396324"/>
                </c:manualLayout>
              </c:layout>
              <c:tx>
                <c:strRef>
                  <c:f>USP_MF_new_loss_40Gbps!$I$134</c:f>
                  <c:strCache>
                    <c:ptCount val="1"/>
                    <c:pt idx="0">
                      <c:v>1.8X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{84523467-9C85-1D40-899E-5E5D99E871CA}</c15:txfldGUID>
                      <c15:f>USP_MF_new_loss_40Gbps!$I$134</c15:f>
                      <c15:dlblFieldTableCache>
                        <c:ptCount val="1"/>
                        <c:pt idx="0">
                          <c:v>1.8X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B0A-46BB-AAD2-CCEE8E18980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466285136910361"/>
                  <c:y val="-0.00372901949396331"/>
                </c:manualLayout>
              </c:layout>
              <c:tx>
                <c:strRef>
                  <c:f>USP_MF_new_loss_40Gbps!$I$136</c:f>
                  <c:strCache>
                    <c:ptCount val="1"/>
                    <c:pt idx="0">
                      <c:v>1.3X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{5D85ED54-B9C6-EB45-9E4F-0EBA9B7D9FFC}</c15:txfldGUID>
                      <c15:f>USP_MF_new_loss_40Gbps!$I$136</c15:f>
                      <c15:dlblFieldTableCache>
                        <c:ptCount val="1"/>
                        <c:pt idx="0">
                          <c:v>1.3X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0.0217599730558174"/>
                  <c:y val="-0.00372901949396331"/>
                </c:manualLayout>
              </c:layout>
              <c:tx>
                <c:strRef>
                  <c:f>USP_MF_new_loss_40Gbps!$I$137</c:f>
                  <c:strCache>
                    <c:ptCount val="1"/>
                    <c:pt idx="0">
                      <c:v>1.3X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{C03B5200-9414-4D4A-B02E-A43900756CBE}</c15:txfldGUID>
                      <c15:f>USP_MF_new_loss_40Gbps!$I$137</c15:f>
                      <c15:dlblFieldTableCache>
                        <c:ptCount val="1"/>
                        <c:pt idx="0">
                          <c:v>1.3X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USP_MF_new_loss_40Gbps!$F$112:$G$117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LAN</c:v>
                  </c:pt>
                  <c:pt idx="3">
                    <c:v>Baseline</c:v>
                  </c:pt>
                  <c:pt idx="4">
                    <c:v>Gaia</c:v>
                  </c:pt>
                  <c:pt idx="5">
                    <c:v>LAN</c:v>
                  </c:pt>
                </c:lvl>
                <c:lvl>
                  <c:pt idx="0">
                    <c:v>BSP</c:v>
                  </c:pt>
                  <c:pt idx="3">
                    <c:v>SSP</c:v>
                  </c:pt>
                </c:lvl>
              </c:multiLvlStrCache>
            </c:multiLvlStrRef>
          </c:cat>
          <c:val>
            <c:numRef>
              <c:f>USP_MF_new_loss_40Gbps!$I$112:$I$117</c:f>
              <c:numCache>
                <c:formatCode>General</c:formatCode>
                <c:ptCount val="6"/>
                <c:pt idx="0">
                  <c:v>0.941653847373123</c:v>
                </c:pt>
                <c:pt idx="1">
                  <c:v>0.520663311722425</c:v>
                </c:pt>
                <c:pt idx="2">
                  <c:v>0.519809057808544</c:v>
                </c:pt>
                <c:pt idx="3">
                  <c:v>0.55138618946751</c:v>
                </c:pt>
                <c:pt idx="4">
                  <c:v>0.439660080796516</c:v>
                </c:pt>
                <c:pt idx="5">
                  <c:v>0.439660080796516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65-449B-9596-160134190FB2}"/>
            </c:ext>
          </c:extLst>
        </c:ser>
        <c:ser>
          <c:idx val="2"/>
          <c:order val="2"/>
          <c:tx>
            <c:strRef>
              <c:f>USP_MF_new_loss_40Gbps!$J$111</c:f>
              <c:strCache>
                <c:ptCount val="1"/>
                <c:pt idx="0">
                  <c:v>Emulation-Full-Speed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B0A-46BB-AAD2-CCEE8E18980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strRef>
                  <c:f>USP_MF_new_loss_40Gbps!$J$133</c:f>
                  <c:strCache>
                    <c:ptCount val="1"/>
                    <c:pt idx="0">
                      <c:v>3.8X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{D7AA2E8E-2AF5-CA43-930E-1480D44FF2BF}</c15:txfldGUID>
                      <c15:f>USP_MF_new_loss_40Gbps!$J$133</c15:f>
                      <c15:dlblFieldTableCache>
                        <c:ptCount val="1"/>
                        <c:pt idx="0">
                          <c:v>3.8X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USP_MF_new_loss_40Gbps!$J$134</c:f>
                  <c:strCache>
                    <c:ptCount val="1"/>
                    <c:pt idx="0">
                      <c:v>3.7X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{01ABF3C3-7489-4741-A81B-80F4A413F3FC}</c15:txfldGUID>
                      <c15:f>USP_MF_new_loss_40Gbps!$J$134</c15:f>
                      <c15:dlblFieldTableCache>
                        <c:ptCount val="1"/>
                        <c:pt idx="0">
                          <c:v>3.7X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B0A-46BB-AAD2-CCEE8E18980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strRef>
                  <c:f>USP_MF_new_loss_40Gbps!$J$136</c:f>
                  <c:strCache>
                    <c:ptCount val="1"/>
                    <c:pt idx="0">
                      <c:v>3.0X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{78C6B5DE-67DF-114F-B160-D6B42EE41A64}</c15:txfldGUID>
                      <c15:f>USP_MF_new_loss_40Gbps!$J$136</c15:f>
                      <c15:dlblFieldTableCache>
                        <c:ptCount val="1"/>
                        <c:pt idx="0">
                          <c:v>3.0X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/>
              <c:tx>
                <c:strRef>
                  <c:f>USP_MF_new_loss_40Gbps!$J$137</c:f>
                  <c:strCache>
                    <c:ptCount val="1"/>
                    <c:pt idx="0">
                      <c:v>2.7X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B0A-46BB-AAD2-CCEE8E189809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{1480CD1E-8C41-AD4A-BFB7-B15D3CE57446}</c15:txfldGUID>
                      <c15:f>USP_MF_new_loss_40Gbps!$J$137</c15:f>
                      <c15:dlblFieldTableCache>
                        <c:ptCount val="1"/>
                        <c:pt idx="0">
                          <c:v>2.7X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USP_MF_new_loss_40Gbps!$F$112:$G$117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LAN</c:v>
                  </c:pt>
                  <c:pt idx="3">
                    <c:v>Baseline</c:v>
                  </c:pt>
                  <c:pt idx="4">
                    <c:v>Gaia</c:v>
                  </c:pt>
                  <c:pt idx="5">
                    <c:v>LAN</c:v>
                  </c:pt>
                </c:lvl>
                <c:lvl>
                  <c:pt idx="0">
                    <c:v>BSP</c:v>
                  </c:pt>
                  <c:pt idx="3">
                    <c:v>SSP</c:v>
                  </c:pt>
                </c:lvl>
              </c:multiLvlStrCache>
            </c:multiLvlStrRef>
          </c:cat>
          <c:val>
            <c:numRef>
              <c:f>USP_MF_new_loss_40Gbps!$J$112:$J$117</c:f>
              <c:numCache>
                <c:formatCode>General</c:formatCode>
                <c:ptCount val="6"/>
                <c:pt idx="0">
                  <c:v>0.667580477382781</c:v>
                </c:pt>
                <c:pt idx="1">
                  <c:v>0.174200731058296</c:v>
                </c:pt>
                <c:pt idx="2">
                  <c:v>0.179952668618964</c:v>
                </c:pt>
                <c:pt idx="3">
                  <c:v>0.464407847856215</c:v>
                </c:pt>
                <c:pt idx="4">
                  <c:v>0.156332337575613</c:v>
                </c:pt>
                <c:pt idx="5">
                  <c:v>0.17203450671994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0A-46BB-AAD2-CCEE8E189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79"/>
        <c:axId val="-339105824"/>
        <c:axId val="-339102560"/>
      </c:barChart>
      <c:catAx>
        <c:axId val="-33910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102560"/>
        <c:crosses val="autoZero"/>
        <c:auto val="1"/>
        <c:lblAlgn val="ctr"/>
        <c:lblOffset val="100"/>
        <c:noMultiLvlLbl val="0"/>
      </c:catAx>
      <c:valAx>
        <c:axId val="-33910256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Nromalized Execution Time</a:t>
                </a:r>
              </a:p>
            </c:rich>
          </c:tx>
          <c:layout>
            <c:manualLayout>
              <c:xMode val="edge"/>
              <c:yMode val="edge"/>
              <c:x val="0.0207439762089825"/>
              <c:y val="0.1665927417987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1058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8149606299212"/>
          <c:y val="0.103359173126615"/>
          <c:w val="0.358413280236522"/>
          <c:h val="0.207394860526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32522651407"/>
          <c:y val="0.12505332736418"/>
          <c:w val="0.854339532665713"/>
          <c:h val="0.659673539971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USP_TM_MLU_1Gbps!$D$99</c:f>
              <c:strCache>
                <c:ptCount val="1"/>
                <c:pt idx="0">
                  <c:v>Emulation-EC2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F2C-4D2F-88CB-CC93684EA4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strRef>
                  <c:f>USP_TM_MLU_1Gbps!$D$123</c:f>
                  <c:strCache>
                    <c:ptCount val="1"/>
                    <c:pt idx="0">
                      <c:v>2.0X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F2C-4D2F-88CB-CC93684EA49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{84B8B41B-66AE-174A-8838-7C146F2462A7}</c15:txfldGUID>
                      <c15:f>USP_TM_MLU_1Gbps!$D$123</c15:f>
                      <c15:dlblFieldTableCache>
                        <c:ptCount val="1"/>
                        <c:pt idx="0">
                          <c:v>2.0X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USP_TM_MLU_1Gbps!$D$125</c:f>
                  <c:strCache>
                    <c:ptCount val="1"/>
                    <c:pt idx="0">
                      <c:v>2.5X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F2C-4D2F-88CB-CC93684EA49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{F471B247-3CF3-6242-A389-B427739D619E}</c15:txfldGUID>
                      <c15:f>USP_TM_MLU_1Gbps!$D$125</c15:f>
                      <c15:dlblFieldTableCache>
                        <c:ptCount val="1"/>
                        <c:pt idx="0">
                          <c:v>2.5X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F2C-4D2F-88CB-CC93684EA49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strRef>
                  <c:f>USP_TM_MLU_1Gbps!$D$127</c:f>
                  <c:strCache>
                    <c:ptCount val="1"/>
                    <c:pt idx="0">
                      <c:v>1.5X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F2C-4D2F-88CB-CC93684EA49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{1B92625A-99AB-7A4E-AD70-071A39628D2A}</c15:txfldGUID>
                      <c15:f>USP_TM_MLU_1Gbps!$D$127</c15:f>
                      <c15:dlblFieldTableCache>
                        <c:ptCount val="1"/>
                        <c:pt idx="0">
                          <c:v>1.5X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/>
              <c:tx>
                <c:strRef>
                  <c:f>USP_TM_MLU_1Gbps!$D$129</c:f>
                  <c:strCache>
                    <c:ptCount val="1"/>
                    <c:pt idx="0">
                      <c:v>1.7X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F2C-4D2F-88CB-CC93684EA49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{63137F69-B0B0-DE48-B32F-9CE3B5F08D88}</c15:txfldGUID>
                      <c15:f>USP_TM_MLU_1Gbps!$D$129</c15:f>
                      <c15:dlblFieldTableCache>
                        <c:ptCount val="1"/>
                        <c:pt idx="0">
                          <c:v>1.7X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USP_TM_MLU_1Gbps!$B$100:$C$106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LAN</c:v>
                  </c:pt>
                  <c:pt idx="3">
                    <c:v>Baseline</c:v>
                  </c:pt>
                  <c:pt idx="4">
                    <c:v>Gaia</c:v>
                  </c:pt>
                  <c:pt idx="5">
                    <c:v>LAN</c:v>
                  </c:pt>
                </c:lvl>
                <c:lvl>
                  <c:pt idx="0">
                    <c:v>BSP</c:v>
                  </c:pt>
                  <c:pt idx="3">
                    <c:v>SSP</c:v>
                  </c:pt>
                </c:lvl>
              </c:multiLvlStrCache>
            </c:multiLvlStrRef>
          </c:cat>
          <c:val>
            <c:numRef>
              <c:f>USP_TM_MLU_1Gbps!$D$100:$D$105</c:f>
              <c:numCache>
                <c:formatCode>General</c:formatCode>
                <c:ptCount val="6"/>
                <c:pt idx="0">
                  <c:v>1.0</c:v>
                </c:pt>
                <c:pt idx="1">
                  <c:v>0.496129517884538</c:v>
                </c:pt>
                <c:pt idx="2">
                  <c:v>0.405875036191217</c:v>
                </c:pt>
                <c:pt idx="3">
                  <c:v>0.714522202401239</c:v>
                </c:pt>
                <c:pt idx="4">
                  <c:v>0.462246918363841</c:v>
                </c:pt>
                <c:pt idx="5">
                  <c:v>0.417587749367871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2C-4D2F-88CB-CC93684EA495}"/>
            </c:ext>
          </c:extLst>
        </c:ser>
        <c:ser>
          <c:idx val="1"/>
          <c:order val="1"/>
          <c:tx>
            <c:strRef>
              <c:f>USP_TM_MLU_1Gbps!$E$99</c:f>
              <c:strCache>
                <c:ptCount val="1"/>
                <c:pt idx="0">
                  <c:v>Emulation-Full-Speed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F2C-4D2F-88CB-CC93684EA4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strRef>
                  <c:f>USP_TM_MLU_1Gbps!$E$123</c:f>
                  <c:strCache>
                    <c:ptCount val="1"/>
                    <c:pt idx="0">
                      <c:v>3.7X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F2C-4D2F-88CB-CC93684EA49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{6EF3E57F-7A85-BB45-B9C2-6E640C341725}</c15:txfldGUID>
                      <c15:f>USP_TM_MLU_1Gbps!$E$123</c15:f>
                      <c15:dlblFieldTableCache>
                        <c:ptCount val="1"/>
                        <c:pt idx="0">
                          <c:v>3.7X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USP_TM_MLU_1Gbps!$E$125</c:f>
                  <c:strCache>
                    <c:ptCount val="1"/>
                    <c:pt idx="0">
                      <c:v>4.8X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F2C-4D2F-88CB-CC93684EA49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{26C08C02-60CF-A54E-B7A4-FC6BC8A3DD8F}</c15:txfldGUID>
                      <c15:f>USP_TM_MLU_1Gbps!$E$125</c15:f>
                      <c15:dlblFieldTableCache>
                        <c:ptCount val="1"/>
                        <c:pt idx="0">
                          <c:v>4.8X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F2C-4D2F-88CB-CC93684EA49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strRef>
                  <c:f>USP_TM_MLU_1Gbps!$E$127</c:f>
                  <c:strCache>
                    <c:ptCount val="1"/>
                    <c:pt idx="0">
                      <c:v>2.0X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F2C-4D2F-88CB-CC93684EA49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{5E73A08A-4BDB-F44A-9AFE-98AEB5118A89}</c15:txfldGUID>
                      <c15:f>USP_TM_MLU_1Gbps!$E$127</c15:f>
                      <c15:dlblFieldTableCache>
                        <c:ptCount val="1"/>
                        <c:pt idx="0">
                          <c:v>2.0X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/>
              <c:tx>
                <c:strRef>
                  <c:f>USP_TM_MLU_1Gbps!$E$129</c:f>
                  <c:strCache>
                    <c:ptCount val="1"/>
                    <c:pt idx="0">
                      <c:v>3.5X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F2C-4D2F-88CB-CC93684EA49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{C343945B-7A11-3445-931C-356B4F90BFC7}</c15:txfldGUID>
                      <c15:f>USP_TM_MLU_1Gbps!$E$129</c15:f>
                      <c15:dlblFieldTableCache>
                        <c:ptCount val="1"/>
                        <c:pt idx="0">
                          <c:v>3.5X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USP_TM_MLU_1Gbps!$B$100:$C$106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LAN</c:v>
                  </c:pt>
                  <c:pt idx="3">
                    <c:v>Baseline</c:v>
                  </c:pt>
                  <c:pt idx="4">
                    <c:v>Gaia</c:v>
                  </c:pt>
                  <c:pt idx="5">
                    <c:v>LAN</c:v>
                  </c:pt>
                </c:lvl>
                <c:lvl>
                  <c:pt idx="0">
                    <c:v>BSP</c:v>
                  </c:pt>
                  <c:pt idx="3">
                    <c:v>SSP</c:v>
                  </c:pt>
                </c:lvl>
              </c:multiLvlStrCache>
            </c:multiLvlStrRef>
          </c:cat>
          <c:val>
            <c:numRef>
              <c:f>USP_TM_MLU_1Gbps!$E$100:$E$105</c:f>
              <c:numCache>
                <c:formatCode>General</c:formatCode>
                <c:ptCount val="6"/>
                <c:pt idx="0">
                  <c:v>0.884680890218616</c:v>
                </c:pt>
                <c:pt idx="1">
                  <c:v>0.238337546254273</c:v>
                </c:pt>
                <c:pt idx="2">
                  <c:v>0.184073487972505</c:v>
                </c:pt>
                <c:pt idx="3">
                  <c:v>0.625447237848267</c:v>
                </c:pt>
                <c:pt idx="4">
                  <c:v>0.308874495431187</c:v>
                </c:pt>
                <c:pt idx="5">
                  <c:v>0.1780652664696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F2C-4D2F-88CB-CC93684EA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79"/>
        <c:axId val="-339058080"/>
        <c:axId val="-339055328"/>
      </c:barChart>
      <c:catAx>
        <c:axId val="-33905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055328"/>
        <c:crosses val="autoZero"/>
        <c:auto val="1"/>
        <c:lblAlgn val="ctr"/>
        <c:lblOffset val="100"/>
        <c:noMultiLvlLbl val="0"/>
      </c:catAx>
      <c:valAx>
        <c:axId val="-33905532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Nromalized Execution Time</a:t>
                </a:r>
              </a:p>
            </c:rich>
          </c:tx>
          <c:layout>
            <c:manualLayout>
              <c:xMode val="edge"/>
              <c:yMode val="edge"/>
              <c:x val="0.0238436183849112"/>
              <c:y val="0.164851696169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0580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1438119653648"/>
          <c:y val="0.12406015037594"/>
          <c:w val="0.303236717503335"/>
          <c:h val="0.150966491030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217535308086"/>
          <c:y val="0.12505332736418"/>
          <c:w val="0.776554493188351"/>
          <c:h val="0.773439305581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USP_MF_new_loss_40Gbps!$G$152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(USP_MF_new_loss_40Gbps!$F$152,USP_MF_new_loss_40Gbps!$F$155)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(USP_MF_new_loss_40Gbps!$H$152,USP_MF_new_loss_40Gbps!$H$155)</c:f>
              <c:numCache>
                <c:formatCode>General</c:formatCode>
                <c:ptCount val="2"/>
                <c:pt idx="0">
                  <c:v>1.0</c:v>
                </c:pt>
                <c:pt idx="1">
                  <c:v>0.624883660638242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5F-4A0F-96AD-4354B2743944}"/>
            </c:ext>
          </c:extLst>
        </c:ser>
        <c:ser>
          <c:idx val="1"/>
          <c:order val="1"/>
          <c:tx>
            <c:strRef>
              <c:f>USP_MF_new_loss_40Gbps!$G$153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strRef>
                  <c:f>USP_MF_new_loss_40Gbps!$H$169</c:f>
                  <c:strCache>
                    <c:ptCount val="1"/>
                    <c:pt idx="0">
                      <c:v>3.7X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5F-4A0F-96AD-4354B274394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{F884B3E6-1419-A247-A259-D71DA807BED9}</c15:txfldGUID>
                      <c15:f>USP_MF_new_loss_40Gbps!$H$169</c15:f>
                      <c15:dlblFieldTableCache>
                        <c:ptCount val="1"/>
                        <c:pt idx="0">
                          <c:v>3.7X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USP_MF_new_loss_40Gbps!$H$172</c:f>
                  <c:strCache>
                    <c:ptCount val="1"/>
                    <c:pt idx="0">
                      <c:v>2.6X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65F-4A0F-96AD-4354B274394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{96E693C4-84F5-1B4D-95ED-4CBDE4189803}</c15:txfldGUID>
                      <c15:f>USP_MF_new_loss_40Gbps!$H$172</c15:f>
                      <c15:dlblFieldTableCache>
                        <c:ptCount val="1"/>
                        <c:pt idx="0">
                          <c:v>2.6X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(USP_MF_new_loss_40Gbps!$F$152,USP_MF_new_loss_40Gbps!$F$155)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(USP_MF_new_loss_40Gbps!$H$153,USP_MF_new_loss_40Gbps!$H$156)</c:f>
              <c:numCache>
                <c:formatCode>General</c:formatCode>
                <c:ptCount val="2"/>
                <c:pt idx="0">
                  <c:v>0.269885191431919</c:v>
                </c:pt>
                <c:pt idx="1">
                  <c:v>0.239798144999418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5F-4A0F-96AD-4354B2743944}"/>
            </c:ext>
          </c:extLst>
        </c:ser>
        <c:ser>
          <c:idx val="2"/>
          <c:order val="2"/>
          <c:tx>
            <c:strRef>
              <c:f>USP_MF_new_loss_40Gbps!$G$154</c:f>
              <c:strCache>
                <c:ptCount val="1"/>
                <c:pt idx="0">
                  <c:v>LAN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119047619047619"/>
                  <c:y val="0.0"/>
                </c:manualLayout>
              </c:layout>
              <c:tx>
                <c:strRef>
                  <c:f>USP_MF_new_loss_40Gbps!$H$170</c:f>
                  <c:strCache>
                    <c:ptCount val="1"/>
                    <c:pt idx="0">
                      <c:v>3.5X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65F-4A0F-96AD-4354B274394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{D1CFBD88-C0EA-6746-8A60-818E18CBD45C}</c15:txfldGUID>
                      <c15:f>USP_MF_new_loss_40Gbps!$H$170</c15:f>
                      <c15:dlblFieldTableCache>
                        <c:ptCount val="1"/>
                        <c:pt idx="0">
                          <c:v>3.5X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0.0158730158730157"/>
                  <c:y val="0.0"/>
                </c:manualLayout>
              </c:layout>
              <c:tx>
                <c:strRef>
                  <c:f>USP_MF_new_loss_40Gbps!$H$173</c:f>
                  <c:strCache>
                    <c:ptCount val="1"/>
                    <c:pt idx="0">
                      <c:v>2.3X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5F-4A0F-96AD-4354B2743944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{1838A6CD-6139-CE44-9778-ED247698A4F9}</c15:txfldGUID>
                      <c15:f>USP_MF_new_loss_40Gbps!$H$173</c15:f>
                      <c15:dlblFieldTableCache>
                        <c:ptCount val="1"/>
                        <c:pt idx="0">
                          <c:v>2.3X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(USP_MF_new_loss_40Gbps!$F$152,USP_MF_new_loss_40Gbps!$F$155)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(USP_MF_new_loss_40Gbps!$H$154,USP_MF_new_loss_40Gbps!$H$157)</c:f>
              <c:numCache>
                <c:formatCode>General</c:formatCode>
                <c:ptCount val="2"/>
                <c:pt idx="0">
                  <c:v>0.287136252725039</c:v>
                </c:pt>
                <c:pt idx="1">
                  <c:v>0.274501867508058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5F-4A0F-96AD-4354B2743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-25"/>
        <c:axId val="-339037168"/>
        <c:axId val="-341192432"/>
      </c:barChart>
      <c:catAx>
        <c:axId val="-33903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41192432"/>
        <c:crosses val="autoZero"/>
        <c:auto val="1"/>
        <c:lblAlgn val="ctr"/>
        <c:lblOffset val="100"/>
        <c:noMultiLvlLbl val="0"/>
      </c:catAx>
      <c:valAx>
        <c:axId val="-341192432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0371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499999110883497"/>
          <c:y val="0.0106428267347808"/>
          <c:w val="0.899999733265049"/>
          <c:h val="0.105946407082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249281339833"/>
          <c:y val="0.12505332736418"/>
          <c:w val="0.780522747156605"/>
          <c:h val="0.773439305581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USP_TM_MLU_1Gbps!$C$139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USP_TM_MLU_1Gbps!$B$140:$B$141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USP_TM_MLU_1Gbps!$C$140:$C$141</c:f>
              <c:numCache>
                <c:formatCode>General</c:formatCode>
                <c:ptCount val="2"/>
                <c:pt idx="0">
                  <c:v>1.0</c:v>
                </c:pt>
                <c:pt idx="1">
                  <c:v>0.797601810122347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4F-4E3F-940F-81FF5FC2D0E8}"/>
            </c:ext>
          </c:extLst>
        </c:ser>
        <c:ser>
          <c:idx val="1"/>
          <c:order val="1"/>
          <c:tx>
            <c:strRef>
              <c:f>USP_TM_MLU_1Gbps!$D$139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strRef>
                  <c:f>USP_TM_MLU_1Gbps!$D$152</c:f>
                  <c:strCache>
                    <c:ptCount val="1"/>
                    <c:pt idx="0">
                      <c:v>3.7X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4F-4E3F-940F-81FF5FC2D0E8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{58B33BAE-AB14-F040-BEB6-6CE70BA44CF2}</c15:txfldGUID>
                      <c15:f>USP_TM_MLU_1Gbps!$D$152</c15:f>
                      <c15:dlblFieldTableCache>
                        <c:ptCount val="1"/>
                        <c:pt idx="0">
                          <c:v>3.7X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USP_TM_MLU_1Gbps!$D$153</c:f>
                  <c:strCache>
                    <c:ptCount val="1"/>
                    <c:pt idx="0">
                      <c:v>3.1X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84F-4E3F-940F-81FF5FC2D0E8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{7B21D91F-8BE6-834E-9137-B7D369B1BE6A}</c15:txfldGUID>
                      <c15:f>USP_TM_MLU_1Gbps!$D$153</c15:f>
                      <c15:dlblFieldTableCache>
                        <c:ptCount val="1"/>
                        <c:pt idx="0">
                          <c:v>3.1X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USP_TM_MLU_1Gbps!$B$140:$B$141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USP_TM_MLU_1Gbps!$D$140:$D$141</c:f>
              <c:numCache>
                <c:formatCode>General</c:formatCode>
                <c:ptCount val="2"/>
                <c:pt idx="0">
                  <c:v>0.269996799213637</c:v>
                </c:pt>
                <c:pt idx="1">
                  <c:v>0.254387855294948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4F-4E3F-940F-81FF5FC2D0E8}"/>
            </c:ext>
          </c:extLst>
        </c:ser>
        <c:ser>
          <c:idx val="2"/>
          <c:order val="2"/>
          <c:tx>
            <c:strRef>
              <c:f>USP_TM_MLU_1Gbps!$F$139</c:f>
              <c:strCache>
                <c:ptCount val="1"/>
                <c:pt idx="0">
                  <c:v>LAN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strRef>
                  <c:f>USP_TM_MLU_1Gbps!$F$152</c:f>
                  <c:strCache>
                    <c:ptCount val="1"/>
                    <c:pt idx="0">
                      <c:v>3.9X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4F-4E3F-940F-81FF5FC2D0E8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{438DB425-B08B-994A-BD5A-2F598E3E81D0}</c15:txfldGUID>
                      <c15:f>USP_TM_MLU_1Gbps!$F$152</c15:f>
                      <c15:dlblFieldTableCache>
                        <c:ptCount val="1"/>
                        <c:pt idx="0">
                          <c:v>3.9X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USP_TM_MLU_1Gbps!$F$153</c:f>
                  <c:strCache>
                    <c:ptCount val="1"/>
                    <c:pt idx="0">
                      <c:v>3.2X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4F-4E3F-940F-81FF5FC2D0E8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{692EA035-1F75-0D49-A439-FB37C0557792}</c15:txfldGUID>
                      <c15:f>USP_TM_MLU_1Gbps!$F$153</c15:f>
                      <c15:dlblFieldTableCache>
                        <c:ptCount val="1"/>
                        <c:pt idx="0">
                          <c:v>3.2X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USP_TM_MLU_1Gbps!$B$140:$B$141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USP_TM_MLU_1Gbps!$F$140:$F$141</c:f>
              <c:numCache>
                <c:formatCode>General</c:formatCode>
                <c:ptCount val="2"/>
                <c:pt idx="0">
                  <c:v>0.255890687576198</c:v>
                </c:pt>
                <c:pt idx="1">
                  <c:v>0.247538328154845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84F-4E3F-940F-81FF5FC2D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-25"/>
        <c:axId val="-340228016"/>
        <c:axId val="-340224752"/>
      </c:barChart>
      <c:catAx>
        <c:axId val="-34022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40224752"/>
        <c:crosses val="autoZero"/>
        <c:auto val="1"/>
        <c:lblAlgn val="ctr"/>
        <c:lblOffset val="100"/>
        <c:noMultiLvlLbl val="0"/>
      </c:catAx>
      <c:valAx>
        <c:axId val="-340224752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402280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56497175141243"/>
          <c:y val="0.0106496272630458"/>
          <c:w val="0.9"/>
          <c:h val="0.106014104466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54043244594"/>
          <c:y val="0.12505332736418"/>
          <c:w val="0.768617985251843"/>
          <c:h val="0.773439305581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USP_MF_new_loss_40Gbps!$G$152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(USP_MF_new_loss_40Gbps!$F$152,USP_MF_new_loss_40Gbps!$F$155)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(USP_MF_new_loss_40Gbps!$H$188,USP_MF_new_loss_40Gbps!$H$191)</c:f>
              <c:numCache>
                <c:formatCode>General</c:formatCode>
                <c:ptCount val="2"/>
                <c:pt idx="0">
                  <c:v>1.0</c:v>
                </c:pt>
                <c:pt idx="1">
                  <c:v>0.549595456456069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BD-4CE2-BCB3-87991E9692B7}"/>
            </c:ext>
          </c:extLst>
        </c:ser>
        <c:ser>
          <c:idx val="1"/>
          <c:order val="1"/>
          <c:tx>
            <c:strRef>
              <c:f>USP_MF_new_loss_40Gbps!$G$153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0396825396825393"/>
                  <c:y val="0.0"/>
                </c:manualLayout>
              </c:layout>
              <c:tx>
                <c:strRef>
                  <c:f>USP_MF_new_loss_40Gbps!$I$205</c:f>
                  <c:strCache>
                    <c:ptCount val="1"/>
                    <c:pt idx="0">
                      <c:v>25X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BD-4CE2-BCB3-87991E9692B7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{BA8742A0-70AB-9344-9BAD-6342C1D6A188}</c15:txfldGUID>
                      <c15:f>USP_MF_new_loss_40Gbps!$I$205</c15:f>
                      <c15:dlblFieldTableCache>
                        <c:ptCount val="1"/>
                        <c:pt idx="0">
                          <c:v>25X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USP_MF_new_loss_40Gbps!$I$208</c:f>
                  <c:strCache>
                    <c:ptCount val="1"/>
                    <c:pt idx="0">
                      <c:v>16X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0BD-4CE2-BCB3-87991E9692B7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{1A567FEA-50A0-6E4E-8C36-9878F726CB9C}</c15:txfldGUID>
                      <c15:f>USP_MF_new_loss_40Gbps!$I$208</c15:f>
                      <c15:dlblFieldTableCache>
                        <c:ptCount val="1"/>
                        <c:pt idx="0">
                          <c:v>16X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(USP_MF_new_loss_40Gbps!$F$152,USP_MF_new_loss_40Gbps!$F$155)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(USP_MF_new_loss_40Gbps!$H$189,USP_MF_new_loss_40Gbps!$H$192)</c:f>
              <c:numCache>
                <c:formatCode>General</c:formatCode>
                <c:ptCount val="2"/>
                <c:pt idx="0">
                  <c:v>0.0393409291488124</c:v>
                </c:pt>
                <c:pt idx="1">
                  <c:v>0.0350290262640945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BD-4CE2-BCB3-87991E9692B7}"/>
            </c:ext>
          </c:extLst>
        </c:ser>
        <c:ser>
          <c:idx val="2"/>
          <c:order val="2"/>
          <c:tx>
            <c:strRef>
              <c:f>USP_MF_new_loss_40Gbps!$G$154</c:f>
              <c:strCache>
                <c:ptCount val="1"/>
                <c:pt idx="0">
                  <c:v>LAN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strRef>
                  <c:f>USP_MF_new_loss_40Gbps!$I$206</c:f>
                  <c:strCache>
                    <c:ptCount val="1"/>
                    <c:pt idx="0">
                      <c:v>24X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0BD-4CE2-BCB3-87991E9692B7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{E3F6DD56-9CAB-1B48-834D-830923B369E4}</c15:txfldGUID>
                      <c15:f>USP_MF_new_loss_40Gbps!$I$206</c15:f>
                      <c15:dlblFieldTableCache>
                        <c:ptCount val="1"/>
                        <c:pt idx="0">
                          <c:v>24X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USP_MF_new_loss_40Gbps!$I$209</c:f>
                  <c:strCache>
                    <c:ptCount val="1"/>
                    <c:pt idx="0">
                      <c:v>14X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0BD-4CE2-BCB3-87991E9692B7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{F5737E89-9C3C-F546-BD37-C9E8FA062903}</c15:txfldGUID>
                      <c15:f>USP_MF_new_loss_40Gbps!$I$209</c15:f>
                      <c15:dlblFieldTableCache>
                        <c:ptCount val="1"/>
                        <c:pt idx="0">
                          <c:v>14X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(USP_MF_new_loss_40Gbps!$F$152,USP_MF_new_loss_40Gbps!$F$155)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(USP_MF_new_loss_40Gbps!$H$190,USP_MF_new_loss_40Gbps!$H$193)</c:f>
              <c:numCache>
                <c:formatCode>General</c:formatCode>
                <c:ptCount val="2"/>
                <c:pt idx="0">
                  <c:v>0.0420551037919115</c:v>
                </c:pt>
                <c:pt idx="1">
                  <c:v>0.0402046220899163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0BD-4CE2-BCB3-87991E96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5"/>
        <c:axId val="-338572368"/>
        <c:axId val="-338569536"/>
      </c:barChart>
      <c:catAx>
        <c:axId val="-33857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8569536"/>
        <c:crosses val="autoZero"/>
        <c:auto val="1"/>
        <c:lblAlgn val="ctr"/>
        <c:lblOffset val="100"/>
        <c:noMultiLvlLbl val="0"/>
      </c:catAx>
      <c:valAx>
        <c:axId val="-33856953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85723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612916906728122"/>
          <c:y val="0.0159642401021711"/>
          <c:w val="0.899999733265049"/>
          <c:h val="0.105946407082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249281339833"/>
          <c:y val="0.12505332736418"/>
          <c:w val="0.780522747156605"/>
          <c:h val="0.773439305581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USP_TM_MLU_1Gbps!$C$163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USP_TM_MLU_1Gbps!$B$164:$B$165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USP_TM_MLU_1Gbps!$C$164:$C$165</c:f>
              <c:numCache>
                <c:formatCode>General</c:formatCode>
                <c:ptCount val="2"/>
                <c:pt idx="0">
                  <c:v>1.0</c:v>
                </c:pt>
                <c:pt idx="1">
                  <c:v>1.176473402623755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37-4CB1-A8ED-A7F9811056A2}"/>
            </c:ext>
          </c:extLst>
        </c:ser>
        <c:ser>
          <c:idx val="1"/>
          <c:order val="1"/>
          <c:tx>
            <c:strRef>
              <c:f>USP_TM_MLU_1Gbps!$D$163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strRef>
                  <c:f>USP_TM_MLU_1Gbps!$D$182</c:f>
                  <c:strCache>
                    <c:ptCount val="1"/>
                    <c:pt idx="0">
                      <c:v>14X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37-4CB1-A8ED-A7F9811056A2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{03E7F985-246B-9F44-AEAF-925EC66A6D5B}</c15:txfldGUID>
                      <c15:f>USP_TM_MLU_1Gbps!$D$182</c15:f>
                      <c15:dlblFieldTableCache>
                        <c:ptCount val="1"/>
                        <c:pt idx="0">
                          <c:v>14X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USP_TM_MLU_1Gbps!$D$183</c:f>
                  <c:strCache>
                    <c:ptCount val="1"/>
                    <c:pt idx="0">
                      <c:v>17X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37-4CB1-A8ED-A7F9811056A2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{06092D25-8B4E-3147-B834-34E4A5D5B115}</c15:txfldGUID>
                      <c15:f>USP_TM_MLU_1Gbps!$D$183</c15:f>
                      <c15:dlblFieldTableCache>
                        <c:ptCount val="1"/>
                        <c:pt idx="0">
                          <c:v>17X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USP_TM_MLU_1Gbps!$B$164:$B$165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USP_TM_MLU_1Gbps!$D$164:$D$165</c:f>
              <c:numCache>
                <c:formatCode>General</c:formatCode>
                <c:ptCount val="2"/>
                <c:pt idx="0">
                  <c:v>0.0710787069147883</c:v>
                </c:pt>
                <c:pt idx="1">
                  <c:v>0.0701212635446178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37-4CB1-A8ED-A7F9811056A2}"/>
            </c:ext>
          </c:extLst>
        </c:ser>
        <c:ser>
          <c:idx val="2"/>
          <c:order val="2"/>
          <c:tx>
            <c:strRef>
              <c:f>USP_TM_MLU_1Gbps!$F$163</c:f>
              <c:strCache>
                <c:ptCount val="1"/>
                <c:pt idx="0">
                  <c:v>LAN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strRef>
                  <c:f>USP_TM_MLU_1Gbps!$F$182</c:f>
                  <c:strCache>
                    <c:ptCount val="1"/>
                    <c:pt idx="0">
                      <c:v>17X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137-4CB1-A8ED-A7F9811056A2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{AEA3E88F-2C7F-FD4C-817A-A3B35514DA7E}</c15:txfldGUID>
                      <c15:f>USP_TM_MLU_1Gbps!$F$182</c15:f>
                      <c15:dlblFieldTableCache>
                        <c:ptCount val="1"/>
                        <c:pt idx="0">
                          <c:v>17X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USP_TM_MLU_1Gbps!$F$183</c:f>
                  <c:strCache>
                    <c:ptCount val="1"/>
                    <c:pt idx="0">
                      <c:v>21X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137-4CB1-A8ED-A7F9811056A2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{A5216471-7ABC-C241-B7B2-3548D18336A9}</c15:txfldGUID>
                      <c15:f>USP_TM_MLU_1Gbps!$F$183</c15:f>
                      <c15:dlblFieldTableCache>
                        <c:ptCount val="1"/>
                        <c:pt idx="0">
                          <c:v>21X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USP_TM_MLU_1Gbps!$B$164:$B$165</c:f>
              <c:strCache>
                <c:ptCount val="2"/>
                <c:pt idx="0">
                  <c:v>BSP</c:v>
                </c:pt>
                <c:pt idx="1">
                  <c:v>SSP</c:v>
                </c:pt>
              </c:strCache>
            </c:strRef>
          </c:cat>
          <c:val>
            <c:numRef>
              <c:f>USP_TM_MLU_1Gbps!$F$164:$F$165</c:f>
              <c:numCache>
                <c:formatCode>General</c:formatCode>
                <c:ptCount val="2"/>
                <c:pt idx="0">
                  <c:v>0.0577333760419819</c:v>
                </c:pt>
                <c:pt idx="1">
                  <c:v>0.0558489389337844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137-4CB1-A8ED-A7F981105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5"/>
        <c:axId val="-338486880"/>
        <c:axId val="-338483616"/>
      </c:barChart>
      <c:catAx>
        <c:axId val="-33848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8483616"/>
        <c:crosses val="autoZero"/>
        <c:auto val="1"/>
        <c:lblAlgn val="ctr"/>
        <c:lblOffset val="100"/>
        <c:noMultiLvlLbl val="0"/>
      </c:catAx>
      <c:valAx>
        <c:axId val="-33848361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8486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82744898823131"/>
          <c:y val="0.0106496272630458"/>
          <c:w val="0.883450596901194"/>
          <c:h val="0.106014104466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503723185315"/>
          <c:y val="0.178659855903281"/>
          <c:w val="0.815440928845198"/>
          <c:h val="0.589281598298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Bosen_ORCA_Opt_40Gbps!$Z$31</c:f>
              <c:strCache>
                <c:ptCount val="1"/>
                <c:pt idx="0">
                  <c:v>IterStore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169721656483373"/>
                  <c:y val="0.00491787508461895"/>
                </c:manualLayout>
              </c:layout>
              <c:tx>
                <c:strRef>
                  <c:f>Bosen_ORCA_Opt_40Gbps!$AD$33</c:f>
                  <c:strCache>
                    <c:ptCount val="1"/>
                    <c:pt idx="0">
                      <c:v>3.7X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{8B6C81C8-7B05-D64A-B850-1F588FF06E4D}</c15:txfldGUID>
                      <c15:f>Bosen_ORCA_Opt_40Gbps!$AD$33</c15:f>
                      <c15:dlblFieldTableCache>
                        <c:ptCount val="1"/>
                        <c:pt idx="0">
                          <c:v>3.7X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0.00084606913952469"/>
                  <c:y val="-0.00659065806819396"/>
                </c:manualLayout>
              </c:layout>
              <c:tx>
                <c:strRef>
                  <c:f>Bosen_ORCA_Opt_40Gbps!$AD$34</c:f>
                  <c:strCache>
                    <c:ptCount val="1"/>
                    <c:pt idx="0">
                      <c:v>3.5X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38474429494684"/>
                      <c:h val="0.0746478070331706"/>
                    </c:manualLayout>
                  </c15:layout>
                  <c15:dlblFieldTable>
                    <c15:dlblFTEntry>
                      <c15:txfldGUID>{22450FAE-0046-0942-8348-C4C33C462D42}</c15:txfldGUID>
                      <c15:f>Bosen_ORCA_Opt_40Gbps!$AD$34</c15:f>
                      <c15:dlblFieldTableCache>
                        <c:ptCount val="1"/>
                        <c:pt idx="0">
                          <c:v>3.5X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Bosen_ORCA_Opt_40Gbps!$AD$35</c:f>
                  <c:strCache>
                    <c:ptCount val="1"/>
                    <c:pt idx="0">
                      <c:v>23.8X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{FBB789A8-5B16-1A4F-88BA-B25ECC606AF0}</c15:txfldGUID>
                      <c15:f>Bosen_ORCA_Opt_40Gbps!$AD$35</c15:f>
                      <c15:dlblFieldTableCache>
                        <c:ptCount val="1"/>
                        <c:pt idx="0">
                          <c:v>23.8X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Bosen_ORCA_Opt_40Gbps!$Y$32:$Y$35</c:f>
              <c:strCache>
                <c:ptCount val="4"/>
                <c:pt idx="0">
                  <c:v>LAN</c:v>
                </c:pt>
                <c:pt idx="1">
                  <c:v>EC2-ALL</c:v>
                </c:pt>
                <c:pt idx="2">
                  <c:v>V/C WAN</c:v>
                </c:pt>
                <c:pt idx="3">
                  <c:v>S/S WAN</c:v>
                </c:pt>
              </c:strCache>
            </c:strRef>
          </c:cat>
          <c:val>
            <c:numRef>
              <c:f>Bosen_ORCA_Opt_40Gbps!$Z$32:$Z$35</c:f>
              <c:numCache>
                <c:formatCode>General</c:formatCode>
                <c:ptCount val="4"/>
                <c:pt idx="0">
                  <c:v>1.0</c:v>
                </c:pt>
                <c:pt idx="1">
                  <c:v>3.709755918076067</c:v>
                </c:pt>
                <c:pt idx="2">
                  <c:v>3.482667167623715</c:v>
                </c:pt>
                <c:pt idx="3">
                  <c:v>23.77832676262066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1AF-4723-8A18-55084BDFA1A5}"/>
            </c:ext>
          </c:extLst>
        </c:ser>
        <c:ser>
          <c:idx val="1"/>
          <c:order val="1"/>
          <c:tx>
            <c:strRef>
              <c:f>Bosen_ORCA!$Z$22</c:f>
              <c:strCache>
                <c:ptCount val="1"/>
                <c:pt idx="0">
                  <c:v>Bӧsen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1AF-4723-8A18-55084BDFA1A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509164969450096"/>
                  <c:y val="0.0"/>
                </c:manualLayout>
              </c:layout>
              <c:tx>
                <c:strRef>
                  <c:f>Bosen_ORCA_Opt_40Gbps!$AE$33</c:f>
                  <c:strCache>
                    <c:ptCount val="1"/>
                    <c:pt idx="0">
                      <c:v>5.9X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1AF-4723-8A18-55084BDFA1A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{4870F512-C138-AF40-8732-52AC6351E172}</c15:txfldGUID>
                      <c15:f>Bosen_ORCA_Opt_40Gbps!$AE$33</c15:f>
                      <c15:dlblFieldTableCache>
                        <c:ptCount val="1"/>
                        <c:pt idx="0">
                          <c:v>5.9X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0.00339443312966722"/>
                  <c:y val="0.0139676488402751"/>
                </c:manualLayout>
              </c:layout>
              <c:tx>
                <c:strRef>
                  <c:f>Bosen_ORCA_Opt_40Gbps!$AE$34</c:f>
                  <c:strCache>
                    <c:ptCount val="1"/>
                    <c:pt idx="0">
                      <c:v>4.4X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1AF-4723-8A18-55084BDFA1A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{0709189C-A73F-B647-B409-F516158E844D}</c15:txfldGUID>
                      <c15:f>Bosen_ORCA_Opt_40Gbps!$AE$34</c15:f>
                      <c15:dlblFieldTableCache>
                        <c:ptCount val="1"/>
                        <c:pt idx="0">
                          <c:v>4.4X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0.00848608282416836"/>
                  <c:y val="0.0123318685730855"/>
                </c:manualLayout>
              </c:layout>
              <c:tx>
                <c:strRef>
                  <c:f>Bosen_ORCA_Opt_40Gbps!$AE$35</c:f>
                  <c:strCache>
                    <c:ptCount val="1"/>
                    <c:pt idx="0">
                      <c:v>24.2X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1AF-4723-8A18-55084BDFA1A5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{BBBEF76E-F36D-3B40-8858-C496756619D5}</c15:txfldGUID>
                      <c15:f>Bosen_ORCA_Opt_40Gbps!$AE$35</c15:f>
                      <c15:dlblFieldTableCache>
                        <c:ptCount val="1"/>
                        <c:pt idx="0">
                          <c:v>24.2X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Bosen_ORCA_Opt_40Gbps!$Y$32:$Y$35</c:f>
              <c:strCache>
                <c:ptCount val="4"/>
                <c:pt idx="0">
                  <c:v>LAN</c:v>
                </c:pt>
                <c:pt idx="1">
                  <c:v>EC2-ALL</c:v>
                </c:pt>
                <c:pt idx="2">
                  <c:v>V/C WAN</c:v>
                </c:pt>
                <c:pt idx="3">
                  <c:v>S/S WAN</c:v>
                </c:pt>
              </c:strCache>
            </c:strRef>
          </c:cat>
          <c:val>
            <c:numRef>
              <c:f>Bosen_ORCA_Opt_40Gbps!$AA$32:$AA$35</c:f>
              <c:numCache>
                <c:formatCode>General</c:formatCode>
                <c:ptCount val="4"/>
                <c:pt idx="0">
                  <c:v>0.821852999235774</c:v>
                </c:pt>
                <c:pt idx="1">
                  <c:v>4.856196723652855</c:v>
                </c:pt>
                <c:pt idx="2">
                  <c:v>3.62442336022602</c:v>
                </c:pt>
                <c:pt idx="3">
                  <c:v>19.88597279048916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1AF-4723-8A18-55084BDFA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33"/>
        <c:axId val="-411487216"/>
        <c:axId val="-411484864"/>
      </c:barChart>
      <c:catAx>
        <c:axId val="-41148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11484864"/>
        <c:crosses val="autoZero"/>
        <c:auto val="1"/>
        <c:lblAlgn val="ctr"/>
        <c:lblOffset val="100"/>
        <c:noMultiLvlLbl val="0"/>
      </c:catAx>
      <c:valAx>
        <c:axId val="-41148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Normalized Execution Time until Convergence</a:t>
                </a:r>
              </a:p>
            </c:rich>
          </c:tx>
          <c:layout>
            <c:manualLayout>
              <c:xMode val="edge"/>
              <c:yMode val="edge"/>
              <c:x val="0.00776750538565571"/>
              <c:y val="0.09022766950511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1148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510522742702"/>
          <c:y val="0.0208511775394591"/>
          <c:w val="0.449422946367957"/>
          <c:h val="0.169405099150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48561669394"/>
          <c:y val="0.236967539731207"/>
          <c:w val="0.846706474893891"/>
          <c:h val="0.48977348479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Update_Distribute_0913!$A$2</c:f>
              <c:strCache>
                <c:ptCount val="1"/>
                <c:pt idx="0">
                  <c:v>Matrix Factorization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0.0441806848539568"/>
                  <c:y val="-0.0211970986346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Update_Distribute_0913!$B$1:$H$1</c:f>
              <c:numCache>
                <c:formatCode>0%</c:formatCode>
                <c:ptCount val="7"/>
                <c:pt idx="0">
                  <c:v>0.1</c:v>
                </c:pt>
                <c:pt idx="1">
                  <c:v>0.05</c:v>
                </c:pt>
                <c:pt idx="2">
                  <c:v>0.01</c:v>
                </c:pt>
                <c:pt idx="3" formatCode="0.0%">
                  <c:v>0.005</c:v>
                </c:pt>
                <c:pt idx="4" formatCode="0.0%">
                  <c:v>0.001</c:v>
                </c:pt>
                <c:pt idx="5" formatCode="0.00%">
                  <c:v>0.0005</c:v>
                </c:pt>
                <c:pt idx="6" formatCode="0.00%">
                  <c:v>0.0001</c:v>
                </c:pt>
              </c:numCache>
            </c:numRef>
          </c:cat>
          <c:val>
            <c:numRef>
              <c:f>Update_Distribute_0913!$W$2:$AC$2</c:f>
              <c:numCache>
                <c:formatCode>0.0%</c:formatCode>
                <c:ptCount val="7"/>
                <c:pt idx="0">
                  <c:v>0.993436209445958</c:v>
                </c:pt>
                <c:pt idx="1">
                  <c:v>0.988098458841372</c:v>
                </c:pt>
                <c:pt idx="2">
                  <c:v>0.956156846677452</c:v>
                </c:pt>
                <c:pt idx="3">
                  <c:v>0.926081496157438</c:v>
                </c:pt>
                <c:pt idx="4">
                  <c:v>0.782771212429924</c:v>
                </c:pt>
                <c:pt idx="5">
                  <c:v>0.68000460353007</c:v>
                </c:pt>
                <c:pt idx="6">
                  <c:v>0.378108334707479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ED-48BB-B3A3-6B62A7FAEA48}"/>
            </c:ext>
          </c:extLst>
        </c:ser>
        <c:ser>
          <c:idx val="1"/>
          <c:order val="1"/>
          <c:tx>
            <c:strRef>
              <c:f>Update_Distribute_0913!$A$3</c:f>
              <c:strCache>
                <c:ptCount val="1"/>
                <c:pt idx="0">
                  <c:v>Topic Modeling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.0029453789902638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Update_Distribute_0913!$B$1:$H$1</c:f>
              <c:numCache>
                <c:formatCode>0%</c:formatCode>
                <c:ptCount val="7"/>
                <c:pt idx="0">
                  <c:v>0.1</c:v>
                </c:pt>
                <c:pt idx="1">
                  <c:v>0.05</c:v>
                </c:pt>
                <c:pt idx="2">
                  <c:v>0.01</c:v>
                </c:pt>
                <c:pt idx="3" formatCode="0.0%">
                  <c:v>0.005</c:v>
                </c:pt>
                <c:pt idx="4" formatCode="0.0%">
                  <c:v>0.001</c:v>
                </c:pt>
                <c:pt idx="5" formatCode="0.00%">
                  <c:v>0.0005</c:v>
                </c:pt>
                <c:pt idx="6" formatCode="0.00%">
                  <c:v>0.0001</c:v>
                </c:pt>
              </c:numCache>
            </c:numRef>
          </c:cat>
          <c:val>
            <c:numRef>
              <c:f>Update_Distribute_0913!$W$3:$AC$3</c:f>
              <c:numCache>
                <c:formatCode>0.0%</c:formatCode>
                <c:ptCount val="7"/>
                <c:pt idx="0">
                  <c:v>0.96733741290375</c:v>
                </c:pt>
                <c:pt idx="1">
                  <c:v>0.960586281671449</c:v>
                </c:pt>
                <c:pt idx="2">
                  <c:v>0.951871959830142</c:v>
                </c:pt>
                <c:pt idx="3">
                  <c:v>0.950878929338374</c:v>
                </c:pt>
                <c:pt idx="4">
                  <c:v>0.95040242588418</c:v>
                </c:pt>
                <c:pt idx="5">
                  <c:v>0.950375383598168</c:v>
                </c:pt>
                <c:pt idx="6">
                  <c:v>0.950362180875124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ED-48BB-B3A3-6B62A7FAEA48}"/>
            </c:ext>
          </c:extLst>
        </c:ser>
        <c:ser>
          <c:idx val="2"/>
          <c:order val="2"/>
          <c:tx>
            <c:strRef>
              <c:f>Update_Distribute_0913!$A$4</c:f>
              <c:strCache>
                <c:ptCount val="1"/>
                <c:pt idx="0">
                  <c:v>Image Classification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.0544895113198799"/>
                  <c:y val="-1.943044928618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Update_Distribute_0913!$W$4:$AC$4</c:f>
              <c:numCache>
                <c:formatCode>0.0%</c:formatCode>
                <c:ptCount val="7"/>
                <c:pt idx="0">
                  <c:v>0.996477312150089</c:v>
                </c:pt>
                <c:pt idx="1">
                  <c:v>0.99314329255777</c:v>
                </c:pt>
                <c:pt idx="2">
                  <c:v>0.970102938031966</c:v>
                </c:pt>
                <c:pt idx="3">
                  <c:v>0.945675689848774</c:v>
                </c:pt>
                <c:pt idx="4">
                  <c:v>0.805525211884424</c:v>
                </c:pt>
                <c:pt idx="5">
                  <c:v>0.694708963040972</c:v>
                </c:pt>
                <c:pt idx="6">
                  <c:v>0.406824432976466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69911632"/>
        <c:axId val="-369900384"/>
      </c:barChart>
      <c:catAx>
        <c:axId val="-369911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Threshold of Significant Updates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69900384"/>
        <c:crosses val="autoZero"/>
        <c:auto val="1"/>
        <c:lblAlgn val="ctr"/>
        <c:lblOffset val="100"/>
        <c:noMultiLvlLbl val="0"/>
      </c:catAx>
      <c:valAx>
        <c:axId val="-36990038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dirty="0" smtClean="0"/>
                  <a:t>Insignificant Updates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214913423591835"/>
              <c:y val="0.0930619761239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6991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739829816407392"/>
          <c:y val="0.0336869429782816"/>
          <c:w val="0.922758802202731"/>
          <c:h val="0.0945765937202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Summary!$A$3:$A$5</c:f>
              <c:strCache>
                <c:ptCount val="3"/>
                <c:pt idx="0">
                  <c:v>Matrix Factorization </c:v>
                </c:pt>
                <c:pt idx="1">
                  <c:v>Topic Modeling </c:v>
                </c:pt>
                <c:pt idx="2">
                  <c:v>Image Classification</c:v>
                </c:pt>
              </c:strCache>
            </c:strRef>
          </c:cat>
          <c:val>
            <c:numRef>
              <c:f>Summary!$B$3:$B$5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0.99999706762735</c:v>
                </c:pt>
              </c:numCache>
            </c:numRef>
          </c:val>
        </c:ser>
        <c:ser>
          <c:idx val="1"/>
          <c:order val="1"/>
          <c:tx>
            <c:strRef>
              <c:f>Summary!$C$2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strRef>
                  <c:f>Summary!$C$9</c:f>
                  <c:strCache>
                    <c:ptCount val="1"/>
                    <c:pt idx="0">
                      <c:v>3.8X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{2ABFB4FD-F3EA-364C-B439-AFE481DE0E59}</c15:txfldGUID>
                      <c15:f>Summary!$C$9</c15:f>
                      <c15:dlblFieldTableCache>
                        <c:ptCount val="1"/>
                        <c:pt idx="0">
                          <c:v>3.8X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Summary!$C$10</c:f>
                  <c:strCache>
                    <c:ptCount val="1"/>
                    <c:pt idx="0">
                      <c:v>3.7X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{B96BC9D6-C2F7-1C44-8465-DBF2E6FEBE8F}</c15:txfldGUID>
                      <c15:f>Summary!$C$10</c15:f>
                      <c15:dlblFieldTableCache>
                        <c:ptCount val="1"/>
                        <c:pt idx="0">
                          <c:v>3.7X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hr-HR" smtClean="0"/>
                      <a:t>6.0X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Summary!$A$3:$A$5</c:f>
              <c:strCache>
                <c:ptCount val="3"/>
                <c:pt idx="0">
                  <c:v>Matrix Factorization </c:v>
                </c:pt>
                <c:pt idx="1">
                  <c:v>Topic Modeling </c:v>
                </c:pt>
                <c:pt idx="2">
                  <c:v>Image Classification</c:v>
                </c:pt>
              </c:strCache>
            </c:strRef>
          </c:cat>
          <c:val>
            <c:numRef>
              <c:f>Summary!$C$3:$C$5</c:f>
              <c:numCache>
                <c:formatCode>General</c:formatCode>
                <c:ptCount val="3"/>
                <c:pt idx="0">
                  <c:v>0.260943417250968</c:v>
                </c:pt>
                <c:pt idx="1">
                  <c:v>0.269405102890125</c:v>
                </c:pt>
                <c:pt idx="2">
                  <c:v>0.165471577252423</c:v>
                </c:pt>
              </c:numCache>
            </c:numRef>
          </c:val>
        </c:ser>
        <c:ser>
          <c:idx val="2"/>
          <c:order val="2"/>
          <c:tx>
            <c:strRef>
              <c:f>Summary!$D$2</c:f>
              <c:strCache>
                <c:ptCount val="1"/>
                <c:pt idx="0">
                  <c:v>LAN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strRef>
                  <c:f>Summary!$D$9</c:f>
                  <c:strCache>
                    <c:ptCount val="1"/>
                    <c:pt idx="0">
                      <c:v>3.7X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{12D11E31-36A6-3F4C-8356-6D1F13FE30D2}</c15:txfldGUID>
                      <c15:f>Summary!$D$9</c15:f>
                      <c15:dlblFieldTableCache>
                        <c:ptCount val="1"/>
                        <c:pt idx="0">
                          <c:v>3.7X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Summary!$D$10</c:f>
                  <c:strCache>
                    <c:ptCount val="1"/>
                    <c:pt idx="0">
                      <c:v>4.8X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{3D26766B-ADE5-494F-A86D-421D748ACB7F}</c15:txfldGUID>
                      <c15:f>Summary!$D$10</c15:f>
                      <c15:dlblFieldTableCache>
                        <c:ptCount val="1"/>
                        <c:pt idx="0">
                          <c:v>4.8X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Summary!$D$11</c:f>
                  <c:strCache>
                    <c:ptCount val="1"/>
                    <c:pt idx="0">
                      <c:v>8.5X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{A3F4055F-066C-484F-BD48-BD9E7C98F383}</c15:txfldGUID>
                      <c15:f>Summary!$D$11</c15:f>
                      <c15:dlblFieldTableCache>
                        <c:ptCount val="1"/>
                        <c:pt idx="0">
                          <c:v>8.5X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Summary!$A$3:$A$5</c:f>
              <c:strCache>
                <c:ptCount val="3"/>
                <c:pt idx="0">
                  <c:v>Matrix Factorization </c:v>
                </c:pt>
                <c:pt idx="1">
                  <c:v>Topic Modeling </c:v>
                </c:pt>
                <c:pt idx="2">
                  <c:v>Image Classification</c:v>
                </c:pt>
              </c:strCache>
            </c:strRef>
          </c:cat>
          <c:val>
            <c:numRef>
              <c:f>Summary!$D$3:$D$5</c:f>
              <c:numCache>
                <c:formatCode>General</c:formatCode>
                <c:ptCount val="3"/>
                <c:pt idx="0">
                  <c:v>0.269559513370522</c:v>
                </c:pt>
                <c:pt idx="1">
                  <c:v>0.208067665988601</c:v>
                </c:pt>
                <c:pt idx="2">
                  <c:v>0.11814106710984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42159344"/>
        <c:axId val="-342156080"/>
      </c:barChart>
      <c:catAx>
        <c:axId val="-34215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42156080"/>
        <c:crosses val="autoZero"/>
        <c:auto val="1"/>
        <c:lblAlgn val="ctr"/>
        <c:lblOffset val="100"/>
        <c:noMultiLvlLbl val="0"/>
      </c:catAx>
      <c:valAx>
        <c:axId val="-34215608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Normalized Exec. 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4215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Summary!$B$51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Summary!$A$52:$A$54</c:f>
              <c:strCache>
                <c:ptCount val="3"/>
                <c:pt idx="0">
                  <c:v>Matrix Factorization </c:v>
                </c:pt>
                <c:pt idx="1">
                  <c:v>Topic Modeling </c:v>
                </c:pt>
                <c:pt idx="2">
                  <c:v>Image Classification</c:v>
                </c:pt>
              </c:strCache>
            </c:strRef>
          </c:cat>
          <c:val>
            <c:numRef>
              <c:f>Summary!$B$52:$B$54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Summary!$C$51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309047328536413"/>
                  <c:y val="-8.07874783584922E-17"/>
                </c:manualLayout>
              </c:layout>
              <c:tx>
                <c:strRef>
                  <c:f>Summary!$C$58</c:f>
                  <c:strCache>
                    <c:ptCount val="1"/>
                    <c:pt idx="0">
                      <c:v>25.4X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{08D3457A-CFED-F043-AD60-770AC87F333B}</c15:txfldGUID>
                      <c15:f>Summary!$C$58</c15:f>
                      <c15:dlblFieldTableCache>
                        <c:ptCount val="1"/>
                        <c:pt idx="0">
                          <c:v>25.4X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0.0349662302847475"/>
                  <c:y val="-0.0132199219018368"/>
                </c:manualLayout>
              </c:layout>
              <c:tx>
                <c:strRef>
                  <c:f>Summary!$C$59</c:f>
                  <c:strCache>
                    <c:ptCount val="1"/>
                    <c:pt idx="0">
                      <c:v>14.1X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{10EEE005-5EAC-D745-BFA8-26CEDF8B3F78}</c15:txfldGUID>
                      <c15:f>Summary!$C$59</c15:f>
                      <c15:dlblFieldTableCache>
                        <c:ptCount val="1"/>
                        <c:pt idx="0">
                          <c:v>14.1X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0.0349662302847475"/>
                  <c:y val="0.0"/>
                </c:manualLayout>
              </c:layout>
              <c:tx>
                <c:strRef>
                  <c:f>Summary!$C$60</c:f>
                  <c:strCache>
                    <c:ptCount val="1"/>
                    <c:pt idx="0">
                      <c:v>53.5X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{45A0DC40-CA77-D947-AF31-6953FD0768A7}</c15:txfldGUID>
                      <c15:f>Summary!$C$60</c15:f>
                      <c15:dlblFieldTableCache>
                        <c:ptCount val="1"/>
                        <c:pt idx="0">
                          <c:v>53.5X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Summary!$A$52:$A$54</c:f>
              <c:strCache>
                <c:ptCount val="3"/>
                <c:pt idx="0">
                  <c:v>Matrix Factorization </c:v>
                </c:pt>
                <c:pt idx="1">
                  <c:v>Topic Modeling </c:v>
                </c:pt>
                <c:pt idx="2">
                  <c:v>Image Classification</c:v>
                </c:pt>
              </c:strCache>
            </c:strRef>
          </c:cat>
          <c:val>
            <c:numRef>
              <c:f>Summary!$C$52:$C$54</c:f>
              <c:numCache>
                <c:formatCode>General</c:formatCode>
                <c:ptCount val="3"/>
                <c:pt idx="0">
                  <c:v>0.0393409291488124</c:v>
                </c:pt>
                <c:pt idx="1">
                  <c:v>0.0710787069147883</c:v>
                </c:pt>
                <c:pt idx="2">
                  <c:v>0.0186907184994428</c:v>
                </c:pt>
              </c:numCache>
            </c:numRef>
          </c:val>
        </c:ser>
        <c:ser>
          <c:idx val="2"/>
          <c:order val="2"/>
          <c:tx>
            <c:strRef>
              <c:f>Summary!$D$51</c:f>
              <c:strCache>
                <c:ptCount val="1"/>
                <c:pt idx="0">
                  <c:v>LAN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523598649165502"/>
                  <c:y val="-0.0969460939468025"/>
                </c:manualLayout>
              </c:layout>
              <c:tx>
                <c:strRef>
                  <c:f>Summary!$D$58</c:f>
                  <c:strCache>
                    <c:ptCount val="1"/>
                    <c:pt idx="0">
                      <c:v>23.8X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{93C388C0-4DDD-244A-8604-2ABF4471277E}</c15:txfldGUID>
                      <c15:f>Summary!$D$58</c15:f>
                      <c15:dlblFieldTableCache>
                        <c:ptCount val="1"/>
                        <c:pt idx="0">
                          <c:v>23.8X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0.0310797934422715"/>
                  <c:y val="-0.0881328126789113"/>
                </c:manualLayout>
              </c:layout>
              <c:tx>
                <c:strRef>
                  <c:f>Summary!$D$59</c:f>
                  <c:strCache>
                    <c:ptCount val="1"/>
                    <c:pt idx="0">
                      <c:v>17.3X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{AD74C2B0-6AB3-024F-9483-E66C8D5657BD}</c15:txfldGUID>
                      <c15:f>Summary!$D$59</c15:f>
                      <c15:dlblFieldTableCache>
                        <c:ptCount val="1"/>
                        <c:pt idx="0">
                          <c:v>17.3X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0.0275473782095685"/>
                  <c:y val="-0.0793195314110202"/>
                </c:manualLayout>
              </c:layout>
              <c:tx>
                <c:strRef>
                  <c:f>Summary!$D$60</c:f>
                  <c:strCache>
                    <c:ptCount val="1"/>
                    <c:pt idx="0">
                      <c:v>53.7X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{676FC48C-5BC1-0746-8A3E-4B46DE2F59C6}</c15:txfldGUID>
                      <c15:f>Summary!$D$60</c15:f>
                      <c15:dlblFieldTableCache>
                        <c:ptCount val="1"/>
                        <c:pt idx="0">
                          <c:v>53.7X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Summary!$A$52:$A$54</c:f>
              <c:strCache>
                <c:ptCount val="3"/>
                <c:pt idx="0">
                  <c:v>Matrix Factorization </c:v>
                </c:pt>
                <c:pt idx="1">
                  <c:v>Topic Modeling </c:v>
                </c:pt>
                <c:pt idx="2">
                  <c:v>Image Classification</c:v>
                </c:pt>
              </c:strCache>
            </c:strRef>
          </c:cat>
          <c:val>
            <c:numRef>
              <c:f>Summary!$D$52:$D$54</c:f>
              <c:numCache>
                <c:formatCode>General</c:formatCode>
                <c:ptCount val="3"/>
                <c:pt idx="0">
                  <c:v>0.0420551037919115</c:v>
                </c:pt>
                <c:pt idx="1">
                  <c:v>0.0577333760419819</c:v>
                </c:pt>
                <c:pt idx="2">
                  <c:v>0.0186361239055597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39729568"/>
        <c:axId val="-339726576"/>
      </c:barChart>
      <c:catAx>
        <c:axId val="-3397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726576"/>
        <c:crosses val="autoZero"/>
        <c:auto val="1"/>
        <c:lblAlgn val="ctr"/>
        <c:lblOffset val="100"/>
        <c:noMultiLvlLbl val="0"/>
      </c:catAx>
      <c:valAx>
        <c:axId val="-33972657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7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Summary!$B$18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Summary!$A$19:$A$21</c:f>
              <c:strCache>
                <c:ptCount val="3"/>
                <c:pt idx="0">
                  <c:v>Matrix Factorization </c:v>
                </c:pt>
                <c:pt idx="1">
                  <c:v>Topic Modeling </c:v>
                </c:pt>
                <c:pt idx="2">
                  <c:v>Image Classification</c:v>
                </c:pt>
              </c:strCache>
            </c:strRef>
          </c:cat>
          <c:val>
            <c:numRef>
              <c:f>Summary!$B$19:$B$21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0.99999706762735</c:v>
                </c:pt>
              </c:numCache>
            </c:numRef>
          </c:val>
        </c:ser>
        <c:ser>
          <c:idx val="1"/>
          <c:order val="1"/>
          <c:tx>
            <c:strRef>
              <c:f>Summary!$C$18</c:f>
              <c:strCache>
                <c:ptCount val="1"/>
                <c:pt idx="0">
                  <c:v>Gaia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0272846489260585"/>
                  <c:y val="0.00881328126789105"/>
                </c:manualLayout>
              </c:layout>
              <c:tx>
                <c:strRef>
                  <c:f>Summary!$C$25</c:f>
                  <c:strCache>
                    <c:ptCount val="1"/>
                    <c:pt idx="0">
                      <c:v>3.7X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{9B67A5E9-DE41-264B-95F4-079384B5671D}</c15:txfldGUID>
                      <c15:f>Summary!$C$25</c15:f>
                      <c15:dlblFieldTableCache>
                        <c:ptCount val="1"/>
                        <c:pt idx="0">
                          <c:v>3.7X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Summary!$C$26</c:f>
                  <c:strCache>
                    <c:ptCount val="1"/>
                    <c:pt idx="0">
                      <c:v>3.7X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{9BA4D421-2822-4646-A6AA-B06E473824FA}</c15:txfldGUID>
                      <c15:f>Summary!$C$26</c15:f>
                      <c15:dlblFieldTableCache>
                        <c:ptCount val="1"/>
                        <c:pt idx="0">
                          <c:v>3.7X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Summary!$C$27</c:f>
                  <c:strCache>
                    <c:ptCount val="1"/>
                    <c:pt idx="0">
                      <c:v>7.4X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{C6EBACDE-F814-4F42-A7D3-49C8F385FB4B}</c15:txfldGUID>
                      <c15:f>Summary!$C$27</c15:f>
                      <c15:dlblFieldTableCache>
                        <c:ptCount val="1"/>
                        <c:pt idx="0">
                          <c:v>7.4X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Summary!$A$19:$A$21</c:f>
              <c:strCache>
                <c:ptCount val="3"/>
                <c:pt idx="0">
                  <c:v>Matrix Factorization </c:v>
                </c:pt>
                <c:pt idx="1">
                  <c:v>Topic Modeling </c:v>
                </c:pt>
                <c:pt idx="2">
                  <c:v>Image Classification</c:v>
                </c:pt>
              </c:strCache>
            </c:strRef>
          </c:cat>
          <c:val>
            <c:numRef>
              <c:f>Summary!$C$19:$C$21</c:f>
              <c:numCache>
                <c:formatCode>General</c:formatCode>
                <c:ptCount val="3"/>
                <c:pt idx="0">
                  <c:v>0.269885191431919</c:v>
                </c:pt>
                <c:pt idx="1">
                  <c:v>0.269996799213637</c:v>
                </c:pt>
                <c:pt idx="2">
                  <c:v>0.135753285172711</c:v>
                </c:pt>
              </c:numCache>
            </c:numRef>
          </c:val>
        </c:ser>
        <c:ser>
          <c:idx val="2"/>
          <c:order val="2"/>
          <c:tx>
            <c:strRef>
              <c:f>Summary!$D$18</c:f>
              <c:strCache>
                <c:ptCount val="1"/>
                <c:pt idx="0">
                  <c:v>LAN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0218277191408472"/>
                  <c:y val="-8.0787478358493E-17"/>
                </c:manualLayout>
              </c:layout>
              <c:tx>
                <c:strRef>
                  <c:f>Summary!$D$25</c:f>
                  <c:strCache>
                    <c:ptCount val="1"/>
                    <c:pt idx="0">
                      <c:v>3.5X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{6D5FDB4C-F5F1-1A47-8C03-5A2F6C9F9879}</c15:txfldGUID>
                      <c15:f>Summary!$D$25</c15:f>
                      <c15:dlblFieldTableCache>
                        <c:ptCount val="1"/>
                        <c:pt idx="0">
                          <c:v>3.5X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0.0218277191408472"/>
                  <c:y val="0.0"/>
                </c:manualLayout>
              </c:layout>
              <c:tx>
                <c:strRef>
                  <c:f>Summary!$D$26</c:f>
                  <c:strCache>
                    <c:ptCount val="1"/>
                    <c:pt idx="0">
                      <c:v>3.9X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{0E8898BC-0F11-D445-988C-5B199E3FC929}</c15:txfldGUID>
                      <c15:f>Summary!$D$26</c15:f>
                      <c15:dlblFieldTableCache>
                        <c:ptCount val="1"/>
                        <c:pt idx="0">
                          <c:v>3.9X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0.024556184033453"/>
                  <c:y val="0.0"/>
                </c:manualLayout>
              </c:layout>
              <c:tx>
                <c:strRef>
                  <c:f>Summary!$D$27</c:f>
                  <c:strCache>
                    <c:ptCount val="1"/>
                    <c:pt idx="0">
                      <c:v>7.4X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{A9802251-7D05-074B-B8AE-DCF729E432E3}</c15:txfldGUID>
                      <c15:f>Summary!$D$27</c15:f>
                      <c15:dlblFieldTableCache>
                        <c:ptCount val="1"/>
                        <c:pt idx="0">
                          <c:v>7.4X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Summary!$A$19:$A$21</c:f>
              <c:strCache>
                <c:ptCount val="3"/>
                <c:pt idx="0">
                  <c:v>Matrix Factorization </c:v>
                </c:pt>
                <c:pt idx="1">
                  <c:v>Topic Modeling </c:v>
                </c:pt>
                <c:pt idx="2">
                  <c:v>Image Classification</c:v>
                </c:pt>
              </c:strCache>
            </c:strRef>
          </c:cat>
          <c:val>
            <c:numRef>
              <c:f>Summary!$D$19:$D$21</c:f>
              <c:numCache>
                <c:formatCode>General</c:formatCode>
                <c:ptCount val="3"/>
                <c:pt idx="0">
                  <c:v>0.287136252725039</c:v>
                </c:pt>
                <c:pt idx="1">
                  <c:v>0.255890687576198</c:v>
                </c:pt>
                <c:pt idx="2">
                  <c:v>0.135613505702306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39707376"/>
        <c:axId val="-339704384"/>
      </c:barChart>
      <c:catAx>
        <c:axId val="-3397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704384"/>
        <c:crosses val="autoZero"/>
        <c:auto val="1"/>
        <c:lblAlgn val="ctr"/>
        <c:lblOffset val="100"/>
        <c:noMultiLvlLbl val="0"/>
      </c:catAx>
      <c:valAx>
        <c:axId val="-33970438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Normalized Exec. 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70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70536654397"/>
          <c:y val="0.196693142903585"/>
          <c:w val="0.8427078891258"/>
          <c:h val="0.3901100711475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USP_TM_MLU_1Gbps!$AJ$105</c:f>
              <c:strCache>
                <c:ptCount val="1"/>
                <c:pt idx="0">
                  <c:v>Machine Cost (Compute)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USP_TM_MLU_1Gbps!$AH$106:$AI$111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USP_TM_MLU_1Gbps!$AJ$106:$AJ$111</c:f>
              <c:numCache>
                <c:formatCode>General</c:formatCode>
                <c:ptCount val="6"/>
                <c:pt idx="0">
                  <c:v>0.0233317841023593</c:v>
                </c:pt>
                <c:pt idx="1">
                  <c:v>0.0289459264277285</c:v>
                </c:pt>
                <c:pt idx="2">
                  <c:v>0.0230060339202335</c:v>
                </c:pt>
                <c:pt idx="3">
                  <c:v>0.0253693771424957</c:v>
                </c:pt>
                <c:pt idx="4">
                  <c:v>0.0251979267462488</c:v>
                </c:pt>
                <c:pt idx="5">
                  <c:v>0.0272121623131236</c:v>
                </c:pt>
              </c:numCache>
            </c:numRef>
          </c:val>
        </c:ser>
        <c:ser>
          <c:idx val="1"/>
          <c:order val="1"/>
          <c:tx>
            <c:strRef>
              <c:f>USP_TM_MLU_1Gbps!$AK$105</c:f>
              <c:strCache>
                <c:ptCount val="1"/>
                <c:pt idx="0">
                  <c:v>Machine Cost (Network)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USP_TM_MLU_1Gbps!$AH$106:$AI$111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USP_TM_MLU_1Gbps!$AK$106:$AK$111</c:f>
              <c:numCache>
                <c:formatCode>General</c:formatCode>
                <c:ptCount val="6"/>
                <c:pt idx="0">
                  <c:v>0.266558867792392</c:v>
                </c:pt>
                <c:pt idx="1">
                  <c:v>0.0491520944728624</c:v>
                </c:pt>
                <c:pt idx="2">
                  <c:v>0.212707394743301</c:v>
                </c:pt>
                <c:pt idx="3">
                  <c:v>0.0414321017003819</c:v>
                </c:pt>
                <c:pt idx="4">
                  <c:v>1.019550803828495</c:v>
                </c:pt>
                <c:pt idx="5">
                  <c:v>0.0470472265069957</c:v>
                </c:pt>
              </c:numCache>
            </c:numRef>
          </c:val>
        </c:ser>
        <c:ser>
          <c:idx val="2"/>
          <c:order val="2"/>
          <c:tx>
            <c:strRef>
              <c:f>USP_TM_MLU_1Gbps!$AL$105</c:f>
              <c:strCache>
                <c:ptCount val="1"/>
                <c:pt idx="0">
                  <c:v>Communication Cost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USP_TM_MLU_1Gbps!$AH$106:$AI$111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USP_TM_MLU_1Gbps!$AL$106:$AL$111</c:f>
              <c:numCache>
                <c:formatCode>General</c:formatCode>
                <c:ptCount val="6"/>
                <c:pt idx="0">
                  <c:v>0.710109348105248</c:v>
                </c:pt>
                <c:pt idx="1">
                  <c:v>0.30250689707633</c:v>
                </c:pt>
                <c:pt idx="2">
                  <c:v>0.201224995628931</c:v>
                </c:pt>
                <c:pt idx="3">
                  <c:v>0.00938955665560191</c:v>
                </c:pt>
                <c:pt idx="4">
                  <c:v>1.195506871892046</c:v>
                </c:pt>
                <c:pt idx="5">
                  <c:v>0.045437614672354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39666208"/>
        <c:axId val="-339663456"/>
      </c:barChart>
      <c:lineChart>
        <c:grouping val="standard"/>
        <c:varyColors val="0"/>
        <c:ser>
          <c:idx val="3"/>
          <c:order val="3"/>
          <c:tx>
            <c:strRef>
              <c:f>USP_TM_MLU_1Gbps!$AM$105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strRef>
                  <c:f>USP_TM_MLU_1Gbps!$AQ$107</c:f>
                  <c:strCache>
                    <c:ptCount val="1"/>
                    <c:pt idx="0">
                      <c:v>2.6X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{5572DC3D-BB55-6849-9DEA-2516062BB9DA}</c15:txfldGUID>
                      <c15:f>USP_TM_MLU_1Gbps!$AQ$107</c15:f>
                      <c15:dlblFieldTableCache>
                        <c:ptCount val="1"/>
                        <c:pt idx="0">
                          <c:v>2.6X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strRef>
                  <c:f>USP_TM_MLU_1Gbps!$AQ$109</c:f>
                  <c:strCache>
                    <c:ptCount val="1"/>
                    <c:pt idx="0">
                      <c:v>5.7X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{A47B7233-9326-4948-B337-A75FBBB98CF8}</c15:txfldGUID>
                      <c15:f>USP_TM_MLU_1Gbps!$AQ$109</c15:f>
                      <c15:dlblFieldTableCache>
                        <c:ptCount val="1"/>
                        <c:pt idx="0">
                          <c:v>5.7X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0202313063840899"/>
                  <c:y val="-0.0746231199931466"/>
                </c:manualLayout>
              </c:layout>
              <c:tx>
                <c:strRef>
                  <c:f>USP_TM_MLU_1Gbps!$AQ$111</c:f>
                  <c:strCache>
                    <c:ptCount val="1"/>
                    <c:pt idx="0">
                      <c:v>18.7X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480082886191"/>
                      <c:h val="0.0620701547058655"/>
                    </c:manualLayout>
                  </c15:layout>
                  <c15:dlblFieldTable>
                    <c15:dlblFTEntry>
                      <c15:txfldGUID>{D64C41A8-E835-7E47-9C8D-226EBDBE6612}</c15:txfldGUID>
                      <c15:f>USP_TM_MLU_1Gbps!$AQ$111</c15:f>
                      <c15:dlblFieldTableCache>
                        <c:ptCount val="1"/>
                        <c:pt idx="0">
                          <c:v>18.7X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USP_TM_MLU_1Gbps!$AH$106:$AI$111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USP_TM_MLU_1Gbps!$AM$106:$AM$111</c:f>
              <c:numCache>
                <c:formatCode>General</c:formatCode>
                <c:ptCount val="6"/>
                <c:pt idx="0">
                  <c:v>1.0</c:v>
                </c:pt>
                <c:pt idx="1">
                  <c:v>0.380604917976921</c:v>
                </c:pt>
                <c:pt idx="2">
                  <c:v>0.436938424292466</c:v>
                </c:pt>
                <c:pt idx="3">
                  <c:v>0.0761910354984795</c:v>
                </c:pt>
                <c:pt idx="4">
                  <c:v>2.24025560246679</c:v>
                </c:pt>
                <c:pt idx="5">
                  <c:v>0.119697003492473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39666208"/>
        <c:axId val="-339663456"/>
      </c:lineChart>
      <c:catAx>
        <c:axId val="-3396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663456"/>
        <c:crosses val="autoZero"/>
        <c:auto val="1"/>
        <c:lblAlgn val="ctr"/>
        <c:lblOffset val="100"/>
        <c:noMultiLvlLbl val="0"/>
      </c:catAx>
      <c:valAx>
        <c:axId val="-33966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6662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35209405808"/>
          <c:y val="0.231020155522084"/>
          <c:w val="0.765046408358906"/>
          <c:h val="0.406439669257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USP_MF_new_loss_40Gbps!$AK$121</c:f>
              <c:strCache>
                <c:ptCount val="1"/>
                <c:pt idx="0">
                  <c:v>Machine Cost (Compute)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USP_MF_new_loss_40Gbps!$AI$122:$AJ$127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USP_MF_new_loss_40Gbps!$AK$122:$AK$127</c:f>
              <c:numCache>
                <c:formatCode>General</c:formatCode>
                <c:ptCount val="6"/>
                <c:pt idx="0">
                  <c:v>0.0505427572867471</c:v>
                </c:pt>
                <c:pt idx="1">
                  <c:v>0.0537088515928097</c:v>
                </c:pt>
                <c:pt idx="2">
                  <c:v>0.0506158470093868</c:v>
                </c:pt>
                <c:pt idx="3">
                  <c:v>0.050652950721445</c:v>
                </c:pt>
                <c:pt idx="4">
                  <c:v>0.0518423826922382</c:v>
                </c:pt>
                <c:pt idx="5">
                  <c:v>0.0506453645681793</c:v>
                </c:pt>
              </c:numCache>
            </c:numRef>
          </c:val>
        </c:ser>
        <c:ser>
          <c:idx val="1"/>
          <c:order val="1"/>
          <c:tx>
            <c:strRef>
              <c:f>USP_MF_new_loss_40Gbps!$AL$121</c:f>
              <c:strCache>
                <c:ptCount val="1"/>
                <c:pt idx="0">
                  <c:v>Machine Cost (Network)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USP_MF_new_loss_40Gbps!$AI$122:$AJ$127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USP_MF_new_loss_40Gbps!$AL$122:$AL$127</c:f>
              <c:numCache>
                <c:formatCode>General</c:formatCode>
                <c:ptCount val="6"/>
                <c:pt idx="0">
                  <c:v>0.183824769800711</c:v>
                </c:pt>
                <c:pt idx="1">
                  <c:v>0.00744781181805043</c:v>
                </c:pt>
                <c:pt idx="2">
                  <c:v>0.169405121962598</c:v>
                </c:pt>
                <c:pt idx="3">
                  <c:v>0.00872745060859538</c:v>
                </c:pt>
                <c:pt idx="4">
                  <c:v>1.450377106864663</c:v>
                </c:pt>
                <c:pt idx="5">
                  <c:v>0.00845334593644381</c:v>
                </c:pt>
              </c:numCache>
            </c:numRef>
          </c:val>
        </c:ser>
        <c:ser>
          <c:idx val="2"/>
          <c:order val="2"/>
          <c:tx>
            <c:strRef>
              <c:f>USP_MF_new_loss_40Gbps!$AM$121</c:f>
              <c:strCache>
                <c:ptCount val="1"/>
                <c:pt idx="0">
                  <c:v>Communication Cost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multiLvlStrRef>
              <c:f>USP_MF_new_loss_40Gbps!$AI$122:$AJ$127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USP_MF_new_loss_40Gbps!$AM$122:$AM$127</c:f>
              <c:numCache>
                <c:formatCode>General</c:formatCode>
                <c:ptCount val="6"/>
                <c:pt idx="0">
                  <c:v>0.765632472912542</c:v>
                </c:pt>
                <c:pt idx="1">
                  <c:v>0.174246870869526</c:v>
                </c:pt>
                <c:pt idx="2">
                  <c:v>0.162250503222587</c:v>
                </c:pt>
                <c:pt idx="3">
                  <c:v>0.00424260454139015</c:v>
                </c:pt>
                <c:pt idx="4">
                  <c:v>0.730129672966973</c:v>
                </c:pt>
                <c:pt idx="5">
                  <c:v>0.0191009396578305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39629376"/>
        <c:axId val="-339626624"/>
      </c:barChart>
      <c:lineChart>
        <c:grouping val="standard"/>
        <c:varyColors val="0"/>
        <c:ser>
          <c:idx val="3"/>
          <c:order val="3"/>
          <c:tx>
            <c:strRef>
              <c:f>USP_MF_new_loss_40Gbps!$AN$121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strRef>
                  <c:f>USP_MF_new_loss_40Gbps!$AR$123</c:f>
                  <c:strCache>
                    <c:ptCount val="1"/>
                    <c:pt idx="0">
                      <c:v>4.2X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{DA6AF770-1776-7C43-A6F1-25E22D415D50}</c15:txfldGUID>
                      <c15:f>USP_MF_new_loss_40Gbps!$AR$123</c15:f>
                      <c15:dlblFieldTableCache>
                        <c:ptCount val="1"/>
                        <c:pt idx="0">
                          <c:v>4.2X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strRef>
                  <c:f>USP_MF_new_loss_40Gbps!$AR$125</c:f>
                  <c:strCache>
                    <c:ptCount val="1"/>
                    <c:pt idx="0">
                      <c:v>6.0X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{F0523647-D8F1-5340-9A42-5D2D12173044}</c15:txfldGUID>
                      <c15:f>USP_MF_new_loss_40Gbps!$AR$125</c15:f>
                      <c15:dlblFieldTableCache>
                        <c:ptCount val="1"/>
                        <c:pt idx="0">
                          <c:v>6.0X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strRef>
                  <c:f>USP_MF_new_loss_40Gbps!$AR$127</c:f>
                  <c:strCache>
                    <c:ptCount val="1"/>
                    <c:pt idx="0">
                      <c:v>28.5X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{5BDC5938-8664-B64F-8D5C-337FA272EDB6}</c15:txfldGUID>
                      <c15:f>USP_MF_new_loss_40Gbps!$AR$127</c15:f>
                      <c15:dlblFieldTableCache>
                        <c:ptCount val="1"/>
                        <c:pt idx="0">
                          <c:v>28.5X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USP_MF_new_loss_40Gbps!$AI$122:$AJ$127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USP_MF_new_loss_40Gbps!$AN$122:$AN$127</c:f>
              <c:numCache>
                <c:formatCode>General</c:formatCode>
                <c:ptCount val="6"/>
                <c:pt idx="0">
                  <c:v>1.0</c:v>
                </c:pt>
                <c:pt idx="1">
                  <c:v>0.235403534280386</c:v>
                </c:pt>
                <c:pt idx="2">
                  <c:v>0.382271472194572</c:v>
                </c:pt>
                <c:pt idx="3">
                  <c:v>0.0636230058714306</c:v>
                </c:pt>
                <c:pt idx="4">
                  <c:v>2.232349162523874</c:v>
                </c:pt>
                <c:pt idx="5">
                  <c:v>0.0781996501624537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39629376"/>
        <c:axId val="-339626624"/>
      </c:lineChart>
      <c:catAx>
        <c:axId val="-3396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626624"/>
        <c:crosses val="autoZero"/>
        <c:auto val="1"/>
        <c:lblAlgn val="ctr"/>
        <c:lblOffset val="100"/>
        <c:noMultiLvlLbl val="0"/>
      </c:catAx>
      <c:valAx>
        <c:axId val="-3396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Normliaed Cost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62937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00666595970125661"/>
          <c:y val="0.0260394164730971"/>
          <c:w val="0.993333926200648"/>
          <c:h val="0.19167934589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73560767591"/>
          <c:y val="0.18464135021097"/>
          <c:w val="0.8427078891258"/>
          <c:h val="0.521218212942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Summary!$O$104</c:f>
              <c:strCache>
                <c:ptCount val="1"/>
                <c:pt idx="0">
                  <c:v>Machine Cost (Compute)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Summary!$M$105:$N$110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Summary!$O$105:$O$110</c:f>
              <c:numCache>
                <c:formatCode>General</c:formatCode>
                <c:ptCount val="6"/>
                <c:pt idx="0">
                  <c:v>0.0442749738160523</c:v>
                </c:pt>
                <c:pt idx="1">
                  <c:v>0.0433524161709366</c:v>
                </c:pt>
                <c:pt idx="2">
                  <c:v>0.0363066503414386</c:v>
                </c:pt>
                <c:pt idx="3">
                  <c:v>0.035472617571324</c:v>
                </c:pt>
                <c:pt idx="4">
                  <c:v>0.0537080626352641</c:v>
                </c:pt>
                <c:pt idx="5">
                  <c:v>0.0523463673431601</c:v>
                </c:pt>
              </c:numCache>
            </c:numRef>
          </c:val>
        </c:ser>
        <c:ser>
          <c:idx val="1"/>
          <c:order val="1"/>
          <c:tx>
            <c:strRef>
              <c:f>Summary!$P$104</c:f>
              <c:strCache>
                <c:ptCount val="1"/>
                <c:pt idx="0">
                  <c:v>Machine Cost (Network)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Summary!$M$105:$N$110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Summary!$P$105:$P$110</c:f>
              <c:numCache>
                <c:formatCode>General</c:formatCode>
                <c:ptCount val="6"/>
                <c:pt idx="0">
                  <c:v>0.330487545843316</c:v>
                </c:pt>
                <c:pt idx="1">
                  <c:v>0.018660310896616</c:v>
                </c:pt>
                <c:pt idx="2">
                  <c:v>0.231414843571843</c:v>
                </c:pt>
                <c:pt idx="3">
                  <c:v>0.000871454738750018</c:v>
                </c:pt>
                <c:pt idx="4">
                  <c:v>2.828225053254854</c:v>
                </c:pt>
                <c:pt idx="5">
                  <c:v>0.00151603721905984</c:v>
                </c:pt>
              </c:numCache>
            </c:numRef>
          </c:val>
        </c:ser>
        <c:ser>
          <c:idx val="2"/>
          <c:order val="2"/>
          <c:tx>
            <c:strRef>
              <c:f>Summary!$Q$104</c:f>
              <c:strCache>
                <c:ptCount val="1"/>
                <c:pt idx="0">
                  <c:v>Communication Cost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Summary!$M$105:$N$110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Summary!$Q$105:$Q$110</c:f>
              <c:numCache>
                <c:formatCode>General</c:formatCode>
                <c:ptCount val="6"/>
                <c:pt idx="0">
                  <c:v>0.625237480340632</c:v>
                </c:pt>
                <c:pt idx="1">
                  <c:v>0.0559283015252338</c:v>
                </c:pt>
                <c:pt idx="2">
                  <c:v>0.132562405335644</c:v>
                </c:pt>
                <c:pt idx="3">
                  <c:v>0.00112392735144864</c:v>
                </c:pt>
                <c:pt idx="4">
                  <c:v>0.596517804244994</c:v>
                </c:pt>
                <c:pt idx="5">
                  <c:v>0.0050576730815189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39601376"/>
        <c:axId val="-339598624"/>
      </c:barChart>
      <c:lineChart>
        <c:grouping val="standard"/>
        <c:varyColors val="0"/>
        <c:ser>
          <c:idx val="3"/>
          <c:order val="3"/>
          <c:tx>
            <c:strRef>
              <c:f>Summary!$R$104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strRef>
                  <c:f>Summary!$V$106</c:f>
                  <c:strCache>
                    <c:ptCount val="1"/>
                    <c:pt idx="0">
                      <c:v>8.5X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{9CD721BA-7C85-AC48-A214-63DA47963C2D}</c15:txfldGUID>
                      <c15:f>Summary!$V$106</c15:f>
                      <c15:dlblFieldTableCache>
                        <c:ptCount val="1"/>
                        <c:pt idx="0">
                          <c:v>8.5X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strRef>
                  <c:f>Summary!$V$108</c:f>
                  <c:strCache>
                    <c:ptCount val="1"/>
                    <c:pt idx="0">
                      <c:v>10.7X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{354ADA73-7646-6A4D-B946-B7091328403B}</c15:txfldGUID>
                      <c15:f>Summary!$V$108</c15:f>
                      <c15:dlblFieldTableCache>
                        <c:ptCount val="1"/>
                        <c:pt idx="0">
                          <c:v>10.7X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strRef>
                  <c:f>Summary!$V$110</c:f>
                  <c:strCache>
                    <c:ptCount val="1"/>
                    <c:pt idx="0">
                      <c:v>59.0X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{F9C3EF55-964C-584F-B7A0-8AA21E7D25D9}</c15:txfldGUID>
                      <c15:f>Summary!$V$110</c15:f>
                      <c15:dlblFieldTableCache>
                        <c:ptCount val="1"/>
                        <c:pt idx="0">
                          <c:v>59.0X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Summary!$M$105:$N$110</c:f>
              <c:multiLvlStrCache>
                <c:ptCount val="6"/>
                <c:lvl>
                  <c:pt idx="0">
                    <c:v>Baseline</c:v>
                  </c:pt>
                  <c:pt idx="1">
                    <c:v>Gaia</c:v>
                  </c:pt>
                  <c:pt idx="2">
                    <c:v>Baseline</c:v>
                  </c:pt>
                  <c:pt idx="3">
                    <c:v>Gaia</c:v>
                  </c:pt>
                  <c:pt idx="4">
                    <c:v>Baseline</c:v>
                  </c:pt>
                  <c:pt idx="5">
                    <c:v>Gaia</c:v>
                  </c:pt>
                </c:lvl>
                <c:lvl>
                  <c:pt idx="0">
                    <c:v>EC2-ALL</c:v>
                  </c:pt>
                  <c:pt idx="2">
                    <c:v>V/C WAN</c:v>
                  </c:pt>
                  <c:pt idx="4">
                    <c:v>S/S WAN</c:v>
                  </c:pt>
                </c:lvl>
              </c:multiLvlStrCache>
            </c:multiLvlStrRef>
          </c:cat>
          <c:val>
            <c:numRef>
              <c:f>Summary!$R$105:$R$110</c:f>
              <c:numCache>
                <c:formatCode>General</c:formatCode>
                <c:ptCount val="6"/>
                <c:pt idx="0">
                  <c:v>1.0</c:v>
                </c:pt>
                <c:pt idx="1">
                  <c:v>0.117941028592786</c:v>
                </c:pt>
                <c:pt idx="2">
                  <c:v>0.400283899248925</c:v>
                </c:pt>
                <c:pt idx="3">
                  <c:v>0.0374679996615227</c:v>
                </c:pt>
                <c:pt idx="4">
                  <c:v>3.478450920135113</c:v>
                </c:pt>
                <c:pt idx="5">
                  <c:v>0.0589200776437388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39601376"/>
        <c:axId val="-339598624"/>
      </c:lineChart>
      <c:catAx>
        <c:axId val="-33960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598624"/>
        <c:crosses val="autoZero"/>
        <c:auto val="1"/>
        <c:lblAlgn val="ctr"/>
        <c:lblOffset val="100"/>
        <c:noMultiLvlLbl val="0"/>
      </c:catAx>
      <c:valAx>
        <c:axId val="-33959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33960137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48ED8-CE03-F144-915C-797410D7813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3006B-B005-3947-8F08-7DCF193666AC}">
      <dgm:prSet phldrT="[Text]"/>
      <dgm:spPr>
        <a:solidFill>
          <a:srgbClr val="941100"/>
        </a:solidFill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 significance filter</a:t>
          </a:r>
          <a:endParaRPr lang="en-US" dirty="0"/>
        </a:p>
      </dgm:t>
    </dgm:pt>
    <dgm:pt modelId="{058DEDDB-D4D8-9E45-A2EB-585B56CB31CA}" type="parTrans" cxnId="{A631409F-4C7E-ED45-9010-B3732CA19A1F}">
      <dgm:prSet/>
      <dgm:spPr/>
      <dgm:t>
        <a:bodyPr/>
        <a:lstStyle/>
        <a:p>
          <a:endParaRPr lang="en-US"/>
        </a:p>
      </dgm:t>
    </dgm:pt>
    <dgm:pt modelId="{3E9E6292-9DB1-0C49-BE2F-6FB84AC6E8A5}" type="sibTrans" cxnId="{A631409F-4C7E-ED45-9010-B3732CA19A1F}">
      <dgm:prSet/>
      <dgm:spPr/>
      <dgm:t>
        <a:bodyPr/>
        <a:lstStyle/>
        <a:p>
          <a:endParaRPr lang="en-US"/>
        </a:p>
      </dgm:t>
    </dgm:pt>
    <dgm:pt modelId="{0901384C-5E8F-BD47-A4EC-334AB51CE2F1}">
      <dgm:prSet phldrT="[Text]"/>
      <dgm:spPr/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Filter updates based on their </a:t>
          </a:r>
          <a:r>
            <a:rPr lang="en-US" dirty="0" smtClean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significance</a:t>
          </a:r>
          <a:endParaRPr lang="en-US" dirty="0"/>
        </a:p>
      </dgm:t>
    </dgm:pt>
    <dgm:pt modelId="{180B68A1-98CA-9348-80B5-7738C75BE761}" type="parTrans" cxnId="{DCF1255E-2E8A-9042-9974-8EE4FC195AE1}">
      <dgm:prSet/>
      <dgm:spPr/>
      <dgm:t>
        <a:bodyPr/>
        <a:lstStyle/>
        <a:p>
          <a:endParaRPr lang="en-US"/>
        </a:p>
      </dgm:t>
    </dgm:pt>
    <dgm:pt modelId="{C6BAF232-DE5B-774A-A9A6-74E85E54142A}" type="sibTrans" cxnId="{DCF1255E-2E8A-9042-9974-8EE4FC195AE1}">
      <dgm:prSet/>
      <dgm:spPr/>
      <dgm:t>
        <a:bodyPr/>
        <a:lstStyle/>
        <a:p>
          <a:endParaRPr lang="en-US"/>
        </a:p>
      </dgm:t>
    </dgm:pt>
    <dgm:pt modelId="{12A488D6-064D-724C-A7AF-A4BC906615D3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ASP selective barrier</a:t>
          </a:r>
          <a:endParaRPr lang="en-US" dirty="0"/>
        </a:p>
      </dgm:t>
    </dgm:pt>
    <dgm:pt modelId="{B633E4AA-97CC-9040-A16C-130CDC131C47}" type="parTrans" cxnId="{4A7C403E-C478-D34D-A64C-26E6B6F91D17}">
      <dgm:prSet/>
      <dgm:spPr/>
      <dgm:t>
        <a:bodyPr/>
        <a:lstStyle/>
        <a:p>
          <a:endParaRPr lang="en-US"/>
        </a:p>
      </dgm:t>
    </dgm:pt>
    <dgm:pt modelId="{73635F77-ECAB-384B-9778-4D83D93561C6}" type="sibTrans" cxnId="{4A7C403E-C478-D34D-A64C-26E6B6F91D17}">
      <dgm:prSet/>
      <dgm:spPr/>
      <dgm:t>
        <a:bodyPr/>
        <a:lstStyle/>
        <a:p>
          <a:endParaRPr lang="en-US"/>
        </a:p>
      </dgm:t>
    </dgm:pt>
    <dgm:pt modelId="{5A149B70-BF0A-BC4F-9717-A44D816181D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Ensure significant updates are read in time</a:t>
          </a:r>
          <a:endParaRPr lang="en-US" dirty="0"/>
        </a:p>
      </dgm:t>
    </dgm:pt>
    <dgm:pt modelId="{3983AF90-1179-5040-ADD7-D4AD65AB0E94}" type="parTrans" cxnId="{D2B1C631-32BA-A841-82A9-D0417A637363}">
      <dgm:prSet/>
      <dgm:spPr/>
      <dgm:t>
        <a:bodyPr/>
        <a:lstStyle/>
        <a:p>
          <a:endParaRPr lang="en-US"/>
        </a:p>
      </dgm:t>
    </dgm:pt>
    <dgm:pt modelId="{B78236A6-3B5C-D043-80F6-D2B6ED517C56}" type="sibTrans" cxnId="{D2B1C631-32BA-A841-82A9-D0417A637363}">
      <dgm:prSet/>
      <dgm:spPr/>
      <dgm:t>
        <a:bodyPr/>
        <a:lstStyle/>
        <a:p>
          <a:endParaRPr lang="en-US"/>
        </a:p>
      </dgm:t>
    </dgm:pt>
    <dgm:pt modelId="{83FCF4ED-76DA-6949-99B3-256A859EF6B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Mirror clock</a:t>
          </a:r>
          <a:endParaRPr lang="en-US" dirty="0"/>
        </a:p>
      </dgm:t>
    </dgm:pt>
    <dgm:pt modelId="{D0429B0E-E8A6-EE41-934F-27308578A9B3}" type="parTrans" cxnId="{1A3D08AD-B7E7-DE44-B7DD-72431B979619}">
      <dgm:prSet/>
      <dgm:spPr/>
      <dgm:t>
        <a:bodyPr/>
        <a:lstStyle/>
        <a:p>
          <a:endParaRPr lang="en-US"/>
        </a:p>
      </dgm:t>
    </dgm:pt>
    <dgm:pt modelId="{C7616554-71FE-B748-8C3A-EC72A28CE2D2}" type="sibTrans" cxnId="{1A3D08AD-B7E7-DE44-B7DD-72431B979619}">
      <dgm:prSet/>
      <dgm:spPr/>
      <dgm:t>
        <a:bodyPr/>
        <a:lstStyle/>
        <a:p>
          <a:endParaRPr lang="en-US"/>
        </a:p>
      </dgm:t>
    </dgm:pt>
    <dgm:pt modelId="{8D1A9474-E763-AF47-8E7C-8F3917AEC95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Safe guard for pathological cases</a:t>
          </a:r>
          <a:endParaRPr lang="en-US" dirty="0"/>
        </a:p>
      </dgm:t>
    </dgm:pt>
    <dgm:pt modelId="{1552F28B-5DA4-724D-A76F-6DB0E484BB66}" type="parTrans" cxnId="{74790729-B60F-CE45-924B-628D709E6F11}">
      <dgm:prSet/>
      <dgm:spPr/>
      <dgm:t>
        <a:bodyPr/>
        <a:lstStyle/>
        <a:p>
          <a:endParaRPr lang="en-US"/>
        </a:p>
      </dgm:t>
    </dgm:pt>
    <dgm:pt modelId="{01430C0B-5D25-8042-9D65-EBE7C9F0D3C4}" type="sibTrans" cxnId="{74790729-B60F-CE45-924B-628D709E6F11}">
      <dgm:prSet/>
      <dgm:spPr/>
      <dgm:t>
        <a:bodyPr/>
        <a:lstStyle/>
        <a:p>
          <a:endParaRPr lang="en-US"/>
        </a:p>
      </dgm:t>
    </dgm:pt>
    <dgm:pt modelId="{BB7ED149-4C09-0E48-ADC4-CD4E4BF2C663}" type="pres">
      <dgm:prSet presAssocID="{3B948ED8-CE03-F144-915C-797410D781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58798-EA0F-3D4E-BF2E-59EE09662F1B}" type="pres">
      <dgm:prSet presAssocID="{13E3006B-B005-3947-8F08-7DCF193666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2E915-AEA4-8B4E-8DCC-4882E810FE72}" type="pres">
      <dgm:prSet presAssocID="{13E3006B-B005-3947-8F08-7DCF193666A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179D9-CFAB-9342-B81C-069FE2F3800A}" type="pres">
      <dgm:prSet presAssocID="{12A488D6-064D-724C-A7AF-A4BC906615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56EB8-6812-8043-96BC-ABCC456A3879}" type="pres">
      <dgm:prSet presAssocID="{12A488D6-064D-724C-A7AF-A4BC906615D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57C14-3498-F04F-8ACB-1158061A04B6}" type="pres">
      <dgm:prSet presAssocID="{83FCF4ED-76DA-6949-99B3-256A859EF6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ECD32-9830-FC4C-B041-2BB5E64CF1A2}" type="pres">
      <dgm:prSet presAssocID="{83FCF4ED-76DA-6949-99B3-256A859EF6B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6305D7-1961-EE40-8DA3-B0D69B23DABE}" type="presOf" srcId="{0901384C-5E8F-BD47-A4EC-334AB51CE2F1}" destId="{E7C2E915-AEA4-8B4E-8DCC-4882E810FE72}" srcOrd="0" destOrd="0" presId="urn:microsoft.com/office/officeart/2005/8/layout/vList2"/>
    <dgm:cxn modelId="{4A7C403E-C478-D34D-A64C-26E6B6F91D17}" srcId="{3B948ED8-CE03-F144-915C-797410D7813B}" destId="{12A488D6-064D-724C-A7AF-A4BC906615D3}" srcOrd="1" destOrd="0" parTransId="{B633E4AA-97CC-9040-A16C-130CDC131C47}" sibTransId="{73635F77-ECAB-384B-9778-4D83D93561C6}"/>
    <dgm:cxn modelId="{3F219CB3-3D55-2A41-9040-6F8221C2687F}" type="presOf" srcId="{83FCF4ED-76DA-6949-99B3-256A859EF6B1}" destId="{16957C14-3498-F04F-8ACB-1158061A04B6}" srcOrd="0" destOrd="0" presId="urn:microsoft.com/office/officeart/2005/8/layout/vList2"/>
    <dgm:cxn modelId="{74790729-B60F-CE45-924B-628D709E6F11}" srcId="{83FCF4ED-76DA-6949-99B3-256A859EF6B1}" destId="{8D1A9474-E763-AF47-8E7C-8F3917AEC954}" srcOrd="0" destOrd="0" parTransId="{1552F28B-5DA4-724D-A76F-6DB0E484BB66}" sibTransId="{01430C0B-5D25-8042-9D65-EBE7C9F0D3C4}"/>
    <dgm:cxn modelId="{56D18A63-AECD-1C48-8CA9-E265FA51055E}" type="presOf" srcId="{5A149B70-BF0A-BC4F-9717-A44D816181D7}" destId="{EAA56EB8-6812-8043-96BC-ABCC456A3879}" srcOrd="0" destOrd="0" presId="urn:microsoft.com/office/officeart/2005/8/layout/vList2"/>
    <dgm:cxn modelId="{D2B1C631-32BA-A841-82A9-D0417A637363}" srcId="{12A488D6-064D-724C-A7AF-A4BC906615D3}" destId="{5A149B70-BF0A-BC4F-9717-A44D816181D7}" srcOrd="0" destOrd="0" parTransId="{3983AF90-1179-5040-ADD7-D4AD65AB0E94}" sibTransId="{B78236A6-3B5C-D043-80F6-D2B6ED517C56}"/>
    <dgm:cxn modelId="{A631409F-4C7E-ED45-9010-B3732CA19A1F}" srcId="{3B948ED8-CE03-F144-915C-797410D7813B}" destId="{13E3006B-B005-3947-8F08-7DCF193666AC}" srcOrd="0" destOrd="0" parTransId="{058DEDDB-D4D8-9E45-A2EB-585B56CB31CA}" sibTransId="{3E9E6292-9DB1-0C49-BE2F-6FB84AC6E8A5}"/>
    <dgm:cxn modelId="{1A3D08AD-B7E7-DE44-B7DD-72431B979619}" srcId="{3B948ED8-CE03-F144-915C-797410D7813B}" destId="{83FCF4ED-76DA-6949-99B3-256A859EF6B1}" srcOrd="2" destOrd="0" parTransId="{D0429B0E-E8A6-EE41-934F-27308578A9B3}" sibTransId="{C7616554-71FE-B748-8C3A-EC72A28CE2D2}"/>
    <dgm:cxn modelId="{521FA9AA-F9AA-054B-A6B3-A74221A685E2}" type="presOf" srcId="{8D1A9474-E763-AF47-8E7C-8F3917AEC954}" destId="{CB9ECD32-9830-FC4C-B041-2BB5E64CF1A2}" srcOrd="0" destOrd="0" presId="urn:microsoft.com/office/officeart/2005/8/layout/vList2"/>
    <dgm:cxn modelId="{0149EB05-DDC4-2C4E-BC19-59B84770D0AC}" type="presOf" srcId="{12A488D6-064D-724C-A7AF-A4BC906615D3}" destId="{19F179D9-CFAB-9342-B81C-069FE2F3800A}" srcOrd="0" destOrd="0" presId="urn:microsoft.com/office/officeart/2005/8/layout/vList2"/>
    <dgm:cxn modelId="{DCF1255E-2E8A-9042-9974-8EE4FC195AE1}" srcId="{13E3006B-B005-3947-8F08-7DCF193666AC}" destId="{0901384C-5E8F-BD47-A4EC-334AB51CE2F1}" srcOrd="0" destOrd="0" parTransId="{180B68A1-98CA-9348-80B5-7738C75BE761}" sibTransId="{C6BAF232-DE5B-774A-A9A6-74E85E54142A}"/>
    <dgm:cxn modelId="{9DF04150-C123-0947-958C-4822C2CE1F6F}" type="presOf" srcId="{3B948ED8-CE03-F144-915C-797410D7813B}" destId="{BB7ED149-4C09-0E48-ADC4-CD4E4BF2C663}" srcOrd="0" destOrd="0" presId="urn:microsoft.com/office/officeart/2005/8/layout/vList2"/>
    <dgm:cxn modelId="{93235786-4A74-E74D-9E3F-16A9A8C29E2C}" type="presOf" srcId="{13E3006B-B005-3947-8F08-7DCF193666AC}" destId="{3F058798-EA0F-3D4E-BF2E-59EE09662F1B}" srcOrd="0" destOrd="0" presId="urn:microsoft.com/office/officeart/2005/8/layout/vList2"/>
    <dgm:cxn modelId="{8C1C409A-D840-C64C-8088-F51822EB11FA}" type="presParOf" srcId="{BB7ED149-4C09-0E48-ADC4-CD4E4BF2C663}" destId="{3F058798-EA0F-3D4E-BF2E-59EE09662F1B}" srcOrd="0" destOrd="0" presId="urn:microsoft.com/office/officeart/2005/8/layout/vList2"/>
    <dgm:cxn modelId="{9AC34502-933A-BC40-9143-E8D8DAAC7B6B}" type="presParOf" srcId="{BB7ED149-4C09-0E48-ADC4-CD4E4BF2C663}" destId="{E7C2E915-AEA4-8B4E-8DCC-4882E810FE72}" srcOrd="1" destOrd="0" presId="urn:microsoft.com/office/officeart/2005/8/layout/vList2"/>
    <dgm:cxn modelId="{37524843-3542-B349-9156-0AB378E1E01B}" type="presParOf" srcId="{BB7ED149-4C09-0E48-ADC4-CD4E4BF2C663}" destId="{19F179D9-CFAB-9342-B81C-069FE2F3800A}" srcOrd="2" destOrd="0" presId="urn:microsoft.com/office/officeart/2005/8/layout/vList2"/>
    <dgm:cxn modelId="{017DB390-350E-9341-A4FD-5D5C3F6BB247}" type="presParOf" srcId="{BB7ED149-4C09-0E48-ADC4-CD4E4BF2C663}" destId="{EAA56EB8-6812-8043-96BC-ABCC456A3879}" srcOrd="3" destOrd="0" presId="urn:microsoft.com/office/officeart/2005/8/layout/vList2"/>
    <dgm:cxn modelId="{712C75CB-8841-6840-AA9B-412E961018BC}" type="presParOf" srcId="{BB7ED149-4C09-0E48-ADC4-CD4E4BF2C663}" destId="{16957C14-3498-F04F-8ACB-1158061A04B6}" srcOrd="4" destOrd="0" presId="urn:microsoft.com/office/officeart/2005/8/layout/vList2"/>
    <dgm:cxn modelId="{21EC821A-E4D7-F84A-B0E1-2EB3A86870D3}" type="presParOf" srcId="{BB7ED149-4C09-0E48-ADC4-CD4E4BF2C663}" destId="{CB9ECD32-9830-FC4C-B041-2BB5E64CF1A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48ED8-CE03-F144-915C-797410D7813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3006B-B005-3947-8F08-7DCF193666A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 significance filter</a:t>
          </a:r>
          <a:endParaRPr lang="en-US" dirty="0"/>
        </a:p>
      </dgm:t>
    </dgm:pt>
    <dgm:pt modelId="{058DEDDB-D4D8-9E45-A2EB-585B56CB31CA}" type="parTrans" cxnId="{A631409F-4C7E-ED45-9010-B3732CA19A1F}">
      <dgm:prSet/>
      <dgm:spPr/>
      <dgm:t>
        <a:bodyPr/>
        <a:lstStyle/>
        <a:p>
          <a:endParaRPr lang="en-US"/>
        </a:p>
      </dgm:t>
    </dgm:pt>
    <dgm:pt modelId="{3E9E6292-9DB1-0C49-BE2F-6FB84AC6E8A5}" type="sibTrans" cxnId="{A631409F-4C7E-ED45-9010-B3732CA19A1F}">
      <dgm:prSet/>
      <dgm:spPr/>
      <dgm:t>
        <a:bodyPr/>
        <a:lstStyle/>
        <a:p>
          <a:endParaRPr lang="en-US"/>
        </a:p>
      </dgm:t>
    </dgm:pt>
    <dgm:pt modelId="{0901384C-5E8F-BD47-A4EC-334AB51CE2F1}">
      <dgm:prSet phldrT="[Text]"/>
      <dgm:spPr/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Filter updates based on their </a:t>
          </a:r>
          <a:r>
            <a:rPr lang="en-US" dirty="0" smtClean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significance</a:t>
          </a:r>
          <a:endParaRPr lang="en-US" dirty="0"/>
        </a:p>
      </dgm:t>
    </dgm:pt>
    <dgm:pt modelId="{180B68A1-98CA-9348-80B5-7738C75BE761}" type="parTrans" cxnId="{DCF1255E-2E8A-9042-9974-8EE4FC195AE1}">
      <dgm:prSet/>
      <dgm:spPr/>
      <dgm:t>
        <a:bodyPr/>
        <a:lstStyle/>
        <a:p>
          <a:endParaRPr lang="en-US"/>
        </a:p>
      </dgm:t>
    </dgm:pt>
    <dgm:pt modelId="{C6BAF232-DE5B-774A-A9A6-74E85E54142A}" type="sibTrans" cxnId="{DCF1255E-2E8A-9042-9974-8EE4FC195AE1}">
      <dgm:prSet/>
      <dgm:spPr/>
      <dgm:t>
        <a:bodyPr/>
        <a:lstStyle/>
        <a:p>
          <a:endParaRPr lang="en-US"/>
        </a:p>
      </dgm:t>
    </dgm:pt>
    <dgm:pt modelId="{12A488D6-064D-724C-A7AF-A4BC906615D3}">
      <dgm:prSet phldrT="[Text]"/>
      <dgm:spPr>
        <a:solidFill>
          <a:srgbClr val="941100"/>
        </a:solidFill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ASP selective barrier</a:t>
          </a:r>
          <a:endParaRPr lang="en-US" dirty="0"/>
        </a:p>
      </dgm:t>
    </dgm:pt>
    <dgm:pt modelId="{B633E4AA-97CC-9040-A16C-130CDC131C47}" type="parTrans" cxnId="{4A7C403E-C478-D34D-A64C-26E6B6F91D17}">
      <dgm:prSet/>
      <dgm:spPr/>
      <dgm:t>
        <a:bodyPr/>
        <a:lstStyle/>
        <a:p>
          <a:endParaRPr lang="en-US"/>
        </a:p>
      </dgm:t>
    </dgm:pt>
    <dgm:pt modelId="{73635F77-ECAB-384B-9778-4D83D93561C6}" type="sibTrans" cxnId="{4A7C403E-C478-D34D-A64C-26E6B6F91D17}">
      <dgm:prSet/>
      <dgm:spPr/>
      <dgm:t>
        <a:bodyPr/>
        <a:lstStyle/>
        <a:p>
          <a:endParaRPr lang="en-US"/>
        </a:p>
      </dgm:t>
    </dgm:pt>
    <dgm:pt modelId="{5A149B70-BF0A-BC4F-9717-A44D816181D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Ensure significant updates are read in time</a:t>
          </a:r>
          <a:endParaRPr lang="en-US" dirty="0"/>
        </a:p>
      </dgm:t>
    </dgm:pt>
    <dgm:pt modelId="{3983AF90-1179-5040-ADD7-D4AD65AB0E94}" type="parTrans" cxnId="{D2B1C631-32BA-A841-82A9-D0417A637363}">
      <dgm:prSet/>
      <dgm:spPr/>
      <dgm:t>
        <a:bodyPr/>
        <a:lstStyle/>
        <a:p>
          <a:endParaRPr lang="en-US"/>
        </a:p>
      </dgm:t>
    </dgm:pt>
    <dgm:pt modelId="{B78236A6-3B5C-D043-80F6-D2B6ED517C56}" type="sibTrans" cxnId="{D2B1C631-32BA-A841-82A9-D0417A637363}">
      <dgm:prSet/>
      <dgm:spPr/>
      <dgm:t>
        <a:bodyPr/>
        <a:lstStyle/>
        <a:p>
          <a:endParaRPr lang="en-US"/>
        </a:p>
      </dgm:t>
    </dgm:pt>
    <dgm:pt modelId="{83FCF4ED-76DA-6949-99B3-256A859EF6B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Mirror clock</a:t>
          </a:r>
          <a:endParaRPr lang="en-US" dirty="0"/>
        </a:p>
      </dgm:t>
    </dgm:pt>
    <dgm:pt modelId="{D0429B0E-E8A6-EE41-934F-27308578A9B3}" type="parTrans" cxnId="{1A3D08AD-B7E7-DE44-B7DD-72431B979619}">
      <dgm:prSet/>
      <dgm:spPr/>
      <dgm:t>
        <a:bodyPr/>
        <a:lstStyle/>
        <a:p>
          <a:endParaRPr lang="en-US"/>
        </a:p>
      </dgm:t>
    </dgm:pt>
    <dgm:pt modelId="{C7616554-71FE-B748-8C3A-EC72A28CE2D2}" type="sibTrans" cxnId="{1A3D08AD-B7E7-DE44-B7DD-72431B979619}">
      <dgm:prSet/>
      <dgm:spPr/>
      <dgm:t>
        <a:bodyPr/>
        <a:lstStyle/>
        <a:p>
          <a:endParaRPr lang="en-US"/>
        </a:p>
      </dgm:t>
    </dgm:pt>
    <dgm:pt modelId="{8D1A9474-E763-AF47-8E7C-8F3917AEC95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Safeguard for pathological cases</a:t>
          </a:r>
          <a:endParaRPr lang="en-US" dirty="0"/>
        </a:p>
      </dgm:t>
    </dgm:pt>
    <dgm:pt modelId="{1552F28B-5DA4-724D-A76F-6DB0E484BB66}" type="parTrans" cxnId="{74790729-B60F-CE45-924B-628D709E6F11}">
      <dgm:prSet/>
      <dgm:spPr/>
      <dgm:t>
        <a:bodyPr/>
        <a:lstStyle/>
        <a:p>
          <a:endParaRPr lang="en-US"/>
        </a:p>
      </dgm:t>
    </dgm:pt>
    <dgm:pt modelId="{01430C0B-5D25-8042-9D65-EBE7C9F0D3C4}" type="sibTrans" cxnId="{74790729-B60F-CE45-924B-628D709E6F11}">
      <dgm:prSet/>
      <dgm:spPr/>
      <dgm:t>
        <a:bodyPr/>
        <a:lstStyle/>
        <a:p>
          <a:endParaRPr lang="en-US"/>
        </a:p>
      </dgm:t>
    </dgm:pt>
    <dgm:pt modelId="{BB7ED149-4C09-0E48-ADC4-CD4E4BF2C663}" type="pres">
      <dgm:prSet presAssocID="{3B948ED8-CE03-F144-915C-797410D781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58798-EA0F-3D4E-BF2E-59EE09662F1B}" type="pres">
      <dgm:prSet presAssocID="{13E3006B-B005-3947-8F08-7DCF193666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2E915-AEA4-8B4E-8DCC-4882E810FE72}" type="pres">
      <dgm:prSet presAssocID="{13E3006B-B005-3947-8F08-7DCF193666A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179D9-CFAB-9342-B81C-069FE2F3800A}" type="pres">
      <dgm:prSet presAssocID="{12A488D6-064D-724C-A7AF-A4BC906615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56EB8-6812-8043-96BC-ABCC456A3879}" type="pres">
      <dgm:prSet presAssocID="{12A488D6-064D-724C-A7AF-A4BC906615D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57C14-3498-F04F-8ACB-1158061A04B6}" type="pres">
      <dgm:prSet presAssocID="{83FCF4ED-76DA-6949-99B3-256A859EF6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ECD32-9830-FC4C-B041-2BB5E64CF1A2}" type="pres">
      <dgm:prSet presAssocID="{83FCF4ED-76DA-6949-99B3-256A859EF6B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2463A-412A-F143-A047-F6C9013B3003}" type="presOf" srcId="{0901384C-5E8F-BD47-A4EC-334AB51CE2F1}" destId="{E7C2E915-AEA4-8B4E-8DCC-4882E810FE72}" srcOrd="0" destOrd="0" presId="urn:microsoft.com/office/officeart/2005/8/layout/vList2"/>
    <dgm:cxn modelId="{4A7C403E-C478-D34D-A64C-26E6B6F91D17}" srcId="{3B948ED8-CE03-F144-915C-797410D7813B}" destId="{12A488D6-064D-724C-A7AF-A4BC906615D3}" srcOrd="1" destOrd="0" parTransId="{B633E4AA-97CC-9040-A16C-130CDC131C47}" sibTransId="{73635F77-ECAB-384B-9778-4D83D93561C6}"/>
    <dgm:cxn modelId="{74790729-B60F-CE45-924B-628D709E6F11}" srcId="{83FCF4ED-76DA-6949-99B3-256A859EF6B1}" destId="{8D1A9474-E763-AF47-8E7C-8F3917AEC954}" srcOrd="0" destOrd="0" parTransId="{1552F28B-5DA4-724D-A76F-6DB0E484BB66}" sibTransId="{01430C0B-5D25-8042-9D65-EBE7C9F0D3C4}"/>
    <dgm:cxn modelId="{7F1DB1C1-27D3-0244-8761-5F8980D7CE91}" type="presOf" srcId="{5A149B70-BF0A-BC4F-9717-A44D816181D7}" destId="{EAA56EB8-6812-8043-96BC-ABCC456A3879}" srcOrd="0" destOrd="0" presId="urn:microsoft.com/office/officeart/2005/8/layout/vList2"/>
    <dgm:cxn modelId="{D2B1C631-32BA-A841-82A9-D0417A637363}" srcId="{12A488D6-064D-724C-A7AF-A4BC906615D3}" destId="{5A149B70-BF0A-BC4F-9717-A44D816181D7}" srcOrd="0" destOrd="0" parTransId="{3983AF90-1179-5040-ADD7-D4AD65AB0E94}" sibTransId="{B78236A6-3B5C-D043-80F6-D2B6ED517C56}"/>
    <dgm:cxn modelId="{48BBF622-302D-E74F-9BF9-4D1B9E1F9BE5}" type="presOf" srcId="{12A488D6-064D-724C-A7AF-A4BC906615D3}" destId="{19F179D9-CFAB-9342-B81C-069FE2F3800A}" srcOrd="0" destOrd="0" presId="urn:microsoft.com/office/officeart/2005/8/layout/vList2"/>
    <dgm:cxn modelId="{A631409F-4C7E-ED45-9010-B3732CA19A1F}" srcId="{3B948ED8-CE03-F144-915C-797410D7813B}" destId="{13E3006B-B005-3947-8F08-7DCF193666AC}" srcOrd="0" destOrd="0" parTransId="{058DEDDB-D4D8-9E45-A2EB-585B56CB31CA}" sibTransId="{3E9E6292-9DB1-0C49-BE2F-6FB84AC6E8A5}"/>
    <dgm:cxn modelId="{616B4D04-053D-4148-909E-A803C3BA9A0B}" type="presOf" srcId="{3B948ED8-CE03-F144-915C-797410D7813B}" destId="{BB7ED149-4C09-0E48-ADC4-CD4E4BF2C663}" srcOrd="0" destOrd="0" presId="urn:microsoft.com/office/officeart/2005/8/layout/vList2"/>
    <dgm:cxn modelId="{1A3D08AD-B7E7-DE44-B7DD-72431B979619}" srcId="{3B948ED8-CE03-F144-915C-797410D7813B}" destId="{83FCF4ED-76DA-6949-99B3-256A859EF6B1}" srcOrd="2" destOrd="0" parTransId="{D0429B0E-E8A6-EE41-934F-27308578A9B3}" sibTransId="{C7616554-71FE-B748-8C3A-EC72A28CE2D2}"/>
    <dgm:cxn modelId="{783538EF-1960-8041-B845-575D67B9913C}" type="presOf" srcId="{83FCF4ED-76DA-6949-99B3-256A859EF6B1}" destId="{16957C14-3498-F04F-8ACB-1158061A04B6}" srcOrd="0" destOrd="0" presId="urn:microsoft.com/office/officeart/2005/8/layout/vList2"/>
    <dgm:cxn modelId="{46D74532-BFFC-3A47-AE50-F1A13A70DDEC}" type="presOf" srcId="{13E3006B-B005-3947-8F08-7DCF193666AC}" destId="{3F058798-EA0F-3D4E-BF2E-59EE09662F1B}" srcOrd="0" destOrd="0" presId="urn:microsoft.com/office/officeart/2005/8/layout/vList2"/>
    <dgm:cxn modelId="{F6A75506-7BBF-EF44-A4AB-08E44E4B0121}" type="presOf" srcId="{8D1A9474-E763-AF47-8E7C-8F3917AEC954}" destId="{CB9ECD32-9830-FC4C-B041-2BB5E64CF1A2}" srcOrd="0" destOrd="0" presId="urn:microsoft.com/office/officeart/2005/8/layout/vList2"/>
    <dgm:cxn modelId="{DCF1255E-2E8A-9042-9974-8EE4FC195AE1}" srcId="{13E3006B-B005-3947-8F08-7DCF193666AC}" destId="{0901384C-5E8F-BD47-A4EC-334AB51CE2F1}" srcOrd="0" destOrd="0" parTransId="{180B68A1-98CA-9348-80B5-7738C75BE761}" sibTransId="{C6BAF232-DE5B-774A-A9A6-74E85E54142A}"/>
    <dgm:cxn modelId="{9F2FEC66-63DC-5F49-9B37-F02977F70FA6}" type="presParOf" srcId="{BB7ED149-4C09-0E48-ADC4-CD4E4BF2C663}" destId="{3F058798-EA0F-3D4E-BF2E-59EE09662F1B}" srcOrd="0" destOrd="0" presId="urn:microsoft.com/office/officeart/2005/8/layout/vList2"/>
    <dgm:cxn modelId="{37EA7047-A9E8-5C40-9E5B-8F72830BD34E}" type="presParOf" srcId="{BB7ED149-4C09-0E48-ADC4-CD4E4BF2C663}" destId="{E7C2E915-AEA4-8B4E-8DCC-4882E810FE72}" srcOrd="1" destOrd="0" presId="urn:microsoft.com/office/officeart/2005/8/layout/vList2"/>
    <dgm:cxn modelId="{60966435-8AD7-1C4C-8B54-08F5A44E4A2F}" type="presParOf" srcId="{BB7ED149-4C09-0E48-ADC4-CD4E4BF2C663}" destId="{19F179D9-CFAB-9342-B81C-069FE2F3800A}" srcOrd="2" destOrd="0" presId="urn:microsoft.com/office/officeart/2005/8/layout/vList2"/>
    <dgm:cxn modelId="{00A60FF8-5160-AC49-A323-24E536E28BD6}" type="presParOf" srcId="{BB7ED149-4C09-0E48-ADC4-CD4E4BF2C663}" destId="{EAA56EB8-6812-8043-96BC-ABCC456A3879}" srcOrd="3" destOrd="0" presId="urn:microsoft.com/office/officeart/2005/8/layout/vList2"/>
    <dgm:cxn modelId="{D676CB20-7D29-9243-AEAE-86DC82F71C6F}" type="presParOf" srcId="{BB7ED149-4C09-0E48-ADC4-CD4E4BF2C663}" destId="{16957C14-3498-F04F-8ACB-1158061A04B6}" srcOrd="4" destOrd="0" presId="urn:microsoft.com/office/officeart/2005/8/layout/vList2"/>
    <dgm:cxn modelId="{B67D69E5-4148-E749-9753-F546EC08259E}" type="presParOf" srcId="{BB7ED149-4C09-0E48-ADC4-CD4E4BF2C663}" destId="{CB9ECD32-9830-FC4C-B041-2BB5E64CF1A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48ED8-CE03-F144-915C-797410D7813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3006B-B005-3947-8F08-7DCF193666A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 significance filter</a:t>
          </a:r>
          <a:endParaRPr lang="en-US" dirty="0"/>
        </a:p>
      </dgm:t>
    </dgm:pt>
    <dgm:pt modelId="{058DEDDB-D4D8-9E45-A2EB-585B56CB31CA}" type="parTrans" cxnId="{A631409F-4C7E-ED45-9010-B3732CA19A1F}">
      <dgm:prSet/>
      <dgm:spPr/>
      <dgm:t>
        <a:bodyPr/>
        <a:lstStyle/>
        <a:p>
          <a:endParaRPr lang="en-US"/>
        </a:p>
      </dgm:t>
    </dgm:pt>
    <dgm:pt modelId="{3E9E6292-9DB1-0C49-BE2F-6FB84AC6E8A5}" type="sibTrans" cxnId="{A631409F-4C7E-ED45-9010-B3732CA19A1F}">
      <dgm:prSet/>
      <dgm:spPr/>
      <dgm:t>
        <a:bodyPr/>
        <a:lstStyle/>
        <a:p>
          <a:endParaRPr lang="en-US"/>
        </a:p>
      </dgm:t>
    </dgm:pt>
    <dgm:pt modelId="{0901384C-5E8F-BD47-A4EC-334AB51CE2F1}">
      <dgm:prSet phldrT="[Text]"/>
      <dgm:spPr/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Filter updates based their </a:t>
          </a:r>
          <a:r>
            <a:rPr lang="en-US" dirty="0" smtClean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significance</a:t>
          </a:r>
          <a:endParaRPr lang="en-US" dirty="0"/>
        </a:p>
      </dgm:t>
    </dgm:pt>
    <dgm:pt modelId="{180B68A1-98CA-9348-80B5-7738C75BE761}" type="parTrans" cxnId="{DCF1255E-2E8A-9042-9974-8EE4FC195AE1}">
      <dgm:prSet/>
      <dgm:spPr/>
      <dgm:t>
        <a:bodyPr/>
        <a:lstStyle/>
        <a:p>
          <a:endParaRPr lang="en-US"/>
        </a:p>
      </dgm:t>
    </dgm:pt>
    <dgm:pt modelId="{C6BAF232-DE5B-774A-A9A6-74E85E54142A}" type="sibTrans" cxnId="{DCF1255E-2E8A-9042-9974-8EE4FC195AE1}">
      <dgm:prSet/>
      <dgm:spPr/>
      <dgm:t>
        <a:bodyPr/>
        <a:lstStyle/>
        <a:p>
          <a:endParaRPr lang="en-US"/>
        </a:p>
      </dgm:t>
    </dgm:pt>
    <dgm:pt modelId="{12A488D6-064D-724C-A7AF-A4BC906615D3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ASP selective barrier</a:t>
          </a:r>
          <a:endParaRPr lang="en-US" dirty="0"/>
        </a:p>
      </dgm:t>
    </dgm:pt>
    <dgm:pt modelId="{B633E4AA-97CC-9040-A16C-130CDC131C47}" type="parTrans" cxnId="{4A7C403E-C478-D34D-A64C-26E6B6F91D17}">
      <dgm:prSet/>
      <dgm:spPr/>
      <dgm:t>
        <a:bodyPr/>
        <a:lstStyle/>
        <a:p>
          <a:endParaRPr lang="en-US"/>
        </a:p>
      </dgm:t>
    </dgm:pt>
    <dgm:pt modelId="{73635F77-ECAB-384B-9778-4D83D93561C6}" type="sibTrans" cxnId="{4A7C403E-C478-D34D-A64C-26E6B6F91D17}">
      <dgm:prSet/>
      <dgm:spPr/>
      <dgm:t>
        <a:bodyPr/>
        <a:lstStyle/>
        <a:p>
          <a:endParaRPr lang="en-US"/>
        </a:p>
      </dgm:t>
    </dgm:pt>
    <dgm:pt modelId="{5A149B70-BF0A-BC4F-9717-A44D816181D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Ensure significant updates are read in time</a:t>
          </a:r>
          <a:endParaRPr lang="en-US" dirty="0"/>
        </a:p>
      </dgm:t>
    </dgm:pt>
    <dgm:pt modelId="{3983AF90-1179-5040-ADD7-D4AD65AB0E94}" type="parTrans" cxnId="{D2B1C631-32BA-A841-82A9-D0417A637363}">
      <dgm:prSet/>
      <dgm:spPr/>
      <dgm:t>
        <a:bodyPr/>
        <a:lstStyle/>
        <a:p>
          <a:endParaRPr lang="en-US"/>
        </a:p>
      </dgm:t>
    </dgm:pt>
    <dgm:pt modelId="{B78236A6-3B5C-D043-80F6-D2B6ED517C56}" type="sibTrans" cxnId="{D2B1C631-32BA-A841-82A9-D0417A637363}">
      <dgm:prSet/>
      <dgm:spPr/>
      <dgm:t>
        <a:bodyPr/>
        <a:lstStyle/>
        <a:p>
          <a:endParaRPr lang="en-US"/>
        </a:p>
      </dgm:t>
    </dgm:pt>
    <dgm:pt modelId="{83FCF4ED-76DA-6949-99B3-256A859EF6B1}">
      <dgm:prSet phldrT="[Text]"/>
      <dgm:spPr>
        <a:solidFill>
          <a:srgbClr val="941100"/>
        </a:solidFill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Mirror clock</a:t>
          </a:r>
          <a:endParaRPr lang="en-US" dirty="0"/>
        </a:p>
      </dgm:t>
    </dgm:pt>
    <dgm:pt modelId="{D0429B0E-E8A6-EE41-934F-27308578A9B3}" type="parTrans" cxnId="{1A3D08AD-B7E7-DE44-B7DD-72431B979619}">
      <dgm:prSet/>
      <dgm:spPr/>
      <dgm:t>
        <a:bodyPr/>
        <a:lstStyle/>
        <a:p>
          <a:endParaRPr lang="en-US"/>
        </a:p>
      </dgm:t>
    </dgm:pt>
    <dgm:pt modelId="{C7616554-71FE-B748-8C3A-EC72A28CE2D2}" type="sibTrans" cxnId="{1A3D08AD-B7E7-DE44-B7DD-72431B979619}">
      <dgm:prSet/>
      <dgm:spPr/>
      <dgm:t>
        <a:bodyPr/>
        <a:lstStyle/>
        <a:p>
          <a:endParaRPr lang="en-US"/>
        </a:p>
      </dgm:t>
    </dgm:pt>
    <dgm:pt modelId="{8D1A9474-E763-AF47-8E7C-8F3917AEC95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Safeguard for pathological cases</a:t>
          </a:r>
          <a:endParaRPr lang="en-US" dirty="0"/>
        </a:p>
      </dgm:t>
    </dgm:pt>
    <dgm:pt modelId="{1552F28B-5DA4-724D-A76F-6DB0E484BB66}" type="parTrans" cxnId="{74790729-B60F-CE45-924B-628D709E6F11}">
      <dgm:prSet/>
      <dgm:spPr/>
      <dgm:t>
        <a:bodyPr/>
        <a:lstStyle/>
        <a:p>
          <a:endParaRPr lang="en-US"/>
        </a:p>
      </dgm:t>
    </dgm:pt>
    <dgm:pt modelId="{01430C0B-5D25-8042-9D65-EBE7C9F0D3C4}" type="sibTrans" cxnId="{74790729-B60F-CE45-924B-628D709E6F11}">
      <dgm:prSet/>
      <dgm:spPr/>
      <dgm:t>
        <a:bodyPr/>
        <a:lstStyle/>
        <a:p>
          <a:endParaRPr lang="en-US"/>
        </a:p>
      </dgm:t>
    </dgm:pt>
    <dgm:pt modelId="{BB7ED149-4C09-0E48-ADC4-CD4E4BF2C663}" type="pres">
      <dgm:prSet presAssocID="{3B948ED8-CE03-F144-915C-797410D781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58798-EA0F-3D4E-BF2E-59EE09662F1B}" type="pres">
      <dgm:prSet presAssocID="{13E3006B-B005-3947-8F08-7DCF193666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2E915-AEA4-8B4E-8DCC-4882E810FE72}" type="pres">
      <dgm:prSet presAssocID="{13E3006B-B005-3947-8F08-7DCF193666A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179D9-CFAB-9342-B81C-069FE2F3800A}" type="pres">
      <dgm:prSet presAssocID="{12A488D6-064D-724C-A7AF-A4BC906615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56EB8-6812-8043-96BC-ABCC456A3879}" type="pres">
      <dgm:prSet presAssocID="{12A488D6-064D-724C-A7AF-A4BC906615D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57C14-3498-F04F-8ACB-1158061A04B6}" type="pres">
      <dgm:prSet presAssocID="{83FCF4ED-76DA-6949-99B3-256A859EF6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ECD32-9830-FC4C-B041-2BB5E64CF1A2}" type="pres">
      <dgm:prSet presAssocID="{83FCF4ED-76DA-6949-99B3-256A859EF6B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AC4B2C-BA1A-F642-8C24-EDB1366ADD37}" type="presOf" srcId="{12A488D6-064D-724C-A7AF-A4BC906615D3}" destId="{19F179D9-CFAB-9342-B81C-069FE2F3800A}" srcOrd="0" destOrd="0" presId="urn:microsoft.com/office/officeart/2005/8/layout/vList2"/>
    <dgm:cxn modelId="{4A7C403E-C478-D34D-A64C-26E6B6F91D17}" srcId="{3B948ED8-CE03-F144-915C-797410D7813B}" destId="{12A488D6-064D-724C-A7AF-A4BC906615D3}" srcOrd="1" destOrd="0" parTransId="{B633E4AA-97CC-9040-A16C-130CDC131C47}" sibTransId="{73635F77-ECAB-384B-9778-4D83D93561C6}"/>
    <dgm:cxn modelId="{55D485EF-F298-C946-8936-AF66FEC1D02D}" type="presOf" srcId="{8D1A9474-E763-AF47-8E7C-8F3917AEC954}" destId="{CB9ECD32-9830-FC4C-B041-2BB5E64CF1A2}" srcOrd="0" destOrd="0" presId="urn:microsoft.com/office/officeart/2005/8/layout/vList2"/>
    <dgm:cxn modelId="{74790729-B60F-CE45-924B-628D709E6F11}" srcId="{83FCF4ED-76DA-6949-99B3-256A859EF6B1}" destId="{8D1A9474-E763-AF47-8E7C-8F3917AEC954}" srcOrd="0" destOrd="0" parTransId="{1552F28B-5DA4-724D-A76F-6DB0E484BB66}" sibTransId="{01430C0B-5D25-8042-9D65-EBE7C9F0D3C4}"/>
    <dgm:cxn modelId="{D2B1C631-32BA-A841-82A9-D0417A637363}" srcId="{12A488D6-064D-724C-A7AF-A4BC906615D3}" destId="{5A149B70-BF0A-BC4F-9717-A44D816181D7}" srcOrd="0" destOrd="0" parTransId="{3983AF90-1179-5040-ADD7-D4AD65AB0E94}" sibTransId="{B78236A6-3B5C-D043-80F6-D2B6ED517C56}"/>
    <dgm:cxn modelId="{A45DD255-F407-A74B-9077-2994E72A511A}" type="presOf" srcId="{3B948ED8-CE03-F144-915C-797410D7813B}" destId="{BB7ED149-4C09-0E48-ADC4-CD4E4BF2C663}" srcOrd="0" destOrd="0" presId="urn:microsoft.com/office/officeart/2005/8/layout/vList2"/>
    <dgm:cxn modelId="{A631409F-4C7E-ED45-9010-B3732CA19A1F}" srcId="{3B948ED8-CE03-F144-915C-797410D7813B}" destId="{13E3006B-B005-3947-8F08-7DCF193666AC}" srcOrd="0" destOrd="0" parTransId="{058DEDDB-D4D8-9E45-A2EB-585B56CB31CA}" sibTransId="{3E9E6292-9DB1-0C49-BE2F-6FB84AC6E8A5}"/>
    <dgm:cxn modelId="{7E74DBB7-A6EC-844C-BD9F-E6DBECA37616}" type="presOf" srcId="{5A149B70-BF0A-BC4F-9717-A44D816181D7}" destId="{EAA56EB8-6812-8043-96BC-ABCC456A3879}" srcOrd="0" destOrd="0" presId="urn:microsoft.com/office/officeart/2005/8/layout/vList2"/>
    <dgm:cxn modelId="{45581152-92C1-AC46-B660-AEF61E9F61E0}" type="presOf" srcId="{83FCF4ED-76DA-6949-99B3-256A859EF6B1}" destId="{16957C14-3498-F04F-8ACB-1158061A04B6}" srcOrd="0" destOrd="0" presId="urn:microsoft.com/office/officeart/2005/8/layout/vList2"/>
    <dgm:cxn modelId="{1A3D08AD-B7E7-DE44-B7DD-72431B979619}" srcId="{3B948ED8-CE03-F144-915C-797410D7813B}" destId="{83FCF4ED-76DA-6949-99B3-256A859EF6B1}" srcOrd="2" destOrd="0" parTransId="{D0429B0E-E8A6-EE41-934F-27308578A9B3}" sibTransId="{C7616554-71FE-B748-8C3A-EC72A28CE2D2}"/>
    <dgm:cxn modelId="{B68B1D21-66E3-6C4F-91FD-C81B04015719}" type="presOf" srcId="{0901384C-5E8F-BD47-A4EC-334AB51CE2F1}" destId="{E7C2E915-AEA4-8B4E-8DCC-4882E810FE72}" srcOrd="0" destOrd="0" presId="urn:microsoft.com/office/officeart/2005/8/layout/vList2"/>
    <dgm:cxn modelId="{7FF537BA-A147-6E48-8273-010AB245F12C}" type="presOf" srcId="{13E3006B-B005-3947-8F08-7DCF193666AC}" destId="{3F058798-EA0F-3D4E-BF2E-59EE09662F1B}" srcOrd="0" destOrd="0" presId="urn:microsoft.com/office/officeart/2005/8/layout/vList2"/>
    <dgm:cxn modelId="{DCF1255E-2E8A-9042-9974-8EE4FC195AE1}" srcId="{13E3006B-B005-3947-8F08-7DCF193666AC}" destId="{0901384C-5E8F-BD47-A4EC-334AB51CE2F1}" srcOrd="0" destOrd="0" parTransId="{180B68A1-98CA-9348-80B5-7738C75BE761}" sibTransId="{C6BAF232-DE5B-774A-A9A6-74E85E54142A}"/>
    <dgm:cxn modelId="{97840C09-D37B-1648-A2AB-26099EC7241A}" type="presParOf" srcId="{BB7ED149-4C09-0E48-ADC4-CD4E4BF2C663}" destId="{3F058798-EA0F-3D4E-BF2E-59EE09662F1B}" srcOrd="0" destOrd="0" presId="urn:microsoft.com/office/officeart/2005/8/layout/vList2"/>
    <dgm:cxn modelId="{395C9895-EE67-6A4F-AF60-87C66626BC1A}" type="presParOf" srcId="{BB7ED149-4C09-0E48-ADC4-CD4E4BF2C663}" destId="{E7C2E915-AEA4-8B4E-8DCC-4882E810FE72}" srcOrd="1" destOrd="0" presId="urn:microsoft.com/office/officeart/2005/8/layout/vList2"/>
    <dgm:cxn modelId="{BF81FB75-7F79-7546-9C68-1A51E3723672}" type="presParOf" srcId="{BB7ED149-4C09-0E48-ADC4-CD4E4BF2C663}" destId="{19F179D9-CFAB-9342-B81C-069FE2F3800A}" srcOrd="2" destOrd="0" presId="urn:microsoft.com/office/officeart/2005/8/layout/vList2"/>
    <dgm:cxn modelId="{A659308B-D18D-EA4F-961B-0B671D1F67F2}" type="presParOf" srcId="{BB7ED149-4C09-0E48-ADC4-CD4E4BF2C663}" destId="{EAA56EB8-6812-8043-96BC-ABCC456A3879}" srcOrd="3" destOrd="0" presId="urn:microsoft.com/office/officeart/2005/8/layout/vList2"/>
    <dgm:cxn modelId="{52A63929-B5CF-2841-A3D0-4B2F6EC620F7}" type="presParOf" srcId="{BB7ED149-4C09-0E48-ADC4-CD4E4BF2C663}" destId="{16957C14-3498-F04F-8ACB-1158061A04B6}" srcOrd="4" destOrd="0" presId="urn:microsoft.com/office/officeart/2005/8/layout/vList2"/>
    <dgm:cxn modelId="{AD46BE0F-7D3C-7C4A-8FB4-1BEB07A9E95B}" type="presParOf" srcId="{BB7ED149-4C09-0E48-ADC4-CD4E4BF2C663}" destId="{CB9ECD32-9830-FC4C-B041-2BB5E64CF1A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58798-EA0F-3D4E-BF2E-59EE09662F1B}">
      <dsp:nvSpPr>
        <dsp:cNvPr id="0" name=""/>
        <dsp:cNvSpPr/>
      </dsp:nvSpPr>
      <dsp:spPr>
        <a:xfrm>
          <a:off x="0" y="10094"/>
          <a:ext cx="7886700" cy="743535"/>
        </a:xfrm>
        <a:prstGeom prst="roundRect">
          <a:avLst/>
        </a:prstGeom>
        <a:solidFill>
          <a:srgbClr val="9411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 significance filter</a:t>
          </a:r>
          <a:endParaRPr lang="en-US" sz="3100" kern="1200" dirty="0"/>
        </a:p>
      </dsp:txBody>
      <dsp:txXfrm>
        <a:off x="36296" y="46390"/>
        <a:ext cx="7814108" cy="670943"/>
      </dsp:txXfrm>
    </dsp:sp>
    <dsp:sp modelId="{E7C2E915-AEA4-8B4E-8DCC-4882E810FE72}">
      <dsp:nvSpPr>
        <dsp:cNvPr id="0" name=""/>
        <dsp:cNvSpPr/>
      </dsp:nvSpPr>
      <dsp:spPr>
        <a:xfrm>
          <a:off x="0" y="753629"/>
          <a:ext cx="78867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Filter updates based on their </a:t>
          </a:r>
          <a:r>
            <a:rPr lang="en-US" sz="2400" kern="1200" dirty="0" smtClean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significance</a:t>
          </a:r>
          <a:endParaRPr lang="en-US" sz="2400" kern="1200" dirty="0"/>
        </a:p>
      </dsp:txBody>
      <dsp:txXfrm>
        <a:off x="0" y="753629"/>
        <a:ext cx="7886700" cy="513360"/>
      </dsp:txXfrm>
    </dsp:sp>
    <dsp:sp modelId="{19F179D9-CFAB-9342-B81C-069FE2F3800A}">
      <dsp:nvSpPr>
        <dsp:cNvPr id="0" name=""/>
        <dsp:cNvSpPr/>
      </dsp:nvSpPr>
      <dsp:spPr>
        <a:xfrm>
          <a:off x="0" y="1266989"/>
          <a:ext cx="7886700" cy="74353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ASP selective barrier</a:t>
          </a:r>
          <a:endParaRPr lang="en-US" sz="3100" kern="1200" dirty="0"/>
        </a:p>
      </dsp:txBody>
      <dsp:txXfrm>
        <a:off x="36296" y="1303285"/>
        <a:ext cx="7814108" cy="670943"/>
      </dsp:txXfrm>
    </dsp:sp>
    <dsp:sp modelId="{EAA56EB8-6812-8043-96BC-ABCC456A3879}">
      <dsp:nvSpPr>
        <dsp:cNvPr id="0" name=""/>
        <dsp:cNvSpPr/>
      </dsp:nvSpPr>
      <dsp:spPr>
        <a:xfrm>
          <a:off x="0" y="2010524"/>
          <a:ext cx="78867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Ensure significant updates are read in time</a:t>
          </a:r>
          <a:endParaRPr lang="en-US" sz="2400" kern="1200" dirty="0"/>
        </a:p>
      </dsp:txBody>
      <dsp:txXfrm>
        <a:off x="0" y="2010524"/>
        <a:ext cx="7886700" cy="513360"/>
      </dsp:txXfrm>
    </dsp:sp>
    <dsp:sp modelId="{16957C14-3498-F04F-8ACB-1158061A04B6}">
      <dsp:nvSpPr>
        <dsp:cNvPr id="0" name=""/>
        <dsp:cNvSpPr/>
      </dsp:nvSpPr>
      <dsp:spPr>
        <a:xfrm>
          <a:off x="0" y="2523884"/>
          <a:ext cx="7886700" cy="74353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Mirror clock</a:t>
          </a:r>
          <a:endParaRPr lang="en-US" sz="3100" kern="1200" dirty="0"/>
        </a:p>
      </dsp:txBody>
      <dsp:txXfrm>
        <a:off x="36296" y="2560180"/>
        <a:ext cx="7814108" cy="670943"/>
      </dsp:txXfrm>
    </dsp:sp>
    <dsp:sp modelId="{CB9ECD32-9830-FC4C-B041-2BB5E64CF1A2}">
      <dsp:nvSpPr>
        <dsp:cNvPr id="0" name=""/>
        <dsp:cNvSpPr/>
      </dsp:nvSpPr>
      <dsp:spPr>
        <a:xfrm>
          <a:off x="0" y="3267419"/>
          <a:ext cx="78867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Safe guard for pathological cases</a:t>
          </a:r>
          <a:endParaRPr lang="en-US" sz="2400" kern="1200" dirty="0"/>
        </a:p>
      </dsp:txBody>
      <dsp:txXfrm>
        <a:off x="0" y="3267419"/>
        <a:ext cx="7886700" cy="51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58798-EA0F-3D4E-BF2E-59EE09662F1B}">
      <dsp:nvSpPr>
        <dsp:cNvPr id="0" name=""/>
        <dsp:cNvSpPr/>
      </dsp:nvSpPr>
      <dsp:spPr>
        <a:xfrm>
          <a:off x="0" y="10094"/>
          <a:ext cx="7886700" cy="74353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 significance filter</a:t>
          </a:r>
          <a:endParaRPr lang="en-US" sz="3100" kern="1200" dirty="0"/>
        </a:p>
      </dsp:txBody>
      <dsp:txXfrm>
        <a:off x="36296" y="46390"/>
        <a:ext cx="7814108" cy="670943"/>
      </dsp:txXfrm>
    </dsp:sp>
    <dsp:sp modelId="{E7C2E915-AEA4-8B4E-8DCC-4882E810FE72}">
      <dsp:nvSpPr>
        <dsp:cNvPr id="0" name=""/>
        <dsp:cNvSpPr/>
      </dsp:nvSpPr>
      <dsp:spPr>
        <a:xfrm>
          <a:off x="0" y="753629"/>
          <a:ext cx="78867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Filter updates based on their </a:t>
          </a:r>
          <a:r>
            <a:rPr lang="en-US" sz="2400" kern="1200" dirty="0" smtClean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significance</a:t>
          </a:r>
          <a:endParaRPr lang="en-US" sz="2400" kern="1200" dirty="0"/>
        </a:p>
      </dsp:txBody>
      <dsp:txXfrm>
        <a:off x="0" y="753629"/>
        <a:ext cx="7886700" cy="513360"/>
      </dsp:txXfrm>
    </dsp:sp>
    <dsp:sp modelId="{19F179D9-CFAB-9342-B81C-069FE2F3800A}">
      <dsp:nvSpPr>
        <dsp:cNvPr id="0" name=""/>
        <dsp:cNvSpPr/>
      </dsp:nvSpPr>
      <dsp:spPr>
        <a:xfrm>
          <a:off x="0" y="1266989"/>
          <a:ext cx="7886700" cy="743535"/>
        </a:xfrm>
        <a:prstGeom prst="roundRect">
          <a:avLst/>
        </a:prstGeom>
        <a:solidFill>
          <a:srgbClr val="9411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ASP selective barrier</a:t>
          </a:r>
          <a:endParaRPr lang="en-US" sz="3100" kern="1200" dirty="0"/>
        </a:p>
      </dsp:txBody>
      <dsp:txXfrm>
        <a:off x="36296" y="1303285"/>
        <a:ext cx="7814108" cy="670943"/>
      </dsp:txXfrm>
    </dsp:sp>
    <dsp:sp modelId="{EAA56EB8-6812-8043-96BC-ABCC456A3879}">
      <dsp:nvSpPr>
        <dsp:cNvPr id="0" name=""/>
        <dsp:cNvSpPr/>
      </dsp:nvSpPr>
      <dsp:spPr>
        <a:xfrm>
          <a:off x="0" y="2010524"/>
          <a:ext cx="78867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Ensure significant updates are read in time</a:t>
          </a:r>
          <a:endParaRPr lang="en-US" sz="2400" kern="1200" dirty="0"/>
        </a:p>
      </dsp:txBody>
      <dsp:txXfrm>
        <a:off x="0" y="2010524"/>
        <a:ext cx="7886700" cy="513360"/>
      </dsp:txXfrm>
    </dsp:sp>
    <dsp:sp modelId="{16957C14-3498-F04F-8ACB-1158061A04B6}">
      <dsp:nvSpPr>
        <dsp:cNvPr id="0" name=""/>
        <dsp:cNvSpPr/>
      </dsp:nvSpPr>
      <dsp:spPr>
        <a:xfrm>
          <a:off x="0" y="2523884"/>
          <a:ext cx="7886700" cy="74353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Mirror clock</a:t>
          </a:r>
          <a:endParaRPr lang="en-US" sz="3100" kern="1200" dirty="0"/>
        </a:p>
      </dsp:txBody>
      <dsp:txXfrm>
        <a:off x="36296" y="2560180"/>
        <a:ext cx="7814108" cy="670943"/>
      </dsp:txXfrm>
    </dsp:sp>
    <dsp:sp modelId="{CB9ECD32-9830-FC4C-B041-2BB5E64CF1A2}">
      <dsp:nvSpPr>
        <dsp:cNvPr id="0" name=""/>
        <dsp:cNvSpPr/>
      </dsp:nvSpPr>
      <dsp:spPr>
        <a:xfrm>
          <a:off x="0" y="3267419"/>
          <a:ext cx="78867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Safeguard for pathological cases</a:t>
          </a:r>
          <a:endParaRPr lang="en-US" sz="2400" kern="1200" dirty="0"/>
        </a:p>
      </dsp:txBody>
      <dsp:txXfrm>
        <a:off x="0" y="3267419"/>
        <a:ext cx="7886700" cy="513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58798-EA0F-3D4E-BF2E-59EE09662F1B}">
      <dsp:nvSpPr>
        <dsp:cNvPr id="0" name=""/>
        <dsp:cNvSpPr/>
      </dsp:nvSpPr>
      <dsp:spPr>
        <a:xfrm>
          <a:off x="0" y="10094"/>
          <a:ext cx="7886700" cy="74353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 significance filter</a:t>
          </a:r>
          <a:endParaRPr lang="en-US" sz="3100" kern="1200" dirty="0"/>
        </a:p>
      </dsp:txBody>
      <dsp:txXfrm>
        <a:off x="36296" y="46390"/>
        <a:ext cx="7814108" cy="670943"/>
      </dsp:txXfrm>
    </dsp:sp>
    <dsp:sp modelId="{E7C2E915-AEA4-8B4E-8DCC-4882E810FE72}">
      <dsp:nvSpPr>
        <dsp:cNvPr id="0" name=""/>
        <dsp:cNvSpPr/>
      </dsp:nvSpPr>
      <dsp:spPr>
        <a:xfrm>
          <a:off x="0" y="753629"/>
          <a:ext cx="78867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Filter updates based their </a:t>
          </a:r>
          <a:r>
            <a:rPr lang="en-US" sz="2400" kern="1200" dirty="0" smtClean="0">
              <a:solidFill>
                <a:srgbClr val="0070C0"/>
              </a:solidFill>
              <a:latin typeface="Calibri" panose="020F0502020204030204"/>
              <a:ea typeface="+mn-ea"/>
              <a:cs typeface="+mn-cs"/>
            </a:rPr>
            <a:t>significance</a:t>
          </a:r>
          <a:endParaRPr lang="en-US" sz="2400" kern="1200" dirty="0"/>
        </a:p>
      </dsp:txBody>
      <dsp:txXfrm>
        <a:off x="0" y="753629"/>
        <a:ext cx="7886700" cy="513360"/>
      </dsp:txXfrm>
    </dsp:sp>
    <dsp:sp modelId="{19F179D9-CFAB-9342-B81C-069FE2F3800A}">
      <dsp:nvSpPr>
        <dsp:cNvPr id="0" name=""/>
        <dsp:cNvSpPr/>
      </dsp:nvSpPr>
      <dsp:spPr>
        <a:xfrm>
          <a:off x="0" y="1266989"/>
          <a:ext cx="7886700" cy="743535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ASP selective barrier</a:t>
          </a:r>
          <a:endParaRPr lang="en-US" sz="3100" kern="1200" dirty="0"/>
        </a:p>
      </dsp:txBody>
      <dsp:txXfrm>
        <a:off x="36296" y="1303285"/>
        <a:ext cx="7814108" cy="670943"/>
      </dsp:txXfrm>
    </dsp:sp>
    <dsp:sp modelId="{EAA56EB8-6812-8043-96BC-ABCC456A3879}">
      <dsp:nvSpPr>
        <dsp:cNvPr id="0" name=""/>
        <dsp:cNvSpPr/>
      </dsp:nvSpPr>
      <dsp:spPr>
        <a:xfrm>
          <a:off x="0" y="2010524"/>
          <a:ext cx="78867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Ensure significant updates are read in time</a:t>
          </a:r>
          <a:endParaRPr lang="en-US" sz="2400" kern="1200" dirty="0"/>
        </a:p>
      </dsp:txBody>
      <dsp:txXfrm>
        <a:off x="0" y="2010524"/>
        <a:ext cx="7886700" cy="513360"/>
      </dsp:txXfrm>
    </dsp:sp>
    <dsp:sp modelId="{16957C14-3498-F04F-8ACB-1158061A04B6}">
      <dsp:nvSpPr>
        <dsp:cNvPr id="0" name=""/>
        <dsp:cNvSpPr/>
      </dsp:nvSpPr>
      <dsp:spPr>
        <a:xfrm>
          <a:off x="0" y="2523884"/>
          <a:ext cx="7886700" cy="743535"/>
        </a:xfrm>
        <a:prstGeom prst="roundRect">
          <a:avLst/>
        </a:prstGeom>
        <a:solidFill>
          <a:srgbClr val="9411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Mirror clock</a:t>
          </a:r>
          <a:endParaRPr lang="en-US" sz="3100" kern="1200" dirty="0"/>
        </a:p>
      </dsp:txBody>
      <dsp:txXfrm>
        <a:off x="36296" y="2560180"/>
        <a:ext cx="7814108" cy="670943"/>
      </dsp:txXfrm>
    </dsp:sp>
    <dsp:sp modelId="{CB9ECD32-9830-FC4C-B041-2BB5E64CF1A2}">
      <dsp:nvSpPr>
        <dsp:cNvPr id="0" name=""/>
        <dsp:cNvSpPr/>
      </dsp:nvSpPr>
      <dsp:spPr>
        <a:xfrm>
          <a:off x="0" y="3267419"/>
          <a:ext cx="78867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Safeguard for pathological cases</a:t>
          </a:r>
          <a:endParaRPr lang="en-US" sz="2400" kern="1200" dirty="0"/>
        </a:p>
      </dsp:txBody>
      <dsp:txXfrm>
        <a:off x="0" y="3267419"/>
        <a:ext cx="7886700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0.27199</cdr:x>
      <cdr:y>0.30436</cdr:y>
    </cdr:from>
    <cdr:to>
      <cdr:x>0.86009</cdr:x>
      <cdr:y>0.3066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1115729" y="754645"/>
          <a:ext cx="2412442" cy="555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0.41936</cdr:x>
      <cdr:y>0.19369</cdr:y>
    </cdr:from>
    <cdr:to>
      <cdr:x>0.82432</cdr:x>
      <cdr:y>0.28814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0237" y="480252"/>
          <a:ext cx="1661189" cy="234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latin typeface="Consolas" panose="020B0609020204030204" pitchFamily="49" charset="0"/>
            </a:rPr>
            <a:t>Convergence value</a:t>
          </a:r>
          <a:endParaRPr lang="en-US" sz="1200" dirty="0">
            <a:latin typeface="Consolas" panose="020B0609020204030204" pitchFamily="49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0.24723</cdr:x>
      <cdr:y>0.6752</cdr:y>
    </cdr:from>
    <cdr:to>
      <cdr:x>0.91591</cdr:x>
      <cdr:y>0.6752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923949" y="1674116"/>
          <a:ext cx="249896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0.38956</cdr:x>
      <cdr:y>0.67626</cdr:y>
    </cdr:from>
    <cdr:to>
      <cdr:x>0.83354</cdr:x>
      <cdr:y>0.7707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55843" y="1676748"/>
          <a:ext cx="1659223" cy="234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latin typeface="Consolas" panose="020B0609020204030204" pitchFamily="49" charset="0"/>
            </a:rPr>
            <a:t>Convergence value</a:t>
          </a:r>
          <a:endParaRPr lang="en-US" sz="1200" dirty="0">
            <a:latin typeface="Consolas" panose="020B0609020204030204" pitchFamily="49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7FBD1-A786-4944-85C1-F00657A73DBE}" type="datetimeFigureOut">
              <a:rPr lang="en-US" smtClean="0"/>
              <a:t>4/1/17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271F-7425-1F4D-9CEB-AA003F75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E85CC-C942-4BEA-8A51-D004A285CE75}" type="datetimeFigureOut">
              <a:rPr lang="en-US" smtClean="0"/>
              <a:t>4/1/17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0261-DDF3-4A25-A57F-F361917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83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908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08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257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47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282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91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18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893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48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033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2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272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0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9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09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924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4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66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07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3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0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06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129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5BE9-85D2-4A16-82FD-D692B94D4B3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67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678B-5A7A-4B90-B104-08D81DE501A8}" type="datetime1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DDE-3A47-4319-8657-B02B4FE328D8}" type="datetime1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1CC4-A03E-4285-8700-BD0558A54FBC}" type="datetime1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047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533"/>
            <a:ext cx="7886700" cy="783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834"/>
            <a:ext cx="7886700" cy="34718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8419-6133-49E9-B2AC-5BC3AB74657C}" type="datetime1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99" y="4767263"/>
            <a:ext cx="2057400" cy="273844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1761933-5E43-49A2-AD73-7C7EDD79F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1266-C3DB-42D6-86AE-14035E33A8BD}" type="datetime1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D769-23A8-4C3A-A7DA-3008081AC88D}" type="datetime1">
              <a:rPr lang="en-US" smtClean="0"/>
              <a:t>4/1/17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600-220B-4590-B408-BA8ECB6E25BB}" type="datetime1">
              <a:rPr lang="en-US" smtClean="0"/>
              <a:t>4/1/17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DA88-5A0B-4296-ADE5-A67D092B0EAE}" type="datetime1">
              <a:rPr lang="en-US" smtClean="0"/>
              <a:t>4/1/17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AAEB-00FA-49C4-903C-825242744E6F}" type="datetime1">
              <a:rPr lang="en-US" smtClean="0"/>
              <a:t>4/1/17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CC0-D307-42C4-8DD8-A1304BC2F6A7}" type="datetime1">
              <a:rPr lang="en-US" smtClean="0"/>
              <a:t>4/1/17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031-1807-44C6-9E33-9D4219CB35E4}" type="datetime1">
              <a:rPr lang="en-US" smtClean="0"/>
              <a:t>4/1/17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0472-63BD-4F26-8322-E7B4933B0A11}" type="datetime1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1933-5E43-49A2-AD73-7C7EDD79F2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247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8495"/>
            <a:ext cx="9144000" cy="1243552"/>
          </a:xfrm>
        </p:spPr>
        <p:txBody>
          <a:bodyPr anchor="t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Gaia: Geo-Distributed </a:t>
            </a:r>
            <a:r>
              <a:rPr lang="en-US" sz="3600" b="1" dirty="0" smtClean="0">
                <a:solidFill>
                  <a:schemeClr val="bg1"/>
                </a:solidFill>
              </a:rPr>
              <a:t>Machine </a:t>
            </a:r>
            <a:r>
              <a:rPr lang="en-US" sz="3600" b="1" dirty="0">
                <a:solidFill>
                  <a:schemeClr val="bg1"/>
                </a:solidFill>
              </a:rPr>
              <a:t>Learning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Approaching LAN Speeds</a:t>
            </a:r>
            <a:endParaRPr lang="en-US" sz="3600" b="1" i="1" dirty="0">
              <a:solidFill>
                <a:schemeClr val="bg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847" y="2581039"/>
            <a:ext cx="8640305" cy="1355529"/>
          </a:xfrm>
        </p:spPr>
        <p:txBody>
          <a:bodyPr>
            <a:normAutofit fontScale="85000" lnSpcReduction="10000"/>
          </a:bodyPr>
          <a:lstStyle/>
          <a:p>
            <a:r>
              <a:rPr lang="en-US" sz="3500" b="1" dirty="0"/>
              <a:t>Kevin Hsieh</a:t>
            </a:r>
          </a:p>
          <a:p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Aaron 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Harlap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Nandita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Vijaykumar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Dimitris 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Konomis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Gregory R. Ganger, Phillip B.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Gibbons,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Onur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Mutlu</a:t>
            </a:r>
            <a:r>
              <a:rPr lang="en-US" sz="3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  <a:endParaRPr lang="en-US" sz="30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4" y="4336030"/>
            <a:ext cx="4564250" cy="406046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11" y="3936568"/>
            <a:ext cx="2956004" cy="109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7896" y="4213839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baseline="30000" dirty="0"/>
              <a:t>†</a:t>
            </a:r>
            <a:endParaRPr lang="en-US" sz="2800" b="1" baseline="30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60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WAN: Low </a:t>
            </a:r>
            <a:r>
              <a:rPr lang="en-US" dirty="0"/>
              <a:t>Bandwidth and </a:t>
            </a:r>
            <a:r>
              <a:rPr lang="en-US" dirty="0" smtClean="0"/>
              <a:t>High Cost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942873"/>
            <a:ext cx="7886700" cy="1090247"/>
          </a:xfrm>
        </p:spPr>
        <p:txBody>
          <a:bodyPr>
            <a:noAutofit/>
          </a:bodyPr>
          <a:lstStyle/>
          <a:p>
            <a:r>
              <a:rPr lang="en-US" sz="1950" dirty="0"/>
              <a:t>WAN bandwidth 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15</a:t>
            </a:r>
            <a:r>
              <a:rPr lang="en-US" sz="1950" dirty="0">
                <a:solidFill>
                  <a:srgbClr val="FF0000"/>
                </a:solidFill>
              </a:rPr>
              <a:t>X smaller </a:t>
            </a:r>
            <a:r>
              <a:rPr lang="en-US" sz="1950" dirty="0"/>
              <a:t>than </a:t>
            </a:r>
            <a:r>
              <a:rPr lang="en-US" sz="1950" dirty="0" smtClean="0"/>
              <a:t>LAN bandwidth on average, </a:t>
            </a:r>
            <a:r>
              <a:rPr lang="en-US" sz="1950" dirty="0"/>
              <a:t>and </a:t>
            </a:r>
            <a:r>
              <a:rPr lang="en-US" sz="1950" dirty="0" smtClean="0">
                <a:solidFill>
                  <a:srgbClr val="FF0000"/>
                </a:solidFill>
              </a:rPr>
              <a:t>up </a:t>
            </a:r>
            <a:r>
              <a:rPr lang="en-US" sz="1950" dirty="0">
                <a:solidFill>
                  <a:srgbClr val="FF0000"/>
                </a:solidFill>
              </a:rPr>
              <a:t>to 60X smaller</a:t>
            </a:r>
          </a:p>
          <a:p>
            <a:r>
              <a:rPr lang="en-US" sz="1950" dirty="0"/>
              <a:t>In Amazon EC2, the </a:t>
            </a:r>
            <a:r>
              <a:rPr lang="en-US" sz="1950" dirty="0">
                <a:solidFill>
                  <a:srgbClr val="0070C0"/>
                </a:solidFill>
              </a:rPr>
              <a:t>monetary cost </a:t>
            </a:r>
            <a:r>
              <a:rPr lang="en-US" sz="1950" dirty="0"/>
              <a:t>of WAN communication is </a:t>
            </a:r>
            <a:r>
              <a:rPr lang="en-US" sz="1950" dirty="0" smtClean="0"/>
              <a:t>       </a:t>
            </a:r>
            <a:r>
              <a:rPr lang="en-US" sz="1950" dirty="0" smtClean="0">
                <a:solidFill>
                  <a:srgbClr val="FF0000"/>
                </a:solidFill>
              </a:rPr>
              <a:t>up </a:t>
            </a:r>
            <a:r>
              <a:rPr lang="en-US" sz="1950" dirty="0">
                <a:solidFill>
                  <a:srgbClr val="FF0000"/>
                </a:solidFill>
              </a:rPr>
              <a:t>to 38X </a:t>
            </a:r>
            <a:r>
              <a:rPr lang="en-US" sz="1950" dirty="0"/>
              <a:t>the cost of renting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10</a:t>
            </a:fld>
            <a:endParaRPr lang="en-US" altLang="en-US" sz="120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40756"/>
              </p:ext>
            </p:extLst>
          </p:nvPr>
        </p:nvGraphicFramePr>
        <p:xfrm>
          <a:off x="1697065" y="2179210"/>
          <a:ext cx="6228080" cy="286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15369" y="4734908"/>
            <a:ext cx="2568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Arial" charset="0"/>
                <a:ea typeface="Arial" charset="0"/>
                <a:cs typeface="Arial" charset="0"/>
              </a:rPr>
              <a:t>11 Amazon EC2 Regions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873587">
            <a:off x="5721004" y="3664685"/>
            <a:ext cx="2568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11 Amazon EC2 Regions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03240"/>
              </p:ext>
            </p:extLst>
          </p:nvPr>
        </p:nvGraphicFramePr>
        <p:xfrm>
          <a:off x="830580" y="1168400"/>
          <a:ext cx="7482840" cy="280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System Performance on WANs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9271" y="3900882"/>
            <a:ext cx="7245458" cy="66601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/>
              <a:t>Cui et al., “Exploiting Iterative-ness for Parallel ML Computations”, SoCC’14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Wei et al., “Managed Communication and Consistency for Fast Data-Parallel Iterative Analytics”, SoCC’15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11</a:t>
            </a:fld>
            <a:endParaRPr lang="en-US" altLang="en-US" sz="1200"/>
          </a:p>
        </p:txBody>
      </p:sp>
      <p:sp>
        <p:nvSpPr>
          <p:cNvPr id="11" name="Rounded Rectangle 10"/>
          <p:cNvSpPr/>
          <p:nvPr/>
        </p:nvSpPr>
        <p:spPr>
          <a:xfrm>
            <a:off x="1622847" y="2254372"/>
            <a:ext cx="6181567" cy="94356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Running ML systems on WANs can seriously slow down ML applications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385658" y="3885168"/>
            <a:ext cx="2504491" cy="522143"/>
          </a:xfrm>
          <a:prstGeom prst="wedgeRoundRectCallout">
            <a:avLst>
              <a:gd name="adj1" fmla="val 61021"/>
              <a:gd name="adj2" fmla="val -94817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11 </a:t>
            </a:r>
            <a:r>
              <a:rPr lang="en-US" sz="2400" dirty="0">
                <a:solidFill>
                  <a:schemeClr val="bg1"/>
                </a:solidFill>
              </a:rPr>
              <a:t>EC2 Regions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107125" y="4406010"/>
            <a:ext cx="2626303" cy="522143"/>
          </a:xfrm>
          <a:prstGeom prst="wedgeRoundRectCallout">
            <a:avLst>
              <a:gd name="adj1" fmla="val 4256"/>
              <a:gd name="adj2" fmla="val -189801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Virginia / California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161143" y="3935193"/>
            <a:ext cx="2991415" cy="522143"/>
          </a:xfrm>
          <a:prstGeom prst="wedgeRoundRectCallout">
            <a:avLst>
              <a:gd name="adj1" fmla="val -14349"/>
              <a:gd name="adj2" fmla="val -102239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Singapore / 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en-US" sz="2400" dirty="0">
                <a:solidFill>
                  <a:schemeClr val="bg1"/>
                </a:solidFill>
              </a:rPr>
              <a:t>o Paulo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2415" y="935550"/>
            <a:ext cx="220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 smtClean="0"/>
              <a:t>Matrix Factorization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20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El"/>
        </p:bldSub>
      </p:bldGraphic>
      <p:bldP spid="9" grpId="0" uiExpand="1" build="p"/>
      <p:bldP spid="11" grpId="0" animBg="1"/>
      <p:bldP spid="3" grpId="0" animBg="1"/>
      <p:bldP spid="10" grpId="0" animBg="1"/>
      <p:bldP spid="1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Problem &amp; Goal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Background &amp; Motivation</a:t>
            </a:r>
          </a:p>
          <a:p>
            <a:r>
              <a:rPr lang="en-US" sz="3200" dirty="0" smtClean="0">
                <a:solidFill>
                  <a:srgbClr val="CC0000"/>
                </a:solidFill>
              </a:rPr>
              <a:t>Gaia </a:t>
            </a:r>
            <a:r>
              <a:rPr lang="en-US" sz="3200" dirty="0">
                <a:solidFill>
                  <a:srgbClr val="CC0000"/>
                </a:solidFill>
              </a:rPr>
              <a:t>System Overview</a:t>
            </a:r>
          </a:p>
          <a:p>
            <a:r>
              <a:rPr lang="en-US" sz="3200" dirty="0"/>
              <a:t>Approximate Synchronous </a:t>
            </a:r>
            <a:r>
              <a:rPr lang="en-US" sz="3200" dirty="0" smtClean="0"/>
              <a:t>Parallel</a:t>
            </a:r>
          </a:p>
          <a:p>
            <a:r>
              <a:rPr lang="en-US" sz="3200" dirty="0"/>
              <a:t>System </a:t>
            </a:r>
            <a:r>
              <a:rPr lang="en-US" sz="3200" dirty="0" smtClean="0"/>
              <a:t>Implementation</a:t>
            </a:r>
            <a:endParaRPr lang="en-US" sz="3200" dirty="0"/>
          </a:p>
          <a:p>
            <a:r>
              <a:rPr lang="en-US" sz="3200" dirty="0" smtClean="0"/>
              <a:t>Evaluation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40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Gaia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21667"/>
            <a:ext cx="7886700" cy="944535"/>
          </a:xfrm>
        </p:spPr>
        <p:txBody>
          <a:bodyPr>
            <a:noAutofit/>
          </a:bodyPr>
          <a:lstStyle/>
          <a:p>
            <a:r>
              <a:rPr lang="en-US" sz="2400" b="1" dirty="0"/>
              <a:t>Key idea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6C31"/>
                </a:solidFill>
              </a:rPr>
              <a:t>Decouple the synchronization model </a:t>
            </a:r>
            <a:r>
              <a:rPr lang="en-US" sz="2400" i="1" dirty="0">
                <a:solidFill>
                  <a:schemeClr val="accent1"/>
                </a:solidFill>
              </a:rPr>
              <a:t>within</a:t>
            </a:r>
            <a:r>
              <a:rPr lang="en-US" sz="2400" i="1" dirty="0"/>
              <a:t> </a:t>
            </a:r>
            <a:r>
              <a:rPr lang="en-US" sz="2400" dirty="0"/>
              <a:t>the data center from the synchronization model </a:t>
            </a:r>
            <a:r>
              <a:rPr lang="en-US" sz="2400" i="1" dirty="0">
                <a:solidFill>
                  <a:schemeClr val="accent1"/>
                </a:solidFill>
              </a:rPr>
              <a:t>between</a:t>
            </a:r>
            <a:r>
              <a:rPr lang="en-US" sz="2400" dirty="0"/>
              <a:t> data centers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13</a:t>
            </a:fld>
            <a:endParaRPr lang="en-US" altLang="en-US" sz="1200"/>
          </a:p>
        </p:txBody>
      </p:sp>
      <p:sp>
        <p:nvSpPr>
          <p:cNvPr id="8" name="Rounded Rectangle 7"/>
          <p:cNvSpPr/>
          <p:nvPr/>
        </p:nvSpPr>
        <p:spPr>
          <a:xfrm>
            <a:off x="628651" y="2320109"/>
            <a:ext cx="4327088" cy="179485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6162" y="2685367"/>
            <a:ext cx="1225296" cy="46634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Parameter</a:t>
            </a:r>
          </a:p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Server</a:t>
            </a:r>
          </a:p>
        </p:txBody>
      </p:sp>
      <p:cxnSp>
        <p:nvCxnSpPr>
          <p:cNvPr id="10" name="Straight Arrow Connector 9"/>
          <p:cNvCxnSpPr>
            <a:stCxn id="42" idx="3"/>
            <a:endCxn id="9" idx="1"/>
          </p:cNvCxnSpPr>
          <p:nvPr/>
        </p:nvCxnSpPr>
        <p:spPr>
          <a:xfrm>
            <a:off x="2717001" y="2690135"/>
            <a:ext cx="899161" cy="228404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95714" y="1950366"/>
            <a:ext cx="151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 Center 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3160" y="3293200"/>
            <a:ext cx="1225296" cy="46634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Parameter</a:t>
            </a:r>
          </a:p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Server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51620" y="2456963"/>
            <a:ext cx="1265381" cy="466344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Worker Machine</a:t>
            </a:r>
          </a:p>
        </p:txBody>
      </p:sp>
      <p:cxnSp>
        <p:nvCxnSpPr>
          <p:cNvPr id="14" name="Straight Arrow Connector 13"/>
          <p:cNvCxnSpPr>
            <a:stCxn id="42" idx="3"/>
            <a:endCxn id="12" idx="1"/>
          </p:cNvCxnSpPr>
          <p:nvPr/>
        </p:nvCxnSpPr>
        <p:spPr>
          <a:xfrm>
            <a:off x="2717001" y="2690135"/>
            <a:ext cx="886159" cy="83623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stCxn id="40" idx="3"/>
            <a:endCxn id="9" idx="1"/>
          </p:cNvCxnSpPr>
          <p:nvPr/>
        </p:nvCxnSpPr>
        <p:spPr>
          <a:xfrm flipV="1">
            <a:off x="2686369" y="2918539"/>
            <a:ext cx="929793" cy="348142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40" idx="3"/>
            <a:endCxn id="12" idx="1"/>
          </p:cNvCxnSpPr>
          <p:nvPr/>
        </p:nvCxnSpPr>
        <p:spPr>
          <a:xfrm>
            <a:off x="2686369" y="3266681"/>
            <a:ext cx="916791" cy="25969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>
            <a:stCxn id="38" idx="3"/>
            <a:endCxn id="12" idx="1"/>
          </p:cNvCxnSpPr>
          <p:nvPr/>
        </p:nvCxnSpPr>
        <p:spPr>
          <a:xfrm flipV="1">
            <a:off x="2680983" y="3526372"/>
            <a:ext cx="922177" cy="302205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>
            <a:stCxn id="38" idx="3"/>
            <a:endCxn id="9" idx="1"/>
          </p:cNvCxnSpPr>
          <p:nvPr/>
        </p:nvCxnSpPr>
        <p:spPr>
          <a:xfrm flipV="1">
            <a:off x="2680983" y="2918539"/>
            <a:ext cx="935179" cy="910038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623392" y="3794049"/>
            <a:ext cx="162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Local Sync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39971" y="2575214"/>
            <a:ext cx="1358500" cy="134887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63634" y="2320109"/>
            <a:ext cx="2523519" cy="178921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24389" y="2677371"/>
            <a:ext cx="1225296" cy="46634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Parameter</a:t>
            </a:r>
          </a:p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Server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24389" y="3285204"/>
            <a:ext cx="1225406" cy="46484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Parameter</a:t>
            </a:r>
          </a:p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Server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88305" y="2493169"/>
            <a:ext cx="183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…</a:t>
            </a:r>
          </a:p>
        </p:txBody>
      </p:sp>
      <p:cxnSp>
        <p:nvCxnSpPr>
          <p:cNvPr id="26" name="Straight Arrow Connector 25"/>
          <p:cNvCxnSpPr>
            <a:stCxn id="9" idx="3"/>
            <a:endCxn id="24" idx="1"/>
          </p:cNvCxnSpPr>
          <p:nvPr/>
        </p:nvCxnSpPr>
        <p:spPr>
          <a:xfrm>
            <a:off x="4841458" y="2918539"/>
            <a:ext cx="1382931" cy="59908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2" idx="3"/>
            <a:endCxn id="23" idx="1"/>
          </p:cNvCxnSpPr>
          <p:nvPr/>
        </p:nvCxnSpPr>
        <p:spPr>
          <a:xfrm flipV="1">
            <a:off x="4828456" y="2910543"/>
            <a:ext cx="1395933" cy="615829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12" idx="3"/>
            <a:endCxn id="24" idx="1"/>
          </p:cNvCxnSpPr>
          <p:nvPr/>
        </p:nvCxnSpPr>
        <p:spPr>
          <a:xfrm flipV="1">
            <a:off x="4828456" y="3517624"/>
            <a:ext cx="1395933" cy="874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9" idx="3"/>
            <a:endCxn id="23" idx="1"/>
          </p:cNvCxnSpPr>
          <p:nvPr/>
        </p:nvCxnSpPr>
        <p:spPr>
          <a:xfrm flipV="1">
            <a:off x="4841458" y="2910543"/>
            <a:ext cx="1382931" cy="7996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963711" y="1934443"/>
            <a:ext cx="148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 Center 2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24497" y="3033509"/>
            <a:ext cx="1261872" cy="466344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Worker Machine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19111" y="3595405"/>
            <a:ext cx="1261872" cy="466344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Worker Machine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691755" y="2597717"/>
            <a:ext cx="906019" cy="1262058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25188" y="3361755"/>
            <a:ext cx="183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177422" y="2575214"/>
            <a:ext cx="1369766" cy="134887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</a:endParaRPr>
          </a:p>
        </p:txBody>
      </p:sp>
      <p:pic>
        <p:nvPicPr>
          <p:cNvPr id="44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3" y="2319835"/>
            <a:ext cx="795781" cy="4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4" y="2901281"/>
            <a:ext cx="795781" cy="4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3" y="3462158"/>
            <a:ext cx="795781" cy="4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ebuyer.com/blog/wp-content/uploads/2015/07/neural-ma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13193"/>
          <a:stretch/>
        </p:blipFill>
        <p:spPr bwMode="auto">
          <a:xfrm>
            <a:off x="6285941" y="3940823"/>
            <a:ext cx="838306" cy="63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ebuyer.com/blog/wp-content/uploads/2015/07/neural-ma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13193"/>
          <a:stretch/>
        </p:blipFill>
        <p:spPr bwMode="auto">
          <a:xfrm>
            <a:off x="4060165" y="3915753"/>
            <a:ext cx="838306" cy="63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322790" y="4478732"/>
            <a:ext cx="239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Approximately Correct Model Copy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83903" y="4462515"/>
            <a:ext cx="228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Approximately Correct Model Copy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908" y="2243774"/>
            <a:ext cx="11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Remote Sync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408338" y="2747452"/>
            <a:ext cx="6286871" cy="10565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3200" kern="0" dirty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Communicate </a:t>
            </a:r>
            <a:r>
              <a:rPr lang="en-US" sz="3200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over </a:t>
            </a:r>
            <a:r>
              <a:rPr lang="en-US" sz="3200" kern="0" dirty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WANs</a:t>
            </a:r>
          </a:p>
          <a:p>
            <a:pPr algn="ctr" defTabSz="685800"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en-US" sz="3200" kern="0" dirty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kern="0" dirty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significant updates</a:t>
            </a:r>
            <a:endParaRPr lang="en-US" sz="3200" kern="0" dirty="0">
              <a:solidFill>
                <a:srgbClr val="006C3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/>
      <p:bldP spid="11" grpId="1"/>
      <p:bldP spid="12" grpId="0" animBg="1"/>
      <p:bldP spid="12" grpId="1" animBg="1"/>
      <p:bldP spid="42" grpId="0" animBg="1"/>
      <p:bldP spid="42" grpId="1" animBg="1"/>
      <p:bldP spid="19" grpId="0"/>
      <p:bldP spid="19" grpId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31" grpId="0"/>
      <p:bldP spid="31" grpId="1"/>
      <p:bldP spid="40" grpId="0" animBg="1"/>
      <p:bldP spid="40" grpId="1" animBg="1"/>
      <p:bldP spid="38" grpId="0" animBg="1"/>
      <p:bldP spid="38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50" grpId="0"/>
      <p:bldP spid="50" grpId="1"/>
      <p:bldP spid="51" grpId="0"/>
      <p:bldP spid="51" grpId="1"/>
      <p:bldP spid="30" grpId="0"/>
      <p:bldP spid="30" grpId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61160"/>
              </p:ext>
            </p:extLst>
          </p:nvPr>
        </p:nvGraphicFramePr>
        <p:xfrm>
          <a:off x="260161" y="1338165"/>
          <a:ext cx="8623678" cy="299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533"/>
            <a:ext cx="8515350" cy="7832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Finding: Study </a:t>
            </a:r>
            <a:r>
              <a:rPr lang="en-US" sz="3200" dirty="0"/>
              <a:t>of Update Significance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14</a:t>
            </a:fld>
            <a:endParaRPr lang="en-US" altLang="en-US" sz="1200"/>
          </a:p>
        </p:txBody>
      </p:sp>
      <p:sp>
        <p:nvSpPr>
          <p:cNvPr id="12" name="Oval 11"/>
          <p:cNvSpPr/>
          <p:nvPr/>
        </p:nvSpPr>
        <p:spPr bwMode="auto">
          <a:xfrm>
            <a:off x="3444955" y="1521986"/>
            <a:ext cx="1053885" cy="2378866"/>
          </a:xfrm>
          <a:prstGeom prst="ellipse">
            <a:avLst/>
          </a:prstGeom>
          <a:noFill/>
          <a:ln w="38100" cap="flat" cmpd="sng" algn="ctr">
            <a:solidFill>
              <a:srgbClr val="006C3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06615" y="3867121"/>
            <a:ext cx="6406463" cy="103706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3200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The vast majority of updates are </a:t>
            </a:r>
            <a:r>
              <a:rPr lang="en-US" sz="3200" b="1" i="1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insignificant</a:t>
            </a:r>
          </a:p>
        </p:txBody>
      </p:sp>
    </p:spTree>
    <p:extLst>
      <p:ext uri="{BB962C8B-B14F-4D97-AF65-F5344CB8AC3E}">
        <p14:creationId xmlns:p14="http://schemas.microsoft.com/office/powerpoint/2010/main" val="41496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Graphic spid="7" grpId="1">
        <p:bldSub>
          <a:bldChart bld="series"/>
        </p:bldSub>
      </p:bldGraphic>
      <p:bldP spid="12" grpId="0" animBg="1"/>
      <p:bldP spid="12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Problem &amp; Goal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Background &amp; Motivation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Gaia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System Overview</a:t>
            </a:r>
          </a:p>
          <a:p>
            <a:r>
              <a:rPr lang="en-US" sz="3200" dirty="0">
                <a:solidFill>
                  <a:srgbClr val="CC0000"/>
                </a:solidFill>
              </a:rPr>
              <a:t>Approximate Synchronous Parallel</a:t>
            </a:r>
          </a:p>
          <a:p>
            <a:r>
              <a:rPr lang="en-US" sz="3200" dirty="0"/>
              <a:t>System </a:t>
            </a:r>
            <a:r>
              <a:rPr lang="en-US" sz="3200" dirty="0" smtClean="0"/>
              <a:t>Implementation</a:t>
            </a:r>
          </a:p>
          <a:p>
            <a:r>
              <a:rPr lang="en-US" sz="3200" dirty="0" smtClean="0"/>
              <a:t>Evaluation</a:t>
            </a:r>
            <a:endParaRPr lang="en-US" sz="3200" dirty="0"/>
          </a:p>
          <a:p>
            <a:r>
              <a:rPr lang="en-US" sz="3200" dirty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005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Approximate Synchronous Parallel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173695"/>
              </p:ext>
            </p:extLst>
          </p:nvPr>
        </p:nvGraphicFramePr>
        <p:xfrm>
          <a:off x="628650" y="1160834"/>
          <a:ext cx="7886700" cy="379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666034" y="1568025"/>
            <a:ext cx="1457325" cy="681169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2000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49977" y="1397979"/>
            <a:ext cx="1457325" cy="681169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2000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95827" y="2625752"/>
            <a:ext cx="1484155" cy="272498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Significance Filter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17</a:t>
            </a:fld>
            <a:endParaRPr lang="en-US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2092569" y="1256141"/>
            <a:ext cx="1457325" cy="681169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Worker Machine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828" y="1296917"/>
            <a:ext cx="1669990" cy="52887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Parameter</a:t>
            </a:r>
          </a:p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Server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3549894" y="1404571"/>
            <a:ext cx="1845933" cy="230798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8642" y="2571525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Parameter X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2092569" y="1849094"/>
            <a:ext cx="3285586" cy="9930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7065818" y="1825792"/>
            <a:ext cx="1246909" cy="10163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064244" y="2624046"/>
            <a:ext cx="1331583" cy="272498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3825" y="2288404"/>
            <a:ext cx="822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Value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78155" y="2269165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Aggregated Update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7302" y="1377087"/>
            <a:ext cx="2226599" cy="40359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Update (</a:t>
            </a: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sz="2000" kern="0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000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on X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833740" y="3382116"/>
            <a:ext cx="1636378" cy="626875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Significance Function</a:t>
            </a:r>
          </a:p>
        </p:txBody>
      </p:sp>
      <p:sp>
        <p:nvSpPr>
          <p:cNvPr id="26" name="Down Arrow 25"/>
          <p:cNvSpPr/>
          <p:nvPr/>
        </p:nvSpPr>
        <p:spPr bwMode="auto">
          <a:xfrm rot="2722687">
            <a:off x="4263542" y="2805997"/>
            <a:ext cx="266745" cy="516346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3691050">
            <a:off x="4922517" y="2524574"/>
            <a:ext cx="299182" cy="114457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16200000">
            <a:off x="2576264" y="3479171"/>
            <a:ext cx="266745" cy="310937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5422" y="3348493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Other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Parameters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087258" y="3368763"/>
            <a:ext cx="1636378" cy="626875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Significance Threshold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2302" y="3439826"/>
            <a:ext cx="5790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Arial" charset="0"/>
                <a:ea typeface="Arial" charset="0"/>
                <a:cs typeface="Arial" charset="0"/>
              </a:rPr>
              <a:t>&gt;?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09636" y="4119521"/>
                <a:ext cx="1957331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𝐴𝑔𝑔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. 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𝑈𝑝𝑑𝑎𝑡𝑒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𝑉𝑎𝑙𝑢𝑒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36" y="4119521"/>
                <a:ext cx="1957331" cy="684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55476" y="4064180"/>
                <a:ext cx="625492" cy="728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1%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76" y="4064180"/>
                <a:ext cx="625492" cy="7280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19475" y="4064180"/>
            <a:ext cx="6848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1%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334024" y="1375042"/>
            <a:ext cx="2125779" cy="40359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sz="2000" kern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(Δ</a:t>
            </a:r>
            <a:r>
              <a:rPr lang="en-US" sz="2000" kern="0" baseline="-250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kern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000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on X</a:t>
            </a:r>
          </a:p>
        </p:txBody>
      </p:sp>
      <p:sp>
        <p:nvSpPr>
          <p:cNvPr id="3" name="Rectangle 2"/>
          <p:cNvSpPr/>
          <p:nvPr/>
        </p:nvSpPr>
        <p:spPr>
          <a:xfrm>
            <a:off x="6050696" y="2963844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kern="0" baseline="-250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50696" y="2973093"/>
            <a:ext cx="949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kern="0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+Δ</a:t>
            </a:r>
            <a:r>
              <a:rPr lang="en-US" kern="0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071172" y="2998115"/>
            <a:ext cx="28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031 L 0.26111 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2 0.00216 L 0.23577 0.235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031 L 0.26111 0.0009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2 0.00216 L 0.23576 0.2351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4" grpId="0"/>
      <p:bldP spid="20" grpId="0" animBg="1"/>
      <p:bldP spid="22" grpId="0"/>
      <p:bldP spid="23" grpId="0"/>
      <p:bldP spid="13" grpId="0" animBg="1"/>
      <p:bldP spid="13" grpId="1" animBg="1"/>
      <p:bldP spid="13" grpId="2" animBg="1"/>
      <p:bldP spid="13" grpId="3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3" grpId="0"/>
      <p:bldP spid="34" grpId="0"/>
      <p:bldP spid="24" grpId="0"/>
      <p:bldP spid="24" grpId="1"/>
      <p:bldP spid="36" grpId="0" animBg="1"/>
      <p:bldP spid="36" grpId="1" animBg="1"/>
      <p:bldP spid="36" grpId="2" animBg="1"/>
      <p:bldP spid="36" grpId="3" animBg="1"/>
      <p:bldP spid="3" grpId="0"/>
      <p:bldP spid="3" grpId="1"/>
      <p:bldP spid="37" grpId="1"/>
      <p:bldP spid="39" grpId="0"/>
      <p:bldP spid="3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Approximate Synchronous Parallel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88220"/>
              </p:ext>
            </p:extLst>
          </p:nvPr>
        </p:nvGraphicFramePr>
        <p:xfrm>
          <a:off x="628650" y="1160834"/>
          <a:ext cx="7886700" cy="379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 Selective Barrier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19</a:t>
            </a:fld>
            <a:endParaRPr lang="en-US" altLang="en-US" sz="1200"/>
          </a:p>
        </p:txBody>
      </p:sp>
      <p:sp>
        <p:nvSpPr>
          <p:cNvPr id="8" name="Rounded Rectangle 7"/>
          <p:cNvSpPr/>
          <p:nvPr/>
        </p:nvSpPr>
        <p:spPr>
          <a:xfrm>
            <a:off x="1445741" y="1212435"/>
            <a:ext cx="2578608" cy="117957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105" y="889324"/>
            <a:ext cx="180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Data Center 1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11690" y="1165866"/>
            <a:ext cx="2581640" cy="1177609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742" y="852668"/>
            <a:ext cx="181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Data Center 2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6226" y="1422097"/>
            <a:ext cx="1080488" cy="53080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2800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8" idx="1"/>
          </p:cNvCxnSpPr>
          <p:nvPr/>
        </p:nvCxnSpPr>
        <p:spPr>
          <a:xfrm flipV="1">
            <a:off x="3106714" y="1686320"/>
            <a:ext cx="2441694" cy="1179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5548408" y="1416983"/>
            <a:ext cx="1308203" cy="53867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2800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3924" y="1941548"/>
            <a:ext cx="200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Parameter Server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40115" y="1921525"/>
            <a:ext cx="209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Parameter Server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4857" y="1518490"/>
            <a:ext cx="1344168" cy="47548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Significant Update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30957" y="1515676"/>
            <a:ext cx="1344168" cy="47548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Significant Update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96724" y="1506574"/>
            <a:ext cx="1344168" cy="47548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Significant Update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01216" y="1515676"/>
            <a:ext cx="1341082" cy="475685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Significant Update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56542" y="2282354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Arrive too late!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413470" y="3319615"/>
            <a:ext cx="2578608" cy="117957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7323" y="3000021"/>
            <a:ext cx="175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Data Center 1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11690" y="3320589"/>
            <a:ext cx="2581640" cy="117957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6454" y="2969453"/>
            <a:ext cx="173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Data Center 2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28042" y="3567236"/>
            <a:ext cx="1080488" cy="53080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2800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4" name="Straight Arrow Connector 33"/>
          <p:cNvCxnSpPr>
            <a:stCxn id="33" idx="3"/>
            <a:endCxn id="35" idx="1"/>
          </p:cNvCxnSpPr>
          <p:nvPr/>
        </p:nvCxnSpPr>
        <p:spPr>
          <a:xfrm flipV="1">
            <a:off x="3108530" y="3828704"/>
            <a:ext cx="2526901" cy="393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5635431" y="3559367"/>
            <a:ext cx="1308203" cy="53867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2800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0920" y="4073323"/>
            <a:ext cx="21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Parameter Server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89073" y="4050634"/>
            <a:ext cx="215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Parameter Server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76091" y="3592391"/>
            <a:ext cx="1344168" cy="47548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Significant Update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99240" y="3611928"/>
            <a:ext cx="1344168" cy="47548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Significant Update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49924" y="3591208"/>
            <a:ext cx="1344168" cy="47548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Significant Update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22294" y="3609826"/>
            <a:ext cx="1344168" cy="475488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Significant Update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05054" y="3490901"/>
            <a:ext cx="1178894" cy="673871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SelectiveBarrier</a:t>
            </a: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32102" y="3604415"/>
            <a:ext cx="92912" cy="9232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825014" y="3895926"/>
            <a:ext cx="92912" cy="9232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060528" y="3766355"/>
            <a:ext cx="92912" cy="9232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453527" y="3669778"/>
            <a:ext cx="92912" cy="9232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Image result for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55" y="3205469"/>
            <a:ext cx="361767" cy="3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1588915" y="2158546"/>
            <a:ext cx="5717261" cy="94356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2800" kern="0" dirty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Only workers </a:t>
            </a:r>
            <a:r>
              <a:rPr lang="en-US" sz="2800" kern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that depend on these parameters are blocked</a:t>
            </a:r>
            <a:endParaRPr lang="en-US" sz="2800" kern="0" dirty="0">
              <a:solidFill>
                <a:srgbClr val="006C3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031 L 0.26112 0.0009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062 L 0.20538 -0.0012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031 L 0.1849 -0.000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062 L 0.16164 0.0015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061 L 0.28333 -0.0061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031 L 0.26111 0.00093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031 L 0.25782 -0.00309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031 L 0.29341 -0.003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031 L 0.31059 0.0006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8" grpId="0" animBg="1"/>
      <p:bldP spid="22" grpId="0"/>
      <p:bldP spid="23" grpId="0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/>
      <p:bldP spid="28" grpId="1"/>
      <p:bldP spid="29" grpId="0" animBg="1"/>
      <p:bldP spid="30" grpId="0"/>
      <p:bldP spid="31" grpId="0" animBg="1"/>
      <p:bldP spid="32" grpId="0"/>
      <p:bldP spid="33" grpId="0" animBg="1"/>
      <p:bldP spid="35" grpId="0" animBg="1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</a:t>
            </a:r>
            <a:r>
              <a:rPr lang="en-US" dirty="0" smtClean="0"/>
              <a:t>and Big </a:t>
            </a:r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21" y="1085790"/>
            <a:ext cx="7873749" cy="99439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6C31"/>
                </a:solidFill>
              </a:rPr>
              <a:t>Machine learning </a:t>
            </a:r>
            <a:r>
              <a:rPr lang="en-US" sz="3000" dirty="0"/>
              <a:t>is widely used to derive useful information from large-scale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</a:t>
            </a:fld>
            <a:endParaRPr lang="en-US" alt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1401769" y="3869377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Image </a:t>
            </a:r>
          </a:p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Classification</a:t>
            </a:r>
          </a:p>
        </p:txBody>
      </p:sp>
      <p:pic>
        <p:nvPicPr>
          <p:cNvPr id="1028" name="Picture 4" descr="Image result for pi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11" y="2715128"/>
            <a:ext cx="1518662" cy="12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vide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1" y="2885962"/>
            <a:ext cx="1456079" cy="10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26128" y="2439630"/>
            <a:ext cx="1187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Videos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1115" y="243963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Pictures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1939" y="3910920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Video </a:t>
            </a:r>
          </a:p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Analytics</a:t>
            </a:r>
          </a:p>
        </p:txBody>
      </p:sp>
      <p:pic>
        <p:nvPicPr>
          <p:cNvPr id="1038" name="Picture 14" descr="Image result for user activ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02" y="2787899"/>
            <a:ext cx="2259969" cy="12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75375" y="2439630"/>
            <a:ext cx="231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User Activities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9883" y="3978021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Preference </a:t>
            </a:r>
          </a:p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Prediction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9571" y="301605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b="1" smtClean="0">
                <a:latin typeface="Arial" charset="0"/>
                <a:ea typeface="Arial" charset="0"/>
                <a:cs typeface="Arial" charset="0"/>
              </a:rPr>
              <a:t>……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Problem &amp; Goal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Background &amp; Motivation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Gaia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System Overview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Approximate Synchronous Parallel</a:t>
            </a:r>
          </a:p>
          <a:p>
            <a:r>
              <a:rPr lang="en-US" sz="3200" dirty="0">
                <a:solidFill>
                  <a:srgbClr val="CC0000"/>
                </a:solidFill>
              </a:rPr>
              <a:t>System </a:t>
            </a:r>
            <a:r>
              <a:rPr lang="en-US" sz="3200" dirty="0" smtClean="0">
                <a:solidFill>
                  <a:srgbClr val="CC0000"/>
                </a:solidFill>
              </a:rPr>
              <a:t>Implementation</a:t>
            </a:r>
          </a:p>
          <a:p>
            <a:r>
              <a:rPr lang="en-US" sz="3200" dirty="0" smtClean="0"/>
              <a:t>Evaluation</a:t>
            </a:r>
            <a:endParaRPr lang="en-US" sz="3200" dirty="0"/>
          </a:p>
          <a:p>
            <a:r>
              <a:rPr lang="en-US" sz="3200" dirty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979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it All Together: The Gaia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21</a:t>
            </a:fld>
            <a:endParaRPr lang="en-US" altLang="en-US" sz="120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874928" y="1397058"/>
            <a:ext cx="9784" cy="337020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</a:ln>
          <a:effectLst/>
        </p:spPr>
      </p:cxnSp>
      <p:sp>
        <p:nvSpPr>
          <p:cNvPr id="45" name="Rounded Rectangle 44"/>
          <p:cNvSpPr/>
          <p:nvPr/>
        </p:nvSpPr>
        <p:spPr>
          <a:xfrm>
            <a:off x="2723488" y="1794492"/>
            <a:ext cx="4016008" cy="2942331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38050" y="2013728"/>
            <a:ext cx="1018399" cy="51085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Local Server</a:t>
            </a:r>
          </a:p>
        </p:txBody>
      </p:sp>
      <p:cxnSp>
        <p:nvCxnSpPr>
          <p:cNvPr id="47" name="Straight Arrow Connector 46"/>
          <p:cNvCxnSpPr>
            <a:stCxn id="49" idx="3"/>
            <a:endCxn id="46" idx="1"/>
          </p:cNvCxnSpPr>
          <p:nvPr/>
        </p:nvCxnSpPr>
        <p:spPr>
          <a:xfrm>
            <a:off x="2178487" y="2074151"/>
            <a:ext cx="759563" cy="19500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178936" y="1230280"/>
            <a:ext cx="168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Gaia Parameter Server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7743" y="1717535"/>
            <a:ext cx="1380744" cy="71323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Worker Machine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80279" y="3654005"/>
            <a:ext cx="1337858" cy="510851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Significance Filter</a:t>
            </a:r>
          </a:p>
        </p:txBody>
      </p:sp>
      <p:sp>
        <p:nvSpPr>
          <p:cNvPr id="51" name="Cube 50"/>
          <p:cNvSpPr/>
          <p:nvPr/>
        </p:nvSpPr>
        <p:spPr>
          <a:xfrm>
            <a:off x="4594538" y="1864736"/>
            <a:ext cx="1821381" cy="707596"/>
          </a:xfrm>
          <a:prstGeom prst="cube">
            <a:avLst>
              <a:gd name="adj" fmla="val 9372"/>
            </a:avLst>
          </a:prstGeom>
          <a:solidFill>
            <a:srgbClr val="E7E6E6">
              <a:lumMod val="9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Parameter Store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97154" y="2743273"/>
            <a:ext cx="1380744" cy="71323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Worker Machine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93678" y="3847092"/>
            <a:ext cx="1384220" cy="70946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Worker Machine</a:t>
            </a:r>
          </a:p>
        </p:txBody>
      </p:sp>
      <p:cxnSp>
        <p:nvCxnSpPr>
          <p:cNvPr id="54" name="Straight Arrow Connector 53"/>
          <p:cNvCxnSpPr>
            <a:stCxn id="52" idx="3"/>
            <a:endCxn id="46" idx="1"/>
          </p:cNvCxnSpPr>
          <p:nvPr/>
        </p:nvCxnSpPr>
        <p:spPr>
          <a:xfrm flipV="1">
            <a:off x="2177898" y="2269154"/>
            <a:ext cx="760152" cy="830735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>
            <a:stCxn id="53" idx="3"/>
            <a:endCxn id="46" idx="1"/>
          </p:cNvCxnSpPr>
          <p:nvPr/>
        </p:nvCxnSpPr>
        <p:spPr>
          <a:xfrm flipV="1">
            <a:off x="2177898" y="2269154"/>
            <a:ext cx="760152" cy="193267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5610121" y="2870642"/>
            <a:ext cx="959295" cy="62285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Mirror Server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618798" y="3618922"/>
            <a:ext cx="969905" cy="66439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Mirror Client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22448" y="1129093"/>
            <a:ext cx="205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 Center Boundary</a:t>
            </a:r>
          </a:p>
        </p:txBody>
      </p:sp>
      <p:cxnSp>
        <p:nvCxnSpPr>
          <p:cNvPr id="59" name="Straight Arrow Connector 58"/>
          <p:cNvCxnSpPr>
            <a:endCxn id="71" idx="1"/>
          </p:cNvCxnSpPr>
          <p:nvPr/>
        </p:nvCxnSpPr>
        <p:spPr>
          <a:xfrm flipV="1">
            <a:off x="6588703" y="3291124"/>
            <a:ext cx="960481" cy="684194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60" name="Straight Arrow Connector 59"/>
          <p:cNvCxnSpPr>
            <a:stCxn id="71" idx="1"/>
            <a:endCxn id="56" idx="3"/>
          </p:cNvCxnSpPr>
          <p:nvPr/>
        </p:nvCxnSpPr>
        <p:spPr>
          <a:xfrm flipH="1" flipV="1">
            <a:off x="6569416" y="3182071"/>
            <a:ext cx="979768" cy="10905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61" name="Elbow Connector 60"/>
          <p:cNvCxnSpPr>
            <a:stCxn id="46" idx="3"/>
            <a:endCxn id="51" idx="2"/>
          </p:cNvCxnSpPr>
          <p:nvPr/>
        </p:nvCxnSpPr>
        <p:spPr>
          <a:xfrm flipV="1">
            <a:off x="3956449" y="2251692"/>
            <a:ext cx="638089" cy="17462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62" name="Elbow Connector 61"/>
          <p:cNvCxnSpPr>
            <a:stCxn id="46" idx="2"/>
            <a:endCxn id="50" idx="0"/>
          </p:cNvCxnSpPr>
          <p:nvPr/>
        </p:nvCxnSpPr>
        <p:spPr>
          <a:xfrm rot="16200000" flipH="1">
            <a:off x="2883516" y="3088313"/>
            <a:ext cx="1129426" cy="1958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4311651" y="3164022"/>
            <a:ext cx="996696" cy="649224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Control Queue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321946" y="3923583"/>
            <a:ext cx="998980" cy="651692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Data Queue</a:t>
            </a:r>
          </a:p>
        </p:txBody>
      </p:sp>
      <p:cxnSp>
        <p:nvCxnSpPr>
          <p:cNvPr id="65" name="Elbow Connector 64"/>
          <p:cNvCxnSpPr>
            <a:stCxn id="51" idx="3"/>
            <a:endCxn id="50" idx="0"/>
          </p:cNvCxnSpPr>
          <p:nvPr/>
        </p:nvCxnSpPr>
        <p:spPr>
          <a:xfrm rot="5400000">
            <a:off x="3919804" y="2101737"/>
            <a:ext cx="1081673" cy="2022863"/>
          </a:xfrm>
          <a:prstGeom prst="bentConnector3">
            <a:avLst>
              <a:gd name="adj1" fmla="val 41217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endCxn id="63" idx="1"/>
          </p:cNvCxnSpPr>
          <p:nvPr/>
        </p:nvCxnSpPr>
        <p:spPr>
          <a:xfrm flipV="1">
            <a:off x="4139475" y="3488634"/>
            <a:ext cx="172176" cy="358458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>
          <a:xfrm>
            <a:off x="4164218" y="3923583"/>
            <a:ext cx="157728" cy="35265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Straight Arrow Connector 67"/>
          <p:cNvCxnSpPr>
            <a:stCxn id="63" idx="3"/>
            <a:endCxn id="57" idx="1"/>
          </p:cNvCxnSpPr>
          <p:nvPr/>
        </p:nvCxnSpPr>
        <p:spPr>
          <a:xfrm>
            <a:off x="5308347" y="3488634"/>
            <a:ext cx="310451" cy="462485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Straight Arrow Connector 68"/>
          <p:cNvCxnSpPr>
            <a:stCxn id="64" idx="3"/>
            <a:endCxn id="57" idx="1"/>
          </p:cNvCxnSpPr>
          <p:nvPr/>
        </p:nvCxnSpPr>
        <p:spPr>
          <a:xfrm flipV="1">
            <a:off x="5320926" y="3951119"/>
            <a:ext cx="297872" cy="29831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Straight Arrow Connector 69"/>
          <p:cNvCxnSpPr>
            <a:stCxn id="56" idx="0"/>
          </p:cNvCxnSpPr>
          <p:nvPr/>
        </p:nvCxnSpPr>
        <p:spPr>
          <a:xfrm flipH="1" flipV="1">
            <a:off x="6009806" y="2573684"/>
            <a:ext cx="79963" cy="296958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Rounded Rectangle 70"/>
          <p:cNvSpPr/>
          <p:nvPr/>
        </p:nvSpPr>
        <p:spPr>
          <a:xfrm>
            <a:off x="7549184" y="1814985"/>
            <a:ext cx="1045025" cy="2952277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86166" y="1400580"/>
            <a:ext cx="274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Gaia Parameter Server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58137" y="2514880"/>
            <a:ext cx="20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255156" y="1993035"/>
            <a:ext cx="1023007" cy="246635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Update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654401" y="1992278"/>
            <a:ext cx="1581488" cy="526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Aggregated Update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981920" y="3676876"/>
            <a:ext cx="1061004" cy="538962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smtClean="0">
                <a:solidFill>
                  <a:schemeClr val="bg1"/>
                </a:solidFill>
                <a:latin typeface="Calibri" panose="020F0502020204030204"/>
              </a:rPr>
              <a:t>SelectiveBarrier</a:t>
            </a:r>
            <a:endParaRPr lang="en-US" kern="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063584" y="1175290"/>
            <a:ext cx="7181634" cy="111704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3200" b="1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Control messages (</a:t>
            </a:r>
            <a:r>
              <a:rPr lang="en-US" sz="3200" b="1" kern="0" dirty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barriers, etc.) </a:t>
            </a:r>
            <a:r>
              <a:rPr lang="en-US" sz="3200" b="1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are always prioritized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38205" y="3503278"/>
            <a:ext cx="7766462" cy="117017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3200" b="1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No change is required for                  ML algorithms and ML programs</a:t>
            </a:r>
          </a:p>
        </p:txBody>
      </p:sp>
    </p:spTree>
    <p:extLst>
      <p:ext uri="{BB962C8B-B14F-4D97-AF65-F5344CB8AC3E}">
        <p14:creationId xmlns:p14="http://schemas.microsoft.com/office/powerpoint/2010/main" val="19804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031 L 0.17396 0.03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96 0.03333 L 0.42778 0.03457 L 0.42778 0.03488 L 0.42778 0.03457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7995E-17 6.17284E-7 L 0.00104 0.15525 L -0.19132 0.14969 L -0.19132 0.32222 " pathEditMode="relative" rAng="0" ptsTypes="AAAA">
                                      <p:cBhvr>
                                        <p:cTn id="9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586 L 0.14114 -0.087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4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32 0.32222 L -0.05382 0.3925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8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1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4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5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6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8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9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1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2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63" grpId="0" animBg="1"/>
      <p:bldP spid="63" grpId="1" animBg="1"/>
      <p:bldP spid="64" grpId="0" animBg="1"/>
      <p:bldP spid="64" grpId="1" animBg="1"/>
      <p:bldP spid="71" grpId="0" animBg="1"/>
      <p:bldP spid="71" grpId="1" animBg="1"/>
      <p:bldP spid="72" grpId="0"/>
      <p:bldP spid="72" grpId="1"/>
      <p:bldP spid="73" grpId="0"/>
      <p:bldP spid="73" grpId="1"/>
      <p:bldP spid="81" grpId="0" animBg="1"/>
      <p:bldP spid="81" grpId="1" animBg="1"/>
      <p:bldP spid="81" grpId="2" animBg="1"/>
      <p:bldP spid="81" grpId="3" animBg="1"/>
      <p:bldP spid="81" grpId="4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4" grpId="0" animBg="1"/>
      <p:bldP spid="84" grpId="1" animBg="1"/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59" y="1477072"/>
            <a:ext cx="5209199" cy="280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1533"/>
            <a:ext cx="8332749" cy="783228"/>
          </a:xfrm>
        </p:spPr>
        <p:txBody>
          <a:bodyPr>
            <a:normAutofit/>
          </a:bodyPr>
          <a:lstStyle/>
          <a:p>
            <a:r>
              <a:rPr lang="en-US" dirty="0" smtClean="0"/>
              <a:t>Problem: Broadcast </a:t>
            </a:r>
            <a:r>
              <a:rPr lang="en-US" dirty="0"/>
              <a:t>Significant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22</a:t>
            </a:fld>
            <a:endParaRPr lang="en-US" altLang="en-US" sz="1200"/>
          </a:p>
        </p:txBody>
      </p:sp>
      <p:pic>
        <p:nvPicPr>
          <p:cNvPr id="8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86" y="2278173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61" y="2255519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86" y="3338279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07" y="2014936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85" y="2958055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63" y="3519618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11" y="2357830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46" y="2643164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rved Down Arrow 28"/>
          <p:cNvSpPr/>
          <p:nvPr/>
        </p:nvSpPr>
        <p:spPr bwMode="auto">
          <a:xfrm>
            <a:off x="2844945" y="2079348"/>
            <a:ext cx="758336" cy="283260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0" name="Curved Down Arrow 29"/>
          <p:cNvSpPr/>
          <p:nvPr/>
        </p:nvSpPr>
        <p:spPr bwMode="auto">
          <a:xfrm rot="2413868">
            <a:off x="2678519" y="2620953"/>
            <a:ext cx="1754747" cy="388522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1" name="Curved Down Arrow 30"/>
          <p:cNvSpPr/>
          <p:nvPr/>
        </p:nvSpPr>
        <p:spPr bwMode="auto">
          <a:xfrm rot="20932316">
            <a:off x="2783144" y="1809806"/>
            <a:ext cx="1754747" cy="388522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2" name="Curved Down Arrow 31"/>
          <p:cNvSpPr/>
          <p:nvPr/>
        </p:nvSpPr>
        <p:spPr bwMode="auto">
          <a:xfrm>
            <a:off x="2844944" y="1892677"/>
            <a:ext cx="4101743" cy="532907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3" name="Curved Down Arrow 32"/>
          <p:cNvSpPr/>
          <p:nvPr/>
        </p:nvSpPr>
        <p:spPr bwMode="auto">
          <a:xfrm rot="529647">
            <a:off x="2836504" y="2104359"/>
            <a:ext cx="3194961" cy="532907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4" name="Curved Down Arrow 33"/>
          <p:cNvSpPr/>
          <p:nvPr/>
        </p:nvSpPr>
        <p:spPr bwMode="auto">
          <a:xfrm rot="529647">
            <a:off x="2850500" y="2062337"/>
            <a:ext cx="3490399" cy="654303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5" name="Curved Down Arrow 34"/>
          <p:cNvSpPr/>
          <p:nvPr/>
        </p:nvSpPr>
        <p:spPr bwMode="auto">
          <a:xfrm rot="1120313">
            <a:off x="2949511" y="2241315"/>
            <a:ext cx="4343641" cy="787699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pic>
        <p:nvPicPr>
          <p:cNvPr id="36" name="Picture 35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11" y="2433093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rved Down Arrow 36"/>
          <p:cNvSpPr/>
          <p:nvPr/>
        </p:nvSpPr>
        <p:spPr bwMode="auto">
          <a:xfrm>
            <a:off x="2899225" y="1945941"/>
            <a:ext cx="3477638" cy="613733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88637" y="3530194"/>
            <a:ext cx="8331641" cy="12439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Communication overhead is proportional to the number of data centers</a:t>
            </a:r>
          </a:p>
        </p:txBody>
      </p:sp>
    </p:spTree>
    <p:extLst>
      <p:ext uri="{BB962C8B-B14F-4D97-AF65-F5344CB8AC3E}">
        <p14:creationId xmlns:p14="http://schemas.microsoft.com/office/powerpoint/2010/main" val="19699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59" y="1477072"/>
            <a:ext cx="5209199" cy="280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1533"/>
            <a:ext cx="8218467" cy="783228"/>
          </a:xfrm>
        </p:spPr>
        <p:txBody>
          <a:bodyPr>
            <a:normAutofit/>
          </a:bodyPr>
          <a:lstStyle/>
          <a:p>
            <a:r>
              <a:rPr lang="en-US" dirty="0" smtClean="0"/>
              <a:t>Mitigation: Overlay Networks </a:t>
            </a:r>
            <a:r>
              <a:rPr lang="en-US" dirty="0"/>
              <a:t>and </a:t>
            </a:r>
            <a:r>
              <a:rPr lang="en-US" dirty="0" smtClean="0"/>
              <a:t>Hubs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23</a:t>
            </a:fld>
            <a:endParaRPr lang="en-US" altLang="en-US" sz="1200"/>
          </a:p>
        </p:txBody>
      </p:sp>
      <p:pic>
        <p:nvPicPr>
          <p:cNvPr id="8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86" y="2278173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61" y="2255519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86" y="3338279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07" y="2014936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85" y="2958055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63" y="3519618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11" y="2357830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46" y="2643164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99" y="2426124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2409093" y="1549645"/>
            <a:ext cx="1776768" cy="2551967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123458" y="1664065"/>
            <a:ext cx="1303222" cy="82693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872367" y="1890655"/>
            <a:ext cx="1303222" cy="82693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714833" y="2644006"/>
            <a:ext cx="2373304" cy="1504587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0" name="Curved Down Arrow 29"/>
          <p:cNvSpPr/>
          <p:nvPr/>
        </p:nvSpPr>
        <p:spPr bwMode="auto">
          <a:xfrm rot="21187555">
            <a:off x="3635233" y="1914430"/>
            <a:ext cx="1138406" cy="388522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2" name="Curved Up Arrow 31"/>
          <p:cNvSpPr/>
          <p:nvPr/>
        </p:nvSpPr>
        <p:spPr bwMode="auto">
          <a:xfrm rot="15780227">
            <a:off x="3361030" y="2658106"/>
            <a:ext cx="1261722" cy="400440"/>
          </a:xfrm>
          <a:prstGeom prst="curvedUp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4" name="Curved Down Arrow 33"/>
          <p:cNvSpPr/>
          <p:nvPr/>
        </p:nvSpPr>
        <p:spPr bwMode="auto">
          <a:xfrm>
            <a:off x="2884279" y="2033902"/>
            <a:ext cx="750440" cy="388522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5" name="Curved Down Arrow 34"/>
          <p:cNvSpPr/>
          <p:nvPr/>
        </p:nvSpPr>
        <p:spPr bwMode="auto">
          <a:xfrm>
            <a:off x="3744717" y="1948538"/>
            <a:ext cx="2632843" cy="567708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8" name="Curved Down Arrow 37"/>
          <p:cNvSpPr/>
          <p:nvPr/>
        </p:nvSpPr>
        <p:spPr bwMode="auto">
          <a:xfrm rot="566547">
            <a:off x="3726139" y="2162389"/>
            <a:ext cx="2206385" cy="388522"/>
          </a:xfrm>
          <a:prstGeom prst="curvedDownArrow">
            <a:avLst/>
          </a:prstGeom>
          <a:solidFill>
            <a:srgbClr val="006C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2159" y="3730670"/>
            <a:ext cx="7553191" cy="127085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3200" b="1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Save </a:t>
            </a:r>
            <a:r>
              <a:rPr lang="en-US" sz="3200" b="1" kern="0" dirty="0">
                <a:solidFill>
                  <a:srgbClr val="006C30"/>
                </a:solidFill>
                <a:latin typeface="Arial" charset="0"/>
                <a:ea typeface="Arial" charset="0"/>
                <a:cs typeface="Arial" charset="0"/>
              </a:rPr>
              <a:t>communication</a:t>
            </a:r>
            <a:r>
              <a:rPr lang="en-US" sz="3200" b="1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 on WANs by aggregating the updates at hubs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4954" y="1200819"/>
            <a:ext cx="215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Data Center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Group 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47196" y="1188028"/>
            <a:ext cx="215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Data Center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Group 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4974" y="1425174"/>
            <a:ext cx="215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Center </a:t>
            </a:r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Group 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6905" y="2989767"/>
            <a:ext cx="215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Center </a:t>
            </a:r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Group 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59388" y="2586898"/>
            <a:ext cx="66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C30"/>
                </a:solidFill>
                <a:latin typeface="Arial" charset="0"/>
                <a:ea typeface="Arial" charset="0"/>
                <a:cs typeface="Arial" charset="0"/>
              </a:rPr>
              <a:t>Hub</a:t>
            </a:r>
            <a:endParaRPr lang="en-US" b="1" dirty="0">
              <a:solidFill>
                <a:srgbClr val="006C3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1095" y="1685120"/>
            <a:ext cx="66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C30"/>
                </a:solidFill>
                <a:latin typeface="Arial" charset="0"/>
                <a:ea typeface="Arial" charset="0"/>
                <a:cs typeface="Arial" charset="0"/>
              </a:rPr>
              <a:t>Hub</a:t>
            </a:r>
            <a:endParaRPr lang="en-US" b="1" dirty="0">
              <a:solidFill>
                <a:srgbClr val="006C3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75126" y="2088537"/>
            <a:ext cx="66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C30"/>
                </a:solidFill>
                <a:latin typeface="Arial" charset="0"/>
                <a:ea typeface="Arial" charset="0"/>
                <a:cs typeface="Arial" charset="0"/>
              </a:rPr>
              <a:t>Hub</a:t>
            </a:r>
            <a:endParaRPr lang="en-US" b="1" dirty="0">
              <a:solidFill>
                <a:srgbClr val="006C3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49583" y="2800719"/>
            <a:ext cx="66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C30"/>
                </a:solidFill>
                <a:latin typeface="Arial" charset="0"/>
                <a:ea typeface="Arial" charset="0"/>
                <a:cs typeface="Arial" charset="0"/>
              </a:rPr>
              <a:t>Hub</a:t>
            </a:r>
            <a:endParaRPr lang="en-US" b="1" dirty="0">
              <a:solidFill>
                <a:srgbClr val="006C3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24" grpId="0"/>
      <p:bldP spid="24" grpId="1"/>
      <p:bldP spid="25" grpId="0"/>
      <p:bldP spid="25" grpId="1"/>
      <p:bldP spid="33" grpId="0"/>
      <p:bldP spid="33" grpId="1"/>
      <p:bldP spid="36" grpId="0"/>
      <p:bldP spid="36" grpId="1"/>
      <p:bldP spid="37" grpId="0"/>
      <p:bldP spid="37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Problem &amp; Goal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Background &amp; Motivation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Gaia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System Overview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Approximate Synchronous Parallel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r>
              <a:rPr lang="en-US" sz="3200" dirty="0" smtClean="0">
                <a:solidFill>
                  <a:srgbClr val="CC0000"/>
                </a:solidFill>
              </a:rPr>
              <a:t>Evaluation</a:t>
            </a:r>
            <a:endParaRPr lang="en-US" sz="3200" dirty="0">
              <a:solidFill>
                <a:srgbClr val="CC0000"/>
              </a:solidFill>
            </a:endParaRPr>
          </a:p>
          <a:p>
            <a:r>
              <a:rPr lang="en-US" sz="3200" dirty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08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834"/>
            <a:ext cx="7886700" cy="379862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Applications</a:t>
            </a:r>
            <a:endParaRPr lang="en-US" b="1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Matrix </a:t>
            </a:r>
            <a:r>
              <a:rPr lang="en-US" dirty="0" smtClean="0">
                <a:solidFill>
                  <a:srgbClr val="0070C0"/>
                </a:solidFill>
              </a:rPr>
              <a:t>Factorization </a:t>
            </a:r>
            <a:r>
              <a:rPr lang="en-US" dirty="0"/>
              <a:t>with the </a:t>
            </a:r>
            <a:r>
              <a:rPr lang="en-US" i="1" dirty="0"/>
              <a:t>Netflix </a:t>
            </a:r>
            <a:r>
              <a:rPr lang="en-US" dirty="0"/>
              <a:t>dataset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Topic Modeling </a:t>
            </a: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i="1" dirty="0" err="1"/>
              <a:t>Nytimes</a:t>
            </a:r>
            <a:r>
              <a:rPr lang="en-US" dirty="0"/>
              <a:t> </a:t>
            </a:r>
            <a:r>
              <a:rPr lang="en-US" dirty="0" smtClean="0"/>
              <a:t>dataset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Image Classification </a:t>
            </a: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i="1" dirty="0" smtClean="0"/>
              <a:t>ILSVRC12</a:t>
            </a:r>
            <a:r>
              <a:rPr lang="en-US" dirty="0" smtClean="0"/>
              <a:t> dataset</a:t>
            </a:r>
            <a:endParaRPr lang="en-US" dirty="0"/>
          </a:p>
          <a:p>
            <a:r>
              <a:rPr lang="en-US" b="1" dirty="0"/>
              <a:t>Hardware platform</a:t>
            </a:r>
          </a:p>
          <a:p>
            <a:pPr lvl="1"/>
            <a:r>
              <a:rPr lang="en-US" dirty="0"/>
              <a:t>22 machines with emulated EC2 WAN bandwidth</a:t>
            </a:r>
          </a:p>
          <a:p>
            <a:pPr lvl="1"/>
            <a:r>
              <a:rPr lang="en-US" dirty="0"/>
              <a:t>We validated the performance with a real EC2 deployment</a:t>
            </a:r>
          </a:p>
          <a:p>
            <a:r>
              <a:rPr lang="en-US" b="1" dirty="0"/>
              <a:t>Baseline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IterStore</a:t>
            </a:r>
            <a:r>
              <a:rPr lang="en-US" dirty="0"/>
              <a:t> (</a:t>
            </a:r>
            <a:r>
              <a:rPr lang="en-US" sz="1400" dirty="0"/>
              <a:t>Cui et al., SoCC’14</a:t>
            </a:r>
            <a:r>
              <a:rPr lang="en-US" dirty="0"/>
              <a:t>)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0070C0"/>
                </a:solidFill>
              </a:rPr>
              <a:t>GeePS</a:t>
            </a:r>
            <a:r>
              <a:rPr lang="en-US" dirty="0" smtClean="0"/>
              <a:t> (</a:t>
            </a:r>
            <a:r>
              <a:rPr lang="en-US" sz="1400" dirty="0" smtClean="0"/>
              <a:t>Cui et al., EuroSys’16</a:t>
            </a:r>
            <a:r>
              <a:rPr lang="en-US" dirty="0" smtClean="0"/>
              <a:t>) on WAN</a:t>
            </a:r>
            <a:endParaRPr lang="en-US" dirty="0"/>
          </a:p>
          <a:p>
            <a:r>
              <a:rPr lang="en-US" b="1" dirty="0"/>
              <a:t>Performance metrics</a:t>
            </a:r>
          </a:p>
          <a:p>
            <a:pPr lvl="1"/>
            <a:r>
              <a:rPr lang="en-US" dirty="0"/>
              <a:t>Execution time </a:t>
            </a:r>
            <a:r>
              <a:rPr lang="en-US" dirty="0" smtClean="0"/>
              <a:t>until algorithm </a:t>
            </a:r>
            <a:r>
              <a:rPr lang="en-US" dirty="0"/>
              <a:t>convergence</a:t>
            </a:r>
          </a:p>
          <a:p>
            <a:pPr lvl="1"/>
            <a:r>
              <a:rPr lang="en-US" dirty="0"/>
              <a:t>Monetary cost of algorithm convergence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072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41060"/>
              </p:ext>
            </p:extLst>
          </p:nvPr>
        </p:nvGraphicFramePr>
        <p:xfrm>
          <a:off x="844660" y="1030329"/>
          <a:ext cx="7670690" cy="288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– </a:t>
            </a:r>
            <a:r>
              <a:rPr lang="en-US" dirty="0" smtClean="0"/>
              <a:t>11 EC2 Data Centers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26</a:t>
            </a:fld>
            <a:endParaRPr lang="en-US" altLang="en-US" sz="1200"/>
          </a:p>
        </p:txBody>
      </p:sp>
      <p:sp>
        <p:nvSpPr>
          <p:cNvPr id="13" name="Rounded Rectangle 12"/>
          <p:cNvSpPr/>
          <p:nvPr/>
        </p:nvSpPr>
        <p:spPr>
          <a:xfrm>
            <a:off x="1033278" y="3912343"/>
            <a:ext cx="7293454" cy="94356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2800" b="1" kern="0" dirty="0">
                <a:solidFill>
                  <a:srgbClr val="006C31"/>
                </a:solidFill>
              </a:rPr>
              <a:t>Gaia achieves </a:t>
            </a:r>
            <a:r>
              <a:rPr lang="en-US" sz="2800" b="1" kern="0" dirty="0" smtClean="0">
                <a:solidFill>
                  <a:srgbClr val="006C31"/>
                </a:solidFill>
              </a:rPr>
              <a:t>3.7-6.0X </a:t>
            </a:r>
            <a:r>
              <a:rPr lang="en-US" sz="2800" b="1" kern="0" dirty="0">
                <a:solidFill>
                  <a:srgbClr val="006C31"/>
                </a:solidFill>
              </a:rPr>
              <a:t>speedup over Baseline</a:t>
            </a:r>
          </a:p>
          <a:p>
            <a:pPr algn="ctr" defTabSz="685800">
              <a:defRPr/>
            </a:pPr>
            <a:r>
              <a:rPr lang="en-US" sz="2800" b="1" kern="0" dirty="0">
                <a:solidFill>
                  <a:srgbClr val="006C31"/>
                </a:solidFill>
              </a:rPr>
              <a:t>Gaia is </a:t>
            </a:r>
            <a:r>
              <a:rPr lang="en-US" sz="2800" b="1" kern="0" dirty="0" smtClean="0">
                <a:solidFill>
                  <a:srgbClr val="006C31"/>
                </a:solidFill>
              </a:rPr>
              <a:t>at most 1.40X </a:t>
            </a:r>
            <a:r>
              <a:rPr lang="en-US" sz="2800" b="1" kern="0" dirty="0">
                <a:solidFill>
                  <a:srgbClr val="006C31"/>
                </a:solidFill>
              </a:rPr>
              <a:t>of LAN speeds</a:t>
            </a:r>
          </a:p>
        </p:txBody>
      </p:sp>
      <p:sp>
        <p:nvSpPr>
          <p:cNvPr id="7" name="Oval 6"/>
          <p:cNvSpPr/>
          <p:nvPr/>
        </p:nvSpPr>
        <p:spPr>
          <a:xfrm>
            <a:off x="4680005" y="2585320"/>
            <a:ext cx="616390" cy="3835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70260" y="2777076"/>
            <a:ext cx="616390" cy="3835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category"/>
        </p:bldSub>
      </p:bldGraphic>
      <p:bldP spid="13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173971"/>
              </p:ext>
            </p:extLst>
          </p:nvPr>
        </p:nvGraphicFramePr>
        <p:xfrm>
          <a:off x="4583628" y="1068440"/>
          <a:ext cx="4358491" cy="288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629560"/>
              </p:ext>
            </p:extLst>
          </p:nvPr>
        </p:nvGraphicFramePr>
        <p:xfrm>
          <a:off x="0" y="1013684"/>
          <a:ext cx="4654632" cy="288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and WAN Bandwidth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27</a:t>
            </a:fld>
            <a:endParaRPr lang="en-US" altLang="en-US" sz="1200"/>
          </a:p>
        </p:txBody>
      </p:sp>
      <p:sp>
        <p:nvSpPr>
          <p:cNvPr id="8" name="TextBox 7"/>
          <p:cNvSpPr txBox="1"/>
          <p:nvPr/>
        </p:nvSpPr>
        <p:spPr>
          <a:xfrm>
            <a:off x="1555255" y="3969586"/>
            <a:ext cx="2363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V/C WAN</a:t>
            </a:r>
          </a:p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(Virginia/California)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7890" y="3895698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S/S WAN</a:t>
            </a:r>
          </a:p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(Singapore/São Paulo)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29915" y="3887078"/>
            <a:ext cx="7673735" cy="94356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2800" b="1" kern="0" dirty="0">
                <a:solidFill>
                  <a:srgbClr val="006C31"/>
                </a:solidFill>
              </a:rPr>
              <a:t>Gaia achieves </a:t>
            </a:r>
            <a:r>
              <a:rPr lang="en-US" sz="2800" b="1" kern="0" dirty="0" smtClean="0">
                <a:solidFill>
                  <a:srgbClr val="006C31"/>
                </a:solidFill>
              </a:rPr>
              <a:t>3.7-53.5X </a:t>
            </a:r>
            <a:r>
              <a:rPr lang="en-US" sz="2800" b="1" kern="0" dirty="0">
                <a:solidFill>
                  <a:srgbClr val="006C31"/>
                </a:solidFill>
              </a:rPr>
              <a:t>speedup over Baseline</a:t>
            </a:r>
          </a:p>
          <a:p>
            <a:pPr algn="ctr" defTabSz="685800">
              <a:defRPr/>
            </a:pPr>
            <a:r>
              <a:rPr lang="en-US" sz="2800" b="1" kern="0" dirty="0">
                <a:solidFill>
                  <a:srgbClr val="006C31"/>
                </a:solidFill>
              </a:rPr>
              <a:t>Gaia is </a:t>
            </a:r>
            <a:r>
              <a:rPr lang="en-US" sz="2800" b="1" kern="0" dirty="0" smtClean="0">
                <a:solidFill>
                  <a:srgbClr val="006C31"/>
                </a:solidFill>
              </a:rPr>
              <a:t>at most 1.23X </a:t>
            </a:r>
            <a:r>
              <a:rPr lang="en-US" sz="2800" b="1" kern="0" dirty="0">
                <a:solidFill>
                  <a:srgbClr val="006C31"/>
                </a:solidFill>
              </a:rPr>
              <a:t>of LAN speeds</a:t>
            </a:r>
          </a:p>
        </p:txBody>
      </p:sp>
      <p:sp>
        <p:nvSpPr>
          <p:cNvPr id="3" name="Oval 2"/>
          <p:cNvSpPr/>
          <p:nvPr/>
        </p:nvSpPr>
        <p:spPr>
          <a:xfrm>
            <a:off x="7564582" y="1295210"/>
            <a:ext cx="1377538" cy="281892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10691" y="2454692"/>
            <a:ext cx="463138" cy="3835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90114" y="2927725"/>
            <a:ext cx="613535" cy="3835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  <p:bldGraphic spid="7" grpId="0" uiExpand="1">
        <p:bldSub>
          <a:bldChart bld="category"/>
        </p:bldSub>
      </p:bldGraphic>
      <p:bldP spid="8" grpId="0"/>
      <p:bldP spid="10" grpId="0"/>
      <p:bldP spid="13" grpId="0" animBg="1"/>
      <p:bldP spid="3" grpId="0" animBg="1"/>
      <p:bldP spid="3" grpId="1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053797"/>
              </p:ext>
            </p:extLst>
          </p:nvPr>
        </p:nvGraphicFramePr>
        <p:xfrm>
          <a:off x="3209889" y="1059652"/>
          <a:ext cx="2967925" cy="364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EC2 Monetary Cost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28</a:t>
            </a:fld>
            <a:endParaRPr lang="en-US" altLang="en-US" sz="120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185303"/>
              </p:ext>
            </p:extLst>
          </p:nvPr>
        </p:nvGraphicFramePr>
        <p:xfrm>
          <a:off x="3788" y="917062"/>
          <a:ext cx="3206101" cy="354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8487" y="4456441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Matrix Factorization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5130" y="4456441"/>
            <a:ext cx="2046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Topic Modeling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778267"/>
              </p:ext>
            </p:extLst>
          </p:nvPr>
        </p:nvGraphicFramePr>
        <p:xfrm>
          <a:off x="6177814" y="887281"/>
          <a:ext cx="2966186" cy="343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82694" y="4456441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Image Classification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4293" y="3468774"/>
            <a:ext cx="6376703" cy="94356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006C31"/>
                </a:solidFill>
              </a:rPr>
              <a:t>Gaia </a:t>
            </a:r>
            <a:r>
              <a:rPr lang="en-US" sz="2800" b="1">
                <a:solidFill>
                  <a:srgbClr val="006C31"/>
                </a:solidFill>
              </a:rPr>
              <a:t>is </a:t>
            </a:r>
            <a:r>
              <a:rPr lang="en-US" sz="2800" b="1" smtClean="0">
                <a:solidFill>
                  <a:srgbClr val="006C31"/>
                </a:solidFill>
              </a:rPr>
              <a:t>2.6-59.0X </a:t>
            </a:r>
            <a:r>
              <a:rPr lang="en-US" sz="2800" b="1" dirty="0">
                <a:solidFill>
                  <a:srgbClr val="006C31"/>
                </a:solidFill>
              </a:rPr>
              <a:t>cheaper than Baseline </a:t>
            </a:r>
          </a:p>
        </p:txBody>
      </p:sp>
      <p:sp>
        <p:nvSpPr>
          <p:cNvPr id="12" name="Oval 11"/>
          <p:cNvSpPr/>
          <p:nvPr/>
        </p:nvSpPr>
        <p:spPr>
          <a:xfrm>
            <a:off x="960425" y="2588821"/>
            <a:ext cx="646414" cy="4359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61950" y="2662660"/>
            <a:ext cx="646414" cy="4359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89573" y="2673305"/>
            <a:ext cx="646414" cy="4359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27277" y="2515590"/>
            <a:ext cx="646414" cy="4359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500183" y="2733585"/>
            <a:ext cx="646414" cy="4359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3" grpId="0" uiExpand="1">
        <p:bldSub>
          <a:bldChart bld="category"/>
        </p:bldSub>
      </p:bldGraphic>
      <p:bldP spid="14" grpId="0"/>
      <p:bldP spid="17" grpId="0"/>
      <p:bldGraphic spid="18" grpId="0">
        <p:bldAsOne/>
      </p:bldGraphic>
      <p:bldP spid="19" grpId="0"/>
      <p:bldP spid="11" grpId="0" animBg="1"/>
      <p:bldP spid="12" grpId="0" animBg="1"/>
      <p:bldP spid="12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72296"/>
            <a:ext cx="8289719" cy="3694967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</a:rPr>
              <a:t>Convergence proof </a:t>
            </a:r>
            <a:r>
              <a:rPr lang="en-US" sz="3400" dirty="0"/>
              <a:t>of </a:t>
            </a:r>
            <a:r>
              <a:rPr lang="en-US" sz="3400" dirty="0" smtClean="0"/>
              <a:t>                   Approximate </a:t>
            </a:r>
            <a:r>
              <a:rPr lang="en-US" sz="3400" dirty="0"/>
              <a:t>Synchronous </a:t>
            </a:r>
            <a:r>
              <a:rPr lang="en-US" sz="3400" dirty="0" smtClean="0"/>
              <a:t>Parallel (ASP)</a:t>
            </a:r>
          </a:p>
          <a:p>
            <a:endParaRPr lang="en-US" sz="3400" dirty="0" smtClean="0"/>
          </a:p>
          <a:p>
            <a:r>
              <a:rPr lang="en-US" sz="3400" dirty="0" smtClean="0"/>
              <a:t>ASP </a:t>
            </a:r>
            <a:r>
              <a:rPr lang="en-US" sz="3400" dirty="0"/>
              <a:t>vs. fully asynchronous </a:t>
            </a:r>
            <a:endParaRPr lang="en-US" sz="3400" dirty="0" smtClean="0"/>
          </a:p>
          <a:p>
            <a:endParaRPr lang="en-US" sz="3400" dirty="0"/>
          </a:p>
          <a:p>
            <a:r>
              <a:rPr lang="en-US" sz="3400" dirty="0" smtClean="0"/>
              <a:t>Gaia vs. centralizing data approach</a:t>
            </a:r>
          </a:p>
          <a:p>
            <a:endParaRPr lang="en-US" sz="3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677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323" y="2105112"/>
            <a:ext cx="4936331" cy="26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is Geo-Distributed 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28650" y="1052028"/>
            <a:ext cx="7886700" cy="929567"/>
          </a:xfrm>
        </p:spPr>
        <p:txBody>
          <a:bodyPr>
            <a:normAutofit/>
          </a:bodyPr>
          <a:lstStyle/>
          <a:p>
            <a:r>
              <a:rPr lang="en-US" sz="2700" dirty="0"/>
              <a:t>A large amount of data is generated </a:t>
            </a:r>
            <a:r>
              <a:rPr lang="en-US" sz="2700" dirty="0" smtClean="0">
                <a:solidFill>
                  <a:srgbClr val="0070C0"/>
                </a:solidFill>
              </a:rPr>
              <a:t>rapidly,       all </a:t>
            </a:r>
            <a:r>
              <a:rPr lang="en-US" sz="2700" dirty="0">
                <a:solidFill>
                  <a:srgbClr val="0070C0"/>
                </a:solidFill>
              </a:rPr>
              <a:t>over the world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3</a:t>
            </a:fld>
            <a:endParaRPr lang="en-US" altLang="en-US" sz="1200"/>
          </a:p>
        </p:txBody>
      </p:sp>
      <p:pic>
        <p:nvPicPr>
          <p:cNvPr id="25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03" y="2916123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78" y="2893470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03" y="3976230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24" y="2652887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02" y="3596006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80" y="4157568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62" y="3031482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28" y="2995781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64" y="3177076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72296"/>
            <a:ext cx="8515351" cy="3968811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The </a:t>
            </a:r>
            <a:r>
              <a:rPr lang="en-US" sz="2200" b="1" dirty="0" smtClean="0"/>
              <a:t>Problem</a:t>
            </a:r>
            <a:r>
              <a:rPr lang="en-US" sz="2200" dirty="0"/>
              <a:t>: </a:t>
            </a:r>
            <a:r>
              <a:rPr lang="en-US" sz="2200" b="1" dirty="0" smtClean="0">
                <a:solidFill>
                  <a:srgbClr val="FF0000"/>
                </a:solidFill>
              </a:rPr>
              <a:t>How to perform </a:t>
            </a:r>
            <a:r>
              <a:rPr lang="en-US" sz="2200" b="1" dirty="0">
                <a:solidFill>
                  <a:srgbClr val="FF0000"/>
                </a:solidFill>
              </a:rPr>
              <a:t>ML on geo-distributed </a:t>
            </a:r>
            <a:r>
              <a:rPr lang="en-US" sz="2200" b="1" dirty="0" smtClean="0">
                <a:solidFill>
                  <a:srgbClr val="FF0000"/>
                </a:solidFill>
              </a:rPr>
              <a:t>data?</a:t>
            </a:r>
          </a:p>
          <a:p>
            <a:pPr lvl="1"/>
            <a:r>
              <a:rPr lang="en-US" sz="2000" dirty="0" smtClean="0"/>
              <a:t>Centralizing data is infeasible. Geo-distributed ML is very slow</a:t>
            </a:r>
          </a:p>
          <a:p>
            <a:pPr lvl="1"/>
            <a:endParaRPr lang="en-US" sz="300" dirty="0">
              <a:solidFill>
                <a:srgbClr val="FF0000"/>
              </a:solidFill>
            </a:endParaRPr>
          </a:p>
          <a:p>
            <a:r>
              <a:rPr lang="en-US" sz="2200" b="1" dirty="0"/>
              <a:t>Our </a:t>
            </a:r>
            <a:r>
              <a:rPr lang="en-US" sz="2200" b="1" dirty="0" smtClean="0">
                <a:solidFill>
                  <a:srgbClr val="0070C0"/>
                </a:solidFill>
              </a:rPr>
              <a:t>Gaia</a:t>
            </a:r>
            <a:r>
              <a:rPr lang="en-US" sz="2200" b="1" dirty="0" smtClean="0"/>
              <a:t> Approach</a:t>
            </a:r>
            <a:endParaRPr lang="en-US" sz="2200" dirty="0">
              <a:solidFill>
                <a:srgbClr val="0070C0"/>
              </a:solidFill>
            </a:endParaRP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Decouple the synchronization model </a:t>
            </a:r>
            <a:r>
              <a:rPr lang="en-US" sz="2000" dirty="0"/>
              <a:t>within the data center from that across data centers </a:t>
            </a:r>
            <a:endParaRPr lang="en-US" sz="2000" dirty="0" smtClean="0"/>
          </a:p>
          <a:p>
            <a:pPr lvl="2"/>
            <a:r>
              <a:rPr lang="en-US" sz="1900" b="1" dirty="0" smtClean="0">
                <a:solidFill>
                  <a:srgbClr val="008F00"/>
                </a:solidFill>
              </a:rPr>
              <a:t>Eliminate insignificant </a:t>
            </a:r>
            <a:r>
              <a:rPr lang="en-US" sz="1900" b="1" dirty="0">
                <a:solidFill>
                  <a:srgbClr val="008F00"/>
                </a:solidFill>
              </a:rPr>
              <a:t>updates across data centers</a:t>
            </a:r>
            <a:endParaRPr lang="en-US" sz="1900" b="1" dirty="0" smtClean="0">
              <a:solidFill>
                <a:srgbClr val="008F00"/>
              </a:solidFill>
            </a:endParaRPr>
          </a:p>
          <a:p>
            <a:pPr lvl="1"/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rgbClr val="0070C0"/>
                </a:solidFill>
              </a:rPr>
              <a:t>new synchronization model: </a:t>
            </a:r>
            <a:r>
              <a:rPr lang="en-US" sz="2000" dirty="0" smtClean="0"/>
              <a:t>Approximate Synchronous Parallel</a:t>
            </a:r>
          </a:p>
          <a:p>
            <a:pPr lvl="2"/>
            <a:r>
              <a:rPr lang="en-US" sz="1900" b="1" dirty="0" smtClean="0">
                <a:solidFill>
                  <a:srgbClr val="008F00"/>
                </a:solidFill>
              </a:rPr>
              <a:t>Retain the correctness and accuracy of ML algorithms</a:t>
            </a:r>
            <a:endParaRPr lang="en-US" sz="1900" b="1" dirty="0">
              <a:solidFill>
                <a:srgbClr val="008F00"/>
              </a:solidFill>
            </a:endParaRPr>
          </a:p>
          <a:p>
            <a:endParaRPr lang="en-US" sz="600" dirty="0" smtClean="0"/>
          </a:p>
          <a:p>
            <a:r>
              <a:rPr lang="en-US" sz="2200" b="1" dirty="0" smtClean="0"/>
              <a:t>Key Results</a:t>
            </a:r>
            <a:r>
              <a:rPr lang="en-US" sz="2200" dirty="0"/>
              <a:t>: </a:t>
            </a:r>
            <a:endParaRPr lang="en-US" sz="2200" dirty="0" smtClean="0"/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1.8-53.5X speedup </a:t>
            </a:r>
            <a:r>
              <a:rPr lang="en-US" sz="2000" dirty="0"/>
              <a:t>over </a:t>
            </a:r>
            <a:r>
              <a:rPr lang="en-US" sz="2000" dirty="0" smtClean="0"/>
              <a:t>state-of-the-art ML systems on WANs 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at most 1.40X </a:t>
            </a:r>
            <a:r>
              <a:rPr lang="en-US" sz="2000" dirty="0"/>
              <a:t>of </a:t>
            </a:r>
            <a:r>
              <a:rPr lang="en-US" sz="2000" dirty="0" smtClean="0"/>
              <a:t>LAN speeds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without requiring changes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to algorithms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90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247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8495"/>
            <a:ext cx="9144000" cy="1243552"/>
          </a:xfrm>
        </p:spPr>
        <p:txBody>
          <a:bodyPr anchor="t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Gaia: Geo-Distributed </a:t>
            </a:r>
            <a:r>
              <a:rPr lang="en-US" sz="3600" b="1" dirty="0" smtClean="0">
                <a:solidFill>
                  <a:schemeClr val="bg1"/>
                </a:solidFill>
              </a:rPr>
              <a:t>Machine </a:t>
            </a:r>
            <a:r>
              <a:rPr lang="en-US" sz="3600" b="1" dirty="0">
                <a:solidFill>
                  <a:schemeClr val="bg1"/>
                </a:solidFill>
              </a:rPr>
              <a:t>Learning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Approaching LAN Speeds</a:t>
            </a:r>
            <a:endParaRPr lang="en-US" sz="3600" b="1" i="1" dirty="0">
              <a:solidFill>
                <a:schemeClr val="bg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847" y="2581039"/>
            <a:ext cx="8640305" cy="1355529"/>
          </a:xfrm>
        </p:spPr>
        <p:txBody>
          <a:bodyPr>
            <a:normAutofit fontScale="85000" lnSpcReduction="10000"/>
          </a:bodyPr>
          <a:lstStyle/>
          <a:p>
            <a:r>
              <a:rPr lang="en-US" sz="3500" b="1" dirty="0"/>
              <a:t>Kevin Hsieh</a:t>
            </a:r>
          </a:p>
          <a:p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Aaron 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Harlap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Nandita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Vijaykumar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Dimitris </a:t>
            </a: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Konomis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Gregory R. Ganger, Phillip B.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Gibbons,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Onur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Mutlu</a:t>
            </a:r>
            <a:r>
              <a:rPr lang="en-US" sz="3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  <a:endParaRPr lang="en-US" sz="30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4" y="4336030"/>
            <a:ext cx="4564250" cy="406046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11" y="3936568"/>
            <a:ext cx="2956004" cy="109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7896" y="4213839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baseline="30000" dirty="0"/>
              <a:t>†</a:t>
            </a:r>
            <a:endParaRPr lang="en-US" sz="2800" b="1" baseline="30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27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72296"/>
            <a:ext cx="8289719" cy="4071204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/>
              <a:t>The </a:t>
            </a:r>
            <a:r>
              <a:rPr lang="en-US" sz="2200" b="1" dirty="0" smtClean="0"/>
              <a:t>Problem</a:t>
            </a:r>
            <a:r>
              <a:rPr lang="en-US" sz="2200" dirty="0"/>
              <a:t>: </a:t>
            </a:r>
            <a:r>
              <a:rPr lang="en-US" sz="2200" b="1" dirty="0" smtClean="0">
                <a:solidFill>
                  <a:srgbClr val="FF0000"/>
                </a:solidFill>
              </a:rPr>
              <a:t>How to perform </a:t>
            </a:r>
            <a:r>
              <a:rPr lang="en-US" sz="2200" b="1" dirty="0">
                <a:solidFill>
                  <a:srgbClr val="FF0000"/>
                </a:solidFill>
              </a:rPr>
              <a:t>ML on geo-distributed </a:t>
            </a:r>
            <a:r>
              <a:rPr lang="en-US" sz="2200" b="1" dirty="0" smtClean="0">
                <a:solidFill>
                  <a:srgbClr val="FF0000"/>
                </a:solidFill>
              </a:rPr>
              <a:t>data?</a:t>
            </a:r>
          </a:p>
          <a:p>
            <a:pPr lvl="1"/>
            <a:r>
              <a:rPr lang="en-US" sz="2000" dirty="0" smtClean="0"/>
              <a:t>Centralizing data is infeasible. Geo-distributed ML is very slow</a:t>
            </a:r>
          </a:p>
          <a:p>
            <a:pPr lvl="1"/>
            <a:endParaRPr lang="en-US" sz="300" dirty="0">
              <a:solidFill>
                <a:srgbClr val="FF0000"/>
              </a:solidFill>
            </a:endParaRPr>
          </a:p>
          <a:p>
            <a:r>
              <a:rPr lang="en-US" sz="2200" b="1" dirty="0" smtClean="0"/>
              <a:t>Our Goal</a:t>
            </a:r>
          </a:p>
          <a:p>
            <a:pPr lvl="1"/>
            <a:r>
              <a:rPr lang="en-US" sz="1900" b="1" dirty="0" smtClean="0">
                <a:solidFill>
                  <a:srgbClr val="0070C0"/>
                </a:solidFill>
              </a:rPr>
              <a:t>Minimize communication </a:t>
            </a:r>
            <a:r>
              <a:rPr lang="en-US" sz="1900" dirty="0" smtClean="0"/>
              <a:t>over WANs</a:t>
            </a:r>
          </a:p>
          <a:p>
            <a:pPr lvl="1"/>
            <a:r>
              <a:rPr lang="en-US" sz="1900" dirty="0" smtClean="0"/>
              <a:t>Retain the </a:t>
            </a:r>
            <a:r>
              <a:rPr lang="en-US" sz="1900" b="1" dirty="0" smtClean="0">
                <a:solidFill>
                  <a:srgbClr val="0070C0"/>
                </a:solidFill>
              </a:rPr>
              <a:t>correctness and accuracy </a:t>
            </a:r>
            <a:r>
              <a:rPr lang="en-US" sz="1900" dirty="0" smtClean="0"/>
              <a:t>of ML algorithms</a:t>
            </a:r>
          </a:p>
          <a:p>
            <a:pPr lvl="1"/>
            <a:r>
              <a:rPr lang="en-US" sz="1900" b="1" dirty="0" smtClean="0">
                <a:solidFill>
                  <a:srgbClr val="0070C0"/>
                </a:solidFill>
              </a:rPr>
              <a:t>Without requiring changes </a:t>
            </a:r>
            <a:r>
              <a:rPr lang="en-US" sz="1900" dirty="0" smtClean="0"/>
              <a:t>to ML algorithms</a:t>
            </a:r>
          </a:p>
          <a:p>
            <a:pPr lvl="1"/>
            <a:endParaRPr lang="en-US" sz="300" dirty="0" smtClean="0"/>
          </a:p>
          <a:p>
            <a:r>
              <a:rPr lang="en-US" sz="2200" b="1" dirty="0" smtClean="0"/>
              <a:t>Our </a:t>
            </a:r>
            <a:r>
              <a:rPr lang="en-US" sz="2200" b="1" dirty="0" smtClean="0">
                <a:solidFill>
                  <a:srgbClr val="0070C0"/>
                </a:solidFill>
              </a:rPr>
              <a:t>Gaia</a:t>
            </a:r>
            <a:r>
              <a:rPr lang="en-US" sz="2200" b="1" dirty="0" smtClean="0"/>
              <a:t> Approach</a:t>
            </a:r>
            <a:endParaRPr lang="en-US" sz="2200" dirty="0">
              <a:solidFill>
                <a:srgbClr val="0070C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Decouple the synchronization model </a:t>
            </a:r>
            <a:r>
              <a:rPr lang="en-US" sz="2000" dirty="0"/>
              <a:t>within the data center from that across data </a:t>
            </a:r>
            <a:r>
              <a:rPr lang="en-US" sz="2000" dirty="0" smtClean="0"/>
              <a:t>centers: Eliminate insignificant updates on WANs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b="1" dirty="0">
                <a:solidFill>
                  <a:srgbClr val="0070C0"/>
                </a:solidFill>
              </a:rPr>
              <a:t>new synchronization </a:t>
            </a:r>
            <a:r>
              <a:rPr lang="en-US" sz="2000" b="1" dirty="0" smtClean="0">
                <a:solidFill>
                  <a:srgbClr val="0070C0"/>
                </a:solidFill>
              </a:rPr>
              <a:t>model: </a:t>
            </a:r>
            <a:r>
              <a:rPr lang="en-US" sz="2000" dirty="0" smtClean="0"/>
              <a:t>Approximate </a:t>
            </a:r>
            <a:r>
              <a:rPr lang="en-US" sz="2000" dirty="0"/>
              <a:t>Synchronous </a:t>
            </a:r>
            <a:r>
              <a:rPr lang="en-US" sz="2000" dirty="0" smtClean="0"/>
              <a:t>Parallel</a:t>
            </a:r>
          </a:p>
          <a:p>
            <a:pPr lvl="1"/>
            <a:endParaRPr lang="en-US" sz="300" dirty="0" smtClean="0"/>
          </a:p>
          <a:p>
            <a:r>
              <a:rPr lang="en-US" sz="2200" b="1" dirty="0" smtClean="0"/>
              <a:t>Key Results</a:t>
            </a:r>
            <a:r>
              <a:rPr lang="en-US" sz="2200" dirty="0"/>
              <a:t>: </a:t>
            </a:r>
            <a:endParaRPr lang="en-US" sz="2200" dirty="0" smtClean="0"/>
          </a:p>
          <a:p>
            <a:pPr lvl="1"/>
            <a:r>
              <a:rPr lang="en-US" sz="1900" b="1" dirty="0" smtClean="0">
                <a:solidFill>
                  <a:srgbClr val="0070C0"/>
                </a:solidFill>
              </a:rPr>
              <a:t>1.8-53.5X speedup </a:t>
            </a:r>
            <a:r>
              <a:rPr lang="en-US" sz="1900" dirty="0"/>
              <a:t>over </a:t>
            </a:r>
            <a:r>
              <a:rPr lang="en-US" sz="1900" dirty="0" smtClean="0"/>
              <a:t>state-of-the-art ML systems on WANs</a:t>
            </a:r>
          </a:p>
          <a:p>
            <a:pPr lvl="1"/>
            <a:r>
              <a:rPr lang="en-US" sz="1900" b="1" dirty="0" smtClean="0">
                <a:solidFill>
                  <a:srgbClr val="0070C0"/>
                </a:solidFill>
              </a:rPr>
              <a:t>within 1.40X </a:t>
            </a:r>
            <a:r>
              <a:rPr lang="en-US" sz="1900" dirty="0"/>
              <a:t>of </a:t>
            </a:r>
            <a:r>
              <a:rPr lang="en-US" sz="1900" dirty="0" smtClean="0"/>
              <a:t>LAN speeds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972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Approximate Synchronous Parallel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60834"/>
          <a:ext cx="7886700" cy="379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Clock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34</a:t>
            </a:fld>
            <a:endParaRPr lang="en-US" altLang="en-US" sz="1200"/>
          </a:p>
        </p:txBody>
      </p:sp>
      <p:sp>
        <p:nvSpPr>
          <p:cNvPr id="7" name="Rounded Rectangle 6"/>
          <p:cNvSpPr/>
          <p:nvPr/>
        </p:nvSpPr>
        <p:spPr>
          <a:xfrm>
            <a:off x="1644701" y="1152679"/>
            <a:ext cx="2274156" cy="126716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4701" y="829863"/>
            <a:ext cx="195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Data Center 1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11690" y="1165866"/>
            <a:ext cx="2469931" cy="120249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172" y="839516"/>
            <a:ext cx="205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Data Center 2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33222" y="1387796"/>
            <a:ext cx="1080488" cy="53080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>
            <a:stCxn id="11" idx="3"/>
            <a:endCxn id="13" idx="1"/>
          </p:cNvCxnSpPr>
          <p:nvPr/>
        </p:nvCxnSpPr>
        <p:spPr>
          <a:xfrm flipV="1">
            <a:off x="3113710" y="1649263"/>
            <a:ext cx="2227271" cy="393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5340980" y="1379927"/>
            <a:ext cx="1308203" cy="53867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6617" y="1918600"/>
            <a:ext cx="20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Parameter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0115" y="1921525"/>
            <a:ext cx="214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Parameter Server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44701" y="2927566"/>
            <a:ext cx="2493016" cy="144509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11690" y="2940754"/>
            <a:ext cx="2469931" cy="142814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1690" y="2637978"/>
            <a:ext cx="205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Data Center 2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33222" y="3281434"/>
            <a:ext cx="1080488" cy="53080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5886" y="2581430"/>
            <a:ext cx="224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Data Center 1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40980" y="3273565"/>
            <a:ext cx="1308203" cy="53867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6617" y="3812237"/>
            <a:ext cx="210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Parameter Server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40114" y="3815163"/>
            <a:ext cx="203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Parameter Server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113710" y="3542901"/>
            <a:ext cx="2227271" cy="393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3062222" y="3369920"/>
            <a:ext cx="1013625" cy="318572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Clock 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14010" y="2896820"/>
            <a:ext cx="128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Clock 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8462" y="2919581"/>
            <a:ext cx="166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Clock N +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DS</a:t>
            </a:r>
          </a:p>
        </p:txBody>
      </p:sp>
      <p:pic>
        <p:nvPicPr>
          <p:cNvPr id="34" name="Picture 2" descr="Image result for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14" y="3342873"/>
            <a:ext cx="361767" cy="3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2039621" y="3155624"/>
            <a:ext cx="5717261" cy="94356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2800" kern="0" dirty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Guarantees </a:t>
            </a:r>
            <a:r>
              <a:rPr lang="en-US" sz="2800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all significant updates are seen after </a:t>
            </a:r>
            <a:r>
              <a:rPr lang="en-US" sz="2800" i="1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DS</a:t>
            </a:r>
            <a:r>
              <a:rPr lang="en-US" sz="2800" kern="0" dirty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 clocks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36206" y="1492464"/>
            <a:ext cx="956827" cy="275837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Barrier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94528" y="1268423"/>
            <a:ext cx="4705900" cy="94356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2800" kern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 guarantee under      extreme </a:t>
            </a:r>
            <a:r>
              <a:rPr lang="en-US" sz="2800" kern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network </a:t>
            </a:r>
            <a:r>
              <a:rPr lang="en-US" sz="2800" kern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conditions</a:t>
            </a:r>
            <a:endParaRPr lang="en-US" sz="2800" kern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061 L 0.13663 0.002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031 L 0.28559 -0.0006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1" grpId="0" animBg="1"/>
      <p:bldP spid="31" grpId="1" animBg="1"/>
      <p:bldP spid="31" grpId="2" animBg="1"/>
      <p:bldP spid="32" grpId="0"/>
      <p:bldP spid="33" grpId="0"/>
      <p:bldP spid="35" grpId="0" animBg="1"/>
      <p:bldP spid="36" grpId="0" animBg="1"/>
      <p:bldP spid="36" grpId="1" animBg="1"/>
      <p:bldP spid="36" grpId="2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Effect of Synchronization Mechanisms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35</a:t>
            </a:fld>
            <a:endParaRPr lang="en-US" altLang="en-US" sz="120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855972"/>
              </p:ext>
            </p:extLst>
          </p:nvPr>
        </p:nvGraphicFramePr>
        <p:xfrm>
          <a:off x="4499463" y="1586754"/>
          <a:ext cx="4102095" cy="247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106286"/>
              </p:ext>
            </p:extLst>
          </p:nvPr>
        </p:nvGraphicFramePr>
        <p:xfrm>
          <a:off x="628650" y="1586754"/>
          <a:ext cx="3737171" cy="247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76646" y="4040557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Matrix Factorization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2224" y="4040557"/>
            <a:ext cx="177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Topic Modeling</a:t>
            </a:r>
          </a:p>
        </p:txBody>
      </p:sp>
    </p:spTree>
    <p:extLst>
      <p:ext uri="{BB962C8B-B14F-4D97-AF65-F5344CB8AC3E}">
        <p14:creationId xmlns:p14="http://schemas.microsoft.com/office/powerpoint/2010/main" val="39162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59006"/>
                <a:ext cx="7886700" cy="36224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Hardware</a:t>
                </a:r>
              </a:p>
              <a:p>
                <a:pPr lvl="1"/>
                <a:r>
                  <a:rPr lang="en-US" dirty="0"/>
                  <a:t>A 22-node cluster. Each has a 16-core Intel Xeon CPU (E5-2698</a:t>
                </a:r>
                <a:r>
                  <a:rPr lang="en-US" dirty="0" smtClean="0"/>
                  <a:t>), a NVIDIA </a:t>
                </a:r>
                <a:r>
                  <a:rPr lang="en-US" dirty="0"/>
                  <a:t>Titan X GPU, 64GB RAM, </a:t>
                </a:r>
                <a:r>
                  <a:rPr lang="en-US" dirty="0" smtClean="0"/>
                  <a:t>and a </a:t>
                </a:r>
                <a:r>
                  <a:rPr lang="en-US" dirty="0"/>
                  <a:t>40GbE </a:t>
                </a:r>
                <a:r>
                  <a:rPr lang="en-US" dirty="0" smtClean="0"/>
                  <a:t>NIC</a:t>
                </a:r>
                <a:endParaRPr lang="en-US" dirty="0"/>
              </a:p>
              <a:p>
                <a:r>
                  <a:rPr lang="en-US" b="1" dirty="0"/>
                  <a:t>Application details</a:t>
                </a:r>
              </a:p>
              <a:p>
                <a:pPr lvl="1"/>
                <a:r>
                  <a:rPr lang="en-US" dirty="0"/>
                  <a:t>Matrix Factorization: SGD algorithm, 500 ranks</a:t>
                </a:r>
              </a:p>
              <a:p>
                <a:pPr lvl="1"/>
                <a:r>
                  <a:rPr lang="en-US" dirty="0"/>
                  <a:t>Topic Modeling: Gibbs sampling, 500 topics</a:t>
                </a:r>
              </a:p>
              <a:p>
                <a:r>
                  <a:rPr lang="en-US" b="1" dirty="0"/>
                  <a:t>Convergence criteria</a:t>
                </a:r>
              </a:p>
              <a:p>
                <a:pPr lvl="1"/>
                <a:r>
                  <a:rPr lang="en-US" dirty="0"/>
                  <a:t>The value of the objective function changes less than 2% over the course of 10 iterations</a:t>
                </a:r>
              </a:p>
              <a:p>
                <a:r>
                  <a:rPr lang="en-US" b="1" dirty="0"/>
                  <a:t>Significance Threshold</a:t>
                </a:r>
              </a:p>
              <a:p>
                <a:pPr lvl="1"/>
                <a:r>
                  <a:rPr lang="en-US" sz="2100" dirty="0">
                    <a:latin typeface="+mn-lt"/>
                  </a:rPr>
                  <a:t>1</a:t>
                </a:r>
                <a:r>
                  <a:rPr lang="en-US" dirty="0"/>
                  <a:t>% and shrinks over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1%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59006"/>
                <a:ext cx="7886700" cy="3622431"/>
              </a:xfrm>
              <a:blipFill rotWithShape="0">
                <a:blip r:embed="rId2"/>
                <a:stretch>
                  <a:fillRect l="-773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871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 System Performance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IterStore</a:t>
            </a:r>
            <a:r>
              <a:rPr lang="en-US" dirty="0"/>
              <a:t> [Cui et al. SoCC’15] shows </a:t>
            </a:r>
            <a:r>
              <a:rPr lang="en-US" sz="2400" dirty="0">
                <a:latin typeface="+mn-lt"/>
              </a:rPr>
              <a:t>10</a:t>
            </a:r>
            <a:r>
              <a:rPr lang="en-US" dirty="0"/>
              <a:t>X performance improvement over </a:t>
            </a:r>
            <a:r>
              <a:rPr lang="en-US" dirty="0" err="1"/>
              <a:t>PowerGraph</a:t>
            </a:r>
            <a:r>
              <a:rPr lang="en-US" dirty="0"/>
              <a:t> [Gonzalez et al., OSDI’12] for Matrix Factorization</a:t>
            </a:r>
          </a:p>
          <a:p>
            <a:endParaRPr lang="en-US" dirty="0"/>
          </a:p>
          <a:p>
            <a:r>
              <a:rPr lang="en-US" dirty="0" err="1"/>
              <a:t>PowerGraph</a:t>
            </a:r>
            <a:r>
              <a:rPr lang="en-US" dirty="0"/>
              <a:t> matches the performance of </a:t>
            </a:r>
            <a:r>
              <a:rPr lang="en-US" dirty="0" err="1"/>
              <a:t>GraphX</a:t>
            </a:r>
            <a:r>
              <a:rPr lang="en-US" dirty="0"/>
              <a:t> [Gonzalez et al., OSDI’14], a Spark-based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 (</a:t>
            </a:r>
            <a:r>
              <a:rPr lang="en-US" sz="3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/</a:t>
            </a:r>
            <a:r>
              <a:rPr lang="en-US" sz="3000" dirty="0">
                <a:latin typeface="+mn-lt"/>
              </a:rPr>
              <a:t>3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7869"/>
            <a:ext cx="7886700" cy="923530"/>
          </a:xfrm>
        </p:spPr>
        <p:txBody>
          <a:bodyPr>
            <a:normAutofit/>
          </a:bodyPr>
          <a:lstStyle/>
          <a:p>
            <a:r>
              <a:rPr lang="en-US" dirty="0"/>
              <a:t>Matrix factorization (also known as collaborative filtering) is a technique commonly used in recommender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 descr="http://www.holehouse.org/mlclass/16_Recommender_Systems_files/Image%20%5b11%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922839"/>
            <a:ext cx="5650706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 (2/3)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80765" y="1430172"/>
            <a:ext cx="2058853" cy="3491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09756" y="2857577"/>
                <a:ext cx="596638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56" y="2857577"/>
                <a:ext cx="596638" cy="6001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>
            <a:off x="1558660" y="1430172"/>
            <a:ext cx="151967" cy="349134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496195" y="908324"/>
            <a:ext cx="6279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Movie</a:t>
            </a:r>
          </a:p>
        </p:txBody>
      </p:sp>
      <p:sp>
        <p:nvSpPr>
          <p:cNvPr id="9" name="Left Brace 8"/>
          <p:cNvSpPr/>
          <p:nvPr/>
        </p:nvSpPr>
        <p:spPr>
          <a:xfrm rot="5400000">
            <a:off x="2720827" y="268345"/>
            <a:ext cx="178730" cy="205885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1000065" y="3025803"/>
            <a:ext cx="510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User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34523" y="1411987"/>
            <a:ext cx="849457" cy="3491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8255" y="2837653"/>
                <a:ext cx="401072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55" y="2837653"/>
                <a:ext cx="401072" cy="6001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868855" y="2713128"/>
            <a:ext cx="2058853" cy="8503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Left Brace 13"/>
          <p:cNvSpPr/>
          <p:nvPr/>
        </p:nvSpPr>
        <p:spPr>
          <a:xfrm rot="5400000">
            <a:off x="4975051" y="867881"/>
            <a:ext cx="168401" cy="84945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4056904" y="954709"/>
            <a:ext cx="2882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Rank (User Preference Parameters) (</a:t>
            </a:r>
            <a:r>
              <a:rPr lang="el-GR" sz="1350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350" dirty="0"/>
          </a:p>
        </p:txBody>
      </p:sp>
      <p:sp>
        <p:nvSpPr>
          <p:cNvPr id="17" name="Left Brace 16"/>
          <p:cNvSpPr/>
          <p:nvPr/>
        </p:nvSpPr>
        <p:spPr>
          <a:xfrm>
            <a:off x="5699850" y="2720922"/>
            <a:ext cx="137832" cy="8503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Curved Connector 18"/>
          <p:cNvCxnSpPr/>
          <p:nvPr/>
        </p:nvCxnSpPr>
        <p:spPr>
          <a:xfrm rot="5400000" flipH="1" flipV="1">
            <a:off x="5741652" y="2470815"/>
            <a:ext cx="260413" cy="23980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96606" y="2165429"/>
            <a:ext cx="21798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Rank (Movie Parameters) (x)</a:t>
            </a:r>
          </a:p>
        </p:txBody>
      </p:sp>
    </p:spTree>
    <p:extLst>
      <p:ext uri="{BB962C8B-B14F-4D97-AF65-F5344CB8AC3E}">
        <p14:creationId xmlns:p14="http://schemas.microsoft.com/office/powerpoint/2010/main" val="8438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846" y="2109788"/>
            <a:ext cx="4936331" cy="26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Centralizing Data is </a:t>
            </a:r>
            <a:r>
              <a:rPr lang="en-US" dirty="0" smtClean="0"/>
              <a:t>Infeasible </a:t>
            </a:r>
            <a:r>
              <a:rPr lang="en-US" sz="2000" b="0" dirty="0"/>
              <a:t>[1, 2, 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995"/>
            <a:ext cx="7886700" cy="1177654"/>
          </a:xfrm>
        </p:spPr>
        <p:txBody>
          <a:bodyPr>
            <a:noAutofit/>
          </a:bodyPr>
          <a:lstStyle/>
          <a:p>
            <a:r>
              <a:rPr lang="en-US" sz="2400" dirty="0"/>
              <a:t>Moving data over wide-area networks (WANs) can be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extremely slow</a:t>
            </a:r>
            <a:endParaRPr lang="en-US" sz="2400" dirty="0" smtClean="0"/>
          </a:p>
          <a:p>
            <a:r>
              <a:rPr lang="en-US" sz="2400" dirty="0" smtClean="0"/>
              <a:t>It is also subject to </a:t>
            </a:r>
            <a:r>
              <a:rPr lang="en-US" sz="2400" dirty="0" smtClean="0">
                <a:solidFill>
                  <a:srgbClr val="FF0000"/>
                </a:solidFill>
              </a:rPr>
              <a:t>data sovereignty laws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4</a:t>
            </a:fld>
            <a:endParaRPr lang="en-US" altLang="en-US" sz="1200"/>
          </a:p>
        </p:txBody>
      </p:sp>
      <p:pic>
        <p:nvPicPr>
          <p:cNvPr id="17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26" y="2920799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01" y="2898146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26" y="3980906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47" y="2657563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5" y="3600682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03" y="4162244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47" y="3030637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51" y="3000457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86" y="3285791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rved Down Arrow 25"/>
          <p:cNvSpPr/>
          <p:nvPr/>
        </p:nvSpPr>
        <p:spPr bwMode="auto">
          <a:xfrm>
            <a:off x="2834646" y="2591615"/>
            <a:ext cx="870439" cy="408842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9" name="Curved Right Arrow 28"/>
          <p:cNvSpPr/>
          <p:nvPr/>
        </p:nvSpPr>
        <p:spPr bwMode="auto">
          <a:xfrm rot="5400000">
            <a:off x="4047868" y="1999369"/>
            <a:ext cx="562156" cy="1235396"/>
          </a:xfrm>
          <a:prstGeom prst="curvedRightArrow">
            <a:avLst>
              <a:gd name="adj1" fmla="val 25000"/>
              <a:gd name="adj2" fmla="val 57719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0" name="Curved Right Arrow 29"/>
          <p:cNvSpPr/>
          <p:nvPr/>
        </p:nvSpPr>
        <p:spPr bwMode="auto">
          <a:xfrm rot="9539947">
            <a:off x="4102032" y="2885932"/>
            <a:ext cx="457313" cy="1235396"/>
          </a:xfrm>
          <a:prstGeom prst="curvedRightArrow">
            <a:avLst>
              <a:gd name="adj1" fmla="val 25000"/>
              <a:gd name="adj2" fmla="val 57719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1" name="Curved Right Arrow 30"/>
          <p:cNvSpPr/>
          <p:nvPr/>
        </p:nvSpPr>
        <p:spPr bwMode="auto">
          <a:xfrm rot="5870809">
            <a:off x="4717988" y="1826172"/>
            <a:ext cx="457313" cy="2328184"/>
          </a:xfrm>
          <a:prstGeom prst="curvedRightArrow">
            <a:avLst>
              <a:gd name="adj1" fmla="val 25000"/>
              <a:gd name="adj2" fmla="val 57719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2" name="Curved Right Arrow 31"/>
          <p:cNvSpPr/>
          <p:nvPr/>
        </p:nvSpPr>
        <p:spPr bwMode="auto">
          <a:xfrm rot="5400000">
            <a:off x="4859030" y="1459255"/>
            <a:ext cx="559139" cy="2679198"/>
          </a:xfrm>
          <a:prstGeom prst="curvedRightArrow">
            <a:avLst>
              <a:gd name="adj1" fmla="val 25000"/>
              <a:gd name="adj2" fmla="val 57719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3" name="Curved Right Arrow 32"/>
          <p:cNvSpPr/>
          <p:nvPr/>
        </p:nvSpPr>
        <p:spPr bwMode="auto">
          <a:xfrm rot="5400000">
            <a:off x="5274639" y="1272245"/>
            <a:ext cx="457313" cy="3179991"/>
          </a:xfrm>
          <a:prstGeom prst="curvedRightArrow">
            <a:avLst>
              <a:gd name="adj1" fmla="val 25000"/>
              <a:gd name="adj2" fmla="val 57719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4" name="Curved Right Arrow 33"/>
          <p:cNvSpPr/>
          <p:nvPr/>
        </p:nvSpPr>
        <p:spPr bwMode="auto">
          <a:xfrm rot="6358810">
            <a:off x="4832287" y="1907439"/>
            <a:ext cx="457313" cy="2561178"/>
          </a:xfrm>
          <a:prstGeom prst="curvedRightArrow">
            <a:avLst>
              <a:gd name="adj1" fmla="val 25000"/>
              <a:gd name="adj2" fmla="val 57719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5" name="Curved Right Arrow 34"/>
          <p:cNvSpPr/>
          <p:nvPr/>
        </p:nvSpPr>
        <p:spPr bwMode="auto">
          <a:xfrm rot="6891754">
            <a:off x="5102190" y="1604508"/>
            <a:ext cx="597609" cy="3474920"/>
          </a:xfrm>
          <a:prstGeom prst="curvedRightArrow">
            <a:avLst>
              <a:gd name="adj1" fmla="val 25000"/>
              <a:gd name="adj2" fmla="val 57719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81" y="3467129"/>
            <a:ext cx="2682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</a:t>
            </a:r>
            <a:r>
              <a:rPr lang="en-US" sz="1600" dirty="0" err="1"/>
              <a:t>Vulimiri</a:t>
            </a:r>
            <a:r>
              <a:rPr lang="en-US" sz="1600" dirty="0"/>
              <a:t> </a:t>
            </a:r>
            <a:r>
              <a:rPr lang="en-US" sz="1600" dirty="0" smtClean="0"/>
              <a:t>et al., NSDI’15</a:t>
            </a:r>
          </a:p>
          <a:p>
            <a:r>
              <a:rPr lang="en-US" sz="1600" dirty="0" smtClean="0"/>
              <a:t>2. Pu et al., SIGCOMM’15</a:t>
            </a:r>
          </a:p>
          <a:p>
            <a:r>
              <a:rPr lang="en-US" sz="1600" dirty="0" smtClean="0"/>
              <a:t>3. </a:t>
            </a:r>
            <a:r>
              <a:rPr lang="en-US" sz="1600" dirty="0"/>
              <a:t>Viswanathan </a:t>
            </a:r>
            <a:r>
              <a:rPr lang="en-US" sz="1600" dirty="0" smtClean="0"/>
              <a:t>et al., OSDI’16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7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753" y="1256579"/>
            <a:ext cx="5915025" cy="385800"/>
          </a:xfrm>
        </p:spPr>
        <p:txBody>
          <a:bodyPr/>
          <a:lstStyle/>
          <a:p>
            <a:r>
              <a:rPr lang="en-US" dirty="0"/>
              <a:t>Objective function (L2 regularization)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82753" y="3209114"/>
            <a:ext cx="5915025" cy="3858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Solve with stochastic gradient decent (SGD)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5" r="36011"/>
          <a:stretch/>
        </p:blipFill>
        <p:spPr>
          <a:xfrm>
            <a:off x="1482752" y="1733819"/>
            <a:ext cx="5584568" cy="12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mr-IN" dirty="0"/>
              <a:t>–</a:t>
            </a:r>
            <a:r>
              <a:rPr lang="en-US" dirty="0"/>
              <a:t> BSP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4616"/>
            <a:ext cx="7886700" cy="11094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BSP (Bulk Synchronous Parallel)</a:t>
            </a:r>
          </a:p>
          <a:p>
            <a:pPr lvl="1"/>
            <a:r>
              <a:rPr lang="en-US" sz="2100" dirty="0"/>
              <a:t>All machines need to receive all updates before proceeding to the next iteration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41</a:t>
            </a:fld>
            <a:endParaRPr lang="en-US" altLang="en-US" sz="120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936532" y="3643227"/>
            <a:ext cx="368741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054330" y="2626618"/>
            <a:ext cx="903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Worker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3797" y="2955519"/>
            <a:ext cx="903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Worker 2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2552" y="3299373"/>
            <a:ext cx="903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Worker 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986649" y="3377645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984638" y="2534059"/>
            <a:ext cx="0" cy="1262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665732" y="3481793"/>
            <a:ext cx="6030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Clock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984638" y="3041793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991739" y="2705941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4369" y="3753255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4372" y="3753255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680022" y="2509211"/>
            <a:ext cx="0" cy="1262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395813" y="2508455"/>
            <a:ext cx="0" cy="1262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3687655" y="3377645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685644" y="3041793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692744" y="2705941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3002" y="3740479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2</a:t>
            </a:r>
            <a:endParaRPr 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5006722" y="3767948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3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407882" y="3382229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405871" y="3046377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412971" y="2710525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5109594" y="2490985"/>
            <a:ext cx="0" cy="1262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ounded Rectangle 36"/>
          <p:cNvSpPr/>
          <p:nvPr/>
        </p:nvSpPr>
        <p:spPr>
          <a:xfrm rot="21364223">
            <a:off x="1407530" y="2364619"/>
            <a:ext cx="6458952" cy="94356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FF0000"/>
                </a:solidFill>
              </a:rPr>
              <a:t>Always sends and reads all updates</a:t>
            </a:r>
          </a:p>
          <a:p>
            <a:pPr algn="ctr" defTabSz="685800">
              <a:defRPr/>
            </a:pPr>
            <a:r>
              <a:rPr lang="en-US" sz="2400" kern="0" dirty="0">
                <a:solidFill>
                  <a:srgbClr val="FF0000"/>
                </a:solidFill>
              </a:rPr>
              <a:t>Accurate but slow</a:t>
            </a:r>
          </a:p>
        </p:txBody>
      </p:sp>
    </p:spTree>
    <p:extLst>
      <p:ext uri="{BB962C8B-B14F-4D97-AF65-F5344CB8AC3E}">
        <p14:creationId xmlns:p14="http://schemas.microsoft.com/office/powerpoint/2010/main" val="3399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8" grpId="0" animBg="1"/>
      <p:bldP spid="18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mr-IN" dirty="0"/>
              <a:t>–</a:t>
            </a:r>
            <a:r>
              <a:rPr lang="en-US" dirty="0"/>
              <a:t> SSP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0148"/>
            <a:ext cx="7886700" cy="109951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SSP (Stale Synchronous Parallel)</a:t>
            </a:r>
          </a:p>
          <a:p>
            <a:pPr lvl="1"/>
            <a:r>
              <a:rPr lang="en-US" sz="2100" dirty="0"/>
              <a:t>Allows the fastest worker ahead of the </a:t>
            </a:r>
            <a:r>
              <a:rPr lang="en-US" sz="2100" dirty="0" smtClean="0"/>
              <a:t>slowest </a:t>
            </a:r>
            <a:r>
              <a:rPr lang="en-US" sz="2100" dirty="0"/>
              <a:t>worker by </a:t>
            </a:r>
            <a:r>
              <a:rPr lang="en-US" sz="2100" dirty="0" smtClean="0"/>
              <a:t>    a </a:t>
            </a:r>
            <a:r>
              <a:rPr lang="en-US" sz="2100" dirty="0">
                <a:solidFill>
                  <a:srgbClr val="0070C0"/>
                </a:solidFill>
              </a:rPr>
              <a:t>bounded number </a:t>
            </a:r>
            <a:r>
              <a:rPr lang="en-US" sz="2100" dirty="0"/>
              <a:t>of iterations 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42</a:t>
            </a:fld>
            <a:endParaRPr lang="en-US" altLang="en-US" sz="120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936532" y="3674782"/>
            <a:ext cx="368741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54330" y="2658173"/>
            <a:ext cx="903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Worker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3797" y="2987074"/>
            <a:ext cx="903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Worker 2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2072552" y="3330928"/>
            <a:ext cx="903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Worker 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86649" y="3409200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984638" y="2565614"/>
            <a:ext cx="0" cy="1262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65732" y="3513348"/>
            <a:ext cx="6030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Clock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984638" y="3073348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91739" y="2737496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4369" y="3784810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4372" y="3784810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1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680022" y="2540766"/>
            <a:ext cx="0" cy="1262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395813" y="2540010"/>
            <a:ext cx="0" cy="1262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3687655" y="3409200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685644" y="3073348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92744" y="2737496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002" y="3772034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2</a:t>
            </a:r>
            <a:endParaRPr lang="en-US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5006722" y="3799503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3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405871" y="3077932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12971" y="2742080"/>
            <a:ext cx="695384" cy="17913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5109594" y="2522540"/>
            <a:ext cx="0" cy="1262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246317" y="4123436"/>
            <a:ext cx="1195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Staleness = 1</a:t>
            </a:r>
          </a:p>
        </p:txBody>
      </p:sp>
      <p:sp>
        <p:nvSpPr>
          <p:cNvPr id="30" name="Rounded Rectangle 29"/>
          <p:cNvSpPr/>
          <p:nvPr/>
        </p:nvSpPr>
        <p:spPr>
          <a:xfrm rot="21364223">
            <a:off x="1452904" y="2421500"/>
            <a:ext cx="6458952" cy="94356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2400" kern="0" dirty="0"/>
              <a:t>Alleviates the network bandwidth requirement, but still </a:t>
            </a:r>
            <a:r>
              <a:rPr lang="en-US" sz="2400" kern="0" dirty="0">
                <a:solidFill>
                  <a:srgbClr val="FF0000"/>
                </a:solidFill>
              </a:rPr>
              <a:t>sends all updates</a:t>
            </a:r>
          </a:p>
        </p:txBody>
      </p:sp>
    </p:spTree>
    <p:extLst>
      <p:ext uri="{BB962C8B-B14F-4D97-AF65-F5344CB8AC3E}">
        <p14:creationId xmlns:p14="http://schemas.microsoft.com/office/powerpoint/2010/main" val="10582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1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6" grpId="0" animBg="1"/>
      <p:bldP spid="26" grpId="1" animBg="1"/>
      <p:bldP spid="27" grpId="0" animBg="1"/>
      <p:bldP spid="27" grpId="1" animBg="1"/>
      <p:bldP spid="29" grpId="0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1533"/>
            <a:ext cx="8332749" cy="783228"/>
          </a:xfrm>
        </p:spPr>
        <p:txBody>
          <a:bodyPr>
            <a:normAutofit/>
          </a:bodyPr>
          <a:lstStyle/>
          <a:p>
            <a:r>
              <a:rPr lang="en-US" dirty="0"/>
              <a:t>Compare </a:t>
            </a:r>
            <a:r>
              <a:rPr lang="en-US" smtClean="0"/>
              <a:t>Against Centralizing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94945"/>
              </p:ext>
            </p:extLst>
          </p:nvPr>
        </p:nvGraphicFramePr>
        <p:xfrm>
          <a:off x="628646" y="946543"/>
          <a:ext cx="7886704" cy="3873397"/>
        </p:xfrm>
        <a:graphic>
          <a:graphicData uri="http://schemas.openxmlformats.org/drawingml/2006/table">
            <a:tbl>
              <a:tblPr/>
              <a:tblGrid>
                <a:gridCol w="1971676"/>
                <a:gridCol w="1971676"/>
                <a:gridCol w="1971676"/>
                <a:gridCol w="1971676"/>
              </a:tblGrid>
              <a:tr h="93363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Gaia Speedup over Centralize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Gaia to Centralize Cost Ratio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Matrix Factorization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EC2-ALL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1.11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33409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V/C WAN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1.22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33409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S/S WAN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2.13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41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Topic Modeling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EC2-ALL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0.80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33409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V/C WAN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1.02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33409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S/S WAN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1.25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41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Image Classification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EC2-ALL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0.76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3.33</a:t>
                      </a:r>
                      <a:endParaRPr lang="hr-HR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33409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V/C WAN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1.12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33409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S/S WAN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1.86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 Performance </a:t>
            </a:r>
            <a:r>
              <a:rPr lang="mr-IN" dirty="0"/>
              <a:t>–</a:t>
            </a:r>
            <a:r>
              <a:rPr lang="en-US" dirty="0" smtClean="0"/>
              <a:t> 11 Data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211596"/>
              </p:ext>
            </p:extLst>
          </p:nvPr>
        </p:nvGraphicFramePr>
        <p:xfrm>
          <a:off x="628650" y="1361541"/>
          <a:ext cx="8170966" cy="340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91723" y="1016685"/>
            <a:ext cx="509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Matrix Factorization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 Performance </a:t>
            </a:r>
            <a:r>
              <a:rPr lang="mr-IN" dirty="0" smtClean="0"/>
              <a:t>–</a:t>
            </a:r>
            <a:r>
              <a:rPr lang="en-US" dirty="0" smtClean="0"/>
              <a:t> 11 Data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1723" y="1016685"/>
            <a:ext cx="509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charset="0"/>
                <a:ea typeface="Arial" charset="0"/>
                <a:cs typeface="Arial" charset="0"/>
              </a:rPr>
              <a:t>Topic Modeling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06707"/>
              </p:ext>
            </p:extLst>
          </p:nvPr>
        </p:nvGraphicFramePr>
        <p:xfrm>
          <a:off x="427512" y="1433707"/>
          <a:ext cx="825335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28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 Performance </a:t>
            </a:r>
            <a:r>
              <a:rPr lang="mr-IN" dirty="0" smtClean="0"/>
              <a:t>–</a:t>
            </a:r>
            <a:r>
              <a:rPr lang="en-US" dirty="0" smtClean="0"/>
              <a:t> V/C WAN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7008" y="1177894"/>
            <a:ext cx="315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Matrix Factorization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150079"/>
              </p:ext>
            </p:extLst>
          </p:nvPr>
        </p:nvGraphicFramePr>
        <p:xfrm>
          <a:off x="628650" y="1639559"/>
          <a:ext cx="3955225" cy="312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8893" y="1177894"/>
            <a:ext cx="315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Topic Modeling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114285"/>
              </p:ext>
            </p:extLst>
          </p:nvPr>
        </p:nvGraphicFramePr>
        <p:xfrm>
          <a:off x="4583873" y="1639559"/>
          <a:ext cx="4286995" cy="312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17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 Performance </a:t>
            </a:r>
            <a:r>
              <a:rPr lang="mr-IN" dirty="0" smtClean="0"/>
              <a:t>–</a:t>
            </a:r>
            <a:r>
              <a:rPr lang="en-US" dirty="0" smtClean="0"/>
              <a:t> S/S WAN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7008" y="1177894"/>
            <a:ext cx="315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Matrix Factorization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8893" y="1177894"/>
            <a:ext cx="315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Topic Modeling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621637"/>
              </p:ext>
            </p:extLst>
          </p:nvPr>
        </p:nvGraphicFramePr>
        <p:xfrm>
          <a:off x="543539" y="1639558"/>
          <a:ext cx="4040333" cy="321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937334"/>
              </p:ext>
            </p:extLst>
          </p:nvPr>
        </p:nvGraphicFramePr>
        <p:xfrm>
          <a:off x="4830535" y="1639557"/>
          <a:ext cx="4016581" cy="321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15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445" y="2096712"/>
            <a:ext cx="4936331" cy="26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Geo-distributed ML is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4495"/>
            <a:ext cx="7886699" cy="865623"/>
          </a:xfrm>
        </p:spPr>
        <p:txBody>
          <a:bodyPr>
            <a:normAutofit/>
          </a:bodyPr>
          <a:lstStyle/>
          <a:p>
            <a:r>
              <a:rPr lang="en-US" sz="2400" dirty="0"/>
              <a:t>No ML system is designed to run </a:t>
            </a:r>
            <a:r>
              <a:rPr lang="en-US" sz="2400" dirty="0">
                <a:solidFill>
                  <a:srgbClr val="FF0000"/>
                </a:solidFill>
              </a:rPr>
              <a:t>across </a:t>
            </a:r>
            <a:r>
              <a:rPr lang="en-US" sz="2400" dirty="0" smtClean="0">
                <a:solidFill>
                  <a:srgbClr val="FF0000"/>
                </a:solidFill>
              </a:rPr>
              <a:t>data </a:t>
            </a:r>
            <a:r>
              <a:rPr lang="en-US" sz="2400" dirty="0">
                <a:solidFill>
                  <a:srgbClr val="FF0000"/>
                </a:solidFill>
              </a:rPr>
              <a:t>centers</a:t>
            </a:r>
            <a:r>
              <a:rPr lang="en-US" sz="2400" dirty="0"/>
              <a:t> (up to </a:t>
            </a:r>
            <a:r>
              <a:rPr lang="en-US" sz="2400" dirty="0" smtClean="0">
                <a:solidFill>
                  <a:srgbClr val="FF0000"/>
                </a:solidFill>
              </a:rPr>
              <a:t>53X slowdown </a:t>
            </a:r>
            <a:r>
              <a:rPr lang="en-US" sz="2400" dirty="0"/>
              <a:t>in our study)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5</a:t>
            </a:fld>
            <a:endParaRPr lang="en-US" altLang="en-US" sz="1200"/>
          </a:p>
        </p:txBody>
      </p:sp>
      <p:pic>
        <p:nvPicPr>
          <p:cNvPr id="8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25" y="2907723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00" y="2885070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25" y="3967830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46" y="2644487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24" y="3587606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02" y="4149168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80" y="2991111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50" y="2987381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85" y="3272715"/>
            <a:ext cx="636275" cy="3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Up-Down Arrow 16"/>
          <p:cNvSpPr/>
          <p:nvPr/>
        </p:nvSpPr>
        <p:spPr bwMode="auto">
          <a:xfrm rot="19230323">
            <a:off x="3485768" y="2979005"/>
            <a:ext cx="112102" cy="1276349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 rot="20709051">
            <a:off x="3834844" y="3057732"/>
            <a:ext cx="111489" cy="1059746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19" name="Up-Down Arrow 18"/>
          <p:cNvSpPr/>
          <p:nvPr/>
        </p:nvSpPr>
        <p:spPr bwMode="auto">
          <a:xfrm rot="15942725">
            <a:off x="3329002" y="2710543"/>
            <a:ext cx="86695" cy="622961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0" name="Up-Down Arrow 19"/>
          <p:cNvSpPr/>
          <p:nvPr/>
        </p:nvSpPr>
        <p:spPr bwMode="auto">
          <a:xfrm rot="12468390" flipH="1">
            <a:off x="4387142" y="2747446"/>
            <a:ext cx="98055" cy="1356038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1" name="Up-Down Arrow 20"/>
          <p:cNvSpPr/>
          <p:nvPr/>
        </p:nvSpPr>
        <p:spPr bwMode="auto">
          <a:xfrm rot="18455287">
            <a:off x="5229448" y="2630030"/>
            <a:ext cx="122443" cy="954719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2" name="Up-Down Arrow 21"/>
          <p:cNvSpPr/>
          <p:nvPr/>
        </p:nvSpPr>
        <p:spPr bwMode="auto">
          <a:xfrm rot="17204146">
            <a:off x="5562952" y="2309489"/>
            <a:ext cx="100596" cy="1202540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3" name="Up-Down Arrow 22"/>
          <p:cNvSpPr/>
          <p:nvPr/>
        </p:nvSpPr>
        <p:spPr bwMode="auto">
          <a:xfrm rot="13689441">
            <a:off x="6577843" y="2985607"/>
            <a:ext cx="122276" cy="869456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4" name="Up-Down Arrow 23"/>
          <p:cNvSpPr/>
          <p:nvPr/>
        </p:nvSpPr>
        <p:spPr bwMode="auto">
          <a:xfrm rot="18827351">
            <a:off x="5989788" y="3361125"/>
            <a:ext cx="106629" cy="413677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5" name="Up-Down Arrow 24"/>
          <p:cNvSpPr/>
          <p:nvPr/>
        </p:nvSpPr>
        <p:spPr bwMode="auto">
          <a:xfrm rot="16200000">
            <a:off x="6489845" y="2859786"/>
            <a:ext cx="113557" cy="462296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6" name="Up-Down Arrow 25"/>
          <p:cNvSpPr/>
          <p:nvPr/>
        </p:nvSpPr>
        <p:spPr bwMode="auto">
          <a:xfrm rot="18827351">
            <a:off x="6532534" y="3642439"/>
            <a:ext cx="112386" cy="784040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7" name="Up-Down Arrow 26"/>
          <p:cNvSpPr/>
          <p:nvPr/>
        </p:nvSpPr>
        <p:spPr bwMode="auto">
          <a:xfrm rot="15563833">
            <a:off x="5012739" y="3044066"/>
            <a:ext cx="122900" cy="1749699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8" name="Up-Down Arrow 27"/>
          <p:cNvSpPr/>
          <p:nvPr/>
        </p:nvSpPr>
        <p:spPr bwMode="auto">
          <a:xfrm rot="16532299">
            <a:off x="5451899" y="3022502"/>
            <a:ext cx="98668" cy="2379264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29" name="Up-Down Arrow 28"/>
          <p:cNvSpPr/>
          <p:nvPr/>
        </p:nvSpPr>
        <p:spPr bwMode="auto">
          <a:xfrm rot="15306556">
            <a:off x="4201420" y="2601668"/>
            <a:ext cx="86695" cy="622961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0070C0"/>
                </a:solidFill>
              </a:rPr>
              <a:t>geo-distributed ML system</a:t>
            </a:r>
          </a:p>
          <a:p>
            <a:pPr lvl="1"/>
            <a:r>
              <a:rPr lang="en-US" sz="2800" dirty="0" smtClean="0">
                <a:solidFill>
                  <a:srgbClr val="006C31"/>
                </a:solidFill>
              </a:rPr>
              <a:t>Minimize </a:t>
            </a:r>
            <a:r>
              <a:rPr lang="en-US" sz="2800" dirty="0">
                <a:solidFill>
                  <a:srgbClr val="006C31"/>
                </a:solidFill>
              </a:rPr>
              <a:t>communication </a:t>
            </a:r>
            <a:r>
              <a:rPr lang="en-US" sz="2800" dirty="0"/>
              <a:t>over </a:t>
            </a:r>
            <a:r>
              <a:rPr lang="en-US" sz="2800" dirty="0" smtClean="0"/>
              <a:t>                  wide-area networks</a:t>
            </a:r>
            <a:endParaRPr lang="en-US" sz="2800" dirty="0"/>
          </a:p>
          <a:p>
            <a:pPr lvl="1"/>
            <a:r>
              <a:rPr lang="en-US" sz="2800" dirty="0" smtClean="0"/>
              <a:t>Retain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006C31"/>
                </a:solidFill>
              </a:rPr>
              <a:t>accuracy and correctness </a:t>
            </a:r>
            <a:r>
              <a:rPr lang="en-US" sz="2800" dirty="0"/>
              <a:t>of  </a:t>
            </a:r>
            <a:r>
              <a:rPr lang="en-US" sz="2800" dirty="0" smtClean="0"/>
              <a:t>                 ML algorithms</a:t>
            </a:r>
            <a:endParaRPr lang="en-US" sz="2800" dirty="0"/>
          </a:p>
          <a:p>
            <a:pPr lvl="1"/>
            <a:r>
              <a:rPr lang="en-US" sz="2800" dirty="0">
                <a:solidFill>
                  <a:srgbClr val="006C31"/>
                </a:solidFill>
              </a:rPr>
              <a:t>Without requiring changes </a:t>
            </a:r>
            <a:r>
              <a:rPr lang="en-US" sz="2800" dirty="0"/>
              <a:t>to the </a:t>
            </a:r>
            <a:r>
              <a:rPr lang="en-US" sz="2800" dirty="0" smtClean="0"/>
              <a:t>algorithms</a:t>
            </a:r>
          </a:p>
          <a:p>
            <a:pPr lvl="1"/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6</a:t>
            </a:fld>
            <a:endParaRPr lang="en-US" altLang="en-US" sz="1200"/>
          </a:p>
        </p:txBody>
      </p:sp>
      <p:sp>
        <p:nvSpPr>
          <p:cNvPr id="5" name="Rounded Rectangle 4"/>
          <p:cNvSpPr/>
          <p:nvPr/>
        </p:nvSpPr>
        <p:spPr>
          <a:xfrm>
            <a:off x="804367" y="3770249"/>
            <a:ext cx="7535265" cy="127085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>
                <a:solidFill>
                  <a:srgbClr val="006C30"/>
                </a:solidFill>
              </a:rPr>
              <a:t>Key Result</a:t>
            </a:r>
            <a:r>
              <a:rPr lang="en-US" sz="3600" dirty="0">
                <a:solidFill>
                  <a:srgbClr val="006C30"/>
                </a:solidFill>
              </a:rPr>
              <a:t>: </a:t>
            </a:r>
            <a:r>
              <a:rPr lang="en-US" sz="3600" b="1" dirty="0">
                <a:solidFill>
                  <a:srgbClr val="006C30"/>
                </a:solidFill>
              </a:rPr>
              <a:t>1.8-53.5X speedup </a:t>
            </a:r>
            <a:r>
              <a:rPr lang="en-US" sz="3600" dirty="0">
                <a:solidFill>
                  <a:srgbClr val="006C30"/>
                </a:solidFill>
              </a:rPr>
              <a:t>over       state-of-the-art ML systems on WANs </a:t>
            </a:r>
          </a:p>
        </p:txBody>
      </p:sp>
    </p:spTree>
    <p:extLst>
      <p:ext uri="{BB962C8B-B14F-4D97-AF65-F5344CB8AC3E}">
        <p14:creationId xmlns:p14="http://schemas.microsoft.com/office/powerpoint/2010/main" val="909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Problem &amp; Goal</a:t>
            </a:r>
          </a:p>
          <a:p>
            <a:r>
              <a:rPr lang="en-US" sz="3200" dirty="0">
                <a:solidFill>
                  <a:srgbClr val="CC0000"/>
                </a:solidFill>
              </a:rPr>
              <a:t>Background &amp; Motivation</a:t>
            </a:r>
          </a:p>
          <a:p>
            <a:r>
              <a:rPr lang="en-US" sz="3200" dirty="0" smtClean="0"/>
              <a:t>Gaia </a:t>
            </a:r>
            <a:r>
              <a:rPr lang="en-US" sz="3200" dirty="0"/>
              <a:t>System Overview</a:t>
            </a:r>
          </a:p>
          <a:p>
            <a:r>
              <a:rPr lang="en-US" sz="3200" dirty="0"/>
              <a:t>Approximate Synchronous </a:t>
            </a:r>
            <a:r>
              <a:rPr lang="en-US" sz="3200" dirty="0" smtClean="0"/>
              <a:t>Parallel</a:t>
            </a:r>
          </a:p>
          <a:p>
            <a:r>
              <a:rPr lang="en-US" sz="3200" dirty="0" smtClean="0"/>
              <a:t>System Implementation</a:t>
            </a:r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  <a:p>
            <a:r>
              <a:rPr lang="en-US" sz="3200" dirty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960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5289582" y="2920249"/>
            <a:ext cx="1536295" cy="51085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Worker Machine </a:t>
            </a:r>
            <a:r>
              <a:rPr lang="en-US" kern="0" dirty="0" smtClean="0">
                <a:solidFill>
                  <a:prstClr val="black"/>
                </a:solidFill>
              </a:rPr>
              <a:t>N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58196" y="3845722"/>
            <a:ext cx="1407144" cy="51085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Parameter</a:t>
            </a:r>
          </a:p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533"/>
            <a:ext cx="8515350" cy="78322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Background: Parameter Server Architecture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13" y="1055858"/>
            <a:ext cx="7886700" cy="866305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0070C0"/>
                </a:solidFill>
              </a:rPr>
              <a:t>parameter server architecture </a:t>
            </a:r>
            <a:r>
              <a:rPr lang="en-US" sz="2400" dirty="0"/>
              <a:t>has </a:t>
            </a:r>
            <a:r>
              <a:rPr lang="en-US" sz="2400" dirty="0" smtClean="0"/>
              <a:t>been           widely adopted </a:t>
            </a:r>
            <a:r>
              <a:rPr lang="en-US" sz="2400" dirty="0"/>
              <a:t>in many ML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85204" y="2775344"/>
            <a:ext cx="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…</a:t>
            </a:r>
          </a:p>
        </p:txBody>
      </p:sp>
      <p:cxnSp>
        <p:nvCxnSpPr>
          <p:cNvPr id="21" name="Straight Arrow Connector 20"/>
          <p:cNvCxnSpPr>
            <a:stCxn id="25" idx="2"/>
            <a:endCxn id="29" idx="0"/>
          </p:cNvCxnSpPr>
          <p:nvPr/>
        </p:nvCxnSpPr>
        <p:spPr>
          <a:xfrm flipH="1">
            <a:off x="2720478" y="3450184"/>
            <a:ext cx="1" cy="43959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25" idx="2"/>
            <a:endCxn id="52" idx="0"/>
          </p:cNvCxnSpPr>
          <p:nvPr/>
        </p:nvCxnSpPr>
        <p:spPr>
          <a:xfrm>
            <a:off x="2720479" y="3450184"/>
            <a:ext cx="3341289" cy="39553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50" idx="2"/>
            <a:endCxn id="29" idx="0"/>
          </p:cNvCxnSpPr>
          <p:nvPr/>
        </p:nvCxnSpPr>
        <p:spPr>
          <a:xfrm flipH="1">
            <a:off x="2720478" y="3431100"/>
            <a:ext cx="3337252" cy="45867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1952331" y="2939333"/>
            <a:ext cx="1536295" cy="51085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Worker Machine 1</a:t>
            </a:r>
          </a:p>
        </p:txBody>
      </p:sp>
      <p:sp>
        <p:nvSpPr>
          <p:cNvPr id="26" name="Flowchart: Magnetic Disk 25"/>
          <p:cNvSpPr/>
          <p:nvPr/>
        </p:nvSpPr>
        <p:spPr>
          <a:xfrm>
            <a:off x="2247894" y="2501331"/>
            <a:ext cx="945170" cy="472364"/>
          </a:xfrm>
          <a:prstGeom prst="flowChartMagneticDisk">
            <a:avLst/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Data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16906" y="3889774"/>
            <a:ext cx="1407144" cy="51085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Parameter</a:t>
            </a:r>
          </a:p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Server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20313" y="3775094"/>
            <a:ext cx="5184182" cy="71695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400" kern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47047" y="3336563"/>
            <a:ext cx="162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ML Model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3" name="Picture 14" descr="Image result for user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48" y="1615871"/>
            <a:ext cx="2259969" cy="12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Down Arrow 33"/>
          <p:cNvSpPr/>
          <p:nvPr/>
        </p:nvSpPr>
        <p:spPr bwMode="auto">
          <a:xfrm rot="2459631">
            <a:off x="3387799" y="2500001"/>
            <a:ext cx="321999" cy="311195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b="1"/>
          </a:p>
        </p:txBody>
      </p:sp>
      <p:sp>
        <p:nvSpPr>
          <p:cNvPr id="35" name="Down Arrow 34"/>
          <p:cNvSpPr/>
          <p:nvPr/>
        </p:nvSpPr>
        <p:spPr bwMode="auto">
          <a:xfrm rot="18729389">
            <a:off x="5273920" y="2467836"/>
            <a:ext cx="261732" cy="313272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800" b="1"/>
          </a:p>
        </p:txBody>
      </p:sp>
      <p:sp>
        <p:nvSpPr>
          <p:cNvPr id="36" name="Down Arrow 35"/>
          <p:cNvSpPr/>
          <p:nvPr/>
        </p:nvSpPr>
        <p:spPr bwMode="auto">
          <a:xfrm>
            <a:off x="4287422" y="2527412"/>
            <a:ext cx="284578" cy="265906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800" b="1"/>
          </a:p>
        </p:txBody>
      </p:sp>
      <p:pic>
        <p:nvPicPr>
          <p:cNvPr id="3074" name="Picture 2" descr="http://www.ebuyer.com/blog/wp-content/uploads/2015/07/neural-ma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13193"/>
          <a:stretch/>
        </p:blipFill>
        <p:spPr bwMode="auto">
          <a:xfrm>
            <a:off x="7038121" y="3675567"/>
            <a:ext cx="1540903" cy="11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217847" y="3264544"/>
            <a:ext cx="1036713" cy="250409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Update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68032" y="3260619"/>
            <a:ext cx="1017785" cy="26859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Update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29755" y="3891767"/>
            <a:ext cx="777288" cy="268958"/>
          </a:xfrm>
          <a:prstGeom prst="rect">
            <a:avLst/>
          </a:prstGeom>
          <a:solidFill>
            <a:srgbClr val="FFCCC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83015" y="3925776"/>
            <a:ext cx="787817" cy="268958"/>
          </a:xfrm>
          <a:prstGeom prst="rect">
            <a:avLst/>
          </a:prstGeom>
          <a:solidFill>
            <a:srgbClr val="FFCCC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74627" y="3761790"/>
            <a:ext cx="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20945" y="1761967"/>
            <a:ext cx="168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Training Data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9" name="Straight Arrow Connector 48"/>
          <p:cNvCxnSpPr>
            <a:stCxn id="50" idx="2"/>
            <a:endCxn id="52" idx="0"/>
          </p:cNvCxnSpPr>
          <p:nvPr/>
        </p:nvCxnSpPr>
        <p:spPr>
          <a:xfrm>
            <a:off x="6057730" y="3431100"/>
            <a:ext cx="4038" cy="41462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51" name="Flowchart: Magnetic Disk 25"/>
          <p:cNvSpPr/>
          <p:nvPr/>
        </p:nvSpPr>
        <p:spPr>
          <a:xfrm>
            <a:off x="5585145" y="2482247"/>
            <a:ext cx="945170" cy="472364"/>
          </a:xfrm>
          <a:prstGeom prst="flowChartMagneticDisk">
            <a:avLst/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Data </a:t>
            </a:r>
            <a:r>
              <a:rPr lang="en-US" kern="0" dirty="0" smtClean="0">
                <a:solidFill>
                  <a:prstClr val="black"/>
                </a:solidFill>
              </a:rPr>
              <a:t>N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99570" y="3243055"/>
            <a:ext cx="1036713" cy="250409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Update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37038" y="3268258"/>
            <a:ext cx="1017785" cy="26859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Update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767006" y="3872683"/>
            <a:ext cx="777288" cy="268958"/>
          </a:xfrm>
          <a:prstGeom prst="rect">
            <a:avLst/>
          </a:prstGeom>
          <a:solidFill>
            <a:srgbClr val="FFCCC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13747" y="3897689"/>
            <a:ext cx="787817" cy="268958"/>
          </a:xfrm>
          <a:prstGeom prst="rect">
            <a:avLst/>
          </a:prstGeom>
          <a:solidFill>
            <a:srgbClr val="FFCCC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Read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79343" y="2491525"/>
            <a:ext cx="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71318" y="3650968"/>
            <a:ext cx="8396597" cy="127085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3200" b="1" kern="0" dirty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Synchronization is critical </a:t>
            </a:r>
            <a:r>
              <a:rPr lang="en-US" sz="3200" b="1" kern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to the </a:t>
            </a:r>
            <a:r>
              <a:rPr lang="en-US" sz="3200" b="1" kern="0" dirty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accuracy and correctness of </a:t>
            </a:r>
            <a:r>
              <a:rPr lang="en-US" sz="3200" b="1" kern="0" smtClean="0">
                <a:solidFill>
                  <a:srgbClr val="006C31"/>
                </a:solidFill>
                <a:latin typeface="Arial" charset="0"/>
                <a:ea typeface="Arial" charset="0"/>
                <a:cs typeface="Arial" charset="0"/>
              </a:rPr>
              <a:t>ML algorithms</a:t>
            </a:r>
            <a:endParaRPr lang="en-US" sz="3200" b="1" kern="0" dirty="0">
              <a:solidFill>
                <a:srgbClr val="006C3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093 L 0.36024 0.1160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583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01 L -0.00208 0.152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8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247 L -0.37639 0.11759 " pathEditMode="relative" ptsTypes="AA">
                                      <p:cBhvr>
                                        <p:cTn id="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648 L 0.00329 0.1503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885 -0.1392 " pathEditMode="relative" ptsTypes="AA">
                                      <p:cBhvr>
                                        <p:cTn id="1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945 " pathEditMode="relative" ptsTypes="AA">
                                      <p:cBhvr>
                                        <p:cTn id="1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024 -0.12407 " pathEditMode="relative" ptsTypes="AA">
                                      <p:cBhvr>
                                        <p:cTn id="10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02 " pathEditMode="relative" ptsTypes="AA">
                                      <p:cBhvr>
                                        <p:cTn id="10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0" grpId="0"/>
      <p:bldP spid="25" grpId="0" animBg="1"/>
      <p:bldP spid="26" grpId="0" animBg="1"/>
      <p:bldP spid="29" grpId="0" animBg="1"/>
      <p:bldP spid="31" grpId="0" animBg="1"/>
      <p:bldP spid="32" grpId="0"/>
      <p:bldP spid="34" grpId="0" animBg="1"/>
      <p:bldP spid="35" grpId="0" animBg="1"/>
      <p:bldP spid="36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5" grpId="0" animBg="1"/>
      <p:bldP spid="45" grpId="1" animBg="1"/>
      <p:bldP spid="46" grpId="0" animBg="1"/>
      <p:bldP spid="46" grpId="1" animBg="1"/>
      <p:bldP spid="39" grpId="0"/>
      <p:bldP spid="40" grpId="0"/>
      <p:bldP spid="51" grpId="0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6" grpId="0" animBg="1"/>
      <p:bldP spid="56" grpId="1" animBg="1"/>
      <p:bldP spid="57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://www.ebuyer.com/blog/wp-content/uploads/2015/07/neural-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13193"/>
          <a:stretch/>
        </p:blipFill>
        <p:spPr bwMode="auto">
          <a:xfrm>
            <a:off x="7038121" y="3675567"/>
            <a:ext cx="1540903" cy="11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ounded Rectangle 62"/>
          <p:cNvSpPr/>
          <p:nvPr/>
        </p:nvSpPr>
        <p:spPr>
          <a:xfrm>
            <a:off x="4806076" y="2053939"/>
            <a:ext cx="2336508" cy="26508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542557" y="2042064"/>
            <a:ext cx="2336508" cy="26229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 Parameter </a:t>
            </a:r>
            <a:r>
              <a:rPr lang="en-US" dirty="0"/>
              <a:t>Servers on </a:t>
            </a:r>
            <a:r>
              <a:rPr lang="en-US" dirty="0" smtClean="0"/>
              <a:t>WANs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8830"/>
            <a:ext cx="7886700" cy="849165"/>
          </a:xfrm>
        </p:spPr>
        <p:txBody>
          <a:bodyPr>
            <a:normAutofit/>
          </a:bodyPr>
          <a:lstStyle/>
          <a:p>
            <a:r>
              <a:rPr lang="en-US" sz="2400" dirty="0"/>
              <a:t>Deploying parameter servers across data centers requires </a:t>
            </a:r>
            <a:r>
              <a:rPr lang="en-US" sz="2400" dirty="0">
                <a:solidFill>
                  <a:srgbClr val="FF0000"/>
                </a:solidFill>
              </a:rPr>
              <a:t>a lot of communication </a:t>
            </a:r>
            <a:r>
              <a:rPr lang="en-US" sz="2400" dirty="0"/>
              <a:t>over WANs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F02B-730C-42A4-AB4A-0623F3D2E3E7}" type="slidenum">
              <a:rPr lang="en-US" altLang="en-US" smtClean="0"/>
              <a:pPr/>
              <a:t>9</a:t>
            </a:fld>
            <a:endParaRPr lang="en-US" altLang="en-US" sz="1200"/>
          </a:p>
        </p:txBody>
      </p:sp>
      <p:sp>
        <p:nvSpPr>
          <p:cNvPr id="27" name="Rectangle 26"/>
          <p:cNvSpPr/>
          <p:nvPr/>
        </p:nvSpPr>
        <p:spPr>
          <a:xfrm>
            <a:off x="5289582" y="2920249"/>
            <a:ext cx="1536295" cy="51085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Worker Machine </a:t>
            </a:r>
            <a:r>
              <a:rPr lang="en-US" kern="0" dirty="0" smtClean="0">
                <a:solidFill>
                  <a:prstClr val="black"/>
                </a:solidFill>
              </a:rPr>
              <a:t>N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58196" y="3845722"/>
            <a:ext cx="1407144" cy="51085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Parameter</a:t>
            </a:r>
          </a:p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Server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85204" y="2775344"/>
            <a:ext cx="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…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720478" y="3450184"/>
            <a:ext cx="1" cy="43959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>
            <a:off x="2720479" y="3450184"/>
            <a:ext cx="3341289" cy="39553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 flipH="1">
            <a:off x="2720478" y="3431100"/>
            <a:ext cx="3337252" cy="45867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1952331" y="2939333"/>
            <a:ext cx="1536295" cy="51085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Worker Machine 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16906" y="3889774"/>
            <a:ext cx="1407144" cy="51085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Parameter</a:t>
            </a:r>
          </a:p>
          <a:p>
            <a:pPr algn="ctr" defTabSz="685800">
              <a:defRPr/>
            </a:pPr>
            <a:r>
              <a:rPr lang="en-US" kern="0" dirty="0">
                <a:solidFill>
                  <a:prstClr val="black"/>
                </a:solidFill>
              </a:rPr>
              <a:t>Server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720313" y="3775094"/>
            <a:ext cx="5184182" cy="71695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400" kern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47047" y="3336563"/>
            <a:ext cx="162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ML Model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3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73" y="1959160"/>
            <a:ext cx="2259969" cy="12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174627" y="3761790"/>
            <a:ext cx="4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…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057730" y="3431100"/>
            <a:ext cx="4038" cy="41462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pic>
        <p:nvPicPr>
          <p:cNvPr id="61" name="Picture 14" descr="Image result for user activ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47" y="1925920"/>
            <a:ext cx="2259969" cy="12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08874" y="1708464"/>
            <a:ext cx="151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 Center 1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02290" y="1697202"/>
            <a:ext cx="151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 Center </a:t>
            </a:r>
            <a:r>
              <a:rPr lang="en-US" dirty="0" smtClean="0">
                <a:solidFill>
                  <a:prstClr val="black"/>
                </a:solidFill>
              </a:rPr>
              <a:t>2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24401</TotalTime>
  <Words>1761</Words>
  <Application>Microsoft Macintosh PowerPoint</Application>
  <PresentationFormat>On-screen Show (16:9)</PresentationFormat>
  <Paragraphs>523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Consolas</vt:lpstr>
      <vt:lpstr>Gill Sans MT</vt:lpstr>
      <vt:lpstr>Office Theme</vt:lpstr>
      <vt:lpstr>Gaia: Geo-Distributed Machine Learning  Approaching LAN Speeds</vt:lpstr>
      <vt:lpstr>Machine Learning and Big Data</vt:lpstr>
      <vt:lpstr>Big Data is Geo-Distributed </vt:lpstr>
      <vt:lpstr>Centralizing Data is Infeasible [1, 2, 3]</vt:lpstr>
      <vt:lpstr>Geo-distributed ML is Challenging</vt:lpstr>
      <vt:lpstr>Our Goal</vt:lpstr>
      <vt:lpstr>Outline</vt:lpstr>
      <vt:lpstr>Background: Parameter Server Architecture</vt:lpstr>
      <vt:lpstr>Deploy Parameter Servers on WANs</vt:lpstr>
      <vt:lpstr>WAN: Low Bandwidth and High Cost</vt:lpstr>
      <vt:lpstr>ML System Performance on WANs</vt:lpstr>
      <vt:lpstr>Outline</vt:lpstr>
      <vt:lpstr>Gaia System Overview</vt:lpstr>
      <vt:lpstr>Key Finding: Study of Update Significance</vt:lpstr>
      <vt:lpstr>Outline</vt:lpstr>
      <vt:lpstr>Approximate Synchronous Parallel</vt:lpstr>
      <vt:lpstr>The Significance Filter</vt:lpstr>
      <vt:lpstr>Approximate Synchronous Parallel</vt:lpstr>
      <vt:lpstr>ASP Selective Barrier</vt:lpstr>
      <vt:lpstr>Outline</vt:lpstr>
      <vt:lpstr>Put it All Together: The Gaia System</vt:lpstr>
      <vt:lpstr>Problem: Broadcast Significant Updates</vt:lpstr>
      <vt:lpstr>Mitigation: Overlay Networks and Hubs</vt:lpstr>
      <vt:lpstr>Outline</vt:lpstr>
      <vt:lpstr>Methodology</vt:lpstr>
      <vt:lpstr>Performance – 11 EC2 Data Centers</vt:lpstr>
      <vt:lpstr>Performance and WAN Bandwidth</vt:lpstr>
      <vt:lpstr>Results – EC2 Monetary Cost</vt:lpstr>
      <vt:lpstr>More in the Paper</vt:lpstr>
      <vt:lpstr>Key Takeaways</vt:lpstr>
      <vt:lpstr>Gaia: Geo-Distributed Machine Learning  Approaching LAN Speeds</vt:lpstr>
      <vt:lpstr>Executive Summary</vt:lpstr>
      <vt:lpstr>Approximate Synchronous Parallel</vt:lpstr>
      <vt:lpstr>Mirror Clock</vt:lpstr>
      <vt:lpstr>Effect of Synchronization Mechanisms</vt:lpstr>
      <vt:lpstr>Methodology Details</vt:lpstr>
      <vt:lpstr>ML System Performance Comparison</vt:lpstr>
      <vt:lpstr>Matrix Factorization (1/3)</vt:lpstr>
      <vt:lpstr>Matrix Factorization (2/3)</vt:lpstr>
      <vt:lpstr>Matrix Factorization (3/3)</vt:lpstr>
      <vt:lpstr>Background – BSP</vt:lpstr>
      <vt:lpstr>Background – SSP</vt:lpstr>
      <vt:lpstr>Compare Against Centralizing Approach</vt:lpstr>
      <vt:lpstr>SSP Performance – 11 Data Centers</vt:lpstr>
      <vt:lpstr>SSP Performance – 11 Data Centers</vt:lpstr>
      <vt:lpstr>SSP Performance – V/C WAN</vt:lpstr>
      <vt:lpstr>SSP Performance – S/S WAN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Transparent Offloading and Mapping (TOM): Enabling Programmer-Transparent Near-Data Processing in GPU Systems</dc:title>
  <dc:creator>Kevin Hsieh</dc:creator>
  <cp:lastModifiedBy>Microsoft Office User</cp:lastModifiedBy>
  <cp:revision>1365</cp:revision>
  <cp:lastPrinted>2016-06-26T00:20:11Z</cp:lastPrinted>
  <dcterms:created xsi:type="dcterms:W3CDTF">2016-06-04T20:12:37Z</dcterms:created>
  <dcterms:modified xsi:type="dcterms:W3CDTF">2017-04-01T05:51:14Z</dcterms:modified>
</cp:coreProperties>
</file>