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43891200" cy="32918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DAF7FF"/>
    <a:srgbClr val="DDDDDD"/>
    <a:srgbClr val="336600"/>
    <a:srgbClr val="669900"/>
    <a:srgbClr val="87C5CB"/>
    <a:srgbClr val="5BFFFF"/>
    <a:srgbClr val="808000"/>
    <a:srgbClr val="D1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835" y="8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90324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39196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35154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52745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6764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01473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36415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75839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15597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6600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93925" y="7680325"/>
            <a:ext cx="19675475" cy="2172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22021800" y="7680325"/>
            <a:ext cx="19675475" cy="2172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7680325"/>
            <a:ext cx="39503350" cy="2172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3925" y="29978350"/>
            <a:ext cx="10242550" cy="2286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470207" tIns="235104" rIns="470207" bIns="235104" numCol="1" anchor="t" anchorCtr="0" compatLnSpc="1">
            <a:prstTxWarp prst="textNoShape">
              <a:avLst/>
            </a:prstTxWarp>
          </a:bodyPr>
          <a:lstStyle>
            <a:lvl1pPr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29978350"/>
            <a:ext cx="13900150" cy="2286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470207" tIns="235104" rIns="470207" bIns="235104" numCol="1" anchor="t" anchorCtr="0" compatLnSpc="1">
            <a:prstTxWarp prst="textNoShape">
              <a:avLst/>
            </a:prstTxWarp>
          </a:bodyPr>
          <a:lstStyle>
            <a:lvl1pPr algn="ctr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29978350"/>
            <a:ext cx="10242550" cy="2286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470207" tIns="235104" rIns="470207" bIns="235104" numCol="1" anchor="t" anchorCtr="0" compatLnSpc="1">
            <a:prstTxWarp prst="textNoShape">
              <a:avLst/>
            </a:prstTxWarp>
          </a:bodyPr>
          <a:lstStyle>
            <a:lvl1pPr algn="r">
              <a:defRPr sz="7100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2pPr>
      <a:lvl3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3pPr>
      <a:lvl4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4pPr>
      <a:lvl5pPr algn="ctr" defTabSz="4703763" rtl="0" eaLnBrk="0" fontAlgn="base" hangingPunct="0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5pPr>
      <a:lvl6pPr marL="4572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6pPr>
      <a:lvl7pPr marL="9144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7pPr>
      <a:lvl8pPr marL="13716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8pPr>
      <a:lvl9pPr marL="1828800" algn="ctr" defTabSz="4703763" rtl="0" fontAlgn="base">
        <a:spcBef>
          <a:spcPct val="0"/>
        </a:spcBef>
        <a:spcAft>
          <a:spcPct val="0"/>
        </a:spcAft>
        <a:defRPr sz="22700">
          <a:solidFill>
            <a:schemeClr val="tx2"/>
          </a:solidFill>
          <a:latin typeface="Arial" charset="0"/>
        </a:defRPr>
      </a:lvl9pPr>
    </p:titleStyle>
    <p:bodyStyle>
      <a:lvl1pPr marL="1762125" indent="-1762125" algn="l" defTabSz="4703763" rtl="0" eaLnBrk="0" fontAlgn="base" hangingPunct="0">
        <a:spcBef>
          <a:spcPct val="20000"/>
        </a:spcBef>
        <a:spcAft>
          <a:spcPct val="0"/>
        </a:spcAft>
        <a:buChar char="•"/>
        <a:defRPr sz="16500">
          <a:solidFill>
            <a:schemeClr val="tx1"/>
          </a:solidFill>
          <a:latin typeface="+mn-lt"/>
          <a:ea typeface="+mn-ea"/>
          <a:cs typeface="+mn-cs"/>
        </a:defRPr>
      </a:lvl1pPr>
      <a:lvl2pPr marL="3822700" indent="-1471613" algn="l" defTabSz="4703763" rtl="0" eaLnBrk="0" fontAlgn="base" hangingPunct="0">
        <a:spcBef>
          <a:spcPct val="20000"/>
        </a:spcBef>
        <a:spcAft>
          <a:spcPct val="0"/>
        </a:spcAft>
        <a:buChar char="–"/>
        <a:defRPr sz="14400">
          <a:solidFill>
            <a:schemeClr val="tx1"/>
          </a:solidFill>
          <a:latin typeface="+mn-lt"/>
        </a:defRPr>
      </a:lvl2pPr>
      <a:lvl3pPr marL="5875338" indent="-1171575" algn="l" defTabSz="4703763" rtl="0" eaLnBrk="0" fontAlgn="base" hangingPunct="0">
        <a:spcBef>
          <a:spcPct val="20000"/>
        </a:spcBef>
        <a:spcAft>
          <a:spcPct val="0"/>
        </a:spcAft>
        <a:buChar char="•"/>
        <a:defRPr sz="12400">
          <a:solidFill>
            <a:schemeClr val="tx1"/>
          </a:solidFill>
          <a:latin typeface="+mn-lt"/>
        </a:defRPr>
      </a:lvl3pPr>
      <a:lvl4pPr marL="8228013" indent="-1173163" algn="l" defTabSz="4703763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</a:defRPr>
      </a:lvl4pPr>
      <a:lvl5pPr marL="10582275" indent="-1176338" algn="l" defTabSz="4703763" rtl="0" eaLnBrk="0" fontAlgn="base" hangingPunct="0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5pPr>
      <a:lvl6pPr marL="110394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6pPr>
      <a:lvl7pPr marL="114966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7pPr>
      <a:lvl8pPr marL="119538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8pPr>
      <a:lvl9pPr marL="12411075" indent="-1176338" algn="l" defTabSz="4703763" rtl="0" fontAlgn="base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2667000" y="11081124"/>
            <a:ext cx="37947601" cy="19398876"/>
            <a:chOff x="3364016" y="5006976"/>
            <a:chExt cx="38886269" cy="3657600"/>
          </a:xfrm>
        </p:grpSpPr>
        <p:sp>
          <p:nvSpPr>
            <p:cNvPr id="36" name="Rectangle 13"/>
            <p:cNvSpPr txBox="1">
              <a:spLocks noChangeArrowheads="1"/>
            </p:cNvSpPr>
            <p:nvPr/>
          </p:nvSpPr>
          <p:spPr bwMode="auto">
            <a:xfrm>
              <a:off x="3364016" y="5006976"/>
              <a:ext cx="38886269" cy="3657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60325" cap="flat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vert="horz" wrap="square" lIns="376203" tIns="188102" rIns="376203" bIns="188102" numCol="1" anchor="ctr" anchorCtr="0" compatLnSpc="1">
              <a:prstTxWarp prst="textNoShape">
                <a:avLst/>
              </a:prstTxWarp>
            </a:bodyPr>
            <a:lstStyle>
              <a:lvl1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2pPr>
              <a:lvl3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3pPr>
              <a:lvl4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4pPr>
              <a:lvl5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5pPr>
              <a:lvl6pPr marL="4572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6pPr>
              <a:lvl7pPr marL="9144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7pPr>
              <a:lvl8pPr marL="13716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8pPr>
              <a:lvl9pPr marL="18288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4800" i="1" dirty="0" smtClean="0">
                <a:solidFill>
                  <a:schemeClr val="bg1"/>
                </a:solidFill>
                <a:latin typeface="Lucida Grande" pitchFamily="2" charset="0"/>
              </a:endParaRPr>
            </a:p>
          </p:txBody>
        </p:sp>
        <p:sp>
          <p:nvSpPr>
            <p:cNvPr id="37" name="Rectangle 13"/>
            <p:cNvSpPr txBox="1">
              <a:spLocks noChangeArrowheads="1"/>
            </p:cNvSpPr>
            <p:nvPr/>
          </p:nvSpPr>
          <p:spPr bwMode="auto">
            <a:xfrm>
              <a:off x="5197040" y="5060124"/>
              <a:ext cx="35413463" cy="3593064"/>
            </a:xfrm>
            <a:prstGeom prst="rect">
              <a:avLst/>
            </a:prstGeom>
            <a:solidFill>
              <a:srgbClr val="00576E">
                <a:alpha val="40000"/>
              </a:srgbClr>
            </a:solidFill>
            <a:ln w="60325" cap="flat">
              <a:noFill/>
              <a:miter lim="800000"/>
              <a:headEnd/>
              <a:tailEnd/>
            </a:ln>
          </p:spPr>
          <p:txBody>
            <a:bodyPr vert="horz" wrap="square" lIns="376203" tIns="188102" rIns="376203" bIns="188102" numCol="1" anchor="ctr" anchorCtr="0" compatLnSpc="1">
              <a:prstTxWarp prst="textNoShape">
                <a:avLst/>
              </a:prstTxWarp>
            </a:bodyPr>
            <a:lstStyle>
              <a:lvl1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2pPr>
              <a:lvl3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3pPr>
              <a:lvl4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4pPr>
              <a:lvl5pPr algn="ctr" defTabSz="3762375" rtl="0" eaLnBrk="0" fontAlgn="base" hangingPunct="0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5pPr>
              <a:lvl6pPr marL="4572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6pPr>
              <a:lvl7pPr marL="9144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7pPr>
              <a:lvl8pPr marL="13716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8pPr>
              <a:lvl9pPr marL="1828800" algn="ctr" defTabSz="3762375" rtl="0" fontAlgn="base">
                <a:spcBef>
                  <a:spcPct val="0"/>
                </a:spcBef>
                <a:spcAft>
                  <a:spcPct val="0"/>
                </a:spcAft>
                <a:defRPr sz="18200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6600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Massively Parallel Mapping of Next Generation Sequence Reads Using </a:t>
              </a:r>
              <a:r>
                <a:rPr lang="en-US" sz="16600" dirty="0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GPUs</a:t>
              </a:r>
            </a:p>
            <a:p>
              <a:pPr eaLnBrk="1" hangingPunct="1"/>
              <a:r>
                <a:rPr lang="en-US" sz="96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en-US" sz="96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Azita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Nouri, </a:t>
              </a: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Reha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Oğuz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Selvitopi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1500" b="1" dirty="0" err="1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Özcan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500" b="1" dirty="0" err="1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Özt</a:t>
              </a: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ü</a:t>
              </a:r>
              <a:r>
                <a:rPr lang="en-US" sz="11500" b="1" dirty="0" err="1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rk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Onur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5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Mutlu</a:t>
              </a:r>
              <a:r>
                <a:rPr lang="en-US" sz="115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Can </a:t>
              </a:r>
              <a:r>
                <a:rPr lang="en-US" sz="11500" b="1" dirty="0" err="1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Alkan</a:t>
              </a:r>
              <a:endParaRPr lang="en-US" sz="11500" b="1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/>
              <a:r>
                <a:rPr lang="en-US" sz="88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en-US" sz="88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8000" b="1" dirty="0" err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Bilkent</a:t>
              </a:r>
              <a:r>
                <a:rPr lang="en-US" sz="8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University, </a:t>
              </a:r>
              <a:r>
                <a:rPr lang="en-US" sz="80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Computer Engineering </a:t>
              </a:r>
              <a:r>
                <a:rPr lang="en-US" sz="8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Department, </a:t>
              </a:r>
              <a:r>
                <a:rPr lang="en-US" sz="80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Turkey</a:t>
              </a:r>
            </a:p>
            <a:p>
              <a:pPr eaLnBrk="1" hangingPunct="1"/>
              <a:r>
                <a:rPr lang="en-US" sz="8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Carnegie Mellon University</a:t>
              </a:r>
              <a:r>
                <a:rPr lang="en-US" sz="80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Electrical </a:t>
              </a:r>
              <a:r>
                <a:rPr lang="en-US" sz="8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and Computer Engineering </a:t>
              </a:r>
              <a:r>
                <a:rPr lang="en-US" sz="8000" b="1" dirty="0" smtClean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Department, USA</a:t>
              </a:r>
              <a:endParaRPr lang="en-US" sz="8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1800" y="1705885"/>
            <a:ext cx="8690106" cy="8509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705885"/>
            <a:ext cx="8509000" cy="850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25298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287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287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2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endParaRPr lang="en-US" sz="6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5638800" y="8001000"/>
            <a:ext cx="33832800" cy="2065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1433" tIns="85716" rIns="171433" bIns="85716"/>
          <a:lstStyle>
            <a:lvl1pPr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143000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DNA sequence alignment problem is a character-level comparison of DNA sequences obtained from one or more samples against a database of reference genome sequence of the same or a similar species. </a:t>
            </a:r>
            <a:endParaRPr lang="en-US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Huge 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computational 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burden due to the 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&gt;1 billion short (100 characters, or base pairs) “reads” against a very long (3 billion base pairs) reference genome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0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30-50 CPU days for mapping &amp; alignment</a:t>
            </a:r>
          </a:p>
          <a:p>
            <a:pPr marL="1143000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&gt;1 million whole human genomes by the end of 2017!</a:t>
            </a:r>
          </a:p>
          <a:p>
            <a:pPr marL="1143000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sequencing in trials in the US</a:t>
            </a:r>
          </a:p>
          <a:p>
            <a:pPr marL="1885950" lvl="1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Genome sequencing as a routine test at hospitals</a:t>
            </a:r>
          </a:p>
          <a:p>
            <a:pPr marL="1885950" lvl="1" indent="-1143000" eaLnBrk="1" hangingPunct="1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need very fast, accurate, and low-cost analysis methods </a:t>
            </a:r>
            <a:endParaRPr lang="en-US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60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 Genome Sequencing</a:t>
            </a:r>
            <a:endParaRPr lang="en-US" sz="6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193925" y="10134600"/>
            <a:ext cx="40765194" cy="20048867"/>
            <a:chOff x="2193925" y="10134600"/>
            <a:chExt cx="40765194" cy="2004886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93925" y="10134600"/>
              <a:ext cx="31066118" cy="16683656"/>
            </a:xfrm>
            <a:prstGeom prst="rect">
              <a:avLst/>
            </a:prstGeom>
          </p:spPr>
        </p:pic>
        <p:grpSp>
          <p:nvGrpSpPr>
            <p:cNvPr id="10" name="Group 9"/>
            <p:cNvGrpSpPr/>
            <p:nvPr/>
          </p:nvGrpSpPr>
          <p:grpSpPr>
            <a:xfrm>
              <a:off x="30480000" y="20859027"/>
              <a:ext cx="12479119" cy="9324440"/>
              <a:chOff x="28879800" y="20469760"/>
              <a:chExt cx="12479119" cy="9324440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233719" y="21793199"/>
                <a:ext cx="11125200" cy="8001000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32745859" y="20469760"/>
                <a:ext cx="774684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Reference length</a:t>
                </a:r>
                <a:endParaRPr lang="en-US" sz="8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rot="16200000">
                <a:off x="26483480" y="26074440"/>
                <a:ext cx="611608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Read length</a:t>
                </a:r>
                <a:endParaRPr lang="en-US" sz="8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35539680" y="30861000"/>
            <a:ext cx="5684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 smtClean="0"/>
              <a:t>Edit distance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99114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endParaRPr lang="en-US" sz="138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6019800" y="8610600"/>
            <a:ext cx="33604200" cy="1935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1433" tIns="85716" rIns="171433" bIns="85716"/>
          <a:lstStyle>
            <a:lvl1pPr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implement a GPGPU-friendly </a:t>
            </a: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algorithms to map DNA sequence reads to the reference genome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advantage of the embarrassingly parallel nature of the problem to concurrently align millions of read vs reference pairs</a:t>
            </a:r>
          </a:p>
          <a:p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using the CUDA (Compute Unified Device Architecture) platform, and testing using the NVIDIA Tesla K20 GPGPU processors.</a:t>
            </a: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598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Alignment GPU </a:t>
            </a:r>
            <a:r>
              <a:rPr lang="en-US" sz="13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3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7040" y="7162800"/>
            <a:ext cx="30236160" cy="23471333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8034080" y="5913120"/>
            <a:ext cx="7746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3169314" y="14664520"/>
            <a:ext cx="611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8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Alignment GPU </a:t>
            </a:r>
            <a:r>
              <a:rPr lang="en-US" sz="13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13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3720" y="7467600"/>
            <a:ext cx="30129480" cy="241502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34080" y="5913120"/>
            <a:ext cx="7746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3169314" y="14664520"/>
            <a:ext cx="611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8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GB" sz="13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</a:t>
            </a:r>
            <a:endParaRPr lang="en-US" altLang="zh-CN" sz="13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5425440" y="5943600"/>
            <a:ext cx="32964120" cy="259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1433" tIns="85716" rIns="171433" bIns="85716"/>
          <a:lstStyle>
            <a:lvl1pPr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Map a time-consuming application to massively parallel GPU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architectures.</a:t>
            </a: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Move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compute-intense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verification step to the GPGPUs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reads in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buffer,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 to the GPGPU for millions of simultaneous alignments. </a:t>
            </a:r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alignments automatically by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considering the characteristics of the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GPGPU.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threads used per alignment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dynamically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 maximum allowed error threshold set by the user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be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merged with any existing and future hash-table based read mapping applications. </a:t>
            </a:r>
            <a:endParaRPr lang="en-US" sz="8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be used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various configurations like different read sizes, reference genome size and error allowance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to GPU transfer time significantly by placing all relevant data to the GPU global memory in the initialization step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programming backtracking in GPU, bypassing CPU-based 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 processing </a:t>
            </a:r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together, except for I/O operations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17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Backtracking GPU Algorithm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6465823"/>
            <a:ext cx="22936200" cy="152378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25350268"/>
            <a:ext cx="27813000" cy="669625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346400" y="14735134"/>
            <a:ext cx="13106400" cy="297680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297120" y="18672097"/>
            <a:ext cx="4908332" cy="3031617"/>
          </a:xfrm>
          <a:prstGeom prst="rect">
            <a:avLst/>
          </a:prstGeom>
        </p:spPr>
      </p:pic>
      <p:cxnSp>
        <p:nvCxnSpPr>
          <p:cNvPr id="18" name="Curved Connector 17"/>
          <p:cNvCxnSpPr/>
          <p:nvPr/>
        </p:nvCxnSpPr>
        <p:spPr bwMode="auto">
          <a:xfrm rot="10800000">
            <a:off x="21907500" y="14750374"/>
            <a:ext cx="7536180" cy="5405105"/>
          </a:xfrm>
          <a:prstGeom prst="curvedConnector3">
            <a:avLst>
              <a:gd name="adj1" fmla="val 45147"/>
            </a:avLst>
          </a:prstGeom>
          <a:ln w="76200">
            <a:solidFill>
              <a:schemeClr val="tx1">
                <a:lumMod val="95000"/>
                <a:lumOff val="5000"/>
              </a:schemeClr>
            </a:solidFill>
            <a:prstDash val="lgDashDot"/>
            <a:headEnd type="none" w="lg" len="lg"/>
            <a:tailEnd type="triangle" w="lg" len="lg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16200000">
            <a:off x="660521" y="13702686"/>
            <a:ext cx="611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46900" y="5181600"/>
            <a:ext cx="7746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0" y="24111423"/>
            <a:ext cx="145465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length + Reference length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 flipH="1">
            <a:off x="17526000" y="23317200"/>
            <a:ext cx="1592579" cy="211766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Arrow Connector 31"/>
          <p:cNvCxnSpPr/>
          <p:nvPr/>
        </p:nvCxnSpPr>
        <p:spPr bwMode="auto">
          <a:xfrm flipH="1">
            <a:off x="18531839" y="24780840"/>
            <a:ext cx="1592579" cy="211766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Arrow Connector 32"/>
          <p:cNvCxnSpPr/>
          <p:nvPr/>
        </p:nvCxnSpPr>
        <p:spPr bwMode="auto">
          <a:xfrm flipH="1">
            <a:off x="19991067" y="24773142"/>
            <a:ext cx="1592579" cy="211766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6542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320" y="15240"/>
            <a:ext cx="5897880" cy="5897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-15240"/>
            <a:ext cx="5928360" cy="5928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6781800" y="1600200"/>
            <a:ext cx="30251400" cy="3200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71433" tIns="85716" rIns="171433" bIns="85716" anchor="ctr"/>
          <a:lstStyle/>
          <a:p>
            <a:pPr algn="ctr" defTabSz="4703763"/>
            <a:r>
              <a:rPr lang="en-US" sz="13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Speedup (tentative results)</a:t>
            </a: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6812280" y="5943600"/>
            <a:ext cx="30220920" cy="259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1433" tIns="85716" rIns="171433" bIns="85716"/>
          <a:lstStyle>
            <a:lvl1pPr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703763" eaLnBrk="0" hangingPunct="0">
              <a:defRPr sz="3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800" y="6858000"/>
            <a:ext cx="30251400" cy="20650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 bwMode="auto">
          <a:xfrm>
            <a:off x="14706600" y="7051596"/>
            <a:ext cx="14211300" cy="13234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703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0" y="7197804"/>
            <a:ext cx="1653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/>
              <a:t>Number of blocks = 20,000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1207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5949</TotalTime>
  <Words>390</Words>
  <Application>Microsoft Office PowerPoint</Application>
  <PresentationFormat>Custom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Lucida Grande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Graphicsland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Can Alkan</cp:lastModifiedBy>
  <cp:revision>108</cp:revision>
  <dcterms:created xsi:type="dcterms:W3CDTF">2004-07-26T21:45:23Z</dcterms:created>
  <dcterms:modified xsi:type="dcterms:W3CDTF">2015-03-17T07:26:45Z</dcterms:modified>
  <cp:category>science research poster</cp:category>
</cp:coreProperties>
</file>