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7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8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39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40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4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42.xml" ContentType="application/vnd.openxmlformats-officedocument.theme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3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44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5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6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7.xml" ContentType="application/vnd.openxmlformats-officedocument.theme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48.xml" ContentType="application/vnd.openxmlformats-officedocument.theme+xml"/>
  <Override PartName="/ppt/theme/theme4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slideLayouts/slideLayout539.xml" ContentType="application/vnd.openxmlformats-officedocument.presentationml.slideLayout+xml"/>
  <Override PartName="/ppt/theme/theme52.xml" ContentType="application/vnd.openxmlformats-officedocument.theme+xml"/>
  <Override PartName="/ppt/slideLayouts/slideLayout540.xml" ContentType="application/vnd.openxmlformats-officedocument.presentationml.slideLayout+xml"/>
  <Override PartName="/ppt/theme/theme53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87" r:id="rId16"/>
    <p:sldMasterId id="2147484099" r:id="rId17"/>
    <p:sldMasterId id="2147484111" r:id="rId18"/>
    <p:sldMasterId id="2147484195" r:id="rId19"/>
    <p:sldMasterId id="2147484245" r:id="rId20"/>
    <p:sldMasterId id="2147484281" r:id="rId21"/>
    <p:sldMasterId id="2147484306" r:id="rId22"/>
    <p:sldMasterId id="2147484354" r:id="rId23"/>
    <p:sldMasterId id="2147484366" r:id="rId24"/>
    <p:sldMasterId id="2147484378" r:id="rId25"/>
    <p:sldMasterId id="2147484402" r:id="rId26"/>
    <p:sldMasterId id="2147484414" r:id="rId27"/>
    <p:sldMasterId id="2147484450" r:id="rId28"/>
    <p:sldMasterId id="2147484462" r:id="rId29"/>
    <p:sldMasterId id="2147484474" r:id="rId30"/>
    <p:sldMasterId id="2147484486" r:id="rId31"/>
    <p:sldMasterId id="2147484534" r:id="rId32"/>
    <p:sldMasterId id="2147484546" r:id="rId33"/>
    <p:sldMasterId id="2147484558" r:id="rId34"/>
    <p:sldMasterId id="2147484630" r:id="rId35"/>
    <p:sldMasterId id="2147484642" r:id="rId36"/>
    <p:sldMasterId id="2147484666" r:id="rId37"/>
    <p:sldMasterId id="2147484679" r:id="rId38"/>
    <p:sldMasterId id="2147484691" r:id="rId39"/>
    <p:sldMasterId id="2147484704" r:id="rId40"/>
    <p:sldMasterId id="2147484716" r:id="rId41"/>
    <p:sldMasterId id="2147484730" r:id="rId42"/>
    <p:sldMasterId id="2147484768" r:id="rId43"/>
    <p:sldMasterId id="2147484780" r:id="rId44"/>
    <p:sldMasterId id="2147484792" r:id="rId45"/>
    <p:sldMasterId id="2147484804" r:id="rId46"/>
    <p:sldMasterId id="2147484816" r:id="rId47"/>
    <p:sldMasterId id="2147484828" r:id="rId48"/>
    <p:sldMasterId id="2147484878" r:id="rId49"/>
    <p:sldMasterId id="2147484880" r:id="rId50"/>
    <p:sldMasterId id="2147484893" r:id="rId51"/>
    <p:sldMasterId id="2147484896" r:id="rId52"/>
    <p:sldMasterId id="2147484898" r:id="rId53"/>
    <p:sldMasterId id="2147484914" r:id="rId54"/>
  </p:sldMasterIdLst>
  <p:notesMasterIdLst>
    <p:notesMasterId r:id="rId105"/>
  </p:notesMasterIdLst>
  <p:handoutMasterIdLst>
    <p:handoutMasterId r:id="rId106"/>
  </p:handoutMasterIdLst>
  <p:sldIdLst>
    <p:sldId id="2133" r:id="rId55"/>
    <p:sldId id="2058" r:id="rId56"/>
    <p:sldId id="1863" r:id="rId57"/>
    <p:sldId id="2118" r:id="rId58"/>
    <p:sldId id="1865" r:id="rId59"/>
    <p:sldId id="2060" r:id="rId60"/>
    <p:sldId id="2061" r:id="rId61"/>
    <p:sldId id="2062" r:id="rId62"/>
    <p:sldId id="2063" r:id="rId63"/>
    <p:sldId id="1867" r:id="rId64"/>
    <p:sldId id="1669" r:id="rId65"/>
    <p:sldId id="1670" r:id="rId66"/>
    <p:sldId id="1900" r:id="rId67"/>
    <p:sldId id="1901" r:id="rId68"/>
    <p:sldId id="1908" r:id="rId69"/>
    <p:sldId id="1909" r:id="rId70"/>
    <p:sldId id="1910" r:id="rId71"/>
    <p:sldId id="1911" r:id="rId72"/>
    <p:sldId id="2126" r:id="rId73"/>
    <p:sldId id="2127" r:id="rId74"/>
    <p:sldId id="2128" r:id="rId75"/>
    <p:sldId id="2129" r:id="rId76"/>
    <p:sldId id="1912" r:id="rId77"/>
    <p:sldId id="1913" r:id="rId78"/>
    <p:sldId id="1914" r:id="rId79"/>
    <p:sldId id="1915" r:id="rId80"/>
    <p:sldId id="1916" r:id="rId81"/>
    <p:sldId id="1917" r:id="rId82"/>
    <p:sldId id="1918" r:id="rId83"/>
    <p:sldId id="1919" r:id="rId84"/>
    <p:sldId id="1920" r:id="rId85"/>
    <p:sldId id="1921" r:id="rId86"/>
    <p:sldId id="2056" r:id="rId87"/>
    <p:sldId id="1922" r:id="rId88"/>
    <p:sldId id="1923" r:id="rId89"/>
    <p:sldId id="1924" r:id="rId90"/>
    <p:sldId id="1925" r:id="rId91"/>
    <p:sldId id="1926" r:id="rId92"/>
    <p:sldId id="1927" r:id="rId93"/>
    <p:sldId id="1928" r:id="rId94"/>
    <p:sldId id="1929" r:id="rId95"/>
    <p:sldId id="1930" r:id="rId96"/>
    <p:sldId id="1931" r:id="rId97"/>
    <p:sldId id="1932" r:id="rId98"/>
    <p:sldId id="1933" r:id="rId99"/>
    <p:sldId id="1934" r:id="rId100"/>
    <p:sldId id="2117" r:id="rId101"/>
    <p:sldId id="1936" r:id="rId102"/>
    <p:sldId id="1937" r:id="rId103"/>
    <p:sldId id="1938" r:id="rId10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3" autoAdjust="0"/>
    <p:restoredTop sz="99681" autoAdjust="0"/>
  </p:normalViewPr>
  <p:slideViewPr>
    <p:cSldViewPr>
      <p:cViewPr varScale="1">
        <p:scale>
          <a:sx n="87" d="100"/>
          <a:sy n="87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64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47.xml"/><Relationship Id="rId102" Type="http://schemas.openxmlformats.org/officeDocument/2006/relationships/slide" Target="slides/slide48.xml"/><Relationship Id="rId103" Type="http://schemas.openxmlformats.org/officeDocument/2006/relationships/slide" Target="slides/slide49.xml"/><Relationship Id="rId104" Type="http://schemas.openxmlformats.org/officeDocument/2006/relationships/slide" Target="slides/slide50.xml"/><Relationship Id="rId105" Type="http://schemas.openxmlformats.org/officeDocument/2006/relationships/notesMaster" Target="notesMasters/notesMaster1.xml"/><Relationship Id="rId106" Type="http://schemas.openxmlformats.org/officeDocument/2006/relationships/handoutMaster" Target="handoutMasters/handout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" Target="slides/slide1.xml"/><Relationship Id="rId56" Type="http://schemas.openxmlformats.org/officeDocument/2006/relationships/slide" Target="slides/slide2.xml"/><Relationship Id="rId57" Type="http://schemas.openxmlformats.org/officeDocument/2006/relationships/slide" Target="slides/slide3.xml"/><Relationship Id="rId58" Type="http://schemas.openxmlformats.org/officeDocument/2006/relationships/slide" Target="slides/slide4.xml"/><Relationship Id="rId59" Type="http://schemas.openxmlformats.org/officeDocument/2006/relationships/slide" Target="slides/slide5.xml"/><Relationship Id="rId70" Type="http://schemas.openxmlformats.org/officeDocument/2006/relationships/slide" Target="slides/slide16.xml"/><Relationship Id="rId71" Type="http://schemas.openxmlformats.org/officeDocument/2006/relationships/slide" Target="slides/slide17.xml"/><Relationship Id="rId72" Type="http://schemas.openxmlformats.org/officeDocument/2006/relationships/slide" Target="slides/slide18.xml"/><Relationship Id="rId73" Type="http://schemas.openxmlformats.org/officeDocument/2006/relationships/slide" Target="slides/slide19.xml"/><Relationship Id="rId74" Type="http://schemas.openxmlformats.org/officeDocument/2006/relationships/slide" Target="slides/slide20.xml"/><Relationship Id="rId75" Type="http://schemas.openxmlformats.org/officeDocument/2006/relationships/slide" Target="slides/slide21.xml"/><Relationship Id="rId76" Type="http://schemas.openxmlformats.org/officeDocument/2006/relationships/slide" Target="slides/slide22.xml"/><Relationship Id="rId77" Type="http://schemas.openxmlformats.org/officeDocument/2006/relationships/slide" Target="slides/slide23.xml"/><Relationship Id="rId78" Type="http://schemas.openxmlformats.org/officeDocument/2006/relationships/slide" Target="slides/slide24.xml"/><Relationship Id="rId79" Type="http://schemas.openxmlformats.org/officeDocument/2006/relationships/slide" Target="slides/slide25.xml"/><Relationship Id="rId110" Type="http://schemas.openxmlformats.org/officeDocument/2006/relationships/theme" Target="theme/theme1.xml"/><Relationship Id="rId90" Type="http://schemas.openxmlformats.org/officeDocument/2006/relationships/slide" Target="slides/slide36.xml"/><Relationship Id="rId91" Type="http://schemas.openxmlformats.org/officeDocument/2006/relationships/slide" Target="slides/slide37.xml"/><Relationship Id="rId92" Type="http://schemas.openxmlformats.org/officeDocument/2006/relationships/slide" Target="slides/slide38.xml"/><Relationship Id="rId93" Type="http://schemas.openxmlformats.org/officeDocument/2006/relationships/slide" Target="slides/slide39.xml"/><Relationship Id="rId94" Type="http://schemas.openxmlformats.org/officeDocument/2006/relationships/slide" Target="slides/slide40.xml"/><Relationship Id="rId95" Type="http://schemas.openxmlformats.org/officeDocument/2006/relationships/slide" Target="slides/slide41.xml"/><Relationship Id="rId96" Type="http://schemas.openxmlformats.org/officeDocument/2006/relationships/slide" Target="slides/slide42.xml"/><Relationship Id="rId97" Type="http://schemas.openxmlformats.org/officeDocument/2006/relationships/slide" Target="slides/slide43.xml"/><Relationship Id="rId98" Type="http://schemas.openxmlformats.org/officeDocument/2006/relationships/slide" Target="slides/slide44.xml"/><Relationship Id="rId99" Type="http://schemas.openxmlformats.org/officeDocument/2006/relationships/slide" Target="slides/slide45.xml"/><Relationship Id="rId111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60" Type="http://schemas.openxmlformats.org/officeDocument/2006/relationships/slide" Target="slides/slide6.xml"/><Relationship Id="rId61" Type="http://schemas.openxmlformats.org/officeDocument/2006/relationships/slide" Target="slides/slide7.xml"/><Relationship Id="rId62" Type="http://schemas.openxmlformats.org/officeDocument/2006/relationships/slide" Target="slides/slide8.xml"/><Relationship Id="rId63" Type="http://schemas.openxmlformats.org/officeDocument/2006/relationships/slide" Target="slides/slide9.xml"/><Relationship Id="rId64" Type="http://schemas.openxmlformats.org/officeDocument/2006/relationships/slide" Target="slides/slide10.xml"/><Relationship Id="rId65" Type="http://schemas.openxmlformats.org/officeDocument/2006/relationships/slide" Target="slides/slide11.xml"/><Relationship Id="rId66" Type="http://schemas.openxmlformats.org/officeDocument/2006/relationships/slide" Target="slides/slide12.xml"/><Relationship Id="rId67" Type="http://schemas.openxmlformats.org/officeDocument/2006/relationships/slide" Target="slides/slide13.xml"/><Relationship Id="rId68" Type="http://schemas.openxmlformats.org/officeDocument/2006/relationships/slide" Target="slides/slide14.xml"/><Relationship Id="rId69" Type="http://schemas.openxmlformats.org/officeDocument/2006/relationships/slide" Target="slides/slide15.xml"/><Relationship Id="rId100" Type="http://schemas.openxmlformats.org/officeDocument/2006/relationships/slide" Target="slides/slide46.xml"/><Relationship Id="rId80" Type="http://schemas.openxmlformats.org/officeDocument/2006/relationships/slide" Target="slides/slide26.xml"/><Relationship Id="rId81" Type="http://schemas.openxmlformats.org/officeDocument/2006/relationships/slide" Target="slides/slide27.xml"/><Relationship Id="rId82" Type="http://schemas.openxmlformats.org/officeDocument/2006/relationships/slide" Target="slides/slide28.xml"/><Relationship Id="rId83" Type="http://schemas.openxmlformats.org/officeDocument/2006/relationships/slide" Target="slides/slide29.xml"/><Relationship Id="rId84" Type="http://schemas.openxmlformats.org/officeDocument/2006/relationships/slide" Target="slides/slide30.xml"/><Relationship Id="rId85" Type="http://schemas.openxmlformats.org/officeDocument/2006/relationships/slide" Target="slides/slide31.xml"/><Relationship Id="rId86" Type="http://schemas.openxmlformats.org/officeDocument/2006/relationships/slide" Target="slides/slide32.xml"/><Relationship Id="rId87" Type="http://schemas.openxmlformats.org/officeDocument/2006/relationships/slide" Target="slides/slide33.xml"/><Relationship Id="rId88" Type="http://schemas.openxmlformats.org/officeDocument/2006/relationships/slide" Target="slides/slide34.xml"/><Relationship Id="rId8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7/17/13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7/17/13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3A3D9-BADB-734B-A983-EA6AF1EA18FE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3A3D9-BADB-734B-A983-EA6AF1EA18FE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DRAM continues to scale there could be benefits to examining and enabling</a:t>
            </a:r>
            <a:r>
              <a:rPr lang="en-US" baseline="0" dirty="0" smtClean="0"/>
              <a:t> these new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from DRAM to STT-RAM,</a:t>
            </a:r>
            <a:r>
              <a:rPr lang="en-US" baseline="0" dirty="0" smtClean="0"/>
              <a:t> instead of a capacitor that stores charge, now we have a magnetic tunnel junction that has one reference layer with a fixed magnetic orientation, and a free layer that can be parallel or anti parallel to the reference layer; which determines the resistance, and in turn, the data stored in the MTJ. In addition to the MTJ, the cell, again, has an access transistor. </a:t>
            </a:r>
          </a:p>
          <a:p>
            <a:r>
              <a:rPr lang="en-US" baseline="0" dirty="0" smtClean="0"/>
              <a:t>Reading requires a small voltage to be applied across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and sense line; and the current is sensed. This current varies depending on the resistance of MTJ. To write data, we push a large current into the MTJ, which re-aligns the free layer. The direction of the current determines whether it becomes parallel or anti-parallel; i.e. logical 0 or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B1BF-2DE4-4D7D-8ECD-16D20D21B23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42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1.png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0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7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8531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9066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4678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1852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54506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7079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8344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537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02031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6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634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9725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338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87234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9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160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2469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090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236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07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7062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1156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12523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0637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646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9744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3274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756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409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36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90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3178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3648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0116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12335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1168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0789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20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8280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7220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3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0144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253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65854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55451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93718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918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04265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0087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9173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63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1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5660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50262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1857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7384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463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1025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75273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0110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5782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10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09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99118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6889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7098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013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7911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18308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4989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78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40527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5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24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03535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471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9233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5469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9898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0849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2132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0836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6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0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0504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27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0886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43870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325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20217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3749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2314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60394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16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4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7140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1685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0516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04236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24080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86913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1115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28841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42499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6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4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861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3918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7283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476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6364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877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1029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5088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53776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194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3515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2277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6900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6763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6477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7049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6427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9472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9389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066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6269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8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2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8673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199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290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6399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3925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2130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740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4818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9043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199538C-0B58-964C-8D09-CE2DB41D7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8642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4A62-A2AB-6B48-93FA-0E4BEF26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8321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043D-705D-8E4D-8EC4-AA04F62C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02238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C025-F41A-EE4C-BAA6-EFCC0582B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1518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59F7-17FF-DC4D-8944-FA4CBA5D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3402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8373-2CF4-E74A-9DDB-35E5C34C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003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763B-C92A-AE4D-8997-CC96015B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1328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A139-E15C-4546-9B84-F7CCF78D1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300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9E70-A755-0848-A88C-D01A0C75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509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511D-2F98-9946-AC33-934E9801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0634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FB54-4D75-F044-8D75-FAC43740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3302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59922-0DF5-D344-8BEC-8A96B1F89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2151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369" tIns="45685" rIns="91369" bIns="45685"/>
          <a:lstStyle/>
          <a:p>
            <a:pPr defTabSz="913696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7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97242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1397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561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5937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9001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9199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9338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9085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08239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32FADCB-48B2-EA48-842F-00DFB3F2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226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879-3FBA-B54E-968A-FC666650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3143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A502-C52A-234B-A385-176FDBE48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2293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5F4F-A033-0F4C-9EC5-6505BC2B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0542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FF62-1895-FF4A-A6F6-80006937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7738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C695-E190-B34F-BEE3-61EF86E3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7203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E6B8-289B-D940-8844-711DD150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6969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1048-1417-DA43-8EBC-A96804AD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4801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417F-2C14-6144-830B-E42ADEEC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9143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71BC-6E8C-F74F-B79B-7105B67B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3925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4C83-2A46-4D4A-84F8-78075880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58992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AAFD-47E5-3243-864F-EBDDB630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2425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defTabSz="913696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D8DB-F6DE-7C4E-AD24-F611E08CA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4517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3EC4547-E2B1-9B4F-845F-F274F3C6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1833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4180-6920-9C42-9DA1-4829E043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882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0D3C-7D80-0940-9C38-883CA567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3317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F32B-3CEF-984C-BBF2-963F764B3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4323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4898-7376-D942-82A4-9987F9AC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9349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4D29-6AD3-F447-89DA-A4F13DC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8348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55-98B6-5F49-80DA-F6F7DEF7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4623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ECD9-3D5F-7F4F-998D-56B78CDE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4326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5131-7DE5-1D4D-A3CF-3D0607171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9395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6F9A-1324-4947-8B68-D47C2744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4928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1EA7-F64C-644A-BE34-B5A402A8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1044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4A1C-A8E8-3C42-88AB-792537E5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937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90987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8164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634263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83220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6474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8343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69560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88257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07458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2425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37972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9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8121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3492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94221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4091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7290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69574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071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73029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7786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68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97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828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11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1783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5759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6430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304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5005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7988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6483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4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537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2539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808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80890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894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47741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1208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7571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8646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9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7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19015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01299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81384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3961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8303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40747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2243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41058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77067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6358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20192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9904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3487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392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8429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10588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2033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4845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54704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0668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7349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C9BE-E5F4-4C4D-A2E6-8C0248ACC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06497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6340-CDE4-4E4A-9420-2A87E5020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98391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67AA-AE81-C945-8601-06951EFA2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086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8F6D-66A9-7548-8FEA-3AAEA8ABA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94014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ABC3-D591-1741-A3C4-2DCAC7BE9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4224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C5D0-DE20-F44C-9199-26925A0CD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75977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95E8-6B2D-E046-9715-7EB4F7541B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92958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8BC5-7996-F840-84FA-40F1399D1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25339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E289-7A6A-0649-AE32-846A55D9B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5124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5882-CF79-A248-88C2-2F45B3B28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91440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53D0-0C84-884F-9305-71FBD6328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8286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666-F172-8746-A4D3-B4623EB79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81807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6687-04FD-604F-BA40-37ECD8744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8729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6687-04FD-604F-BA40-37ECD8744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5140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58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88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56100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6873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4376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63270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31910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95737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5126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35049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6537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1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07.xml"/><Relationship Id="rId8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2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3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4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0.xml"/><Relationship Id="rId8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3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5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1.xml"/><Relationship Id="rId8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4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6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2.xml"/><Relationship Id="rId8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5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7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76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0.xml"/><Relationship Id="rId13" Type="http://schemas.openxmlformats.org/officeDocument/2006/relationships/theme" Target="../theme/theme37.xml"/><Relationship Id="rId1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98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1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07.xml"/><Relationship Id="rId8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0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2.xml"/><Relationship Id="rId12" Type="http://schemas.openxmlformats.org/officeDocument/2006/relationships/slideLayout" Target="../slideLayouts/slideLayout423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13.xml"/><Relationship Id="rId3" Type="http://schemas.openxmlformats.org/officeDocument/2006/relationships/slideLayout" Target="../slideLayouts/slideLayout414.xml"/><Relationship Id="rId4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17.xml"/><Relationship Id="rId7" Type="http://schemas.openxmlformats.org/officeDocument/2006/relationships/slideLayout" Target="../slideLayouts/slideLayout418.xml"/><Relationship Id="rId8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4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4.xml"/><Relationship Id="rId2" Type="http://schemas.openxmlformats.org/officeDocument/2006/relationships/slideLayout" Target="../slideLayouts/slideLayout425.xml"/><Relationship Id="rId3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0.xml"/><Relationship Id="rId8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33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5.xml"/><Relationship Id="rId12" Type="http://schemas.openxmlformats.org/officeDocument/2006/relationships/slideLayout" Target="../slideLayouts/slideLayout446.xml"/><Relationship Id="rId13" Type="http://schemas.openxmlformats.org/officeDocument/2006/relationships/slideLayout" Target="../slideLayouts/slideLayout447.xml"/><Relationship Id="rId14" Type="http://schemas.openxmlformats.org/officeDocument/2006/relationships/theme" Target="../theme/theme41.xml"/><Relationship Id="rId1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1.xml"/><Relationship Id="rId8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44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8.xml"/><Relationship Id="rId12" Type="http://schemas.openxmlformats.org/officeDocument/2006/relationships/slideLayout" Target="../slideLayouts/slideLayout459.xml"/><Relationship Id="rId13" Type="http://schemas.openxmlformats.org/officeDocument/2006/relationships/theme" Target="../theme/theme42.xml"/><Relationship Id="rId1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3.xml"/><Relationship Id="rId7" Type="http://schemas.openxmlformats.org/officeDocument/2006/relationships/slideLayout" Target="../slideLayouts/slideLayout454.xml"/><Relationship Id="rId8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57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0.xml"/><Relationship Id="rId12" Type="http://schemas.openxmlformats.org/officeDocument/2006/relationships/theme" Target="../theme/theme43.xml"/><Relationship Id="rId1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6.xml"/><Relationship Id="rId8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69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77.xml"/><Relationship Id="rId8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0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88.xml"/><Relationship Id="rId8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1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0.xml"/><Relationship Id="rId8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3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26.xml"/><Relationship Id="rId13" Type="http://schemas.openxmlformats.org/officeDocument/2006/relationships/theme" Target="../theme/theme48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4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38.xml"/><Relationship Id="rId13" Type="http://schemas.openxmlformats.org/officeDocument/2006/relationships/theme" Target="../theme/theme50.xml"/><Relationship Id="rId14" Type="http://schemas.openxmlformats.org/officeDocument/2006/relationships/image" Target="../media/image7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527.xml"/><Relationship Id="rId2" Type="http://schemas.openxmlformats.org/officeDocument/2006/relationships/slideLayout" Target="../slideLayouts/slideLayout528.xml"/><Relationship Id="rId3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2.xml"/><Relationship Id="rId7" Type="http://schemas.openxmlformats.org/officeDocument/2006/relationships/slideLayout" Target="../slideLayouts/slideLayout533.xml"/><Relationship Id="rId8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36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9.xml"/><Relationship Id="rId2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0.xml"/><Relationship Id="rId2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1.xml"/><Relationship Id="rId12" Type="http://schemas.openxmlformats.org/officeDocument/2006/relationships/theme" Target="../theme/theme54.xml"/><Relationship Id="rId1" Type="http://schemas.openxmlformats.org/officeDocument/2006/relationships/slideLayout" Target="../slideLayouts/slideLayout541.xml"/><Relationship Id="rId2" Type="http://schemas.openxmlformats.org/officeDocument/2006/relationships/slideLayout" Target="../slideLayouts/slideLayout542.xml"/><Relationship Id="rId3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47.xml"/><Relationship Id="rId8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49.xml"/><Relationship Id="rId10" Type="http://schemas.openxmlformats.org/officeDocument/2006/relationships/slideLayout" Target="../slideLayouts/slideLayout5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43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236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63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  <p:sldLayoutId id="214748467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7A0A7-95F6-0F44-A183-7F0D9CBFC97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0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3696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369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68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369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05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739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640" indent="-3426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411" indent="-3251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568" indent="-3505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8821" indent="-3156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79873" indent="-3394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6728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569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0421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7263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91429-77CF-4443-9858-4275C45EE4F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  <p:sldLayoutId id="2147484728" r:id="rId12"/>
    <p:sldLayoutId id="2147484729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E6346-468B-3E4F-8804-5358276127F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DDFB6AD-FE1B-B34C-B1D2-58136F130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58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  <p:sldLayoutId id="214748484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46392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urgundy_CMU_JPG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88113"/>
            <a:ext cx="1549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2690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3C470-0343-5644-A9B5-95349323097B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3" name="Picture 7" descr="safari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82" r:id="rId2"/>
    <p:sldLayoutId id="2147484883" r:id="rId3"/>
    <p:sldLayoutId id="2147484884" r:id="rId4"/>
    <p:sldLayoutId id="2147484885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  <p:sldLayoutId id="214748489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85973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80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omutlu" TargetMode="External"/><Relationship Id="rId4" Type="http://schemas.openxmlformats.org/officeDocument/2006/relationships/hyperlink" Target="mailto:onur@cmu.edu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users.ece.cmu.edu/~omutlu/pub/flash-error-patterns_date12.pdf" TargetMode="External"/><Relationship Id="rId12" Type="http://schemas.openxmlformats.org/officeDocument/2006/relationships/hyperlink" Target="http://users.ece.cmu.edu/~omutlu/pub/cai_date12_talk.ppt" TargetMode="External"/><Relationship Id="rId1" Type="http://schemas.openxmlformats.org/officeDocument/2006/relationships/slideLayout" Target="../slideLayouts/slideLayout436.xml"/><Relationship Id="rId2" Type="http://schemas.openxmlformats.org/officeDocument/2006/relationships/hyperlink" Target="http://noggin.intel.com/content/paper-8-error-analysis-and-retention-aware-error-management-for-nand-flash-memory" TargetMode="External"/><Relationship Id="rId3" Type="http://schemas.openxmlformats.org/officeDocument/2006/relationships/hyperlink" Target="http://noggin.intel.com/technology-journal/2013/171/memory-resiliency" TargetMode="External"/><Relationship Id="rId4" Type="http://schemas.openxmlformats.org/officeDocument/2006/relationships/hyperlink" Target="http://users.ece.cmu.edu/~omutlu/pub/flash-memory-voltage-characterization_date13.pdf" TargetMode="External"/><Relationship Id="rId5" Type="http://schemas.openxmlformats.org/officeDocument/2006/relationships/hyperlink" Target="http://www.date-conference.com/" TargetMode="External"/><Relationship Id="rId6" Type="http://schemas.openxmlformats.org/officeDocument/2006/relationships/hyperlink" Target="http://users.ece.cmu.edu/~omutlu/pub/cai_date13_talk.ppt" TargetMode="External"/><Relationship Id="rId7" Type="http://schemas.openxmlformats.org/officeDocument/2006/relationships/hyperlink" Target="http://users.ece.cmu.edu/~omutlu/pub/flash-correct-and-refresh_iccd12.pdf" TargetMode="External"/><Relationship Id="rId8" Type="http://schemas.openxmlformats.org/officeDocument/2006/relationships/hyperlink" Target="http://www.iccd-conf.com/" TargetMode="External"/><Relationship Id="rId9" Type="http://schemas.openxmlformats.org/officeDocument/2006/relationships/hyperlink" Target="http://users.ece.cmu.edu/~omutlu/pub/mutlu_iccd12_talk.ppt" TargetMode="External"/><Relationship Id="rId10" Type="http://schemas.openxmlformats.org/officeDocument/2006/relationships/hyperlink" Target="http://users.ece.cmu.edu/~omutlu/pub/mutlu_iccd12_talk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ece447/s13/doku.php" TargetMode="External"/><Relationship Id="rId4" Type="http://schemas.openxmlformats.org/officeDocument/2006/relationships/hyperlink" Target="http://www.ece.cmu.edu/~ece740/f11/doku.php" TargetMode="External"/><Relationship Id="rId5" Type="http://schemas.openxmlformats.org/officeDocument/2006/relationships/hyperlink" Target="http://www.ece.cmu.edu/~ece742/doku.php" TargetMode="External"/><Relationship Id="rId6" Type="http://schemas.openxmlformats.org/officeDocument/2006/relationships/hyperlink" Target="http://users.ece.cmu.edu/~omutlu/projects.htm" TargetMode="External"/><Relationship Id="rId7" Type="http://schemas.openxmlformats.org/officeDocument/2006/relationships/hyperlink" Target="http://scholar.google.com/citations?user=7XyGUGkAAAAJ&amp;hl=en" TargetMode="External"/><Relationship Id="rId1" Type="http://schemas.openxmlformats.org/officeDocument/2006/relationships/slideLayout" Target="../slideLayouts/slideLayout413.xml"/><Relationship Id="rId2" Type="http://schemas.openxmlformats.org/officeDocument/2006/relationships/hyperlink" Target="http://www.youtube.com/playlist?list=PL5PHm2jkkXmidJOd59REog9jDnPDTG6IJ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" TargetMode="External"/><Relationship Id="rId4" Type="http://schemas.openxmlformats.org/officeDocument/2006/relationships/hyperlink" Target="mailto:onur@cmu.edu" TargetMode="External"/><Relationship Id="rId1" Type="http://schemas.openxmlformats.org/officeDocument/2006/relationships/slideLayout" Target="../slideLayouts/slideLayout436.xml"/><Relationship Id="rId2" Type="http://schemas.openxmlformats.org/officeDocument/2006/relationships/hyperlink" Target="http://users.ece.cmu.edu/~omutlu/acaces2013-memory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LCy3pG7Rc0&amp;list=PL5PHm2jkkXmidJOd59REog9jDnPDTG6IJ&amp;index=25" TargetMode="External"/><Relationship Id="rId4" Type="http://schemas.openxmlformats.org/officeDocument/2006/relationships/hyperlink" Target="http://www.youtube.com/watch?v=ZSotvL3WXmA&amp;list=PL5PHm2jkkXmidJOd59REog9jDnPDTG6IJ&amp;index=26" TargetMode="External"/><Relationship Id="rId5" Type="http://schemas.openxmlformats.org/officeDocument/2006/relationships/hyperlink" Target="http://www.youtube.com/watch?v=1xe2w3_NzmI&amp;list=PL5PHm2jkkXmidJOd59REog9jDnPDTG6IJ&amp;index=27" TargetMode="External"/><Relationship Id="rId6" Type="http://schemas.openxmlformats.org/officeDocument/2006/relationships/hyperlink" Target="http://www.youtube.com/watch?v=LzfOghMKyA0&amp;list=PL5PHm2jkkXmidJOd59REog9jDnPDTG6IJ&amp;index=35" TargetMode="External"/><Relationship Id="rId7" Type="http://schemas.openxmlformats.org/officeDocument/2006/relationships/hyperlink" Target="http://www.youtube.com/watch?v=U-VZKMgItDM&amp;list=PL5PHm2jkkXmidJOd59REog9jDnPDTG6IJ&amp;index=32" TargetMode="External"/><Relationship Id="rId1" Type="http://schemas.openxmlformats.org/officeDocument/2006/relationships/slideLayout" Target="../slideLayouts/slideLayout436.xml"/><Relationship Id="rId2" Type="http://schemas.openxmlformats.org/officeDocument/2006/relationships/hyperlink" Target="http://www.youtube.com/watch?v=JBdfZ5i21cs&amp;list=PL5PHm2jkkXmidJOd59REog9jDnPDTG6IJ&amp;index=22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6876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Scalable Many-Core Memory Systems </a:t>
            </a:r>
            <a:r>
              <a:rPr lang="en-US" sz="4000" dirty="0" smtClean="0"/>
              <a:t>Lecture 3, Topic </a:t>
            </a:r>
            <a:r>
              <a:rPr lang="en-US" sz="4000" dirty="0" smtClean="0"/>
              <a:t>2</a:t>
            </a:r>
            <a:r>
              <a:rPr lang="en-US" sz="4000" dirty="0"/>
              <a:t>: Emerging Technologies and Hybrid Memories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4590256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/>
            <a:r>
              <a:rPr lang="en-US" sz="2000" dirty="0">
                <a:latin typeface="Tahoma" charset="0"/>
                <a:hlinkClick r:id="rId3"/>
              </a:rPr>
              <a:t>http://www.ece.cmu.edu/~omutlu</a:t>
            </a:r>
            <a:endParaRPr lang="en-US" sz="2000" dirty="0">
              <a:solidFill>
                <a:srgbClr val="003399"/>
              </a:solidFill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  <a:hlinkClick r:id="rId4"/>
              </a:rPr>
              <a:t>onur@cmu.edu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err="1" smtClean="0">
                <a:latin typeface="Tahoma" charset="0"/>
              </a:rPr>
              <a:t>HiPEAC</a:t>
            </a:r>
            <a:r>
              <a:rPr lang="en-US" sz="2000" dirty="0" smtClean="0">
                <a:latin typeface="Tahoma" charset="0"/>
              </a:rPr>
              <a:t> ACACES Summer School 2013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smtClean="0">
                <a:latin typeface="Tahoma" charset="0"/>
              </a:rPr>
              <a:t>July </a:t>
            </a:r>
            <a:r>
              <a:rPr lang="en-US" sz="2000" dirty="0" smtClean="0">
                <a:latin typeface="Tahoma" charset="0"/>
              </a:rPr>
              <a:t>17, </a:t>
            </a:r>
            <a:r>
              <a:rPr lang="en-US" sz="2000" dirty="0">
                <a:latin typeface="Tahoma" charset="0"/>
              </a:rPr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518140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in 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93723"/>
          </a:xfrm>
        </p:spPr>
        <p:txBody>
          <a:bodyPr/>
          <a:lstStyle/>
          <a:p>
            <a:r>
              <a:rPr lang="en-US" sz="1500" dirty="0"/>
              <a:t>Yu </a:t>
            </a:r>
            <a:r>
              <a:rPr lang="en-US" sz="1500" dirty="0" err="1"/>
              <a:t>Cai</a:t>
            </a:r>
            <a:r>
              <a:rPr lang="en-US" sz="1500" dirty="0"/>
              <a:t>, </a:t>
            </a:r>
            <a:r>
              <a:rPr lang="en-US" sz="1500" dirty="0" err="1"/>
              <a:t>Gulay</a:t>
            </a:r>
            <a:r>
              <a:rPr lang="en-US" sz="1500" dirty="0"/>
              <a:t> </a:t>
            </a:r>
            <a:r>
              <a:rPr lang="en-US" sz="1500" dirty="0" err="1"/>
              <a:t>Yalcin</a:t>
            </a:r>
            <a:r>
              <a:rPr lang="en-US" sz="1500" dirty="0"/>
              <a:t>, </a:t>
            </a:r>
            <a:r>
              <a:rPr lang="en-US" sz="1500" u="sng" dirty="0"/>
              <a:t>Onur Mutlu</a:t>
            </a:r>
            <a:r>
              <a:rPr lang="en-US" sz="1500" dirty="0"/>
              <a:t>, Erich F. </a:t>
            </a:r>
            <a:r>
              <a:rPr lang="en-US" sz="1500" dirty="0" err="1"/>
              <a:t>Haratsch</a:t>
            </a:r>
            <a:r>
              <a:rPr lang="en-US" sz="1500" dirty="0"/>
              <a:t>, Adrian Cristal, Osman </a:t>
            </a:r>
            <a:r>
              <a:rPr lang="en-US" sz="1500" dirty="0" err="1"/>
              <a:t>Unsal</a:t>
            </a:r>
            <a:r>
              <a:rPr lang="en-US" sz="1500" dirty="0"/>
              <a:t>, and Ken Mai,</a:t>
            </a:r>
            <a:br>
              <a:rPr lang="en-US" sz="1500" dirty="0"/>
            </a:br>
            <a:r>
              <a:rPr lang="en-US" sz="1500" b="1" dirty="0">
                <a:hlinkClick r:id="rId2"/>
              </a:rPr>
              <a:t>"Error Analysis and Retention-Aware Error Management for NAND Flash Memory"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i="1" dirty="0">
                <a:hlinkClick r:id="rId3"/>
              </a:rPr>
              <a:t>Intel Technology Journal</a:t>
            </a:r>
            <a:r>
              <a:rPr lang="en-US" sz="1500" i="1" dirty="0"/>
              <a:t> (</a:t>
            </a:r>
            <a:r>
              <a:rPr lang="en-US" sz="1500" b="1" i="1" dirty="0"/>
              <a:t>ITJ</a:t>
            </a:r>
            <a:r>
              <a:rPr lang="en-US" sz="1500" i="1" dirty="0"/>
              <a:t>) Special Issue on Memory Resiliency</a:t>
            </a:r>
            <a:r>
              <a:rPr lang="en-US" sz="1500" dirty="0"/>
              <a:t>, Vol. 17, No. 1, May 2013. 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Yu </a:t>
            </a:r>
            <a:r>
              <a:rPr lang="en-US" sz="1500" dirty="0" err="1"/>
              <a:t>Cai</a:t>
            </a:r>
            <a:r>
              <a:rPr lang="en-US" sz="1500" dirty="0"/>
              <a:t>, Erich F. </a:t>
            </a:r>
            <a:r>
              <a:rPr lang="en-US" sz="1500" dirty="0" err="1"/>
              <a:t>Haratsch</a:t>
            </a:r>
            <a:r>
              <a:rPr lang="en-US" sz="1500" dirty="0"/>
              <a:t>, </a:t>
            </a:r>
            <a:r>
              <a:rPr lang="en-US" sz="1500" u="sng" dirty="0"/>
              <a:t>Onur Mutlu</a:t>
            </a:r>
            <a:r>
              <a:rPr lang="en-US" sz="1500" dirty="0"/>
              <a:t>, and Ken Mai,</a:t>
            </a:r>
            <a:br>
              <a:rPr lang="en-US" sz="1500" dirty="0"/>
            </a:br>
            <a:r>
              <a:rPr lang="en-US" sz="1500" b="1" dirty="0">
                <a:hlinkClick r:id="rId4"/>
              </a:rPr>
              <a:t>"Threshold Voltage Distribution in MLC NAND Flash Memory: Characterization, Analysis and Modeling"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i="1" dirty="0"/>
              <a:t>Proceedings of the </a:t>
            </a:r>
            <a:r>
              <a:rPr lang="en-US" sz="1500" i="1" dirty="0">
                <a:hlinkClick r:id="rId5"/>
              </a:rPr>
              <a:t>Design, Automation, and Test in Europe Conference</a:t>
            </a:r>
            <a:r>
              <a:rPr lang="en-US" sz="1500" i="1" dirty="0"/>
              <a:t> (</a:t>
            </a:r>
            <a:r>
              <a:rPr lang="en-US" sz="1500" b="1" i="1" dirty="0"/>
              <a:t>DATE</a:t>
            </a:r>
            <a:r>
              <a:rPr lang="en-US" sz="1500" i="1" dirty="0"/>
              <a:t>)</a:t>
            </a:r>
            <a:r>
              <a:rPr lang="en-US" sz="1500" dirty="0"/>
              <a:t>, Grenoble, France, March 2013. </a:t>
            </a:r>
            <a:r>
              <a:rPr lang="en-US" sz="1500" dirty="0">
                <a:hlinkClick r:id="rId6"/>
              </a:rPr>
              <a:t>Slides (ppt</a:t>
            </a:r>
            <a:r>
              <a:rPr lang="en-US" sz="1500" dirty="0" smtClean="0">
                <a:hlinkClick r:id="rId6"/>
              </a:rPr>
              <a:t>)</a:t>
            </a:r>
            <a:endParaRPr lang="en-US" sz="1500" dirty="0" smtClean="0"/>
          </a:p>
          <a:p>
            <a:endParaRPr lang="en-US" sz="1600" dirty="0" smtClean="0"/>
          </a:p>
          <a:p>
            <a:r>
              <a:rPr lang="en-US" sz="1600" dirty="0" smtClean="0"/>
              <a:t>Yu </a:t>
            </a:r>
            <a:r>
              <a:rPr lang="en-US" sz="1600" dirty="0" err="1"/>
              <a:t>Cai</a:t>
            </a:r>
            <a:r>
              <a:rPr lang="en-US" sz="1600" dirty="0"/>
              <a:t>, </a:t>
            </a:r>
            <a:r>
              <a:rPr lang="en-US" sz="1600" dirty="0" err="1"/>
              <a:t>Gulay</a:t>
            </a:r>
            <a:r>
              <a:rPr lang="en-US" sz="1600" dirty="0"/>
              <a:t> </a:t>
            </a:r>
            <a:r>
              <a:rPr lang="en-US" sz="1600" dirty="0" err="1"/>
              <a:t>Yalcin</a:t>
            </a:r>
            <a:r>
              <a:rPr lang="en-US" sz="1600" dirty="0"/>
              <a:t>, </a:t>
            </a:r>
            <a:r>
              <a:rPr lang="en-US" sz="1600" u="sng" dirty="0"/>
              <a:t>Onur Mutlu</a:t>
            </a:r>
            <a:r>
              <a:rPr lang="en-US" sz="1600" dirty="0"/>
              <a:t>, Erich F. </a:t>
            </a:r>
            <a:r>
              <a:rPr lang="en-US" sz="1600" dirty="0" err="1"/>
              <a:t>Haratsch</a:t>
            </a:r>
            <a:r>
              <a:rPr lang="en-US" sz="1600" dirty="0"/>
              <a:t>, Adrian Cristal, Osman </a:t>
            </a:r>
            <a:r>
              <a:rPr lang="en-US" sz="1600" dirty="0" err="1"/>
              <a:t>Unsal</a:t>
            </a:r>
            <a:r>
              <a:rPr lang="en-US" sz="1600" dirty="0"/>
              <a:t>, and Ken Mai,</a:t>
            </a:r>
            <a:br>
              <a:rPr lang="en-US" sz="1600" dirty="0"/>
            </a:br>
            <a:r>
              <a:rPr lang="en-US" sz="1600" b="1" dirty="0">
                <a:hlinkClick r:id="rId7"/>
              </a:rPr>
              <a:t>"Flash Correct-and-Refresh: Retention-Aware Error Management for Increased Flash Memory Lifetime"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/>
              <a:t>Proceedings of the </a:t>
            </a:r>
            <a:r>
              <a:rPr lang="en-US" sz="1600" i="1" dirty="0">
                <a:hlinkClick r:id="rId8"/>
              </a:rPr>
              <a:t>30th IEEE International Conference on Computer Design</a:t>
            </a:r>
            <a:r>
              <a:rPr lang="en-US" sz="1600" i="1" dirty="0"/>
              <a:t> (</a:t>
            </a:r>
            <a:r>
              <a:rPr lang="en-US" sz="1600" b="1" i="1" dirty="0"/>
              <a:t>ICCD</a:t>
            </a:r>
            <a:r>
              <a:rPr lang="en-US" sz="1600" i="1" dirty="0"/>
              <a:t>)</a:t>
            </a:r>
            <a:r>
              <a:rPr lang="en-US" sz="1600" dirty="0"/>
              <a:t>, Montreal, Quebec, Canada, September 2012. </a:t>
            </a:r>
            <a:r>
              <a:rPr lang="en-US" sz="1600" dirty="0">
                <a:hlinkClick r:id="rId9"/>
              </a:rPr>
              <a:t>Slides (ppt)</a:t>
            </a:r>
            <a:r>
              <a:rPr lang="en-US" sz="1600" dirty="0"/>
              <a:t> </a:t>
            </a:r>
            <a:r>
              <a:rPr lang="en-US" sz="1600" dirty="0">
                <a:hlinkClick r:id="rId10"/>
              </a:rPr>
              <a:t>(pdf)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Yu </a:t>
            </a:r>
            <a:r>
              <a:rPr lang="en-US" sz="1600" dirty="0" err="1"/>
              <a:t>Cai</a:t>
            </a:r>
            <a:r>
              <a:rPr lang="en-US" sz="1600" dirty="0"/>
              <a:t>, Erich F. </a:t>
            </a:r>
            <a:r>
              <a:rPr lang="en-US" sz="1600" dirty="0" err="1"/>
              <a:t>Haratsch</a:t>
            </a:r>
            <a:r>
              <a:rPr lang="en-US" sz="1600" dirty="0"/>
              <a:t>, </a:t>
            </a:r>
            <a:r>
              <a:rPr lang="en-US" sz="1600" u="sng" dirty="0"/>
              <a:t>Onur Mutlu</a:t>
            </a:r>
            <a:r>
              <a:rPr lang="en-US" sz="1600" dirty="0"/>
              <a:t>, and Ken Mai,</a:t>
            </a:r>
            <a:br>
              <a:rPr lang="en-US" sz="1600" dirty="0"/>
            </a:br>
            <a:r>
              <a:rPr lang="en-US" sz="1600" b="1" dirty="0">
                <a:hlinkClick r:id="rId11"/>
              </a:rPr>
              <a:t>"Error Patterns in MLC NAND Flash Memory: Measurement, Characterization, and Analysis"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i="1" dirty="0"/>
              <a:t>Proceedings of the </a:t>
            </a:r>
            <a:r>
              <a:rPr lang="en-US" sz="1600" i="1" dirty="0">
                <a:hlinkClick r:id="rId5"/>
              </a:rPr>
              <a:t>Design, Automation, and Test in Europe Conference</a:t>
            </a:r>
            <a:r>
              <a:rPr lang="en-US" sz="1600" i="1" dirty="0"/>
              <a:t> (</a:t>
            </a:r>
            <a:r>
              <a:rPr lang="en-US" sz="1600" b="1" i="1" dirty="0"/>
              <a:t>DATE</a:t>
            </a:r>
            <a:r>
              <a:rPr lang="en-US" sz="1600" i="1" dirty="0"/>
              <a:t>)</a:t>
            </a:r>
            <a:r>
              <a:rPr lang="en-US" sz="1600" dirty="0"/>
              <a:t>, Dresden, Germany, March 2012. </a:t>
            </a:r>
            <a:r>
              <a:rPr lang="en-US" sz="1600" dirty="0">
                <a:hlinkClick r:id="rId12"/>
              </a:rPr>
              <a:t>Slides (ppt)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6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Lectures and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39200" cy="5193723"/>
          </a:xfrm>
        </p:spPr>
        <p:txBody>
          <a:bodyPr/>
          <a:lstStyle/>
          <a:p>
            <a:r>
              <a:rPr lang="en-US" dirty="0" smtClean="0"/>
              <a:t>Online Computer Architecture Lectures</a:t>
            </a:r>
          </a:p>
          <a:p>
            <a:pPr lvl="1"/>
            <a:r>
              <a:rPr lang="en-US" dirty="0" smtClean="0">
                <a:hlinkClick r:id="rId2"/>
              </a:rPr>
              <a:t>http://www.youtube.com/playlist?list=PL5PHm2jkkXmidJOd59REog9jDnPDTG6IJ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Online Computer Architecture Courses</a:t>
            </a:r>
          </a:p>
          <a:p>
            <a:pPr lvl="1"/>
            <a:r>
              <a:rPr lang="en-US" dirty="0" smtClean="0"/>
              <a:t>Intro: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http://www.ece.cmu.edu/~ece447/s13/doku.php</a:t>
            </a:r>
            <a:endParaRPr lang="en-US" dirty="0" smtClean="0"/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4"/>
              </a:rPr>
              <a:t>http://www.ece.cmu.edu/~ece740/f11/doku.php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5"/>
              </a:rPr>
              <a:t>http://www.ece.cmu.edu/~ece742/doku.php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Recent Research Papers</a:t>
            </a:r>
          </a:p>
          <a:p>
            <a:pPr lvl="1"/>
            <a:r>
              <a:rPr lang="en-US" dirty="0" smtClean="0">
                <a:hlinkClick r:id="rId6"/>
              </a:rPr>
              <a:t>http://users.ece.cmu.edu/~omutlu/projects.htm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http://scholar.google.com/citations?user=7XyGUGkAAAAJ&amp;hl=en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7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Emerging Memory Technologies</a:t>
            </a:r>
            <a:endParaRPr lang="en-US" sz="4000" dirty="0">
              <a:latin typeface="Garamond" charset="0"/>
            </a:endParaRP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3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Opportunity: Emerging Memory Technologies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87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 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321785-697B-154B-AE6F-1248E9A31E5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72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Trends: Problems with DRAM as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030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capacity and bandwidth increasing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capacity hard to scale 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consumes high power due to leakage and refresh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capacity, cost, and energy/power hard to scale</a:t>
            </a:r>
          </a:p>
          <a:p>
            <a:pPr lvl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F1D12B-CFBB-E34B-A14B-5AAB0F67A32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88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Opportunity: Emerging Memory Technologies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8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Traditional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Enough capacity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Low cost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High system performance (high bandwidth, low latency)</a:t>
            </a: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New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Technology scalability: lower cost, higher capacity, lower energy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Energy (and power) efficiency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QoS support and configurability (for consolidation)</a:t>
            </a:r>
          </a:p>
          <a:p>
            <a:pPr lvl="1" eaLnBrk="1" hangingPunct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844AF7-2876-0442-A8CE-D207367B34A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Requirements from an Ideal Memory System</a:t>
            </a:r>
          </a:p>
        </p:txBody>
      </p:sp>
    </p:spTree>
    <p:extLst>
      <p:ext uri="{BB962C8B-B14F-4D97-AF65-F5344CB8AC3E}">
        <p14:creationId xmlns:p14="http://schemas.microsoft.com/office/powerpoint/2010/main" val="1898552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Traditional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capacity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Continuous low cost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High system performance (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bandwidth</a:t>
            </a:r>
            <a:r>
              <a:rPr lang="en-US">
                <a:latin typeface="Tahoma" charset="0"/>
                <a:ea typeface="ＭＳ Ｐゴシック" charset="0"/>
              </a:rPr>
              <a:t>, low latency)</a:t>
            </a: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New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Technology scalability: lower cost, higher capacity, lower energy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Energy (and power) efficiency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QoS support and configurability (for consolidation)</a:t>
            </a:r>
          </a:p>
          <a:p>
            <a:pPr lvl="1" eaLnBrk="1" hangingPunct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4FB337-2263-BA4A-90BA-96B9CA55CE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Requirements from an Ideal Memory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686800" cy="8382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686800" cy="8382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450" y="5867400"/>
            <a:ext cx="859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Emerging, resistive memory technologies (NVM) can help</a:t>
            </a:r>
          </a:p>
        </p:txBody>
      </p:sp>
    </p:spTree>
    <p:extLst>
      <p:ext uri="{BB962C8B-B14F-4D97-AF65-F5344CB8AC3E}">
        <p14:creationId xmlns:p14="http://schemas.microsoft.com/office/powerpoint/2010/main" val="12423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latin typeface="Garamond" charset="0"/>
                <a:ea typeface="ＭＳ Ｐゴシック" charset="0"/>
                <a:cs typeface="ＭＳ Ｐゴシック" charset="0"/>
              </a:rPr>
              <a:t>Review: Solutions </a:t>
            </a:r>
            <a:r>
              <a:rPr lang="en-US" sz="3400" dirty="0" smtClean="0">
                <a:latin typeface="Garamond" charset="0"/>
                <a:ea typeface="ＭＳ Ｐゴシック" charset="0"/>
                <a:cs typeface="ＭＳ Ｐゴシック" charset="0"/>
              </a:rPr>
              <a:t>to the </a:t>
            </a:r>
            <a:r>
              <a:rPr lang="en-US" sz="3400" dirty="0">
                <a:latin typeface="Garamond" charset="0"/>
                <a:ea typeface="ＭＳ Ｐゴシック" charset="0"/>
                <a:cs typeface="ＭＳ Ｐゴシック" charset="0"/>
              </a:rPr>
              <a:t>DRAM Scaling Problem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potential solutions</a:t>
            </a:r>
          </a:p>
          <a:p>
            <a:pPr lvl="1"/>
            <a:r>
              <a:rPr lang="en-US" dirty="0" smtClean="0"/>
              <a:t>Tolerate DRAM (by taking a fresh look at it)</a:t>
            </a:r>
          </a:p>
          <a:p>
            <a:pPr lvl="1"/>
            <a:r>
              <a:rPr lang="en-US" dirty="0" smtClean="0"/>
              <a:t>Enable emerging memory technologies to eliminate/minimize DRAM</a:t>
            </a:r>
          </a:p>
          <a:p>
            <a:pPr lvl="1"/>
            <a:endParaRPr lang="en-US" dirty="0"/>
          </a:p>
          <a:p>
            <a:r>
              <a:rPr lang="en-US" dirty="0" smtClean="0"/>
              <a:t>Do both</a:t>
            </a:r>
          </a:p>
          <a:p>
            <a:pPr lvl="1"/>
            <a:r>
              <a:rPr lang="en-US" dirty="0" smtClean="0"/>
              <a:t>Hybrid memory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93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What Will You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Learn in This Course?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Scalable Many-Core Memory Systems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July 15-19, 2013 </a:t>
            </a:r>
          </a:p>
          <a:p>
            <a:pPr marL="0" indent="0">
              <a:buNone/>
            </a:pPr>
            <a:endParaRPr lang="en-US" sz="2300" dirty="0" smtClean="0">
              <a:latin typeface="Tahoma" charset="0"/>
              <a:ea typeface="ＭＳ Ｐゴシック" charset="0"/>
            </a:endParaRP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1: Main memory basics, DRAM scaling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2: Emerging memory technologies and hybrid memories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3: Main memory interference and QoS 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4 (unlikely): Cache management </a:t>
            </a:r>
          </a:p>
          <a:p>
            <a:r>
              <a:rPr lang="en-US" sz="2300" dirty="0" smtClean="0">
                <a:latin typeface="Tahoma" charset="0"/>
                <a:ea typeface="ＭＳ Ｐゴシック" charset="0"/>
              </a:rPr>
              <a:t>Topic 5 (unlikely): Interconnects</a:t>
            </a:r>
          </a:p>
          <a:p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Major Overview Reading: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Mutlu, 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Scaling: A Systems Architecture Perspective</a:t>
            </a:r>
            <a:r>
              <a:rPr lang="en-US" dirty="0" smtClean="0">
                <a:latin typeface="Tahoma" charset="0"/>
                <a:ea typeface="ＭＳ Ｐゴシック" charset="0"/>
              </a:rPr>
              <a:t>,” IMW 2013.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81F1D4-7954-BD41-94E6-A5D63847144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636912"/>
            <a:ext cx="8686800" cy="50405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51897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1: Tolerate DRAM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504" y="897632"/>
            <a:ext cx="9036496" cy="533968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Overcome DRAM shortcomings with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System-DRAM co-design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Novel DRAM architectures, interface, functions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Better waste management (efficient utilization)</a:t>
            </a:r>
          </a:p>
          <a:p>
            <a:pPr lvl="1" eaLnBrk="1" hangingPunct="1"/>
            <a:endParaRPr lang="en-US" sz="9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Key issues to tackle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refresh energy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Improve bandwidth and latency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waste</a:t>
            </a:r>
          </a:p>
          <a:p>
            <a:pPr lvl="1" eaLnBrk="1" hangingPunct="1">
              <a:buClr>
                <a:srgbClr val="3B812F"/>
              </a:buClr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reliability at low cost</a:t>
            </a:r>
          </a:p>
          <a:p>
            <a:pPr lvl="1" eaLnBrk="1" hangingPunct="1">
              <a:buClr>
                <a:srgbClr val="3B812F"/>
              </a:buClr>
            </a:pPr>
            <a:endParaRPr lang="en-US" sz="1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Liu, Jaiyen, Veras, Mutlu,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Kim, Seshadri,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Tiered-Latency DRAM: A Low Latency and Low Cost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HPCA 2013.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 Experimental Study of Data Retention Behavior in Modern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Devices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 ISCA’13.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 smtClean="0"/>
              <a:t>Seshadri+, “</a:t>
            </a:r>
            <a:r>
              <a:rPr lang="en-US" sz="1600" dirty="0" err="1">
                <a:solidFill>
                  <a:srgbClr val="0000FF"/>
                </a:solidFill>
              </a:rPr>
              <a:t>RowClone</a:t>
            </a:r>
            <a:r>
              <a:rPr lang="en-US" sz="1600" dirty="0">
                <a:solidFill>
                  <a:srgbClr val="0000FF"/>
                </a:solidFill>
              </a:rPr>
              <a:t>: Fast and Efficient In-DRAM Copy and Initialization of Bulk Data</a:t>
            </a:r>
            <a:r>
              <a:rPr lang="en-US" sz="1600" dirty="0"/>
              <a:t>,</a:t>
            </a:r>
            <a:r>
              <a:rPr lang="en-US" sz="1600" dirty="0" smtClean="0"/>
              <a:t>” 2013.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37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9167936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2: Emerging Memory Technologies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63880" cy="502081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seem more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than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(and they are non-volatile)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Example: Phase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Change Memory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</a:t>
            </a:r>
            <a:r>
              <a:rPr lang="en-US" dirty="0">
                <a:latin typeface="Tahoma" charset="0"/>
                <a:ea typeface="ＭＳ Ｐゴシック" charset="0"/>
              </a:rPr>
              <a:t>to scale to 9nm (2022 [ITRS])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to be denser than DRAM: can store multiple bits/cell</a:t>
            </a:r>
          </a:p>
          <a:p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But, emerging technologies have shortcomings as well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16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2009, CACM 2010, Top Picks 2010.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600" dirty="0"/>
              <a:t>Meza, Chang, Yoon, </a:t>
            </a:r>
            <a:r>
              <a:rPr lang="en-US" sz="1600" dirty="0" smtClean="0"/>
              <a:t>Mutlu, </a:t>
            </a:r>
            <a:r>
              <a:rPr lang="en-US" sz="1600" dirty="0" err="1" smtClean="0"/>
              <a:t>Ranganathan</a:t>
            </a:r>
            <a:r>
              <a:rPr lang="en-US" sz="1600" dirty="0" smtClean="0"/>
              <a:t>, </a:t>
            </a:r>
            <a:r>
              <a:rPr lang="en-US" sz="1600" dirty="0"/>
              <a:t>“</a:t>
            </a:r>
            <a:r>
              <a:rPr lang="en-US" sz="1600" dirty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/>
              <a:t>,” IEEE Comp. Arch. Letters 2012.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600" dirty="0" smtClean="0"/>
              <a:t>Yoon, Meza et al., </a:t>
            </a:r>
            <a:r>
              <a:rPr lang="en-US" sz="1600" dirty="0"/>
              <a:t>“</a:t>
            </a:r>
            <a:r>
              <a:rPr lang="en-US" sz="1600" dirty="0">
                <a:solidFill>
                  <a:srgbClr val="0000FF"/>
                </a:solidFill>
              </a:rPr>
              <a:t>Row Buffer </a:t>
            </a:r>
            <a:r>
              <a:rPr lang="en-US" sz="1600" dirty="0" smtClean="0">
                <a:solidFill>
                  <a:srgbClr val="0000FF"/>
                </a:solidFill>
              </a:rPr>
              <a:t>Locality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Aware Caching Policies for </a:t>
            </a:r>
            <a:r>
              <a:rPr lang="en-US" sz="1600" dirty="0">
                <a:solidFill>
                  <a:srgbClr val="0000FF"/>
                </a:solidFill>
              </a:rPr>
              <a:t>Hybrid Memories</a:t>
            </a:r>
            <a:r>
              <a:rPr lang="en-US" sz="1600" dirty="0"/>
              <a:t>,” </a:t>
            </a:r>
            <a:r>
              <a:rPr lang="en-US" sz="1600" dirty="0" smtClean="0"/>
              <a:t>ICCD 2012 Best Paper Award.</a:t>
            </a:r>
            <a:endParaRPr lang="en-US" sz="1600" dirty="0"/>
          </a:p>
          <a:p>
            <a:pPr>
              <a:buClr>
                <a:srgbClr val="CC9900"/>
              </a:buClr>
              <a:buFont typeface="Wingdings" charset="0"/>
              <a:buChar char="n"/>
            </a:pPr>
            <a:endParaRPr lang="en-US" sz="2000" dirty="0"/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endParaRPr lang="en-US" sz="2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71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</a:t>
            </a:r>
            <a:r>
              <a:rPr lang="en-US" sz="1600" dirty="0"/>
              <a:t>+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pPr marL="0" indent="0">
              <a:buNone/>
            </a:pPr>
            <a:r>
              <a:rPr lang="en-US" sz="1600" dirty="0"/>
              <a:t>Yoon, Meza et al., “</a:t>
            </a:r>
            <a:r>
              <a:rPr lang="en-US" sz="16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1600" dirty="0"/>
              <a:t>,” ICCD 2012 Best Paper Award.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</a:rPr>
              <a:t>CPU</a:t>
            </a:r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DRAMCtrl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high-cost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D26"/>
                </a:solidFill>
                <a:latin typeface="Tahoma"/>
              </a:rPr>
              <a:t>Large, non-volatile, </a:t>
            </a:r>
            <a:r>
              <a:rPr lang="en-US" dirty="0">
                <a:solidFill>
                  <a:srgbClr val="004D26"/>
                </a:solidFill>
                <a:latin typeface="Tahoma"/>
              </a:rPr>
              <a:t>low</a:t>
            </a:r>
            <a:r>
              <a:rPr lang="en-US" dirty="0" smtClean="0">
                <a:solidFill>
                  <a:srgbClr val="004D26"/>
                </a:solidFill>
                <a:latin typeface="Tahoma"/>
              </a:rPr>
              <a:t>-cost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 smtClean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 smtClean="0">
                <a:solidFill>
                  <a:srgbClr val="8C0000"/>
                </a:solidFill>
                <a:latin typeface="Tahoma"/>
              </a:rPr>
              <a:t>high active energy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  <a:latin typeface="Tahoma"/>
              </a:rPr>
              <a:t>PCM Ctrl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DRAM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Phase Change Memory (or Tech. X)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5" y="4365104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Tahoma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ahoma"/>
              </a:rPr>
              <a:t>o achieve the best of multiple technologies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1199169" y="1905287"/>
            <a:ext cx="2557463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923928" y="1916832"/>
            <a:ext cx="4968552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10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Opportunity: Emerging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Technologies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20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Promise of Emerging Technologies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1206500"/>
            <a:ext cx="8610600" cy="5194300"/>
          </a:xfrm>
        </p:spPr>
        <p:txBody>
          <a:bodyPr/>
          <a:lstStyle/>
          <a:p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Likely need to replace/augment DRAM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with a technology that is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Technology scalable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And at least similarly efficient, high performance, and fault-tolerant 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or can be architected to be so</a:t>
            </a: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appear promising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Phase Change Memory (PCM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)?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Spin Torque Transfer Magnetic Memory (STT-MRAM)?</a:t>
            </a:r>
          </a:p>
          <a:p>
            <a:pPr lvl="1"/>
            <a:r>
              <a:rPr lang="en-US" sz="2000" dirty="0" err="1">
                <a:latin typeface="Tahoma" charset="0"/>
                <a:ea typeface="ＭＳ Ｐゴシック" charset="0"/>
              </a:rPr>
              <a:t>Memristors</a:t>
            </a:r>
            <a:r>
              <a:rPr lang="en-US" sz="2000" dirty="0">
                <a:latin typeface="Tahoma" charset="0"/>
                <a:ea typeface="ＭＳ Ｐゴシック" charset="0"/>
              </a:rPr>
              <a:t>?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And, </a:t>
            </a:r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maybe there are other ones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DC6341-2CE4-6F43-863E-AA79E9D0D8C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592763"/>
            <a:ext cx="7239000" cy="4572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80859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Opportunity: Emerging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Technologies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19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Charge vs. Resistive Memories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Charge Memory (e.g., DRAM, Flash)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capturing charge Q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voltage V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Resistive Memory (e.g., PCM, STT-MRAM, memristors)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pulsing current dQ/dt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resistance R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650DB3-29A2-714E-810A-FBE1E1392B9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38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Limits of Charge Memory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Difficult charge placement and control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Flash: floating gate charge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DRAM: capacitor charge, transistor leakage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Reliable sensing becomes difficult as charge storage unit size reduces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19DA8A-D1A3-034D-85FB-F326B7A0176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5213"/>
            <a:ext cx="81407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514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Emerging Resistive Memory Technologies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PCM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Inject current to change material phase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Resistance determined by phase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STT-MRAM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Inject current to change magnet polarity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Resistance determined by polarity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Memristors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Inject current to change atomic structure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Resistance determined by atom distance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B08210-6288-EF4C-90B9-40B9843F95A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60960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47568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is Phase Change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200" indent="-457200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200" indent="-457200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6F7C3-B3F1-AB45-B64C-BA5FC23A5EE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93713" y="5610225"/>
            <a:ext cx="8267700" cy="758825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(1)</a:t>
            </a:r>
          </a:p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cell can be switched between states reliably and quickly</a:t>
            </a:r>
          </a:p>
        </p:txBody>
      </p:sp>
    </p:spTree>
    <p:extLst>
      <p:ext uri="{BB962C8B-B14F-4D97-AF65-F5344CB8AC3E}">
        <p14:creationId xmlns:p14="http://schemas.microsoft.com/office/powerpoint/2010/main" val="40901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Readings and Videos</a:t>
            </a:r>
            <a:endParaRPr lang="en-US" sz="4000" dirty="0">
              <a:latin typeface="Garamond" charset="0"/>
            </a:endParaRP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77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How Does PCM Work?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Write: change phase via current injection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SET: sustained current to heat cell above T</a:t>
            </a:r>
            <a:r>
              <a:rPr lang="en-US" sz="1800" i="1">
                <a:latin typeface="Tahoma" charset="0"/>
                <a:ea typeface="ＭＳ Ｐゴシック" charset="0"/>
              </a:rPr>
              <a:t>cryst</a:t>
            </a: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RESET: cell heated above T</a:t>
            </a:r>
            <a:r>
              <a:rPr lang="en-US" sz="1800" i="1">
                <a:latin typeface="Tahoma" charset="0"/>
                <a:ea typeface="ＭＳ Ｐゴシック" charset="0"/>
              </a:rPr>
              <a:t>melt</a:t>
            </a:r>
            <a:r>
              <a:rPr lang="en-US" sz="1800">
                <a:latin typeface="Tahoma" charset="0"/>
                <a:ea typeface="ＭＳ Ｐゴシック" charset="0"/>
              </a:rPr>
              <a:t> and quenched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Read: detect phase via material resistance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amorphous/crystalline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69144A-7066-6447-B21E-9C90E183834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76200" y="3208338"/>
            <a:ext cx="3859213" cy="3233737"/>
            <a:chOff x="2963" y="1053"/>
            <a:chExt cx="2431" cy="2037"/>
          </a:xfrm>
        </p:grpSpPr>
        <p:grpSp>
          <p:nvGrpSpPr>
            <p:cNvPr id="43032" name="Group 34"/>
            <p:cNvGrpSpPr>
              <a:grpSpLocks/>
            </p:cNvGrpSpPr>
            <p:nvPr/>
          </p:nvGrpSpPr>
          <p:grpSpPr bwMode="auto">
            <a:xfrm>
              <a:off x="3283" y="1548"/>
              <a:ext cx="177" cy="877"/>
              <a:chOff x="3790" y="1082"/>
              <a:chExt cx="177" cy="877"/>
            </a:xfrm>
          </p:grpSpPr>
          <p:sp>
            <p:nvSpPr>
              <p:cNvPr id="47" name="Freeform 35"/>
              <p:cNvSpPr>
                <a:spLocks noChangeAspect="1"/>
              </p:cNvSpPr>
              <p:nvPr/>
            </p:nvSpPr>
            <p:spPr bwMode="auto">
              <a:xfrm>
                <a:off x="3836" y="1634"/>
                <a:ext cx="94" cy="32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0" y="239"/>
                  </a:cxn>
                  <a:cxn ang="0">
                    <a:pos x="96" y="239"/>
                  </a:cxn>
                  <a:cxn ang="0">
                    <a:pos x="96" y="334"/>
                  </a:cxn>
                </a:cxnLst>
                <a:rect l="0" t="0" r="r" b="b"/>
                <a:pathLst>
                  <a:path w="96" h="334">
                    <a:moveTo>
                      <a:pt x="96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0" y="239"/>
                    </a:lnTo>
                    <a:lnTo>
                      <a:pt x="96" y="239"/>
                    </a:lnTo>
                    <a:lnTo>
                      <a:pt x="96" y="33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8" name="Line 36"/>
              <p:cNvSpPr>
                <a:spLocks noChangeAspect="1" noChangeShapeType="1"/>
              </p:cNvSpPr>
              <p:nvPr/>
            </p:nvSpPr>
            <p:spPr bwMode="auto">
              <a:xfrm>
                <a:off x="3790" y="1726"/>
                <a:ext cx="0" cy="1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9" name="Freeform 37"/>
              <p:cNvSpPr>
                <a:spLocks noChangeAspect="1"/>
              </p:cNvSpPr>
              <p:nvPr/>
            </p:nvSpPr>
            <p:spPr bwMode="auto">
              <a:xfrm rot="-16200000">
                <a:off x="3772" y="1348"/>
                <a:ext cx="322" cy="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84" y="144"/>
                  </a:cxn>
                  <a:cxn ang="0">
                    <a:pos x="480" y="0"/>
                  </a:cxn>
                  <a:cxn ang="0">
                    <a:pos x="528" y="240"/>
                  </a:cxn>
                  <a:cxn ang="0">
                    <a:pos x="672" y="0"/>
                  </a:cxn>
                  <a:cxn ang="0">
                    <a:pos x="720" y="240"/>
                  </a:cxn>
                  <a:cxn ang="0">
                    <a:pos x="864" y="0"/>
                  </a:cxn>
                  <a:cxn ang="0">
                    <a:pos x="912" y="144"/>
                  </a:cxn>
                  <a:cxn ang="0">
                    <a:pos x="1344" y="144"/>
                  </a:cxn>
                </a:cxnLst>
                <a:rect l="0" t="0" r="r" b="b"/>
                <a:pathLst>
                  <a:path w="1344" h="240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0"/>
                    </a:lnTo>
                    <a:lnTo>
                      <a:pt x="528" y="240"/>
                    </a:lnTo>
                    <a:lnTo>
                      <a:pt x="672" y="0"/>
                    </a:lnTo>
                    <a:lnTo>
                      <a:pt x="720" y="240"/>
                    </a:lnTo>
                    <a:lnTo>
                      <a:pt x="864" y="0"/>
                    </a:lnTo>
                    <a:lnTo>
                      <a:pt x="912" y="144"/>
                    </a:lnTo>
                    <a:lnTo>
                      <a:pt x="1344" y="14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0" name="Line 38"/>
              <p:cNvSpPr>
                <a:spLocks noChangeAspect="1" noChangeShapeType="1"/>
              </p:cNvSpPr>
              <p:nvPr/>
            </p:nvSpPr>
            <p:spPr bwMode="auto">
              <a:xfrm>
                <a:off x="3929" y="1082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1" name="Line 39"/>
              <p:cNvSpPr>
                <a:spLocks noChangeAspect="1" noChangeShapeType="1"/>
              </p:cNvSpPr>
              <p:nvPr/>
            </p:nvSpPr>
            <p:spPr bwMode="auto">
              <a:xfrm>
                <a:off x="3930" y="1488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</p:grpSp>
        <p:pic>
          <p:nvPicPr>
            <p:cNvPr id="43033" name="Picture 40" descr="11201-cell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t="25031" r="25969" b="32062"/>
            <a:stretch>
              <a:fillRect/>
            </a:stretch>
          </p:blipFill>
          <p:spPr bwMode="auto">
            <a:xfrm>
              <a:off x="3949" y="1055"/>
              <a:ext cx="144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426" y="1053"/>
              <a:ext cx="514" cy="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413" y="1946"/>
              <a:ext cx="534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269" y="1417"/>
              <a:ext cx="0" cy="507"/>
            </a:xfrm>
            <a:prstGeom prst="line">
              <a:avLst/>
            </a:prstGeom>
            <a:noFill/>
            <a:ln w="38100">
              <a:solidFill>
                <a:srgbClr val="7889F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2" name="Text Box 44"/>
            <p:cNvSpPr txBox="1">
              <a:spLocks noChangeAspect="1" noChangeArrowheads="1"/>
            </p:cNvSpPr>
            <p:nvPr/>
          </p:nvSpPr>
          <p:spPr bwMode="auto">
            <a:xfrm>
              <a:off x="2963" y="1062"/>
              <a:ext cx="606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Large</a:t>
              </a:r>
            </a:p>
            <a:p>
              <a:pPr algn="ctr"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43" name="AutoShape 45"/>
            <p:cNvSpPr>
              <a:spLocks noChangeAspect="1" noChangeArrowheads="1"/>
            </p:cNvSpPr>
            <p:nvPr/>
          </p:nvSpPr>
          <p:spPr bwMode="auto">
            <a:xfrm rot="10800000" flipH="1">
              <a:off x="337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5400000">
              <a:off x="3217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5" name="Text Box 47"/>
            <p:cNvSpPr txBox="1">
              <a:spLocks noChangeAspect="1" noChangeArrowheads="1"/>
            </p:cNvSpPr>
            <p:nvPr/>
          </p:nvSpPr>
          <p:spPr bwMode="auto">
            <a:xfrm>
              <a:off x="3969" y="2333"/>
              <a:ext cx="1406" cy="44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cryst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Low resistance</a:t>
              </a:r>
            </a:p>
          </p:txBody>
        </p:sp>
        <p:sp>
          <p:nvSpPr>
            <p:cNvPr id="46" name="Text Box 48"/>
            <p:cNvSpPr txBox="1">
              <a:spLocks noChangeAspect="1" noChangeArrowheads="1"/>
            </p:cNvSpPr>
            <p:nvPr/>
          </p:nvSpPr>
          <p:spPr bwMode="auto">
            <a:xfrm>
              <a:off x="4105" y="2840"/>
              <a:ext cx="1134" cy="250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3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4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000500" y="3243263"/>
            <a:ext cx="4264025" cy="3233737"/>
            <a:chOff x="103" y="1053"/>
            <a:chExt cx="2686" cy="2037"/>
          </a:xfrm>
        </p:grpSpPr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747" y="2095"/>
              <a:ext cx="94" cy="32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95"/>
                </a:cxn>
                <a:cxn ang="0">
                  <a:pos x="0" y="95"/>
                </a:cxn>
                <a:cxn ang="0">
                  <a:pos x="0" y="239"/>
                </a:cxn>
                <a:cxn ang="0">
                  <a:pos x="96" y="239"/>
                </a:cxn>
                <a:cxn ang="0">
                  <a:pos x="96" y="334"/>
                </a:cxn>
              </a:cxnLst>
              <a:rect l="0" t="0" r="r" b="b"/>
              <a:pathLst>
                <a:path w="96" h="334">
                  <a:moveTo>
                    <a:pt x="96" y="0"/>
                  </a:moveTo>
                  <a:lnTo>
                    <a:pt x="96" y="95"/>
                  </a:lnTo>
                  <a:lnTo>
                    <a:pt x="0" y="95"/>
                  </a:lnTo>
                  <a:lnTo>
                    <a:pt x="0" y="239"/>
                  </a:lnTo>
                  <a:lnTo>
                    <a:pt x="96" y="239"/>
                  </a:lnTo>
                  <a:lnTo>
                    <a:pt x="96" y="33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>
              <a:off x="701" y="2187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 rot="-16200000">
              <a:off x="535" y="1804"/>
              <a:ext cx="637" cy="1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144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672" y="0"/>
                </a:cxn>
                <a:cxn ang="0">
                  <a:pos x="720" y="240"/>
                </a:cxn>
                <a:cxn ang="0">
                  <a:pos x="864" y="0"/>
                </a:cxn>
                <a:cxn ang="0">
                  <a:pos x="912" y="144"/>
                </a:cxn>
                <a:cxn ang="0">
                  <a:pos x="1344" y="144"/>
                </a:cxn>
              </a:cxnLst>
              <a:rect l="0" t="0" r="r" b="b"/>
              <a:pathLst>
                <a:path w="1344" h="240">
                  <a:moveTo>
                    <a:pt x="0" y="144"/>
                  </a:moveTo>
                  <a:lnTo>
                    <a:pt x="384" y="144"/>
                  </a:lnTo>
                  <a:lnTo>
                    <a:pt x="480" y="0"/>
                  </a:lnTo>
                  <a:lnTo>
                    <a:pt x="528" y="240"/>
                  </a:lnTo>
                  <a:lnTo>
                    <a:pt x="672" y="0"/>
                  </a:lnTo>
                  <a:lnTo>
                    <a:pt x="720" y="240"/>
                  </a:lnTo>
                  <a:lnTo>
                    <a:pt x="864" y="0"/>
                  </a:lnTo>
                  <a:lnTo>
                    <a:pt x="912" y="144"/>
                  </a:lnTo>
                  <a:lnTo>
                    <a:pt x="1344" y="1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pic>
          <p:nvPicPr>
            <p:cNvPr id="43021" name="Picture 53" descr="11201-cell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t="21490" r="18938" b="29689"/>
            <a:stretch>
              <a:fillRect/>
            </a:stretch>
          </p:blipFill>
          <p:spPr bwMode="auto">
            <a:xfrm>
              <a:off x="1374" y="1054"/>
              <a:ext cx="13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853" y="1053"/>
              <a:ext cx="514" cy="6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853" y="2021"/>
              <a:ext cx="521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33" y="1445"/>
              <a:ext cx="0" cy="148"/>
            </a:xfrm>
            <a:prstGeom prst="line">
              <a:avLst/>
            </a:prstGeom>
            <a:noFill/>
            <a:ln w="25400">
              <a:solidFill>
                <a:srgbClr val="7889F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0" name="Text Box 57"/>
            <p:cNvSpPr txBox="1">
              <a:spLocks noChangeAspect="1" noChangeArrowheads="1"/>
            </p:cNvSpPr>
            <p:nvPr/>
          </p:nvSpPr>
          <p:spPr bwMode="auto">
            <a:xfrm>
              <a:off x="305" y="1071"/>
              <a:ext cx="606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Small</a:t>
              </a:r>
            </a:p>
            <a:p>
              <a:pPr algn="ctr"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61" name="AutoShape 58"/>
            <p:cNvSpPr>
              <a:spLocks noChangeAspect="1" noChangeArrowheads="1"/>
            </p:cNvSpPr>
            <p:nvPr/>
          </p:nvSpPr>
          <p:spPr bwMode="auto">
            <a:xfrm rot="10800000" flipH="1">
              <a:off x="79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rot="-5400000">
              <a:off x="629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3" name="Text Box 60"/>
            <p:cNvSpPr txBox="1">
              <a:spLocks noChangeAspect="1" noChangeArrowheads="1"/>
            </p:cNvSpPr>
            <p:nvPr/>
          </p:nvSpPr>
          <p:spPr bwMode="auto">
            <a:xfrm>
              <a:off x="1383" y="2333"/>
              <a:ext cx="1406" cy="44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RESET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amorph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High resistance</a:t>
              </a:r>
            </a:p>
          </p:txBody>
        </p:sp>
        <p:sp>
          <p:nvSpPr>
            <p:cNvPr id="64" name="Text Box 61"/>
            <p:cNvSpPr txBox="1">
              <a:spLocks noChangeAspect="1" noChangeArrowheads="1"/>
            </p:cNvSpPr>
            <p:nvPr/>
          </p:nvSpPr>
          <p:spPr bwMode="auto">
            <a:xfrm>
              <a:off x="141" y="2341"/>
              <a:ext cx="492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Access</a:t>
              </a:r>
            </a:p>
            <a:p>
              <a:pPr algn="ctr"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65" name="Text Box 62"/>
            <p:cNvSpPr txBox="1">
              <a:spLocks noChangeAspect="1" noChangeArrowheads="1"/>
            </p:cNvSpPr>
            <p:nvPr/>
          </p:nvSpPr>
          <p:spPr bwMode="auto">
            <a:xfrm>
              <a:off x="103" y="1661"/>
              <a:ext cx="573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Memory</a:t>
              </a:r>
            </a:p>
            <a:p>
              <a:pPr algn="ctr"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Element</a:t>
              </a:r>
            </a:p>
          </p:txBody>
        </p:sp>
        <p:sp>
          <p:nvSpPr>
            <p:cNvPr id="66" name="Text Box 63"/>
            <p:cNvSpPr txBox="1">
              <a:spLocks noChangeAspect="1" noChangeArrowheads="1"/>
            </p:cNvSpPr>
            <p:nvPr/>
          </p:nvSpPr>
          <p:spPr bwMode="auto">
            <a:xfrm>
              <a:off x="1610" y="2840"/>
              <a:ext cx="1043" cy="250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6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7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pic>
        <p:nvPicPr>
          <p:cNvPr id="43015" name="Picture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62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58" descr="90%"/>
          <p:cNvSpPr txBox="1">
            <a:spLocks noChangeArrowheads="1"/>
          </p:cNvSpPr>
          <p:nvPr/>
        </p:nvSpPr>
        <p:spPr bwMode="auto">
          <a:xfrm>
            <a:off x="152400" y="6553200"/>
            <a:ext cx="3438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Photo Courtesy: Bipin Rajendran, IBM</a:t>
            </a:r>
          </a:p>
        </p:txBody>
      </p:sp>
      <p:sp>
        <p:nvSpPr>
          <p:cNvPr id="43017" name="Text Box 58" descr="90%"/>
          <p:cNvSpPr txBox="1">
            <a:spLocks noChangeArrowheads="1"/>
          </p:cNvSpPr>
          <p:nvPr/>
        </p:nvSpPr>
        <p:spPr bwMode="auto">
          <a:xfrm>
            <a:off x="3521075" y="6553200"/>
            <a:ext cx="3565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Slide Courtesy: Moinuddin Qureshi, IBM</a:t>
            </a:r>
          </a:p>
        </p:txBody>
      </p:sp>
    </p:spTree>
    <p:extLst>
      <p:ext uri="{BB962C8B-B14F-4D97-AF65-F5344CB8AC3E}">
        <p14:creationId xmlns:p14="http://schemas.microsoft.com/office/powerpoint/2010/main" val="4141319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Opportunity: PCM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Scales better than DRAM, Flash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Requires current pulses, which scale linearly with feature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Prototyped at 20nm (Raoux+, IBM JRD 2008)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Can be denser than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store multiple bits per cell due to large resistance range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Prototypes with 2 bits/cell in ISSCC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08, 4 bits/cell by 2012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Non-volatile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Retain data for &gt;10 years at 85C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refresh needed, low idle power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117907-FFDA-F74E-9C3F-5CD2C05E7B6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77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Surveyed prototypes from 2003-2008	(ITRS, IEDM, VLSI, ISSCC)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Derived PCM parameters for F=90nm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Lee, Ipek, Mutlu, Burger,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305571C-B6B9-D944-9674-781C1E0E6C1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53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89B1-16D0-EE4E-960B-3BEB333B27E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2400"/>
            <a:ext cx="83185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3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Properties: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comparable to, but slower than DRAM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Read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50ns: 4x DRAM, 10</a:t>
            </a:r>
            <a:r>
              <a:rPr lang="en-US" baseline="30000">
                <a:latin typeface="Tahoma" charset="0"/>
                <a:ea typeface="ＭＳ Ｐゴシック" charset="0"/>
              </a:rPr>
              <a:t>-3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150ns: 12x DRAM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5-10 MB/s: 0.1x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34D199-DD9B-FE46-960A-84B9036838D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0"/>
            <a:ext cx="9042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4114800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91200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8963" y="4953000"/>
            <a:ext cx="1493837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7512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Dynamic 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40 uA Rd, 150 uA Wr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2-43x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Endurance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Writes induce phase change at 650C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Contacts degrade from thermal expansion/contraction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8</a:t>
            </a:r>
            <a:r>
              <a:rPr lang="en-US">
                <a:latin typeface="Tahoma" charset="0"/>
                <a:ea typeface="ＭＳ Ｐゴシック" charset="0"/>
              </a:rPr>
              <a:t> writes per cell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-8</a:t>
            </a:r>
            <a:r>
              <a:rPr lang="en-US">
                <a:latin typeface="Tahoma" charset="0"/>
                <a:ea typeface="ＭＳ Ｐゴシック" charset="0"/>
              </a:rPr>
              <a:t>x DRAM, 10</a:t>
            </a:r>
            <a:r>
              <a:rPr lang="en-US" baseline="30000">
                <a:latin typeface="Tahoma" charset="0"/>
                <a:ea typeface="ＭＳ Ｐゴシック" charset="0"/>
              </a:rPr>
              <a:t>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Cell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9-12F</a:t>
            </a:r>
            <a:r>
              <a:rPr lang="en-US" baseline="30000">
                <a:latin typeface="Tahoma" charset="0"/>
                <a:ea typeface="ＭＳ Ｐゴシック" charset="0"/>
              </a:rPr>
              <a:t>2</a:t>
            </a:r>
            <a:r>
              <a:rPr lang="en-US">
                <a:latin typeface="Tahoma" charset="0"/>
                <a:ea typeface="ＭＳ Ｐゴシック" charset="0"/>
              </a:rPr>
              <a:t> using BJT, single-level cells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1.5x DRAM, 2-3x NAND     (will scale with feature size, MLC)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BB1E15-88E8-7E48-935F-EBC85272E6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38100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278313"/>
            <a:ext cx="40386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943600"/>
            <a:ext cx="3124200" cy="428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25543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volatility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system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Ensure secure and fault-tolerant PCM operation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145D1-8D0C-954A-B9B2-B5A6EDB161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PCM-based Main Memory: Research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Where to place PCM in the memory hierarchy?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Hybrid OS controlled PCM-DRAM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Hybrid OS controlled PCM and hardware-controlled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Pure PCM main memory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mitigate shortcomings of PCM?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minimize amount of DRAM in the system?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take advantage of (byte-addressable and fast) non-volatile main memory?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Can we design specific-NVM-technology-agnostic techniques?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AF1797-1E8E-9544-9016-6A2F0CA04D6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26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DAC’09, Meza+ IEEE CAL’12]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3EF163-E7CF-734F-8A38-A2627986A4B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477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Garamond" charset="0"/>
                <a:ea typeface="ＭＳ Ｐゴシック" charset="0"/>
                <a:cs typeface="ＭＳ Ｐゴシック" charset="0"/>
              </a:rPr>
              <a:t>Hybrid Memory </a:t>
            </a:r>
            <a:r>
              <a:rPr lang="en-US" sz="3400" dirty="0">
                <a:latin typeface="Garamond" charset="0"/>
                <a:ea typeface="ＭＳ Ｐゴシック" charset="0"/>
                <a:cs typeface="ＭＳ Ｐゴシック" charset="0"/>
              </a:rPr>
              <a:t>Systems: </a:t>
            </a:r>
            <a:r>
              <a:rPr lang="en-US" sz="3400" dirty="0" smtClean="0">
                <a:latin typeface="Garamond" charset="0"/>
                <a:ea typeface="ＭＳ Ｐゴシック" charset="0"/>
                <a:cs typeface="ＭＳ Ｐゴシック" charset="0"/>
              </a:rPr>
              <a:t>Challenges </a:t>
            </a:r>
            <a:endParaRPr lang="en-US" sz="34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Partitioning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Should DRAM be a cache or main memory, or configurable?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What fraction? How many controllers?</a:t>
            </a: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Data allocation/movement (energy, performance, lifetime)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Who manages allocation/movement?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What are good control algorithms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?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How do we prevent degradation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of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service due to </a:t>
            </a:r>
            <a:r>
              <a:rPr lang="en-US" dirty="0" err="1" smtClean="0">
                <a:latin typeface="Tahoma" charset="0"/>
                <a:ea typeface="ＭＳ Ｐゴシック" charset="0"/>
                <a:sym typeface="Wingdings" charset="0"/>
              </a:rPr>
              <a:t>wearout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?</a:t>
            </a: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sym typeface="Wingdings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cache hierarchy, memory controllers, OS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Mitigate PCM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shortcomings, exploit PCM advantages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PCM/DRAM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chips and modules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Rethink the design of PCM/DRAM with new requirements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E36E76-07F2-C942-9CE3-DE380FBEFCE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91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Website </a:t>
            </a:r>
            <a:r>
              <a:rPr lang="en-US" dirty="0" smtClean="0">
                <a:solidFill>
                  <a:srgbClr val="0000FF"/>
                </a:solidFill>
              </a:rPr>
              <a:t>for Course Slides and Papers</a:t>
            </a:r>
          </a:p>
          <a:p>
            <a:pPr lvl="1"/>
            <a:r>
              <a:rPr lang="en-US" dirty="0">
                <a:hlinkClick r:id="rId2"/>
              </a:rPr>
              <a:t>http://users.ece.cmu.edu/~omutlu/acaces2013-</a:t>
            </a:r>
            <a:r>
              <a:rPr lang="en-US" dirty="0" smtClean="0">
                <a:hlinkClick r:id="rId2"/>
              </a:rPr>
              <a:t>memory.html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://users.ece.cmu.edu/~omutlu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Lecture notes and readings are uploaded</a:t>
            </a:r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My </a:t>
            </a:r>
            <a:r>
              <a:rPr lang="en-US" dirty="0">
                <a:solidFill>
                  <a:srgbClr val="0000FF"/>
                </a:solidFill>
              </a:rPr>
              <a:t>Contact Information</a:t>
            </a:r>
          </a:p>
          <a:p>
            <a:pPr lvl="1"/>
            <a:r>
              <a:rPr lang="en-US" dirty="0"/>
              <a:t>Onur Mutlu</a:t>
            </a:r>
          </a:p>
          <a:p>
            <a:pPr lvl="1"/>
            <a:r>
              <a:rPr lang="en-US" dirty="0">
                <a:hlinkClick r:id="rId4"/>
              </a:rPr>
              <a:t>onur@cmu.edu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http://users.ece.cmu.edu/~omutlu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+1-512-658-0891 (my cell phone)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Find me during breaks and/or email </a:t>
            </a:r>
            <a:r>
              <a:rPr lang="en-US" i="1" dirty="0">
                <a:solidFill>
                  <a:srgbClr val="FF0000"/>
                </a:solidFill>
              </a:rPr>
              <a:t>any</a:t>
            </a:r>
            <a:r>
              <a:rPr lang="en-US" dirty="0">
                <a:solidFill>
                  <a:srgbClr val="FF0000"/>
                </a:solidFill>
              </a:rPr>
              <a:t> time.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93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(II)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Top Picks’10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</a:t>
            </a:r>
            <a:r>
              <a:rPr lang="en-US" dirty="0" smtClean="0">
                <a:latin typeface="Tahoma" charset="0"/>
                <a:ea typeface="ＭＳ Ｐゴシック" charset="0"/>
              </a:rPr>
              <a:t>shortcomings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D8C9EB-AE2A-C24C-B938-98D1CB46FF5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69273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Aside: STT-RAM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066800"/>
            <a:ext cx="5958906" cy="5314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Magnetic Tunnel Junction (MTJ)</a:t>
            </a:r>
          </a:p>
          <a:p>
            <a:pPr lvl="1"/>
            <a:r>
              <a:rPr lang="en-US" dirty="0" smtClean="0"/>
              <a:t>Reference layer: Fixed</a:t>
            </a:r>
          </a:p>
          <a:p>
            <a:pPr lvl="1"/>
            <a:r>
              <a:rPr lang="en-US" dirty="0" smtClean="0"/>
              <a:t>Free layer: Parallel or anti-parallel</a:t>
            </a:r>
          </a:p>
          <a:p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Access transistor, bit/sense lines</a:t>
            </a:r>
          </a:p>
          <a:p>
            <a:r>
              <a:rPr lang="en-US" dirty="0" smtClean="0"/>
              <a:t>Read and Write</a:t>
            </a:r>
          </a:p>
          <a:p>
            <a:pPr lvl="1"/>
            <a:r>
              <a:rPr lang="en-US" dirty="0" smtClean="0"/>
              <a:t>Read: Apply a small voltage across </a:t>
            </a:r>
            <a:r>
              <a:rPr lang="en-US" dirty="0" err="1" smtClean="0"/>
              <a:t>bitline</a:t>
            </a:r>
            <a:r>
              <a:rPr lang="en-US" dirty="0" smtClean="0"/>
              <a:t> and </a:t>
            </a:r>
            <a:r>
              <a:rPr lang="en-US" dirty="0" err="1" smtClean="0"/>
              <a:t>senseline</a:t>
            </a:r>
            <a:r>
              <a:rPr lang="en-US" dirty="0" smtClean="0"/>
              <a:t>; read the current. </a:t>
            </a:r>
          </a:p>
          <a:p>
            <a:pPr lvl="1"/>
            <a:r>
              <a:rPr lang="en-US" dirty="0" smtClean="0"/>
              <a:t>Write: Push large current through MTJ.  </a:t>
            </a:r>
            <a:r>
              <a:rPr lang="en-US" dirty="0" smtClean="0">
                <a:solidFill>
                  <a:srgbClr val="FF0000"/>
                </a:solidFill>
              </a:rPr>
              <a:t>Direction of current determines new orientation of the free layer.</a:t>
            </a:r>
          </a:p>
          <a:p>
            <a:endParaRPr lang="en-US" dirty="0" smtClean="0"/>
          </a:p>
          <a:p>
            <a:r>
              <a:rPr lang="en-US" sz="1900" dirty="0" err="1" smtClean="0"/>
              <a:t>Kultursay</a:t>
            </a:r>
            <a:r>
              <a:rPr lang="en-US" sz="1900" dirty="0" smtClean="0"/>
              <a:t> et al., “</a:t>
            </a:r>
            <a:r>
              <a:rPr lang="en-US" sz="1900" dirty="0" smtClean="0">
                <a:solidFill>
                  <a:srgbClr val="0000FF"/>
                </a:solidFill>
              </a:rPr>
              <a:t>Evaluating STT-RAM as an Energy-Efficient Main Memory Alternative</a:t>
            </a:r>
            <a:r>
              <a:rPr lang="en-US" sz="1900" dirty="0" smtClean="0"/>
              <a:t>,” ISPASS 2013</a:t>
            </a:r>
            <a:endParaRPr lang="en-US" sz="19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19594" y="1264605"/>
            <a:ext cx="1841633" cy="2519065"/>
            <a:chOff x="7391400" y="3272135"/>
            <a:chExt cx="2679833" cy="3361730"/>
          </a:xfrm>
        </p:grpSpPr>
        <p:sp>
          <p:nvSpPr>
            <p:cNvPr id="4" name="Rectangle 3"/>
            <p:cNvSpPr/>
            <p:nvPr/>
          </p:nvSpPr>
          <p:spPr>
            <a:xfrm>
              <a:off x="7391400" y="3733800"/>
              <a:ext cx="2667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Reference Layer</a:t>
              </a: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391400" y="4495800"/>
              <a:ext cx="2667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Free Layer</a:t>
              </a: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91400" y="4114800"/>
              <a:ext cx="26670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Tahoma"/>
                </a:rPr>
                <a:t>Barrier</a:t>
              </a:r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9369552" y="3771900"/>
              <a:ext cx="609600" cy="3048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9372600" y="4533900"/>
              <a:ext cx="609600" cy="3048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04233" y="5490865"/>
              <a:ext cx="2667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Reference Layer</a:t>
              </a: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04233" y="6252865"/>
              <a:ext cx="26670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mtClean="0">
                  <a:solidFill>
                    <a:srgbClr val="FFFFFF"/>
                  </a:solidFill>
                  <a:latin typeface="Tahoma"/>
                </a:rPr>
                <a:t>Free Layer</a:t>
              </a:r>
              <a:endParaRPr lang="en-US" sz="140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04233" y="5871865"/>
              <a:ext cx="26670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rgbClr val="000000"/>
                  </a:solidFill>
                  <a:latin typeface="Tahoma"/>
                </a:rPr>
                <a:t>Barrier</a:t>
              </a:r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9372600" y="5528965"/>
              <a:ext cx="609600" cy="3048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9372600" y="6290965"/>
              <a:ext cx="609600" cy="3048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7200" y="3272135"/>
              <a:ext cx="1185611" cy="410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latin typeface="Tahoma"/>
                </a:rPr>
                <a:t>Logical 0</a:t>
              </a:r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80249" y="5033665"/>
              <a:ext cx="1185611" cy="410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latin typeface="Tahoma"/>
                </a:rPr>
                <a:t>Logical 1</a:t>
              </a:r>
              <a:endParaRPr lang="en-US" sz="1400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66411" y="4334961"/>
            <a:ext cx="2919304" cy="1567247"/>
            <a:chOff x="2667000" y="2117229"/>
            <a:chExt cx="2919304" cy="156724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895600" y="2438400"/>
              <a:ext cx="228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8667" y="2744596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18667" y="2820796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5470" y="2820796"/>
              <a:ext cx="0" cy="1262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92864" y="2820796"/>
              <a:ext cx="0" cy="123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048001" y="2937478"/>
              <a:ext cx="377469" cy="794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07807" y="2438400"/>
              <a:ext cx="0" cy="306196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92864" y="2117229"/>
              <a:ext cx="1034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ahoma"/>
                </a:rPr>
                <a:t>Word Line</a:t>
              </a:r>
              <a:endParaRPr lang="en-US" sz="1600" dirty="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7000" y="3345922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ahoma"/>
                </a:rPr>
                <a:t>Bit Line</a:t>
              </a:r>
              <a:endParaRPr lang="en-US" sz="1600" dirty="0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792864" y="2938272"/>
              <a:ext cx="54655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165306" y="2944622"/>
              <a:ext cx="902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ahoma"/>
                </a:rPr>
                <a:t>Access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ahoma"/>
                </a:rPr>
                <a:t>Transistor</a:t>
              </a:r>
              <a:endParaRPr lang="en-US" sz="1400" dirty="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06794" y="2591498"/>
              <a:ext cx="478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ahoma"/>
                </a:rPr>
                <a:t>MTJ</a:t>
              </a:r>
              <a:endParaRPr lang="en-US" sz="1400" dirty="0">
                <a:solidFill>
                  <a:srgbClr val="000000"/>
                </a:solidFill>
                <a:latin typeface="Tahoma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336395" y="2823972"/>
              <a:ext cx="225574" cy="228600"/>
              <a:chOff x="844252" y="685800"/>
              <a:chExt cx="225574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44252" y="685800"/>
                <a:ext cx="73174" cy="228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17426" y="685800"/>
                <a:ext cx="73174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96652" y="685800"/>
                <a:ext cx="73174" cy="228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 flipH="1">
              <a:off x="4525382" y="2937478"/>
              <a:ext cx="53017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048000" y="2209800"/>
              <a:ext cx="2007552" cy="1181336"/>
              <a:chOff x="3048000" y="2101764"/>
              <a:chExt cx="2286002" cy="2470236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3048000" y="2133600"/>
                <a:ext cx="2" cy="243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334000" y="2101764"/>
                <a:ext cx="2" cy="243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4524795" y="3323951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ahoma"/>
                </a:rPr>
                <a:t>Sense Line</a:t>
              </a:r>
              <a:endParaRPr lang="en-US" sz="1600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72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Aside: STT MRAM: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volatility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write latency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write energy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Reliability?</a:t>
            </a:r>
          </a:p>
          <a:p>
            <a:pPr lvl="1" eaLnBrk="1" hangingPunct="1"/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</a:rPr>
              <a:t>Another level of freedom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trade off non-volatility for lower write latency/energy (by reducing the size of the MTJ)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145D1-8D0C-954A-B9B2-B5A6EDB161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69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Opportunity: Emerging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Technologies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97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2008 (e.g.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“average” PCM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parameters for F=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82A579-E316-044F-805A-ED8A38B3498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45915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5DDA85-8629-3848-BCAD-65B9EC18818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41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 1: Use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multiple narrow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row buffers in each PCM chip</a:t>
            </a:r>
          </a:p>
          <a:p>
            <a:pPr marL="695325" lvl="2" indent="-342900">
              <a:buFont typeface="Wingdings" charset="0"/>
              <a:buNone/>
            </a:pPr>
            <a:r>
              <a:rPr lang="en-US" sz="2200" dirty="0" smtClean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Write into array at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C7187ED-11D3-4F44-9645-0E823415E70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5"/>
          <p:cNvSpPr txBox="1">
            <a:spLocks noChangeArrowheads="1"/>
          </p:cNvSpPr>
          <p:nvPr/>
        </p:nvSpPr>
        <p:spPr bwMode="auto">
          <a:xfrm>
            <a:off x="5105400" y="32004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DRAM</a:t>
            </a:r>
          </a:p>
        </p:txBody>
      </p:sp>
      <p:sp>
        <p:nvSpPr>
          <p:cNvPr id="56327" name="Text Box 55"/>
          <p:cNvSpPr txBox="1">
            <a:spLocks noChangeArrowheads="1"/>
          </p:cNvSpPr>
          <p:nvPr/>
        </p:nvSpPr>
        <p:spPr bwMode="auto">
          <a:xfrm>
            <a:off x="7742238" y="3195638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PCM</a:t>
            </a:r>
          </a:p>
        </p:txBody>
      </p:sp>
    </p:spTree>
    <p:extLst>
      <p:ext uri="{BB962C8B-B14F-4D97-AF65-F5344CB8AC3E}">
        <p14:creationId xmlns:p14="http://schemas.microsoft.com/office/powerpoint/2010/main" val="280798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hits</a:t>
            </a:r>
          </a:p>
          <a:p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B8ED4-A500-C744-ACEF-D399903418A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83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from an Ideal Main Memory System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Opportunity: Emerging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Technologies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Background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PCM (or Technology X) as DRAM Replacement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Memory Systems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39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Meza, Chang, Yoon, Mutlu, Ranganathan,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</a:rPr>
              <a:t>CPU</a:t>
            </a:r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DRAMCtrl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high-cost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D26"/>
                </a:solidFill>
                <a:latin typeface="Tahoma"/>
              </a:rPr>
              <a:t>Large, non-volatile, </a:t>
            </a:r>
            <a:r>
              <a:rPr lang="en-US" dirty="0">
                <a:solidFill>
                  <a:srgbClr val="004D26"/>
                </a:solidFill>
                <a:latin typeface="Tahoma"/>
              </a:rPr>
              <a:t>low</a:t>
            </a:r>
            <a:r>
              <a:rPr lang="en-US" dirty="0" smtClean="0">
                <a:solidFill>
                  <a:srgbClr val="004D26"/>
                </a:solidFill>
                <a:latin typeface="Tahoma"/>
              </a:rPr>
              <a:t>-cost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 smtClean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 smtClean="0">
                <a:solidFill>
                  <a:srgbClr val="8C0000"/>
                </a:solidFill>
                <a:latin typeface="Tahoma"/>
              </a:rPr>
              <a:t>high active energy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  <a:latin typeface="Tahoma"/>
              </a:rPr>
              <a:t>PCM Ctrl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DRAM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Phase Change Memory (or Tech. X)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5" y="4542219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Tahoma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ahoma"/>
              </a:rPr>
              <a:t>o achieve the best of multiple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404758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Lecture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Memory Hierarchy (and Introduction to Caches)</a:t>
            </a:r>
          </a:p>
          <a:p>
            <a:pPr lvl="1"/>
            <a:r>
              <a:rPr lang="en-US" sz="1800" dirty="0">
                <a:hlinkClick r:id="rId2"/>
              </a:rPr>
              <a:t>http://www.youtube.com/watch?v=JBdfZ5i21cs&amp;list=PL5PHm2jkkXmidJOd59REog9jDnPDTG6IJ&amp;index=</a:t>
            </a:r>
            <a:r>
              <a:rPr lang="en-US" sz="1800" dirty="0" smtClean="0">
                <a:hlinkClick r:id="rId2"/>
              </a:rPr>
              <a:t>22</a:t>
            </a:r>
            <a:endParaRPr lang="en-US" sz="600" dirty="0"/>
          </a:p>
          <a:p>
            <a:r>
              <a:rPr lang="en-US" sz="2000" dirty="0" smtClean="0"/>
              <a:t>Main Memory</a:t>
            </a:r>
          </a:p>
          <a:p>
            <a:pPr lvl="1"/>
            <a:r>
              <a:rPr lang="en-US" sz="1800" dirty="0">
                <a:hlinkClick r:id="rId3"/>
              </a:rPr>
              <a:t>http://www.youtube.com/watch?v=ZLCy3pG7Rc0&amp;list=PL5PHm2jkkXmidJOd59REog9jDnPDTG6IJ&amp;index=</a:t>
            </a:r>
            <a:r>
              <a:rPr lang="en-US" sz="1800" dirty="0" smtClean="0">
                <a:hlinkClick r:id="rId3"/>
              </a:rPr>
              <a:t>25</a:t>
            </a:r>
            <a:endParaRPr lang="en-US" sz="600" dirty="0"/>
          </a:p>
          <a:p>
            <a:r>
              <a:rPr lang="en-US" sz="2000" dirty="0" smtClean="0"/>
              <a:t>Memory Controllers, Memory Scheduling, Memory QoS</a:t>
            </a:r>
          </a:p>
          <a:p>
            <a:pPr lvl="1"/>
            <a:r>
              <a:rPr lang="en-US" sz="1800" dirty="0">
                <a:hlinkClick r:id="rId4"/>
              </a:rPr>
              <a:t>http://www.youtube.com/watch?v=ZSotvL3WXmA&amp;list=PL5PHm2jkkXmidJOd59REog9jDnPDTG6IJ&amp;index=</a:t>
            </a:r>
            <a:r>
              <a:rPr lang="en-US" sz="1800" dirty="0" smtClean="0">
                <a:hlinkClick r:id="rId4"/>
              </a:rPr>
              <a:t>26</a:t>
            </a:r>
            <a:endParaRPr lang="en-US" sz="1800" dirty="0" smtClean="0"/>
          </a:p>
          <a:p>
            <a:pPr lvl="1"/>
            <a:r>
              <a:rPr lang="en-US" sz="1800" dirty="0">
                <a:hlinkClick r:id="rId5"/>
              </a:rPr>
              <a:t>http://www.youtube.com/watch?v=1xe2w3_NzmI&amp;list=PL5PHm2jkkXmidJOd59REog9jDnPDTG6IJ&amp;index=</a:t>
            </a:r>
            <a:r>
              <a:rPr lang="en-US" sz="1800" dirty="0" smtClean="0">
                <a:hlinkClick r:id="rId5"/>
              </a:rPr>
              <a:t>27</a:t>
            </a:r>
            <a:endParaRPr lang="en-US" sz="600" dirty="0"/>
          </a:p>
          <a:p>
            <a:r>
              <a:rPr lang="en-US" sz="2000" dirty="0" smtClean="0"/>
              <a:t>Emerging Memory Technologies</a:t>
            </a:r>
          </a:p>
          <a:p>
            <a:pPr lvl="1"/>
            <a:r>
              <a:rPr lang="en-US" sz="1800" dirty="0">
                <a:hlinkClick r:id="rId6"/>
              </a:rPr>
              <a:t>http://www.youtube.com/watch?v=LzfOghMKyA0&amp;list=PL5PHm2jkkXmidJOd59REog9jDnPDTG6IJ&amp;index=</a:t>
            </a:r>
            <a:r>
              <a:rPr lang="en-US" sz="1800" dirty="0" smtClean="0">
                <a:hlinkClick r:id="rId6"/>
              </a:rPr>
              <a:t>35</a:t>
            </a:r>
            <a:endParaRPr lang="en-US" sz="1800" dirty="0" smtClean="0"/>
          </a:p>
          <a:p>
            <a:r>
              <a:rPr lang="en-US" sz="2000" dirty="0" smtClean="0"/>
              <a:t>Multiprocessor Correctness and Cache Coherence</a:t>
            </a:r>
          </a:p>
          <a:p>
            <a:pPr lvl="1"/>
            <a:r>
              <a:rPr lang="en-US" sz="1800" dirty="0">
                <a:hlinkClick r:id="rId7"/>
              </a:rPr>
              <a:t>http://www.youtube.com/watch?v=U-VZKMgItDM&amp;list=PL5PHm2jkkXmidJOd59REog9jDnPDTG6IJ&amp;index=</a:t>
            </a:r>
            <a:r>
              <a:rPr lang="en-US" sz="1800" dirty="0" smtClean="0">
                <a:hlinkClick r:id="rId7"/>
              </a:rPr>
              <a:t>32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5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Option: DRAM as a Cache for 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PCM is main memory; DRAM caches memory rows/blocks</a:t>
            </a:r>
          </a:p>
          <a:p>
            <a:pPr lvl="1"/>
            <a:r>
              <a:rPr lang="en-US" dirty="0" smtClean="0"/>
              <a:t>Benefits: Reduced latency on DRAM cache hit; write filtering</a:t>
            </a:r>
          </a:p>
          <a:p>
            <a:r>
              <a:rPr lang="en-US" dirty="0" smtClean="0"/>
              <a:t>Memory controller hardware manages the DRAM cache</a:t>
            </a:r>
          </a:p>
          <a:p>
            <a:pPr lvl="1"/>
            <a:r>
              <a:rPr lang="en-US" dirty="0" smtClean="0"/>
              <a:t>Benefit: Eliminates system software overhead</a:t>
            </a:r>
          </a:p>
          <a:p>
            <a:endParaRPr lang="en-US" dirty="0" smtClean="0"/>
          </a:p>
          <a:p>
            <a:r>
              <a:rPr lang="en-US" dirty="0" smtClean="0"/>
              <a:t>Three issues:</a:t>
            </a:r>
          </a:p>
          <a:p>
            <a:pPr lvl="1"/>
            <a:r>
              <a:rPr lang="en-US" dirty="0" smtClean="0"/>
              <a:t>What data should be placed in DRAM versus kept in PCM?</a:t>
            </a:r>
          </a:p>
          <a:p>
            <a:pPr lvl="1"/>
            <a:r>
              <a:rPr lang="en-US" dirty="0" smtClean="0"/>
              <a:t>What is the granularity of data movement?</a:t>
            </a:r>
          </a:p>
          <a:p>
            <a:pPr lvl="1"/>
            <a:r>
              <a:rPr lang="en-US" dirty="0" smtClean="0"/>
              <a:t>How to design </a:t>
            </a:r>
            <a:r>
              <a:rPr lang="en-US" dirty="0"/>
              <a:t>a low-cost hardware</a:t>
            </a:r>
            <a:r>
              <a:rPr lang="en-US" dirty="0" smtClean="0"/>
              <a:t>-managed DRAM cache?</a:t>
            </a:r>
          </a:p>
          <a:p>
            <a:pPr lvl="1"/>
            <a:endParaRPr lang="en-US" dirty="0"/>
          </a:p>
          <a:p>
            <a:r>
              <a:rPr lang="en-US" dirty="0" smtClean="0"/>
              <a:t>Two idea directions:</a:t>
            </a:r>
          </a:p>
          <a:p>
            <a:pPr lvl="1"/>
            <a:r>
              <a:rPr lang="en-US" dirty="0" smtClean="0"/>
              <a:t>Locality-aware data placement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[Yoon+ , ICCD 2012]</a:t>
            </a:r>
          </a:p>
          <a:p>
            <a:pPr lvl="1"/>
            <a:r>
              <a:rPr lang="en-US" dirty="0" smtClean="0"/>
              <a:t>Cheap tag stores and dynamic granularity </a:t>
            </a:r>
            <a:r>
              <a:rPr lang="en-US" sz="1600" b="1" dirty="0" smtClean="0">
                <a:solidFill>
                  <a:srgbClr val="004D26"/>
                </a:solidFill>
              </a:rPr>
              <a:t>[Meza+, IEEE CAL 2012]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78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1 (DRAM Scaling)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Tahoma" charset="0"/>
              </a:rPr>
              <a:t>Lee et al., 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HPCA 2013.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Liu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ISCA 2012.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Kim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 Case for Exploiting Subarray-Level Parallelism in DRAM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,” ISCA 2012.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Liu et al.,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An Experimental Study of Data Retention Behavior in Modern DRAM 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</a:rPr>
              <a:t>Devices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,” ISCA 2013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r>
              <a:rPr lang="en-US" sz="2000" dirty="0" smtClean="0"/>
              <a:t>Seshadri et al., “</a:t>
            </a:r>
            <a:r>
              <a:rPr lang="en-US" sz="2000" dirty="0">
                <a:solidFill>
                  <a:srgbClr val="0000FF"/>
                </a:solidFill>
              </a:rPr>
              <a:t>RowClone: Fast and Efficient In-DRAM Copy and Initialization of Bulk </a:t>
            </a:r>
            <a:r>
              <a:rPr lang="en-US" sz="2000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/>
              <a:t>,” CMU CS Tech Report 2013.</a:t>
            </a:r>
          </a:p>
          <a:p>
            <a:r>
              <a:rPr lang="en-US" sz="2000" dirty="0" smtClean="0"/>
              <a:t>David et al., “</a:t>
            </a:r>
            <a:r>
              <a:rPr lang="en-US" sz="2000" dirty="0">
                <a:solidFill>
                  <a:srgbClr val="0000FF"/>
                </a:solidFill>
              </a:rPr>
              <a:t>Memory Power Management via Dynamic Voltage/Frequency </a:t>
            </a:r>
            <a:r>
              <a:rPr lang="en-US" sz="2000" dirty="0" smtClean="0">
                <a:solidFill>
                  <a:srgbClr val="0000FF"/>
                </a:solidFill>
              </a:rPr>
              <a:t>Scaling</a:t>
            </a:r>
            <a:r>
              <a:rPr lang="en-US" sz="2000" dirty="0" smtClean="0"/>
              <a:t>,” ICAC 2011. </a:t>
            </a:r>
          </a:p>
          <a:p>
            <a:r>
              <a:rPr lang="en-US" sz="2000" dirty="0" err="1"/>
              <a:t>Ipek</a:t>
            </a:r>
            <a:r>
              <a:rPr lang="en-US" sz="2000" dirty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Self Optimizing Memory Controllers: A Reinforcement Learning Approach</a:t>
            </a:r>
            <a:r>
              <a:rPr lang="en-US" sz="2000" dirty="0"/>
              <a:t>,” ISCA 2008.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5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400" dirty="0" smtClean="0"/>
              <a:t>Readings for Topic 2 (Emerging Technologies)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9900"/>
              </a:buClr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Lee, </a:t>
            </a:r>
            <a:r>
              <a:rPr lang="en-US" sz="2000" dirty="0" err="1">
                <a:solidFill>
                  <a:srgbClr val="000000"/>
                </a:solidFill>
                <a:latin typeface="Tahoma" charset="0"/>
              </a:rPr>
              <a:t>Ipek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 Mutlu, Burger, </a:t>
            </a:r>
            <a:r>
              <a:rPr lang="ja-JP" altLang="en-US" sz="2000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ahoma" charset="0"/>
              </a:rPr>
              <a:t>Architecting Phase Change Memory as a Scalable DRAM Alternative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ja-JP" altLang="en-US" sz="20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ISCA 2009, CACM 2010, Top Picks 2010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pPr lvl="0">
              <a:buClr>
                <a:srgbClr val="CC9900"/>
              </a:buClr>
            </a:pPr>
            <a:r>
              <a:rPr lang="en-US" sz="2000" dirty="0" err="1" smtClean="0">
                <a:solidFill>
                  <a:srgbClr val="000000"/>
                </a:solidFill>
                <a:latin typeface="Tahoma" charset="0"/>
              </a:rPr>
              <a:t>Qureshi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 et al., “</a:t>
            </a:r>
            <a:r>
              <a:rPr lang="en-US" sz="2000" dirty="0">
                <a:solidFill>
                  <a:srgbClr val="0000FF"/>
                </a:solidFill>
              </a:rPr>
              <a:t>Scalable high performance main memory system using phase-change memory </a:t>
            </a:r>
            <a:r>
              <a:rPr lang="en-US" sz="2000" dirty="0" smtClean="0">
                <a:solidFill>
                  <a:srgbClr val="0000FF"/>
                </a:solidFill>
              </a:rPr>
              <a:t>technology</a:t>
            </a:r>
            <a:r>
              <a:rPr lang="en-US" sz="2000" dirty="0" smtClean="0"/>
              <a:t>,” ISCA 2009.</a:t>
            </a: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>
              <a:buClr>
                <a:srgbClr val="CC9900"/>
              </a:buClr>
            </a:pPr>
            <a:r>
              <a:rPr lang="en-US" sz="2000" dirty="0" smtClean="0"/>
              <a:t>Meza</a:t>
            </a:r>
            <a:r>
              <a:rPr lang="en-US" sz="2000" dirty="0"/>
              <a:t> </a:t>
            </a:r>
            <a:r>
              <a:rPr lang="en-US" sz="2000" dirty="0" smtClean="0"/>
              <a:t>et al., </a:t>
            </a:r>
            <a:r>
              <a:rPr lang="en-US" sz="2000" dirty="0"/>
              <a:t>“</a:t>
            </a:r>
            <a:r>
              <a:rPr lang="en-US" sz="2000" dirty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2000" dirty="0"/>
              <a:t>,” IEEE Comp. Arch. Letters 2012.</a:t>
            </a:r>
          </a:p>
          <a:p>
            <a:pPr>
              <a:buClr>
                <a:srgbClr val="CC9900"/>
              </a:buClr>
            </a:pPr>
            <a:r>
              <a:rPr lang="en-US" sz="2000" dirty="0" smtClean="0"/>
              <a:t>Yoon</a:t>
            </a:r>
            <a:r>
              <a:rPr lang="en-US" sz="2000" dirty="0"/>
              <a:t> </a:t>
            </a:r>
            <a:r>
              <a:rPr lang="en-US" sz="2000" dirty="0" smtClean="0"/>
              <a:t>et </a:t>
            </a:r>
            <a:r>
              <a:rPr lang="en-US" sz="2000" dirty="0"/>
              <a:t>al., “</a:t>
            </a:r>
            <a:r>
              <a:rPr lang="en-US" sz="20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2000" dirty="0"/>
              <a:t>,” ICCD 2012 Best Paper Award.</a:t>
            </a:r>
          </a:p>
          <a:p>
            <a:r>
              <a:rPr lang="en-US" sz="2000" dirty="0"/>
              <a:t>Meza et al., “</a:t>
            </a:r>
            <a:r>
              <a:rPr lang="en-US" sz="2000" dirty="0">
                <a:solidFill>
                  <a:srgbClr val="0000FF"/>
                </a:solidFill>
              </a:rPr>
              <a:t>A Case for Efficient Hardware-Software Cooperative Management of Storage and </a:t>
            </a:r>
            <a:r>
              <a:rPr lang="en-US" sz="2000" dirty="0" smtClean="0">
                <a:solidFill>
                  <a:srgbClr val="0000FF"/>
                </a:solidFill>
              </a:rPr>
              <a:t>Memory</a:t>
            </a:r>
            <a:r>
              <a:rPr lang="en-US" sz="2000" dirty="0" smtClean="0"/>
              <a:t>,” WEED 2013.</a:t>
            </a:r>
          </a:p>
          <a:p>
            <a:r>
              <a:rPr lang="en-US" sz="2000" dirty="0" err="1" smtClean="0"/>
              <a:t>Kultursay</a:t>
            </a:r>
            <a:r>
              <a:rPr lang="en-US" sz="2000" dirty="0" smtClean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Evaluating STT-RAM as an Energy-Efficient Main Memory </a:t>
            </a:r>
            <a:r>
              <a:rPr lang="en-US" sz="2000" dirty="0" smtClean="0">
                <a:solidFill>
                  <a:srgbClr val="0000FF"/>
                </a:solidFill>
              </a:rPr>
              <a:t>Alternative</a:t>
            </a:r>
            <a:r>
              <a:rPr lang="en-US" sz="2000" dirty="0" smtClean="0"/>
              <a:t>,” ISPASS 2013.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29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3 (Memory QoS)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Moscibroda and Mutlu, “</a:t>
            </a:r>
            <a:r>
              <a:rPr lang="en-US" sz="2000" dirty="0" smtClean="0">
                <a:solidFill>
                  <a:srgbClr val="0000FF"/>
                </a:solidFill>
              </a:rPr>
              <a:t>Memory Performance Attacks</a:t>
            </a:r>
            <a:r>
              <a:rPr lang="en-US" sz="2000" dirty="0" smtClean="0"/>
              <a:t>,” USENIX Security 2007.</a:t>
            </a:r>
          </a:p>
          <a:p>
            <a:r>
              <a:rPr lang="en-US" sz="2000" dirty="0" smtClean="0"/>
              <a:t>Mutlu and Moscibroda, “</a:t>
            </a:r>
            <a:r>
              <a:rPr lang="en-US" sz="2000" dirty="0" smtClean="0">
                <a:solidFill>
                  <a:srgbClr val="0000FF"/>
                </a:solidFill>
              </a:rPr>
              <a:t>Stall-Time Fair Memory Access Scheduling</a:t>
            </a:r>
            <a:r>
              <a:rPr lang="en-US" sz="2000" dirty="0" smtClean="0"/>
              <a:t>,” MICRO 2007.</a:t>
            </a:r>
          </a:p>
          <a:p>
            <a:r>
              <a:rPr lang="en-US" sz="2000" dirty="0" smtClean="0"/>
              <a:t>Mutlu and Moscibroda, “</a:t>
            </a:r>
            <a:r>
              <a:rPr lang="en-US" sz="2000" dirty="0" smtClean="0">
                <a:solidFill>
                  <a:srgbClr val="0000FF"/>
                </a:solidFill>
              </a:rPr>
              <a:t>Parallelism-Aware Batch Scheduling</a:t>
            </a:r>
            <a:r>
              <a:rPr lang="en-US" sz="2000" dirty="0" smtClean="0"/>
              <a:t>,” ISCA 2008, IEEE Micro 2009.</a:t>
            </a:r>
          </a:p>
          <a:p>
            <a:r>
              <a:rPr lang="en-US" sz="2000" dirty="0" smtClean="0"/>
              <a:t>Kim et al., “</a:t>
            </a:r>
            <a:r>
              <a:rPr lang="en-US" sz="2000" dirty="0">
                <a:solidFill>
                  <a:srgbClr val="0000FF"/>
                </a:solidFill>
              </a:rPr>
              <a:t>ATLAS: A Scalable and High-Performance Scheduling Algorithm for Multiple Memory </a:t>
            </a:r>
            <a:r>
              <a:rPr lang="en-US" sz="2000" dirty="0" smtClean="0">
                <a:solidFill>
                  <a:srgbClr val="0000FF"/>
                </a:solidFill>
              </a:rPr>
              <a:t>Controllers</a:t>
            </a:r>
            <a:r>
              <a:rPr lang="en-US" sz="2000" dirty="0" smtClean="0"/>
              <a:t>,” HPCA 2010.</a:t>
            </a:r>
          </a:p>
          <a:p>
            <a:r>
              <a:rPr lang="en-US" sz="2000" dirty="0" smtClean="0"/>
              <a:t>Kim et al., “</a:t>
            </a:r>
            <a:r>
              <a:rPr lang="en-US" sz="2000" dirty="0" smtClean="0">
                <a:solidFill>
                  <a:srgbClr val="0000FF"/>
                </a:solidFill>
              </a:rPr>
              <a:t>Thread Cluster Memory Scheduling</a:t>
            </a:r>
            <a:r>
              <a:rPr lang="en-US" sz="2000" dirty="0" smtClean="0"/>
              <a:t>,” MICRO 2010, IEEE Micro 2011.</a:t>
            </a:r>
          </a:p>
          <a:p>
            <a:r>
              <a:rPr lang="en-US" sz="2000" dirty="0" err="1" smtClean="0"/>
              <a:t>Muralidhara</a:t>
            </a:r>
            <a:r>
              <a:rPr lang="en-US" sz="2000" dirty="0" smtClean="0"/>
              <a:t> et al., “</a:t>
            </a:r>
            <a:r>
              <a:rPr lang="en-US" sz="2000" dirty="0" smtClean="0">
                <a:solidFill>
                  <a:srgbClr val="0000FF"/>
                </a:solidFill>
              </a:rPr>
              <a:t>Memory Channel Partitioning</a:t>
            </a:r>
            <a:r>
              <a:rPr lang="en-US" sz="2000" dirty="0" smtClean="0"/>
              <a:t>,” MICRO 2011.</a:t>
            </a:r>
          </a:p>
          <a:p>
            <a:r>
              <a:rPr lang="en-US" sz="2000" dirty="0" err="1" smtClean="0"/>
              <a:t>Ausavarungnirun</a:t>
            </a:r>
            <a:r>
              <a:rPr lang="en-US" sz="2000" dirty="0" smtClean="0"/>
              <a:t> et al., “</a:t>
            </a:r>
            <a:r>
              <a:rPr lang="en-US" sz="2000" dirty="0" smtClean="0">
                <a:solidFill>
                  <a:srgbClr val="0000FF"/>
                </a:solidFill>
              </a:rPr>
              <a:t>Staged Memory Scheduling</a:t>
            </a:r>
            <a:r>
              <a:rPr lang="en-US" sz="2000" dirty="0" smtClean="0"/>
              <a:t>,” ISCA 2012.</a:t>
            </a:r>
          </a:p>
          <a:p>
            <a:r>
              <a:rPr lang="en-US" sz="2000" dirty="0" smtClean="0"/>
              <a:t>Subramanian et al., “</a:t>
            </a:r>
            <a:r>
              <a:rPr lang="en-US" sz="2000" dirty="0" smtClean="0">
                <a:solidFill>
                  <a:srgbClr val="0000FF"/>
                </a:solidFill>
              </a:rPr>
              <a:t>MISE: </a:t>
            </a:r>
            <a:r>
              <a:rPr lang="en-US" sz="2000" dirty="0">
                <a:solidFill>
                  <a:srgbClr val="0000FF"/>
                </a:solidFill>
              </a:rPr>
              <a:t>Providing Performance Predictability and Improving Fairness in Shared Main Memory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HPCA 2013.</a:t>
            </a:r>
          </a:p>
          <a:p>
            <a:r>
              <a:rPr lang="en-US" sz="2000" dirty="0" smtClean="0"/>
              <a:t>Das et al., “</a:t>
            </a:r>
            <a:r>
              <a:rPr lang="en-US" sz="2000" dirty="0">
                <a:solidFill>
                  <a:srgbClr val="0000FF"/>
                </a:solidFill>
              </a:rPr>
              <a:t>Application-to-Core Mapping Policies to Reduce Memory System Interference in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</a:t>
            </a:r>
            <a:r>
              <a:rPr lang="en-US" sz="2000" dirty="0"/>
              <a:t>” HPCA 2013.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4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Topic 3 (Memory QoS)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Ebrahimi et al., “</a:t>
            </a:r>
            <a:r>
              <a:rPr lang="en-US" sz="2000" dirty="0" smtClean="0">
                <a:solidFill>
                  <a:srgbClr val="0000FF"/>
                </a:solidFill>
              </a:rPr>
              <a:t>Fairness via Source Throttling</a:t>
            </a:r>
            <a:r>
              <a:rPr lang="en-US" sz="2000" dirty="0" smtClean="0"/>
              <a:t>,” ASPLOS 2010, ACM TOCS 2012.</a:t>
            </a:r>
          </a:p>
          <a:p>
            <a:r>
              <a:rPr lang="en-US" sz="2000" dirty="0" smtClean="0"/>
              <a:t>Lee et al., “</a:t>
            </a:r>
            <a:r>
              <a:rPr lang="en-US" sz="2000" dirty="0" smtClean="0">
                <a:solidFill>
                  <a:srgbClr val="0000FF"/>
                </a:solidFill>
              </a:rPr>
              <a:t>Prefetch-Aware DRAM Controllers</a:t>
            </a:r>
            <a:r>
              <a:rPr lang="en-US" sz="2000" dirty="0" smtClean="0"/>
              <a:t>,” MICRO 2008, IEEE TC 2011.</a:t>
            </a:r>
          </a:p>
          <a:p>
            <a:r>
              <a:rPr lang="en-US" sz="2000" dirty="0" smtClean="0"/>
              <a:t>Ebrahimi et al., “</a:t>
            </a:r>
            <a:r>
              <a:rPr lang="en-US" sz="2000" dirty="0" smtClean="0">
                <a:solidFill>
                  <a:srgbClr val="0000FF"/>
                </a:solidFill>
              </a:rPr>
              <a:t>Parallel Application Memory Scheduling</a:t>
            </a:r>
            <a:r>
              <a:rPr lang="en-US" sz="2000" dirty="0" smtClean="0"/>
              <a:t>,” MICRO 2011.</a:t>
            </a:r>
          </a:p>
          <a:p>
            <a:r>
              <a:rPr lang="en-US" sz="2000" dirty="0" smtClean="0"/>
              <a:t>Ebrahimi et al., “</a:t>
            </a:r>
            <a:r>
              <a:rPr lang="en-US" sz="2000" dirty="0">
                <a:solidFill>
                  <a:srgbClr val="0000FF"/>
                </a:solidFill>
              </a:rPr>
              <a:t>Prefetch-Aware Shared Resource Management for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ISCA 2011.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0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4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42352</TotalTime>
  <Words>3627</Words>
  <Application>Microsoft Macintosh PowerPoint</Application>
  <PresentationFormat>On-screen Show (4:3)</PresentationFormat>
  <Paragraphs>649</Paragraphs>
  <Slides>50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54</vt:i4>
      </vt:variant>
      <vt:variant>
        <vt:lpstr>Slide Titles</vt:lpstr>
      </vt:variant>
      <vt:variant>
        <vt:i4>50</vt:i4>
      </vt:variant>
    </vt:vector>
  </HeadingPairs>
  <TitlesOfParts>
    <vt:vector size="104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35_Edge</vt:lpstr>
      <vt:lpstr>34_Edge</vt:lpstr>
      <vt:lpstr>36_Edge</vt:lpstr>
      <vt:lpstr>37_Edge</vt:lpstr>
      <vt:lpstr>38_Edge</vt:lpstr>
      <vt:lpstr>39_Edge</vt:lpstr>
      <vt:lpstr>40_Edge</vt:lpstr>
      <vt:lpstr>41_Edge</vt:lpstr>
      <vt:lpstr>42_Edge</vt:lpstr>
      <vt:lpstr>43_Edge</vt:lpstr>
      <vt:lpstr>45_Edge</vt:lpstr>
      <vt:lpstr>46_Edge</vt:lpstr>
      <vt:lpstr>47_Edge</vt:lpstr>
      <vt:lpstr>SAFARI_Template</vt:lpstr>
      <vt:lpstr>2_Edge</vt:lpstr>
      <vt:lpstr>16_Edge</vt:lpstr>
      <vt:lpstr>44_Edge</vt:lpstr>
      <vt:lpstr>48_Edge</vt:lpstr>
      <vt:lpstr>49_Edge</vt:lpstr>
      <vt:lpstr>50_Edge</vt:lpstr>
      <vt:lpstr>51_Edge</vt:lpstr>
      <vt:lpstr>53_Edge</vt:lpstr>
      <vt:lpstr>Scalable Many-Core Memory Systems Lecture 3, Topic 2: Emerging Technologies and Hybrid Memories</vt:lpstr>
      <vt:lpstr>What Will You Learn in This Course?</vt:lpstr>
      <vt:lpstr>Readings and Videos</vt:lpstr>
      <vt:lpstr>Course Information</vt:lpstr>
      <vt:lpstr>Memory Lecture Videos</vt:lpstr>
      <vt:lpstr>Readings for Topic 1 (DRAM Scaling)</vt:lpstr>
      <vt:lpstr>Readings for Topic 2 (Emerging Technologies) </vt:lpstr>
      <vt:lpstr>Readings for Topic 3 (Memory QoS)</vt:lpstr>
      <vt:lpstr>Readings for Topic 3 (Memory QoS)</vt:lpstr>
      <vt:lpstr>Readings in Flash Memory</vt:lpstr>
      <vt:lpstr>Online Lectures and More Information</vt:lpstr>
      <vt:lpstr>Emerging Memory Technologies</vt:lpstr>
      <vt:lpstr>Agenda</vt:lpstr>
      <vt:lpstr>Major Trends Affecting Main Memory (I)</vt:lpstr>
      <vt:lpstr>Trends: Problems with DRAM as Main Memory</vt:lpstr>
      <vt:lpstr>Agenda</vt:lpstr>
      <vt:lpstr>Requirements from an Ideal Memory System</vt:lpstr>
      <vt:lpstr>Requirements from an Ideal Memory System</vt:lpstr>
      <vt:lpstr>Review: Solutions to the DRAM Scaling Problem</vt:lpstr>
      <vt:lpstr>Solution 1: Tolerate DRAM</vt:lpstr>
      <vt:lpstr>Solution 2: Emerging Memory Technologies</vt:lpstr>
      <vt:lpstr>Hybrid Memory Systems</vt:lpstr>
      <vt:lpstr>Agenda</vt:lpstr>
      <vt:lpstr>The Promise of Emerging Technologies</vt:lpstr>
      <vt:lpstr>Agenda</vt:lpstr>
      <vt:lpstr>Charge vs. Resistive Memories</vt:lpstr>
      <vt:lpstr>Limits of Charge Memory</vt:lpstr>
      <vt:lpstr>Emerging Resistive Memory Technologies</vt:lpstr>
      <vt:lpstr>What is Phase Change Memory?</vt:lpstr>
      <vt:lpstr>How Does PCM Work?</vt:lpstr>
      <vt:lpstr>Opportunity: PCM Advantages</vt:lpstr>
      <vt:lpstr>Phase Change Memory Properties</vt:lpstr>
      <vt:lpstr>PowerPoint Presentation</vt:lpstr>
      <vt:lpstr>Phase Change Memory Properties: Latency</vt:lpstr>
      <vt:lpstr>Phase Change Memory Properties</vt:lpstr>
      <vt:lpstr>Phase Change Memory: Pros and Cons</vt:lpstr>
      <vt:lpstr>PCM-based Main Memory: Research Challenges</vt:lpstr>
      <vt:lpstr>PCM-based Main Memory (I)</vt:lpstr>
      <vt:lpstr>Hybrid Memory Systems: Challenges </vt:lpstr>
      <vt:lpstr>PCM-based Main Memory (II)</vt:lpstr>
      <vt:lpstr>Aside: STT-RAM Basics</vt:lpstr>
      <vt:lpstr>Aside: STT MRAM: Pros and Cons</vt:lpstr>
      <vt:lpstr>Agenda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Agenda</vt:lpstr>
      <vt:lpstr>Hybrid Memory Systems</vt:lpstr>
      <vt:lpstr>One Option: DRAM as a Cache for PCM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1675</cp:revision>
  <cp:lastPrinted>2010-05-26T16:43:32Z</cp:lastPrinted>
  <dcterms:created xsi:type="dcterms:W3CDTF">2010-10-08T20:41:54Z</dcterms:created>
  <dcterms:modified xsi:type="dcterms:W3CDTF">2013-07-17T20:04:22Z</dcterms:modified>
</cp:coreProperties>
</file>