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9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0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41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2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43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44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5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6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theme/theme47.xml" ContentType="application/vnd.openxmlformats-officedocument.theme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theme/theme48.xml" ContentType="application/vnd.openxmlformats-officedocument.theme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theme/theme49.xml" ContentType="application/vnd.openxmlformats-officedocument.theme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theme/theme50.xml" ContentType="application/vnd.openxmlformats-officedocument.theme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1.xml" ContentType="application/vnd.openxmlformats-officedocument.theme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theme/theme52.xml" ContentType="application/vnd.openxmlformats-officedocument.theme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theme/theme53.xml" ContentType="application/vnd.openxmlformats-officedocument.theme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theme/theme54.xml" ContentType="application/vnd.openxmlformats-officedocument.theme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55.xml" ContentType="application/vnd.openxmlformats-officedocument.theme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56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7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8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59.xml" ContentType="application/vnd.openxmlformats-officedocument.theme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theme/theme60.xml" ContentType="application/vnd.openxmlformats-officedocument.theme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theme/theme61.xml" ContentType="application/vnd.openxmlformats-officedocument.theme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62.xml" ContentType="application/vnd.openxmlformats-officedocument.theme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theme/theme63.xml" ContentType="application/vnd.openxmlformats-officedocument.theme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4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theme/theme65.xml" ContentType="application/vnd.openxmlformats-officedocument.theme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471" r:id="rId34"/>
    <p:sldMasterId id="2147487574" r:id="rId35"/>
    <p:sldMasterId id="2147487623" r:id="rId36"/>
    <p:sldMasterId id="2147487743" r:id="rId37"/>
    <p:sldMasterId id="2147488085" r:id="rId38"/>
    <p:sldMasterId id="2147488097" r:id="rId39"/>
    <p:sldMasterId id="2147488265" r:id="rId40"/>
    <p:sldMasterId id="2147488316" r:id="rId41"/>
    <p:sldMasterId id="2147488340" r:id="rId42"/>
    <p:sldMasterId id="2147488378" r:id="rId43"/>
    <p:sldMasterId id="2147488559" r:id="rId44"/>
    <p:sldMasterId id="2147488624" r:id="rId45"/>
    <p:sldMasterId id="2147488637" r:id="rId46"/>
    <p:sldMasterId id="2147488747" r:id="rId47"/>
    <p:sldMasterId id="2147488978" r:id="rId48"/>
    <p:sldMasterId id="2147488991" r:id="rId49"/>
    <p:sldMasterId id="2147489016" r:id="rId50"/>
    <p:sldMasterId id="2147489028" r:id="rId51"/>
    <p:sldMasterId id="2147489216" r:id="rId52"/>
    <p:sldMasterId id="2147489228" r:id="rId53"/>
    <p:sldMasterId id="2147489252" r:id="rId54"/>
    <p:sldMasterId id="2147489265" r:id="rId55"/>
    <p:sldMasterId id="2147489277" r:id="rId56"/>
    <p:sldMasterId id="2147489289" r:id="rId57"/>
    <p:sldMasterId id="2147489550" r:id="rId58"/>
    <p:sldMasterId id="2147489562" r:id="rId59"/>
    <p:sldMasterId id="2147489587" r:id="rId60"/>
    <p:sldMasterId id="2147489611" r:id="rId61"/>
    <p:sldMasterId id="2147489643" r:id="rId62"/>
    <p:sldMasterId id="2147489805" r:id="rId63"/>
    <p:sldMasterId id="2147489818" r:id="rId64"/>
    <p:sldMasterId id="2147489925" r:id="rId65"/>
    <p:sldMasterId id="2147489953" r:id="rId66"/>
  </p:sldMasterIdLst>
  <p:notesMasterIdLst>
    <p:notesMasterId r:id="rId143"/>
  </p:notesMasterIdLst>
  <p:handoutMasterIdLst>
    <p:handoutMasterId r:id="rId144"/>
  </p:handoutMasterIdLst>
  <p:sldIdLst>
    <p:sldId id="7035" r:id="rId67"/>
    <p:sldId id="7461" r:id="rId68"/>
    <p:sldId id="7462" r:id="rId69"/>
    <p:sldId id="7463" r:id="rId70"/>
    <p:sldId id="7464" r:id="rId71"/>
    <p:sldId id="7465" r:id="rId72"/>
    <p:sldId id="7466" r:id="rId73"/>
    <p:sldId id="7467" r:id="rId74"/>
    <p:sldId id="7468" r:id="rId75"/>
    <p:sldId id="7469" r:id="rId76"/>
    <p:sldId id="7471" r:id="rId77"/>
    <p:sldId id="7472" r:id="rId78"/>
    <p:sldId id="7473" r:id="rId79"/>
    <p:sldId id="7474" r:id="rId80"/>
    <p:sldId id="7482" r:id="rId81"/>
    <p:sldId id="7483" r:id="rId82"/>
    <p:sldId id="7562" r:id="rId83"/>
    <p:sldId id="5238" r:id="rId84"/>
    <p:sldId id="7484" r:id="rId85"/>
    <p:sldId id="7485" r:id="rId86"/>
    <p:sldId id="7486" r:id="rId87"/>
    <p:sldId id="7487" r:id="rId88"/>
    <p:sldId id="7488" r:id="rId89"/>
    <p:sldId id="7489" r:id="rId90"/>
    <p:sldId id="7490" r:id="rId91"/>
    <p:sldId id="7491" r:id="rId92"/>
    <p:sldId id="5509" r:id="rId93"/>
    <p:sldId id="6156" r:id="rId94"/>
    <p:sldId id="7026" r:id="rId95"/>
    <p:sldId id="5245" r:id="rId96"/>
    <p:sldId id="5239" r:id="rId97"/>
    <p:sldId id="5253" r:id="rId98"/>
    <p:sldId id="7404" r:id="rId99"/>
    <p:sldId id="7500" r:id="rId100"/>
    <p:sldId id="7501" r:id="rId101"/>
    <p:sldId id="7405" r:id="rId102"/>
    <p:sldId id="7457" r:id="rId103"/>
    <p:sldId id="7502" r:id="rId104"/>
    <p:sldId id="7503" r:id="rId105"/>
    <p:sldId id="7504" r:id="rId106"/>
    <p:sldId id="5215" r:id="rId107"/>
    <p:sldId id="6852" r:id="rId108"/>
    <p:sldId id="7256" r:id="rId109"/>
    <p:sldId id="6595" r:id="rId110"/>
    <p:sldId id="7505" r:id="rId111"/>
    <p:sldId id="7507" r:id="rId112"/>
    <p:sldId id="7586" r:id="rId113"/>
    <p:sldId id="7574" r:id="rId114"/>
    <p:sldId id="7573" r:id="rId115"/>
    <p:sldId id="7410" r:id="rId116"/>
    <p:sldId id="6052" r:id="rId117"/>
    <p:sldId id="7602" r:id="rId118"/>
    <p:sldId id="7603" r:id="rId119"/>
    <p:sldId id="7604" r:id="rId120"/>
    <p:sldId id="7605" r:id="rId121"/>
    <p:sldId id="7606" r:id="rId122"/>
    <p:sldId id="7607" r:id="rId123"/>
    <p:sldId id="7608" r:id="rId124"/>
    <p:sldId id="7609" r:id="rId125"/>
    <p:sldId id="6759" r:id="rId126"/>
    <p:sldId id="7616" r:id="rId127"/>
    <p:sldId id="7617" r:id="rId128"/>
    <p:sldId id="7618" r:id="rId129"/>
    <p:sldId id="7234" r:id="rId130"/>
    <p:sldId id="7619" r:id="rId131"/>
    <p:sldId id="7620" r:id="rId132"/>
    <p:sldId id="7621" r:id="rId133"/>
    <p:sldId id="7622" r:id="rId134"/>
    <p:sldId id="7613" r:id="rId135"/>
    <p:sldId id="7614" r:id="rId136"/>
    <p:sldId id="7615" r:id="rId137"/>
    <p:sldId id="7610" r:id="rId138"/>
    <p:sldId id="7623" r:id="rId139"/>
    <p:sldId id="7596" r:id="rId140"/>
    <p:sldId id="5779" r:id="rId141"/>
    <p:sldId id="7611" r:id="rId1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C4"/>
    <a:srgbClr val="0432FF"/>
    <a:srgbClr val="1A5712"/>
    <a:srgbClr val="8C0000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62" autoAdjust="0"/>
    <p:restoredTop sz="95102" autoAdjust="0"/>
  </p:normalViewPr>
  <p:slideViewPr>
    <p:cSldViewPr>
      <p:cViewPr varScale="1">
        <p:scale>
          <a:sx n="122" d="100"/>
          <a:sy n="122" d="100"/>
        </p:scale>
        <p:origin x="25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18.xml"/><Relationship Id="rId138" Type="http://schemas.openxmlformats.org/officeDocument/2006/relationships/slide" Target="slides/slide72.xml"/><Relationship Id="rId107" Type="http://schemas.openxmlformats.org/officeDocument/2006/relationships/slide" Target="slides/slide4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8.xml"/><Relationship Id="rId128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24.xml"/><Relationship Id="rId95" Type="http://schemas.openxmlformats.org/officeDocument/2006/relationships/slide" Target="slides/slide2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" Target="slides/slide3.xml"/><Relationship Id="rId113" Type="http://schemas.openxmlformats.org/officeDocument/2006/relationships/slide" Target="slides/slide47.xml"/><Relationship Id="rId118" Type="http://schemas.openxmlformats.org/officeDocument/2006/relationships/slide" Target="slides/slide52.xml"/><Relationship Id="rId134" Type="http://schemas.openxmlformats.org/officeDocument/2006/relationships/slide" Target="slides/slide68.xml"/><Relationship Id="rId139" Type="http://schemas.openxmlformats.org/officeDocument/2006/relationships/slide" Target="slides/slide73.xml"/><Relationship Id="rId80" Type="http://schemas.openxmlformats.org/officeDocument/2006/relationships/slide" Target="slides/slide14.xml"/><Relationship Id="rId85" Type="http://schemas.openxmlformats.org/officeDocument/2006/relationships/slide" Target="slides/slide1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7.xml"/><Relationship Id="rId108" Type="http://schemas.openxmlformats.org/officeDocument/2006/relationships/slide" Target="slides/slide42.xml"/><Relationship Id="rId124" Type="http://schemas.openxmlformats.org/officeDocument/2006/relationships/slide" Target="slides/slide58.xml"/><Relationship Id="rId129" Type="http://schemas.openxmlformats.org/officeDocument/2006/relationships/slide" Target="slides/slide63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4.xml"/><Relationship Id="rId75" Type="http://schemas.openxmlformats.org/officeDocument/2006/relationships/slide" Target="slides/slide9.xml"/><Relationship Id="rId91" Type="http://schemas.openxmlformats.org/officeDocument/2006/relationships/slide" Target="slides/slide25.xml"/><Relationship Id="rId96" Type="http://schemas.openxmlformats.org/officeDocument/2006/relationships/slide" Target="slides/slide30.xml"/><Relationship Id="rId140" Type="http://schemas.openxmlformats.org/officeDocument/2006/relationships/slide" Target="slides/slide74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8.xml"/><Relationship Id="rId119" Type="http://schemas.openxmlformats.org/officeDocument/2006/relationships/slide" Target="slides/slide53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" Target="slides/slide15.xml"/><Relationship Id="rId86" Type="http://schemas.openxmlformats.org/officeDocument/2006/relationships/slide" Target="slides/slide20.xml"/><Relationship Id="rId130" Type="http://schemas.openxmlformats.org/officeDocument/2006/relationships/slide" Target="slides/slide64.xml"/><Relationship Id="rId135" Type="http://schemas.openxmlformats.org/officeDocument/2006/relationships/slide" Target="slides/slide6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3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0.xml"/><Relationship Id="rId97" Type="http://schemas.openxmlformats.org/officeDocument/2006/relationships/slide" Target="slides/slide31.xml"/><Relationship Id="rId104" Type="http://schemas.openxmlformats.org/officeDocument/2006/relationships/slide" Target="slides/slide38.xml"/><Relationship Id="rId120" Type="http://schemas.openxmlformats.org/officeDocument/2006/relationships/slide" Target="slides/slide54.xml"/><Relationship Id="rId125" Type="http://schemas.openxmlformats.org/officeDocument/2006/relationships/slide" Target="slides/slide59.xml"/><Relationship Id="rId141" Type="http://schemas.openxmlformats.org/officeDocument/2006/relationships/slide" Target="slides/slide75.xml"/><Relationship Id="rId14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.xml"/><Relationship Id="rId92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21.xml"/><Relationship Id="rId110" Type="http://schemas.openxmlformats.org/officeDocument/2006/relationships/slide" Target="slides/slide44.xml"/><Relationship Id="rId115" Type="http://schemas.openxmlformats.org/officeDocument/2006/relationships/slide" Target="slides/slide49.xml"/><Relationship Id="rId131" Type="http://schemas.openxmlformats.org/officeDocument/2006/relationships/slide" Target="slides/slide65.xml"/><Relationship Id="rId136" Type="http://schemas.openxmlformats.org/officeDocument/2006/relationships/slide" Target="slides/slide70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1.xml"/><Relationship Id="rId100" Type="http://schemas.openxmlformats.org/officeDocument/2006/relationships/slide" Target="slides/slide34.xml"/><Relationship Id="rId105" Type="http://schemas.openxmlformats.org/officeDocument/2006/relationships/slide" Target="slides/slide39.xml"/><Relationship Id="rId126" Type="http://schemas.openxmlformats.org/officeDocument/2006/relationships/slide" Target="slides/slide60.xml"/><Relationship Id="rId14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6.xml"/><Relationship Id="rId93" Type="http://schemas.openxmlformats.org/officeDocument/2006/relationships/slide" Target="slides/slide27.xml"/><Relationship Id="rId98" Type="http://schemas.openxmlformats.org/officeDocument/2006/relationships/slide" Target="slides/slide32.xml"/><Relationship Id="rId121" Type="http://schemas.openxmlformats.org/officeDocument/2006/relationships/slide" Target="slides/slide55.xml"/><Relationship Id="rId142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.xml"/><Relationship Id="rId116" Type="http://schemas.openxmlformats.org/officeDocument/2006/relationships/slide" Target="slides/slide50.xml"/><Relationship Id="rId137" Type="http://schemas.openxmlformats.org/officeDocument/2006/relationships/slide" Target="slides/slide7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7.xml"/><Relationship Id="rId88" Type="http://schemas.openxmlformats.org/officeDocument/2006/relationships/slide" Target="slides/slide22.xml"/><Relationship Id="rId111" Type="http://schemas.openxmlformats.org/officeDocument/2006/relationships/slide" Target="slides/slide45.xml"/><Relationship Id="rId132" Type="http://schemas.openxmlformats.org/officeDocument/2006/relationships/slide" Target="slides/slide66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0.xml"/><Relationship Id="rId127" Type="http://schemas.openxmlformats.org/officeDocument/2006/relationships/slide" Target="slides/slide6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7.xml"/><Relationship Id="rId78" Type="http://schemas.openxmlformats.org/officeDocument/2006/relationships/slide" Target="slides/slide12.xml"/><Relationship Id="rId94" Type="http://schemas.openxmlformats.org/officeDocument/2006/relationships/slide" Target="slides/slide28.xml"/><Relationship Id="rId99" Type="http://schemas.openxmlformats.org/officeDocument/2006/relationships/slide" Target="slides/slide33.xml"/><Relationship Id="rId101" Type="http://schemas.openxmlformats.org/officeDocument/2006/relationships/slide" Target="slides/slide35.xml"/><Relationship Id="rId122" Type="http://schemas.openxmlformats.org/officeDocument/2006/relationships/slide" Target="slides/slide56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2.xml"/><Relationship Id="rId89" Type="http://schemas.openxmlformats.org/officeDocument/2006/relationships/slide" Target="slides/slide23.xml"/><Relationship Id="rId112" Type="http://schemas.openxmlformats.org/officeDocument/2006/relationships/slide" Target="slides/slide46.xml"/><Relationship Id="rId133" Type="http://schemas.openxmlformats.org/officeDocument/2006/relationships/slide" Target="slides/slide67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3.xml"/><Relationship Id="rId102" Type="http://schemas.openxmlformats.org/officeDocument/2006/relationships/slide" Target="slides/slide36.xml"/><Relationship Id="rId123" Type="http://schemas.openxmlformats.org/officeDocument/2006/relationships/slide" Target="slides/slide57.xml"/><Relationship Id="rId14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8/2/23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8/2/23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87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4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607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38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51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810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74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5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3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20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47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0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since the development of high throughput sequencing (HTS) technologies, the cost of genome sequencing has fallen off a cliff (&lt;&lt; 1,000$) making it viable for almost everyone's use.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4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 analysis starts with sequencing random short DNA fragments of copies of the original molecule.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reads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information about their order and which part of genome they are originated from.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step is to map these reads to a long reference genome.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31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edium-content-sans-serif-font"/>
              </a:rPr>
              <a:t>CCD = Core </a:t>
            </a:r>
            <a:r>
              <a:rPr lang="en-US" dirty="0" err="1">
                <a:latin typeface="medium-content-sans-serif-font"/>
              </a:rPr>
              <a:t>Chiplet</a:t>
            </a:r>
            <a:r>
              <a:rPr lang="en-US" dirty="0">
                <a:latin typeface="medium-content-sans-serif-font"/>
              </a:rPr>
              <a:t> Die</a:t>
            </a:r>
            <a:endParaRPr lang="en-US" dirty="0"/>
          </a:p>
          <a:p>
            <a:r>
              <a:rPr lang="en-US" dirty="0"/>
              <a:t>Structural silicon is used to equalize the height and facilitate heat dissipation from the cores.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4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6.xml"/><Relationship Id="rId4" Type="http://schemas.openxmlformats.org/officeDocument/2006/relationships/image" Target="../media/image10.jpe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2023. 8. 2.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2023. 8. 2.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2023. 8. 2.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2023. 8. 2.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2023. 8. 2.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2023. 8. 2.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2023. 8. 2.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  <a:lvl6pPr marL="1143000" indent="0" algn="ctr">
              <a:buNone/>
              <a:defRPr/>
            </a:lvl6pPr>
            <a:lvl7pPr marL="1371600" indent="0" algn="ctr">
              <a:buNone/>
              <a:defRPr/>
            </a:lvl7pPr>
            <a:lvl8pPr marL="1600200" indent="0" algn="ctr">
              <a:buNone/>
              <a:defRPr/>
            </a:lvl8pPr>
            <a:lvl9pPr marL="1828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2"/>
            <a:ext cx="7772400" cy="1500188"/>
          </a:xfrm>
        </p:spPr>
        <p:txBody>
          <a:bodyPr anchor="b"/>
          <a:lstStyle>
            <a:lvl1pPr marL="0" indent="0">
              <a:buNone/>
              <a:defRPr sz="1000"/>
            </a:lvl1pPr>
            <a:lvl2pPr marL="228600" indent="0">
              <a:buNone/>
              <a:defRPr sz="900"/>
            </a:lvl2pPr>
            <a:lvl3pPr marL="457200" indent="0">
              <a:buNone/>
              <a:defRPr sz="800"/>
            </a:lvl3pPr>
            <a:lvl4pPr marL="685800" indent="0">
              <a:buNone/>
              <a:defRPr sz="700"/>
            </a:lvl4pPr>
            <a:lvl5pPr marL="914400" indent="0">
              <a:buNone/>
              <a:defRPr sz="700"/>
            </a:lvl5pPr>
            <a:lvl6pPr marL="1143000" indent="0">
              <a:buNone/>
              <a:defRPr sz="700"/>
            </a:lvl6pPr>
            <a:lvl7pPr marL="1371600" indent="0">
              <a:buNone/>
              <a:defRPr sz="700"/>
            </a:lvl7pPr>
            <a:lvl8pPr marL="1600200" indent="0">
              <a:buNone/>
              <a:defRPr sz="700"/>
            </a:lvl8pPr>
            <a:lvl9pPr marL="18288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2"/>
            <a:ext cx="4041775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196850"/>
            <a:ext cx="2019300" cy="6026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96850"/>
            <a:ext cx="5981700" cy="6026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8/2/23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12122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8/2/23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4279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8/2/23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59670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8/2/23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3658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8/2/23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3707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8/2/23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4815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8/2/23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06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8/2/23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210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8/2/23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4011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8/2/23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821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8/2/23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93183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CDC00C90-2B48-774D-9D10-ACD2AA1F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9AEA994-74D3-F245-934E-07CD18FA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03ED410-A9AE-8449-9FA1-D23B9ED458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96B33-C878-B64E-8604-BF7B85404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E56938-326F-5F44-80B6-62A0071E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A28E5-8C47-A644-82FE-3D3608916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5068BFD-CE97-1846-81A4-E105DC1B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721932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C7EF4DF-9854-0047-B390-FE28470869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5A02980-DCD2-954D-8D11-E3B6E3D1C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CF17A-3047-224B-BC46-DD606BE3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26076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E49ADBD-06B6-8446-AA68-DEB60554B8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FB0AD4B-F99D-A04F-AFEA-C26A53165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45C1-562E-0B43-8BA6-CECFB3DB6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1774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B0B1CC9-3AFE-3B4A-916B-FD0123FECD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ADB426-B89D-CE46-AC70-3C1BF392FD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1BB3E-5830-2B45-BB27-0294365D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01775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8422B8E-BA55-FE4A-81E9-8B46CBC0B3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E94FC70-3D31-9340-9E6C-A712F6C3A5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B2BF-590A-6A48-A02A-D30AA8542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690492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F3CC42-0BD2-394C-8B7F-5631AD30E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679DEDC-0C3A-3C44-A2D5-4BD3691757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530E-84F0-4E4D-97EC-F41FDF532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072469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E18DF1E5-E2E8-6947-99AF-7738B051BC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9663BC53-9B1F-B146-8B0E-991A309917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C33-E6A1-4847-95A7-3EBF9E8B9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52159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E7E5B98-DD40-5A4E-A09F-1A9E05C90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4051EDA-0257-094E-A24D-0D703F040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F150-A575-9E40-AA2B-9458DBEC6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11488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7DFFAD8-B4E9-194F-A4BA-0165982615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08619-7AF3-7B4F-BD18-D47A85A55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B256-FDB8-A24A-BC54-E455A5EB8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3859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9E45739-2222-874D-9ADA-D29F4ED43F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334804F-BD3E-3B41-A0D1-E466DD49F2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26D8-7164-314F-AD57-1692E7A0E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244716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2887B67-9E93-F84F-9444-CEA91BB1C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9B68B1E-88E7-FB46-BF5C-290B340EEA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F8DB-66A4-8F4B-9ECB-5597B3DAF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51418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F49D8D-996B-D84B-BAC3-E81FCC0D2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64841AC-0C79-4A4E-B268-24574D7151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FE76-E591-2347-A8E7-E38782B1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74241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578482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9855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300859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176024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142666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534073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76437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444785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192138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606529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334145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68065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90EDC1BF-D507-7F45-A7C4-0B9068290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1992A2FD-3614-2F4F-8D8D-1968A4FCD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88F423D4-7D62-A046-9486-902C5E6432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B21A48-4278-2847-949C-8F4EE04798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65F9C1-6ECF-784D-8FE7-AA1307BE8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459B8B-977C-BF46-961F-BB3F0DCA3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/>
            </a:lvl1pPr>
          </a:lstStyle>
          <a:p>
            <a:pPr>
              <a:defRPr/>
            </a:pPr>
            <a:fld id="{FE9E5A73-BAFF-F548-9E2E-21289D475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76032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F827B9E-D107-FE47-BCBA-A0F54423FF2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E25E78-7811-3E45-9C3F-3AE9640268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D3246B-4504-6A44-A3C6-3AD1B2200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95746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4D63735-01BA-B944-9CAC-1B9C54BD73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7C670B12-B340-A643-9F4E-E46E2789DC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2591BB-F593-DC41-9202-A6281FB4F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071484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D1CFE7F-38BF-7E4F-8084-41548CC6EB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B09D385-5ADD-F044-A1E9-12910F637D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50AAB8-6D13-F74D-82DE-015430473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74735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F562CE1-D7B9-2B48-AABD-520F279FD1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48A76E69-B5F0-BF4B-B407-6D552D390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CC7F1B-7885-0949-97FC-084E8A56F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528761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335DD151-C820-B34A-B26B-2D2F1D3E1F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CFDF57E-6974-814A-893F-5B3EC8AC9CA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A969E1-C8A6-544B-920A-17EB75C6E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949230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53C2F28A-A914-FE46-A024-DF13262B8C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19100917-C7B6-434C-99E9-E987DCCAA5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85CF00-0E48-FA45-8634-07059AC75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6766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552A2B8-84EB-424B-AB45-BF86C41D24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2D8C86B-640E-DD49-A5A7-2807F5B6B5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344135-9420-D548-BD7C-79317C914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020726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EBB0C76-64C6-2942-B4EB-EE86FC1D05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E47F2FC-584D-BF4D-AF6A-AD91337076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DB68E5-2868-6D4F-A89F-4CC0EFD4A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421767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631792A-AD76-664C-A1F8-67622FD121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D1CFAAE-D710-B945-880C-4838C9E27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9F8390-5E7B-F84D-BB5A-F0643481A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74077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50158EE-260B-B548-928C-E911F37962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3577B43-A5DC-1B40-946C-9AFCCF79B3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4DE8F5-A1D7-DB49-969C-EAC86A464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671225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6F2D48B-DA98-9943-BC1C-A3EA9EB5DC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1997EEF-E597-CB49-82CE-E15B3C1E8B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61C15F8-46C5-1E47-A52A-D0FDBA87F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38151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523507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29251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8345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4094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slideLayout" Target="../slideLayouts/slideLayout488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8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13.xml"/><Relationship Id="rId7" Type="http://schemas.openxmlformats.org/officeDocument/2006/relationships/slideLayout" Target="../slideLayouts/slideLayout517.xml"/><Relationship Id="rId12" Type="http://schemas.openxmlformats.org/officeDocument/2006/relationships/slideLayout" Target="../slideLayouts/slideLayout522.xml"/><Relationship Id="rId2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9.xml"/><Relationship Id="rId14" Type="http://schemas.openxmlformats.org/officeDocument/2006/relationships/image" Target="../media/image1.pn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5.xml"/><Relationship Id="rId7" Type="http://schemas.openxmlformats.org/officeDocument/2006/relationships/slideLayout" Target="../slideLayouts/slideLayout529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4.xml"/><Relationship Id="rId1" Type="http://schemas.openxmlformats.org/officeDocument/2006/relationships/slideLayout" Target="../slideLayouts/slideLayout523.xml"/><Relationship Id="rId6" Type="http://schemas.openxmlformats.org/officeDocument/2006/relationships/slideLayout" Target="../slideLayouts/slideLayout528.xml"/><Relationship Id="rId11" Type="http://schemas.openxmlformats.org/officeDocument/2006/relationships/slideLayout" Target="../slideLayouts/slideLayout533.xml"/><Relationship Id="rId5" Type="http://schemas.openxmlformats.org/officeDocument/2006/relationships/slideLayout" Target="../slideLayouts/slideLayout527.xml"/><Relationship Id="rId10" Type="http://schemas.openxmlformats.org/officeDocument/2006/relationships/slideLayout" Target="../slideLayouts/slideLayout532.xml"/><Relationship Id="rId4" Type="http://schemas.openxmlformats.org/officeDocument/2006/relationships/slideLayout" Target="../slideLayouts/slideLayout526.xml"/><Relationship Id="rId9" Type="http://schemas.openxmlformats.org/officeDocument/2006/relationships/slideLayout" Target="../slideLayouts/slideLayout5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6.xml"/><Relationship Id="rId7" Type="http://schemas.openxmlformats.org/officeDocument/2006/relationships/slideLayout" Target="../slideLayouts/slideLayout540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5.xml"/><Relationship Id="rId1" Type="http://schemas.openxmlformats.org/officeDocument/2006/relationships/slideLayout" Target="../slideLayouts/slideLayout534.xml"/><Relationship Id="rId6" Type="http://schemas.openxmlformats.org/officeDocument/2006/relationships/slideLayout" Target="../slideLayouts/slideLayout539.xml"/><Relationship Id="rId11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38.xml"/><Relationship Id="rId10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37.xml"/><Relationship Id="rId9" Type="http://schemas.openxmlformats.org/officeDocument/2006/relationships/slideLayout" Target="../slideLayouts/slideLayout542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7.xml"/><Relationship Id="rId7" Type="http://schemas.openxmlformats.org/officeDocument/2006/relationships/slideLayout" Target="../slideLayouts/slideLayout551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6.xml"/><Relationship Id="rId1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50.xml"/><Relationship Id="rId11" Type="http://schemas.openxmlformats.org/officeDocument/2006/relationships/slideLayout" Target="../slideLayouts/slideLayout555.xml"/><Relationship Id="rId5" Type="http://schemas.openxmlformats.org/officeDocument/2006/relationships/slideLayout" Target="../slideLayouts/slideLayout549.xml"/><Relationship Id="rId10" Type="http://schemas.openxmlformats.org/officeDocument/2006/relationships/slideLayout" Target="../slideLayouts/slideLayout554.xml"/><Relationship Id="rId4" Type="http://schemas.openxmlformats.org/officeDocument/2006/relationships/slideLayout" Target="../slideLayouts/slideLayout548.xml"/><Relationship Id="rId9" Type="http://schemas.openxmlformats.org/officeDocument/2006/relationships/slideLayout" Target="../slideLayouts/slideLayout553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62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7.xml"/><Relationship Id="rId1" Type="http://schemas.openxmlformats.org/officeDocument/2006/relationships/slideLayout" Target="../slideLayouts/slideLayout556.xml"/><Relationship Id="rId6" Type="http://schemas.openxmlformats.org/officeDocument/2006/relationships/slideLayout" Target="../slideLayouts/slideLayout561.xml"/><Relationship Id="rId11" Type="http://schemas.openxmlformats.org/officeDocument/2006/relationships/slideLayout" Target="../slideLayouts/slideLayout566.xml"/><Relationship Id="rId5" Type="http://schemas.openxmlformats.org/officeDocument/2006/relationships/slideLayout" Target="../slideLayouts/slideLayout560.xml"/><Relationship Id="rId10" Type="http://schemas.openxmlformats.org/officeDocument/2006/relationships/slideLayout" Target="../slideLayouts/slideLayout565.xml"/><Relationship Id="rId4" Type="http://schemas.openxmlformats.org/officeDocument/2006/relationships/slideLayout" Target="../slideLayouts/slideLayout559.xml"/><Relationship Id="rId9" Type="http://schemas.openxmlformats.org/officeDocument/2006/relationships/slideLayout" Target="../slideLayouts/slideLayout564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9.xml"/><Relationship Id="rId7" Type="http://schemas.openxmlformats.org/officeDocument/2006/relationships/slideLayout" Target="../slideLayouts/slideLayout573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68.xml"/><Relationship Id="rId1" Type="http://schemas.openxmlformats.org/officeDocument/2006/relationships/slideLayout" Target="../slideLayouts/slideLayout567.xml"/><Relationship Id="rId6" Type="http://schemas.openxmlformats.org/officeDocument/2006/relationships/slideLayout" Target="../slideLayouts/slideLayout572.xml"/><Relationship Id="rId11" Type="http://schemas.openxmlformats.org/officeDocument/2006/relationships/slideLayout" Target="../slideLayouts/slideLayout577.xml"/><Relationship Id="rId5" Type="http://schemas.openxmlformats.org/officeDocument/2006/relationships/slideLayout" Target="../slideLayouts/slideLayout571.xml"/><Relationship Id="rId10" Type="http://schemas.openxmlformats.org/officeDocument/2006/relationships/slideLayout" Target="../slideLayouts/slideLayout576.xml"/><Relationship Id="rId4" Type="http://schemas.openxmlformats.org/officeDocument/2006/relationships/slideLayout" Target="../slideLayouts/slideLayout570.xml"/><Relationship Id="rId9" Type="http://schemas.openxmlformats.org/officeDocument/2006/relationships/slideLayout" Target="../slideLayouts/slideLayout575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5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80.xml"/><Relationship Id="rId7" Type="http://schemas.openxmlformats.org/officeDocument/2006/relationships/slideLayout" Target="../slideLayouts/slideLayout584.xml"/><Relationship Id="rId12" Type="http://schemas.openxmlformats.org/officeDocument/2006/relationships/slideLayout" Target="../slideLayouts/slideLayout589.xml"/><Relationship Id="rId2" Type="http://schemas.openxmlformats.org/officeDocument/2006/relationships/slideLayout" Target="../slideLayouts/slideLayout579.xml"/><Relationship Id="rId1" Type="http://schemas.openxmlformats.org/officeDocument/2006/relationships/slideLayout" Target="../slideLayouts/slideLayout578.xml"/><Relationship Id="rId6" Type="http://schemas.openxmlformats.org/officeDocument/2006/relationships/slideLayout" Target="../slideLayouts/slideLayout583.xml"/><Relationship Id="rId11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82.xml"/><Relationship Id="rId10" Type="http://schemas.openxmlformats.org/officeDocument/2006/relationships/slideLayout" Target="../slideLayouts/slideLayout587.xml"/><Relationship Id="rId4" Type="http://schemas.openxmlformats.org/officeDocument/2006/relationships/slideLayout" Target="../slideLayouts/slideLayout581.xml"/><Relationship Id="rId9" Type="http://schemas.openxmlformats.org/officeDocument/2006/relationships/slideLayout" Target="../slideLayouts/slideLayout586.xml"/><Relationship Id="rId14" Type="http://schemas.openxmlformats.org/officeDocument/2006/relationships/image" Target="../media/image1.pn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2.xml"/><Relationship Id="rId7" Type="http://schemas.openxmlformats.org/officeDocument/2006/relationships/slideLayout" Target="../slideLayouts/slideLayout596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1.xml"/><Relationship Id="rId1" Type="http://schemas.openxmlformats.org/officeDocument/2006/relationships/slideLayout" Target="../slideLayouts/slideLayout590.xml"/><Relationship Id="rId6" Type="http://schemas.openxmlformats.org/officeDocument/2006/relationships/slideLayout" Target="../slideLayouts/slideLayout595.xml"/><Relationship Id="rId11" Type="http://schemas.openxmlformats.org/officeDocument/2006/relationships/slideLayout" Target="../slideLayouts/slideLayout600.xml"/><Relationship Id="rId5" Type="http://schemas.openxmlformats.org/officeDocument/2006/relationships/slideLayout" Target="../slideLayouts/slideLayout594.xml"/><Relationship Id="rId10" Type="http://schemas.openxmlformats.org/officeDocument/2006/relationships/slideLayout" Target="../slideLayouts/slideLayout599.xml"/><Relationship Id="rId4" Type="http://schemas.openxmlformats.org/officeDocument/2006/relationships/slideLayout" Target="../slideLayouts/slideLayout593.xml"/><Relationship Id="rId9" Type="http://schemas.openxmlformats.org/officeDocument/2006/relationships/slideLayout" Target="../slideLayouts/slideLayout598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3.xml"/><Relationship Id="rId7" Type="http://schemas.openxmlformats.org/officeDocument/2006/relationships/slideLayout" Target="../slideLayouts/slideLayout607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2.xml"/><Relationship Id="rId1" Type="http://schemas.openxmlformats.org/officeDocument/2006/relationships/slideLayout" Target="../slideLayouts/slideLayout601.xml"/><Relationship Id="rId6" Type="http://schemas.openxmlformats.org/officeDocument/2006/relationships/slideLayout" Target="../slideLayouts/slideLayout606.xml"/><Relationship Id="rId11" Type="http://schemas.openxmlformats.org/officeDocument/2006/relationships/slideLayout" Target="../slideLayouts/slideLayout611.xml"/><Relationship Id="rId5" Type="http://schemas.openxmlformats.org/officeDocument/2006/relationships/slideLayout" Target="../slideLayouts/slideLayout605.xml"/><Relationship Id="rId10" Type="http://schemas.openxmlformats.org/officeDocument/2006/relationships/slideLayout" Target="../slideLayouts/slideLayout610.xml"/><Relationship Id="rId4" Type="http://schemas.openxmlformats.org/officeDocument/2006/relationships/slideLayout" Target="../slideLayouts/slideLayout604.xml"/><Relationship Id="rId9" Type="http://schemas.openxmlformats.org/officeDocument/2006/relationships/slideLayout" Target="../slideLayouts/slideLayout609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9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8.xml"/><Relationship Id="rId12" Type="http://schemas.openxmlformats.org/officeDocument/2006/relationships/slideLayout" Target="../slideLayouts/slideLayout623.xml"/><Relationship Id="rId2" Type="http://schemas.openxmlformats.org/officeDocument/2006/relationships/slideLayout" Target="../slideLayouts/slideLayout613.xml"/><Relationship Id="rId1" Type="http://schemas.openxmlformats.org/officeDocument/2006/relationships/slideLayout" Target="../slideLayouts/slideLayout612.xml"/><Relationship Id="rId6" Type="http://schemas.openxmlformats.org/officeDocument/2006/relationships/slideLayout" Target="../slideLayouts/slideLayout617.xml"/><Relationship Id="rId11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16.xml"/><Relationship Id="rId10" Type="http://schemas.openxmlformats.org/officeDocument/2006/relationships/slideLayout" Target="../slideLayouts/slideLayout621.xml"/><Relationship Id="rId4" Type="http://schemas.openxmlformats.org/officeDocument/2006/relationships/slideLayout" Target="../slideLayouts/slideLayout615.xml"/><Relationship Id="rId9" Type="http://schemas.openxmlformats.org/officeDocument/2006/relationships/slideLayout" Target="../slideLayouts/slideLayout620.xml"/><Relationship Id="rId14" Type="http://schemas.openxmlformats.org/officeDocument/2006/relationships/image" Target="../media/image1.pn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3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48.xml"/><Relationship Id="rId7" Type="http://schemas.openxmlformats.org/officeDocument/2006/relationships/slideLayout" Target="../slideLayouts/slideLayout652.xml"/><Relationship Id="rId12" Type="http://schemas.openxmlformats.org/officeDocument/2006/relationships/slideLayout" Target="../slideLayouts/slideLayout657.xml"/><Relationship Id="rId2" Type="http://schemas.openxmlformats.org/officeDocument/2006/relationships/slideLayout" Target="../slideLayouts/slideLayout647.xml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650.xml"/><Relationship Id="rId10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5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60.xml"/><Relationship Id="rId7" Type="http://schemas.openxmlformats.org/officeDocument/2006/relationships/slideLayout" Target="../slideLayouts/slideLayout664.xml"/><Relationship Id="rId12" Type="http://schemas.openxmlformats.org/officeDocument/2006/relationships/slideLayout" Target="../slideLayouts/slideLayout669.xml"/><Relationship Id="rId2" Type="http://schemas.openxmlformats.org/officeDocument/2006/relationships/slideLayout" Target="../slideLayouts/slideLayout659.xml"/><Relationship Id="rId1" Type="http://schemas.openxmlformats.org/officeDocument/2006/relationships/slideLayout" Target="../slideLayouts/slideLayout658.xml"/><Relationship Id="rId6" Type="http://schemas.openxmlformats.org/officeDocument/2006/relationships/slideLayout" Target="../slideLayouts/slideLayout663.xml"/><Relationship Id="rId11" Type="http://schemas.openxmlformats.org/officeDocument/2006/relationships/slideLayout" Target="../slideLayouts/slideLayout668.xml"/><Relationship Id="rId5" Type="http://schemas.openxmlformats.org/officeDocument/2006/relationships/slideLayout" Target="../slideLayouts/slideLayout662.xml"/><Relationship Id="rId10" Type="http://schemas.openxmlformats.org/officeDocument/2006/relationships/slideLayout" Target="../slideLayouts/slideLayout667.xml"/><Relationship Id="rId4" Type="http://schemas.openxmlformats.org/officeDocument/2006/relationships/slideLayout" Target="../slideLayouts/slideLayout661.xml"/><Relationship Id="rId9" Type="http://schemas.openxmlformats.org/officeDocument/2006/relationships/slideLayout" Target="../slideLayouts/slideLayout666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2.xml"/><Relationship Id="rId7" Type="http://schemas.openxmlformats.org/officeDocument/2006/relationships/slideLayout" Target="../slideLayouts/slideLayout676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1.xml"/><Relationship Id="rId1" Type="http://schemas.openxmlformats.org/officeDocument/2006/relationships/slideLayout" Target="../slideLayouts/slideLayout670.xml"/><Relationship Id="rId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680.xml"/><Relationship Id="rId5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679.xml"/><Relationship Id="rId4" Type="http://schemas.openxmlformats.org/officeDocument/2006/relationships/slideLayout" Target="../slideLayouts/slideLayout673.xml"/><Relationship Id="rId9" Type="http://schemas.openxmlformats.org/officeDocument/2006/relationships/slideLayout" Target="../slideLayouts/slideLayout678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8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683.xml"/><Relationship Id="rId7" Type="http://schemas.openxmlformats.org/officeDocument/2006/relationships/slideLayout" Target="../slideLayouts/slideLayout687.xml"/><Relationship Id="rId12" Type="http://schemas.openxmlformats.org/officeDocument/2006/relationships/slideLayout" Target="../slideLayouts/slideLayout692.xml"/><Relationship Id="rId2" Type="http://schemas.openxmlformats.org/officeDocument/2006/relationships/slideLayout" Target="../slideLayouts/slideLayout682.xml"/><Relationship Id="rId1" Type="http://schemas.openxmlformats.org/officeDocument/2006/relationships/slideLayout" Target="../slideLayouts/slideLayout681.xml"/><Relationship Id="rId6" Type="http://schemas.openxmlformats.org/officeDocument/2006/relationships/slideLayout" Target="../slideLayouts/slideLayout686.xml"/><Relationship Id="rId11" Type="http://schemas.openxmlformats.org/officeDocument/2006/relationships/slideLayout" Target="../slideLayouts/slideLayout691.xml"/><Relationship Id="rId5" Type="http://schemas.openxmlformats.org/officeDocument/2006/relationships/slideLayout" Target="../slideLayouts/slideLayout685.xml"/><Relationship Id="rId10" Type="http://schemas.openxmlformats.org/officeDocument/2006/relationships/slideLayout" Target="../slideLayouts/slideLayout690.xml"/><Relationship Id="rId4" Type="http://schemas.openxmlformats.org/officeDocument/2006/relationships/slideLayout" Target="../slideLayouts/slideLayout684.xml"/><Relationship Id="rId9" Type="http://schemas.openxmlformats.org/officeDocument/2006/relationships/slideLayout" Target="../slideLayouts/slideLayout689.xml"/><Relationship Id="rId14" Type="http://schemas.openxmlformats.org/officeDocument/2006/relationships/image" Target="../media/image1.png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0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695.xml"/><Relationship Id="rId7" Type="http://schemas.openxmlformats.org/officeDocument/2006/relationships/slideLayout" Target="../slideLayouts/slideLayout699.xml"/><Relationship Id="rId12" Type="http://schemas.openxmlformats.org/officeDocument/2006/relationships/slideLayout" Target="../slideLayouts/slideLayout704.xml"/><Relationship Id="rId2" Type="http://schemas.openxmlformats.org/officeDocument/2006/relationships/slideLayout" Target="../slideLayouts/slideLayout694.xml"/><Relationship Id="rId1" Type="http://schemas.openxmlformats.org/officeDocument/2006/relationships/slideLayout" Target="../slideLayouts/slideLayout693.xml"/><Relationship Id="rId6" Type="http://schemas.openxmlformats.org/officeDocument/2006/relationships/slideLayout" Target="../slideLayouts/slideLayout698.xml"/><Relationship Id="rId11" Type="http://schemas.openxmlformats.org/officeDocument/2006/relationships/slideLayout" Target="../slideLayouts/slideLayout703.xml"/><Relationship Id="rId5" Type="http://schemas.openxmlformats.org/officeDocument/2006/relationships/slideLayout" Target="../slideLayouts/slideLayout697.xml"/><Relationship Id="rId10" Type="http://schemas.openxmlformats.org/officeDocument/2006/relationships/slideLayout" Target="../slideLayouts/slideLayout702.xml"/><Relationship Id="rId4" Type="http://schemas.openxmlformats.org/officeDocument/2006/relationships/slideLayout" Target="../slideLayouts/slideLayout696.xml"/><Relationship Id="rId9" Type="http://schemas.openxmlformats.org/officeDocument/2006/relationships/slideLayout" Target="../slideLayouts/slideLayout701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slideLayout" Target="../slideLayouts/slideLayout716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Relationship Id="rId14" Type="http://schemas.openxmlformats.org/officeDocument/2006/relationships/image" Target="../media/image1.png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9.xml"/><Relationship Id="rId2" Type="http://schemas.openxmlformats.org/officeDocument/2006/relationships/slideLayout" Target="../slideLayouts/slideLayout718.xml"/><Relationship Id="rId1" Type="http://schemas.openxmlformats.org/officeDocument/2006/relationships/slideLayout" Target="../slideLayouts/slideLayout717.xml"/><Relationship Id="rId5" Type="http://schemas.openxmlformats.org/officeDocument/2006/relationships/theme" Target="../theme/theme66.xml"/><Relationship Id="rId4" Type="http://schemas.openxmlformats.org/officeDocument/2006/relationships/slideLayout" Target="../slideLayouts/slideLayout7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2023. 8. 2.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8/2/23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96850"/>
            <a:ext cx="8077200" cy="55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047750"/>
            <a:ext cx="8077200" cy="5175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text styles</a:t>
            </a:r>
          </a:p>
          <a:p>
            <a:pPr lvl="1"/>
            <a:r>
              <a:rPr lang="en-US">
                <a:sym typeface="Myriad Pro Bold Cond" charset="0"/>
              </a:rPr>
              <a:t>Second level</a:t>
            </a:r>
          </a:p>
          <a:p>
            <a:pPr lvl="2"/>
            <a:r>
              <a:rPr lang="en-US">
                <a:sym typeface="Myriad Pro Bold Cond" charset="0"/>
              </a:rPr>
              <a:t>Third level</a:t>
            </a:r>
          </a:p>
          <a:p>
            <a:pPr lvl="3"/>
            <a:r>
              <a:rPr lang="en-US">
                <a:sym typeface="Myriad Pro Bold Cond" charset="0"/>
              </a:rPr>
              <a:t>Fourth level</a:t>
            </a:r>
          </a:p>
          <a:p>
            <a:pPr lvl="4"/>
            <a:r>
              <a:rPr lang="en-US">
                <a:sym typeface="Myriad Pro Bold Con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6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72" r:id="rId1"/>
    <p:sldLayoutId id="2147487473" r:id="rId2"/>
    <p:sldLayoutId id="2147487474" r:id="rId3"/>
    <p:sldLayoutId id="2147487475" r:id="rId4"/>
    <p:sldLayoutId id="2147487476" r:id="rId5"/>
    <p:sldLayoutId id="2147487477" r:id="rId6"/>
    <p:sldLayoutId id="2147487478" r:id="rId7"/>
    <p:sldLayoutId id="2147487479" r:id="rId8"/>
    <p:sldLayoutId id="2147487480" r:id="rId9"/>
    <p:sldLayoutId id="2147487481" r:id="rId10"/>
    <p:sldLayoutId id="214748748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228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685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400050" indent="-400050" algn="l" rtl="0" fontAlgn="base">
        <a:spcBef>
          <a:spcPts val="700"/>
        </a:spcBef>
        <a:spcAft>
          <a:spcPct val="0"/>
        </a:spcAft>
        <a:buSzPct val="120000"/>
        <a:buFont typeface="Lucida Grande" charset="0"/>
        <a:buChar char="▪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6921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10287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13589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16954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19240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21526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23812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26098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85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7" r:id="rId1"/>
    <p:sldLayoutId id="2147488318" r:id="rId2"/>
    <p:sldLayoutId id="2147488319" r:id="rId3"/>
    <p:sldLayoutId id="2147488320" r:id="rId4"/>
    <p:sldLayoutId id="2147488321" r:id="rId5"/>
    <p:sldLayoutId id="2147488322" r:id="rId6"/>
    <p:sldLayoutId id="2147488323" r:id="rId7"/>
    <p:sldLayoutId id="2147488324" r:id="rId8"/>
    <p:sldLayoutId id="2147488325" r:id="rId9"/>
    <p:sldLayoutId id="2147488326" r:id="rId10"/>
    <p:sldLayoutId id="214748832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50C7FBDD-E441-CD4F-8D0B-986DA964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C961336-C8C0-B349-AA8E-7AF2E554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1D4941C2-832B-CE44-A6CD-6ECEF1806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4905974-26AA-1845-8C01-E86327ED2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18BF5C3-4749-A240-A740-B0558883607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5" r:id="rId1"/>
    <p:sldLayoutId id="2147488626" r:id="rId2"/>
    <p:sldLayoutId id="2147488627" r:id="rId3"/>
    <p:sldLayoutId id="2147488628" r:id="rId4"/>
    <p:sldLayoutId id="2147488629" r:id="rId5"/>
    <p:sldLayoutId id="2147488630" r:id="rId6"/>
    <p:sldLayoutId id="2147488631" r:id="rId7"/>
    <p:sldLayoutId id="2147488632" r:id="rId8"/>
    <p:sldLayoutId id="2147488633" r:id="rId9"/>
    <p:sldLayoutId id="2147488634" r:id="rId10"/>
    <p:sldLayoutId id="2147488635" r:id="rId11"/>
    <p:sldLayoutId id="214748863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8/2/23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12" r:id="rId1"/>
    <p:sldLayoutId id="2147489613" r:id="rId2"/>
    <p:sldLayoutId id="2147489614" r:id="rId3"/>
    <p:sldLayoutId id="2147489615" r:id="rId4"/>
    <p:sldLayoutId id="2147489616" r:id="rId5"/>
    <p:sldLayoutId id="2147489617" r:id="rId6"/>
    <p:sldLayoutId id="2147489618" r:id="rId7"/>
    <p:sldLayoutId id="2147489619" r:id="rId8"/>
    <p:sldLayoutId id="2147489620" r:id="rId9"/>
    <p:sldLayoutId id="2147489621" r:id="rId10"/>
    <p:sldLayoutId id="2147489622" r:id="rId11"/>
    <p:sldLayoutId id="214748962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905E7BDC-7850-0840-AE02-4CD684FE1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1027">
            <a:extLst>
              <a:ext uri="{FF2B5EF4-FFF2-40B4-BE49-F238E27FC236}">
                <a16:creationId xmlns:a16="http://schemas.microsoft.com/office/drawing/2014/main" id="{6E0880CC-46D8-144C-AB8F-FA38446BB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E2720296-8B91-D64B-9FD7-7AF64C7323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9D3AC41-115F-0845-A7A4-47BF361B18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2E03388C-8DDE-5549-8BDC-829E3484E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342" name="Line 1032">
            <a:extLst>
              <a:ext uri="{FF2B5EF4-FFF2-40B4-BE49-F238E27FC236}">
                <a16:creationId xmlns:a16="http://schemas.microsoft.com/office/drawing/2014/main" id="{C35EBA84-E5B9-C34A-9AC4-3C109F724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033">
            <a:extLst>
              <a:ext uri="{FF2B5EF4-FFF2-40B4-BE49-F238E27FC236}">
                <a16:creationId xmlns:a16="http://schemas.microsoft.com/office/drawing/2014/main" id="{F5BD3987-485D-E042-8A19-7C18DF05F3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8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19" r:id="rId1"/>
    <p:sldLayoutId id="2147489820" r:id="rId2"/>
    <p:sldLayoutId id="2147489821" r:id="rId3"/>
    <p:sldLayoutId id="2147489822" r:id="rId4"/>
    <p:sldLayoutId id="2147489823" r:id="rId5"/>
    <p:sldLayoutId id="2147489824" r:id="rId6"/>
    <p:sldLayoutId id="2147489825" r:id="rId7"/>
    <p:sldLayoutId id="2147489826" r:id="rId8"/>
    <p:sldLayoutId id="2147489827" r:id="rId9"/>
    <p:sldLayoutId id="2147489828" r:id="rId10"/>
    <p:sldLayoutId id="2147489829" r:id="rId11"/>
    <p:sldLayoutId id="214748983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62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4" r:id="rId1"/>
    <p:sldLayoutId id="2147489955" r:id="rId2"/>
    <p:sldLayoutId id="2147489956" r:id="rId3"/>
    <p:sldLayoutId id="2147489957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9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6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86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c.com/" TargetMode="External"/><Relationship Id="rId2" Type="http://schemas.openxmlformats.org/officeDocument/2006/relationships/hyperlink" Target="https://people.inf.ethz.ch/omutlu/pub/AcceleratingGenomeAnalysis_dac23.pdf" TargetMode="Externa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40.png"/><Relationship Id="rId5" Type="http://schemas.openxmlformats.org/officeDocument/2006/relationships/hyperlink" Target="https://arxiv.org/pdf/2305.00492.pdf" TargetMode="External"/><Relationship Id="rId4" Type="http://schemas.openxmlformats.org/officeDocument/2006/relationships/hyperlink" Target="https://arxiv.org/abs/2305.00492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qAYMx34euU" TargetMode="External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8.xml"/><Relationship Id="rId6" Type="http://schemas.openxmlformats.org/officeDocument/2006/relationships/hyperlink" Target="https://community.microcenter.com/discussion/5134/comparing-zen-3-to-zen-2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www.tech-critter.com/amd-keynote-computex-2021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9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568.xml"/><Relationship Id="rId4" Type="http://schemas.openxmlformats.org/officeDocument/2006/relationships/image" Target="../media/image5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7" Type="http://schemas.openxmlformats.org/officeDocument/2006/relationships/image" Target="../media/image51.png"/><Relationship Id="rId2" Type="http://schemas.openxmlformats.org/officeDocument/2006/relationships/hyperlink" Target="https://people.inf.ethz.ch/omutlu/pub/Google-neural-networks-for-edge-devices-Mensa-Framework_pact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A5gxjDbLRAs&amp;list=PL5Q2soXY2Zi8_VVChACnON4sfh2bJ5IrD&amp;index=178" TargetMode="External"/><Relationship Id="rId5" Type="http://schemas.openxmlformats.org/officeDocument/2006/relationships/hyperlink" Target="https://people.inf.ethz.ch/omutlu/pub/Google-neural-networks-for-edge-devices-Mensa-Framework_pact21-talk.pdf" TargetMode="External"/><Relationship Id="rId4" Type="http://schemas.openxmlformats.org/officeDocument/2006/relationships/hyperlink" Target="https://people.inf.ethz.ch/omutlu/pub/Google-neural-networks-for-edge-devices-Mensa-Framework_pact21-talk.pptx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3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doi.org/10.1109/T-C.1969.222754" TargetMode="External"/><Relationship Id="rId1" Type="http://schemas.openxmlformats.org/officeDocument/2006/relationships/slideLayout" Target="../slideLayouts/slideLayout65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afari.ethz.ch/architecture/fall2020/lib/exe/fetch.php?media=stone_logic_in_memory_1970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9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-extended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hyperlink" Target="https://arxiv.org/pdf/2012.03112.pdf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safari.ethz.ch/architecture/fall2021/doku.php?id=schedule" TargetMode="External"/><Relationship Id="rId7" Type="http://schemas.openxmlformats.org/officeDocument/2006/relationships/hyperlink" Target="https://www.youtube.com/watch?v=9e4Chnwdovo&amp;list=PL5Q2soXY2Zi-841fUYYUK9EsXKhQKRPyX" TargetMode="External"/><Relationship Id="rId2" Type="http://schemas.openxmlformats.org/officeDocument/2006/relationships/hyperlink" Target="https://safari.ethz.ch/projects_and_seminars/fall2022/doku.php?id=processing_in_memory" TargetMode="External"/><Relationship Id="rId1" Type="http://schemas.openxmlformats.org/officeDocument/2006/relationships/slideLayout" Target="../slideLayouts/slideLayout591.xml"/><Relationship Id="rId6" Type="http://schemas.openxmlformats.org/officeDocument/2006/relationships/hyperlink" Target="https://www.youtube.com/watch?v=4yfkM_5EFgo&amp;list=PL5Q2soXY2Zi-Mnk1PxjEIG32HAGILkTOF" TargetMode="External"/><Relationship Id="rId5" Type="http://schemas.openxmlformats.org/officeDocument/2006/relationships/hyperlink" Target="https://www.youtube.com/watch?v=QLL0wQ9I4Dw&amp;list=PL5Q2soXY2Zi8KzG2CQYRNQOVD0GOBrnKy" TargetMode="External"/><Relationship Id="rId4" Type="http://schemas.openxmlformats.org/officeDocument/2006/relationships/hyperlink" Target="https://safari.ethz.ch/projects_and_seminars/spring2022/doku.php?id=processing_in_memory" TargetMode="External"/><Relationship Id="rId9" Type="http://schemas.openxmlformats.org/officeDocument/2006/relationships/hyperlink" Target="https://www.youtube.com/onurmutlulectures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6.xml"/><Relationship Id="rId4" Type="http://schemas.openxmlformats.org/officeDocument/2006/relationships/hyperlink" Target="https://events.safari.ethz.ch/isca-pim-tutorial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69.jpeg"/><Relationship Id="rId5" Type="http://schemas.openxmlformats.org/officeDocument/2006/relationships/hyperlink" Target="https://www.youtube.com/live/GIb5EgSrWk0" TargetMode="External"/><Relationship Id="rId4" Type="http://schemas.openxmlformats.org/officeDocument/2006/relationships/hyperlink" Target="https://events.safari.ethz.ch/isca-pim-tutorial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YCaLcT0Kmo" TargetMode="External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hyperlink" Target="https://events.safari.ethz.ch/asplos-pim-tutorial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events.safari.ethz.ch/real-pim-tutorial/" TargetMode="External"/><Relationship Id="rId3" Type="http://schemas.openxmlformats.org/officeDocument/2006/relationships/image" Target="../media/image75.png"/><Relationship Id="rId7" Type="http://schemas.openxmlformats.org/officeDocument/2006/relationships/hyperlink" Target="https://www.youtube.com/watch?v=f5-nT1tbz5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youtube.com/playlist?list=PL5Q2soXY2Zi-841fUYYUK9EsXKhQKRPyX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7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56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ambit-bulk-bitwise-dram_micro17-poster.pptx" TargetMode="External"/><Relationship Id="rId3" Type="http://schemas.openxmlformats.org/officeDocument/2006/relationships/hyperlink" Target="http://www.microarch.org/micro50/" TargetMode="External"/><Relationship Id="rId7" Type="http://schemas.openxmlformats.org/officeDocument/2006/relationships/hyperlink" Target="https://people.inf.ethz.ch/omutlu/pub/ambit-bulk-bitwise-dram_micro17-lightning-talk.pdf" TargetMode="External"/><Relationship Id="rId2" Type="http://schemas.openxmlformats.org/officeDocument/2006/relationships/hyperlink" Target="https://people.inf.ethz.ch/omutlu/pub/ambit-bulk-bitwise-dram_micro17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ambit-bulk-bitwise-dram_micro17-lightning-talk.pptx" TargetMode="External"/><Relationship Id="rId5" Type="http://schemas.openxmlformats.org/officeDocument/2006/relationships/hyperlink" Target="https://people.inf.ethz.ch/omutlu/pub/ambit-bulk-bitwise-dram_micro17-talk.pdf" TargetMode="External"/><Relationship Id="rId10" Type="http://schemas.openxmlformats.org/officeDocument/2006/relationships/image" Target="../media/image81.tiff"/><Relationship Id="rId4" Type="http://schemas.openxmlformats.org/officeDocument/2006/relationships/hyperlink" Target="https://people.inf.ethz.ch/omutlu/pub/ambit-bulk-bitwise-dram_micro17-talk.pptx" TargetMode="External"/><Relationship Id="rId9" Type="http://schemas.openxmlformats.org/officeDocument/2006/relationships/hyperlink" Target="https://people.inf.ethz.ch/omutlu/pub/ambit-bulk-bitwise-dram_micro17-poster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arxiv.org/pdf/1905.09822.pdf" TargetMode="External"/><Relationship Id="rId1" Type="http://schemas.openxmlformats.org/officeDocument/2006/relationships/slideLayout" Target="../slideLayouts/slideLayout3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SIMDRAM_asplos21-talk.pdf" TargetMode="External"/><Relationship Id="rId3" Type="http://schemas.openxmlformats.org/officeDocument/2006/relationships/hyperlink" Target="https://asplos-conference.org/" TargetMode="External"/><Relationship Id="rId7" Type="http://schemas.openxmlformats.org/officeDocument/2006/relationships/hyperlink" Target="https://people.inf.ethz.ch/omutlu/pub/SIMDRAM_asplos21-talk.pptx" TargetMode="External"/><Relationship Id="rId2" Type="http://schemas.openxmlformats.org/officeDocument/2006/relationships/hyperlink" Target="https://people.inf.ethz.ch/omutlu/pub/SIMDRAM_asplos21.pdf" TargetMode="External"/><Relationship Id="rId1" Type="http://schemas.openxmlformats.org/officeDocument/2006/relationships/slideLayout" Target="../slideLayouts/slideLayout346.xml"/><Relationship Id="rId6" Type="http://schemas.openxmlformats.org/officeDocument/2006/relationships/hyperlink" Target="https://people.inf.ethz.ch/omutlu/pub/SIMDRAM_asplos21-short-talk.pdf" TargetMode="External"/><Relationship Id="rId11" Type="http://schemas.openxmlformats.org/officeDocument/2006/relationships/image" Target="../media/image83.png"/><Relationship Id="rId5" Type="http://schemas.openxmlformats.org/officeDocument/2006/relationships/hyperlink" Target="https://people.inf.ethz.ch/omutlu/pub/SIMDRAM_asplos21-short-talk.pptx" TargetMode="External"/><Relationship Id="rId10" Type="http://schemas.openxmlformats.org/officeDocument/2006/relationships/hyperlink" Target="https://www.youtube.com/watch?v=bas9U7djW_8&amp;list=PL5Q2soXY2Zi8_VVChACnON4sfh2bJ5IrD&amp;index=116" TargetMode="External"/><Relationship Id="rId4" Type="http://schemas.openxmlformats.org/officeDocument/2006/relationships/hyperlink" Target="https://people.inf.ethz.ch/omutlu/pub/SIMDRAM_asplos21-extended-abstract.pdf" TargetMode="External"/><Relationship Id="rId9" Type="http://schemas.openxmlformats.org/officeDocument/2006/relationships/hyperlink" Target="https://www.youtube.com/watch?v=g0fE1c7w0xk&amp;list=PL5Q2soXY2Zi8_VVChACnON4sfh2bJ5IrD&amp;index=115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JyWxkeQA0W8?t=2495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pLUTo_lecture-slides.pdf" TargetMode="External"/><Relationship Id="rId2" Type="http://schemas.openxmlformats.org/officeDocument/2006/relationships/hyperlink" Target="https://arxiv.org/pdf/2104.07699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people.inf.ethz.ch/omutlu/pub/pLUTo_lecture-slides.pptx" TargetMode="External"/><Relationship Id="rId11" Type="http://schemas.openxmlformats.org/officeDocument/2006/relationships/image" Target="../media/image84.png"/><Relationship Id="rId5" Type="http://schemas.openxmlformats.org/officeDocument/2006/relationships/hyperlink" Target="https://people.inf.ethz.ch/omutlu/pub/pLUTo_micro22-talk.pdf" TargetMode="External"/><Relationship Id="rId10" Type="http://schemas.openxmlformats.org/officeDocument/2006/relationships/hyperlink" Target="https://github.com/CMU-SAFARI/pLUTo" TargetMode="External"/><Relationship Id="rId4" Type="http://schemas.openxmlformats.org/officeDocument/2006/relationships/hyperlink" Target="https://people.inf.ethz.ch/omutlu/pub/pLUTo_micro22-talk.pptx" TargetMode="External"/><Relationship Id="rId9" Type="http://schemas.openxmlformats.org/officeDocument/2006/relationships/hyperlink" Target="https://arxiv.org/abs/2104.07699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://hpca2019.seas.gwu.edu/" TargetMode="External"/><Relationship Id="rId7" Type="http://schemas.openxmlformats.org/officeDocument/2006/relationships/hyperlink" Target="https://www.youtube.com/watch?v=Y3hPv1I5f8Y&amp;list=PL5Q2soXY2Zi-DyoI3HbqcdtUm9YWRR_z-&amp;index=16" TargetMode="External"/><Relationship Id="rId2" Type="http://schemas.openxmlformats.org/officeDocument/2006/relationships/hyperlink" Target="https://people.inf.ethz.ch/omutlu/pub/drange-dram-latency-based-true-random-number-generator_hpca19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www.youtube.com/watch?v=g_GtYdzIPK4&amp;list=PL5Q2soXY2Zi8_VVChACnON4sfh2bJ5IrD&amp;index=19" TargetMode="External"/><Relationship Id="rId5" Type="http://schemas.openxmlformats.org/officeDocument/2006/relationships/hyperlink" Target="https://people.inf.ethz.ch/omutlu/pub/drange-dram-latency-based-true-random-number-generator_hpca19-talk.pdf" TargetMode="External"/><Relationship Id="rId4" Type="http://schemas.openxmlformats.org/officeDocument/2006/relationships/hyperlink" Target="https://people.inf.ethz.ch/omutlu/pub/drange-dram-latency-based-true-random-number-generator_hpca19-talk.pptx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tBrq0WVOmQ&amp;list=PL5Q2soXY2Zi8_VVChACnON4sfh2bJ5IrD&amp;index=132" TargetMode="External"/><Relationship Id="rId3" Type="http://schemas.openxmlformats.org/officeDocument/2006/relationships/hyperlink" Target="http://iscaconf.org/isca2021/" TargetMode="External"/><Relationship Id="rId7" Type="http://schemas.openxmlformats.org/officeDocument/2006/relationships/hyperlink" Target="https://people.inf.ethz.ch/omutlu/pub/QUAC-TRNG-DRAM_isca21-short-talk.pdf" TargetMode="External"/><Relationship Id="rId2" Type="http://schemas.openxmlformats.org/officeDocument/2006/relationships/hyperlink" Target="https://people.inf.ethz.ch/omutlu/pub/QUAC-TRNG-DRAM_isca21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people.inf.ethz.ch/omutlu/pub/QUAC-TRNG-DRAM_isca21-short-talk.pptx" TargetMode="External"/><Relationship Id="rId5" Type="http://schemas.openxmlformats.org/officeDocument/2006/relationships/hyperlink" Target="https://people.inf.ethz.ch/omutlu/pub/QUAC-TRNG-DRAM_isca21-talk.pdf" TargetMode="External"/><Relationship Id="rId10" Type="http://schemas.openxmlformats.org/officeDocument/2006/relationships/image" Target="../media/image86.png"/><Relationship Id="rId4" Type="http://schemas.openxmlformats.org/officeDocument/2006/relationships/hyperlink" Target="https://people.inf.ethz.ch/omutlu/pub/QUAC-TRNG-DRAM_isca21-talk.pptx" TargetMode="External"/><Relationship Id="rId9" Type="http://schemas.openxmlformats.org/officeDocument/2006/relationships/hyperlink" Target="https://www.youtube.com/watch?v=snvF3g3GfkI&amp;list=PL5Q2soXY2Zi_tOTAYm--dYByNPL7JhwR9&amp;index=6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oPERTy7bz4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FlashCosmos_SSD-lecture-slides.pdf" TargetMode="External"/><Relationship Id="rId2" Type="http://schemas.openxmlformats.org/officeDocument/2006/relationships/hyperlink" Target="https://arxiv.org/pdf/2209.05566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people.inf.ethz.ch/omutlu/pub/FlashCosmos_SSD-lecture-slides.pptx" TargetMode="External"/><Relationship Id="rId5" Type="http://schemas.openxmlformats.org/officeDocument/2006/relationships/hyperlink" Target="https://people.inf.ethz.ch/omutlu/pub/FlashCosmos_micro22-talk.pdf" TargetMode="External"/><Relationship Id="rId10" Type="http://schemas.openxmlformats.org/officeDocument/2006/relationships/image" Target="../media/image87.png"/><Relationship Id="rId4" Type="http://schemas.openxmlformats.org/officeDocument/2006/relationships/hyperlink" Target="https://people.inf.ethz.ch/omutlu/pub/FlashCosmos_micro22-talk.pptx" TargetMode="External"/><Relationship Id="rId9" Type="http://schemas.openxmlformats.org/officeDocument/2006/relationships/hyperlink" Target="https://arxiv.org/abs/2209.05566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dram" TargetMode="External"/><Relationship Id="rId2" Type="http://schemas.openxmlformats.org/officeDocument/2006/relationships/hyperlink" Target="https://arxiv.org/pdf/2111.00082.pdf" TargetMode="External"/><Relationship Id="rId1" Type="http://schemas.openxmlformats.org/officeDocument/2006/relationships/slideLayout" Target="../slideLayouts/slideLayout236.xml"/><Relationship Id="rId5" Type="http://schemas.openxmlformats.org/officeDocument/2006/relationships/image" Target="../media/image88.png"/><Relationship Id="rId4" Type="http://schemas.openxmlformats.org/officeDocument/2006/relationships/hyperlink" Target="https://www.youtube.com/watch?v=qeukNs5XI3g&amp;t=4192s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dram" TargetMode="External"/><Relationship Id="rId2" Type="http://schemas.openxmlformats.org/officeDocument/2006/relationships/hyperlink" Target="https://arxiv.org/pdf/2111.00082.pdf" TargetMode="External"/><Relationship Id="rId1" Type="http://schemas.openxmlformats.org/officeDocument/2006/relationships/slideLayout" Target="../slideLayouts/slideLayout236.xml"/><Relationship Id="rId5" Type="http://schemas.openxmlformats.org/officeDocument/2006/relationships/image" Target="../media/image89.jpg"/><Relationship Id="rId4" Type="http://schemas.openxmlformats.org/officeDocument/2006/relationships/hyperlink" Target="https://www.youtube.com/watch?v=qeukNs5XI3g&amp;t=4192s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dram" TargetMode="External"/><Relationship Id="rId2" Type="http://schemas.openxmlformats.org/officeDocument/2006/relationships/hyperlink" Target="https://arxiv.org/pdf/2111.00082.pdf" TargetMode="External"/><Relationship Id="rId1" Type="http://schemas.openxmlformats.org/officeDocument/2006/relationships/slideLayout" Target="../slideLayouts/slideLayout236.xml"/><Relationship Id="rId5" Type="http://schemas.openxmlformats.org/officeDocument/2006/relationships/image" Target="../media/image90.png"/><Relationship Id="rId4" Type="http://schemas.openxmlformats.org/officeDocument/2006/relationships/hyperlink" Target="https://www.youtube.com/watch?v=qeukNs5XI3g&amp;t=4192s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iDRAM_comparch22-lecture-slides.pptx" TargetMode="External"/><Relationship Id="rId3" Type="http://schemas.openxmlformats.org/officeDocument/2006/relationships/hyperlink" Target="http://taco.acm.org/" TargetMode="External"/><Relationship Id="rId7" Type="http://schemas.openxmlformats.org/officeDocument/2006/relationships/hyperlink" Target="https://people.inf.ethz.ch/omutlu/pub/PiDRAM_hipeac23-talk.pdf" TargetMode="External"/><Relationship Id="rId12" Type="http://schemas.openxmlformats.org/officeDocument/2006/relationships/image" Target="../media/image91.png"/><Relationship Id="rId2" Type="http://schemas.openxmlformats.org/officeDocument/2006/relationships/hyperlink" Target="https://people.inf.ethz.ch/omutlu/pub/PiDRAM_taco23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PiDRAM_hipeac23-talk.pptx" TargetMode="External"/><Relationship Id="rId11" Type="http://schemas.openxmlformats.org/officeDocument/2006/relationships/hyperlink" Target="https://github.com/CMU-SAFARI/PiDRAM" TargetMode="External"/><Relationship Id="rId5" Type="http://schemas.openxmlformats.org/officeDocument/2006/relationships/hyperlink" Target="https://www.hipeac.net/2023/toulouse/" TargetMode="External"/><Relationship Id="rId10" Type="http://schemas.openxmlformats.org/officeDocument/2006/relationships/hyperlink" Target="https://www.youtube.com/watch?v=JyWxkeQA0W8" TargetMode="External"/><Relationship Id="rId4" Type="http://schemas.openxmlformats.org/officeDocument/2006/relationships/hyperlink" Target="https://arxiv.org/abs/2111.00082" TargetMode="External"/><Relationship Id="rId9" Type="http://schemas.openxmlformats.org/officeDocument/2006/relationships/hyperlink" Target="https://people.inf.ethz.ch/omutlu/pub/PiDRAM_comparch22-lecture-slides.pdf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-extended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hyperlink" Target="https://arxiv.org/pdf/2012.03112.pdf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safari.ethz.ch/architecture/fall2021/doku.php?id=schedule" TargetMode="External"/><Relationship Id="rId7" Type="http://schemas.openxmlformats.org/officeDocument/2006/relationships/hyperlink" Target="https://www.youtube.com/watch?v=9e4Chnwdovo&amp;list=PL5Q2soXY2Zi-841fUYYUK9EsXKhQKRPyX" TargetMode="External"/><Relationship Id="rId2" Type="http://schemas.openxmlformats.org/officeDocument/2006/relationships/hyperlink" Target="https://safari.ethz.ch/projects_and_seminars/fall2022/doku.php?id=processing_in_memory" TargetMode="External"/><Relationship Id="rId1" Type="http://schemas.openxmlformats.org/officeDocument/2006/relationships/slideLayout" Target="../slideLayouts/slideLayout591.xml"/><Relationship Id="rId6" Type="http://schemas.openxmlformats.org/officeDocument/2006/relationships/hyperlink" Target="https://www.youtube.com/watch?v=4yfkM_5EFgo&amp;list=PL5Q2soXY2Zi-Mnk1PxjEIG32HAGILkTOF" TargetMode="External"/><Relationship Id="rId5" Type="http://schemas.openxmlformats.org/officeDocument/2006/relationships/hyperlink" Target="https://www.youtube.com/watch?v=QLL0wQ9I4Dw&amp;list=PL5Q2soXY2Zi8KzG2CQYRNQOVD0GOBrnKy" TargetMode="External"/><Relationship Id="rId4" Type="http://schemas.openxmlformats.org/officeDocument/2006/relationships/hyperlink" Target="https://safari.ethz.ch/projects_and_seminars/spring2022/doku.php?id=processing_in_memory" TargetMode="External"/><Relationship Id="rId9" Type="http://schemas.openxmlformats.org/officeDocument/2006/relationships/hyperlink" Target="https://www.youtube.com/onurmutlulectures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hyperlink" Target="https://people.inf.ethz.ch/omutlu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nomist.com/news/21631808-so-much-genetic-data-so-many-uses-genes-unzipped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13 July 2023</a:t>
            </a:r>
          </a:p>
          <a:p>
            <a:r>
              <a:rPr lang="en-US" sz="2200" dirty="0"/>
              <a:t>Lightning Talk @ DAC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3060" y="1227584"/>
            <a:ext cx="8820472" cy="2201416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6633"/>
                </a:solidFill>
              </a:rPr>
              <a:t>Memory-Centric</a:t>
            </a:r>
            <a:br>
              <a:rPr lang="en-US" sz="6000" b="1" dirty="0">
                <a:solidFill>
                  <a:srgbClr val="006633"/>
                </a:solidFill>
              </a:rPr>
            </a:br>
            <a:r>
              <a:rPr lang="en-US" sz="6000" b="1" dirty="0">
                <a:solidFill>
                  <a:srgbClr val="006633"/>
                </a:solidFill>
              </a:rPr>
              <a:t>Computing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pic>
        <p:nvPicPr>
          <p:cNvPr id="2" name="Picture 2" descr="Design Automation Conference">
            <a:extLst>
              <a:ext uri="{FF2B5EF4-FFF2-40B4-BE49-F238E27FC236}">
                <a16:creationId xmlns:a16="http://schemas.microsoft.com/office/drawing/2014/main" id="{4F425541-09CC-597B-1329-F0242C39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661248"/>
            <a:ext cx="2278771" cy="9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5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1591" y="0"/>
            <a:ext cx="91458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34400" y="4129073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1" name="Picture 70" descr="http://www.nextplatform.com/wp-content/uploads/2015/03/Glenn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49" y="4094761"/>
            <a:ext cx="4224963" cy="18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894" y="3689818"/>
            <a:ext cx="2867618" cy="265333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8022677" y="4174288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28782" y="0"/>
            <a:ext cx="91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" y="338328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10761" y="2895290"/>
            <a:ext cx="2103160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65A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Analysis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11176" y="36301"/>
          <a:ext cx="3509639" cy="335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2695276" imgH="2509932" progId="Visio.Drawing.11">
                  <p:embed/>
                </p:oleObj>
              </mc:Choice>
              <mc:Fallback>
                <p:oleObj name="Visio" r:id="rId5" imgW="2695276" imgH="2509932" progId="Visio.Drawing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11176" y="36301"/>
                        <a:ext cx="3509639" cy="335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7467" y="500679"/>
          <a:ext cx="4895872" cy="215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3859122" imgH="1695796" progId="Visio.Drawing.11">
                  <p:embed/>
                </p:oleObj>
              </mc:Choice>
              <mc:Fallback>
                <p:oleObj name="Visio" r:id="rId7" imgW="3859122" imgH="1695796" progId="Visio.Drawing.11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7467" y="500679"/>
                        <a:ext cx="4895872" cy="2150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Snip Diagonal Corner Rectangle 80"/>
          <p:cNvSpPr/>
          <p:nvPr/>
        </p:nvSpPr>
        <p:spPr>
          <a:xfrm>
            <a:off x="0" y="292493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82" name="Snip Diagonal Corner Rectangle 81"/>
          <p:cNvSpPr/>
          <p:nvPr/>
        </p:nvSpPr>
        <p:spPr>
          <a:xfrm>
            <a:off x="8675925" y="292493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58343" y="29249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Sequencing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04876" y="2916378"/>
            <a:ext cx="247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 Mapping</a:t>
            </a:r>
          </a:p>
        </p:txBody>
      </p:sp>
      <p:sp>
        <p:nvSpPr>
          <p:cNvPr id="85" name="Snip Diagonal Corner Rectangle 84"/>
          <p:cNvSpPr/>
          <p:nvPr/>
        </p:nvSpPr>
        <p:spPr>
          <a:xfrm>
            <a:off x="-11591" y="639965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86" name="Snip Diagonal Corner Rectangle 85"/>
          <p:cNvSpPr/>
          <p:nvPr/>
        </p:nvSpPr>
        <p:spPr>
          <a:xfrm>
            <a:off x="8678558" y="639965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3743" y="63793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Variant Calling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558503" y="6399656"/>
            <a:ext cx="340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Scientific Discovery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CFF81F-F748-1245-84EF-EB79E2E2F17A}"/>
              </a:ext>
            </a:extLst>
          </p:cNvPr>
          <p:cNvSpPr/>
          <p:nvPr/>
        </p:nvSpPr>
        <p:spPr>
          <a:xfrm>
            <a:off x="0" y="4077072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1662748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Open arxiv.org 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711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arxiv.org 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FFF0AC-581D-AF4A-867C-DE5B8FA734E1}"/>
              </a:ext>
            </a:extLst>
          </p:cNvPr>
          <p:cNvSpPr/>
          <p:nvPr/>
        </p:nvSpPr>
        <p:spPr>
          <a:xfrm>
            <a:off x="0" y="5068079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9541391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82D40-9A40-294C-821D-C9F551A9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52400"/>
            <a:ext cx="9167936" cy="1066800"/>
          </a:xfrm>
        </p:spPr>
        <p:txBody>
          <a:bodyPr/>
          <a:lstStyle/>
          <a:p>
            <a:r>
              <a:rPr lang="en-US" dirty="0"/>
              <a:t> Problems with Data Analysis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630187-28DD-9546-9969-9F24222B65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A101C6-D963-4545-B3BF-32EF1B31EC2F}"/>
              </a:ext>
            </a:extLst>
          </p:cNvPr>
          <p:cNvGrpSpPr/>
          <p:nvPr/>
        </p:nvGrpSpPr>
        <p:grpSpPr>
          <a:xfrm>
            <a:off x="918833" y="1487851"/>
            <a:ext cx="2830933" cy="2402638"/>
            <a:chOff x="4343037" y="3937719"/>
            <a:chExt cx="2445779" cy="195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77F47A-D91D-8C49-8B2B-7D114F7FC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577" y="3937719"/>
              <a:ext cx="1369239" cy="1954638"/>
            </a:xfrm>
            <a:prstGeom prst="roundRect">
              <a:avLst>
                <a:gd name="adj" fmla="val 3215"/>
              </a:avLst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9962F5-2E69-B348-8CF4-AB2C4E897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C8CBAC"/>
                </a:clrFrom>
                <a:clrTo>
                  <a:srgbClr val="C8CBA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3359" y="4016910"/>
              <a:ext cx="1021969" cy="6498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679DEA-9351-BA4B-A1F0-552F12915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037" y="4741368"/>
              <a:ext cx="1155916" cy="1106305"/>
            </a:xfrm>
            <a:prstGeom prst="roundRect">
              <a:avLst>
                <a:gd name="adj" fmla="val 5499"/>
              </a:avLst>
            </a:prstGeom>
          </p:spPr>
        </p:pic>
      </p:grpSp>
      <p:sp>
        <p:nvSpPr>
          <p:cNvPr id="8" name="Text Box 20" descr="90%">
            <a:extLst>
              <a:ext uri="{FF2B5EF4-FFF2-40B4-BE49-F238E27FC236}">
                <a16:creationId xmlns:a16="http://schemas.microsoft.com/office/drawing/2014/main" id="{A802DAD3-ACBC-534D-95D3-1045421DF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4005064"/>
            <a:ext cx="2901030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Special-Purpose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Machine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for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D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Generation</a:t>
            </a:r>
          </a:p>
        </p:txBody>
      </p:sp>
      <p:sp>
        <p:nvSpPr>
          <p:cNvPr id="9" name="Line 15">
            <a:extLst>
              <a:ext uri="{FF2B5EF4-FFF2-40B4-BE49-F238E27FC236}">
                <a16:creationId xmlns:a16="http://schemas.microsoft.com/office/drawing/2014/main" id="{92AD9E27-F44D-F440-8D0E-43BB6C91B0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3339" y="3143428"/>
            <a:ext cx="98271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8FBFE4-7E5C-BB48-892C-374ED0A83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733" y="2180190"/>
            <a:ext cx="2016224" cy="2016224"/>
          </a:xfrm>
          <a:prstGeom prst="rect">
            <a:avLst/>
          </a:prstGeom>
        </p:spPr>
      </p:pic>
      <p:sp>
        <p:nvSpPr>
          <p:cNvPr id="11" name="Text Box 20" descr="90%">
            <a:extLst>
              <a:ext uri="{FF2B5EF4-FFF2-40B4-BE49-F238E27FC236}">
                <a16:creationId xmlns:a16="http://schemas.microsoft.com/office/drawing/2014/main" id="{C0521839-D35E-E242-8EC9-AB75DD55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3962497"/>
            <a:ext cx="2901030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General-Purpose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Machine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for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D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Analysis</a:t>
            </a: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FA4115C1-BC57-9A42-BB17-9423BC135C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0741" y="3346708"/>
            <a:ext cx="982714" cy="50822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7730E787-E4D8-8144-BA30-E8D5145213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90742" y="2523560"/>
            <a:ext cx="985313" cy="39981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A03765-45CD-944B-B578-84948DA265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153" b="30267"/>
          <a:stretch/>
        </p:blipFill>
        <p:spPr>
          <a:xfrm>
            <a:off x="5872655" y="2617993"/>
            <a:ext cx="585093" cy="5254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5EC62-DB59-024F-AEF7-95137CD1711B}"/>
              </a:ext>
            </a:extLst>
          </p:cNvPr>
          <p:cNvSpPr txBox="1"/>
          <p:nvPr/>
        </p:nvSpPr>
        <p:spPr>
          <a:xfrm>
            <a:off x="228600" y="4932457"/>
            <a:ext cx="815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FAST            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23DC6-1026-4355-C667-D4D1A1F16D6F}"/>
              </a:ext>
            </a:extLst>
          </p:cNvPr>
          <p:cNvSpPr txBox="1"/>
          <p:nvPr/>
        </p:nvSpPr>
        <p:spPr>
          <a:xfrm>
            <a:off x="2051720" y="5661248"/>
            <a:ext cx="499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Slow and inefficient processing capability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086A96-D354-3059-9C64-A176A6002A90}"/>
              </a:ext>
            </a:extLst>
          </p:cNvPr>
          <p:cNvSpPr txBox="1"/>
          <p:nvPr/>
        </p:nvSpPr>
        <p:spPr>
          <a:xfrm>
            <a:off x="1295302" y="6460492"/>
            <a:ext cx="706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This picture is similar for many “data generators &amp; analyzers” today</a:t>
            </a: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925427A8-7454-B0ED-2AB3-4F8B14F32B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90740" y="1981407"/>
            <a:ext cx="982713" cy="72464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BEAA23-69D8-C5D9-EC3B-5818B11D43E9}"/>
              </a:ext>
            </a:extLst>
          </p:cNvPr>
          <p:cNvSpPr txBox="1"/>
          <p:nvPr/>
        </p:nvSpPr>
        <p:spPr>
          <a:xfrm>
            <a:off x="2339752" y="5960939"/>
            <a:ext cx="409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Large amounts of data movement</a:t>
            </a:r>
          </a:p>
        </p:txBody>
      </p:sp>
    </p:spTree>
    <p:extLst>
      <p:ext uri="{BB962C8B-B14F-4D97-AF65-F5344CB8AC3E}">
        <p14:creationId xmlns:p14="http://schemas.microsoft.com/office/powerpoint/2010/main" val="328368367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Accelerating Genome Analysis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[DAC 2023]</a:t>
            </a:r>
            <a:endParaRPr lang="en-US" sz="3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85664"/>
            <a:ext cx="8610600" cy="5267672"/>
          </a:xfrm>
        </p:spPr>
        <p:txBody>
          <a:bodyPr/>
          <a:lstStyle/>
          <a:p>
            <a:r>
              <a:rPr lang="en-US" sz="2100" b="0" i="0" dirty="0">
                <a:solidFill>
                  <a:srgbClr val="000000"/>
                </a:solidFill>
                <a:effectLst/>
              </a:rPr>
              <a:t>Onur Mutlu and Can </a:t>
            </a:r>
            <a:r>
              <a:rPr lang="en-US" sz="2100" b="0" i="0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2100" b="0" i="0" dirty="0">
                <a:solidFill>
                  <a:srgbClr val="000000"/>
                </a:solidFill>
                <a:effectLst/>
              </a:rPr>
              <a:t>,</a:t>
            </a:r>
            <a:br>
              <a:rPr lang="en-US" sz="2100" b="0" i="0" dirty="0">
                <a:solidFill>
                  <a:srgbClr val="000000"/>
                </a:solidFill>
                <a:effectLst/>
              </a:rPr>
            </a:br>
            <a:r>
              <a:rPr lang="en-US" sz="2100" b="1" i="0" dirty="0">
                <a:solidFill>
                  <a:srgbClr val="000000"/>
                </a:solidFill>
                <a:effectLst/>
                <a:hlinkClick r:id="rId2"/>
              </a:rPr>
              <a:t>"Accelerating Genome Analysis via Algorithm-Architecture Co-Design"</a:t>
            </a:r>
            <a:br>
              <a:rPr lang="en-US" sz="2100" b="0" i="0" dirty="0">
                <a:solidFill>
                  <a:srgbClr val="000000"/>
                </a:solidFill>
                <a:effectLst/>
              </a:rPr>
            </a:br>
            <a:r>
              <a:rPr lang="en-US" sz="2100" b="0" i="1" dirty="0">
                <a:solidFill>
                  <a:srgbClr val="000000"/>
                </a:solidFill>
                <a:effectLst/>
              </a:rPr>
              <a:t>Invited Special Session Paper in Proceedings of the </a:t>
            </a:r>
            <a:r>
              <a:rPr lang="en-US" sz="2100" b="0" i="1" dirty="0">
                <a:solidFill>
                  <a:srgbClr val="000000"/>
                </a:solidFill>
                <a:effectLst/>
                <a:hlinkClick r:id="rId3"/>
              </a:rPr>
              <a:t>60th Design Automation Conference</a:t>
            </a:r>
            <a:r>
              <a:rPr lang="en-US" sz="21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2100" b="1" i="1" dirty="0">
                <a:solidFill>
                  <a:srgbClr val="000000"/>
                </a:solidFill>
                <a:effectLst/>
              </a:rPr>
              <a:t>DAC</a:t>
            </a:r>
            <a:r>
              <a:rPr lang="en-US" sz="21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2100" b="0" i="0" dirty="0">
                <a:solidFill>
                  <a:srgbClr val="000000"/>
                </a:solidFill>
                <a:effectLst/>
              </a:rPr>
              <a:t>, San Francisco, CA, USA, July 2023.</a:t>
            </a:r>
            <a:br>
              <a:rPr lang="en-US" sz="2100" b="0" i="0" dirty="0">
                <a:solidFill>
                  <a:srgbClr val="000000"/>
                </a:solidFill>
                <a:effectLst/>
              </a:rPr>
            </a:br>
            <a:r>
              <a:rPr lang="en-US" sz="21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1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21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2100" dirty="0"/>
            </a:br>
            <a:br>
              <a:rPr lang="en-US" sz="2100" dirty="0"/>
            </a:br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7793F-70F0-ABDA-8C95-C6EAE74CBBCA}"/>
              </a:ext>
            </a:extLst>
          </p:cNvPr>
          <p:cNvSpPr txBox="1"/>
          <p:nvPr/>
        </p:nvSpPr>
        <p:spPr>
          <a:xfrm>
            <a:off x="1489265" y="6351711"/>
            <a:ext cx="625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https://arxiv.org/pdf/2305.00492.pdf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4C3F7-8C86-02E8-E2E2-7E2E9CF63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95" y="3717032"/>
            <a:ext cx="8914319" cy="20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8529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Overwhelms Modern Machines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Storage/memory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Communication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Greatly impacts robustness, energy, performance, cost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2444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Computing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key components</a:t>
            </a:r>
          </a:p>
          <a:p>
            <a:r>
              <a:rPr lang="en-US" dirty="0">
                <a:solidFill>
                  <a:srgbClr val="0000FF"/>
                </a:solidFill>
              </a:rPr>
              <a:t>Computation </a:t>
            </a:r>
          </a:p>
          <a:p>
            <a:r>
              <a:rPr lang="en-US" dirty="0">
                <a:solidFill>
                  <a:srgbClr val="0000FF"/>
                </a:solidFill>
              </a:rPr>
              <a:t>Communication</a:t>
            </a:r>
          </a:p>
          <a:p>
            <a:r>
              <a:rPr lang="en-US" dirty="0">
                <a:solidFill>
                  <a:srgbClr val="0000FF"/>
                </a:solidFill>
              </a:rPr>
              <a:t>Storage/memory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72263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8168" y="2852936"/>
            <a:ext cx="8334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Burks, Goldstein, von Neumann,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Preliminary discussion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logical design of an electronic computing instrument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1946.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3" y="152400"/>
            <a:ext cx="3255263" cy="2554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6" y="6630115"/>
            <a:ext cx="5666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Image source: https://lbsitbytes2010.wordpress.com/2013/03/29/john-von-neumann-roll-no-15/</a:t>
            </a:r>
          </a:p>
        </p:txBody>
      </p:sp>
      <p:sp>
        <p:nvSpPr>
          <p:cNvPr id="10" name="AutoShape 25">
            <a:extLst>
              <a:ext uri="{FF2B5EF4-FFF2-40B4-BE49-F238E27FC236}">
                <a16:creationId xmlns:a16="http://schemas.microsoft.com/office/drawing/2014/main" id="{D9E911D2-E77B-FF4B-9489-176C3DB0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3862079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66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Computing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Processor centric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All data processed in the processor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at great system cost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583384"/>
            <a:ext cx="6669360" cy="304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1331640" y="3933056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7938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979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Data access is the major performance and energy bottleneck</a:t>
            </a:r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000" dirty="0"/>
              <a:t>Our current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design principles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cause </a:t>
            </a:r>
            <a:r>
              <a:rPr lang="en-US" sz="5000" dirty="0">
                <a:solidFill>
                  <a:srgbClr val="FF0000"/>
                </a:solidFill>
              </a:rPr>
              <a:t>great energy waste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</a:rPr>
              <a:t>(and great performance loss)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10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6" name="Picture 5" descr="many-core3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4782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33856">
            <a:off x="6691556" y="2327775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6080368" y="3372350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Most of the system is dedicated to storing and moving data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60DFD-7FBB-C847-BDB7-45C727A8D8F6}"/>
              </a:ext>
            </a:extLst>
          </p:cNvPr>
          <p:cNvSpPr txBox="1"/>
          <p:nvPr/>
        </p:nvSpPr>
        <p:spPr>
          <a:xfrm>
            <a:off x="971600" y="6457890"/>
            <a:ext cx="7111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Yet, system is still bottlenecked by memory &amp; storage</a:t>
            </a:r>
          </a:p>
        </p:txBody>
      </p:sp>
    </p:spTree>
    <p:extLst>
      <p:ext uri="{BB962C8B-B14F-4D97-AF65-F5344CB8AC3E}">
        <p14:creationId xmlns:p14="http://schemas.microsoft.com/office/powerpoint/2010/main" val="34035517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Computing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is Bottlenecked by Data</a:t>
            </a:r>
            <a:endParaRPr lang="en-US" sz="6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30596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r>
              <a:rPr lang="en-US" dirty="0"/>
              <a:t>Deeper and Larger Memory Hierarchies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" y="1399401"/>
            <a:ext cx="6722200" cy="4433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974" y="6520190"/>
            <a:ext cx="84938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https://wccftech.com/amd-ryzen-5000-zen-3-vermeer-undressed-high-res-die-shots-close-ups-pictured-detailed/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3702" y="6047457"/>
            <a:ext cx="325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Ryzen 5000,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1432441"/>
            <a:ext cx="24999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 Count: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cores/16 threads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L1 Caches: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KB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per 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512 KB per core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MB shared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E43B13E5-F680-354D-8F66-3B88FCFE52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43157" y="1924098"/>
            <a:ext cx="3711767" cy="4022321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4418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BD4C-42D6-944C-AB93-1F2E7C88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AMD’s 3D Last Level Cache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D01-23CA-4248-B1F9-623D1F5F6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9DCE1-9387-224F-B474-2091B2AD1D02}"/>
              </a:ext>
            </a:extLst>
          </p:cNvPr>
          <p:cNvSpPr txBox="1"/>
          <p:nvPr/>
        </p:nvSpPr>
        <p:spPr>
          <a:xfrm>
            <a:off x="187233" y="6459379"/>
            <a:ext cx="1946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https://youtu.be/gqAYMx34euU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28116-A674-6B47-B5A5-66C8134061BF}"/>
              </a:ext>
            </a:extLst>
          </p:cNvPr>
          <p:cNvSpPr/>
          <p:nvPr/>
        </p:nvSpPr>
        <p:spPr>
          <a:xfrm>
            <a:off x="187233" y="661177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4"/>
              </a:rPr>
              <a:t>https://www.tech-critter.com/amd-keynote-computex-2021/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57267-7C22-2546-AC36-075A3FCB4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9" y="1143000"/>
            <a:ext cx="2321095" cy="16055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4E69AA-9F57-594C-94FD-1C2F8CE71CE7}"/>
              </a:ext>
            </a:extLst>
          </p:cNvPr>
          <p:cNvSpPr txBox="1"/>
          <p:nvPr/>
        </p:nvSpPr>
        <p:spPr>
          <a:xfrm>
            <a:off x="189215" y="2720681"/>
            <a:ext cx="1831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6"/>
              </a:rPr>
              <a:t>https://community.microcenter.com/discussion/5134/comparing-zen-3-to-zen-2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E1BA0A-A982-F949-9AD7-117233B42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86073"/>
            <a:ext cx="7081838" cy="3238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D4E1FF-4B6E-B549-A45F-DEC4188FF16D}"/>
              </a:ext>
            </a:extLst>
          </p:cNvPr>
          <p:cNvSpPr txBox="1"/>
          <p:nvPr/>
        </p:nvSpPr>
        <p:spPr>
          <a:xfrm>
            <a:off x="5075226" y="1905000"/>
            <a:ext cx="4068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Additional 64 MB L3 cache die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stacked on top of the processor die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Connected using Through Silicon Vias (TSVs)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Total of 96 MB L3 cache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D9142-3631-7D49-9D01-95EB2AD2E5B2}"/>
              </a:ext>
            </a:extLst>
          </p:cNvPr>
          <p:cNvSpPr txBox="1"/>
          <p:nvPr/>
        </p:nvSpPr>
        <p:spPr>
          <a:xfrm>
            <a:off x="2667000" y="1048434"/>
            <a:ext cx="573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increases the L3 size of their 8-core Zen 3 processors from 32 MB to 96 MB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15885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A72A-7A5D-D742-AA80-43A4ED0F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dirty="0"/>
              <a:t>Deeper and Larger Memory Hierarchies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B463F-D9A5-F246-AEBF-B6E35DCE8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3246B-4504-6A44-A3C6-3AD1B220008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Logical structure of the IBM POWER10 processor">
            <a:extLst>
              <a:ext uri="{FF2B5EF4-FFF2-40B4-BE49-F238E27FC236}">
                <a16:creationId xmlns:a16="http://schemas.microsoft.com/office/drawing/2014/main" id="{6ADD481E-19DE-9A41-BC9C-3EE0A79F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5679107" cy="54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642F6-54C9-E34D-85DE-D198E153BB67}"/>
              </a:ext>
            </a:extLst>
          </p:cNvPr>
          <p:cNvSpPr txBox="1"/>
          <p:nvPr/>
        </p:nvSpPr>
        <p:spPr>
          <a:xfrm>
            <a:off x="738673" y="6498451"/>
            <a:ext cx="724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www.it-techblog.de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/ibm-power10-prozessor-mehr-speicher-mehr-tempo-mehr-sicherheit/09/2020/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8BC4D-1A2D-3F42-9A30-04C1B7FB7A52}"/>
              </a:ext>
            </a:extLst>
          </p:cNvPr>
          <p:cNvSpPr txBox="1"/>
          <p:nvPr/>
        </p:nvSpPr>
        <p:spPr>
          <a:xfrm>
            <a:off x="7304291" y="1065539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IBM POWER10,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2020</a:t>
            </a:r>
          </a:p>
        </p:txBody>
      </p:sp>
      <p:sp>
        <p:nvSpPr>
          <p:cNvPr id="8" name="Rectangle 39">
            <a:extLst>
              <a:ext uri="{FF2B5EF4-FFF2-40B4-BE49-F238E27FC236}">
                <a16:creationId xmlns:a16="http://schemas.microsoft.com/office/drawing/2014/main" id="{354C51D2-A9DE-7B4B-8BF6-162BD3236CB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81398" y="289560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9F37681C-67D9-8347-A15E-41A1230164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01552" y="56887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AAC93-B839-BF47-AAD1-4D6898B3644F}"/>
              </a:ext>
            </a:extLst>
          </p:cNvPr>
          <p:cNvSpPr txBox="1"/>
          <p:nvPr/>
        </p:nvSpPr>
        <p:spPr>
          <a:xfrm>
            <a:off x="7239000" y="2166640"/>
            <a:ext cx="2499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15-16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 threads/core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 MB per core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120 MB shared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64155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  <a:ea typeface="ＭＳ Ｐゴシック" charset="0"/>
              </a:rPr>
              <a:t>Deeper and Larger Memory Hierarchies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www.gsmarena.com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/apple_announces_m1_ultra_with_20core_cpu_and_64core_gpu-news-53481.php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1767513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510B7D2-8949-194C-A951-66E3876F4C90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Overwhelms Modern Machines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B0F726-3DD6-564A-9BCA-59E1A719EC12}"/>
              </a:ext>
            </a:extLst>
          </p:cNvPr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2147704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Workloads for Consumer Devices: Mitigating Data Movement Bottlenecks"</a:t>
            </a:r>
            <a:r>
              <a:rPr lang="en-US" sz="1500" dirty="0">
                <a:solidFill>
                  <a:srgbClr val="0000FF"/>
                </a:solidFill>
              </a:rPr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0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62.7%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data movement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DAED7D-7FD9-2A42-BDA3-4593BF0DF855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Movement Overwhelms Modern Machines </a:t>
            </a:r>
          </a:p>
        </p:txBody>
      </p:sp>
    </p:spTree>
    <p:extLst>
      <p:ext uri="{BB962C8B-B14F-4D97-AF65-F5344CB8AC3E}">
        <p14:creationId xmlns:p14="http://schemas.microsoft.com/office/powerpoint/2010/main" val="35542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Movement Overwhelms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6536"/>
            <a:ext cx="8610600" cy="5195664"/>
          </a:xfrm>
        </p:spPr>
        <p:txBody>
          <a:bodyPr/>
          <a:lstStyle/>
          <a:p>
            <a:r>
              <a:rPr lang="en-US" sz="1500" dirty="0" err="1"/>
              <a:t>Amirali</a:t>
            </a:r>
            <a:r>
              <a:rPr lang="en-US" sz="1500" dirty="0"/>
              <a:t> </a:t>
            </a:r>
            <a:r>
              <a:rPr lang="en-US" sz="1500" dirty="0" err="1"/>
              <a:t>Boroumand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</a:t>
            </a:r>
            <a:r>
              <a:rPr lang="en-US" sz="1500" dirty="0" err="1"/>
              <a:t>Berkin</a:t>
            </a:r>
            <a:r>
              <a:rPr lang="en-US" sz="1500" dirty="0"/>
              <a:t> Akin, Ravi Narayanaswami, Geraldo F. Oliveira, </a:t>
            </a:r>
            <a:r>
              <a:rPr lang="en-US" sz="1500" dirty="0" err="1"/>
              <a:t>Xiaoyu</a:t>
            </a:r>
            <a:r>
              <a:rPr lang="en-US" sz="1500" dirty="0"/>
              <a:t> Ma, Eric </a:t>
            </a:r>
            <a:r>
              <a:rPr lang="en-US" sz="1500" dirty="0" err="1"/>
              <a:t>Shiu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Neural Network Models for Edge Devices: Analyzing and Mitigating Machine Learning Inference Bottlenecks"</a:t>
            </a:r>
            <a:br>
              <a:rPr lang="en-US" sz="1500" dirty="0">
                <a:solidFill>
                  <a:srgbClr val="0000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30th International Conference on Parallel Architectures and Compilation Techniques</a:t>
            </a:r>
            <a:r>
              <a:rPr lang="en-US" sz="1500" i="1" dirty="0"/>
              <a:t> (</a:t>
            </a:r>
            <a:r>
              <a:rPr lang="en-US" sz="1500" b="1" i="1" dirty="0"/>
              <a:t>PACT</a:t>
            </a:r>
            <a:r>
              <a:rPr lang="en-US" sz="1500" i="1" dirty="0"/>
              <a:t>)</a:t>
            </a:r>
            <a:r>
              <a:rPr lang="en-US" sz="1500" dirty="0"/>
              <a:t>, Virtual, September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Talk Video</a:t>
            </a:r>
            <a:r>
              <a:rPr lang="en-US" sz="1500" dirty="0"/>
              <a:t> (14 minutes)]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50240-ACFE-DB4C-B85E-0E66A9F6E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3707"/>
            <a:ext cx="9144000" cy="17946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6B1348-F067-3402-A629-42472D44DBC9}"/>
              </a:ext>
            </a:extLst>
          </p:cNvPr>
          <p:cNvSpPr/>
          <p:nvPr/>
        </p:nvSpPr>
        <p:spPr>
          <a:xfrm>
            <a:off x="0" y="320040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&gt; 90%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memory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in large ML models</a:t>
            </a:r>
          </a:p>
        </p:txBody>
      </p:sp>
    </p:spTree>
    <p:extLst>
      <p:ext uri="{BB962C8B-B14F-4D97-AF65-F5344CB8AC3E}">
        <p14:creationId xmlns:p14="http://schemas.microsoft.com/office/powerpoint/2010/main" val="2161215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346135248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</p:spTree>
    <p:extLst>
      <p:ext uri="{BB962C8B-B14F-4D97-AF65-F5344CB8AC3E}">
        <p14:creationId xmlns:p14="http://schemas.microsoft.com/office/powerpoint/2010/main" val="381812338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008893-8A27-9240-93C2-6EECFADC9969}"/>
              </a:ext>
            </a:extLst>
          </p:cNvPr>
          <p:cNvCxnSpPr>
            <a:cxnSpLocks/>
          </p:cNvCxnSpPr>
          <p:nvPr/>
        </p:nvCxnSpPr>
        <p:spPr>
          <a:xfrm flipV="1">
            <a:off x="1905000" y="1676400"/>
            <a:ext cx="6477000" cy="2895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08F94A4-B4A7-C941-9E76-8E5F06CE95CE}"/>
              </a:ext>
            </a:extLst>
          </p:cNvPr>
          <p:cNvSpPr/>
          <p:nvPr/>
        </p:nvSpPr>
        <p:spPr>
          <a:xfrm>
            <a:off x="7848600" y="1129460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6400X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F9D75-0F0F-1055-1031-865FCB768539}"/>
              </a:ext>
            </a:extLst>
          </p:cNvPr>
          <p:cNvSpPr txBox="1"/>
          <p:nvPr/>
        </p:nvSpPr>
        <p:spPr>
          <a:xfrm>
            <a:off x="0" y="5623500"/>
            <a:ext cx="914400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6400X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simple integer addition </a:t>
            </a:r>
          </a:p>
        </p:txBody>
      </p:sp>
    </p:spTree>
    <p:extLst>
      <p:ext uri="{BB962C8B-B14F-4D97-AF65-F5344CB8AC3E}">
        <p14:creationId xmlns:p14="http://schemas.microsoft.com/office/powerpoint/2010/main" val="3821733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 for AI, ML, Genomics,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Important workloads are all data intensive</a:t>
            </a:r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/>
              <a:t>They require rapid and efficient processing of large amounts of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Data is increasing</a:t>
            </a:r>
          </a:p>
          <a:p>
            <a:pPr lvl="1"/>
            <a:r>
              <a:rPr lang="en-US" dirty="0"/>
              <a:t>We can generate more than we can process</a:t>
            </a:r>
          </a:p>
          <a:p>
            <a:pPr lvl="1"/>
            <a:r>
              <a:rPr lang="en-US" dirty="0"/>
              <a:t>We need to perform more sophisticated analyses on more data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7744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Powerful Processors Mostly Wait for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18579"/>
            <a:ext cx="6984776" cy="4821475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3779912" y="2442260"/>
            <a:ext cx="309634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Kanev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Profiling a Warehouse-Scale Computer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ISCA 2015.</a:t>
            </a:r>
          </a:p>
        </p:txBody>
      </p:sp>
    </p:spTree>
    <p:extLst>
      <p:ext uri="{BB962C8B-B14F-4D97-AF65-F5344CB8AC3E}">
        <p14:creationId xmlns:p14="http://schemas.microsoft.com/office/powerpoint/2010/main" val="3064055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884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Processing</a:t>
            </a:r>
            <a:r>
              <a:rPr lang="en-US" sz="5000" dirty="0"/>
              <a:t> of data </a:t>
            </a:r>
          </a:p>
          <a:p>
            <a:pPr marL="0" indent="0" algn="ctr">
              <a:buNone/>
            </a:pPr>
            <a:r>
              <a:rPr lang="en-US" sz="5000" dirty="0"/>
              <a:t>is performed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far away from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2120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We Do Not Want to Move Data!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786B6-2FA5-F746-BEAB-9E9E6CF3FEAC}"/>
              </a:ext>
            </a:extLst>
          </p:cNvPr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249873309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</a:t>
            </a:r>
            <a:r>
              <a:rPr lang="en-US" b="1" dirty="0"/>
              <a:t>Paradigm Shift </a:t>
            </a:r>
            <a:r>
              <a:rPr lang="en-US" dirty="0"/>
              <a:t>To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Enable computation with </a:t>
            </a:r>
            <a:r>
              <a:rPr lang="en-US" sz="2800" dirty="0">
                <a:solidFill>
                  <a:srgbClr val="0000FF"/>
                </a:solidFill>
              </a:rPr>
              <a:t>minimal data movement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0000FF"/>
                </a:solidFill>
              </a:rPr>
              <a:t>Compute where it makes sense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FF0000"/>
                </a:solidFill>
              </a:rPr>
              <a:t>where data resides</a:t>
            </a:r>
            <a:r>
              <a:rPr lang="en-US" sz="2800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Make computing architectures more </a:t>
            </a:r>
            <a:r>
              <a:rPr lang="en-US" sz="2800" dirty="0">
                <a:solidFill>
                  <a:srgbClr val="0000FF"/>
                </a:solidFill>
              </a:rPr>
              <a:t>data-centric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402540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r>
              <a:rPr lang="en-US" dirty="0"/>
              <a:t>Processing Data </a:t>
            </a:r>
            <a:br>
              <a:rPr lang="en-US" dirty="0"/>
            </a:br>
            <a:r>
              <a:rPr lang="en-US" dirty="0"/>
              <a:t>	        Where It Makes Sense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88037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  <a:ea typeface="ＭＳ Ｐゴシック" charset="0"/>
              </a:rPr>
              <a:t>Process Data Where It Makes Sense 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www.gsmarena.com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/apple_announces_m1_ultra_with_20core_cpu_and_64core_gpu-news-53481.php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71AD81D4-F29E-78E6-F541-517C58C8DC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17705" y="-3213695"/>
            <a:ext cx="534558" cy="9035225"/>
          </a:xfrm>
          <a:prstGeom prst="rect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3D85F-140C-F27C-6FA0-DFE552ECD580}"/>
              </a:ext>
            </a:extLst>
          </p:cNvPr>
          <p:cNvSpPr txBox="1"/>
          <p:nvPr/>
        </p:nvSpPr>
        <p:spPr>
          <a:xfrm>
            <a:off x="4104204" y="110859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186073841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 Memory/Storage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p</a:t>
            </a:r>
            <a:r>
              <a:rPr lang="en-US" sz="2200" dirty="0">
                <a:latin typeface="Tahoma"/>
                <a:cs typeface="Tahoma"/>
              </a:rPr>
              <a:t>rocessors </a:t>
            </a:r>
            <a:r>
              <a:rPr lang="en-US" dirty="0">
                <a:latin typeface="Tahoma"/>
                <a:cs typeface="Tahoma"/>
              </a:rPr>
              <a:t>&amp;</a:t>
            </a:r>
            <a:r>
              <a:rPr lang="en-US" sz="2200" dirty="0">
                <a:latin typeface="Tahoma"/>
                <a:cs typeface="Tahoma"/>
              </a:rPr>
              <a:t> communication units?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&amp;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software, compilers,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 &amp; theoretical </a:t>
            </a:r>
            <a:r>
              <a:rPr lang="en-US" dirty="0">
                <a:latin typeface="Tahoma"/>
                <a:cs typeface="Tahoma"/>
              </a:rPr>
              <a:t>f</a:t>
            </a:r>
            <a:r>
              <a:rPr lang="en-US" sz="2200" dirty="0">
                <a:latin typeface="Tahoma"/>
                <a:cs typeface="Tahoma"/>
              </a:rPr>
              <a:t>oundations?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147565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164710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8205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1225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21225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63440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69168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3541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91405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4572000" y="1411413"/>
            <a:ext cx="1871663" cy="18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Memory/Storage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36423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148200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40220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40220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220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0220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40220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55714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55714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55714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5"/>
          <p:cNvSpPr>
            <a:spLocks/>
          </p:cNvSpPr>
          <p:nvPr/>
        </p:nvSpPr>
        <p:spPr bwMode="auto">
          <a:xfrm>
            <a:off x="55714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6"/>
          <p:cNvSpPr>
            <a:spLocks/>
          </p:cNvSpPr>
          <p:nvPr/>
        </p:nvSpPr>
        <p:spPr bwMode="auto">
          <a:xfrm>
            <a:off x="55714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7"/>
          <p:cNvSpPr>
            <a:spLocks/>
          </p:cNvSpPr>
          <p:nvPr/>
        </p:nvSpPr>
        <p:spPr bwMode="auto">
          <a:xfrm>
            <a:off x="173600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91760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Rectangle 29"/>
          <p:cNvSpPr>
            <a:spLocks/>
          </p:cNvSpPr>
          <p:nvPr/>
        </p:nvSpPr>
        <p:spPr bwMode="auto">
          <a:xfrm>
            <a:off x="702027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183569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2195737" y="2122489"/>
            <a:ext cx="3661420" cy="1090487"/>
            <a:chOff x="0" y="0"/>
            <a:chExt cx="4219" cy="1352"/>
          </a:xfrm>
        </p:grpSpPr>
        <p:sp>
          <p:nvSpPr>
            <p:cNvPr id="31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D90B00"/>
                  </a:solidFill>
                  <a:effectLst/>
                  <a:uLnTx/>
                  <a:uFillTx/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4" name="Rectangle 35"/>
          <p:cNvSpPr>
            <a:spLocks/>
          </p:cNvSpPr>
          <p:nvPr/>
        </p:nvSpPr>
        <p:spPr bwMode="auto">
          <a:xfrm>
            <a:off x="328714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90B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rot="5400000">
            <a:off x="656824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5798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37" name="Text Box 18"/>
          <p:cNvSpPr txBox="1">
            <a:spLocks noChangeAspect="1" noChangeArrowheads="1"/>
          </p:cNvSpPr>
          <p:nvPr/>
        </p:nvSpPr>
        <p:spPr bwMode="auto">
          <a:xfrm>
            <a:off x="695798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38" name="Text Box 19"/>
          <p:cNvSpPr txBox="1">
            <a:spLocks noChangeAspect="1" noChangeArrowheads="1"/>
          </p:cNvSpPr>
          <p:nvPr/>
        </p:nvSpPr>
        <p:spPr bwMode="auto">
          <a:xfrm>
            <a:off x="695480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39" name="Text Box 20"/>
          <p:cNvSpPr txBox="1">
            <a:spLocks noChangeAspect="1" noChangeArrowheads="1"/>
          </p:cNvSpPr>
          <p:nvPr/>
        </p:nvSpPr>
        <p:spPr bwMode="auto">
          <a:xfrm>
            <a:off x="695480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40" name="Text Box 21"/>
          <p:cNvSpPr txBox="1">
            <a:spLocks noChangeAspect="1" noChangeArrowheads="1"/>
          </p:cNvSpPr>
          <p:nvPr/>
        </p:nvSpPr>
        <p:spPr bwMode="auto">
          <a:xfrm>
            <a:off x="695480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41" name="Text Box 22"/>
          <p:cNvSpPr txBox="1">
            <a:spLocks noChangeAspect="1" noChangeArrowheads="1"/>
          </p:cNvSpPr>
          <p:nvPr/>
        </p:nvSpPr>
        <p:spPr bwMode="auto">
          <a:xfrm>
            <a:off x="695798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42" name="Text Box 23"/>
          <p:cNvSpPr txBox="1">
            <a:spLocks noChangeAspect="1" noChangeArrowheads="1"/>
          </p:cNvSpPr>
          <p:nvPr/>
        </p:nvSpPr>
        <p:spPr bwMode="auto">
          <a:xfrm>
            <a:off x="695798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43" name="Text Box 24"/>
          <p:cNvSpPr txBox="1">
            <a:spLocks noChangeAspect="1" noChangeArrowheads="1"/>
          </p:cNvSpPr>
          <p:nvPr/>
        </p:nvSpPr>
        <p:spPr bwMode="auto">
          <a:xfrm>
            <a:off x="695798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44" name="Text Box 23"/>
          <p:cNvSpPr txBox="1">
            <a:spLocks noChangeAspect="1" noChangeArrowheads="1"/>
          </p:cNvSpPr>
          <p:nvPr/>
        </p:nvSpPr>
        <p:spPr bwMode="auto">
          <a:xfrm>
            <a:off x="695957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 rot="5400000">
            <a:off x="684938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04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utoUpdateAnimBg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Mindset: 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12425" y="3890443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1526" y="6279703"/>
            <a:ext cx="74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ヒラギノ角ゴ ProN W6"/>
                <a:cs typeface="Tahoma"/>
              </a:rPr>
              <a:t>Memory similar to a “conventional” accelerator</a:t>
            </a:r>
          </a:p>
        </p:txBody>
      </p:sp>
    </p:spTree>
    <p:extLst>
      <p:ext uri="{BB962C8B-B14F-4D97-AF65-F5344CB8AC3E}">
        <p14:creationId xmlns:p14="http://schemas.microsoft.com/office/powerpoint/2010/main" val="71810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DC6A04-D80E-184D-BC07-63C1F510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dirty="0"/>
              <a:t>Kautz, “</a:t>
            </a:r>
            <a:r>
              <a:rPr lang="en-US" dirty="0">
                <a:solidFill>
                  <a:srgbClr val="0000FF"/>
                </a:solidFill>
              </a:rPr>
              <a:t>Cellular Logic-in-Memory Arrays</a:t>
            </a:r>
            <a:r>
              <a:rPr lang="en-US" dirty="0"/>
              <a:t>”, IEEE TC 1969.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9EA16-0367-EB43-921A-3C42949CA66E}"/>
              </a:ext>
            </a:extLst>
          </p:cNvPr>
          <p:cNvSpPr txBox="1"/>
          <p:nvPr/>
        </p:nvSpPr>
        <p:spPr>
          <a:xfrm>
            <a:off x="3384816" y="6557759"/>
            <a:ext cx="2374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https://doi.org/10.1109/T-C.1969.222754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C4192-E29D-E24F-8502-741864FE9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" y="1545034"/>
            <a:ext cx="7422488" cy="161485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F294C-7C0D-9C40-83D9-362BA2329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3" y="3159887"/>
            <a:ext cx="3821257" cy="326057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F4E44-82BE-F649-AE47-8490FABD9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130" y="3594249"/>
            <a:ext cx="3289819" cy="2460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EFFEB3E-E419-4F42-ACDC-B356AE15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dirty="0"/>
              <a:t>Processing in/near Memory: An Old Idea</a:t>
            </a:r>
          </a:p>
        </p:txBody>
      </p:sp>
    </p:spTree>
    <p:extLst>
      <p:ext uri="{BB962C8B-B14F-4D97-AF65-F5344CB8AC3E}">
        <p14:creationId xmlns:p14="http://schemas.microsoft.com/office/powerpoint/2010/main" val="185747649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2169-91D1-9547-8D20-ED078F3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in/near Memory: An Old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294-5647-F94B-A57E-CA0F09C7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Stone, “</a:t>
            </a:r>
            <a:r>
              <a:rPr lang="en-US" dirty="0">
                <a:solidFill>
                  <a:srgbClr val="0000FF"/>
                </a:solidFill>
              </a:rPr>
              <a:t>A Logic-in-Memory Computer,</a:t>
            </a:r>
            <a:r>
              <a:rPr lang="en-US" dirty="0"/>
              <a:t>” IEEE TC 1970.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F82-6637-2C44-8C3C-BCD2E1584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122" name="Picture 2" descr="https://lh4.googleusercontent.com/U1R3vifukrki6oE_6n0P6HEXhr0-6hnFc-YEWOmKgJErOZXD7VhesI797XMOeMxkM-noaFtXVfpS4SZ7WoDIcJ-N4M2SciBhN8Bh5H1JW9tYfXt6vybr78FdMyDrURzG_C9R2mlSuS8">
            <a:extLst>
              <a:ext uri="{FF2B5EF4-FFF2-40B4-BE49-F238E27FC236}">
                <a16:creationId xmlns:a16="http://schemas.microsoft.com/office/drawing/2014/main" id="{31087902-35DE-004D-94F5-7D884184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36" y="2259569"/>
            <a:ext cx="9144000" cy="34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DE9C9-2D44-EB4D-B6C3-44873EE82368}"/>
              </a:ext>
            </a:extLst>
          </p:cNvPr>
          <p:cNvSpPr txBox="1"/>
          <p:nvPr/>
        </p:nvSpPr>
        <p:spPr>
          <a:xfrm>
            <a:off x="1475656" y="6467135"/>
            <a:ext cx="6631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https://safari.ethz.ch/architecture/fall2020/lib/exe/fetch.php?media=stone_logic_in_memory_1970.pdf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652314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45C2-D56A-F349-9D1D-3A399E62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Huge Demand for Performance &amp;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0964-3B8A-EB4B-90E3-4FAF562F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739E1-0CC7-ED4B-90C7-E21FEA67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6AFB4-569C-7941-BC9F-F91503D37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228"/>
            <a:ext cx="9144000" cy="511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EA380-E863-364E-AE27-A90C0B722468}"/>
              </a:ext>
            </a:extLst>
          </p:cNvPr>
          <p:cNvSpPr txBox="1"/>
          <p:nvPr/>
        </p:nvSpPr>
        <p:spPr>
          <a:xfrm>
            <a:off x="2438400" y="6462299"/>
            <a:ext cx="3801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Source: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youtu.be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/Bh13Idwcb0Q?t=283</a:t>
            </a:r>
          </a:p>
        </p:txBody>
      </p:sp>
    </p:spTree>
    <p:extLst>
      <p:ext uri="{BB962C8B-B14F-4D97-AF65-F5344CB8AC3E}">
        <p14:creationId xmlns:p14="http://schemas.microsoft.com/office/powerpoint/2010/main" val="187943950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Huge problems with Memory Technology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 technology scaling is not going well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(e.g., RowHammer)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C00000"/>
                </a:solidFill>
                <a:sym typeface="Wingdings"/>
              </a:rPr>
              <a:t>Many scaling issues demand intelligence in memory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Huge demand from Applications &amp; Systems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access bottleneck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Energy &amp; power bottlenecks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movement energy dominates computation energy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Need all at the same time: performance, energy, sustainability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We can improve all metrics by minimizing data movement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8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Push From the Bottom (Technology)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2376264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Intelligent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Memory Controllers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Can Avoid Many Failures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&amp; Enable Better Scaling</a:t>
            </a:r>
          </a:p>
          <a:p>
            <a:pPr marL="0" indent="0" algn="ctr">
              <a:buNone/>
            </a:pPr>
            <a:endParaRPr lang="en-US" sz="6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57359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Pull From the Top (Systems &amp; Apps)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 Performance,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 Efficient,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Sustainable</a:t>
            </a:r>
          </a:p>
          <a:p>
            <a:pPr marL="0" indent="0" algn="ctr">
              <a:buNone/>
            </a:pPr>
            <a:r>
              <a:rPr lang="en-US" sz="6400" dirty="0"/>
              <a:t>(All at the Same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9019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39944" cy="1066800"/>
          </a:xfrm>
        </p:spPr>
        <p:txBody>
          <a:bodyPr/>
          <a:lstStyle/>
          <a:p>
            <a:r>
              <a:rPr lang="en-US" dirty="0"/>
              <a:t>Processing-in-Memory Landscape Today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14512"/>
            <a:ext cx="7772400" cy="1422400"/>
          </a:xfrm>
          <a:prstGeom prst="rect">
            <a:avLst/>
          </a:prstGeom>
        </p:spPr>
      </p:pic>
      <p:pic>
        <p:nvPicPr>
          <p:cNvPr id="6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980728"/>
            <a:ext cx="1689100" cy="24511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8736F91-0BC9-C847-AB64-94496038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760" y="4581128"/>
            <a:ext cx="2173718" cy="14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988699-6AF6-3841-9CDD-4206BB7010B6}"/>
              </a:ext>
            </a:extLst>
          </p:cNvPr>
          <p:cNvSpPr txBox="1"/>
          <p:nvPr/>
        </p:nvSpPr>
        <p:spPr>
          <a:xfrm>
            <a:off x="7186632" y="603178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[UPMEM 2019]</a:t>
            </a:r>
          </a:p>
        </p:txBody>
      </p:sp>
      <p:pic>
        <p:nvPicPr>
          <p:cNvPr id="10" name="Picture 6" descr="Samsung's New HBM2 Memory Has 1.2 TFLOPS of Embedded Processing Power |  Tom's Hardware">
            <a:extLst>
              <a:ext uri="{FF2B5EF4-FFF2-40B4-BE49-F238E27FC236}">
                <a16:creationId xmlns:a16="http://schemas.microsoft.com/office/drawing/2014/main" id="{DB677117-788F-B745-91AC-7DC496BAD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26829" r="12417" b="21602"/>
          <a:stretch/>
        </p:blipFill>
        <p:spPr bwMode="auto">
          <a:xfrm>
            <a:off x="3419872" y="4628696"/>
            <a:ext cx="2825358" cy="135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1E3104-281D-B940-8970-5A8D461C8A51}"/>
              </a:ext>
            </a:extLst>
          </p:cNvPr>
          <p:cNvSpPr txBox="1"/>
          <p:nvPr/>
        </p:nvSpPr>
        <p:spPr>
          <a:xfrm>
            <a:off x="4167946" y="6011815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[Samsung 2021]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284518-A322-FA4A-A8BF-F522E389B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00" y="4639795"/>
            <a:ext cx="2173719" cy="1390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B37708-47D2-AA4C-B681-2F27BAD859EE}"/>
              </a:ext>
            </a:extLst>
          </p:cNvPr>
          <p:cNvSpPr txBox="1"/>
          <p:nvPr/>
        </p:nvSpPr>
        <p:spPr>
          <a:xfrm>
            <a:off x="866557" y="6044659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[SK Hynix 2022]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910DB0-36D9-F1E7-F738-D7E414A3F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04" y="2835288"/>
            <a:ext cx="1595405" cy="16055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80C8E7-2665-4469-4CC0-DBACE1761498}"/>
              </a:ext>
            </a:extLst>
          </p:cNvPr>
          <p:cNvSpPr txBox="1"/>
          <p:nvPr/>
        </p:nvSpPr>
        <p:spPr>
          <a:xfrm>
            <a:off x="1947434" y="3944090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[Samsung 2021]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4CC0F-C747-9188-8A22-865BF7B7B2FD}"/>
              </a:ext>
            </a:extLst>
          </p:cNvPr>
          <p:cNvSpPr txBox="1"/>
          <p:nvPr/>
        </p:nvSpPr>
        <p:spPr>
          <a:xfrm>
            <a:off x="2456307" y="6495760"/>
            <a:ext cx="4086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And, many other experimental chips and startups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A05738-9332-244C-A268-2008812B4A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0950" y="3244368"/>
            <a:ext cx="1316608" cy="13367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471B9D-8C0D-66E1-C07A-AB0CB025F226}"/>
              </a:ext>
            </a:extLst>
          </p:cNvPr>
          <p:cNvSpPr txBox="1"/>
          <p:nvPr/>
        </p:nvSpPr>
        <p:spPr>
          <a:xfrm>
            <a:off x="6550694" y="3834117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[Alibaba 2022]</a:t>
            </a:r>
          </a:p>
        </p:txBody>
      </p:sp>
    </p:spTree>
    <p:extLst>
      <p:ext uri="{BB962C8B-B14F-4D97-AF65-F5344CB8AC3E}">
        <p14:creationId xmlns:p14="http://schemas.microsoft.com/office/powerpoint/2010/main" val="41488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6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https://arxiv.org/pdf/2012.03112.pdf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PIM Course (Fall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9640"/>
            <a:ext cx="5063480" cy="5195664"/>
          </a:xfrm>
        </p:spPr>
        <p:txBody>
          <a:bodyPr/>
          <a:lstStyle/>
          <a:p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2022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https://safari.ethz.ch/projects_and_seminars/fall2022/doku.php?id=processing_in_memory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 </a:t>
            </a:r>
            <a:r>
              <a:rPr lang="en-US" sz="1600" b="1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</a:t>
            </a:r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Edition: </a:t>
            </a: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https://safari.ethz.ch/projects_and_seminars/spring2022/doku.php?id=processing_in_memory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(Fall 2022):</a:t>
            </a:r>
            <a:endParaRPr lang="en-US" sz="1600" b="1" dirty="0">
              <a:solidFill>
                <a:srgbClr val="0432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https://www.youtube.com/watch?v=QLL0wQ9I4Dw&amp;list=PL5Q2soXY2Zi8KzG2CQYRNQOVD0GOBrnKy</a:t>
            </a:r>
            <a:endParaRPr lang="en-US" sz="1600" b="1" dirty="0">
              <a:solidFill>
                <a:srgbClr val="0432FF"/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(Spring 2022):</a:t>
            </a:r>
            <a:endParaRPr lang="en-US" sz="1600" b="1" dirty="0">
              <a:solidFill>
                <a:srgbClr val="0432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https://www.youtube.com/watch?v=9e4Chnwdovo&amp;list=PL5Q2soXY2Zi-841fUYYUK9EsXKhQKRPyX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Project course</a:t>
            </a:r>
          </a:p>
          <a:p>
            <a:pPr lvl="1"/>
            <a:r>
              <a:rPr lang="en-US" sz="1400" dirty="0"/>
              <a:t>Taken by Bachelor’s/Master’s students</a:t>
            </a:r>
          </a:p>
          <a:p>
            <a:pPr lvl="1"/>
            <a:r>
              <a:rPr lang="en-US" sz="1400" dirty="0"/>
              <a:t>Processing-in-Memory lectures</a:t>
            </a:r>
          </a:p>
          <a:p>
            <a:pPr lvl="1"/>
            <a:r>
              <a:rPr lang="en-US" sz="1400" dirty="0"/>
              <a:t>Hands-on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79BAD-D06D-A69D-73FA-3A7AB7BDE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127" y="0"/>
            <a:ext cx="26663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BF6E24-45C2-0C29-5FF4-253DFFAFF0DD}"/>
              </a:ext>
            </a:extLst>
          </p:cNvPr>
          <p:cNvSpPr txBox="1"/>
          <p:nvPr/>
        </p:nvSpPr>
        <p:spPr>
          <a:xfrm>
            <a:off x="176382" y="6023029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17085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Tutorials </a:t>
            </a:r>
            <a:r>
              <a:rPr lang="en-US" sz="2400" b="1" dirty="0"/>
              <a:t>[ISCA’23, ASPLOS’23, HPCA’23]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June, March, Feb : Lectures + Hands-on labs + Invited talks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AFF47-6F98-D341-8864-056FB1E13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037" y="1340063"/>
            <a:ext cx="6269927" cy="5093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5E29B1-2DC9-D82B-4903-3A21A186A460}"/>
              </a:ext>
            </a:extLst>
          </p:cNvPr>
          <p:cNvSpPr txBox="1"/>
          <p:nvPr/>
        </p:nvSpPr>
        <p:spPr>
          <a:xfrm>
            <a:off x="1691680" y="6453094"/>
            <a:ext cx="575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https://events.safari.ethz.ch/isca-pim-tutorial/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39212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June 18: Lectures + Hands-on labs + Invited talks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[ISCA 2023]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5076591" y="5560114"/>
            <a:ext cx="4067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https://events.safari.ethz.ch/isca-pim-tutorial/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5153372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https://www.youtube.com/live/GIb5EgSrWk0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8413E4-8C3D-4B26-3C8E-0BC409B0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9" y="1329152"/>
            <a:ext cx="3992788" cy="22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332AC-74CE-D052-B480-BBD900DDC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8" y="3621824"/>
            <a:ext cx="5075554" cy="3047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9ACDE-D4E9-7A90-1EBA-7613ABD8F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613" y="1329152"/>
            <a:ext cx="3815548" cy="26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9236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[ASPLOS 2023]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5076590" y="5560114"/>
            <a:ext cx="4132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https://events.safari.ethz.ch/asplos-pim-tutorial/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March 26: Lectures + Hands-on labs + Invited talks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E78B6-7082-8F4F-83C3-3CBD0E8F5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77" y="1297886"/>
            <a:ext cx="3841200" cy="3298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627B2-6E32-4B4C-B315-4D68EF649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189" y="1297886"/>
            <a:ext cx="4132800" cy="2947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EEEE7-9546-C543-8892-1CEE13106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072" y="3761772"/>
            <a:ext cx="4712456" cy="2656597"/>
          </a:xfrm>
          <a:prstGeom prst="rect">
            <a:avLst/>
          </a:prstGeom>
        </p:spPr>
      </p:pic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5153372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https://www.youtube.com/watch?v=oYCaLcT0Kmo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626231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[HPCA 2023]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February 26: Lectures + Hands-on labs + Invited Talks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26A4B-34F2-8142-864E-EB19E132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1" y="1363718"/>
            <a:ext cx="3841461" cy="2833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3F126-CB84-8E4B-85E5-D542C93B9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11" y="4304043"/>
            <a:ext cx="4273613" cy="2149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65DBD-14DB-5E4E-9289-1D8D2F26B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71" y="1359270"/>
            <a:ext cx="4129452" cy="2944773"/>
          </a:xfrm>
          <a:prstGeom prst="rect">
            <a:avLst/>
          </a:prstGeom>
        </p:spPr>
      </p:pic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0425CB07-FD9D-B147-B9DD-CBEB73E9AE34}"/>
              </a:ext>
            </a:extLst>
          </p:cNvPr>
          <p:cNvSpPr/>
          <p:nvPr/>
        </p:nvSpPr>
        <p:spPr>
          <a:xfrm>
            <a:off x="4953642" y="4336761"/>
            <a:ext cx="3731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https://www.youtube.com/watch?v=f5-nT1tbz5w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4616312" y="5517232"/>
            <a:ext cx="4009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https://events.safari.ethz.ch/real-pim-tutorial/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16543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rgbClr val="006633"/>
                </a:solidFill>
              </a:rPr>
              <a:t>Data is Key for Future Workloads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3465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9B52-F2B8-8348-BBF0-9CC33837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343" y="14127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We Need to Think Differently from the Past Approaches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3E67C-D070-004D-ADD7-E5EC7486A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EE094-EFFB-5A43-AF3E-89177181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1186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 dirty="0"/>
              <a:t>		Two 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00FF"/>
                </a:solidFill>
              </a:rPr>
              <a:t>1. Processing </a:t>
            </a:r>
            <a:r>
              <a:rPr lang="en-US" sz="3600" b="1" dirty="0">
                <a:solidFill>
                  <a:srgbClr val="0000FF"/>
                </a:solidFill>
              </a:rPr>
              <a:t>using</a:t>
            </a:r>
            <a:r>
              <a:rPr lang="en-US" sz="3600" dirty="0">
                <a:solidFill>
                  <a:srgbClr val="0000FF"/>
                </a:solidFill>
              </a:rPr>
              <a:t> Memory</a:t>
            </a:r>
          </a:p>
          <a:p>
            <a:pPr algn="l"/>
            <a:r>
              <a:rPr lang="en-US" sz="3600" dirty="0">
                <a:solidFill>
                  <a:srgbClr val="FF0000"/>
                </a:solidFill>
              </a:rPr>
              <a:t>2. Processing </a:t>
            </a:r>
            <a:r>
              <a:rPr lang="en-US" sz="3600" b="1" dirty="0">
                <a:solidFill>
                  <a:srgbClr val="FF0000"/>
                </a:solidFill>
              </a:rPr>
              <a:t>near</a:t>
            </a:r>
            <a:r>
              <a:rPr lang="en-US" sz="3600" dirty="0">
                <a:solidFill>
                  <a:srgbClr val="FF0000"/>
                </a:solidFill>
              </a:rPr>
              <a:t> Memory</a:t>
            </a:r>
          </a:p>
        </p:txBody>
      </p:sp>
    </p:spTree>
    <p:extLst>
      <p:ext uri="{BB962C8B-B14F-4D97-AF65-F5344CB8AC3E}">
        <p14:creationId xmlns:p14="http://schemas.microsoft.com/office/powerpoint/2010/main" val="37284995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027ED-E103-0D3F-A304-86572DA2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PIM Taxonomy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BD24F-1D37-949E-FE67-1742B45AE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95664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Nature</a:t>
            </a:r>
            <a:r>
              <a:rPr lang="en-US" dirty="0">
                <a:solidFill>
                  <a:srgbClr val="0000FF"/>
                </a:solidFill>
              </a:rPr>
              <a:t> (of computation)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Using</a:t>
            </a:r>
            <a:r>
              <a:rPr lang="en-US" dirty="0"/>
              <a:t>: Use operational properties of memory structures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Near</a:t>
            </a:r>
            <a:r>
              <a:rPr lang="en-US" dirty="0"/>
              <a:t>: Add logic close to memory structures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Technology</a:t>
            </a:r>
          </a:p>
          <a:p>
            <a:pPr lvl="1"/>
            <a:r>
              <a:rPr lang="en-US" dirty="0"/>
              <a:t>Flash, DRAM, SRAM, RRAM, MRAM, </a:t>
            </a:r>
            <a:r>
              <a:rPr lang="en-US" dirty="0" err="1"/>
              <a:t>FeRAM</a:t>
            </a:r>
            <a:r>
              <a:rPr lang="en-US" dirty="0"/>
              <a:t>, PCM, 3D, …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Location</a:t>
            </a:r>
          </a:p>
          <a:p>
            <a:pPr lvl="1"/>
            <a:r>
              <a:rPr lang="en-US" dirty="0"/>
              <a:t>Sensor, Cold Storage, Hard Disk, SSD, Main Memory, Cache, Register File, Memory Controller, Interconnect, …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A tuple of the three determines “PIM type”</a:t>
            </a:r>
          </a:p>
          <a:p>
            <a:r>
              <a:rPr lang="en-US" dirty="0">
                <a:solidFill>
                  <a:srgbClr val="7030A0"/>
                </a:solidFill>
              </a:rPr>
              <a:t>One can combine multiple “PIM types” in a system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2EB92-BCA7-43A8-9600-0F327F9DF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62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BC87-5814-B1A4-CAD6-22493193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PIM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BA938-4FB3-7FB1-A01A-3DE2DFDAB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Nature: </a:t>
            </a:r>
            <a:r>
              <a:rPr lang="en-US" dirty="0">
                <a:solidFill>
                  <a:srgbClr val="0000FF"/>
                </a:solidFill>
              </a:rPr>
              <a:t>Using</a:t>
            </a:r>
          </a:p>
          <a:p>
            <a:r>
              <a:rPr lang="en-US" dirty="0"/>
              <a:t>Technology: </a:t>
            </a:r>
            <a:r>
              <a:rPr lang="en-US" dirty="0">
                <a:solidFill>
                  <a:srgbClr val="0000FF"/>
                </a:solidFill>
              </a:rPr>
              <a:t>DRAM</a:t>
            </a:r>
          </a:p>
          <a:p>
            <a:r>
              <a:rPr lang="en-US" dirty="0"/>
              <a:t>Location: </a:t>
            </a:r>
            <a:r>
              <a:rPr lang="en-US" dirty="0">
                <a:solidFill>
                  <a:srgbClr val="0000FF"/>
                </a:solidFill>
              </a:rPr>
              <a:t>Main Memory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Processing using DRAM in Main Memory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Seshadri+, 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Fast Bulk Bitwise AND and OR in DRAM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”, IEEE CAL 2015.</a:t>
            </a:r>
          </a:p>
          <a:p>
            <a:r>
              <a:rPr lang="en-US" sz="2000" dirty="0"/>
              <a:t>Seshadri+, “</a:t>
            </a:r>
            <a:r>
              <a:rPr lang="en-US" sz="2000" dirty="0">
                <a:solidFill>
                  <a:srgbClr val="0000FF"/>
                </a:solidFill>
              </a:rPr>
              <a:t>Ambit: In-Memory Accelerator for Bulk Bitwise Operations Using Commodity DRAM Technology</a:t>
            </a:r>
            <a:r>
              <a:rPr lang="en-US" sz="2000" dirty="0"/>
              <a:t>,” MICRO 2017.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64582-91AB-D7C4-940C-875E00BA5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4306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Processing using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r>
              <a:rPr lang="en-US" dirty="0"/>
              <a:t>We can support 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0000FF"/>
                </a:solidFill>
              </a:rPr>
              <a:t>Bulk bitwise AND, OR, NOT, MAJ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Bulk bitwise COPY and INIT/ZERO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True Random Number Generation</a:t>
            </a:r>
          </a:p>
          <a:p>
            <a:r>
              <a:rPr lang="en-US" dirty="0"/>
              <a:t>At low cost</a:t>
            </a:r>
          </a:p>
          <a:p>
            <a:r>
              <a:rPr lang="en-US" dirty="0">
                <a:solidFill>
                  <a:srgbClr val="0000FF"/>
                </a:solidFill>
              </a:rPr>
              <a:t>Using analog computation capability of DRAM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Idea: activating (multiple) rows performs computation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30-77X performance and energy improvement</a:t>
            </a:r>
          </a:p>
          <a:p>
            <a:pPr lvl="1"/>
            <a:r>
              <a:rPr lang="en-US" sz="2000" dirty="0"/>
              <a:t>Seshadri+, “</a:t>
            </a:r>
            <a:r>
              <a:rPr lang="en-US" sz="2000" dirty="0">
                <a:solidFill>
                  <a:srgbClr val="7030A0"/>
                </a:solidFill>
              </a:rPr>
              <a:t>Ambit: In-Memory Accelerator for Bulk Bitwise Operations Using Commodity DRAM Technology</a:t>
            </a:r>
            <a:r>
              <a:rPr lang="en-US" sz="2000" dirty="0"/>
              <a:t>,” MICRO 2017.</a:t>
            </a:r>
          </a:p>
          <a:p>
            <a:pPr lvl="1"/>
            <a:r>
              <a:rPr lang="en-US" sz="2000" kern="1200" dirty="0">
                <a:solidFill>
                  <a:srgbClr val="000000"/>
                </a:solidFill>
                <a:latin typeface="Tahoma" charset="0"/>
              </a:rPr>
              <a:t>Seshadri+“</a:t>
            </a:r>
            <a:r>
              <a:rPr lang="en-US" altLang="ja-JP" sz="2000" kern="1200" dirty="0" err="1">
                <a:solidFill>
                  <a:srgbClr val="7030A0"/>
                </a:solidFill>
                <a:latin typeface="Tahoma" charset="0"/>
                <a:ea typeface="ＭＳ Ｐゴシック" panose="020B0600070205080204" pitchFamily="34" charset="-128"/>
              </a:rPr>
              <a:t>RowClone</a:t>
            </a:r>
            <a:r>
              <a:rPr lang="en-US" altLang="ja-JP" sz="2000" kern="1200" dirty="0">
                <a:solidFill>
                  <a:srgbClr val="7030A0"/>
                </a:solidFill>
                <a:latin typeface="Tahoma" charset="0"/>
                <a:ea typeface="ＭＳ Ｐゴシック" panose="020B0600070205080204" pitchFamily="34" charset="-128"/>
              </a:rPr>
              <a:t>: Fast and Efficient In-DRAM Copy and Initialization of Bulk Data</a:t>
            </a:r>
            <a:r>
              <a:rPr lang="en-US" altLang="ja-JP" sz="2000" kern="1200" dirty="0">
                <a:solidFill>
                  <a:srgbClr val="000000"/>
                </a:solidFill>
                <a:latin typeface="Tahoma" charset="0"/>
                <a:ea typeface="ＭＳ Ｐゴシック" panose="020B0600070205080204" pitchFamily="34" charset="-128"/>
              </a:rPr>
              <a:t>,</a:t>
            </a:r>
            <a:r>
              <a:rPr lang="en-US" sz="2000" kern="1200" dirty="0">
                <a:solidFill>
                  <a:srgbClr val="000000"/>
                </a:solidFill>
                <a:latin typeface="Tahoma" charset="0"/>
              </a:rPr>
              <a:t>”</a:t>
            </a:r>
            <a:r>
              <a:rPr lang="en-US" altLang="ja-JP" sz="2000" kern="1200" dirty="0">
                <a:solidFill>
                  <a:srgbClr val="000000"/>
                </a:solidFill>
                <a:latin typeface="Tahoma" charset="0"/>
                <a:ea typeface="ＭＳ Ｐゴシック" panose="020B0600070205080204" pitchFamily="34" charset="-128"/>
              </a:rPr>
              <a:t> MICRO 2013.</a:t>
            </a:r>
            <a:endParaRPr lang="en-US" sz="2000" kern="1200" dirty="0">
              <a:solidFill>
                <a:srgbClr val="000000"/>
              </a:solidFill>
            </a:endParaRPr>
          </a:p>
          <a:p>
            <a:pPr lvl="1"/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99232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383960" cy="1066800"/>
          </a:xfrm>
        </p:spPr>
        <p:txBody>
          <a:bodyPr/>
          <a:lstStyle/>
          <a:p>
            <a:r>
              <a:rPr lang="en-US" sz="3500" dirty="0"/>
              <a:t>In-DRAM Bulk Bitwise MAJ/AND/OR + 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6928"/>
            <a:ext cx="8610600" cy="4876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04248" y="6356176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4300" y="3190528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371600" y="3476178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387613" y="2134614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390386" y="2420264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752600" y="1133128"/>
            <a:ext cx="3064024" cy="4958665"/>
            <a:chOff x="1828800" y="-857925"/>
            <a:chExt cx="4182533" cy="6768806"/>
          </a:xfrm>
        </p:grpSpPr>
        <p:grpSp>
          <p:nvGrpSpPr>
            <p:cNvPr id="76" name="Group 75"/>
            <p:cNvGrpSpPr/>
            <p:nvPr/>
          </p:nvGrpSpPr>
          <p:grpSpPr>
            <a:xfrm>
              <a:off x="3039533" y="3479094"/>
              <a:ext cx="2971800" cy="1119011"/>
              <a:chOff x="2667000" y="3041650"/>
              <a:chExt cx="2057400" cy="774700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6670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88" name="Isosceles Triangle 87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 rot="10800000">
                <a:off x="41148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4" name="Elbow Connector 83"/>
              <p:cNvCxnSpPr>
                <a:stCxn id="86" idx="3"/>
                <a:endCxn id="89" idx="0"/>
              </p:cNvCxnSpPr>
              <p:nvPr/>
            </p:nvCxnSpPr>
            <p:spPr>
              <a:xfrm rot="16200000" flipV="1">
                <a:off x="3695700" y="2324100"/>
                <a:ext cx="12700" cy="1447800"/>
              </a:xfrm>
              <a:prstGeom prst="bentConnector3">
                <a:avLst>
                  <a:gd name="adj1" fmla="val 4135134"/>
                </a:avLst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Elbow Connector 84"/>
              <p:cNvCxnSpPr>
                <a:stCxn id="87" idx="0"/>
                <a:endCxn id="88" idx="3"/>
              </p:cNvCxnSpPr>
              <p:nvPr/>
            </p:nvCxnSpPr>
            <p:spPr>
              <a:xfrm rot="5400000">
                <a:off x="3695700" y="3086100"/>
                <a:ext cx="12700" cy="1447800"/>
              </a:xfrm>
              <a:prstGeom prst="bentConnector3">
                <a:avLst>
                  <a:gd name="adj1" fmla="val 4427024"/>
                </a:avLst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7" name="Straight Connector 76"/>
            <p:cNvCxnSpPr>
              <a:endCxn id="88" idx="1"/>
            </p:cNvCxnSpPr>
            <p:nvPr/>
          </p:nvCxnSpPr>
          <p:spPr>
            <a:xfrm>
              <a:off x="1828800" y="4093633"/>
              <a:ext cx="1430867" cy="0"/>
            </a:xfrm>
            <a:prstGeom prst="line">
              <a:avLst/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>
              <a:off x="2544233" y="4093633"/>
              <a:ext cx="0" cy="935567"/>
            </a:xfrm>
            <a:prstGeom prst="line">
              <a:avLst/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Elbow Connector 78"/>
            <p:cNvCxnSpPr>
              <a:endCxn id="86" idx="5"/>
            </p:cNvCxnSpPr>
            <p:nvPr/>
          </p:nvCxnSpPr>
          <p:spPr>
            <a:xfrm flipV="1">
              <a:off x="2544233" y="3983567"/>
              <a:ext cx="2806700" cy="1045633"/>
            </a:xfrm>
            <a:prstGeom prst="bentConnector3">
              <a:avLst>
                <a:gd name="adj1" fmla="val 67170"/>
              </a:avLst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 flipV="1">
              <a:off x="4525433" y="-857925"/>
              <a:ext cx="0" cy="358832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 flipV="1">
              <a:off x="4525433" y="5398531"/>
              <a:ext cx="0" cy="51235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90" name="TextBox 89"/>
          <p:cNvSpPr txBox="1"/>
          <p:nvPr/>
        </p:nvSpPr>
        <p:spPr>
          <a:xfrm>
            <a:off x="3733800" y="57153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½V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733800" y="98072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½V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106239" y="4485928"/>
            <a:ext cx="64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762000" y="2134614"/>
            <a:ext cx="1546191" cy="834596"/>
            <a:chOff x="1425609" y="2590800"/>
            <a:chExt cx="1546191" cy="834596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8" name="Elbow Connector 97"/>
            <p:cNvCxnSpPr>
              <a:endCxn id="97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99" name="Straight Connector 98"/>
          <p:cNvCxnSpPr/>
          <p:nvPr/>
        </p:nvCxnSpPr>
        <p:spPr>
          <a:xfrm>
            <a:off x="2881451" y="2477514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00" name="Straight Arrow Connector 99"/>
          <p:cNvCxnSpPr>
            <a:stCxn id="101" idx="6"/>
            <a:endCxn id="102" idx="2"/>
          </p:cNvCxnSpPr>
          <p:nvPr/>
        </p:nvCxnSpPr>
        <p:spPr>
          <a:xfrm>
            <a:off x="2324300" y="2477514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01" name="Oval 100"/>
          <p:cNvSpPr/>
          <p:nvPr/>
        </p:nvSpPr>
        <p:spPr>
          <a:xfrm>
            <a:off x="2209800" y="2420264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857300" y="2420264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2324188" y="2164370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1387613" y="1133128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390386" y="1418778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762000" y="1133128"/>
            <a:ext cx="1546191" cy="834596"/>
            <a:chOff x="1425609" y="2590800"/>
            <a:chExt cx="1546191" cy="834596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10" name="Rectangle 109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1" name="Elbow Connector 110"/>
            <p:cNvCxnSpPr>
              <a:endCxn id="110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112" name="Straight Connector 111"/>
          <p:cNvCxnSpPr/>
          <p:nvPr/>
        </p:nvCxnSpPr>
        <p:spPr>
          <a:xfrm>
            <a:off x="2881451" y="1476028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13" name="Straight Arrow Connector 112"/>
          <p:cNvCxnSpPr>
            <a:stCxn id="114" idx="6"/>
            <a:endCxn id="115" idx="2"/>
          </p:cNvCxnSpPr>
          <p:nvPr/>
        </p:nvCxnSpPr>
        <p:spPr>
          <a:xfrm>
            <a:off x="2324300" y="1476028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14" name="Oval 113"/>
          <p:cNvSpPr/>
          <p:nvPr/>
        </p:nvSpPr>
        <p:spPr>
          <a:xfrm>
            <a:off x="2209800" y="14187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857300" y="14187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flipV="1">
            <a:off x="2324188" y="1162884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228600" y="1295708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28600" y="2438708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762000" y="3190528"/>
            <a:ext cx="1546191" cy="834596"/>
            <a:chOff x="1425609" y="2590800"/>
            <a:chExt cx="1546191" cy="834596"/>
          </a:xfrm>
        </p:grpSpPr>
        <p:cxnSp>
          <p:nvCxnSpPr>
            <p:cNvPr id="120" name="Straight Connector 119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23" name="Rectangle 122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4" name="Elbow Connector 123"/>
            <p:cNvCxnSpPr>
              <a:endCxn id="123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125" name="Straight Connector 124"/>
          <p:cNvCxnSpPr/>
          <p:nvPr/>
        </p:nvCxnSpPr>
        <p:spPr>
          <a:xfrm>
            <a:off x="2881451" y="3533428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6" name="Straight Arrow Connector 125"/>
          <p:cNvCxnSpPr>
            <a:stCxn id="127" idx="6"/>
            <a:endCxn id="128" idx="2"/>
          </p:cNvCxnSpPr>
          <p:nvPr/>
        </p:nvCxnSpPr>
        <p:spPr>
          <a:xfrm>
            <a:off x="2324300" y="3533428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27" name="Oval 126"/>
          <p:cNvSpPr/>
          <p:nvPr/>
        </p:nvSpPr>
        <p:spPr>
          <a:xfrm>
            <a:off x="2209800" y="34761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857300" y="34761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2324188" y="3220284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30" name="TextBox 129"/>
          <p:cNvSpPr txBox="1"/>
          <p:nvPr/>
        </p:nvSpPr>
        <p:spPr>
          <a:xfrm>
            <a:off x="228600" y="3418422"/>
            <a:ext cx="322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5562600" y="1742728"/>
            <a:ext cx="3124200" cy="1604860"/>
          </a:xfrm>
          <a:prstGeom prst="roundRect">
            <a:avLst/>
          </a:prstGeom>
          <a:solidFill>
            <a:srgbClr val="C444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 + BC + AC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792103" y="980728"/>
            <a:ext cx="1313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½V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l-G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5562600" y="3643068"/>
            <a:ext cx="3124200" cy="1604860"/>
          </a:xfrm>
          <a:prstGeom prst="roundRect">
            <a:avLst/>
          </a:prstGeom>
          <a:solidFill>
            <a:srgbClr val="C4442A"/>
          </a:solidFill>
          <a:ln w="25400" cap="flat" cmpd="sng" algn="ctr">
            <a:noFill/>
            <a:prstDash val="solid"/>
          </a:ln>
          <a:effectLst/>
        </p:spPr>
        <p:txBody>
          <a:bodyPr lIns="4572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C(A + B) + ~C(AB)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143000" y="44859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114800" y="5705128"/>
            <a:ext cx="381000" cy="53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004331" y="990908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781681" y="6453336"/>
            <a:ext cx="567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Seshadri+,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Fast Bulk Bitwise AND and OR in DRAM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”, IEEE CAL 2015.</a:t>
            </a:r>
          </a:p>
        </p:txBody>
      </p:sp>
    </p:spTree>
    <p:extLst>
      <p:ext uri="{BB962C8B-B14F-4D97-AF65-F5344CB8AC3E}">
        <p14:creationId xmlns:p14="http://schemas.microsoft.com/office/powerpoint/2010/main" val="25001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3" grpId="1" animBg="1"/>
      <p:bldP spid="90" grpId="0"/>
      <p:bldP spid="91" grpId="0"/>
      <p:bldP spid="92" grpId="0"/>
      <p:bldP spid="104" grpId="0" animBg="1"/>
      <p:bldP spid="104" grpId="1" animBg="1"/>
      <p:bldP spid="131" grpId="0" animBg="1"/>
      <p:bldP spid="132" grpId="0"/>
      <p:bldP spid="132" grpId="1"/>
      <p:bldP spid="133" grpId="0" animBg="1"/>
      <p:bldP spid="134" grpId="0"/>
      <p:bldP spid="135" grpId="0"/>
      <p:bldP spid="13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Bitwise Operations in Workloads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052736"/>
            <a:ext cx="7802016" cy="5056203"/>
          </a:xfrm>
          <a:prstGeom prst="rect">
            <a:avLst/>
          </a:prstGeom>
        </p:spPr>
      </p:pic>
      <p:sp>
        <p:nvSpPr>
          <p:cNvPr id="6" name="Content Placeholder 25">
            <a:extLst>
              <a:ext uri="{FF2B5EF4-FFF2-40B4-BE49-F238E27FC236}">
                <a16:creationId xmlns:a16="http://schemas.microsoft.com/office/drawing/2014/main" id="{C856F173-0838-471E-B126-A6DE9BCD8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912" y="6377401"/>
            <a:ext cx="8839200" cy="796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[1] Li and Patel, </a:t>
            </a:r>
            <a:r>
              <a:rPr lang="en-US" sz="1200" dirty="0" err="1"/>
              <a:t>BitWeaving</a:t>
            </a:r>
            <a:r>
              <a:rPr lang="en-US" sz="1200" dirty="0"/>
              <a:t>, SIGMOD 2013</a:t>
            </a:r>
          </a:p>
          <a:p>
            <a:pPr marL="0" indent="0">
              <a:buNone/>
            </a:pPr>
            <a:r>
              <a:rPr lang="en-US" sz="1200" dirty="0"/>
              <a:t>[2] Goodwin+, </a:t>
            </a:r>
            <a:r>
              <a:rPr lang="en-US" sz="1200" dirty="0" err="1"/>
              <a:t>BitFunnel</a:t>
            </a:r>
            <a:r>
              <a:rPr lang="en-US" sz="1200" dirty="0"/>
              <a:t>, SIGIR 2017</a:t>
            </a:r>
          </a:p>
        </p:txBody>
      </p:sp>
    </p:spTree>
    <p:extLst>
      <p:ext uri="{BB962C8B-B14F-4D97-AF65-F5344CB8AC3E}">
        <p14:creationId xmlns:p14="http://schemas.microsoft.com/office/powerpoint/2010/main" val="329323431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dirty="0"/>
              <a:t>In-DRAM Acceleration of Database Queries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701" y="6021288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Seshadri+, “</a:t>
            </a: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Ambit: In-Memory Accelerator for Bulk Bitwise Operations using Commodity DRAM Technology</a:t>
            </a:r>
            <a:r>
              <a:rPr kumimoji="0" lang="en-US" sz="13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MICRO 2017.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5316"/>
            <a:ext cx="8748346" cy="4675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951561"/>
            <a:ext cx="6286500" cy="33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76B7DB-EBDD-9B4B-9807-2B4EEC012BDE}"/>
              </a:ext>
            </a:extLst>
          </p:cNvPr>
          <p:cNvSpPr txBox="1"/>
          <p:nvPr/>
        </p:nvSpPr>
        <p:spPr>
          <a:xfrm>
            <a:off x="3327958" y="3158578"/>
            <a:ext cx="564609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&gt;4-12X Performance Improvement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0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More on Ambit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610600" cy="4876800"/>
          </a:xfrm>
        </p:spPr>
        <p:txBody>
          <a:bodyPr/>
          <a:lstStyle/>
          <a:p>
            <a:r>
              <a:rPr lang="en-US" sz="1800" dirty="0"/>
              <a:t>Vivek Seshadri, </a:t>
            </a:r>
            <a:r>
              <a:rPr lang="en-US" sz="1800" dirty="0" err="1"/>
              <a:t>Donghyuk</a:t>
            </a:r>
            <a:r>
              <a:rPr lang="en-US" sz="1800" dirty="0"/>
              <a:t> Lee, Thomas Mullins, Hasan Hassan, </a:t>
            </a:r>
            <a:r>
              <a:rPr lang="en-US" sz="1800" dirty="0" err="1"/>
              <a:t>Amirali</a:t>
            </a:r>
            <a:r>
              <a:rPr lang="en-US" sz="1800" dirty="0"/>
              <a:t> </a:t>
            </a:r>
            <a:r>
              <a:rPr lang="en-US" sz="1800" dirty="0" err="1"/>
              <a:t>Boroumand</a:t>
            </a:r>
            <a:r>
              <a:rPr lang="en-US" sz="1800" dirty="0"/>
              <a:t>, </a:t>
            </a:r>
            <a:r>
              <a:rPr lang="en-US" sz="1800" dirty="0" err="1"/>
              <a:t>Jeremie</a:t>
            </a:r>
            <a:r>
              <a:rPr lang="en-US" sz="1800" dirty="0"/>
              <a:t> Kim, Michael A. </a:t>
            </a:r>
            <a:r>
              <a:rPr lang="en-US" sz="1800" dirty="0" err="1"/>
              <a:t>Kozuch</a:t>
            </a:r>
            <a:r>
              <a:rPr lang="en-US" sz="1800" dirty="0"/>
              <a:t>, Onur Mutlu, Phillip B. Gibbons, and Todd C. Mowry,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"Ambit: In-Memory Accelerator for Bulk Bitwise Operations Using Commodity DRAM Technology"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50th International Symposium on Microarchitecture</a:t>
            </a:r>
            <a:r>
              <a:rPr lang="en-US" sz="1800" i="1" dirty="0"/>
              <a:t> (</a:t>
            </a:r>
            <a:r>
              <a:rPr lang="en-US" sz="1800" b="1" i="1" dirty="0"/>
              <a:t>MICRO</a:t>
            </a:r>
            <a:r>
              <a:rPr lang="en-US" sz="1800" i="1" dirty="0"/>
              <a:t>)</a:t>
            </a:r>
            <a:r>
              <a:rPr lang="en-US" sz="1800" dirty="0"/>
              <a:t>, Boston, MA, USA, October 2017.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6"/>
              </a:rPr>
              <a:t>Lightning Session 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8"/>
              </a:rPr>
              <a:t>Poster (pptx)</a:t>
            </a:r>
            <a:r>
              <a:rPr lang="en-US" sz="1800" dirty="0"/>
              <a:t> </a:t>
            </a:r>
            <a:r>
              <a:rPr lang="en-US" sz="1800" dirty="0">
                <a:hlinkClick r:id="rId9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1095"/>
            <a:ext cx="9144000" cy="20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In-DRAM Bulk Bitwise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and 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"In-DRAM Bulk Bitwise Execution Engine"</a:t>
            </a:r>
            <a:r>
              <a:rPr lang="en-US" dirty="0">
                <a:solidFill>
                  <a:srgbClr val="0432FF"/>
                </a:solidFill>
              </a:rPr>
              <a:t> </a:t>
            </a:r>
            <a:br>
              <a:rPr lang="en-US" dirty="0"/>
            </a:br>
            <a:r>
              <a:rPr lang="en-US" i="1" dirty="0"/>
              <a:t>Invited Book Chapter in Advances in Computers</a:t>
            </a:r>
            <a:r>
              <a:rPr lang="en-US" dirty="0"/>
              <a:t>, to appear in 2020.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Preliminary arXiv version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84BF9-0E65-2149-BD37-BF6C5954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1" y="3799136"/>
            <a:ext cx="8011958" cy="22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sz="3800" dirty="0"/>
              <a:t>Data Overwhelms Modern Machines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160956424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5BFE0-AC75-EA4D-B294-B564E8EA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SIMDRAM: Programmability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B9AD-DEF9-4C4F-9DC2-DABFA4D56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sz="1500" dirty="0" err="1"/>
              <a:t>Nastaran</a:t>
            </a:r>
            <a:r>
              <a:rPr lang="en-US" sz="1500" dirty="0"/>
              <a:t> </a:t>
            </a:r>
            <a:r>
              <a:rPr lang="en-US" sz="1500" dirty="0" err="1"/>
              <a:t>Hajinazar</a:t>
            </a:r>
            <a:r>
              <a:rPr lang="en-US" sz="1500" dirty="0"/>
              <a:t>, Geraldo F. Oliveira, Sven Gregorio, Joao </a:t>
            </a:r>
            <a:r>
              <a:rPr lang="en-US" sz="1500" dirty="0" err="1"/>
              <a:t>Dinis</a:t>
            </a:r>
            <a:r>
              <a:rPr lang="en-US" sz="1500" dirty="0"/>
              <a:t> Ferreira, Nika Mansouri </a:t>
            </a:r>
            <a:r>
              <a:rPr lang="en-US" sz="1500" dirty="0" err="1"/>
              <a:t>Ghiasi</a:t>
            </a:r>
            <a:r>
              <a:rPr lang="en-US" sz="1500" dirty="0"/>
              <a:t>, </a:t>
            </a:r>
            <a:r>
              <a:rPr lang="en-US" sz="1500" dirty="0" err="1"/>
              <a:t>Minesh</a:t>
            </a:r>
            <a:r>
              <a:rPr lang="en-US" sz="1500" dirty="0"/>
              <a:t> Patel, Mohammed </a:t>
            </a:r>
            <a:r>
              <a:rPr lang="en-US" sz="1500" dirty="0" err="1"/>
              <a:t>Alser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Juan Gomez-Luna,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"SIMDRAM: An End-to-End Framework for Bit-Serial SIMD Computing in DRAM"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26th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Virtual, March-April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2-page Extended Abstract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Short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Slides (pptx)</a:t>
            </a:r>
            <a:r>
              <a:rPr lang="en-US" sz="1500" dirty="0"/>
              <a:t> </a:t>
            </a:r>
            <a:r>
              <a:rPr lang="en-US" sz="1500" dirty="0">
                <a:hlinkClick r:id="rId8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9"/>
              </a:rPr>
              <a:t>Short Talk Video</a:t>
            </a:r>
            <a:r>
              <a:rPr lang="en-US" sz="1500" dirty="0"/>
              <a:t> (5 mins)]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Full Talk Video</a:t>
            </a:r>
            <a:r>
              <a:rPr lang="en-US" sz="1500" dirty="0"/>
              <a:t> (27 mins)]</a:t>
            </a:r>
          </a:p>
          <a:p>
            <a:pPr marL="0" indent="0">
              <a:buNone/>
            </a:pPr>
            <a:br>
              <a:rPr lang="en-US" sz="1700" dirty="0"/>
            </a:b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2CC07-ABC8-6047-856D-10E0B6E8E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D6C2E-4B30-5D40-A601-57FD66ECFD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3934392"/>
            <a:ext cx="8218695" cy="21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6768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FE2B-62C8-F048-5EED-E5C7C540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67936" cy="884238"/>
          </a:xfrm>
        </p:spPr>
        <p:txBody>
          <a:bodyPr/>
          <a:lstStyle/>
          <a:p>
            <a:r>
              <a:rPr lang="en-US" dirty="0"/>
              <a:t>In-DRAM Lookup-Table Based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95AE7-B5C5-A5B2-CE80-4C738F9DC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37" y="1052736"/>
            <a:ext cx="8610600" cy="5153025"/>
          </a:xfrm>
        </p:spPr>
        <p:txBody>
          <a:bodyPr/>
          <a:lstStyle/>
          <a:p>
            <a:pPr marL="0" indent="0" algn="l">
              <a:buNone/>
            </a:pP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João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Dinis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Ferreira, Gabriel Falcao, Juan Gómez-Luna, Mohammed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Alser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Lois Orosa, Mohammad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Sadrosadati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Jeremie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S. Kim, Geraldo F. Oliveira, Taha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Shahroodi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Anant Nori, and Onur Mutlu,</a:t>
            </a:r>
            <a:b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"pLUTo: Enabling Massively Parallel Computation in DRAM via Lookup Tables"</a:t>
            </a:r>
            <a:b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5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55th International Symposium on Microarchitecture</a:t>
            </a:r>
            <a:r>
              <a:rPr lang="en-US" sz="15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5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</a:t>
            </a:r>
            <a:r>
              <a:rPr lang="en-US" sz="15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Chicago, IL, USA, October 2022.</a:t>
            </a:r>
            <a:b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Longer Lecture Slides (pptx)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(pdf)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Lecture Video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(26 minutes)]</a:t>
            </a:r>
            <a:b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arXiv version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/>
              </a:rPr>
              <a:t>Source Code (Officially Artifact Evaluated with All Badges)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i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Officially artifact evaluated as available, reusable and reproducible.</a:t>
            </a:r>
            <a:endParaRPr lang="en-US" sz="1500" b="0" i="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C08FC-8DC7-7D8C-1490-703F3B41A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1BF39-3166-E5AA-31DA-AB32F2F13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405" y="3789040"/>
            <a:ext cx="8382143" cy="2575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1E472-B793-6F87-B750-2856953FBD40}"/>
              </a:ext>
            </a:extLst>
          </p:cNvPr>
          <p:cNvSpPr txBox="1"/>
          <p:nvPr/>
        </p:nvSpPr>
        <p:spPr>
          <a:xfrm>
            <a:off x="1779861" y="6438543"/>
            <a:ext cx="5243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https://arxiv.org/pdf/2104.07699.pdf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877773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95928" cy="884238"/>
          </a:xfrm>
        </p:spPr>
        <p:txBody>
          <a:bodyPr/>
          <a:lstStyle/>
          <a:p>
            <a:r>
              <a:rPr lang="en-US" sz="3900" dirty="0"/>
              <a:t>In-DRAM True Random Number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652239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Lois </a:t>
            </a:r>
            <a:r>
              <a:rPr lang="en-US" sz="1800" dirty="0" err="1"/>
              <a:t>Orosa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"D-RaNGe: Using Commodity DRAM Devices to Generate True Random Numbers with Low Latency and High Throughput"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25th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Washington, DC, USA, February 2019.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Full Talk Video</a:t>
            </a:r>
            <a:r>
              <a:rPr lang="en-US" sz="1800" dirty="0"/>
              <a:t> (21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Full Talk Lecture Video</a:t>
            </a:r>
            <a:r>
              <a:rPr lang="en-US" sz="1800" dirty="0"/>
              <a:t> (27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Top Picks Honorable Mention by IEEE Micro.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301F4-CBFE-074F-8AB7-6C9F3BE4D6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84812"/>
            <a:ext cx="9144000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6918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95928" cy="884238"/>
          </a:xfrm>
        </p:spPr>
        <p:txBody>
          <a:bodyPr/>
          <a:lstStyle/>
          <a:p>
            <a:r>
              <a:rPr lang="en-US" sz="3900" dirty="0"/>
              <a:t>In-DRAM True Random Number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652239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700" dirty="0" err="1"/>
              <a:t>Ataberk</a:t>
            </a:r>
            <a:r>
              <a:rPr lang="en-US" sz="1700" dirty="0"/>
              <a:t> </a:t>
            </a:r>
            <a:r>
              <a:rPr lang="en-US" sz="1700" dirty="0" err="1"/>
              <a:t>Olgun</a:t>
            </a:r>
            <a:r>
              <a:rPr lang="en-US" sz="1700" dirty="0"/>
              <a:t>, </a:t>
            </a:r>
            <a:r>
              <a:rPr lang="en-US" sz="1700" dirty="0" err="1"/>
              <a:t>Minesh</a:t>
            </a:r>
            <a:r>
              <a:rPr lang="en-US" sz="1700" dirty="0"/>
              <a:t> Patel, A. </a:t>
            </a:r>
            <a:r>
              <a:rPr lang="en-US" sz="1700" dirty="0" err="1"/>
              <a:t>Giray</a:t>
            </a:r>
            <a:r>
              <a:rPr lang="en-US" sz="1700" dirty="0"/>
              <a:t> </a:t>
            </a:r>
            <a:r>
              <a:rPr lang="en-US" sz="1700" dirty="0" err="1"/>
              <a:t>Yaglikci</a:t>
            </a:r>
            <a:r>
              <a:rPr lang="en-US" sz="1700" dirty="0"/>
              <a:t>, </a:t>
            </a:r>
            <a:r>
              <a:rPr lang="en-US" sz="1700" dirty="0" err="1"/>
              <a:t>Haocong</a:t>
            </a:r>
            <a:r>
              <a:rPr lang="en-US" sz="1700" dirty="0"/>
              <a:t> Luo, </a:t>
            </a:r>
            <a:r>
              <a:rPr lang="en-US" sz="1700" dirty="0" err="1"/>
              <a:t>Jeremie</a:t>
            </a:r>
            <a:r>
              <a:rPr lang="en-US" sz="1700" dirty="0"/>
              <a:t> S. Kim, F. </a:t>
            </a:r>
            <a:r>
              <a:rPr lang="en-US" sz="1700" dirty="0" err="1"/>
              <a:t>Nisa</a:t>
            </a:r>
            <a:r>
              <a:rPr lang="en-US" sz="1700" dirty="0"/>
              <a:t> </a:t>
            </a:r>
            <a:r>
              <a:rPr lang="en-US" sz="1700" dirty="0" err="1"/>
              <a:t>Bostanci</a:t>
            </a:r>
            <a:r>
              <a:rPr lang="en-US" sz="1700" dirty="0"/>
              <a:t>, Nandita Vijaykumar, </a:t>
            </a:r>
            <a:r>
              <a:rPr lang="en-US" sz="1700" dirty="0" err="1"/>
              <a:t>Oguz</a:t>
            </a:r>
            <a:r>
              <a:rPr lang="en-US" sz="1700" dirty="0"/>
              <a:t> </a:t>
            </a:r>
            <a:r>
              <a:rPr lang="en-US" sz="1700" dirty="0" err="1"/>
              <a:t>Ergin</a:t>
            </a:r>
            <a:r>
              <a:rPr lang="en-US" sz="1700" dirty="0"/>
              <a:t>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"QUAC-TRNG: High-Throughput True Random Number Generation Using Quadruple Row Activation in Commodity DRAM Chips"</a:t>
            </a:r>
            <a:br>
              <a:rPr lang="en-US" sz="1700" dirty="0"/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48th International Symposium on Computer Architecture</a:t>
            </a:r>
            <a:r>
              <a:rPr lang="en-US" sz="1700" i="1" dirty="0"/>
              <a:t> (</a:t>
            </a:r>
            <a:r>
              <a:rPr lang="en-US" sz="1700" b="1" i="1" dirty="0"/>
              <a:t>ISCA</a:t>
            </a:r>
            <a:r>
              <a:rPr lang="en-US" sz="1700" i="1" dirty="0"/>
              <a:t>)</a:t>
            </a:r>
            <a:r>
              <a:rPr lang="en-US" sz="1700" dirty="0"/>
              <a:t>, Virtual, June 2021.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6"/>
              </a:rPr>
              <a:t>Short Talk Slides (pptx)</a:t>
            </a:r>
            <a:r>
              <a:rPr lang="en-US" sz="1700" dirty="0"/>
              <a:t> </a:t>
            </a:r>
            <a:r>
              <a:rPr lang="en-US" sz="1700" dirty="0">
                <a:hlinkClick r:id="rId7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8"/>
              </a:rPr>
              <a:t>Talk Video</a:t>
            </a:r>
            <a:r>
              <a:rPr lang="en-US" sz="1700" dirty="0"/>
              <a:t> (25 minutes)]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9"/>
              </a:rPr>
              <a:t>SAFARI Live Seminar Video</a:t>
            </a:r>
            <a:r>
              <a:rPr lang="en-US" sz="1700" dirty="0"/>
              <a:t> (1 </a:t>
            </a:r>
            <a:r>
              <a:rPr lang="en-US" sz="1700" dirty="0" err="1"/>
              <a:t>hr</a:t>
            </a:r>
            <a:r>
              <a:rPr lang="en-US" sz="1700" dirty="0"/>
              <a:t> 26 mins)]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6B698-045C-9044-B1A7-4FFDCCB4C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221088"/>
            <a:ext cx="9144000" cy="17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1176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166A-FFB6-62B0-4928-D229F7E3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In-Flash Bulk Bitwise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6DC65-58D9-77EA-5D80-02DB597A0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700" b="0" i="0" dirty="0" err="1">
                <a:solidFill>
                  <a:srgbClr val="000000"/>
                </a:solidFill>
                <a:effectLst/>
              </a:rPr>
              <a:t>Jisung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 Park,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Roknoddin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 Azizi, Geraldo F. Oliveira, Mohammad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, Rakesh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Nadig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, David Novo, Juan Gómez-Luna, </a:t>
            </a:r>
            <a:r>
              <a:rPr lang="en-US" sz="1700" b="0" i="0" dirty="0" err="1">
                <a:solidFill>
                  <a:srgbClr val="000000"/>
                </a:solidFill>
                <a:effectLst/>
              </a:rPr>
              <a:t>Myungsuk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 Kim, and Onur Mutlu,</a:t>
            </a:r>
            <a:br>
              <a:rPr lang="en-US" sz="1700" b="0" i="0" dirty="0">
                <a:solidFill>
                  <a:srgbClr val="000000"/>
                </a:solidFill>
                <a:effectLst/>
              </a:rPr>
            </a:br>
            <a:r>
              <a:rPr lang="en-US" sz="17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"Flash-Cosmos: In-Flash Bulk Bitwise Operations Using Inherent Computation Capability of NAND Flash Memory"</a:t>
            </a:r>
            <a:br>
              <a:rPr lang="en-US" sz="1700" b="0" i="0" dirty="0">
                <a:solidFill>
                  <a:srgbClr val="000000"/>
                </a:solidFill>
                <a:effectLst/>
              </a:rPr>
            </a:br>
            <a:r>
              <a:rPr lang="en-US" sz="17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700" b="0" i="1" dirty="0">
                <a:solidFill>
                  <a:srgbClr val="000000"/>
                </a:solidFill>
                <a:effectLst/>
                <a:hlinkClick r:id="rId3"/>
              </a:rPr>
              <a:t>55th International Symposium on Microarchitecture</a:t>
            </a:r>
            <a:r>
              <a:rPr lang="en-US" sz="17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7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7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, Chicago, IL, USA, October 2022.</a:t>
            </a:r>
            <a:br>
              <a:rPr lang="en-US" sz="1700" b="0" i="0" dirty="0">
                <a:solidFill>
                  <a:srgbClr val="000000"/>
                </a:solidFill>
                <a:effectLst/>
              </a:rPr>
            </a:br>
            <a:r>
              <a:rPr lang="en-US" sz="17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7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7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700" b="0" i="0" dirty="0">
                <a:solidFill>
                  <a:srgbClr val="000000"/>
                </a:solidFill>
                <a:effectLst/>
              </a:rPr>
            </a:br>
            <a:r>
              <a:rPr lang="en-US" sz="17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700" b="0" i="0" dirty="0">
                <a:solidFill>
                  <a:srgbClr val="000000"/>
                </a:solidFill>
                <a:effectLst/>
                <a:hlinkClick r:id="rId6"/>
              </a:rPr>
              <a:t>Longer Lecture Slides (pptx)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7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700" b="0" i="0" dirty="0">
                <a:solidFill>
                  <a:srgbClr val="000000"/>
                </a:solidFill>
                <a:effectLst/>
              </a:rPr>
            </a:br>
            <a:r>
              <a:rPr lang="en-US" sz="17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700" b="0" i="0" dirty="0">
                <a:solidFill>
                  <a:srgbClr val="000000"/>
                </a:solidFill>
                <a:effectLst/>
                <a:hlinkClick r:id="rId8"/>
              </a:rPr>
              <a:t>Lecture Video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 (44 minutes)]</a:t>
            </a:r>
            <a:br>
              <a:rPr lang="en-US" sz="1700" b="0" i="0" dirty="0">
                <a:solidFill>
                  <a:srgbClr val="000000"/>
                </a:solidFill>
                <a:effectLst/>
              </a:rPr>
            </a:br>
            <a:r>
              <a:rPr lang="en-US" sz="17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700" b="0" i="0" dirty="0">
                <a:solidFill>
                  <a:srgbClr val="000000"/>
                </a:solidFill>
                <a:effectLst/>
                <a:hlinkClick r:id="rId9"/>
              </a:rPr>
              <a:t>arXiv version</a:t>
            </a:r>
            <a:r>
              <a:rPr lang="en-US" sz="17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1700" dirty="0"/>
            </a:br>
            <a:endParaRPr lang="en-US" sz="17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0709F-745A-D34B-B5DD-A81248C7CF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9F804-7B94-836C-56F5-8D0AAB1955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04" y="4077072"/>
            <a:ext cx="9080500" cy="2260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38D597-0C40-6DA3-42C8-096F85D779A3}"/>
              </a:ext>
            </a:extLst>
          </p:cNvPr>
          <p:cNvSpPr txBox="1"/>
          <p:nvPr/>
        </p:nvSpPr>
        <p:spPr>
          <a:xfrm>
            <a:off x="1779861" y="6438543"/>
            <a:ext cx="5243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https://arxiv.org/pdf/2209.05566.pdf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917089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52266-1D2C-8D48-BB34-6A3BB593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Processing Using Memory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70F19-4C1C-0340-B56E-AAC3CEB6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7527"/>
            <a:ext cx="9468544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End-to-end </a:t>
            </a:r>
            <a:r>
              <a:rPr lang="en-US" dirty="0" err="1">
                <a:solidFill>
                  <a:srgbClr val="FF0000"/>
                </a:solidFill>
              </a:rPr>
              <a:t>RowClone</a:t>
            </a:r>
            <a:r>
              <a:rPr lang="en-US" dirty="0">
                <a:solidFill>
                  <a:srgbClr val="FF0000"/>
                </a:solidFill>
              </a:rPr>
              <a:t> &amp; TRNG using off-the-shelf DRAM chips</a:t>
            </a:r>
          </a:p>
          <a:p>
            <a:r>
              <a:rPr lang="en-US" dirty="0">
                <a:solidFill>
                  <a:srgbClr val="7030A0"/>
                </a:solidFill>
              </a:rPr>
              <a:t>Idea: Violate DRAM timing parameters to mimic </a:t>
            </a:r>
            <a:r>
              <a:rPr lang="en-US" dirty="0" err="1">
                <a:solidFill>
                  <a:srgbClr val="7030A0"/>
                </a:solidFill>
              </a:rPr>
              <a:t>RowClone</a:t>
            </a: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https://arxiv.org/pdf/2111.00082.pdf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https://github.com/cmu-safari/pidram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https://www.youtube.com/watch?v=qeukNs5XI3g&amp;t=4192s</a:t>
            </a:r>
            <a:r>
              <a:rPr lang="en-US" sz="2000" b="1" dirty="0">
                <a:solidFill>
                  <a:srgbClr val="0000FF"/>
                </a:solidFill>
              </a:rPr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57E5A-0DAE-DD4C-872F-21FDF83ED0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8A077-68D5-B642-B9B4-2961262DE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76267"/>
            <a:ext cx="9144000" cy="17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2633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52266-1D2C-8D48-BB34-6A3BB593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Real Processing-using-Memory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70F19-4C1C-0340-B56E-AAC3CEB6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9372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https://arxiv.org/pdf/2111.00082.pdf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https://github.com/cmu-safari/pidram</a:t>
            </a:r>
            <a:endParaRPr lang="en-US" b="1" dirty="0">
              <a:solidFill>
                <a:srgbClr val="0000FF"/>
              </a:solidFill>
            </a:endParaRPr>
          </a:p>
          <a:p>
            <a:pPr marL="0" lvl="0" indent="0" algn="ctr">
              <a:buClr>
                <a:srgbClr val="CC9900"/>
              </a:buClr>
              <a:buNone/>
            </a:pPr>
            <a:r>
              <a:rPr lang="en-US" sz="2000" b="1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https://www.youtube.com/watch?v=qeukNs5XI3g&amp;t=4192s</a:t>
            </a:r>
            <a:r>
              <a:rPr lang="en-US" sz="2000" b="1" dirty="0">
                <a:solidFill>
                  <a:srgbClr val="0000FF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57E5A-0DAE-DD4C-872F-21FDF83ED0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888F9C-ADAD-3C85-EDCD-C4077ADE1C71}"/>
              </a:ext>
            </a:extLst>
          </p:cNvPr>
          <p:cNvSpPr txBox="1"/>
          <p:nvPr/>
        </p:nvSpPr>
        <p:spPr>
          <a:xfrm>
            <a:off x="2286000" y="30028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Picture 20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0A84942-0C58-EE06-5DCC-7EA31021A4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13" r="18661"/>
          <a:stretch/>
        </p:blipFill>
        <p:spPr>
          <a:xfrm rot="5400000">
            <a:off x="2761306" y="-438353"/>
            <a:ext cx="3621387" cy="6858000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F43A5D1A-E45A-26F0-1E29-A341A2FDAFF3}"/>
              </a:ext>
            </a:extLst>
          </p:cNvPr>
          <p:cNvSpPr/>
          <p:nvPr/>
        </p:nvSpPr>
        <p:spPr>
          <a:xfrm>
            <a:off x="2950669" y="1187786"/>
            <a:ext cx="3588444" cy="1283234"/>
          </a:xfrm>
          <a:custGeom>
            <a:avLst/>
            <a:gdLst>
              <a:gd name="connsiteX0" fmla="*/ 0 w 3588444"/>
              <a:gd name="connsiteY0" fmla="*/ 23052 h 1283234"/>
              <a:gd name="connsiteX1" fmla="*/ 276625 w 3588444"/>
              <a:gd name="connsiteY1" fmla="*/ 1283234 h 1283234"/>
              <a:gd name="connsiteX2" fmla="*/ 3281082 w 3588444"/>
              <a:gd name="connsiteY2" fmla="*/ 1221762 h 1283234"/>
              <a:gd name="connsiteX3" fmla="*/ 3588444 w 3588444"/>
              <a:gd name="connsiteY3" fmla="*/ 0 h 1283234"/>
              <a:gd name="connsiteX4" fmla="*/ 0 w 3588444"/>
              <a:gd name="connsiteY4" fmla="*/ 23052 h 128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8444" h="1283234">
                <a:moveTo>
                  <a:pt x="0" y="23052"/>
                </a:moveTo>
                <a:lnTo>
                  <a:pt x="276625" y="1283234"/>
                </a:lnTo>
                <a:lnTo>
                  <a:pt x="3281082" y="1221762"/>
                </a:lnTo>
                <a:lnTo>
                  <a:pt x="3588444" y="0"/>
                </a:lnTo>
                <a:lnTo>
                  <a:pt x="0" y="23052"/>
                </a:lnTo>
                <a:close/>
              </a:path>
            </a:pathLst>
          </a:custGeom>
          <a:noFill/>
          <a:ln w="38100">
            <a:solidFill>
              <a:srgbClr val="1E7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7A02C61-C625-DC0D-D2CF-B7212AA2C791}"/>
              </a:ext>
            </a:extLst>
          </p:cNvPr>
          <p:cNvSpPr/>
          <p:nvPr/>
        </p:nvSpPr>
        <p:spPr>
          <a:xfrm>
            <a:off x="2957639" y="1207030"/>
            <a:ext cx="1666959" cy="206347"/>
          </a:xfrm>
          <a:custGeom>
            <a:avLst/>
            <a:gdLst>
              <a:gd name="connsiteX0" fmla="*/ 0 w 1533441"/>
              <a:gd name="connsiteY0" fmla="*/ 0 h 206347"/>
              <a:gd name="connsiteX1" fmla="*/ 36414 w 1533441"/>
              <a:gd name="connsiteY1" fmla="*/ 206347 h 206347"/>
              <a:gd name="connsiteX2" fmla="*/ 1424198 w 1533441"/>
              <a:gd name="connsiteY2" fmla="*/ 206347 h 206347"/>
              <a:gd name="connsiteX3" fmla="*/ 1533441 w 1533441"/>
              <a:gd name="connsiteY3" fmla="*/ 12138 h 206347"/>
              <a:gd name="connsiteX4" fmla="*/ 0 w 1533441"/>
              <a:gd name="connsiteY4" fmla="*/ 0 h 20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441" h="206347">
                <a:moveTo>
                  <a:pt x="0" y="0"/>
                </a:moveTo>
                <a:lnTo>
                  <a:pt x="36414" y="206347"/>
                </a:lnTo>
                <a:lnTo>
                  <a:pt x="1424198" y="206347"/>
                </a:lnTo>
                <a:lnTo>
                  <a:pt x="1533441" y="12138"/>
                </a:lnTo>
                <a:lnTo>
                  <a:pt x="0" y="0"/>
                </a:lnTo>
                <a:close/>
              </a:path>
            </a:pathLst>
          </a:custGeom>
          <a:solidFill>
            <a:srgbClr val="1E7E42"/>
          </a:solidFill>
          <a:ln>
            <a:solidFill>
              <a:srgbClr val="1E7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Host Machine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8B03DE1-9BDF-A27F-7BB8-8DB98C14839E}"/>
              </a:ext>
            </a:extLst>
          </p:cNvPr>
          <p:cNvSpPr/>
          <p:nvPr/>
        </p:nvSpPr>
        <p:spPr>
          <a:xfrm>
            <a:off x="1917700" y="2431906"/>
            <a:ext cx="5029200" cy="1339850"/>
          </a:xfrm>
          <a:custGeom>
            <a:avLst/>
            <a:gdLst>
              <a:gd name="connsiteX0" fmla="*/ 666750 w 5029200"/>
              <a:gd name="connsiteY0" fmla="*/ 95250 h 1339850"/>
              <a:gd name="connsiteX1" fmla="*/ 0 w 5029200"/>
              <a:gd name="connsiteY1" fmla="*/ 1339850 h 1339850"/>
              <a:gd name="connsiteX2" fmla="*/ 5029200 w 5029200"/>
              <a:gd name="connsiteY2" fmla="*/ 1270000 h 1339850"/>
              <a:gd name="connsiteX3" fmla="*/ 4356100 w 5029200"/>
              <a:gd name="connsiteY3" fmla="*/ 0 h 1339850"/>
              <a:gd name="connsiteX4" fmla="*/ 666750 w 5029200"/>
              <a:gd name="connsiteY4" fmla="*/ 95250 h 133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200" h="1339850">
                <a:moveTo>
                  <a:pt x="666750" y="95250"/>
                </a:moveTo>
                <a:lnTo>
                  <a:pt x="0" y="1339850"/>
                </a:lnTo>
                <a:lnTo>
                  <a:pt x="5029200" y="1270000"/>
                </a:lnTo>
                <a:lnTo>
                  <a:pt x="4356100" y="0"/>
                </a:lnTo>
                <a:lnTo>
                  <a:pt x="666750" y="95250"/>
                </a:lnTo>
                <a:close/>
              </a:path>
            </a:pathLst>
          </a:custGeom>
          <a:noFill/>
          <a:ln w="38100">
            <a:solidFill>
              <a:srgbClr val="006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B27AA9E-4C4B-D9AD-ADE1-3836514327AC}"/>
              </a:ext>
            </a:extLst>
          </p:cNvPr>
          <p:cNvSpPr/>
          <p:nvPr/>
        </p:nvSpPr>
        <p:spPr>
          <a:xfrm>
            <a:off x="2443795" y="2489618"/>
            <a:ext cx="1581993" cy="303451"/>
          </a:xfrm>
          <a:custGeom>
            <a:avLst/>
            <a:gdLst>
              <a:gd name="connsiteX0" fmla="*/ 0 w 1581993"/>
              <a:gd name="connsiteY0" fmla="*/ 303451 h 303451"/>
              <a:gd name="connsiteX1" fmla="*/ 1521302 w 1581993"/>
              <a:gd name="connsiteY1" fmla="*/ 283221 h 303451"/>
              <a:gd name="connsiteX2" fmla="*/ 1581993 w 1581993"/>
              <a:gd name="connsiteY2" fmla="*/ 0 h 303451"/>
              <a:gd name="connsiteX3" fmla="*/ 145656 w 1581993"/>
              <a:gd name="connsiteY3" fmla="*/ 32368 h 303451"/>
              <a:gd name="connsiteX4" fmla="*/ 0 w 1581993"/>
              <a:gd name="connsiteY4" fmla="*/ 303451 h 30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993" h="303451">
                <a:moveTo>
                  <a:pt x="0" y="303451"/>
                </a:moveTo>
                <a:lnTo>
                  <a:pt x="1521302" y="283221"/>
                </a:lnTo>
                <a:lnTo>
                  <a:pt x="1581993" y="0"/>
                </a:lnTo>
                <a:lnTo>
                  <a:pt x="145656" y="32368"/>
                </a:lnTo>
                <a:lnTo>
                  <a:pt x="0" y="303451"/>
                </a:lnTo>
                <a:close/>
              </a:path>
            </a:pathLst>
          </a:custGeom>
          <a:solidFill>
            <a:srgbClr val="006CBA"/>
          </a:solidFill>
          <a:ln>
            <a:solidFill>
              <a:srgbClr val="006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FPGA Board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5F84937-148A-0176-98A1-3C9A01C9E3CF}"/>
              </a:ext>
            </a:extLst>
          </p:cNvPr>
          <p:cNvSpPr/>
          <p:nvPr/>
        </p:nvSpPr>
        <p:spPr>
          <a:xfrm>
            <a:off x="4381500" y="2501756"/>
            <a:ext cx="615950" cy="450850"/>
          </a:xfrm>
          <a:custGeom>
            <a:avLst/>
            <a:gdLst>
              <a:gd name="connsiteX0" fmla="*/ 0 w 615950"/>
              <a:gd name="connsiteY0" fmla="*/ 450850 h 450850"/>
              <a:gd name="connsiteX1" fmla="*/ 9525 w 615950"/>
              <a:gd name="connsiteY1" fmla="*/ 171450 h 450850"/>
              <a:gd name="connsiteX2" fmla="*/ 57150 w 615950"/>
              <a:gd name="connsiteY2" fmla="*/ 171450 h 450850"/>
              <a:gd name="connsiteX3" fmla="*/ 85725 w 615950"/>
              <a:gd name="connsiteY3" fmla="*/ 44450 h 450850"/>
              <a:gd name="connsiteX4" fmla="*/ 273050 w 615950"/>
              <a:gd name="connsiteY4" fmla="*/ 0 h 450850"/>
              <a:gd name="connsiteX5" fmla="*/ 514350 w 615950"/>
              <a:gd name="connsiteY5" fmla="*/ 63500 h 450850"/>
              <a:gd name="connsiteX6" fmla="*/ 530225 w 615950"/>
              <a:gd name="connsiteY6" fmla="*/ 133350 h 450850"/>
              <a:gd name="connsiteX7" fmla="*/ 568325 w 615950"/>
              <a:gd name="connsiteY7" fmla="*/ 161925 h 450850"/>
              <a:gd name="connsiteX8" fmla="*/ 615950 w 615950"/>
              <a:gd name="connsiteY8" fmla="*/ 450850 h 450850"/>
              <a:gd name="connsiteX9" fmla="*/ 0 w 615950"/>
              <a:gd name="connsiteY9" fmla="*/ 45085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5950" h="450850">
                <a:moveTo>
                  <a:pt x="0" y="450850"/>
                </a:moveTo>
                <a:lnTo>
                  <a:pt x="9525" y="171450"/>
                </a:lnTo>
                <a:lnTo>
                  <a:pt x="57150" y="171450"/>
                </a:lnTo>
                <a:lnTo>
                  <a:pt x="85725" y="44450"/>
                </a:lnTo>
                <a:lnTo>
                  <a:pt x="273050" y="0"/>
                </a:lnTo>
                <a:lnTo>
                  <a:pt x="514350" y="63500"/>
                </a:lnTo>
                <a:lnTo>
                  <a:pt x="530225" y="133350"/>
                </a:lnTo>
                <a:lnTo>
                  <a:pt x="568325" y="161925"/>
                </a:lnTo>
                <a:lnTo>
                  <a:pt x="615950" y="450850"/>
                </a:lnTo>
                <a:lnTo>
                  <a:pt x="0" y="450850"/>
                </a:lnTo>
                <a:close/>
              </a:path>
            </a:pathLst>
          </a:custGeom>
          <a:noFill/>
          <a:ln w="38100">
            <a:solidFill>
              <a:srgbClr val="BA4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38B207-8DD0-08B2-6BAE-7EF1510E36E5}"/>
              </a:ext>
            </a:extLst>
          </p:cNvPr>
          <p:cNvSpPr/>
          <p:nvPr/>
        </p:nvSpPr>
        <p:spPr>
          <a:xfrm>
            <a:off x="4624598" y="2952606"/>
            <a:ext cx="45719" cy="361950"/>
          </a:xfrm>
          <a:prstGeom prst="rect">
            <a:avLst/>
          </a:prstGeom>
          <a:solidFill>
            <a:srgbClr val="BA4300"/>
          </a:solidFill>
          <a:ln>
            <a:solidFill>
              <a:srgbClr val="BA4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C60EA2-B2F3-02F0-9E0A-294DFB2FED87}"/>
              </a:ext>
            </a:extLst>
          </p:cNvPr>
          <p:cNvSpPr/>
          <p:nvPr/>
        </p:nvSpPr>
        <p:spPr>
          <a:xfrm rot="16200000">
            <a:off x="4466483" y="3110721"/>
            <a:ext cx="45719" cy="361950"/>
          </a:xfrm>
          <a:prstGeom prst="rect">
            <a:avLst/>
          </a:prstGeom>
          <a:solidFill>
            <a:srgbClr val="BA4300"/>
          </a:solidFill>
          <a:ln>
            <a:solidFill>
              <a:srgbClr val="BA4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D8093F-4D81-B331-FCCD-AD61838C4100}"/>
              </a:ext>
            </a:extLst>
          </p:cNvPr>
          <p:cNvSpPr/>
          <p:nvPr/>
        </p:nvSpPr>
        <p:spPr>
          <a:xfrm>
            <a:off x="2625725" y="3133581"/>
            <a:ext cx="1682642" cy="273050"/>
          </a:xfrm>
          <a:prstGeom prst="rect">
            <a:avLst/>
          </a:prstGeom>
          <a:solidFill>
            <a:srgbClr val="BA4300"/>
          </a:solidFill>
          <a:ln>
            <a:solidFill>
              <a:srgbClr val="BA4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RISC-V System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0099585-B42B-89A3-2611-B48DC2F571FD}"/>
              </a:ext>
            </a:extLst>
          </p:cNvPr>
          <p:cNvSpPr/>
          <p:nvPr/>
        </p:nvSpPr>
        <p:spPr>
          <a:xfrm>
            <a:off x="5105400" y="2485881"/>
            <a:ext cx="819150" cy="695325"/>
          </a:xfrm>
          <a:custGeom>
            <a:avLst/>
            <a:gdLst>
              <a:gd name="connsiteX0" fmla="*/ 127000 w 819150"/>
              <a:gd name="connsiteY0" fmla="*/ 695325 h 695325"/>
              <a:gd name="connsiteX1" fmla="*/ 0 w 819150"/>
              <a:gd name="connsiteY1" fmla="*/ 31750 h 695325"/>
              <a:gd name="connsiteX2" fmla="*/ 581025 w 819150"/>
              <a:gd name="connsiteY2" fmla="*/ 0 h 695325"/>
              <a:gd name="connsiteX3" fmla="*/ 819150 w 819150"/>
              <a:gd name="connsiteY3" fmla="*/ 660400 h 695325"/>
              <a:gd name="connsiteX4" fmla="*/ 127000 w 819150"/>
              <a:gd name="connsiteY4" fmla="*/ 6953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150" h="695325">
                <a:moveTo>
                  <a:pt x="127000" y="695325"/>
                </a:moveTo>
                <a:lnTo>
                  <a:pt x="0" y="31750"/>
                </a:lnTo>
                <a:lnTo>
                  <a:pt x="581025" y="0"/>
                </a:lnTo>
                <a:lnTo>
                  <a:pt x="819150" y="660400"/>
                </a:lnTo>
                <a:lnTo>
                  <a:pt x="127000" y="695325"/>
                </a:lnTo>
                <a:close/>
              </a:path>
            </a:pathLst>
          </a:custGeom>
          <a:noFill/>
          <a:ln w="38100">
            <a:solidFill>
              <a:srgbClr val="B72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FB4926-DE8D-C9DB-8A39-86B2CE615D7E}"/>
              </a:ext>
            </a:extLst>
          </p:cNvPr>
          <p:cNvSpPr/>
          <p:nvPr/>
        </p:nvSpPr>
        <p:spPr>
          <a:xfrm rot="21330135">
            <a:off x="5580549" y="3164734"/>
            <a:ext cx="45719" cy="321954"/>
          </a:xfrm>
          <a:prstGeom prst="rect">
            <a:avLst/>
          </a:prstGeom>
          <a:solidFill>
            <a:srgbClr val="B726CF"/>
          </a:solidFill>
          <a:ln>
            <a:solidFill>
              <a:srgbClr val="B72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33ED37-5FD2-AB80-5473-32379CD7C9EA}"/>
              </a:ext>
            </a:extLst>
          </p:cNvPr>
          <p:cNvSpPr/>
          <p:nvPr/>
        </p:nvSpPr>
        <p:spPr>
          <a:xfrm>
            <a:off x="4572000" y="3378572"/>
            <a:ext cx="2133644" cy="273050"/>
          </a:xfrm>
          <a:prstGeom prst="rect">
            <a:avLst/>
          </a:prstGeom>
          <a:solidFill>
            <a:srgbClr val="B726CF"/>
          </a:solidFill>
          <a:ln>
            <a:solidFill>
              <a:srgbClr val="B72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PiM-Enabled DIMM</a:t>
            </a:r>
          </a:p>
        </p:txBody>
      </p:sp>
    </p:spTree>
    <p:extLst>
      <p:ext uri="{BB962C8B-B14F-4D97-AF65-F5344CB8AC3E}">
        <p14:creationId xmlns:p14="http://schemas.microsoft.com/office/powerpoint/2010/main" val="155705318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52266-1D2C-8D48-BB34-6A3BB593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Real Processing-using-Memory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70F19-4C1C-0340-B56E-AAC3CEB6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9372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https://arxiv.org/pdf/2111.00082.pdf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https://github.com/cmu-safari/pidram</a:t>
            </a:r>
            <a:endParaRPr lang="en-US" b="1" dirty="0">
              <a:solidFill>
                <a:srgbClr val="0000FF"/>
              </a:solidFill>
            </a:endParaRPr>
          </a:p>
          <a:p>
            <a:pPr marL="0" lvl="0" indent="0" algn="ctr">
              <a:buClr>
                <a:srgbClr val="CC9900"/>
              </a:buClr>
              <a:buNone/>
            </a:pPr>
            <a:r>
              <a:rPr lang="en-US" sz="2000" b="1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https://www.youtube.com/watch?v=qeukNs5XI3g&amp;t=4192s</a:t>
            </a:r>
            <a:r>
              <a:rPr lang="en-US" sz="2000" b="1" dirty="0">
                <a:solidFill>
                  <a:srgbClr val="0000FF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24E90-C360-B388-5097-BBE3A0F83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312" y="908720"/>
            <a:ext cx="4623175" cy="45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87212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More on </a:t>
            </a:r>
            <a:r>
              <a:rPr lang="en-US" dirty="0" err="1"/>
              <a:t>PiDRAM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040560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Juan Gomez Luna, Konstantinos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Behzad Salami, Hasan Hassan,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Oguz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Ergin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dirty="0"/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"PiDRAM: A Holistic End-to-end FPGA-based Framework for Processing-in-DRAM"</a:t>
            </a:r>
            <a:br>
              <a:rPr lang="en-US" sz="1800" dirty="0"/>
            </a:b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ACM Transactions on Architecture and Code Optimization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TACO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March 2023.</a:t>
            </a:r>
            <a:br>
              <a:rPr lang="en-US" sz="1800" dirty="0"/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Presented at the </a:t>
            </a:r>
            <a:r>
              <a:rPr lang="en-US" sz="1800" b="0" i="0" dirty="0">
                <a:effectLst/>
                <a:hlinkClick r:id="rId5"/>
              </a:rPr>
              <a:t>18th HiPEAC Conference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Toulouse, France, January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6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effectLst/>
                <a:hlinkClick r:id="rId7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8"/>
              </a:rPr>
              <a:t>Longer Lecture 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effectLst/>
                <a:hlinkClick r:id="rId9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10"/>
              </a:rPr>
              <a:t>Lecture Video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(40 minutes)]</a:t>
            </a:r>
            <a:br>
              <a:rPr lang="en-US" sz="1800" dirty="0"/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11"/>
              </a:rPr>
              <a:t>PiDRAM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D6CB6-DDCC-9D55-05AF-42F9FC75EF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281" y="4365104"/>
            <a:ext cx="8609949" cy="18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Eliminating the Adoption Barriers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How to Enable Adoption of </a:t>
            </a: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 in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525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2C30508-BBE9-0049-8B62-499400F76D8D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is Key for Future Workloads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68553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464"/>
            <a:ext cx="8915400" cy="5020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1. </a:t>
            </a:r>
            <a:r>
              <a:rPr lang="en-US" b="1" dirty="0">
                <a:solidFill>
                  <a:srgbClr val="0432FF"/>
                </a:solidFill>
              </a:rPr>
              <a:t>Applications, systems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b="1" dirty="0">
                <a:solidFill>
                  <a:srgbClr val="0432FF"/>
                </a:solidFill>
              </a:rPr>
              <a:t>software</a:t>
            </a:r>
            <a:r>
              <a:rPr lang="en-US" dirty="0">
                <a:solidFill>
                  <a:srgbClr val="0432FF"/>
                </a:solidFill>
              </a:rPr>
              <a:t>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2. Ease of </a:t>
            </a:r>
            <a:r>
              <a:rPr lang="en-US" b="1" dirty="0">
                <a:solidFill>
                  <a:srgbClr val="7030A0"/>
                </a:solidFill>
              </a:rPr>
              <a:t>programming</a:t>
            </a:r>
            <a:r>
              <a:rPr lang="en-US" dirty="0">
                <a:solidFill>
                  <a:srgbClr val="7030A0"/>
                </a:solidFill>
              </a:rPr>
              <a:t>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8C0000"/>
                </a:solidFill>
              </a:rPr>
              <a:t>3. </a:t>
            </a:r>
            <a:r>
              <a:rPr lang="en-US" b="1" dirty="0">
                <a:solidFill>
                  <a:srgbClr val="8C0000"/>
                </a:solidFill>
              </a:rPr>
              <a:t>System</a:t>
            </a:r>
            <a:r>
              <a:rPr lang="en-US" dirty="0">
                <a:solidFill>
                  <a:srgbClr val="8C0000"/>
                </a:solidFill>
              </a:rPr>
              <a:t> and </a:t>
            </a:r>
            <a:r>
              <a:rPr lang="en-US" b="1" dirty="0">
                <a:solidFill>
                  <a:srgbClr val="8C0000"/>
                </a:solidFill>
              </a:rPr>
              <a:t>security</a:t>
            </a:r>
            <a:r>
              <a:rPr lang="en-US" dirty="0">
                <a:solidFill>
                  <a:srgbClr val="8C0000"/>
                </a:solidFill>
              </a:rPr>
              <a:t> support: coherence, synchronization, virtual memory, isolation, communication interfaces,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b="1" dirty="0">
                <a:solidFill>
                  <a:schemeClr val="tx2"/>
                </a:solidFill>
              </a:rPr>
              <a:t>Runtime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compilation</a:t>
            </a:r>
            <a:r>
              <a:rPr lang="en-US" dirty="0">
                <a:solidFill>
                  <a:schemeClr val="tx2"/>
                </a:solidFill>
              </a:rPr>
              <a:t> systems for adaptive scheduling, data mapping, access/sharing control,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5. </a:t>
            </a:r>
            <a:r>
              <a:rPr lang="en-US" b="1" dirty="0">
                <a:solidFill>
                  <a:srgbClr val="0070C0"/>
                </a:solidFill>
              </a:rPr>
              <a:t>Infrastructures</a:t>
            </a:r>
            <a:r>
              <a:rPr lang="en-US" dirty="0">
                <a:solidFill>
                  <a:srgbClr val="0070C0"/>
                </a:solidFill>
              </a:rPr>
              <a:t> to assess benefits and feasibility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572770" y="5877272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423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99105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https://arxiv.org/pdf/2012.03112.pdf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PIM Course (Fall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9640"/>
            <a:ext cx="5063480" cy="5195664"/>
          </a:xfrm>
        </p:spPr>
        <p:txBody>
          <a:bodyPr/>
          <a:lstStyle/>
          <a:p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2022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https://safari.ethz.ch/projects_and_seminars/fall2022/doku.php?id=processing_in_memory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 </a:t>
            </a:r>
            <a:r>
              <a:rPr lang="en-US" sz="1600" b="1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</a:t>
            </a:r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Edition: </a:t>
            </a: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https://safari.ethz.ch/projects_and_seminars/spring2022/doku.php?id=processing_in_memory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(Fall 2022):</a:t>
            </a:r>
            <a:endParaRPr lang="en-US" sz="1600" b="1" dirty="0">
              <a:solidFill>
                <a:srgbClr val="0432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https://www.youtube.com/watch?v=QLL0wQ9I4Dw&amp;list=PL5Q2soXY2Zi8KzG2CQYRNQOVD0GOBrnKy</a:t>
            </a:r>
            <a:endParaRPr lang="en-US" sz="1600" b="1" dirty="0">
              <a:solidFill>
                <a:srgbClr val="0432FF"/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(Spring 2022):</a:t>
            </a:r>
            <a:endParaRPr lang="en-US" sz="1600" b="1" dirty="0">
              <a:solidFill>
                <a:srgbClr val="0432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https://www.youtube.com/watch?v=9e4Chnwdovo&amp;list=PL5Q2soXY2Zi-841fUYYUK9EsXKhQKRPyX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Project course</a:t>
            </a:r>
          </a:p>
          <a:p>
            <a:pPr lvl="1"/>
            <a:r>
              <a:rPr lang="en-US" sz="1400" dirty="0"/>
              <a:t>Taken by Bachelor’s/Master’s students</a:t>
            </a:r>
          </a:p>
          <a:p>
            <a:pPr lvl="1"/>
            <a:r>
              <a:rPr lang="en-US" sz="1400" dirty="0"/>
              <a:t>Processing-in-Memory lectures</a:t>
            </a:r>
          </a:p>
          <a:p>
            <a:pPr lvl="1"/>
            <a:r>
              <a:rPr lang="en-US" sz="1400" dirty="0"/>
              <a:t>Hands-on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79BAD-D06D-A69D-73FA-3A7AB7BDE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127" y="0"/>
            <a:ext cx="26663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BF6E24-45C2-0C29-5FF4-253DFFAFF0DD}"/>
              </a:ext>
            </a:extLst>
          </p:cNvPr>
          <p:cNvSpPr txBox="1"/>
          <p:nvPr/>
        </p:nvSpPr>
        <p:spPr>
          <a:xfrm>
            <a:off x="176382" y="6023029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9379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13 July 2023</a:t>
            </a:r>
          </a:p>
          <a:p>
            <a:r>
              <a:rPr lang="en-US" sz="2200" dirty="0"/>
              <a:t>Lightning Talk @ DAC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3060" y="1227584"/>
            <a:ext cx="8820472" cy="2201416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6633"/>
                </a:solidFill>
              </a:rPr>
              <a:t>Memory-Centric</a:t>
            </a:r>
            <a:br>
              <a:rPr lang="en-US" sz="6000" b="1" dirty="0">
                <a:solidFill>
                  <a:srgbClr val="006633"/>
                </a:solidFill>
              </a:rPr>
            </a:br>
            <a:r>
              <a:rPr lang="en-US" sz="6000" b="1" dirty="0">
                <a:solidFill>
                  <a:srgbClr val="006633"/>
                </a:solidFill>
              </a:rPr>
              <a:t>Computing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pic>
        <p:nvPicPr>
          <p:cNvPr id="2" name="Picture 2" descr="Design Automation Conference">
            <a:extLst>
              <a:ext uri="{FF2B5EF4-FFF2-40B4-BE49-F238E27FC236}">
                <a16:creationId xmlns:a16="http://schemas.microsoft.com/office/drawing/2014/main" id="{4F425541-09CC-597B-1329-F0242C39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661248"/>
            <a:ext cx="2278771" cy="9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8146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 descr="brain-MjYzMzAyM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116632"/>
            <a:ext cx="8328925" cy="6246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4296" y="649514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Source: http://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spectrum.ieee.org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/image/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MjYzMzAyMg.jpeg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656137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510B7D2-8949-194C-A951-66E3876F4C90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Overwhelms Modern Machines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B0F726-3DD6-564A-9BCA-59E1A719EC12}"/>
              </a:ext>
            </a:extLst>
          </p:cNvPr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267831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51101_stc002_5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13" y="2799766"/>
            <a:ext cx="7602783" cy="355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006633"/>
                </a:solidFill>
              </a:rPr>
              <a:t>Data is Key for Future Workloads</a:t>
            </a:r>
            <a:endParaRPr lang="en-US" sz="4400" dirty="0">
              <a:solidFill>
                <a:srgbClr val="0066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2" descr="https://www.genome.gov/images/content/costpermb2015_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11651"/>
            <a:ext cx="3764149" cy="27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966911" y="1688007"/>
            <a:ext cx="228825" cy="2288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1198493"/>
            <a:ext cx="354068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development of high-throughput sequencing (HTS) technologies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55978" y="2060848"/>
            <a:ext cx="288030" cy="43204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the economis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485" y="5963008"/>
            <a:ext cx="790158" cy="4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30363" y="6460344"/>
            <a:ext cx="7290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http://www.economist.com/news/21631808-so-much-genetic-data-so-many-uses-genes-unzipped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 rot="4961981">
            <a:off x="2655370" y="840988"/>
            <a:ext cx="517315" cy="138204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924" y="4006805"/>
            <a:ext cx="23058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Number of Genomes Sequenced</a:t>
            </a:r>
          </a:p>
        </p:txBody>
      </p:sp>
    </p:spTree>
    <p:extLst>
      <p:ext uri="{BB962C8B-B14F-4D97-AF65-F5344CB8AC3E}">
        <p14:creationId xmlns:p14="http://schemas.microsoft.com/office/powerpoint/2010/main" val="1437173622"/>
      </p:ext>
    </p:extLst>
  </p:cSld>
  <p:clrMapOvr>
    <a:masterClrMapping/>
  </p:clrMapOvr>
  <p:transition/>
</p:sld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8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42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61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348681</TotalTime>
  <Words>4329</Words>
  <Application>Microsoft Macintosh PowerPoint</Application>
  <PresentationFormat>On-screen Show (4:3)</PresentationFormat>
  <Paragraphs>736</Paragraphs>
  <Slides>76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66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160" baseType="lpstr">
      <vt:lpstr>Arial</vt:lpstr>
      <vt:lpstr>Calibri</vt:lpstr>
      <vt:lpstr>Cambria</vt:lpstr>
      <vt:lpstr>Cambria Math</vt:lpstr>
      <vt:lpstr>Comic Sans MS</vt:lpstr>
      <vt:lpstr>europa</vt:lpstr>
      <vt:lpstr>Futura Medium</vt:lpstr>
      <vt:lpstr>Garamond</vt:lpstr>
      <vt:lpstr>Gill Sans</vt:lpstr>
      <vt:lpstr>Gill Sans MT</vt:lpstr>
      <vt:lpstr>Helvetica Neue</vt:lpstr>
      <vt:lpstr>Lucida Grande</vt:lpstr>
      <vt:lpstr>medium-content-sans-serif-font</vt:lpstr>
      <vt:lpstr>Myriad Pro Bold Cond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Title &amp; Bullets</vt:lpstr>
      <vt:lpstr>156_Edge</vt:lpstr>
      <vt:lpstr>159_Edge</vt:lpstr>
      <vt:lpstr>safari</vt:lpstr>
      <vt:lpstr>5_Edge</vt:lpstr>
      <vt:lpstr>7_Edge</vt:lpstr>
      <vt:lpstr>18_Edge</vt:lpstr>
      <vt:lpstr>4_sesha-theme</vt:lpstr>
      <vt:lpstr>19_Edge</vt:lpstr>
      <vt:lpstr>11_Edge</vt:lpstr>
      <vt:lpstr>14_Edge</vt:lpstr>
      <vt:lpstr>2_Edge</vt:lpstr>
      <vt:lpstr>40_Edge</vt:lpstr>
      <vt:lpstr>15_Edge</vt:lpstr>
      <vt:lpstr>99_Edge</vt:lpstr>
      <vt:lpstr>137_Edge</vt:lpstr>
      <vt:lpstr>24_Edge</vt:lpstr>
      <vt:lpstr>155_Edge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25_Edge</vt:lpstr>
      <vt:lpstr>157_Edge</vt:lpstr>
      <vt:lpstr>31_Edge</vt:lpstr>
      <vt:lpstr>30_Edge</vt:lpstr>
      <vt:lpstr>34_Edge</vt:lpstr>
      <vt:lpstr>Office Theme</vt:lpstr>
      <vt:lpstr>Visio</vt:lpstr>
      <vt:lpstr>Memory-Centric Computing</vt:lpstr>
      <vt:lpstr>The Problem</vt:lpstr>
      <vt:lpstr>Data is Key for AI, ML, Genomics, …</vt:lpstr>
      <vt:lpstr>Huge Demand for Performance &amp; Efficiency</vt:lpstr>
      <vt:lpstr>Data is Key for Future Workloads</vt:lpstr>
      <vt:lpstr>Data Overwhelms Modern Machines </vt:lpstr>
      <vt:lpstr>PowerPoint Presentation</vt:lpstr>
      <vt:lpstr>PowerPoint Presentation</vt:lpstr>
      <vt:lpstr>Data is Key for Future Workloads</vt:lpstr>
      <vt:lpstr>PowerPoint Presentation</vt:lpstr>
      <vt:lpstr>New Genome Sequencing Technologies</vt:lpstr>
      <vt:lpstr>New Genome Sequencing Technologies</vt:lpstr>
      <vt:lpstr> Problems with Data Analysis Today</vt:lpstr>
      <vt:lpstr>Accelerating Genome Analysis [DAC 2023]</vt:lpstr>
      <vt:lpstr>Data Overwhelms Modern Machines …</vt:lpstr>
      <vt:lpstr>A Computing System</vt:lpstr>
      <vt:lpstr>Today’s Computing Systems</vt:lpstr>
      <vt:lpstr>The Problem</vt:lpstr>
      <vt:lpstr>Perils of Processor-Centric Design</vt:lpstr>
      <vt:lpstr>Deeper and Larger Memory Hierarchies</vt:lpstr>
      <vt:lpstr>AMD’s 3D Last Level Cache (2021)</vt:lpstr>
      <vt:lpstr>Deeper and Larger Memory Hierarchies</vt:lpstr>
      <vt:lpstr>Deeper and Larger Memory Hierarchies</vt:lpstr>
      <vt:lpstr>PowerPoint Presentation</vt:lpstr>
      <vt:lpstr>PowerPoint Presentation</vt:lpstr>
      <vt:lpstr>Data Movement Overwhelms Accelerators</vt:lpstr>
      <vt:lpstr>Data Movement vs. Computation Energy</vt:lpstr>
      <vt:lpstr>Data Movement vs. Computation Energy</vt:lpstr>
      <vt:lpstr>Data Movement vs. Computation Energy</vt:lpstr>
      <vt:lpstr>Powerful Processors Mostly Wait for Data</vt:lpstr>
      <vt:lpstr>The Problem</vt:lpstr>
      <vt:lpstr>We Do Not Want to Move Data!</vt:lpstr>
      <vt:lpstr>We Need A Paradigm Shift To …</vt:lpstr>
      <vt:lpstr>Processing Data           Where It Makes Sense</vt:lpstr>
      <vt:lpstr>Process Data Where It Makes Sense </vt:lpstr>
      <vt:lpstr>Goal: Processing in Memory/Storage</vt:lpstr>
      <vt:lpstr>Mindset: Memory as an Accelerator</vt:lpstr>
      <vt:lpstr>Processing in/near Memory: An Old Idea</vt:lpstr>
      <vt:lpstr>Processing in/near Memory: An Old Idea</vt:lpstr>
      <vt:lpstr>Why Today?</vt:lpstr>
      <vt:lpstr>The Push From the Bottom (Technology)</vt:lpstr>
      <vt:lpstr>The Pull From the Top (Systems &amp; Apps)</vt:lpstr>
      <vt:lpstr>Processing-in-Memory Landscape Today</vt:lpstr>
      <vt:lpstr>PIM Review and Open Problems</vt:lpstr>
      <vt:lpstr>PIM Course (Fall 2022)</vt:lpstr>
      <vt:lpstr>Real PIM Tutorials [ISCA’23, ASPLOS’23, HPCA’23]</vt:lpstr>
      <vt:lpstr>Real PIM Tutorial [ISCA 2023]</vt:lpstr>
      <vt:lpstr>Real PIM Tutorial [ASPLOS 2023]</vt:lpstr>
      <vt:lpstr>Real PIM Tutorial [HPCA 2023]</vt:lpstr>
      <vt:lpstr>We Need to Think Differently from the Past Approaches</vt:lpstr>
      <vt:lpstr>Processing in Memory:   Two Approaches</vt:lpstr>
      <vt:lpstr>A PIM Taxonomy</vt:lpstr>
      <vt:lpstr>An Example PIM Type</vt:lpstr>
      <vt:lpstr>Processing using DRAM</vt:lpstr>
      <vt:lpstr>In-DRAM Bulk Bitwise MAJ/AND/OR + NOT</vt:lpstr>
      <vt:lpstr>Bulk Bitwise Operations in Workloads</vt:lpstr>
      <vt:lpstr>In-DRAM Acceleration of Database Queries</vt:lpstr>
      <vt:lpstr>More on Ambit</vt:lpstr>
      <vt:lpstr>In-DRAM Bulk Bitwise Execution</vt:lpstr>
      <vt:lpstr>SIMDRAM: Programmability</vt:lpstr>
      <vt:lpstr>In-DRAM Lookup-Table Based Execution</vt:lpstr>
      <vt:lpstr>In-DRAM True Random Number Generation</vt:lpstr>
      <vt:lpstr>In-DRAM True Random Number Generation</vt:lpstr>
      <vt:lpstr>In-Flash Bulk Bitwise Execution</vt:lpstr>
      <vt:lpstr>Real Processing Using Memory Prototype</vt:lpstr>
      <vt:lpstr>Real Processing-using-Memory Prototype</vt:lpstr>
      <vt:lpstr>Real Processing-using-Memory Prototype</vt:lpstr>
      <vt:lpstr>More on PiDRAM</vt:lpstr>
      <vt:lpstr>Eliminating the Adoption Barriers</vt:lpstr>
      <vt:lpstr>Potential Barriers to Adoption of PIM</vt:lpstr>
      <vt:lpstr>We Need to Revisit the Entire Stack</vt:lpstr>
      <vt:lpstr>PIM Review and Open Problems</vt:lpstr>
      <vt:lpstr>PIM Course (Fall 2022)</vt:lpstr>
      <vt:lpstr>Memory-Centric Computing</vt:lpstr>
      <vt:lpstr>PowerPoint Presentation</vt:lpstr>
      <vt:lpstr>PIM Review and Open Problems (II)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Mutlu  Onur</cp:lastModifiedBy>
  <cp:revision>3317</cp:revision>
  <cp:lastPrinted>2017-12-05T03:30:35Z</cp:lastPrinted>
  <dcterms:created xsi:type="dcterms:W3CDTF">2010-10-08T20:41:54Z</dcterms:created>
  <dcterms:modified xsi:type="dcterms:W3CDTF">2023-08-02T13:07:17Z</dcterms:modified>
</cp:coreProperties>
</file>